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44"/>
  </p:notesMasterIdLst>
  <p:handoutMasterIdLst>
    <p:handoutMasterId r:id="rId45"/>
  </p:handoutMasterIdLst>
  <p:sldIdLst>
    <p:sldId id="257" r:id="rId3"/>
    <p:sldId id="338" r:id="rId4"/>
    <p:sldId id="395" r:id="rId5"/>
    <p:sldId id="342" r:id="rId6"/>
    <p:sldId id="343" r:id="rId7"/>
    <p:sldId id="344" r:id="rId8"/>
    <p:sldId id="345" r:id="rId9"/>
    <p:sldId id="396" r:id="rId10"/>
    <p:sldId id="346" r:id="rId11"/>
    <p:sldId id="347" r:id="rId12"/>
    <p:sldId id="393" r:id="rId13"/>
    <p:sldId id="348" r:id="rId14"/>
    <p:sldId id="349" r:id="rId15"/>
    <p:sldId id="397" r:id="rId16"/>
    <p:sldId id="398" r:id="rId17"/>
    <p:sldId id="399" r:id="rId18"/>
    <p:sldId id="400" r:id="rId19"/>
    <p:sldId id="401" r:id="rId20"/>
    <p:sldId id="354" r:id="rId21"/>
    <p:sldId id="355" r:id="rId22"/>
    <p:sldId id="402" r:id="rId23"/>
    <p:sldId id="357" r:id="rId24"/>
    <p:sldId id="358" r:id="rId25"/>
    <p:sldId id="359" r:id="rId26"/>
    <p:sldId id="361" r:id="rId27"/>
    <p:sldId id="362" r:id="rId28"/>
    <p:sldId id="363" r:id="rId29"/>
    <p:sldId id="364" r:id="rId30"/>
    <p:sldId id="365" r:id="rId31"/>
    <p:sldId id="366" r:id="rId32"/>
    <p:sldId id="367" r:id="rId33"/>
    <p:sldId id="368" r:id="rId34"/>
    <p:sldId id="371" r:id="rId35"/>
    <p:sldId id="372" r:id="rId36"/>
    <p:sldId id="403" r:id="rId37"/>
    <p:sldId id="404" r:id="rId38"/>
    <p:sldId id="376" r:id="rId39"/>
    <p:sldId id="405" r:id="rId40"/>
    <p:sldId id="406" r:id="rId41"/>
    <p:sldId id="407" r:id="rId42"/>
    <p:sldId id="389" r:id="rId4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a:p>
        </p:txBody>
      </p:sp>
    </p:spTree>
    <p:extLst>
      <p:ext uri="{BB962C8B-B14F-4D97-AF65-F5344CB8AC3E}">
        <p14:creationId xmlns:p14="http://schemas.microsoft.com/office/powerpoint/2010/main" val="385445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F3F3F"/>
                </a:solidFill>
                <a:effectLst/>
                <a:latin typeface="Cordale"/>
              </a:rPr>
              <a:t>To create a decision tree, and to calculate expected monetary value specifically, you must estimate the probabilities or chances of certain events occurring. For example, </a:t>
            </a:r>
            <a:r>
              <a:rPr lang="en-US" b="1" i="0" dirty="0">
                <a:solidFill>
                  <a:srgbClr val="575757"/>
                </a:solidFill>
                <a:effectLst/>
                <a:latin typeface="Open-sans"/>
              </a:rPr>
              <a:t>Figure 11-7</a:t>
            </a:r>
            <a:r>
              <a:rPr lang="en-US" b="0" i="0" dirty="0">
                <a:solidFill>
                  <a:srgbClr val="3F3F3F"/>
                </a:solidFill>
                <a:effectLst/>
                <a:latin typeface="Cordale"/>
              </a:rPr>
              <a:t> shows a 20 percent probability (P=.20) that Cliff’s firm will win the contract for Project 1, which is estimated to be worth $300,000 in profits—the outcome of the top branch in the figure. There is an 80 percent probability (P=.80) that the firm will not win the contract for Project 1, and the outcome is estimated to be −$40,000, meaning that the firm will have invested $40,000 into Project 1 with no reimbursement if it does not win the contract. The sum of the probabilities for outcomes for each project must equal one (for Project 1, .20 plus .80). Probabilities are normally determined based on expert judgment. Cliff or other people in his firm should have a sense of the likelihood of winning certain projects.</a:t>
            </a:r>
          </a:p>
          <a:p>
            <a:pPr algn="l"/>
            <a:r>
              <a:rPr lang="en-US" b="1" i="0" dirty="0">
                <a:solidFill>
                  <a:srgbClr val="575757"/>
                </a:solidFill>
                <a:effectLst/>
                <a:latin typeface="Open-sans"/>
              </a:rPr>
              <a:t>Figure 11-7</a:t>
            </a:r>
            <a:r>
              <a:rPr lang="en-US" b="0" i="0" dirty="0">
                <a:solidFill>
                  <a:srgbClr val="3F3F3F"/>
                </a:solidFill>
                <a:effectLst/>
                <a:latin typeface="Cordale"/>
              </a:rPr>
              <a:t> also shows probabilities and outcomes for Project 2. Suppose there is a 20 percent probability that Cliff’s firm will lose $50,000 on Project 2, a 10 percent probability that it will lose $20,000, and a 70 percent probability that it will earn $60,000. Again, experts would need to estimate these dollar amounts and probabilities.</a:t>
            </a:r>
          </a:p>
          <a:p>
            <a:pPr algn="l"/>
            <a:r>
              <a:rPr lang="en-US" b="0" i="0" dirty="0">
                <a:solidFill>
                  <a:srgbClr val="3F3F3F"/>
                </a:solidFill>
                <a:effectLst/>
                <a:latin typeface="Cordale"/>
              </a:rPr>
              <a:t>To calculate the EMV for each project, multiply the probability by the outcome value for each potential outcome for each project and sum the results. To calculate the EMV for Project 1, going from left to right, multiply the probability by the outcome for each branch and sum the results. In this example, the EMV for Project 1 is $28,000.</a:t>
            </a:r>
          </a:p>
          <a:p>
            <a:r>
              <a:rPr lang="en-US" b="0" i="0" dirty="0">
                <a:solidFill>
                  <a:srgbClr val="3F3F3F"/>
                </a:solidFill>
                <a:effectLst/>
                <a:latin typeface="Cordale"/>
              </a:rPr>
              <a:t>Because the EMV provides an estimate for the total dollar value of a decision, you want to have a positive number; the higher the EMV, the better. Because the EMV is positive for both Projects 1 and 2, Cliff’s firm would expect a positive outcome from each and could bid on both projects. If it had to choose between the two projects, perhaps because of limited resources, Cliff’s firm should bid on Project 2 because it has a higher EMV.</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5643CF3-3CBA-4666-8D1B-A3F17C5F892C}" type="slidenum">
              <a:rPr lang="en-US" smtClean="0"/>
              <a:pPr>
                <a:defRPr/>
              </a:pPr>
              <a:t>37</a:t>
            </a:fld>
            <a:endParaRPr lang="en-US" dirty="0"/>
          </a:p>
        </p:txBody>
      </p:sp>
    </p:spTree>
    <p:extLst>
      <p:ext uri="{BB962C8B-B14F-4D97-AF65-F5344CB8AC3E}">
        <p14:creationId xmlns:p14="http://schemas.microsoft.com/office/powerpoint/2010/main" val="166357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book for clear examples</a:t>
            </a:r>
          </a:p>
        </p:txBody>
      </p:sp>
      <p:sp>
        <p:nvSpPr>
          <p:cNvPr id="4" name="Slide Number Placeholder 3"/>
          <p:cNvSpPr>
            <a:spLocks noGrp="1"/>
          </p:cNvSpPr>
          <p:nvPr>
            <p:ph type="sldNum" sz="quarter" idx="5"/>
          </p:nvPr>
        </p:nvSpPr>
        <p:spPr/>
        <p:txBody>
          <a:bodyPr/>
          <a:lstStyle/>
          <a:p>
            <a:pPr>
              <a:defRPr/>
            </a:pPr>
            <a:fld id="{75643CF3-3CBA-4666-8D1B-A3F17C5F892C}" type="slidenum">
              <a:rPr lang="en-US" smtClean="0"/>
              <a:pPr>
                <a:defRPr/>
              </a:pPr>
              <a:t>38</a:t>
            </a:fld>
            <a:endParaRPr lang="en-US" dirty="0"/>
          </a:p>
        </p:txBody>
      </p:sp>
    </p:spTree>
    <p:extLst>
      <p:ext uri="{BB962C8B-B14F-4D97-AF65-F5344CB8AC3E}">
        <p14:creationId xmlns:p14="http://schemas.microsoft.com/office/powerpoint/2010/main" val="15498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dirty="0"/>
              <a:t>Click to edit Master title style</a:t>
            </a:r>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a:t>Click to edit Master title style</a:t>
            </a:r>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a:t>Information Technology Project Management, Seventh Edition</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a:t>Click to edit Master title style</a:t>
            </a:r>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a:t>Information Technology Project Management, Seventh Edition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11:</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Risk Management</a:t>
            </a: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19200"/>
            <a:ext cx="8763000" cy="4648200"/>
          </a:xfrm>
        </p:spPr>
        <p:txBody>
          <a:bodyPr/>
          <a:lstStyle/>
          <a:p>
            <a:r>
              <a:rPr lang="en-US" sz="2800" b="1" dirty="0"/>
              <a:t>Performing quantitative risk analysis</a:t>
            </a:r>
            <a:r>
              <a:rPr lang="en-US" sz="2800" dirty="0"/>
              <a:t>:</a:t>
            </a:r>
            <a:r>
              <a:rPr lang="en-US" sz="2800" b="1" dirty="0"/>
              <a:t> </a:t>
            </a:r>
            <a:r>
              <a:rPr lang="en-US" sz="2800" dirty="0"/>
              <a:t>Numerically estimating the effects of risks on project objectives</a:t>
            </a:r>
          </a:p>
          <a:p>
            <a:r>
              <a:rPr lang="en-US" sz="2800" b="1" dirty="0"/>
              <a:t>Planning risk responses</a:t>
            </a:r>
            <a:r>
              <a:rPr lang="en-US" sz="2800" dirty="0"/>
              <a:t>:</a:t>
            </a:r>
            <a:r>
              <a:rPr lang="en-US" sz="2800" b="1" dirty="0"/>
              <a:t> </a:t>
            </a:r>
            <a:r>
              <a:rPr lang="en-US" sz="2800" dirty="0"/>
              <a:t>Taking steps to enhance opportunities and reduce threats to meeting project objectives</a:t>
            </a:r>
          </a:p>
          <a:p>
            <a:r>
              <a:rPr lang="en-US" sz="2800" b="1" dirty="0"/>
              <a:t>Controlling risk</a:t>
            </a:r>
            <a:r>
              <a:rPr lang="en-US" sz="2800" dirty="0"/>
              <a:t>: Monitoring identified and residual risks, identifying new risks, carrying out risk response plans, and evaluating the effectiveness of risk strategies throughout the life of the project</a:t>
            </a:r>
          </a:p>
          <a:p>
            <a:pPr>
              <a:spcBef>
                <a:spcPct val="100000"/>
              </a:spcBef>
            </a:pPr>
            <a:endParaRPr lang="en-US" sz="2400" dirty="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a:t>Project Risk Management Processes (cont’d)</a:t>
            </a:r>
          </a:p>
        </p:txBody>
      </p:sp>
      <p:sp>
        <p:nvSpPr>
          <p:cNvPr id="2560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Figure 11-3. Project Risk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7620000" cy="49176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0" name="Rectangle 2"/>
          <p:cNvSpPr>
            <a:spLocks noGrp="1" noChangeArrowheads="1"/>
          </p:cNvSpPr>
          <p:nvPr>
            <p:ph type="title"/>
          </p:nvPr>
        </p:nvSpPr>
        <p:spPr/>
        <p:txBody>
          <a:bodyPr>
            <a:normAutofit/>
          </a:bodyPr>
          <a:lstStyle/>
          <a:p>
            <a:r>
              <a:rPr lang="en-US" dirty="0"/>
              <a:t>1.Planning Risk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304800" y="1828800"/>
            <a:ext cx="8458200"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impact</a:t>
            </a:r>
          </a:p>
          <a:p>
            <a:r>
              <a:rPr lang="en-US" sz="2800" dirty="0"/>
              <a:t>Revised stakeholders’ tolerances</a:t>
            </a:r>
          </a:p>
          <a:p>
            <a:r>
              <a:rPr lang="en-US" sz="2800" dirty="0"/>
              <a:t>Tracking</a:t>
            </a:r>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a:t>Table 11-2. Topics Addressed in a Risk Management Plan</a:t>
            </a:r>
          </a:p>
        </p:txBody>
      </p:sp>
      <p:sp>
        <p:nvSpPr>
          <p:cNvPr id="2867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C70ED9B-A2CB-4E61-94AB-73F849FCCD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85800"/>
            <a:ext cx="8229600" cy="5715000"/>
          </a:xfrm>
        </p:spPr>
      </p:pic>
      <p:sp>
        <p:nvSpPr>
          <p:cNvPr id="3" name="Title 2">
            <a:extLst>
              <a:ext uri="{FF2B5EF4-FFF2-40B4-BE49-F238E27FC236}">
                <a16:creationId xmlns:a16="http://schemas.microsoft.com/office/drawing/2014/main" id="{7ECE9054-726B-4114-8464-482AD442F510}"/>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80E96E65-736D-4CC1-B7B4-62FB779073F5}"/>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337B3BD7-0693-4DE9-933C-C542CA89B258}"/>
              </a:ext>
            </a:extLst>
          </p:cNvPr>
          <p:cNvSpPr>
            <a:spLocks noGrp="1"/>
          </p:cNvSpPr>
          <p:nvPr>
            <p:ph type="sldNum" sz="quarter" idx="11"/>
          </p:nvPr>
        </p:nvSpPr>
        <p:spPr/>
        <p:txBody>
          <a:bodyPr/>
          <a:lstStyle/>
          <a:p>
            <a:pPr>
              <a:defRPr/>
            </a:pPr>
            <a:fld id="{073FC353-7A19-4BA9-B4BA-8F87B33A8D50}" type="slidenum">
              <a:rPr lang="en-US" smtClean="0"/>
              <a:pPr>
                <a:defRPr/>
              </a:pPr>
              <a:t>14</a:t>
            </a:fld>
            <a:endParaRPr lang="en-US" dirty="0"/>
          </a:p>
        </p:txBody>
      </p:sp>
    </p:spTree>
    <p:extLst>
      <p:ext uri="{BB962C8B-B14F-4D97-AF65-F5344CB8AC3E}">
        <p14:creationId xmlns:p14="http://schemas.microsoft.com/office/powerpoint/2010/main" val="11340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638F59-B119-4955-8BAC-882D12B080DA}"/>
              </a:ext>
            </a:extLst>
          </p:cNvPr>
          <p:cNvSpPr>
            <a:spLocks noGrp="1"/>
          </p:cNvSpPr>
          <p:nvPr>
            <p:ph idx="1"/>
          </p:nvPr>
        </p:nvSpPr>
        <p:spPr/>
        <p:txBody>
          <a:bodyPr/>
          <a:lstStyle/>
          <a:p>
            <a:r>
              <a:rPr lang="en-US" b="0" i="0" dirty="0">
                <a:solidFill>
                  <a:srgbClr val="3F3F3F"/>
                </a:solidFill>
                <a:effectLst/>
                <a:latin typeface="Cordale"/>
              </a:rPr>
              <a:t>In addition to a risk management plan, many projects also include contingency plans, fallback plans, contingency reserves, and management reserves.</a:t>
            </a:r>
          </a:p>
          <a:p>
            <a:r>
              <a:rPr lang="en-US" b="1" i="0" dirty="0">
                <a:solidFill>
                  <a:srgbClr val="006298"/>
                </a:solidFill>
                <a:effectLst/>
                <a:latin typeface="Cordale"/>
              </a:rPr>
              <a:t>Contingency plans</a:t>
            </a:r>
            <a:r>
              <a:rPr lang="en-US" b="0" i="0" dirty="0">
                <a:solidFill>
                  <a:srgbClr val="3F3F3F"/>
                </a:solidFill>
                <a:effectLst/>
                <a:latin typeface="Cordale"/>
              </a:rPr>
              <a:t> are predefined actions that the project team will take if an identified risk event occurs. For example, if the project team knows that a new release of a software package may not be available in time to use for the project, the team might have a contingency plan to use the existing, older version of the software.</a:t>
            </a:r>
          </a:p>
          <a:p>
            <a:endParaRPr lang="en-US" dirty="0"/>
          </a:p>
        </p:txBody>
      </p:sp>
      <p:sp>
        <p:nvSpPr>
          <p:cNvPr id="3" name="Title 2">
            <a:extLst>
              <a:ext uri="{FF2B5EF4-FFF2-40B4-BE49-F238E27FC236}">
                <a16:creationId xmlns:a16="http://schemas.microsoft.com/office/drawing/2014/main" id="{C520DA47-9801-4F55-836F-73BBE5FB7CF0}"/>
              </a:ext>
            </a:extLst>
          </p:cNvPr>
          <p:cNvSpPr>
            <a:spLocks noGrp="1"/>
          </p:cNvSpPr>
          <p:nvPr>
            <p:ph type="title"/>
          </p:nvPr>
        </p:nvSpPr>
        <p:spPr/>
        <p:txBody>
          <a:bodyPr/>
          <a:lstStyle/>
          <a:p>
            <a:r>
              <a:rPr lang="en-US" dirty="0"/>
              <a:t>1.1 Planning Risk Management</a:t>
            </a:r>
          </a:p>
        </p:txBody>
      </p:sp>
      <p:sp>
        <p:nvSpPr>
          <p:cNvPr id="4" name="Footer Placeholder 3">
            <a:extLst>
              <a:ext uri="{FF2B5EF4-FFF2-40B4-BE49-F238E27FC236}">
                <a16:creationId xmlns:a16="http://schemas.microsoft.com/office/drawing/2014/main" id="{A29CD831-1D2C-4D72-995B-E1CB0A62BEEF}"/>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8AE718A9-D97D-4379-9967-A408EE4964D6}"/>
              </a:ext>
            </a:extLst>
          </p:cNvPr>
          <p:cNvSpPr>
            <a:spLocks noGrp="1"/>
          </p:cNvSpPr>
          <p:nvPr>
            <p:ph type="sldNum" sz="quarter" idx="11"/>
          </p:nvPr>
        </p:nvSpPr>
        <p:spPr/>
        <p:txBody>
          <a:bodyPr/>
          <a:lstStyle/>
          <a:p>
            <a:pPr>
              <a:defRPr/>
            </a:pPr>
            <a:fld id="{073FC353-7A19-4BA9-B4BA-8F87B33A8D50}" type="slidenum">
              <a:rPr lang="en-US" smtClean="0"/>
              <a:pPr>
                <a:defRPr/>
              </a:pPr>
              <a:t>15</a:t>
            </a:fld>
            <a:endParaRPr lang="en-US" dirty="0"/>
          </a:p>
        </p:txBody>
      </p:sp>
    </p:spTree>
    <p:extLst>
      <p:ext uri="{BB962C8B-B14F-4D97-AF65-F5344CB8AC3E}">
        <p14:creationId xmlns:p14="http://schemas.microsoft.com/office/powerpoint/2010/main" val="92690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70FA5-3CB9-4212-AC6C-62D7D6AB2CC1}"/>
              </a:ext>
            </a:extLst>
          </p:cNvPr>
          <p:cNvSpPr>
            <a:spLocks noGrp="1"/>
          </p:cNvSpPr>
          <p:nvPr>
            <p:ph idx="1"/>
          </p:nvPr>
        </p:nvSpPr>
        <p:spPr/>
        <p:txBody>
          <a:bodyPr/>
          <a:lstStyle/>
          <a:p>
            <a:r>
              <a:rPr lang="en-US" b="1" i="0" dirty="0">
                <a:solidFill>
                  <a:srgbClr val="006298"/>
                </a:solidFill>
                <a:effectLst/>
                <a:latin typeface="Cordale"/>
              </a:rPr>
              <a:t>Fallback plans</a:t>
            </a:r>
            <a:r>
              <a:rPr lang="en-US" b="0" i="0" dirty="0">
                <a:solidFill>
                  <a:srgbClr val="3F3F3F"/>
                </a:solidFill>
                <a:effectLst/>
                <a:latin typeface="Cordale"/>
              </a:rPr>
              <a:t> are developed for risks that have a high impact on meeting project objectives and are put into effect if attempts to reduce the risk do not work. For example, a new college graduate might have a main plan and several contingency plans for where to live after graduation, but if these plans do not work out, a fallback plan might be to live at home for a while. Sometimes the terms </a:t>
            </a:r>
            <a:r>
              <a:rPr lang="en-US" b="0" i="1" dirty="0">
                <a:solidFill>
                  <a:srgbClr val="3F3F3F"/>
                </a:solidFill>
                <a:effectLst/>
                <a:latin typeface="Cordale"/>
              </a:rPr>
              <a:t>contingency plan</a:t>
            </a:r>
            <a:r>
              <a:rPr lang="en-US" b="0" i="0" dirty="0">
                <a:solidFill>
                  <a:srgbClr val="3F3F3F"/>
                </a:solidFill>
                <a:effectLst/>
                <a:latin typeface="Cordale"/>
              </a:rPr>
              <a:t> and </a:t>
            </a:r>
            <a:r>
              <a:rPr lang="en-US" b="0" i="1" dirty="0">
                <a:solidFill>
                  <a:srgbClr val="3F3F3F"/>
                </a:solidFill>
                <a:effectLst/>
                <a:latin typeface="Cordale"/>
              </a:rPr>
              <a:t>fallback plan</a:t>
            </a:r>
            <a:r>
              <a:rPr lang="en-US" b="0" i="0" dirty="0">
                <a:solidFill>
                  <a:srgbClr val="3F3F3F"/>
                </a:solidFill>
                <a:effectLst/>
                <a:latin typeface="Cordale"/>
              </a:rPr>
              <a:t> are used interchangeably.</a:t>
            </a:r>
          </a:p>
          <a:p>
            <a:endParaRPr lang="en-US" dirty="0"/>
          </a:p>
        </p:txBody>
      </p:sp>
      <p:sp>
        <p:nvSpPr>
          <p:cNvPr id="3" name="Title 2">
            <a:extLst>
              <a:ext uri="{FF2B5EF4-FFF2-40B4-BE49-F238E27FC236}">
                <a16:creationId xmlns:a16="http://schemas.microsoft.com/office/drawing/2014/main" id="{18B77C0B-1007-43D5-BEB2-B2604EBAA49D}"/>
              </a:ext>
            </a:extLst>
          </p:cNvPr>
          <p:cNvSpPr>
            <a:spLocks noGrp="1"/>
          </p:cNvSpPr>
          <p:nvPr>
            <p:ph type="title"/>
          </p:nvPr>
        </p:nvSpPr>
        <p:spPr/>
        <p:txBody>
          <a:bodyPr/>
          <a:lstStyle/>
          <a:p>
            <a:r>
              <a:rPr lang="en-US" dirty="0"/>
              <a:t>1.1 Planning Risk Management</a:t>
            </a:r>
          </a:p>
        </p:txBody>
      </p:sp>
      <p:sp>
        <p:nvSpPr>
          <p:cNvPr id="4" name="Footer Placeholder 3">
            <a:extLst>
              <a:ext uri="{FF2B5EF4-FFF2-40B4-BE49-F238E27FC236}">
                <a16:creationId xmlns:a16="http://schemas.microsoft.com/office/drawing/2014/main" id="{4F91530A-E255-4A54-805F-0D5D65C69609}"/>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84CDFB7F-ADA5-4F87-BF7D-3236ABCC50D8}"/>
              </a:ext>
            </a:extLst>
          </p:cNvPr>
          <p:cNvSpPr>
            <a:spLocks noGrp="1"/>
          </p:cNvSpPr>
          <p:nvPr>
            <p:ph type="sldNum" sz="quarter" idx="11"/>
          </p:nvPr>
        </p:nvSpPr>
        <p:spPr/>
        <p:txBody>
          <a:bodyPr/>
          <a:lstStyle/>
          <a:p>
            <a:pPr>
              <a:defRPr/>
            </a:pPr>
            <a:fld id="{073FC353-7A19-4BA9-B4BA-8F87B33A8D50}" type="slidenum">
              <a:rPr lang="en-US" smtClean="0"/>
              <a:pPr>
                <a:defRPr/>
              </a:pPr>
              <a:t>16</a:t>
            </a:fld>
            <a:endParaRPr lang="en-US" dirty="0"/>
          </a:p>
        </p:txBody>
      </p:sp>
    </p:spTree>
    <p:extLst>
      <p:ext uri="{BB962C8B-B14F-4D97-AF65-F5344CB8AC3E}">
        <p14:creationId xmlns:p14="http://schemas.microsoft.com/office/powerpoint/2010/main" val="57361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3A712-0C55-4CAE-97BE-B6872D2187E1}"/>
              </a:ext>
            </a:extLst>
          </p:cNvPr>
          <p:cNvSpPr>
            <a:spLocks noGrp="1"/>
          </p:cNvSpPr>
          <p:nvPr>
            <p:ph idx="1"/>
          </p:nvPr>
        </p:nvSpPr>
        <p:spPr/>
        <p:txBody>
          <a:bodyPr/>
          <a:lstStyle/>
          <a:p>
            <a:pPr algn="l">
              <a:buFont typeface="Arial" panose="020B0604020202020204" pitchFamily="34" charset="0"/>
              <a:buChar char="•"/>
            </a:pPr>
            <a:r>
              <a:rPr lang="en-US" b="1" i="0" dirty="0">
                <a:solidFill>
                  <a:srgbClr val="3F3F3F"/>
                </a:solidFill>
                <a:effectLst/>
                <a:latin typeface="Cordale"/>
              </a:rPr>
              <a:t>Contingency reserves</a:t>
            </a:r>
            <a:r>
              <a:rPr lang="en-US" b="0" i="0" dirty="0">
                <a:solidFill>
                  <a:srgbClr val="3F3F3F"/>
                </a:solidFill>
                <a:effectLst/>
                <a:latin typeface="Cordale"/>
              </a:rPr>
              <a:t> or </a:t>
            </a:r>
            <a:r>
              <a:rPr lang="en-US" b="1" i="0" dirty="0">
                <a:solidFill>
                  <a:srgbClr val="006298"/>
                </a:solidFill>
                <a:effectLst/>
                <a:latin typeface="Cordale"/>
              </a:rPr>
              <a:t>contingency allowances</a:t>
            </a:r>
            <a:r>
              <a:rPr lang="en-US" b="0" i="0" dirty="0">
                <a:solidFill>
                  <a:srgbClr val="3F3F3F"/>
                </a:solidFill>
                <a:effectLst/>
                <a:latin typeface="Cordale"/>
              </a:rPr>
              <a:t> are funds included in the cost baseline that can be used to mitigate cost or schedule overruns if known risks occur. For example, if a project appears to be off course because the staff is not experienced with a new technology and the team had identified that as a risk, the contingency reserves could be used to hire an outside consultant to train and advise the project staff in using the new technology.</a:t>
            </a:r>
          </a:p>
          <a:p>
            <a:endParaRPr lang="en-US" dirty="0"/>
          </a:p>
        </p:txBody>
      </p:sp>
      <p:sp>
        <p:nvSpPr>
          <p:cNvPr id="3" name="Title 2">
            <a:extLst>
              <a:ext uri="{FF2B5EF4-FFF2-40B4-BE49-F238E27FC236}">
                <a16:creationId xmlns:a16="http://schemas.microsoft.com/office/drawing/2014/main" id="{773AFCC3-0E36-490F-9FBB-FA09245145AA}"/>
              </a:ext>
            </a:extLst>
          </p:cNvPr>
          <p:cNvSpPr>
            <a:spLocks noGrp="1"/>
          </p:cNvSpPr>
          <p:nvPr>
            <p:ph type="title"/>
          </p:nvPr>
        </p:nvSpPr>
        <p:spPr/>
        <p:txBody>
          <a:bodyPr/>
          <a:lstStyle/>
          <a:p>
            <a:r>
              <a:rPr lang="en-US" dirty="0"/>
              <a:t>1.1 Planning Risk Management</a:t>
            </a:r>
          </a:p>
        </p:txBody>
      </p:sp>
      <p:sp>
        <p:nvSpPr>
          <p:cNvPr id="4" name="Footer Placeholder 3">
            <a:extLst>
              <a:ext uri="{FF2B5EF4-FFF2-40B4-BE49-F238E27FC236}">
                <a16:creationId xmlns:a16="http://schemas.microsoft.com/office/drawing/2014/main" id="{BC6194FF-C644-493C-986E-B80968565D9E}"/>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6EBE09C2-9D6D-4BF7-96CD-04C43D633B13}"/>
              </a:ext>
            </a:extLst>
          </p:cNvPr>
          <p:cNvSpPr>
            <a:spLocks noGrp="1"/>
          </p:cNvSpPr>
          <p:nvPr>
            <p:ph type="sldNum" sz="quarter" idx="11"/>
          </p:nvPr>
        </p:nvSpPr>
        <p:spPr/>
        <p:txBody>
          <a:bodyPr/>
          <a:lstStyle/>
          <a:p>
            <a:pPr>
              <a:defRPr/>
            </a:pPr>
            <a:fld id="{073FC353-7A19-4BA9-B4BA-8F87B33A8D50}" type="slidenum">
              <a:rPr lang="en-US" smtClean="0"/>
              <a:pPr>
                <a:defRPr/>
              </a:pPr>
              <a:t>17</a:t>
            </a:fld>
            <a:endParaRPr lang="en-US" dirty="0"/>
          </a:p>
        </p:txBody>
      </p:sp>
    </p:spTree>
    <p:extLst>
      <p:ext uri="{BB962C8B-B14F-4D97-AF65-F5344CB8AC3E}">
        <p14:creationId xmlns:p14="http://schemas.microsoft.com/office/powerpoint/2010/main" val="126272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873CEA-EB28-434A-ABE2-CB80732CA513}"/>
              </a:ext>
            </a:extLst>
          </p:cNvPr>
          <p:cNvSpPr>
            <a:spLocks noGrp="1"/>
          </p:cNvSpPr>
          <p:nvPr>
            <p:ph idx="1"/>
          </p:nvPr>
        </p:nvSpPr>
        <p:spPr/>
        <p:txBody>
          <a:bodyPr/>
          <a:lstStyle/>
          <a:p>
            <a:r>
              <a:rPr lang="en-US" b="1" i="0" dirty="0">
                <a:solidFill>
                  <a:srgbClr val="3F3F3F"/>
                </a:solidFill>
                <a:effectLst/>
                <a:latin typeface="Cordale"/>
              </a:rPr>
              <a:t>Management reserves</a:t>
            </a:r>
            <a:r>
              <a:rPr lang="en-US" b="0" i="0" dirty="0">
                <a:solidFill>
                  <a:srgbClr val="3F3F3F"/>
                </a:solidFill>
                <a:effectLst/>
                <a:latin typeface="Cordale"/>
              </a:rPr>
              <a:t> are funds held for unknown risks that are used for management control purposes. They are not part of the cost baseline, as discussed in </a:t>
            </a:r>
            <a:r>
              <a:rPr lang="en-US" b="1" i="0" dirty="0">
                <a:solidFill>
                  <a:srgbClr val="575757"/>
                </a:solidFill>
                <a:effectLst/>
                <a:latin typeface="Open-sans"/>
              </a:rPr>
              <a:t>Chapter 7</a:t>
            </a:r>
            <a:r>
              <a:rPr lang="en-US" b="0" i="0" dirty="0">
                <a:solidFill>
                  <a:srgbClr val="3F3F3F"/>
                </a:solidFill>
                <a:effectLst/>
                <a:latin typeface="Cordale"/>
              </a:rPr>
              <a:t>, but they are part of the project budget and funding requirements. If the management reserves are used for unforeseen work, they are added to the cost baseline after the change is approved.</a:t>
            </a:r>
          </a:p>
          <a:p>
            <a:pPr marL="109537" indent="0">
              <a:buNone/>
            </a:pPr>
            <a:endParaRPr lang="en-US" dirty="0"/>
          </a:p>
        </p:txBody>
      </p:sp>
      <p:sp>
        <p:nvSpPr>
          <p:cNvPr id="3" name="Title 2">
            <a:extLst>
              <a:ext uri="{FF2B5EF4-FFF2-40B4-BE49-F238E27FC236}">
                <a16:creationId xmlns:a16="http://schemas.microsoft.com/office/drawing/2014/main" id="{8D2473B1-ABD5-4C39-ADB2-B213D650C6DD}"/>
              </a:ext>
            </a:extLst>
          </p:cNvPr>
          <p:cNvSpPr>
            <a:spLocks noGrp="1"/>
          </p:cNvSpPr>
          <p:nvPr>
            <p:ph type="title"/>
          </p:nvPr>
        </p:nvSpPr>
        <p:spPr/>
        <p:txBody>
          <a:bodyPr/>
          <a:lstStyle/>
          <a:p>
            <a:r>
              <a:rPr lang="en-US" dirty="0"/>
              <a:t>1.1 Planning Risk Management</a:t>
            </a:r>
          </a:p>
        </p:txBody>
      </p:sp>
      <p:sp>
        <p:nvSpPr>
          <p:cNvPr id="4" name="Footer Placeholder 3">
            <a:extLst>
              <a:ext uri="{FF2B5EF4-FFF2-40B4-BE49-F238E27FC236}">
                <a16:creationId xmlns:a16="http://schemas.microsoft.com/office/drawing/2014/main" id="{762DCB6F-FA9F-41D8-81B6-9BF3605687F9}"/>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F6780C88-E92C-4C94-B649-212620D8EB28}"/>
              </a:ext>
            </a:extLst>
          </p:cNvPr>
          <p:cNvSpPr>
            <a:spLocks noGrp="1"/>
          </p:cNvSpPr>
          <p:nvPr>
            <p:ph type="sldNum" sz="quarter" idx="11"/>
          </p:nvPr>
        </p:nvSpPr>
        <p:spPr/>
        <p:txBody>
          <a:bodyPr/>
          <a:lstStyle/>
          <a:p>
            <a:pPr>
              <a:defRPr/>
            </a:pPr>
            <a:fld id="{073FC353-7A19-4BA9-B4BA-8F87B33A8D50}" type="slidenum">
              <a:rPr lang="en-US" smtClean="0"/>
              <a:pPr>
                <a:defRPr/>
              </a:pPr>
              <a:t>18</a:t>
            </a:fld>
            <a:endParaRPr lang="en-US" dirty="0"/>
          </a:p>
        </p:txBody>
      </p:sp>
    </p:spTree>
    <p:extLst>
      <p:ext uri="{BB962C8B-B14F-4D97-AF65-F5344CB8AC3E}">
        <p14:creationId xmlns:p14="http://schemas.microsoft.com/office/powerpoint/2010/main" val="390000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a:t>A </a:t>
            </a:r>
            <a:r>
              <a:rPr lang="en-US" b="1" dirty="0"/>
              <a:t>risk breakdown structure</a:t>
            </a:r>
            <a:r>
              <a:rPr lang="en-US" dirty="0"/>
              <a:t> is a hierarchy of potential risk categories for a project</a:t>
            </a:r>
          </a:p>
          <a:p>
            <a:pPr>
              <a:spcBef>
                <a:spcPct val="100000"/>
              </a:spcBef>
            </a:pPr>
            <a:r>
              <a:rPr lang="en-US" dirty="0"/>
              <a:t>Similar to a work breakdown structure but used to identify and categorize risks</a:t>
            </a:r>
          </a:p>
        </p:txBody>
      </p:sp>
      <p:sp>
        <p:nvSpPr>
          <p:cNvPr id="33794" name="Rectangle 2"/>
          <p:cNvSpPr>
            <a:spLocks noGrp="1" noChangeArrowheads="1"/>
          </p:cNvSpPr>
          <p:nvPr>
            <p:ph type="title"/>
          </p:nvPr>
        </p:nvSpPr>
        <p:spPr/>
        <p:txBody>
          <a:bodyPr>
            <a:normAutofit fontScale="90000"/>
          </a:bodyPr>
          <a:lstStyle/>
          <a:p>
            <a:r>
              <a:rPr lang="en-US" dirty="0"/>
              <a:t>Common Sources of Risk in Information Technology Projects</a:t>
            </a:r>
          </a:p>
        </p:txBody>
      </p:sp>
      <p:sp>
        <p:nvSpPr>
          <p:cNvPr id="3379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a:t>Project risk management is the art and science of identifying, analyzing, and responding to risk throughout the life of a project and in the best interests of meeting project objectives</a:t>
            </a:r>
          </a:p>
          <a:p>
            <a:pPr>
              <a:spcBef>
                <a:spcPct val="100000"/>
              </a:spcBef>
            </a:pPr>
            <a:r>
              <a:rPr lang="en-US" dirty="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457200"/>
            <a:ext cx="8382000" cy="914400"/>
          </a:xfrm>
        </p:spPr>
        <p:txBody>
          <a:bodyPr>
            <a:normAutofit fontScale="90000"/>
          </a:bodyPr>
          <a:lstStyle/>
          <a:p>
            <a:r>
              <a:rPr lang="en-US" dirty="0"/>
              <a:t>The Importance of Project Risk Management</a:t>
            </a:r>
          </a:p>
        </p:txBody>
      </p:sp>
      <p:sp>
        <p:nvSpPr>
          <p:cNvPr id="1536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a:t>Figure 11-4. Sample Risk Breakdown Structure</a:t>
            </a:r>
          </a:p>
        </p:txBody>
      </p:sp>
      <p:sp>
        <p:nvSpPr>
          <p:cNvPr id="6" name="Slide Number Placeholder 5"/>
          <p:cNvSpPr>
            <a:spLocks noGrp="1"/>
          </p:cNvSpPr>
          <p:nvPr>
            <p:ph type="sldNum" sz="quarter" idx="10"/>
          </p:nvPr>
        </p:nvSpPr>
        <p:spPr>
          <a:xfrm>
            <a:off x="228600" y="6248400"/>
            <a:ext cx="457200" cy="457200"/>
          </a:xfrm>
        </p:spPr>
        <p:txBody>
          <a:bodyPr/>
          <a:lstStyle/>
          <a:p>
            <a:pPr>
              <a:buFontTx/>
              <a:buNone/>
              <a:defRPr/>
            </a:pPr>
            <a:fld id="{10367E4F-4D96-4449-9F90-C1D283EDF364}" type="slidenum">
              <a:rPr lang="en-US" smtClean="0"/>
              <a:pPr>
                <a:buFontTx/>
                <a:buNone/>
                <a:defRPr/>
              </a:pPr>
              <a:t>20</a:t>
            </a:fld>
            <a:endParaRPr lang="en-US" dirty="0"/>
          </a:p>
        </p:txBody>
      </p:sp>
      <p:sp>
        <p:nvSpPr>
          <p:cNvPr id="34820" name="Footer Placeholder 6"/>
          <p:cNvSpPr>
            <a:spLocks noGrp="1"/>
          </p:cNvSpPr>
          <p:nvPr>
            <p:ph type="ftr" sz="quarter" idx="11"/>
          </p:nvPr>
        </p:nvSpPr>
        <p:spPr bwMode="auto">
          <a:xfrm>
            <a:off x="1905000" y="6477000"/>
            <a:ext cx="5867400" cy="228600"/>
          </a:xfrm>
          <a:noFill/>
          <a:ln>
            <a:miter lim="800000"/>
            <a:headEnd/>
            <a:tailEnd/>
          </a:ln>
        </p:spPr>
        <p:txBody>
          <a:bodyPr/>
          <a:lstStyle/>
          <a:p>
            <a:pPr>
              <a:buFontTx/>
              <a:buNone/>
            </a:pPr>
            <a:r>
              <a:rPr lang="en-US"/>
              <a:t>Information Technology Project Management, Seventh Edition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1447459"/>
            <a:ext cx="8982075" cy="49223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7142-3D24-4174-A1EC-F59B889C7605}"/>
              </a:ext>
            </a:extLst>
          </p:cNvPr>
          <p:cNvSpPr>
            <a:spLocks noGrp="1"/>
          </p:cNvSpPr>
          <p:nvPr>
            <p:ph type="title"/>
          </p:nvPr>
        </p:nvSpPr>
        <p:spPr/>
        <p:txBody>
          <a:bodyPr>
            <a:normAutofit fontScale="90000"/>
          </a:bodyPr>
          <a:lstStyle/>
          <a:p>
            <a:r>
              <a:rPr lang="en-US" dirty="0"/>
              <a:t>Common Sources of Risk in Information Technology Projects</a:t>
            </a:r>
          </a:p>
        </p:txBody>
      </p:sp>
      <p:sp>
        <p:nvSpPr>
          <p:cNvPr id="4" name="Slide Number Placeholder 3">
            <a:extLst>
              <a:ext uri="{FF2B5EF4-FFF2-40B4-BE49-F238E27FC236}">
                <a16:creationId xmlns:a16="http://schemas.microsoft.com/office/drawing/2014/main" id="{1E2EB9D6-678D-4781-BD5E-CD070854897D}"/>
              </a:ext>
            </a:extLst>
          </p:cNvPr>
          <p:cNvSpPr>
            <a:spLocks noGrp="1"/>
          </p:cNvSpPr>
          <p:nvPr>
            <p:ph type="sldNum" sz="quarter" idx="10"/>
          </p:nvPr>
        </p:nvSpPr>
        <p:spPr/>
        <p:txBody>
          <a:bodyPr/>
          <a:lstStyle/>
          <a:p>
            <a:pPr>
              <a:defRPr/>
            </a:pPr>
            <a:fld id="{618F4844-60E1-4AFE-9C5A-F50A2EA34C5F}" type="slidenum">
              <a:rPr lang="en-US" smtClean="0"/>
              <a:pPr>
                <a:defRPr/>
              </a:pPr>
              <a:t>21</a:t>
            </a:fld>
            <a:endParaRPr lang="en-US" dirty="0"/>
          </a:p>
        </p:txBody>
      </p:sp>
      <p:sp>
        <p:nvSpPr>
          <p:cNvPr id="5" name="Footer Placeholder 4">
            <a:extLst>
              <a:ext uri="{FF2B5EF4-FFF2-40B4-BE49-F238E27FC236}">
                <a16:creationId xmlns:a16="http://schemas.microsoft.com/office/drawing/2014/main" id="{8DAC548C-D305-48FB-A5AF-2F6BB7C45AC0}"/>
              </a:ext>
            </a:extLst>
          </p:cNvPr>
          <p:cNvSpPr>
            <a:spLocks noGrp="1"/>
          </p:cNvSpPr>
          <p:nvPr>
            <p:ph type="ftr" sz="quarter" idx="11"/>
          </p:nvPr>
        </p:nvSpPr>
        <p:spPr/>
        <p:txBody>
          <a:bodyPr/>
          <a:lstStyle/>
          <a:p>
            <a:pPr>
              <a:defRPr/>
            </a:pPr>
            <a:r>
              <a:rPr lang="en-US"/>
              <a:t>Information Technology Project Management, Seventh Edition</a:t>
            </a:r>
            <a:endParaRPr lang="en-US" dirty="0"/>
          </a:p>
        </p:txBody>
      </p:sp>
      <p:sp>
        <p:nvSpPr>
          <p:cNvPr id="9" name="TextBox 8">
            <a:extLst>
              <a:ext uri="{FF2B5EF4-FFF2-40B4-BE49-F238E27FC236}">
                <a16:creationId xmlns:a16="http://schemas.microsoft.com/office/drawing/2014/main" id="{E9378A96-21DC-4E3B-B810-A0DB2FBE061D}"/>
              </a:ext>
            </a:extLst>
          </p:cNvPr>
          <p:cNvSpPr txBox="1"/>
          <p:nvPr/>
        </p:nvSpPr>
        <p:spPr>
          <a:xfrm>
            <a:off x="384928" y="1371600"/>
            <a:ext cx="8378072" cy="1107996"/>
          </a:xfrm>
          <a:prstGeom prst="rect">
            <a:avLst/>
          </a:prstGeom>
          <a:noFill/>
        </p:spPr>
        <p:txBody>
          <a:bodyPr wrap="square">
            <a:spAutoFit/>
          </a:bodyPr>
          <a:lstStyle/>
          <a:p>
            <a:r>
              <a:rPr lang="en-US" b="0" i="0" dirty="0">
                <a:solidFill>
                  <a:srgbClr val="3F3F3F"/>
                </a:solidFill>
                <a:effectLst/>
                <a:latin typeface="Cordale"/>
              </a:rPr>
              <a:t>it is also important to identify potential risks according to project management knowledge areas, such as scope, time, cost, and quality.</a:t>
            </a:r>
          </a:p>
          <a:p>
            <a:endParaRPr lang="en-US" dirty="0"/>
          </a:p>
        </p:txBody>
      </p:sp>
    </p:spTree>
    <p:extLst>
      <p:ext uri="{BB962C8B-B14F-4D97-AF65-F5344CB8AC3E}">
        <p14:creationId xmlns:p14="http://schemas.microsoft.com/office/powerpoint/2010/main" val="195376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990600"/>
            <a:ext cx="8229600" cy="4525962"/>
          </a:xfrm>
        </p:spPr>
        <p:txBody>
          <a:bodyPr/>
          <a:lstStyle/>
          <a:p>
            <a:pPr>
              <a:spcBef>
                <a:spcPct val="55000"/>
              </a:spcBef>
            </a:pPr>
            <a:r>
              <a:rPr lang="en-US" sz="2400" dirty="0"/>
              <a:t>Identifying risks is the process of understanding what potential events might hurt or enhance a particular project</a:t>
            </a:r>
          </a:p>
          <a:p>
            <a:pPr>
              <a:spcBef>
                <a:spcPct val="55000"/>
              </a:spcBef>
            </a:pPr>
            <a:r>
              <a:rPr lang="en-US" sz="2400" dirty="0"/>
              <a:t>Another consideration is the likelihood of advanced discovery</a:t>
            </a:r>
          </a:p>
          <a:p>
            <a:pPr>
              <a:spcBef>
                <a:spcPct val="55000"/>
              </a:spcBef>
            </a:pPr>
            <a:r>
              <a:rPr lang="en-US" sz="2400" dirty="0"/>
              <a:t>Risk identification tools and techniques include:</a:t>
            </a:r>
          </a:p>
          <a:p>
            <a:pPr lvl="1">
              <a:spcBef>
                <a:spcPct val="55000"/>
              </a:spcBef>
            </a:pPr>
            <a:r>
              <a:rPr lang="en-US" sz="2000" dirty="0"/>
              <a:t>Brainstorming</a:t>
            </a:r>
          </a:p>
          <a:p>
            <a:pPr lvl="1">
              <a:spcBef>
                <a:spcPct val="55000"/>
              </a:spcBef>
            </a:pPr>
            <a:r>
              <a:rPr lang="en-US" sz="2000" dirty="0"/>
              <a:t>The Delphi Technique</a:t>
            </a:r>
          </a:p>
          <a:p>
            <a:pPr lvl="1">
              <a:spcBef>
                <a:spcPct val="55000"/>
              </a:spcBef>
            </a:pPr>
            <a:r>
              <a:rPr lang="en-US" sz="2000" dirty="0"/>
              <a:t>Interviewing </a:t>
            </a:r>
            <a:r>
              <a:rPr lang="en-US" sz="2000" dirty="0" err="1"/>
              <a:t>Interviewing</a:t>
            </a:r>
            <a:r>
              <a:rPr lang="en-US" sz="2000" dirty="0"/>
              <a:t> people with similar project experience </a:t>
            </a:r>
          </a:p>
          <a:p>
            <a:pPr lvl="1">
              <a:spcBef>
                <a:spcPct val="55000"/>
              </a:spcBef>
            </a:pPr>
            <a:r>
              <a:rPr lang="en-US" sz="2000" dirty="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a:t>2. Identifying Risks</a:t>
            </a:r>
          </a:p>
        </p:txBody>
      </p:sp>
      <p:sp>
        <p:nvSpPr>
          <p:cNvPr id="3686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a:t>Brainstorming</a:t>
            </a:r>
            <a:r>
              <a:rPr lang="en-US" dirty="0"/>
              <a:t> is a technique by which a group attempts to generate ideas or find a solution for a specific problem by amassing ideas spontaneously and without judgment</a:t>
            </a:r>
          </a:p>
          <a:p>
            <a:r>
              <a:rPr lang="en-US" dirty="0"/>
              <a:t>An experienced facilitator should run the brainstorming session</a:t>
            </a:r>
          </a:p>
        </p:txBody>
      </p:sp>
      <p:sp>
        <p:nvSpPr>
          <p:cNvPr id="37890" name="Rectangle 2"/>
          <p:cNvSpPr>
            <a:spLocks noGrp="1" noChangeArrowheads="1"/>
          </p:cNvSpPr>
          <p:nvPr>
            <p:ph type="title"/>
          </p:nvPr>
        </p:nvSpPr>
        <p:spPr/>
        <p:txBody>
          <a:bodyPr/>
          <a:lstStyle/>
          <a:p>
            <a:r>
              <a:rPr lang="en-US" dirty="0"/>
              <a:t>Brainstorming</a:t>
            </a:r>
          </a:p>
        </p:txBody>
      </p:sp>
      <p:sp>
        <p:nvSpPr>
          <p:cNvPr id="3789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a:t>The </a:t>
            </a:r>
            <a:r>
              <a:rPr lang="en-US" b="1" dirty="0"/>
              <a:t>Delphi Technique</a:t>
            </a:r>
            <a:r>
              <a:rPr lang="en-US" dirty="0"/>
              <a:t> is used to derive a consensus among a panel of experts who make predictions about future developments</a:t>
            </a:r>
          </a:p>
          <a:p>
            <a:pPr>
              <a:spcBef>
                <a:spcPct val="100000"/>
              </a:spcBef>
            </a:pPr>
            <a:r>
              <a:rPr lang="en-US" dirty="0"/>
              <a:t>Provides independent and anonymous input regarding future events</a:t>
            </a:r>
          </a:p>
          <a:p>
            <a:pPr>
              <a:spcBef>
                <a:spcPct val="100000"/>
              </a:spcBef>
            </a:pPr>
            <a:r>
              <a:rPr lang="en-US" dirty="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a:t>Delphi Technique</a:t>
            </a:r>
          </a:p>
        </p:txBody>
      </p:sp>
      <p:sp>
        <p:nvSpPr>
          <p:cNvPr id="3891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a:t>SWOT analysis (strengths, weaknesses, opportunities, and threats) can also be used during risk identification</a:t>
            </a:r>
          </a:p>
          <a:p>
            <a:pPr>
              <a:spcBef>
                <a:spcPct val="100000"/>
              </a:spcBef>
            </a:pPr>
            <a:r>
              <a:rPr lang="en-US" dirty="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a:t>SWOT Analysis</a:t>
            </a:r>
          </a:p>
        </p:txBody>
      </p:sp>
      <p:sp>
        <p:nvSpPr>
          <p:cNvPr id="4096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a:t>The main output of the risk identification process is a list of identified risks and other information needed to begin creating a risk register</a:t>
            </a:r>
          </a:p>
          <a:p>
            <a:r>
              <a:rPr lang="en-US" sz="2400" dirty="0"/>
              <a:t>A </a:t>
            </a:r>
            <a:r>
              <a:rPr lang="en-US" sz="2400" b="1" dirty="0"/>
              <a:t>risk register</a:t>
            </a:r>
            <a:r>
              <a:rPr lang="en-US" sz="2400" dirty="0"/>
              <a:t> is:</a:t>
            </a:r>
            <a:endParaRPr lang="en-US" sz="2400" b="1" dirty="0"/>
          </a:p>
          <a:p>
            <a:pPr lvl="1"/>
            <a:r>
              <a:rPr lang="en-US" sz="2200" dirty="0"/>
              <a:t>A document that contains the results of various risk management processes and that is often displayed in a table or spreadsheet format</a:t>
            </a:r>
          </a:p>
          <a:p>
            <a:pPr lvl="1"/>
            <a:r>
              <a:rPr lang="en-US" sz="2200" dirty="0"/>
              <a:t>A tool for documenting potential risk events and related information</a:t>
            </a:r>
          </a:p>
        </p:txBody>
      </p:sp>
      <p:sp>
        <p:nvSpPr>
          <p:cNvPr id="41986" name="Rectangle 2"/>
          <p:cNvSpPr>
            <a:spLocks noGrp="1" noChangeArrowheads="1"/>
          </p:cNvSpPr>
          <p:nvPr>
            <p:ph type="title"/>
          </p:nvPr>
        </p:nvSpPr>
        <p:spPr/>
        <p:txBody>
          <a:bodyPr/>
          <a:lstStyle/>
          <a:p>
            <a:r>
              <a:rPr lang="en-US" dirty="0"/>
              <a:t>Risk Register</a:t>
            </a:r>
          </a:p>
        </p:txBody>
      </p:sp>
      <p:sp>
        <p:nvSpPr>
          <p:cNvPr id="4198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a:t>An identification number for each risk event</a:t>
            </a:r>
          </a:p>
          <a:p>
            <a:r>
              <a:rPr lang="en-US" dirty="0"/>
              <a:t>A rank for each risk event: a number ,1 is he highest risk</a:t>
            </a:r>
          </a:p>
          <a:p>
            <a:r>
              <a:rPr lang="en-US" dirty="0"/>
              <a:t>The name of each risk event</a:t>
            </a:r>
          </a:p>
          <a:p>
            <a:r>
              <a:rPr lang="en-US" dirty="0"/>
              <a:t>A description of each risk event</a:t>
            </a:r>
          </a:p>
          <a:p>
            <a:r>
              <a:rPr lang="en-US" dirty="0"/>
              <a:t>The category under which each risk event falls</a:t>
            </a:r>
          </a:p>
          <a:p>
            <a:r>
              <a:rPr lang="en-US" dirty="0"/>
              <a:t>The root cause of each risk</a:t>
            </a:r>
          </a:p>
        </p:txBody>
      </p:sp>
      <p:sp>
        <p:nvSpPr>
          <p:cNvPr id="43010" name="Rectangle 2"/>
          <p:cNvSpPr>
            <a:spLocks noGrp="1" noChangeArrowheads="1"/>
          </p:cNvSpPr>
          <p:nvPr>
            <p:ph type="title"/>
          </p:nvPr>
        </p:nvSpPr>
        <p:spPr/>
        <p:txBody>
          <a:bodyPr/>
          <a:lstStyle/>
          <a:p>
            <a:r>
              <a:rPr lang="en-US" dirty="0"/>
              <a:t>Risk Register Contents</a:t>
            </a:r>
          </a:p>
        </p:txBody>
      </p:sp>
      <p:sp>
        <p:nvSpPr>
          <p:cNvPr id="4301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a:t>Triggers for each risk; </a:t>
            </a:r>
            <a:r>
              <a:rPr lang="en-US" b="1" dirty="0"/>
              <a:t>triggers</a:t>
            </a:r>
            <a:r>
              <a:rPr lang="en-US" dirty="0"/>
              <a:t> are indicators or symptoms of actual risk events . </a:t>
            </a:r>
            <a:r>
              <a:rPr lang="en-US" b="0" i="0" dirty="0">
                <a:solidFill>
                  <a:srgbClr val="3F3F3F"/>
                </a:solidFill>
                <a:effectLst/>
                <a:latin typeface="Cordale"/>
              </a:rPr>
              <a:t>For example, cost overruns on early activities may be symptoms of poor cost estimates</a:t>
            </a:r>
            <a:endParaRPr lang="en-US" dirty="0"/>
          </a:p>
          <a:p>
            <a:r>
              <a:rPr lang="en-US" dirty="0"/>
              <a:t>Potential responses to each risk</a:t>
            </a:r>
          </a:p>
          <a:p>
            <a:r>
              <a:rPr lang="en-US" dirty="0"/>
              <a:t>The </a:t>
            </a:r>
            <a:r>
              <a:rPr lang="en-US" b="1" dirty="0"/>
              <a:t>risk owner</a:t>
            </a:r>
            <a:r>
              <a:rPr lang="en-US" dirty="0"/>
              <a:t> or person who will own or take responsibility for each risk</a:t>
            </a:r>
          </a:p>
          <a:p>
            <a:r>
              <a:rPr lang="en-US" dirty="0"/>
              <a:t>The probability and impact of each risk occurring.</a:t>
            </a:r>
          </a:p>
          <a:p>
            <a:r>
              <a:rPr lang="en-US" dirty="0"/>
              <a:t>The status of each risk</a:t>
            </a:r>
          </a:p>
        </p:txBody>
      </p:sp>
      <p:sp>
        <p:nvSpPr>
          <p:cNvPr id="44034" name="Rectangle 2"/>
          <p:cNvSpPr>
            <a:spLocks noGrp="1" noChangeArrowheads="1"/>
          </p:cNvSpPr>
          <p:nvPr>
            <p:ph type="title"/>
          </p:nvPr>
        </p:nvSpPr>
        <p:spPr/>
        <p:txBody>
          <a:bodyPr/>
          <a:lstStyle/>
          <a:p>
            <a:r>
              <a:rPr lang="en-US" dirty="0"/>
              <a:t>Risk Register Contents (cont’d)</a:t>
            </a:r>
          </a:p>
        </p:txBody>
      </p:sp>
      <p:sp>
        <p:nvSpPr>
          <p:cNvPr id="44037"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Table 11-5. Sample Risk Register</a:t>
            </a:r>
          </a:p>
        </p:txBody>
      </p:sp>
      <p:sp>
        <p:nvSpPr>
          <p:cNvPr id="6" name="Slide Number Placeholder 5"/>
          <p:cNvSpPr>
            <a:spLocks noGrp="1"/>
          </p:cNvSpPr>
          <p:nvPr>
            <p:ph type="sldNum" sz="quarter" idx="10"/>
          </p:nvPr>
        </p:nvSpPr>
        <p:spPr>
          <a:xfrm>
            <a:off x="152400" y="6248400"/>
            <a:ext cx="457200" cy="457200"/>
          </a:xfrm>
        </p:spPr>
        <p:txBody>
          <a:bodyPr/>
          <a:lstStyle/>
          <a:p>
            <a:pPr>
              <a:buFontTx/>
              <a:buNone/>
              <a:defRPr/>
            </a:pPr>
            <a:fld id="{CE95F818-C8D9-4081-8E6F-EC359E87AC62}" type="slidenum">
              <a:rPr lang="en-US" smtClean="0"/>
              <a:pPr>
                <a:buFontTx/>
                <a:buNone/>
                <a:defRPr/>
              </a:pPr>
              <a:t>29</a:t>
            </a:fld>
            <a:endParaRPr lang="en-US" dirty="0"/>
          </a:p>
        </p:txBody>
      </p:sp>
      <p:sp>
        <p:nvSpPr>
          <p:cNvPr id="45060" name="Footer Placeholder 6"/>
          <p:cNvSpPr>
            <a:spLocks noGrp="1"/>
          </p:cNvSpPr>
          <p:nvPr>
            <p:ph type="ftr" sz="quarter" idx="11"/>
          </p:nvPr>
        </p:nvSpPr>
        <p:spPr bwMode="auto">
          <a:xfrm>
            <a:off x="1676400" y="6400800"/>
            <a:ext cx="6400800" cy="457200"/>
          </a:xfrm>
          <a:noFill/>
          <a:ln>
            <a:miter lim="800000"/>
            <a:headEnd/>
            <a:tailEnd/>
          </a:ln>
        </p:spPr>
        <p:txBody>
          <a:bodyPr/>
          <a:lstStyle/>
          <a:p>
            <a:pPr>
              <a:buFontTx/>
              <a:buNone/>
            </a:pPr>
            <a:r>
              <a:rPr lang="en-US"/>
              <a:t>Information Technology Project Management, Seventh Edition</a:t>
            </a:r>
            <a:endParaRPr lang="en-US" dirty="0"/>
          </a:p>
        </p:txBody>
      </p:sp>
      <p:pic>
        <p:nvPicPr>
          <p:cNvPr id="45061" name="Picture 8" descr="Tbl11-05.bmp"/>
          <p:cNvPicPr>
            <a:picLocks noChangeAspect="1"/>
          </p:cNvPicPr>
          <p:nvPr/>
        </p:nvPicPr>
        <p:blipFill>
          <a:blip r:embed="rId2"/>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19075" y="2466974"/>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and don’t know too much about them. One of our company’s strengths is building good customer relationships, which often leads to further projects with that customer. We might have trouble working with this customer because they are new to us.</a:t>
            </a:r>
          </a:p>
          <a:p>
            <a:r>
              <a:rPr lang="en-US" dirty="0"/>
              <a:t>• Category: People risk</a:t>
            </a:r>
          </a:p>
          <a:p>
            <a:r>
              <a:rPr lang="en-US" dirty="0"/>
              <a:t>•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D14C6-D329-4206-8A62-BC8EDA6C6E7A}"/>
              </a:ext>
            </a:extLst>
          </p:cNvPr>
          <p:cNvSpPr>
            <a:spLocks noGrp="1"/>
          </p:cNvSpPr>
          <p:nvPr>
            <p:ph idx="1"/>
          </p:nvPr>
        </p:nvSpPr>
        <p:spPr/>
        <p:txBody>
          <a:bodyPr/>
          <a:lstStyle/>
          <a:p>
            <a:r>
              <a:rPr lang="en-US" b="0" i="0" dirty="0">
                <a:solidFill>
                  <a:srgbClr val="3F3F3F"/>
                </a:solidFill>
                <a:effectLst/>
                <a:latin typeface="Cordale"/>
              </a:rPr>
              <a:t>Good project risk management often goes unnoticed, unlike crisis management, which indicates an obvious danger to the success of a project. The crisis, in turn, receives the intense interest of the entire project team. Resolving a crisis has much greater visibility, often accompanied by rewards from management, than successful risk management. In contrast, when risk management is effective, it results in fewer problems, and for the few problems that exist, it results in more expeditious resolutions</a:t>
            </a:r>
            <a:endParaRPr lang="en-US" dirty="0"/>
          </a:p>
        </p:txBody>
      </p:sp>
      <p:sp>
        <p:nvSpPr>
          <p:cNvPr id="3" name="Title 2">
            <a:extLst>
              <a:ext uri="{FF2B5EF4-FFF2-40B4-BE49-F238E27FC236}">
                <a16:creationId xmlns:a16="http://schemas.microsoft.com/office/drawing/2014/main" id="{460FF975-B43A-42E8-823B-E9CB5F2D3612}"/>
              </a:ext>
            </a:extLst>
          </p:cNvPr>
          <p:cNvSpPr>
            <a:spLocks noGrp="1"/>
          </p:cNvSpPr>
          <p:nvPr>
            <p:ph type="title"/>
          </p:nvPr>
        </p:nvSpPr>
        <p:spPr/>
        <p:txBody>
          <a:bodyPr>
            <a:normAutofit fontScale="90000"/>
          </a:bodyPr>
          <a:lstStyle/>
          <a:p>
            <a:r>
              <a:rPr lang="en-US" dirty="0"/>
              <a:t>The Importance of Project Risk Management</a:t>
            </a:r>
          </a:p>
        </p:txBody>
      </p:sp>
      <p:sp>
        <p:nvSpPr>
          <p:cNvPr id="4" name="Footer Placeholder 3">
            <a:extLst>
              <a:ext uri="{FF2B5EF4-FFF2-40B4-BE49-F238E27FC236}">
                <a16:creationId xmlns:a16="http://schemas.microsoft.com/office/drawing/2014/main" id="{369D0331-39BA-4EE3-86B2-505F3C2A995B}"/>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FEF6CB1A-3C5D-4D42-9C5D-AA5DF3DABEE0}"/>
              </a:ext>
            </a:extLst>
          </p:cNvPr>
          <p:cNvSpPr>
            <a:spLocks noGrp="1"/>
          </p:cNvSpPr>
          <p:nvPr>
            <p:ph type="sldNum" sz="quarter" idx="11"/>
          </p:nvPr>
        </p:nvSpPr>
        <p:spPr/>
        <p:txBody>
          <a:bodyPr/>
          <a:lstStyle/>
          <a:p>
            <a:pPr>
              <a:defRPr/>
            </a:pPr>
            <a:fld id="{073FC353-7A19-4BA9-B4BA-8F87B33A8D50}" type="slidenum">
              <a:rPr lang="en-US" smtClean="0"/>
              <a:pPr>
                <a:defRPr/>
              </a:pPr>
              <a:t>3</a:t>
            </a:fld>
            <a:endParaRPr lang="en-US" dirty="0"/>
          </a:p>
        </p:txBody>
      </p:sp>
    </p:spTree>
    <p:extLst>
      <p:ext uri="{BB962C8B-B14F-4D97-AF65-F5344CB8AC3E}">
        <p14:creationId xmlns:p14="http://schemas.microsoft.com/office/powerpoint/2010/main" val="252991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a:t>Assess the likelihood and impact of identified risks to determine their magnitude and priority</a:t>
            </a:r>
          </a:p>
          <a:p>
            <a:r>
              <a:rPr lang="en-US" dirty="0"/>
              <a:t>Risk </a:t>
            </a:r>
            <a:r>
              <a:rPr lang="en-US" dirty="0" smtClean="0"/>
              <a:t>qualitative </a:t>
            </a:r>
            <a:r>
              <a:rPr lang="en-US" dirty="0"/>
              <a:t>tools and techniques include: </a:t>
            </a:r>
          </a:p>
          <a:p>
            <a:pPr lvl="1"/>
            <a:r>
              <a:rPr lang="en-US" dirty="0"/>
              <a:t>Probability/impact matrixes</a:t>
            </a:r>
          </a:p>
          <a:p>
            <a:pPr lvl="1"/>
            <a:r>
              <a:rPr lang="en-US" dirty="0"/>
              <a:t>The Top Ten Risk Item Tracking</a:t>
            </a:r>
          </a:p>
          <a:p>
            <a:pPr lvl="1"/>
            <a:r>
              <a:rPr lang="en-US" dirty="0"/>
              <a:t>Expert judgment</a:t>
            </a:r>
          </a:p>
        </p:txBody>
      </p:sp>
      <p:sp>
        <p:nvSpPr>
          <p:cNvPr id="46082" name="Rectangle 2"/>
          <p:cNvSpPr>
            <a:spLocks noGrp="1" noChangeArrowheads="1"/>
          </p:cNvSpPr>
          <p:nvPr>
            <p:ph type="title"/>
          </p:nvPr>
        </p:nvSpPr>
        <p:spPr/>
        <p:txBody>
          <a:bodyPr>
            <a:normAutofit fontScale="90000"/>
          </a:bodyPr>
          <a:lstStyle/>
          <a:p>
            <a:r>
              <a:rPr lang="en-US" dirty="0"/>
              <a:t>3. Performing Qualitative Risk Analysis</a:t>
            </a:r>
          </a:p>
        </p:txBody>
      </p:sp>
      <p:sp>
        <p:nvSpPr>
          <p:cNvPr id="4608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a:t>A </a:t>
            </a:r>
            <a:r>
              <a:rPr lang="en-US" b="1" dirty="0"/>
              <a:t>probability/impact matrix </a:t>
            </a:r>
            <a:r>
              <a:rPr lang="en-US" dirty="0"/>
              <a:t>or</a:t>
            </a:r>
            <a:r>
              <a:rPr lang="en-US" b="1" dirty="0"/>
              <a:t> chart</a:t>
            </a:r>
            <a:r>
              <a:rPr lang="en-US" dirty="0"/>
              <a:t> lists the relative probability of a risk occurring on one side of a matrix or axis on a chart and the relative impact of the risk occurring on the other</a:t>
            </a:r>
          </a:p>
          <a:p>
            <a:r>
              <a:rPr lang="en-US" dirty="0"/>
              <a:t>List the risks and then label each one as high, medium, or low in terms of its probability of occurrence and its impact if it did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a:t>Probability/Impact Matrix</a:t>
            </a:r>
          </a:p>
        </p:txBody>
      </p:sp>
      <p:sp>
        <p:nvSpPr>
          <p:cNvPr id="47109"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ormAutofit fontScale="90000"/>
          </a:bodyPr>
          <a:lstStyle/>
          <a:p>
            <a:r>
              <a:rPr lang="en-US" dirty="0"/>
              <a:t>Figure 11-5. Sample Probability/Impact Matrix</a:t>
            </a:r>
          </a:p>
        </p:txBody>
      </p:sp>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32</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35379"/>
            <a:ext cx="7467600" cy="52273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a:t>Top Ten Risk Item Tracking</a:t>
            </a:r>
            <a:r>
              <a:rPr lang="en-US" dirty="0"/>
              <a:t> is a qualitative risk analysis tool that helps to identify risks and maintain an awareness of risks throughout the life of a project</a:t>
            </a:r>
          </a:p>
          <a:p>
            <a:r>
              <a:rPr lang="en-US" dirty="0"/>
              <a:t>Establish a periodic review of the top ten project risk items</a:t>
            </a:r>
          </a:p>
          <a:p>
            <a:r>
              <a:rPr lang="en-US" dirty="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a:t>Top Ten Risk Item Tracking</a:t>
            </a:r>
          </a:p>
        </p:txBody>
      </p:sp>
      <p:sp>
        <p:nvSpPr>
          <p:cNvPr id="5018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a:t>Table 11-6. Example of Top Ten Risk Item Tracking</a:t>
            </a:r>
          </a:p>
        </p:txBody>
      </p:sp>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34</a:t>
            </a:fld>
            <a:endParaRPr lang="en-US" dirty="0"/>
          </a:p>
        </p:txBody>
      </p:sp>
      <p:pic>
        <p:nvPicPr>
          <p:cNvPr id="51205" name="Picture 7" descr="Tbl11-06.bmp"/>
          <p:cNvPicPr>
            <a:picLocks noChangeAspect="1"/>
          </p:cNvPicPr>
          <p:nvPr/>
        </p:nvPicPr>
        <p:blipFill>
          <a:blip r:embed="rId2"/>
          <a:srcRect t="5551"/>
          <a:stretch>
            <a:fillRect/>
          </a:stretch>
        </p:blipFill>
        <p:spPr bwMode="auto">
          <a:xfrm>
            <a:off x="990600" y="1344613"/>
            <a:ext cx="7326313" cy="49799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B8B38-9922-4FC3-8270-A0F901A90B0E}"/>
              </a:ext>
            </a:extLst>
          </p:cNvPr>
          <p:cNvSpPr>
            <a:spLocks noGrp="1"/>
          </p:cNvSpPr>
          <p:nvPr>
            <p:ph idx="1"/>
          </p:nvPr>
        </p:nvSpPr>
        <p:spPr/>
        <p:txBody>
          <a:bodyPr/>
          <a:lstStyle/>
          <a:p>
            <a:pPr eaLnBrk="1" hangingPunct="1">
              <a:lnSpc>
                <a:spcPct val="90000"/>
              </a:lnSpc>
              <a:defRPr/>
            </a:pPr>
            <a:r>
              <a:rPr lang="en-US" sz="2800" dirty="0"/>
              <a:t>Often follows qualitative risk analysis, but both can be done together</a:t>
            </a:r>
          </a:p>
          <a:p>
            <a:pPr eaLnBrk="1" hangingPunct="1">
              <a:lnSpc>
                <a:spcPct val="90000"/>
              </a:lnSpc>
              <a:defRPr/>
            </a:pPr>
            <a:r>
              <a:rPr lang="en-US" sz="2800" b="1" dirty="0"/>
              <a:t>Large</a:t>
            </a:r>
            <a:r>
              <a:rPr lang="en-US" sz="2800" dirty="0"/>
              <a:t>, </a:t>
            </a:r>
            <a:r>
              <a:rPr lang="en-US" sz="2800" b="1" dirty="0"/>
              <a:t>complex</a:t>
            </a:r>
            <a:r>
              <a:rPr lang="en-US" sz="2800" dirty="0"/>
              <a:t> projects involving leading edge technologies often require extensive quantitative risk analysis</a:t>
            </a:r>
          </a:p>
          <a:p>
            <a:pPr eaLnBrk="1" hangingPunct="1">
              <a:lnSpc>
                <a:spcPct val="90000"/>
              </a:lnSpc>
              <a:defRPr/>
            </a:pPr>
            <a:r>
              <a:rPr lang="en-US" sz="2800" b="1" dirty="0"/>
              <a:t>Main techniques include:</a:t>
            </a:r>
          </a:p>
          <a:p>
            <a:pPr lvl="1" eaLnBrk="1" hangingPunct="1">
              <a:lnSpc>
                <a:spcPct val="90000"/>
              </a:lnSpc>
              <a:defRPr/>
            </a:pPr>
            <a:r>
              <a:rPr lang="en-US" sz="2400" dirty="0"/>
              <a:t>Decision tree analysis</a:t>
            </a:r>
          </a:p>
          <a:p>
            <a:pPr lvl="1" eaLnBrk="1" hangingPunct="1">
              <a:lnSpc>
                <a:spcPct val="90000"/>
              </a:lnSpc>
              <a:defRPr/>
            </a:pPr>
            <a:r>
              <a:rPr lang="en-US" sz="2400" dirty="0"/>
              <a:t>Simulation</a:t>
            </a:r>
          </a:p>
          <a:p>
            <a:pPr lvl="1" eaLnBrk="1" hangingPunct="1">
              <a:lnSpc>
                <a:spcPct val="90000"/>
              </a:lnSpc>
              <a:defRPr/>
            </a:pPr>
            <a:r>
              <a:rPr lang="en-US" sz="2400" dirty="0"/>
              <a:t>Sensitivity analysis</a:t>
            </a:r>
            <a:endParaRPr lang="en-US" sz="2800" dirty="0"/>
          </a:p>
        </p:txBody>
      </p:sp>
      <p:sp>
        <p:nvSpPr>
          <p:cNvPr id="3" name="Title 2">
            <a:extLst>
              <a:ext uri="{FF2B5EF4-FFF2-40B4-BE49-F238E27FC236}">
                <a16:creationId xmlns:a16="http://schemas.microsoft.com/office/drawing/2014/main" id="{124AF817-1D34-4769-B2A8-A4A16D97CF29}"/>
              </a:ext>
            </a:extLst>
          </p:cNvPr>
          <p:cNvSpPr>
            <a:spLocks noGrp="1"/>
          </p:cNvSpPr>
          <p:nvPr>
            <p:ph type="title"/>
          </p:nvPr>
        </p:nvSpPr>
        <p:spPr/>
        <p:txBody>
          <a:bodyPr>
            <a:normAutofit fontScale="90000"/>
          </a:bodyPr>
          <a:lstStyle/>
          <a:p>
            <a:r>
              <a:rPr lang="en-US" dirty="0"/>
              <a:t>4. Performing Quantitative Risk Analysis</a:t>
            </a:r>
          </a:p>
        </p:txBody>
      </p:sp>
      <p:sp>
        <p:nvSpPr>
          <p:cNvPr id="4" name="Footer Placeholder 3">
            <a:extLst>
              <a:ext uri="{FF2B5EF4-FFF2-40B4-BE49-F238E27FC236}">
                <a16:creationId xmlns:a16="http://schemas.microsoft.com/office/drawing/2014/main" id="{446DD52B-0F57-4B59-8B62-996A3F4AF488}"/>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170F93B1-0A0A-4E5D-B7F0-7A305FFD41D7}"/>
              </a:ext>
            </a:extLst>
          </p:cNvPr>
          <p:cNvSpPr>
            <a:spLocks noGrp="1"/>
          </p:cNvSpPr>
          <p:nvPr>
            <p:ph type="sldNum" sz="quarter" idx="11"/>
          </p:nvPr>
        </p:nvSpPr>
        <p:spPr/>
        <p:txBody>
          <a:bodyPr/>
          <a:lstStyle/>
          <a:p>
            <a:pPr>
              <a:defRPr/>
            </a:pPr>
            <a:fld id="{073FC353-7A19-4BA9-B4BA-8F87B33A8D50}" type="slidenum">
              <a:rPr lang="en-US" smtClean="0"/>
              <a:pPr>
                <a:defRPr/>
              </a:pPr>
              <a:t>35</a:t>
            </a:fld>
            <a:endParaRPr lang="en-US" dirty="0"/>
          </a:p>
        </p:txBody>
      </p:sp>
    </p:spTree>
    <p:extLst>
      <p:ext uri="{BB962C8B-B14F-4D97-AF65-F5344CB8AC3E}">
        <p14:creationId xmlns:p14="http://schemas.microsoft.com/office/powerpoint/2010/main" val="28678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5BCA8-39E4-48BE-BB63-B599680CD40F}"/>
              </a:ext>
            </a:extLst>
          </p:cNvPr>
          <p:cNvSpPr>
            <a:spLocks noGrp="1"/>
          </p:cNvSpPr>
          <p:nvPr>
            <p:ph idx="1"/>
          </p:nvPr>
        </p:nvSpPr>
        <p:spPr/>
        <p:txBody>
          <a:bodyPr/>
          <a:lstStyle/>
          <a:p>
            <a:pPr eaLnBrk="1" hangingPunct="1"/>
            <a:r>
              <a:rPr lang="en-US" altLang="ar-AE" dirty="0"/>
              <a:t>A </a:t>
            </a:r>
            <a:r>
              <a:rPr lang="en-US" altLang="ar-AE" b="1" dirty="0"/>
              <a:t>decision tree</a:t>
            </a:r>
            <a:r>
              <a:rPr lang="en-US" altLang="ar-AE" dirty="0"/>
              <a:t> is a diagramming analysis technique used to help select the best course of action in situations in which future outcomes are uncertain</a:t>
            </a:r>
          </a:p>
          <a:p>
            <a:pPr eaLnBrk="1" hangingPunct="1"/>
            <a:r>
              <a:rPr lang="en-US" altLang="ar-AE" b="1" dirty="0"/>
              <a:t>Estimated monetary value (EMV)</a:t>
            </a:r>
            <a:r>
              <a:rPr lang="en-US" altLang="ar-AE" dirty="0"/>
              <a:t> is the product of a risk event probability and the risk event’s monetary value</a:t>
            </a:r>
          </a:p>
          <a:p>
            <a:pPr eaLnBrk="1" hangingPunct="1"/>
            <a:r>
              <a:rPr lang="en-US" altLang="ar-AE" dirty="0"/>
              <a:t>You can draw a decision tree to help find the EMV </a:t>
            </a:r>
          </a:p>
          <a:p>
            <a:endParaRPr lang="en-US" dirty="0"/>
          </a:p>
        </p:txBody>
      </p:sp>
      <p:sp>
        <p:nvSpPr>
          <p:cNvPr id="3" name="Title 2">
            <a:extLst>
              <a:ext uri="{FF2B5EF4-FFF2-40B4-BE49-F238E27FC236}">
                <a16:creationId xmlns:a16="http://schemas.microsoft.com/office/drawing/2014/main" id="{A247D926-68C1-4446-92B6-79F5A461BF1C}"/>
              </a:ext>
            </a:extLst>
          </p:cNvPr>
          <p:cNvSpPr>
            <a:spLocks noGrp="1"/>
          </p:cNvSpPr>
          <p:nvPr>
            <p:ph type="title"/>
          </p:nvPr>
        </p:nvSpPr>
        <p:spPr/>
        <p:txBody>
          <a:bodyPr/>
          <a:lstStyle/>
          <a:p>
            <a:r>
              <a:rPr lang="en-US" dirty="0"/>
              <a:t>4.1 Decision Trees</a:t>
            </a:r>
          </a:p>
        </p:txBody>
      </p:sp>
      <p:sp>
        <p:nvSpPr>
          <p:cNvPr id="4" name="Footer Placeholder 3">
            <a:extLst>
              <a:ext uri="{FF2B5EF4-FFF2-40B4-BE49-F238E27FC236}">
                <a16:creationId xmlns:a16="http://schemas.microsoft.com/office/drawing/2014/main" id="{B673AC2E-EC6F-4E39-BA69-3ADCF0D69548}"/>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95FDEED8-410B-4D4E-8FDC-A3DE0B66EC4A}"/>
              </a:ext>
            </a:extLst>
          </p:cNvPr>
          <p:cNvSpPr>
            <a:spLocks noGrp="1"/>
          </p:cNvSpPr>
          <p:nvPr>
            <p:ph type="sldNum" sz="quarter" idx="11"/>
          </p:nvPr>
        </p:nvSpPr>
        <p:spPr/>
        <p:txBody>
          <a:bodyPr/>
          <a:lstStyle/>
          <a:p>
            <a:pPr>
              <a:defRPr/>
            </a:pPr>
            <a:fld id="{073FC353-7A19-4BA9-B4BA-8F87B33A8D50}" type="slidenum">
              <a:rPr lang="en-US" smtClean="0"/>
              <a:pPr>
                <a:defRPr/>
              </a:pPr>
              <a:t>36</a:t>
            </a:fld>
            <a:endParaRPr lang="en-US" dirty="0"/>
          </a:p>
        </p:txBody>
      </p:sp>
    </p:spTree>
    <p:extLst>
      <p:ext uri="{BB962C8B-B14F-4D97-AF65-F5344CB8AC3E}">
        <p14:creationId xmlns:p14="http://schemas.microsoft.com/office/powerpoint/2010/main" val="1985833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01B46FC-A944-4C32-A5B3-C27ABF8B7380}"/>
              </a:ext>
            </a:extLst>
          </p:cNvPr>
          <p:cNvSpPr>
            <a:spLocks noGrp="1" noChangeArrowheads="1"/>
          </p:cNvSpPr>
          <p:nvPr>
            <p:ph type="title"/>
          </p:nvPr>
        </p:nvSpPr>
        <p:spPr>
          <a:xfrm>
            <a:off x="457200" y="1066800"/>
            <a:ext cx="8229600" cy="1143000"/>
          </a:xfrm>
        </p:spPr>
        <p:txBody>
          <a:bodyPr/>
          <a:lstStyle/>
          <a:p>
            <a:pPr eaLnBrk="1" hangingPunct="1">
              <a:defRPr/>
            </a:pPr>
            <a:r>
              <a:rPr lang="en-US" sz="2400" dirty="0"/>
              <a:t>Figure 11-7. Expected Monetary Value (EMV) Example</a:t>
            </a:r>
          </a:p>
        </p:txBody>
      </p:sp>
      <p:sp>
        <p:nvSpPr>
          <p:cNvPr id="55301" name="Footer Placeholder 6">
            <a:extLst>
              <a:ext uri="{FF2B5EF4-FFF2-40B4-BE49-F238E27FC236}">
                <a16:creationId xmlns:a16="http://schemas.microsoft.com/office/drawing/2014/main" id="{DA2B1239-B2B3-4E7B-8BB0-6A193DC3213A}"/>
              </a:ext>
            </a:extLst>
          </p:cNvPr>
          <p:cNvSpPr>
            <a:spLocks noGrp="1"/>
          </p:cNvSpPr>
          <p:nvPr>
            <p:ph type="ftr" sz="quarter" idx="10"/>
          </p:nvPr>
        </p:nvSpPr>
        <p:spPr bwMode="auto">
          <a:ln>
            <a:miter lim="800000"/>
            <a:headEnd/>
            <a:tailEnd/>
          </a:ln>
        </p:spPr>
        <p:txBody>
          <a:bodyPr/>
          <a:lstStyle/>
          <a:p>
            <a:pPr>
              <a:defRPr/>
            </a:pPr>
            <a:r>
              <a:rPr lang="en-US"/>
              <a:t>Information Technology Project Management, Seventh Edition</a:t>
            </a:r>
            <a:endParaRPr lang="en-US" dirty="0"/>
          </a:p>
        </p:txBody>
      </p:sp>
      <p:sp>
        <p:nvSpPr>
          <p:cNvPr id="6" name="Slide Number Placeholder 5">
            <a:extLst>
              <a:ext uri="{FF2B5EF4-FFF2-40B4-BE49-F238E27FC236}">
                <a16:creationId xmlns:a16="http://schemas.microsoft.com/office/drawing/2014/main" id="{C0896F9B-EF46-48B7-ABEA-9A5156BE4C39}"/>
              </a:ext>
            </a:extLst>
          </p:cNvPr>
          <p:cNvSpPr>
            <a:spLocks noGrp="1"/>
          </p:cNvSpPr>
          <p:nvPr>
            <p:ph type="sldNum" sz="quarter" idx="11"/>
          </p:nvPr>
        </p:nvSpPr>
        <p:spPr/>
        <p:txBody>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fld id="{1993A6C0-940F-4D53-9934-5B716123DD6F}" type="slidenum">
              <a:rPr lang="en-US" altLang="en-US" sz="1200"/>
              <a:pPr/>
              <a:t>37</a:t>
            </a:fld>
            <a:endParaRPr lang="en-US" altLang="en-US" sz="1200"/>
          </a:p>
        </p:txBody>
      </p:sp>
      <p:pic>
        <p:nvPicPr>
          <p:cNvPr id="53253" name="Picture 1">
            <a:extLst>
              <a:ext uri="{FF2B5EF4-FFF2-40B4-BE49-F238E27FC236}">
                <a16:creationId xmlns:a16="http://schemas.microsoft.com/office/drawing/2014/main" id="{6E08A5D7-35C6-42FE-8A43-2E16A83B1A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7315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462F8CA-187E-4D19-B2F5-7D52457A4EC4}"/>
              </a:ext>
            </a:extLst>
          </p:cNvPr>
          <p:cNvSpPr txBox="1">
            <a:spLocks noChangeArrowheads="1"/>
          </p:cNvSpPr>
          <p:nvPr/>
        </p:nvSpPr>
        <p:spPr>
          <a:xfrm>
            <a:off x="7257352" y="5181600"/>
            <a:ext cx="1550987" cy="1143000"/>
          </a:xfrm>
          <a:prstGeom prst="rect">
            <a:avLst/>
          </a:prstGeom>
        </p:spPr>
        <p:txBody>
          <a:bodyPr anchor="ctr">
            <a:normAutofit fontScale="85000"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eaLnBrk="1" hangingPunct="1">
              <a:defRPr/>
            </a:pPr>
            <a:r>
              <a:rPr lang="en-US" sz="2400" dirty="0">
                <a:solidFill>
                  <a:srgbClr val="C00000"/>
                </a:solidFill>
                <a:effectLst/>
              </a:rPr>
              <a:t>Higher and Positive is better</a:t>
            </a:r>
          </a:p>
        </p:txBody>
      </p:sp>
      <p:sp>
        <p:nvSpPr>
          <p:cNvPr id="9" name="Title 2">
            <a:extLst>
              <a:ext uri="{FF2B5EF4-FFF2-40B4-BE49-F238E27FC236}">
                <a16:creationId xmlns:a16="http://schemas.microsoft.com/office/drawing/2014/main" id="{CD2B7CDF-439A-4FF4-98FB-817A8802AAE0}"/>
              </a:ext>
            </a:extLst>
          </p:cNvPr>
          <p:cNvSpPr txBox="1">
            <a:spLocks/>
          </p:cNvSpPr>
          <p:nvPr/>
        </p:nvSpPr>
        <p:spPr>
          <a:xfrm>
            <a:off x="346206" y="205655"/>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a:t>4.1 Decision Trees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AABB9-D44C-412E-99F5-3EA4300547CB}"/>
              </a:ext>
            </a:extLst>
          </p:cNvPr>
          <p:cNvSpPr>
            <a:spLocks noGrp="1"/>
          </p:cNvSpPr>
          <p:nvPr>
            <p:ph type="title"/>
          </p:nvPr>
        </p:nvSpPr>
        <p:spPr/>
        <p:txBody>
          <a:bodyPr/>
          <a:lstStyle/>
          <a:p>
            <a:r>
              <a:rPr lang="en-US" dirty="0"/>
              <a:t>5. Planning risk response</a:t>
            </a:r>
          </a:p>
        </p:txBody>
      </p:sp>
      <p:sp>
        <p:nvSpPr>
          <p:cNvPr id="4" name="Footer Placeholder 3">
            <a:extLst>
              <a:ext uri="{FF2B5EF4-FFF2-40B4-BE49-F238E27FC236}">
                <a16:creationId xmlns:a16="http://schemas.microsoft.com/office/drawing/2014/main" id="{F3B1E0C0-B571-44B2-BA24-F9CB68B31A2A}"/>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73D00000-AD78-4BC3-91C0-B1CAE271BDCD}"/>
              </a:ext>
            </a:extLst>
          </p:cNvPr>
          <p:cNvSpPr>
            <a:spLocks noGrp="1"/>
          </p:cNvSpPr>
          <p:nvPr>
            <p:ph type="sldNum" sz="quarter" idx="11"/>
          </p:nvPr>
        </p:nvSpPr>
        <p:spPr/>
        <p:txBody>
          <a:bodyPr/>
          <a:lstStyle/>
          <a:p>
            <a:pPr>
              <a:defRPr/>
            </a:pPr>
            <a:fld id="{073FC353-7A19-4BA9-B4BA-8F87B33A8D50}" type="slidenum">
              <a:rPr lang="en-US" smtClean="0"/>
              <a:pPr>
                <a:defRPr/>
              </a:pPr>
              <a:t>38</a:t>
            </a:fld>
            <a:endParaRPr lang="en-US" dirty="0"/>
          </a:p>
        </p:txBody>
      </p:sp>
      <p:pic>
        <p:nvPicPr>
          <p:cNvPr id="6" name="Picture 5">
            <a:extLst>
              <a:ext uri="{FF2B5EF4-FFF2-40B4-BE49-F238E27FC236}">
                <a16:creationId xmlns:a16="http://schemas.microsoft.com/office/drawing/2014/main" id="{422F1853-5CFC-4326-8BB3-282CEB5A6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 y="1417638"/>
            <a:ext cx="8569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6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66890F-C6A5-402A-918C-E7C708319FD3}"/>
              </a:ext>
            </a:extLst>
          </p:cNvPr>
          <p:cNvSpPr>
            <a:spLocks noGrp="1"/>
          </p:cNvSpPr>
          <p:nvPr>
            <p:ph idx="1"/>
          </p:nvPr>
        </p:nvSpPr>
        <p:spPr/>
        <p:txBody>
          <a:bodyPr/>
          <a:lstStyle/>
          <a:p>
            <a:pPr eaLnBrk="1" hangingPunct="1"/>
            <a:r>
              <a:rPr lang="en-US" altLang="ar-AE" dirty="0"/>
              <a:t>It’s also important to identify residual and secondary risks</a:t>
            </a:r>
          </a:p>
          <a:p>
            <a:pPr eaLnBrk="1" hangingPunct="1"/>
            <a:r>
              <a:rPr lang="en-US" altLang="ar-AE" b="1" dirty="0"/>
              <a:t>Residual risks</a:t>
            </a:r>
            <a:r>
              <a:rPr lang="en-US" altLang="ar-AE" dirty="0"/>
              <a:t> are risks that remain after all of the response strategies have been implemented</a:t>
            </a:r>
          </a:p>
          <a:p>
            <a:pPr eaLnBrk="1" hangingPunct="1"/>
            <a:r>
              <a:rPr lang="en-US" altLang="ar-AE" b="1" dirty="0"/>
              <a:t>Secondary risks</a:t>
            </a:r>
            <a:r>
              <a:rPr lang="en-US" altLang="ar-AE" dirty="0"/>
              <a:t> are risks that can be a direct result of implementing a risk response</a:t>
            </a:r>
          </a:p>
          <a:p>
            <a:endParaRPr lang="en-US" dirty="0"/>
          </a:p>
        </p:txBody>
      </p:sp>
      <p:sp>
        <p:nvSpPr>
          <p:cNvPr id="3" name="Title 2">
            <a:extLst>
              <a:ext uri="{FF2B5EF4-FFF2-40B4-BE49-F238E27FC236}">
                <a16:creationId xmlns:a16="http://schemas.microsoft.com/office/drawing/2014/main" id="{D4884951-81DD-4B68-8210-1B8E9B7EE78F}"/>
              </a:ext>
            </a:extLst>
          </p:cNvPr>
          <p:cNvSpPr>
            <a:spLocks noGrp="1"/>
          </p:cNvSpPr>
          <p:nvPr>
            <p:ph type="title"/>
          </p:nvPr>
        </p:nvSpPr>
        <p:spPr/>
        <p:txBody>
          <a:bodyPr/>
          <a:lstStyle/>
          <a:p>
            <a:r>
              <a:rPr lang="en-US" dirty="0"/>
              <a:t>Residual and Secondary Risks</a:t>
            </a:r>
          </a:p>
        </p:txBody>
      </p:sp>
      <p:sp>
        <p:nvSpPr>
          <p:cNvPr id="4" name="Footer Placeholder 3">
            <a:extLst>
              <a:ext uri="{FF2B5EF4-FFF2-40B4-BE49-F238E27FC236}">
                <a16:creationId xmlns:a16="http://schemas.microsoft.com/office/drawing/2014/main" id="{9C136FA8-75FE-49B0-BB93-9294BAB76F06}"/>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379B7921-1764-45B5-92EC-A2D93631FE96}"/>
              </a:ext>
            </a:extLst>
          </p:cNvPr>
          <p:cNvSpPr>
            <a:spLocks noGrp="1"/>
          </p:cNvSpPr>
          <p:nvPr>
            <p:ph type="sldNum" sz="quarter" idx="11"/>
          </p:nvPr>
        </p:nvSpPr>
        <p:spPr/>
        <p:txBody>
          <a:bodyPr/>
          <a:lstStyle/>
          <a:p>
            <a:pPr>
              <a:defRPr/>
            </a:pPr>
            <a:fld id="{073FC353-7A19-4BA9-B4BA-8F87B33A8D50}" type="slidenum">
              <a:rPr lang="en-US" smtClean="0"/>
              <a:pPr>
                <a:defRPr/>
              </a:pPr>
              <a:t>39</a:t>
            </a:fld>
            <a:endParaRPr lang="en-US" dirty="0"/>
          </a:p>
        </p:txBody>
      </p:sp>
    </p:spTree>
    <p:extLst>
      <p:ext uri="{BB962C8B-B14F-4D97-AF65-F5344CB8AC3E}">
        <p14:creationId xmlns:p14="http://schemas.microsoft.com/office/powerpoint/2010/main" val="155435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58" name="Rectangle 2"/>
          <p:cNvSpPr>
            <a:spLocks noGrp="1" noChangeArrowheads="1"/>
          </p:cNvSpPr>
          <p:nvPr>
            <p:ph type="title"/>
          </p:nvPr>
        </p:nvSpPr>
        <p:spPr>
          <a:xfrm>
            <a:off x="381000" y="274638"/>
            <a:ext cx="8305800" cy="715962"/>
          </a:xfrm>
        </p:spPr>
        <p:txBody>
          <a:bodyPr>
            <a:normAutofit fontScale="90000"/>
          </a:bodyPr>
          <a:lstStyle/>
          <a:p>
            <a:r>
              <a:rPr lang="en-US" dirty="0"/>
              <a:t>Negative Risk</a:t>
            </a:r>
          </a:p>
        </p:txBody>
      </p:sp>
      <p:sp>
        <p:nvSpPr>
          <p:cNvPr id="1946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0E2CEC-7F62-4F5D-8D0A-52098D0E10F7}"/>
              </a:ext>
            </a:extLst>
          </p:cNvPr>
          <p:cNvSpPr>
            <a:spLocks noGrp="1"/>
          </p:cNvSpPr>
          <p:nvPr>
            <p:ph idx="1"/>
          </p:nvPr>
        </p:nvSpPr>
        <p:spPr/>
        <p:txBody>
          <a:bodyPr/>
          <a:lstStyle/>
          <a:p>
            <a:r>
              <a:rPr lang="en-US" altLang="ar-AE" sz="2800" b="1" dirty="0">
                <a:solidFill>
                  <a:srgbClr val="3F3F3F"/>
                </a:solidFill>
                <a:latin typeface="Cordale"/>
              </a:rPr>
              <a:t>Controlling risk: </a:t>
            </a:r>
            <a:r>
              <a:rPr lang="en-US" altLang="ar-AE" sz="2800" dirty="0">
                <a:solidFill>
                  <a:srgbClr val="3F3F3F"/>
                </a:solidFill>
                <a:latin typeface="Cordale"/>
              </a:rPr>
              <a:t>Monitoring identified and residual risks, identifying new risks, carrying out risk response plans, and evaluating the effectiveness of risk strategies throughout the life of the project</a:t>
            </a:r>
          </a:p>
          <a:p>
            <a:pPr algn="l"/>
            <a:r>
              <a:rPr lang="en-US" sz="2800" b="0" i="0" dirty="0">
                <a:solidFill>
                  <a:srgbClr val="3F3F3F"/>
                </a:solidFill>
                <a:effectLst/>
                <a:latin typeface="Cordale"/>
              </a:rPr>
              <a:t>Project teams sometimes use </a:t>
            </a:r>
            <a:r>
              <a:rPr lang="en-US" sz="2800" b="1" i="0" dirty="0">
                <a:solidFill>
                  <a:srgbClr val="006298"/>
                </a:solidFill>
                <a:effectLst/>
                <a:latin typeface="Cordale"/>
              </a:rPr>
              <a:t>workarounds</a:t>
            </a:r>
            <a:r>
              <a:rPr lang="en-US" sz="2800" b="0" i="0" dirty="0">
                <a:solidFill>
                  <a:srgbClr val="3F3F3F"/>
                </a:solidFill>
                <a:effectLst/>
                <a:latin typeface="Cordale"/>
              </a:rPr>
              <a:t>—unplanned responses to risk events—when they do not have contingency plans in place.</a:t>
            </a:r>
          </a:p>
          <a:p>
            <a:pPr algn="l"/>
            <a:r>
              <a:rPr lang="en-US" sz="2800" b="0" i="0" dirty="0">
                <a:solidFill>
                  <a:srgbClr val="3F3F3F"/>
                </a:solidFill>
                <a:effectLst/>
                <a:latin typeface="Cordale"/>
              </a:rPr>
              <a:t>Tools and techniques for monitoring risks include data analysis, audits, and meetings</a:t>
            </a:r>
          </a:p>
          <a:p>
            <a:pPr marL="109537" indent="0">
              <a:buNone/>
            </a:pPr>
            <a:endParaRPr lang="en-US" altLang="ar-AE" sz="3600" dirty="0">
              <a:solidFill>
                <a:srgbClr val="000000"/>
              </a:solidFill>
            </a:endParaRPr>
          </a:p>
          <a:p>
            <a:endParaRPr lang="en-US" sz="3200" dirty="0"/>
          </a:p>
        </p:txBody>
      </p:sp>
      <p:sp>
        <p:nvSpPr>
          <p:cNvPr id="3" name="Title 2">
            <a:extLst>
              <a:ext uri="{FF2B5EF4-FFF2-40B4-BE49-F238E27FC236}">
                <a16:creationId xmlns:a16="http://schemas.microsoft.com/office/drawing/2014/main" id="{ED0658F1-33EB-4332-9DF6-4ECE32AB74C6}"/>
              </a:ext>
            </a:extLst>
          </p:cNvPr>
          <p:cNvSpPr>
            <a:spLocks noGrp="1"/>
          </p:cNvSpPr>
          <p:nvPr>
            <p:ph type="title"/>
          </p:nvPr>
        </p:nvSpPr>
        <p:spPr/>
        <p:txBody>
          <a:bodyPr/>
          <a:lstStyle/>
          <a:p>
            <a:r>
              <a:rPr lang="en-US" dirty="0"/>
              <a:t>6. Controlling Risks</a:t>
            </a:r>
          </a:p>
        </p:txBody>
      </p:sp>
      <p:sp>
        <p:nvSpPr>
          <p:cNvPr id="4" name="Footer Placeholder 3">
            <a:extLst>
              <a:ext uri="{FF2B5EF4-FFF2-40B4-BE49-F238E27FC236}">
                <a16:creationId xmlns:a16="http://schemas.microsoft.com/office/drawing/2014/main" id="{98E154EC-D57F-4A2A-96C2-CABE0608C6FE}"/>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1F78DA84-EFA5-4989-8F9C-78C055868924}"/>
              </a:ext>
            </a:extLst>
          </p:cNvPr>
          <p:cNvSpPr>
            <a:spLocks noGrp="1"/>
          </p:cNvSpPr>
          <p:nvPr>
            <p:ph type="sldNum" sz="quarter" idx="11"/>
          </p:nvPr>
        </p:nvSpPr>
        <p:spPr/>
        <p:txBody>
          <a:bodyPr/>
          <a:lstStyle/>
          <a:p>
            <a:pPr>
              <a:defRPr/>
            </a:pPr>
            <a:fld id="{073FC353-7A19-4BA9-B4BA-8F87B33A8D50}" type="slidenum">
              <a:rPr lang="en-US" smtClean="0"/>
              <a:pPr>
                <a:defRPr/>
              </a:pPr>
              <a:t>40</a:t>
            </a:fld>
            <a:endParaRPr lang="en-US" dirty="0"/>
          </a:p>
        </p:txBody>
      </p:sp>
    </p:spTree>
    <p:extLst>
      <p:ext uri="{BB962C8B-B14F-4D97-AF65-F5344CB8AC3E}">
        <p14:creationId xmlns:p14="http://schemas.microsoft.com/office/powerpoint/2010/main" val="4048476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22E6EB82-D252-4415-B652-F231FEEB9E89}"/>
              </a:ext>
            </a:extLst>
          </p:cNvPr>
          <p:cNvSpPr>
            <a:spLocks noGrp="1" noChangeArrowheads="1"/>
          </p:cNvSpPr>
          <p:nvPr>
            <p:ph idx="1"/>
          </p:nvPr>
        </p:nvSpPr>
        <p:spPr>
          <a:xfrm>
            <a:off x="381000" y="1524000"/>
            <a:ext cx="8458200" cy="4724400"/>
          </a:xfrm>
        </p:spPr>
        <p:txBody>
          <a:bodyPr/>
          <a:lstStyle/>
          <a:p>
            <a:pPr eaLnBrk="1" hangingPunct="1"/>
            <a:r>
              <a:rPr lang="en-US" altLang="ar-AE"/>
              <a:t>Risk registers can be created in a simple Word or Excel file or as part of a database</a:t>
            </a:r>
          </a:p>
          <a:p>
            <a:pPr eaLnBrk="1" hangingPunct="1"/>
            <a:r>
              <a:rPr lang="en-US" altLang="ar-AE"/>
              <a:t>More sophisticated risk management software, such as Monte Carlo simulation tools, help in analyzing project risks</a:t>
            </a:r>
          </a:p>
          <a:p>
            <a:pPr eaLnBrk="1" hangingPunct="1"/>
            <a:r>
              <a:rPr lang="en-US" altLang="ar-AE"/>
              <a:t>You can purchase add-ons for Excel and Project 2010 to perform simulations</a:t>
            </a:r>
          </a:p>
        </p:txBody>
      </p:sp>
      <p:sp>
        <p:nvSpPr>
          <p:cNvPr id="68610" name="Rectangle 2">
            <a:extLst>
              <a:ext uri="{FF2B5EF4-FFF2-40B4-BE49-F238E27FC236}">
                <a16:creationId xmlns:a16="http://schemas.microsoft.com/office/drawing/2014/main" id="{D5FAA240-E295-438D-9391-57E6B95BF211}"/>
              </a:ext>
            </a:extLst>
          </p:cNvPr>
          <p:cNvSpPr>
            <a:spLocks noGrp="1" noChangeArrowheads="1"/>
          </p:cNvSpPr>
          <p:nvPr>
            <p:ph type="title"/>
          </p:nvPr>
        </p:nvSpPr>
        <p:spPr/>
        <p:txBody>
          <a:bodyPr>
            <a:normAutofit fontScale="90000"/>
          </a:bodyPr>
          <a:lstStyle/>
          <a:p>
            <a:pPr eaLnBrk="1" hangingPunct="1">
              <a:defRPr/>
            </a:pPr>
            <a:r>
              <a:rPr lang="en-US" dirty="0"/>
              <a:t>Using Software to Assist in Project Risk Management</a:t>
            </a:r>
          </a:p>
        </p:txBody>
      </p:sp>
      <p:sp>
        <p:nvSpPr>
          <p:cNvPr id="68613" name="Footer Placeholder 6">
            <a:extLst>
              <a:ext uri="{FF2B5EF4-FFF2-40B4-BE49-F238E27FC236}">
                <a16:creationId xmlns:a16="http://schemas.microsoft.com/office/drawing/2014/main" id="{F70DE740-5FA1-43BD-9785-4EB9DBC4F599}"/>
              </a:ext>
            </a:extLst>
          </p:cNvPr>
          <p:cNvSpPr>
            <a:spLocks noGrp="1"/>
          </p:cNvSpPr>
          <p:nvPr>
            <p:ph type="ftr" sz="quarter" idx="10"/>
          </p:nvPr>
        </p:nvSpPr>
        <p:spPr bwMode="auto">
          <a:ln>
            <a:miter lim="800000"/>
            <a:headEnd/>
            <a:tailEnd/>
          </a:ln>
        </p:spPr>
        <p:txBody>
          <a:bodyPr/>
          <a:lstStyle/>
          <a:p>
            <a:pPr>
              <a:defRPr/>
            </a:pPr>
            <a:r>
              <a:rPr lang="en-US"/>
              <a:t>Information Technology Project Management, Seventh Edition</a:t>
            </a:r>
            <a:endParaRPr lang="en-US" dirty="0"/>
          </a:p>
        </p:txBody>
      </p:sp>
      <p:sp>
        <p:nvSpPr>
          <p:cNvPr id="6" name="Slide Number Placeholder 5">
            <a:extLst>
              <a:ext uri="{FF2B5EF4-FFF2-40B4-BE49-F238E27FC236}">
                <a16:creationId xmlns:a16="http://schemas.microsoft.com/office/drawing/2014/main" id="{26C805FC-9DB6-4F2B-AEA0-37F49B8BDAED}"/>
              </a:ext>
            </a:extLst>
          </p:cNvPr>
          <p:cNvSpPr>
            <a:spLocks noGrp="1"/>
          </p:cNvSpPr>
          <p:nvPr>
            <p:ph type="sldNum" sz="quarter" idx="11"/>
          </p:nvPr>
        </p:nvSpPr>
        <p:spPr/>
        <p:txBody>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fld id="{D88ACBB4-4535-4FB1-91E2-776BFB572D22}" type="slidenum">
              <a:rPr lang="en-US" altLang="en-US" sz="1200"/>
              <a:pPr/>
              <a:t>41</a:t>
            </a:fld>
            <a:endParaRPr lang="en-US" alt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143000"/>
            <a:ext cx="8534400" cy="4525962"/>
          </a:xfrm>
        </p:spPr>
        <p:txBody>
          <a:bodyPr/>
          <a:lstStyle/>
          <a:p>
            <a:r>
              <a:rPr lang="en-US" sz="3200" dirty="0"/>
              <a:t>Positive risks are risks that result in good things happening; sometimes called opportunities</a:t>
            </a:r>
          </a:p>
          <a:p>
            <a:r>
              <a:rPr lang="en-US" sz="3200" dirty="0"/>
              <a:t>A general definition of project risk is an </a:t>
            </a:r>
            <a:r>
              <a:rPr lang="en-US" sz="3200" u="sng" dirty="0"/>
              <a:t>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2" name="Rectangle 2"/>
          <p:cNvSpPr>
            <a:spLocks noGrp="1" noChangeArrowheads="1"/>
          </p:cNvSpPr>
          <p:nvPr>
            <p:ph type="title"/>
          </p:nvPr>
        </p:nvSpPr>
        <p:spPr>
          <a:xfrm>
            <a:off x="381000" y="274638"/>
            <a:ext cx="8305800" cy="868362"/>
          </a:xfrm>
        </p:spPr>
        <p:txBody>
          <a:bodyPr/>
          <a:lstStyle/>
          <a:p>
            <a:r>
              <a:rPr lang="en-US" dirty="0"/>
              <a:t>Risk Can Be Positive</a:t>
            </a:r>
          </a:p>
        </p:txBody>
      </p:sp>
      <p:sp>
        <p:nvSpPr>
          <p:cNvPr id="20485"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sz="2400" b="1" dirty="0"/>
              <a:t>Risk utility</a:t>
            </a:r>
            <a:r>
              <a:rPr lang="en-US" sz="2400" dirty="0"/>
              <a:t> is the amount of satisfaction or pleasure received from a potential payoff</a:t>
            </a:r>
          </a:p>
          <a:p>
            <a:pPr lvl="1">
              <a:spcBef>
                <a:spcPct val="50000"/>
              </a:spcBef>
            </a:pPr>
            <a:r>
              <a:rPr lang="en-US" sz="2000" b="0" i="0" dirty="0">
                <a:effectLst/>
                <a:latin typeface="Cordale"/>
              </a:rPr>
              <a:t>Utility rises at a decreasing rate for a </a:t>
            </a:r>
            <a:r>
              <a:rPr lang="en-US" sz="2000" b="1" i="0" dirty="0">
                <a:effectLst/>
                <a:latin typeface="Cordale"/>
              </a:rPr>
              <a:t>risk-averse</a:t>
            </a:r>
            <a:r>
              <a:rPr lang="en-US" sz="2000" b="0" i="0" dirty="0">
                <a:effectLst/>
                <a:latin typeface="Cordale"/>
              </a:rPr>
              <a:t> person or organization. In other words, when more payoff or money is at stake, a person or organization that is risk-averse gains less satisfaction from the risk, or has lower tolerance for the risk. </a:t>
            </a:r>
          </a:p>
          <a:p>
            <a:pPr lvl="1">
              <a:spcBef>
                <a:spcPct val="50000"/>
              </a:spcBef>
            </a:pPr>
            <a:r>
              <a:rPr lang="en-US" sz="2000" dirty="0"/>
              <a:t>Those who are </a:t>
            </a:r>
            <a:r>
              <a:rPr lang="en-US" sz="2000" b="1" dirty="0"/>
              <a:t>risk-seeking</a:t>
            </a:r>
            <a:r>
              <a:rPr lang="en-US" sz="2000" dirty="0"/>
              <a:t> have a higher tolerance for risk and their satisfaction increases when more payoff is at stake. </a:t>
            </a:r>
            <a:r>
              <a:rPr lang="en-US" sz="2000" b="0" i="0" dirty="0">
                <a:effectLst/>
                <a:latin typeface="Cordale"/>
              </a:rPr>
              <a:t>A risk-seeking person or organization prefers outcomes that are more uncertain and is often willing to pay a penalty to take risks</a:t>
            </a:r>
            <a:endParaRPr lang="en-US" sz="2000" dirty="0"/>
          </a:p>
          <a:p>
            <a:pPr lvl="1">
              <a:spcBef>
                <a:spcPct val="50000"/>
              </a:spcBef>
            </a:pPr>
            <a:r>
              <a:rPr lang="en-US" sz="2000" dirty="0"/>
              <a:t>The </a:t>
            </a:r>
            <a:r>
              <a:rPr lang="en-US" sz="2000" b="1" dirty="0"/>
              <a:t>risk-neutral</a:t>
            </a:r>
            <a:r>
              <a:rPr lang="en-US" sz="2000" dirty="0"/>
              <a:t> approach achieves a balance between risk and payoff</a:t>
            </a:r>
          </a:p>
        </p:txBody>
      </p:sp>
      <p:sp>
        <p:nvSpPr>
          <p:cNvPr id="22530" name="Rectangle 2"/>
          <p:cNvSpPr>
            <a:spLocks noGrp="1" noChangeArrowheads="1"/>
          </p:cNvSpPr>
          <p:nvPr>
            <p:ph type="title"/>
          </p:nvPr>
        </p:nvSpPr>
        <p:spPr>
          <a:xfrm>
            <a:off x="381000" y="609600"/>
            <a:ext cx="8382000" cy="392113"/>
          </a:xfrm>
        </p:spPr>
        <p:txBody>
          <a:bodyPr>
            <a:normAutofit fontScale="90000"/>
          </a:bodyPr>
          <a:lstStyle/>
          <a:p>
            <a:r>
              <a:rPr lang="en-US" dirty="0"/>
              <a:t>Risk Utility</a:t>
            </a:r>
          </a:p>
        </p:txBody>
      </p:sp>
      <p:sp>
        <p:nvSpPr>
          <p:cNvPr id="22533"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Figure 11-2. Risk Utility Function and Risk Preference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7</a:t>
            </a:fld>
            <a:endParaRPr lang="en-US" dirty="0"/>
          </a:p>
        </p:txBody>
      </p:sp>
      <p:pic>
        <p:nvPicPr>
          <p:cNvPr id="7" name="Picture 6" descr="86921_11_F02.jpg"/>
          <p:cNvPicPr>
            <a:picLocks noChangeAspect="1"/>
          </p:cNvPicPr>
          <p:nvPr/>
        </p:nvPicPr>
        <p:blipFill>
          <a:blip r:embed="rId2"/>
          <a:stretch>
            <a:fillRect/>
          </a:stretch>
        </p:blipFill>
        <p:spPr>
          <a:xfrm>
            <a:off x="457200" y="1632035"/>
            <a:ext cx="8153400" cy="36278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B68D83-2E95-4CC4-BF71-A1311E27A00E}"/>
              </a:ext>
            </a:extLst>
          </p:cNvPr>
          <p:cNvSpPr>
            <a:spLocks noGrp="1"/>
          </p:cNvSpPr>
          <p:nvPr>
            <p:ph idx="1"/>
          </p:nvPr>
        </p:nvSpPr>
        <p:spPr/>
        <p:txBody>
          <a:bodyPr/>
          <a:lstStyle/>
          <a:p>
            <a:r>
              <a:rPr lang="en-US" b="0" i="0" dirty="0">
                <a:solidFill>
                  <a:srgbClr val="3F3F3F"/>
                </a:solidFill>
                <a:effectLst/>
                <a:latin typeface="Cordale"/>
              </a:rPr>
              <a:t>For example, a risk-averse organization might not purchase hardware from a vendor who has not been in business for a specified period of time. A risk-seeking organization might deliberately choose start-up vendors for hardware purchases to gain new products with unusual features that provide an advantage. A risk-neutral organization might perform a series of analyses to evaluate possible purchase decisions. This type of organization evaluates decisions using a number of factors—risk is just one of them.</a:t>
            </a:r>
            <a:endParaRPr lang="en-US" dirty="0"/>
          </a:p>
        </p:txBody>
      </p:sp>
      <p:sp>
        <p:nvSpPr>
          <p:cNvPr id="3" name="Title 2">
            <a:extLst>
              <a:ext uri="{FF2B5EF4-FFF2-40B4-BE49-F238E27FC236}">
                <a16:creationId xmlns:a16="http://schemas.microsoft.com/office/drawing/2014/main" id="{12B9FDE4-7D88-45AD-BFEC-AB36DEB27807}"/>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936F24A3-68B3-44BE-8B8A-0B82DA7B60EF}"/>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5AF2291E-1C6B-42CA-A627-116F774C3947}"/>
              </a:ext>
            </a:extLst>
          </p:cNvPr>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Tree>
    <p:extLst>
      <p:ext uri="{BB962C8B-B14F-4D97-AF65-F5344CB8AC3E}">
        <p14:creationId xmlns:p14="http://schemas.microsoft.com/office/powerpoint/2010/main" val="426433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600200"/>
            <a:ext cx="8610600" cy="4495800"/>
          </a:xfrm>
        </p:spPr>
        <p:txBody>
          <a:bodyPr/>
          <a:lstStyle/>
          <a:p>
            <a:pPr>
              <a:lnSpc>
                <a:spcPct val="90000"/>
              </a:lnSpc>
            </a:pPr>
            <a:r>
              <a:rPr lang="en-US" b="1" dirty="0"/>
              <a:t>Planning risk management </a:t>
            </a:r>
            <a:r>
              <a:rPr lang="en-US" dirty="0"/>
              <a:t>: Deciding how to approach and plan the risk management activities for the project</a:t>
            </a:r>
          </a:p>
          <a:p>
            <a:r>
              <a:rPr lang="en-US" b="1" dirty="0"/>
              <a:t>Identifying risks</a:t>
            </a:r>
            <a:r>
              <a:rPr lang="en-US" dirty="0"/>
              <a:t>: Determining which risks are likely to affect a project and documenting the characteristics of each</a:t>
            </a:r>
          </a:p>
          <a:p>
            <a:r>
              <a:rPr lang="en-US" b="1" dirty="0"/>
              <a:t>Performing 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381000" y="762000"/>
            <a:ext cx="8382000" cy="587375"/>
          </a:xfrm>
        </p:spPr>
        <p:txBody>
          <a:bodyPr>
            <a:normAutofit fontScale="90000"/>
          </a:bodyPr>
          <a:lstStyle/>
          <a:p>
            <a:r>
              <a:rPr lang="en-US" dirty="0"/>
              <a:t>Project Risk Management Processes</a:t>
            </a:r>
            <a:endParaRPr lang="en-US" sz="4800" dirty="0"/>
          </a:p>
        </p:txBody>
      </p:sp>
      <p:sp>
        <p:nvSpPr>
          <p:cNvPr id="24581"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2154</TotalTime>
  <Words>2809</Words>
  <Application>Microsoft Office PowerPoint</Application>
  <PresentationFormat>On-screen Show (4:3)</PresentationFormat>
  <Paragraphs>233</Paragraphs>
  <Slides>41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Arial</vt:lpstr>
      <vt:lpstr>Arial Rounded MT Bold</vt:lpstr>
      <vt:lpstr>Calibri</vt:lpstr>
      <vt:lpstr>Cordale</vt:lpstr>
      <vt:lpstr>Lucida Sans Unicode</vt:lpstr>
      <vt:lpstr>Open-sans</vt:lpstr>
      <vt:lpstr>Times New Roman</vt:lpstr>
      <vt:lpstr>Verdana</vt:lpstr>
      <vt:lpstr>Wingdings 2</vt:lpstr>
      <vt:lpstr>Wingdings 3</vt:lpstr>
      <vt:lpstr>Custom Design</vt:lpstr>
      <vt:lpstr>Theme1</vt:lpstr>
      <vt:lpstr>Chapter 11: Project Risk Management</vt:lpstr>
      <vt:lpstr>The Importance of Project Risk Management</vt:lpstr>
      <vt:lpstr>The Importance of Project Risk Management</vt:lpstr>
      <vt:lpstr>Negative Risk</vt:lpstr>
      <vt:lpstr>Risk Can Be Positive</vt:lpstr>
      <vt:lpstr>Risk Utility</vt:lpstr>
      <vt:lpstr>Figure 11-2. Risk Utility Function and Risk Preference</vt:lpstr>
      <vt:lpstr>PowerPoint Presentation</vt:lpstr>
      <vt:lpstr>Project Risk Management Processes</vt:lpstr>
      <vt:lpstr>Project Risk Management Processes (cont’d)</vt:lpstr>
      <vt:lpstr>Figure 11-3. Project Risk Management Summary</vt:lpstr>
      <vt:lpstr>1.Planning Risk Management</vt:lpstr>
      <vt:lpstr>Table 11-2. Topics Addressed in a Risk Management Plan</vt:lpstr>
      <vt:lpstr>PowerPoint Presentation</vt:lpstr>
      <vt:lpstr>1.1 Planning Risk Management</vt:lpstr>
      <vt:lpstr>1.1 Planning Risk Management</vt:lpstr>
      <vt:lpstr>1.1 Planning Risk Management</vt:lpstr>
      <vt:lpstr>1.1 Planning Risk Management</vt:lpstr>
      <vt:lpstr>Common Sources of Risk in Information Technology Projects</vt:lpstr>
      <vt:lpstr>Figure 11-4. Sample Risk Breakdown Structure</vt:lpstr>
      <vt:lpstr>Common Sources of Risk in Information Technology Projects</vt:lpstr>
      <vt:lpstr>2. Identifying Risks</vt:lpstr>
      <vt:lpstr>Brainstorming</vt:lpstr>
      <vt:lpstr>Delphi Technique</vt:lpstr>
      <vt:lpstr>SWOT Analysis</vt:lpstr>
      <vt:lpstr>Risk Register</vt:lpstr>
      <vt:lpstr>Risk Register Contents</vt:lpstr>
      <vt:lpstr>Risk Register Contents (cont’d)</vt:lpstr>
      <vt:lpstr>Table 11-5. Sample Risk Register</vt:lpstr>
      <vt:lpstr>3. Performing Qualitative Risk Analysis</vt:lpstr>
      <vt:lpstr>Probability/Impact Matrix</vt:lpstr>
      <vt:lpstr>Figure 11-5. Sample Probability/Impact Matrix</vt:lpstr>
      <vt:lpstr>Top Ten Risk Item Tracking</vt:lpstr>
      <vt:lpstr>Table 11-6. Example of Top Ten Risk Item Tracking</vt:lpstr>
      <vt:lpstr>4. Performing Quantitative Risk Analysis</vt:lpstr>
      <vt:lpstr>4.1 Decision Trees</vt:lpstr>
      <vt:lpstr>Figure 11-7. Expected Monetary Value (EMV) Example</vt:lpstr>
      <vt:lpstr>5. Planning risk response</vt:lpstr>
      <vt:lpstr>Residual and Secondary Risks</vt:lpstr>
      <vt:lpstr>6. Controlling Risks</vt:lpstr>
      <vt:lpstr>Using Software to Assist in Project Risk Management</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Mashael Barrak</cp:lastModifiedBy>
  <cp:revision>186</cp:revision>
  <dcterms:created xsi:type="dcterms:W3CDTF">2001-07-05T23:10:12Z</dcterms:created>
  <dcterms:modified xsi:type="dcterms:W3CDTF">2021-11-15T11:15:13Z</dcterms:modified>
</cp:coreProperties>
</file>