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31" r:id="rId2"/>
  </p:sldMasterIdLst>
  <p:notesMasterIdLst>
    <p:notesMasterId r:id="rId44"/>
  </p:notesMasterIdLst>
  <p:handoutMasterIdLst>
    <p:handoutMasterId r:id="rId45"/>
  </p:handoutMasterIdLst>
  <p:sldIdLst>
    <p:sldId id="257" r:id="rId3"/>
    <p:sldId id="336" r:id="rId4"/>
    <p:sldId id="387" r:id="rId5"/>
    <p:sldId id="388" r:id="rId6"/>
    <p:sldId id="402" r:id="rId7"/>
    <p:sldId id="340" r:id="rId8"/>
    <p:sldId id="403" r:id="rId9"/>
    <p:sldId id="404" r:id="rId10"/>
    <p:sldId id="341" r:id="rId11"/>
    <p:sldId id="342" r:id="rId12"/>
    <p:sldId id="355" r:id="rId13"/>
    <p:sldId id="356" r:id="rId14"/>
    <p:sldId id="405" r:id="rId15"/>
    <p:sldId id="357" r:id="rId16"/>
    <p:sldId id="406" r:id="rId17"/>
    <p:sldId id="358" r:id="rId18"/>
    <p:sldId id="359" r:id="rId19"/>
    <p:sldId id="407" r:id="rId20"/>
    <p:sldId id="361" r:id="rId21"/>
    <p:sldId id="362" r:id="rId22"/>
    <p:sldId id="363" r:id="rId23"/>
    <p:sldId id="408" r:id="rId24"/>
    <p:sldId id="409" r:id="rId25"/>
    <p:sldId id="410" r:id="rId26"/>
    <p:sldId id="411" r:id="rId27"/>
    <p:sldId id="392" r:id="rId28"/>
    <p:sldId id="412" r:id="rId29"/>
    <p:sldId id="367" r:id="rId30"/>
    <p:sldId id="368" r:id="rId31"/>
    <p:sldId id="369" r:id="rId32"/>
    <p:sldId id="370" r:id="rId33"/>
    <p:sldId id="371" r:id="rId34"/>
    <p:sldId id="373" r:id="rId35"/>
    <p:sldId id="380" r:id="rId36"/>
    <p:sldId id="381" r:id="rId37"/>
    <p:sldId id="397" r:id="rId38"/>
    <p:sldId id="382" r:id="rId39"/>
    <p:sldId id="383" r:id="rId40"/>
    <p:sldId id="413" r:id="rId41"/>
    <p:sldId id="384" r:id="rId42"/>
    <p:sldId id="385" r:id="rId43"/>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6155" autoAdjust="0"/>
  </p:normalViewPr>
  <p:slideViewPr>
    <p:cSldViewPr>
      <p:cViewPr varScale="1">
        <p:scale>
          <a:sx n="66" d="100"/>
          <a:sy n="66" d="100"/>
        </p:scale>
        <p:origin x="1930"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54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DE7A870C-EC54-4148-901E-A516377A0CF8}" type="slidenum">
              <a:rPr lang="en-US"/>
              <a:pPr>
                <a:defRPr/>
              </a:pPr>
              <a:t>‹#›</a:t>
            </a:fld>
            <a:endParaRPr lang="en-US" dirty="0"/>
          </a:p>
        </p:txBody>
      </p:sp>
    </p:spTree>
    <p:extLst>
      <p:ext uri="{BB962C8B-B14F-4D97-AF65-F5344CB8AC3E}">
        <p14:creationId xmlns:p14="http://schemas.microsoft.com/office/powerpoint/2010/main" val="363530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706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00C9DF17-3590-4592-BD36-41A88398513D}" type="slidenum">
              <a:rPr lang="en-US"/>
              <a:pPr>
                <a:defRPr/>
              </a:pPr>
              <a:t>‹#›</a:t>
            </a:fld>
            <a:endParaRPr lang="en-US" dirty="0"/>
          </a:p>
        </p:txBody>
      </p:sp>
    </p:spTree>
    <p:extLst>
      <p:ext uri="{BB962C8B-B14F-4D97-AF65-F5344CB8AC3E}">
        <p14:creationId xmlns:p14="http://schemas.microsoft.com/office/powerpoint/2010/main" val="32200066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pPr eaLnBrk="1" hangingPunct="1"/>
            <a:endParaRPr lang="en-US" dirty="0"/>
          </a:p>
        </p:txBody>
      </p:sp>
      <p:sp>
        <p:nvSpPr>
          <p:cNvPr id="71684" name="Slide Number Placeholder 3"/>
          <p:cNvSpPr>
            <a:spLocks noGrp="1"/>
          </p:cNvSpPr>
          <p:nvPr>
            <p:ph type="sldNum" sz="quarter" idx="5"/>
          </p:nvPr>
        </p:nvSpPr>
        <p:spPr>
          <a:noFill/>
        </p:spPr>
        <p:txBody>
          <a:bodyPr/>
          <a:lstStyle/>
          <a:p>
            <a:fld id="{C57FC25B-8351-41F2-BCDE-922E655F08A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F3F3F"/>
                </a:solidFill>
                <a:effectLst/>
                <a:latin typeface="Cordale"/>
              </a:rPr>
              <a:t>This histogram illustrates how much one person, Joe Franklin, is assigned to work on the project each week. The numbers on the vertical axis represent the percentage of Joe’s available time that is allocated for him to work on the project. The top horizontal axis represents time in weeks. Note that Joe Franklin is overallocated most of the time. For example, for most of March and April and part of May, Joe’s work allocation is 300 percent of his available time. If Joe is normally available 8 hours per day, this means he would have to work 24 hours a day to meet this staffing projection!</a:t>
            </a:r>
          </a:p>
          <a:p>
            <a:r>
              <a:rPr lang="en-US" b="0" i="0" dirty="0">
                <a:solidFill>
                  <a:srgbClr val="3F3F3F"/>
                </a:solidFill>
                <a:effectLst/>
                <a:latin typeface="Cordale"/>
              </a:rPr>
              <a:t>Overallocation can happen for many reasons. Many people don’t use the resource assignment features of project management software properly. You also need to provide good estimates of how many hours are required to accomplish work. As mentioned in </a:t>
            </a:r>
            <a:r>
              <a:rPr lang="en-US" b="1" i="0" dirty="0">
                <a:solidFill>
                  <a:srgbClr val="575757"/>
                </a:solidFill>
                <a:effectLst/>
                <a:latin typeface="Open-sans"/>
              </a:rPr>
              <a:t>Chapter 6</a:t>
            </a:r>
            <a:r>
              <a:rPr lang="en-US" b="0" i="0" dirty="0">
                <a:solidFill>
                  <a:srgbClr val="3F3F3F"/>
                </a:solidFill>
                <a:effectLst/>
                <a:latin typeface="Cordale"/>
              </a:rPr>
              <a:t>, Project Schedule Management, a typical worker does productive work between 70 and 80 percent of the time. If people are assigned to work for 40 hours in a week, you should estimate that they will accomplish 28 to 32 hours of productive work. Of course, there are exceptions to this rule of thumb, but it is unrealistic to assume that all workers are productive 100 percent of the time.</a:t>
            </a:r>
            <a:endParaRPr lang="en-US" dirty="0"/>
          </a:p>
        </p:txBody>
      </p:sp>
      <p:sp>
        <p:nvSpPr>
          <p:cNvPr id="4" name="Slide Number Placeholder 3"/>
          <p:cNvSpPr>
            <a:spLocks noGrp="1"/>
          </p:cNvSpPr>
          <p:nvPr>
            <p:ph type="sldNum" sz="quarter" idx="5"/>
          </p:nvPr>
        </p:nvSpPr>
        <p:spPr/>
        <p:txBody>
          <a:bodyPr/>
          <a:lstStyle/>
          <a:p>
            <a:pPr>
              <a:defRPr/>
            </a:pPr>
            <a:fld id="{00C9DF17-3590-4592-BD36-41A88398513D}" type="slidenum">
              <a:rPr lang="en-US" smtClean="0"/>
              <a:pPr>
                <a:defRPr/>
              </a:pPr>
              <a:t>28</a:t>
            </a:fld>
            <a:endParaRPr lang="en-US" dirty="0"/>
          </a:p>
        </p:txBody>
      </p:sp>
    </p:spTree>
    <p:extLst>
      <p:ext uri="{BB962C8B-B14F-4D97-AF65-F5344CB8AC3E}">
        <p14:creationId xmlns:p14="http://schemas.microsoft.com/office/powerpoint/2010/main" val="291718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F3F3F"/>
                </a:solidFill>
                <a:effectLst/>
                <a:latin typeface="Cordale"/>
              </a:rPr>
              <a:t>or example, you can sometimes remove overallocations by delaying noncritical tasks, which does not result in an overall schedule delay. At other times, you will need to delay the project completion date to reduce or remove overallocations.</a:t>
            </a:r>
            <a:endParaRPr lang="en-US" dirty="0"/>
          </a:p>
        </p:txBody>
      </p:sp>
      <p:sp>
        <p:nvSpPr>
          <p:cNvPr id="4" name="Slide Number Placeholder 3"/>
          <p:cNvSpPr>
            <a:spLocks noGrp="1"/>
          </p:cNvSpPr>
          <p:nvPr>
            <p:ph type="sldNum" sz="quarter" idx="5"/>
          </p:nvPr>
        </p:nvSpPr>
        <p:spPr/>
        <p:txBody>
          <a:bodyPr/>
          <a:lstStyle/>
          <a:p>
            <a:pPr>
              <a:defRPr/>
            </a:pPr>
            <a:fld id="{00C9DF17-3590-4592-BD36-41A88398513D}" type="slidenum">
              <a:rPr lang="en-US" smtClean="0"/>
              <a:pPr>
                <a:defRPr/>
              </a:pPr>
              <a:t>29</a:t>
            </a:fld>
            <a:endParaRPr lang="en-US" dirty="0"/>
          </a:p>
        </p:txBody>
      </p:sp>
    </p:spTree>
    <p:extLst>
      <p:ext uri="{BB962C8B-B14F-4D97-AF65-F5344CB8AC3E}">
        <p14:creationId xmlns:p14="http://schemas.microsoft.com/office/powerpoint/2010/main" val="4038384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575757"/>
                </a:solidFill>
                <a:effectLst/>
                <a:latin typeface="Open-sans"/>
              </a:rPr>
              <a:t>Figure 9-8</a:t>
            </a:r>
            <a:r>
              <a:rPr lang="en-US" b="0" i="0" dirty="0">
                <a:solidFill>
                  <a:srgbClr val="3F3F3F"/>
                </a:solidFill>
                <a:effectLst/>
                <a:latin typeface="Cordale"/>
              </a:rPr>
              <a:t> illustrates a simple example of resource leveling. The network diagram at the top of this figure shows that Activities A, B, and C can all start at the same time. Activity A has a duration of two days and will take two people to complete; Activity B has a duration of five days and will take four people to complete; and Activity C has a duration of three days and will take two people to complete. The histogram in the lower-left corner of this figure shows the resource usage if all activities start on day one. The histogram in the lower-right corner shows the resource usage if Activity C is delayed two days, its total slack allowance. Notice that the lower-right histogram is flat or leveled; that is, its activities are arranged to take up the least space, saving days and number of workers. You may recognize this strategy from the computer game Tetris, in which you earn points for keeping the falling shapes as level as possible. In the same way, resources are used best when they are leveled.</a:t>
            </a:r>
            <a:endParaRPr lang="en-US" dirty="0"/>
          </a:p>
        </p:txBody>
      </p:sp>
      <p:sp>
        <p:nvSpPr>
          <p:cNvPr id="4" name="Slide Number Placeholder 3"/>
          <p:cNvSpPr>
            <a:spLocks noGrp="1"/>
          </p:cNvSpPr>
          <p:nvPr>
            <p:ph type="sldNum" sz="quarter" idx="5"/>
          </p:nvPr>
        </p:nvSpPr>
        <p:spPr/>
        <p:txBody>
          <a:bodyPr/>
          <a:lstStyle/>
          <a:p>
            <a:pPr>
              <a:defRPr/>
            </a:pPr>
            <a:fld id="{00C9DF17-3590-4592-BD36-41A88398513D}" type="slidenum">
              <a:rPr lang="en-US" smtClean="0"/>
              <a:pPr>
                <a:defRPr/>
              </a:pPr>
              <a:t>30</a:t>
            </a:fld>
            <a:endParaRPr lang="en-US" dirty="0"/>
          </a:p>
        </p:txBody>
      </p:sp>
    </p:spTree>
    <p:extLst>
      <p:ext uri="{BB962C8B-B14F-4D97-AF65-F5344CB8AC3E}">
        <p14:creationId xmlns:p14="http://schemas.microsoft.com/office/powerpoint/2010/main" val="191671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F3F3F"/>
                </a:solidFill>
                <a:effectLst/>
                <a:latin typeface="Cordale"/>
              </a:rPr>
              <a:t>First, when resources are used on a more constant basis, they require less management. For example, it is much easier to manage someone who is scheduled to work 20 hours per week on a project for the next three months than it is to manage the same person for 10 hours one week, 40 the next, 5 the next, and so on.</a:t>
            </a:r>
          </a:p>
          <a:p>
            <a:r>
              <a:rPr lang="en-US" b="0" i="0" dirty="0">
                <a:solidFill>
                  <a:srgbClr val="3F3F3F"/>
                </a:solidFill>
                <a:effectLst/>
                <a:latin typeface="Cordale"/>
              </a:rPr>
              <a:t>Second For example, a project manager might want to level resources for work that must be done by particular subcontractors such as testing consultants. This leveling might allow the project to use four outside consultants full time to perform testing for four months instead of spreading out the work over more time or using more than four people. </a:t>
            </a:r>
          </a:p>
          <a:p>
            <a:r>
              <a:rPr lang="en-US" b="0" i="0" dirty="0">
                <a:solidFill>
                  <a:srgbClr val="3F3F3F"/>
                </a:solidFill>
                <a:effectLst/>
                <a:latin typeface="Cordale"/>
              </a:rPr>
              <a:t>Third  For example, if people with expertise in the same area are only assigned to a project two days a week and they need to work together, then the schedule needs to reflect this need. The Accounting department might complain when subcontractors charge a higher rate for billing less than 20 hours a week on a project. The accountants will remind project managers to strive to get the lowest rates possible.</a:t>
            </a:r>
          </a:p>
          <a:p>
            <a:endParaRPr lang="en-US" dirty="0"/>
          </a:p>
        </p:txBody>
      </p:sp>
      <p:sp>
        <p:nvSpPr>
          <p:cNvPr id="4" name="Slide Number Placeholder 3"/>
          <p:cNvSpPr>
            <a:spLocks noGrp="1"/>
          </p:cNvSpPr>
          <p:nvPr>
            <p:ph type="sldNum" sz="quarter" idx="5"/>
          </p:nvPr>
        </p:nvSpPr>
        <p:spPr/>
        <p:txBody>
          <a:bodyPr/>
          <a:lstStyle/>
          <a:p>
            <a:pPr>
              <a:defRPr/>
            </a:pPr>
            <a:fld id="{00C9DF17-3590-4592-BD36-41A88398513D}" type="slidenum">
              <a:rPr lang="en-US" smtClean="0"/>
              <a:pPr>
                <a:defRPr/>
              </a:pPr>
              <a:t>31</a:t>
            </a:fld>
            <a:endParaRPr lang="en-US" dirty="0"/>
          </a:p>
        </p:txBody>
      </p:sp>
    </p:spTree>
    <p:extLst>
      <p:ext uri="{BB962C8B-B14F-4D97-AF65-F5344CB8AC3E}">
        <p14:creationId xmlns:p14="http://schemas.microsoft.com/office/powerpoint/2010/main" val="3883506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48D802E-F52E-461F-BFF5-6AE598ABF8D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1800A86-DA4D-4B0A-B487-55E3CE2ABAC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315A71-C977-48CA-A0E0-4ECEA699ED9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B9CBC40-343B-4593-A28E-D189663EB65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3DF7F6D6-12E9-47E2-83FA-0573725E0372}"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B92D0EA-3F60-41BB-A405-33AD93B7A0F0}"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895E56F-A642-430C-8B4E-604B1153BE2F}"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5DD4C274-ECC5-4587-B039-995E9197571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C3AD251C-A5FF-4790-8F87-2AC1A4C8DD5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A15544C6-0C87-4E87-B9C7-4DBC5EE35F3B}"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70B16657-024C-459D-BB4E-2F85DCC6454F}"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557F888-E501-48F3-9F3B-E94CAD1CF6E1}"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8C610D3-5023-4794-8B07-EA09037D64F8}"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EBD04E9-CF8F-4ADC-8517-7D8F785A50F6}"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A45D508-2AAC-4C9A-B537-CDE351A8C1D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8BC4DAC-D3A4-423A-93B6-4513E822D50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1BE031C-0932-42DE-9740-24C917046CB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C1ACE5F-0C5F-4F29-8F8B-F5D8D5BAD62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F9AB6D4-536C-4F2D-8487-80BC37C22B8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E833E64-A5E0-46D0-93B8-B3AA3BEE397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1FBBD74-B68B-41FB-B818-EE107B10752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99C8ED8-FECA-44D6-8546-AFBFD79A34B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6AF3C8D7-9A0C-4C76-87AE-298E7615D6C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AF3C8D7-9A0C-4C76-87AE-298E7615D6C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ebooks.cenreader.com/#!/reader/b2aef31a-bf2f-4c23-a0fa-63a64a662287/page/?#FJKDQ2GKHA8YP1AM7472"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Autofit/>
          </a:bodyPr>
          <a:lstStyle/>
          <a:p>
            <a:pPr eaLnBrk="1" fontAlgn="auto" hangingPunct="1">
              <a:spcAft>
                <a:spcPts val="0"/>
              </a:spcAft>
              <a:defRPr/>
            </a:pPr>
            <a:r>
              <a:rPr dirty="0">
                <a:effectLst>
                  <a:outerShdw blurRad="38100" dist="38100" dir="2700000" algn="tl">
                    <a:srgbClr val="FFFFFF"/>
                  </a:outerShdw>
                </a:effectLst>
                <a:latin typeface="Arial Rounded MT Bold" pitchFamily="34" charset="0"/>
              </a:rPr>
              <a:t>Chapter 9:</a:t>
            </a:r>
            <a:br>
              <a:rPr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Project</a:t>
            </a:r>
            <a:br>
              <a:rPr lang="en-US" dirty="0">
                <a:effectLst>
                  <a:outerShdw blurRad="38100" dist="38100" dir="2700000" algn="tl">
                    <a:srgbClr val="FFFFFF"/>
                  </a:outerShdw>
                </a:effectLst>
                <a:latin typeface="Arial Rounded MT Bold" pitchFamily="34" charset="0"/>
              </a:rPr>
            </a:br>
            <a:r>
              <a:rPr dirty="0">
                <a:effectLst>
                  <a:outerShdw blurRad="38100" dist="38100" dir="2700000" algn="tl">
                    <a:srgbClr val="FFFFFF"/>
                  </a:outerShdw>
                </a:effectLst>
                <a:latin typeface="Arial Rounded MT Bold" pitchFamily="34" charset="0"/>
              </a:rPr>
              <a:t>Resource Management</a:t>
            </a: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ninth Edition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a:lnSpc>
                <a:spcPct val="90000"/>
              </a:lnSpc>
            </a:pPr>
            <a:r>
              <a:rPr lang="en-US" b="1" dirty="0"/>
              <a:t>Intrinsic motivation</a:t>
            </a:r>
            <a:r>
              <a:rPr lang="en-US" dirty="0"/>
              <a:t> causes people to participate in an activity for their own enjoyment</a:t>
            </a:r>
          </a:p>
          <a:p>
            <a:pPr>
              <a:lnSpc>
                <a:spcPct val="90000"/>
              </a:lnSpc>
            </a:pPr>
            <a:r>
              <a:rPr lang="en-US" b="1" dirty="0"/>
              <a:t>Extrinsic motivation</a:t>
            </a:r>
            <a:r>
              <a:rPr lang="en-US" dirty="0"/>
              <a:t> causes people to do something for a reward or to avoid a penalty</a:t>
            </a:r>
          </a:p>
          <a:p>
            <a:pPr>
              <a:lnSpc>
                <a:spcPct val="90000"/>
              </a:lnSpc>
            </a:pPr>
            <a:r>
              <a:rPr lang="en-US" dirty="0"/>
              <a:t>For example, some children take piano lessons for intrinsic motivation (they enjoy it) while others take them for extrinsic motivation (to get a reward or avoid punishment)</a:t>
            </a:r>
          </a:p>
        </p:txBody>
      </p:sp>
      <p:sp>
        <p:nvSpPr>
          <p:cNvPr id="21506" name="Rectangle 2"/>
          <p:cNvSpPr>
            <a:spLocks noGrp="1" noChangeArrowheads="1"/>
          </p:cNvSpPr>
          <p:nvPr>
            <p:ph type="title"/>
          </p:nvPr>
        </p:nvSpPr>
        <p:spPr/>
        <p:txBody>
          <a:bodyPr>
            <a:normAutofit fontScale="90000"/>
          </a:bodyPr>
          <a:lstStyle/>
          <a:p>
            <a:r>
              <a:rPr lang="en-US" dirty="0"/>
              <a:t>Intrinsic and Extrinsic Motivation</a:t>
            </a:r>
          </a:p>
        </p:txBody>
      </p:sp>
      <p:sp>
        <p:nvSpPr>
          <p:cNvPr id="6" name="Slide Number Placeholder 5"/>
          <p:cNvSpPr>
            <a:spLocks noGrp="1"/>
          </p:cNvSpPr>
          <p:nvPr>
            <p:ph type="sldNum" sz="quarter" idx="11"/>
          </p:nvPr>
        </p:nvSpPr>
        <p:spPr/>
        <p:txBody>
          <a:bodyPr/>
          <a:lstStyle/>
          <a:p>
            <a:pPr>
              <a:defRPr/>
            </a:pPr>
            <a:fld id="{383C6201-79D3-4073-9E7D-1052C1BF49D2}"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1219200"/>
            <a:ext cx="8186738" cy="4791075"/>
          </a:xfrm>
        </p:spPr>
        <p:txBody>
          <a:bodyPr/>
          <a:lstStyle/>
          <a:p>
            <a:pPr>
              <a:lnSpc>
                <a:spcPct val="90000"/>
              </a:lnSpc>
            </a:pPr>
            <a:r>
              <a:rPr lang="en-US" sz="2000" b="0" i="0" dirty="0">
                <a:solidFill>
                  <a:srgbClr val="3F3F3F"/>
                </a:solidFill>
                <a:effectLst/>
                <a:latin typeface="Cordale"/>
              </a:rPr>
              <a:t>To develop a resource management plan for a project, you must identify and document project resources, roles, responsibilities, skills, and reporting relationships. </a:t>
            </a:r>
          </a:p>
          <a:p>
            <a:pPr>
              <a:lnSpc>
                <a:spcPct val="90000"/>
              </a:lnSpc>
            </a:pPr>
            <a:r>
              <a:rPr lang="en-US" sz="2000" b="0" i="0" dirty="0">
                <a:solidFill>
                  <a:srgbClr val="3F3F3F"/>
                </a:solidFill>
                <a:effectLst/>
                <a:latin typeface="Cordale"/>
              </a:rPr>
              <a:t>The project resource management plan can be separated into a human resource management plan and a physical resource management plan. </a:t>
            </a:r>
          </a:p>
          <a:p>
            <a:pPr>
              <a:lnSpc>
                <a:spcPct val="90000"/>
              </a:lnSpc>
            </a:pPr>
            <a:r>
              <a:rPr lang="en-US" sz="2000" b="0" i="0" dirty="0">
                <a:solidFill>
                  <a:srgbClr val="3F3F3F"/>
                </a:solidFill>
                <a:effectLst/>
                <a:latin typeface="Cordale"/>
              </a:rPr>
              <a:t>The human resource plan often includes an organizational chart for the project, detailed information on roles and responsibilities, and a staffing management plan. In addition, project teams can create a team charter to provide guidance on how they will operate.</a:t>
            </a:r>
          </a:p>
          <a:p>
            <a:pPr>
              <a:lnSpc>
                <a:spcPct val="90000"/>
              </a:lnSpc>
            </a:pPr>
            <a:r>
              <a:rPr lang="en-US" sz="2000" dirty="0">
                <a:solidFill>
                  <a:srgbClr val="3F3F3F"/>
                </a:solidFill>
                <a:latin typeface="Cordale"/>
              </a:rPr>
              <a:t>Contents include</a:t>
            </a:r>
          </a:p>
          <a:p>
            <a:pPr lvl="1">
              <a:lnSpc>
                <a:spcPct val="90000"/>
              </a:lnSpc>
            </a:pPr>
            <a:r>
              <a:rPr lang="en-US" sz="2000" dirty="0">
                <a:solidFill>
                  <a:srgbClr val="3F3F3F"/>
                </a:solidFill>
                <a:latin typeface="Cordale"/>
              </a:rPr>
              <a:t>project organizational charts</a:t>
            </a:r>
          </a:p>
          <a:p>
            <a:pPr lvl="1">
              <a:lnSpc>
                <a:spcPct val="90000"/>
              </a:lnSpc>
            </a:pPr>
            <a:r>
              <a:rPr lang="en-US" sz="2000" dirty="0">
                <a:solidFill>
                  <a:srgbClr val="3F3F3F"/>
                </a:solidFill>
                <a:latin typeface="Cordale"/>
              </a:rPr>
              <a:t>staffing management plan</a:t>
            </a:r>
          </a:p>
          <a:p>
            <a:pPr lvl="1">
              <a:lnSpc>
                <a:spcPct val="90000"/>
              </a:lnSpc>
            </a:pPr>
            <a:r>
              <a:rPr lang="en-US" sz="2000" dirty="0">
                <a:solidFill>
                  <a:srgbClr val="3F3F3F"/>
                </a:solidFill>
                <a:latin typeface="Cordale"/>
              </a:rPr>
              <a:t>responsibility assignment matrixes</a:t>
            </a:r>
          </a:p>
          <a:p>
            <a:pPr lvl="1">
              <a:lnSpc>
                <a:spcPct val="90000"/>
              </a:lnSpc>
            </a:pPr>
            <a:r>
              <a:rPr lang="en-US" sz="2000" dirty="0">
                <a:solidFill>
                  <a:srgbClr val="3F3F3F"/>
                </a:solidFill>
                <a:latin typeface="Cordale"/>
              </a:rPr>
              <a:t>resource histograms</a:t>
            </a:r>
          </a:p>
        </p:txBody>
      </p:sp>
      <p:sp>
        <p:nvSpPr>
          <p:cNvPr id="34818" name="Rectangle 2"/>
          <p:cNvSpPr>
            <a:spLocks noGrp="1" noChangeArrowheads="1"/>
          </p:cNvSpPr>
          <p:nvPr>
            <p:ph type="title"/>
          </p:nvPr>
        </p:nvSpPr>
        <p:spPr>
          <a:xfrm>
            <a:off x="381000" y="274638"/>
            <a:ext cx="8305800" cy="868362"/>
          </a:xfrm>
        </p:spPr>
        <p:txBody>
          <a:bodyPr>
            <a:normAutofit fontScale="90000"/>
          </a:bodyPr>
          <a:lstStyle/>
          <a:p>
            <a:r>
              <a:rPr lang="en-US" dirty="0"/>
              <a:t>1. Developing the Management Resource Plan</a:t>
            </a:r>
          </a:p>
        </p:txBody>
      </p:sp>
      <p:sp>
        <p:nvSpPr>
          <p:cNvPr id="6" name="Slide Number Placeholder 5"/>
          <p:cNvSpPr>
            <a:spLocks noGrp="1"/>
          </p:cNvSpPr>
          <p:nvPr>
            <p:ph type="sldNum" sz="quarter" idx="11"/>
          </p:nvPr>
        </p:nvSpPr>
        <p:spPr/>
        <p:txBody>
          <a:bodyPr/>
          <a:lstStyle/>
          <a:p>
            <a:pPr>
              <a:defRPr/>
            </a:pPr>
            <a:fld id="{BA6495BC-466D-426D-99E7-6109E92CD6A3}"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sz="3600" dirty="0"/>
              <a:t>Figure 9-3. Sample Organizational Chart for a Large IT Project</a:t>
            </a:r>
          </a:p>
        </p:txBody>
      </p:sp>
      <p:sp>
        <p:nvSpPr>
          <p:cNvPr id="6" name="Slide Number Placeholder 5"/>
          <p:cNvSpPr>
            <a:spLocks noGrp="1"/>
          </p:cNvSpPr>
          <p:nvPr>
            <p:ph type="sldNum" sz="quarter" idx="11"/>
          </p:nvPr>
        </p:nvSpPr>
        <p:spPr/>
        <p:txBody>
          <a:bodyPr/>
          <a:lstStyle/>
          <a:p>
            <a:pPr>
              <a:buFontTx/>
              <a:buNone/>
              <a:defRPr/>
            </a:pPr>
            <a:fld id="{D19D784B-72A3-4AB6-971D-C784D58BD8E6}" type="slidenum">
              <a:rPr lang="en-US" smtClean="0"/>
              <a:pPr>
                <a:buFontTx/>
                <a:buNone/>
                <a:defRPr/>
              </a:pPr>
              <a:t>12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0"/>
            <a:ext cx="8229600" cy="482463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84C308-212A-4BC2-8D7E-FA25967300CF}"/>
              </a:ext>
            </a:extLst>
          </p:cNvPr>
          <p:cNvSpPr>
            <a:spLocks noGrp="1"/>
          </p:cNvSpPr>
          <p:nvPr>
            <p:ph idx="1"/>
          </p:nvPr>
        </p:nvSpPr>
        <p:spPr/>
        <p:txBody>
          <a:bodyPr/>
          <a:lstStyle/>
          <a:p>
            <a:pPr algn="l"/>
            <a:r>
              <a:rPr lang="en-US" sz="2400" b="0" i="0" dirty="0">
                <a:solidFill>
                  <a:srgbClr val="3F3F3F"/>
                </a:solidFill>
                <a:effectLst/>
                <a:latin typeface="Cordale"/>
              </a:rPr>
              <a:t>In addition to defining an organizational structure for a project, it is also important to follow a work definition and assignment process. </a:t>
            </a:r>
            <a:r>
              <a:rPr lang="en-US" sz="2400" b="1" i="0" dirty="0">
                <a:solidFill>
                  <a:srgbClr val="575757"/>
                </a:solidFill>
                <a:effectLst/>
                <a:latin typeface="Open-sans"/>
              </a:rPr>
              <a:t>Figure 9-4</a:t>
            </a:r>
            <a:r>
              <a:rPr lang="en-US" sz="2400" b="0" i="0" dirty="0">
                <a:solidFill>
                  <a:srgbClr val="3F3F3F"/>
                </a:solidFill>
                <a:effectLst/>
                <a:latin typeface="Cordale"/>
              </a:rPr>
              <a:t> provides a framework for defining and assigning work that consists of four steps:</a:t>
            </a:r>
          </a:p>
          <a:p>
            <a:pPr algn="l">
              <a:buFont typeface="+mj-lt"/>
              <a:buAutoNum type="arabicPeriod"/>
            </a:pPr>
            <a:r>
              <a:rPr lang="en-US" sz="2400" b="0" i="0" dirty="0">
                <a:solidFill>
                  <a:srgbClr val="3F3F3F"/>
                </a:solidFill>
                <a:effectLst/>
                <a:latin typeface="Cordale"/>
              </a:rPr>
              <a:t>Finalizing the project requirements</a:t>
            </a:r>
          </a:p>
          <a:p>
            <a:pPr algn="l">
              <a:buFont typeface="+mj-lt"/>
              <a:buAutoNum type="arabicPeriod"/>
            </a:pPr>
            <a:r>
              <a:rPr lang="en-US" sz="2400" b="0" i="0" dirty="0">
                <a:solidFill>
                  <a:srgbClr val="3F3F3F"/>
                </a:solidFill>
                <a:effectLst/>
                <a:latin typeface="Cordale"/>
              </a:rPr>
              <a:t>Defining how the work will be accomplished</a:t>
            </a:r>
          </a:p>
          <a:p>
            <a:pPr algn="l">
              <a:buFont typeface="+mj-lt"/>
              <a:buAutoNum type="arabicPeriod"/>
            </a:pPr>
            <a:r>
              <a:rPr lang="en-US" sz="2400" b="0" i="0" dirty="0">
                <a:solidFill>
                  <a:srgbClr val="3F3F3F"/>
                </a:solidFill>
                <a:effectLst/>
                <a:latin typeface="Cordale"/>
              </a:rPr>
              <a:t>Breaking down the work into manageable elements</a:t>
            </a:r>
          </a:p>
          <a:p>
            <a:pPr algn="l">
              <a:buFont typeface="+mj-lt"/>
              <a:buAutoNum type="arabicPeriod"/>
            </a:pPr>
            <a:r>
              <a:rPr lang="en-US" sz="2400" b="0" i="0" dirty="0">
                <a:solidFill>
                  <a:srgbClr val="3F3F3F"/>
                </a:solidFill>
                <a:effectLst/>
                <a:latin typeface="Cordale"/>
              </a:rPr>
              <a:t>Assigning work responsibilities</a:t>
            </a:r>
          </a:p>
          <a:p>
            <a:pPr marL="109537" indent="0" algn="l">
              <a:buNone/>
            </a:pPr>
            <a:r>
              <a:rPr lang="en-US" sz="2400" b="0" i="0" dirty="0">
                <a:solidFill>
                  <a:srgbClr val="3F3F3F"/>
                </a:solidFill>
                <a:effectLst/>
                <a:latin typeface="Cordale"/>
              </a:rPr>
              <a:t>The work definition and assignment process is carried out during the proposal and startup phases of a project. Note that the process is iterative, often taking more than one pass.</a:t>
            </a:r>
          </a:p>
          <a:p>
            <a:pPr marL="109537" indent="0">
              <a:buNone/>
            </a:pPr>
            <a:endParaRPr lang="en-US" sz="2400" dirty="0"/>
          </a:p>
        </p:txBody>
      </p:sp>
      <p:sp>
        <p:nvSpPr>
          <p:cNvPr id="3" name="Title 2">
            <a:extLst>
              <a:ext uri="{FF2B5EF4-FFF2-40B4-BE49-F238E27FC236}">
                <a16:creationId xmlns:a16="http://schemas.microsoft.com/office/drawing/2014/main" id="{D312ACEA-A2D7-44C4-BF26-BF0C89241926}"/>
              </a:ext>
            </a:extLst>
          </p:cNvPr>
          <p:cNvSpPr>
            <a:spLocks noGrp="1"/>
          </p:cNvSpPr>
          <p:nvPr>
            <p:ph type="title"/>
          </p:nvPr>
        </p:nvSpPr>
        <p:spPr/>
        <p:txBody>
          <a:bodyPr>
            <a:normAutofit fontScale="90000"/>
          </a:bodyPr>
          <a:lstStyle/>
          <a:p>
            <a:r>
              <a:rPr lang="en-US" dirty="0"/>
              <a:t>1.1 work definition and assignment process</a:t>
            </a:r>
            <a:endParaRPr lang="en-US" b="0" dirty="0"/>
          </a:p>
        </p:txBody>
      </p:sp>
      <p:sp>
        <p:nvSpPr>
          <p:cNvPr id="5" name="Slide Number Placeholder 4">
            <a:extLst>
              <a:ext uri="{FF2B5EF4-FFF2-40B4-BE49-F238E27FC236}">
                <a16:creationId xmlns:a16="http://schemas.microsoft.com/office/drawing/2014/main" id="{1EAE321C-ACF5-4D84-A053-C6698CA877DD}"/>
              </a:ext>
            </a:extLst>
          </p:cNvPr>
          <p:cNvSpPr>
            <a:spLocks noGrp="1"/>
          </p:cNvSpPr>
          <p:nvPr>
            <p:ph type="sldNum" sz="quarter" idx="11"/>
          </p:nvPr>
        </p:nvSpPr>
        <p:spPr/>
        <p:txBody>
          <a:bodyPr/>
          <a:lstStyle/>
          <a:p>
            <a:pPr>
              <a:defRPr/>
            </a:pPr>
            <a:fld id="{3DF7F6D6-12E9-47E2-83FA-0573725E0372}" type="slidenum">
              <a:rPr lang="en-US" smtClean="0"/>
              <a:pPr>
                <a:defRPr/>
              </a:pPr>
              <a:t>13</a:t>
            </a:fld>
            <a:endParaRPr lang="en-US" dirty="0"/>
          </a:p>
        </p:txBody>
      </p:sp>
    </p:spTree>
    <p:extLst>
      <p:ext uri="{BB962C8B-B14F-4D97-AF65-F5344CB8AC3E}">
        <p14:creationId xmlns:p14="http://schemas.microsoft.com/office/powerpoint/2010/main" val="148867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dirty="0"/>
              <a:t>Figure 9-4. Work Definition and Assignment Process</a:t>
            </a:r>
          </a:p>
        </p:txBody>
      </p:sp>
      <p:sp>
        <p:nvSpPr>
          <p:cNvPr id="6" name="Slide Number Placeholder 5"/>
          <p:cNvSpPr>
            <a:spLocks noGrp="1"/>
          </p:cNvSpPr>
          <p:nvPr>
            <p:ph type="sldNum" sz="quarter" idx="11"/>
          </p:nvPr>
        </p:nvSpPr>
        <p:spPr/>
        <p:txBody>
          <a:bodyPr/>
          <a:lstStyle/>
          <a:p>
            <a:pPr>
              <a:buFontTx/>
              <a:buNone/>
              <a:defRPr/>
            </a:pPr>
            <a:fld id="{810CE70A-6ED6-4B9F-ADAD-D6ECB0A57801}" type="slidenum">
              <a:rPr lang="en-US" smtClean="0"/>
              <a:pPr>
                <a:buFontTx/>
                <a:buNone/>
                <a:defRPr/>
              </a:pPr>
              <a:t>14</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676400"/>
            <a:ext cx="8601075" cy="440679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7109A1-927C-472A-8490-B4E4727AD3B3}"/>
              </a:ext>
            </a:extLst>
          </p:cNvPr>
          <p:cNvSpPr>
            <a:spLocks noGrp="1"/>
          </p:cNvSpPr>
          <p:nvPr>
            <p:ph idx="1"/>
          </p:nvPr>
        </p:nvSpPr>
        <p:spPr/>
        <p:txBody>
          <a:bodyPr/>
          <a:lstStyle/>
          <a:p>
            <a:r>
              <a:rPr lang="en-US" sz="2000" b="0" i="0" dirty="0">
                <a:solidFill>
                  <a:srgbClr val="3F3F3F"/>
                </a:solidFill>
                <a:effectLst/>
                <a:latin typeface="Cordale"/>
              </a:rPr>
              <a:t>Once the project manager and project team have broken down the work into manageable elements, the project manager assigns work to organizational units. </a:t>
            </a:r>
          </a:p>
          <a:p>
            <a:r>
              <a:rPr lang="en-US" sz="2000" b="0" i="0" dirty="0">
                <a:solidFill>
                  <a:srgbClr val="3F3F3F"/>
                </a:solidFill>
                <a:effectLst/>
                <a:latin typeface="Cordale"/>
              </a:rPr>
              <a:t>The project manager often bases these work assignments on where the work fits in the organization and uses an organizational breakdown structure to conceptualize the process. </a:t>
            </a:r>
          </a:p>
          <a:p>
            <a:r>
              <a:rPr lang="en-US" sz="2000" b="0" i="0" dirty="0">
                <a:solidFill>
                  <a:srgbClr val="3F3F3F"/>
                </a:solidFill>
                <a:effectLst/>
                <a:latin typeface="Cordale"/>
              </a:rPr>
              <a:t>An </a:t>
            </a:r>
            <a:r>
              <a:rPr lang="en-US" sz="2000" b="1" i="0" dirty="0">
                <a:solidFill>
                  <a:srgbClr val="00A9E0"/>
                </a:solidFill>
                <a:effectLst/>
                <a:latin typeface="Cordale"/>
              </a:rPr>
              <a:t>organizational breakdown structure (OBS)</a:t>
            </a:r>
            <a:r>
              <a:rPr lang="en-US" sz="2000" b="0" i="0" dirty="0">
                <a:solidFill>
                  <a:srgbClr val="3F3F3F"/>
                </a:solidFill>
                <a:effectLst/>
                <a:latin typeface="Cordale"/>
              </a:rPr>
              <a:t> is a specific type of organizational chart that shows which organizational units are responsible for which work items. </a:t>
            </a:r>
          </a:p>
          <a:p>
            <a:r>
              <a:rPr lang="en-US" sz="2000" b="0" i="0" dirty="0">
                <a:solidFill>
                  <a:srgbClr val="3F3F3F"/>
                </a:solidFill>
                <a:effectLst/>
                <a:latin typeface="Cordale"/>
              </a:rPr>
              <a:t>The OBS can be based on a general organizational chart and then broken down into more detail, based on specific units within departments in the company or units in any subcontracted companies. For example, OBS categories might include software development, hardware development, and training.</a:t>
            </a:r>
            <a:endParaRPr lang="en-US" sz="2000" dirty="0"/>
          </a:p>
        </p:txBody>
      </p:sp>
      <p:sp>
        <p:nvSpPr>
          <p:cNvPr id="3" name="Title 2">
            <a:extLst>
              <a:ext uri="{FF2B5EF4-FFF2-40B4-BE49-F238E27FC236}">
                <a16:creationId xmlns:a16="http://schemas.microsoft.com/office/drawing/2014/main" id="{859A971D-AAE8-40EE-9E79-A4AEA416A0CC}"/>
              </a:ext>
            </a:extLst>
          </p:cNvPr>
          <p:cNvSpPr>
            <a:spLocks noGrp="1"/>
          </p:cNvSpPr>
          <p:nvPr>
            <p:ph type="title"/>
          </p:nvPr>
        </p:nvSpPr>
        <p:spPr/>
        <p:txBody>
          <a:bodyPr>
            <a:normAutofit fontScale="90000"/>
          </a:bodyPr>
          <a:lstStyle/>
          <a:p>
            <a:r>
              <a:rPr lang="en-US" sz="4400" b="0" i="0" dirty="0">
                <a:solidFill>
                  <a:srgbClr val="3F3F3F"/>
                </a:solidFill>
                <a:effectLst/>
                <a:latin typeface="Cordale"/>
              </a:rPr>
              <a:t> 1.2 </a:t>
            </a:r>
            <a:r>
              <a:rPr lang="en-US" sz="4400" dirty="0">
                <a:solidFill>
                  <a:srgbClr val="00A9E0"/>
                </a:solidFill>
                <a:effectLst/>
                <a:latin typeface="Cordale"/>
              </a:rPr>
              <a:t>O</a:t>
            </a:r>
            <a:r>
              <a:rPr lang="en-US" sz="4400" b="1" i="0" dirty="0">
                <a:solidFill>
                  <a:srgbClr val="00A9E0"/>
                </a:solidFill>
                <a:effectLst/>
                <a:latin typeface="Cordale"/>
              </a:rPr>
              <a:t>rganizational breakdown structure (OBS)</a:t>
            </a:r>
            <a:r>
              <a:rPr lang="en-US" sz="4400" b="0" i="0" dirty="0">
                <a:solidFill>
                  <a:srgbClr val="3F3F3F"/>
                </a:solidFill>
                <a:effectLst/>
                <a:latin typeface="Cordale"/>
              </a:rPr>
              <a:t> </a:t>
            </a:r>
            <a:endParaRPr lang="en-US" dirty="0"/>
          </a:p>
        </p:txBody>
      </p:sp>
      <p:sp>
        <p:nvSpPr>
          <p:cNvPr id="5" name="Slide Number Placeholder 4">
            <a:extLst>
              <a:ext uri="{FF2B5EF4-FFF2-40B4-BE49-F238E27FC236}">
                <a16:creationId xmlns:a16="http://schemas.microsoft.com/office/drawing/2014/main" id="{A7358976-AE64-48AB-A1DF-7DB225C18AFB}"/>
              </a:ext>
            </a:extLst>
          </p:cNvPr>
          <p:cNvSpPr>
            <a:spLocks noGrp="1"/>
          </p:cNvSpPr>
          <p:nvPr>
            <p:ph type="sldNum" sz="quarter" idx="11"/>
          </p:nvPr>
        </p:nvSpPr>
        <p:spPr/>
        <p:txBody>
          <a:bodyPr/>
          <a:lstStyle/>
          <a:p>
            <a:pPr>
              <a:defRPr/>
            </a:pPr>
            <a:fld id="{3DF7F6D6-12E9-47E2-83FA-0573725E0372}" type="slidenum">
              <a:rPr lang="en-US" smtClean="0"/>
              <a:pPr>
                <a:defRPr/>
              </a:pPr>
              <a:t>15</a:t>
            </a:fld>
            <a:endParaRPr lang="en-US" dirty="0"/>
          </a:p>
        </p:txBody>
      </p:sp>
    </p:spTree>
    <p:extLst>
      <p:ext uri="{BB962C8B-B14F-4D97-AF65-F5344CB8AC3E}">
        <p14:creationId xmlns:p14="http://schemas.microsoft.com/office/powerpoint/2010/main" val="4026344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r>
              <a:rPr lang="en-US" sz="2400" b="0" i="0" dirty="0">
                <a:solidFill>
                  <a:srgbClr val="3F3F3F"/>
                </a:solidFill>
                <a:effectLst/>
                <a:latin typeface="Cordale"/>
              </a:rPr>
              <a:t>After developing an OBS, the project manager can develop a responsibility assignment matrix</a:t>
            </a:r>
            <a:endParaRPr lang="en-US" sz="2400" dirty="0"/>
          </a:p>
          <a:p>
            <a:r>
              <a:rPr lang="en-US" sz="2400" dirty="0"/>
              <a:t>A </a:t>
            </a:r>
            <a:r>
              <a:rPr lang="en-US" sz="2400" b="1" dirty="0"/>
              <a:t>responsibility assignment matrix (RAM)</a:t>
            </a:r>
            <a:r>
              <a:rPr lang="en-US" sz="2400" dirty="0"/>
              <a:t> is a matrix that maps the work of the project as described in the WBS to the people responsible for performing the work as described in the OBS </a:t>
            </a:r>
          </a:p>
          <a:p>
            <a:r>
              <a:rPr lang="en-US" sz="2400" dirty="0"/>
              <a:t>Can be created in different ways to meet unique project needs</a:t>
            </a:r>
          </a:p>
          <a:p>
            <a:r>
              <a:rPr lang="en-US" sz="2400" dirty="0"/>
              <a:t>For smaller projects, it is best to assign individual people to WBS activities. For very large projects, it is more effective to assign the work to organizational units or teams</a:t>
            </a:r>
          </a:p>
        </p:txBody>
      </p:sp>
      <p:sp>
        <p:nvSpPr>
          <p:cNvPr id="37890" name="Rectangle 2"/>
          <p:cNvSpPr>
            <a:spLocks noGrp="1" noChangeArrowheads="1"/>
          </p:cNvSpPr>
          <p:nvPr>
            <p:ph type="title"/>
          </p:nvPr>
        </p:nvSpPr>
        <p:spPr/>
        <p:txBody>
          <a:bodyPr>
            <a:normAutofit fontScale="90000"/>
          </a:bodyPr>
          <a:lstStyle/>
          <a:p>
            <a:r>
              <a:rPr lang="en-US" dirty="0"/>
              <a:t>1.2 Responsibility Assignment Matrices</a:t>
            </a:r>
          </a:p>
        </p:txBody>
      </p:sp>
      <p:sp>
        <p:nvSpPr>
          <p:cNvPr id="6" name="Slide Number Placeholder 5"/>
          <p:cNvSpPr>
            <a:spLocks noGrp="1"/>
          </p:cNvSpPr>
          <p:nvPr>
            <p:ph type="sldNum" sz="quarter" idx="11"/>
          </p:nvPr>
        </p:nvSpPr>
        <p:spPr/>
        <p:txBody>
          <a:bodyPr/>
          <a:lstStyle/>
          <a:p>
            <a:pPr>
              <a:defRPr/>
            </a:pPr>
            <a:fld id="{8EDC65B6-91D6-4BBB-B27F-270395A20098}"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sz="3600" dirty="0"/>
              <a:t>Figure 9-5. Sample Responsibility Assignment Matrix (RAM)</a:t>
            </a:r>
          </a:p>
        </p:txBody>
      </p:sp>
      <p:sp>
        <p:nvSpPr>
          <p:cNvPr id="6" name="Slide Number Placeholder 5"/>
          <p:cNvSpPr>
            <a:spLocks noGrp="1"/>
          </p:cNvSpPr>
          <p:nvPr>
            <p:ph type="sldNum" sz="quarter" idx="11"/>
          </p:nvPr>
        </p:nvSpPr>
        <p:spPr/>
        <p:txBody>
          <a:bodyPr/>
          <a:lstStyle/>
          <a:p>
            <a:pPr>
              <a:buFontTx/>
              <a:buNone/>
              <a:defRPr/>
            </a:pPr>
            <a:fld id="{A083A689-2E64-4820-85C1-4DA94FD073A7}" type="slidenum">
              <a:rPr lang="en-US" smtClean="0"/>
              <a:pPr>
                <a:buFontTx/>
                <a:buNone/>
                <a:defRPr/>
              </a:pPr>
              <a:t>17</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923" y="1905000"/>
            <a:ext cx="8701275" cy="418690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D4924A-FEBC-45CC-A204-CFEBD568448F}"/>
              </a:ext>
            </a:extLst>
          </p:cNvPr>
          <p:cNvSpPr>
            <a:spLocks noGrp="1"/>
          </p:cNvSpPr>
          <p:nvPr>
            <p:ph idx="1"/>
          </p:nvPr>
        </p:nvSpPr>
        <p:spPr/>
        <p:txBody>
          <a:bodyPr/>
          <a:lstStyle/>
          <a:p>
            <a:pPr algn="l"/>
            <a:r>
              <a:rPr lang="en-US" sz="2400" b="0" i="0" dirty="0">
                <a:solidFill>
                  <a:srgbClr val="3F3F3F"/>
                </a:solidFill>
                <a:effectLst/>
                <a:latin typeface="Cordale"/>
              </a:rPr>
              <a:t>In addition to using a RAM to assign detailed work activities, you can use it to define general roles and responsibilities on projects. This type of RAM can include the stakeholders in the project. Some organizations use </a:t>
            </a:r>
            <a:r>
              <a:rPr lang="en-US" sz="2400" b="1" i="0" dirty="0">
                <a:solidFill>
                  <a:srgbClr val="006298"/>
                </a:solidFill>
                <a:effectLst/>
                <a:latin typeface="Cordale"/>
              </a:rPr>
              <a:t>RACI charts</a:t>
            </a:r>
            <a:r>
              <a:rPr lang="en-US" sz="2400" b="0" i="0" dirty="0">
                <a:solidFill>
                  <a:srgbClr val="3F3F3F"/>
                </a:solidFill>
                <a:effectLst/>
                <a:latin typeface="Cordale"/>
              </a:rPr>
              <a:t> to show four key roles for project stakeholders:</a:t>
            </a:r>
          </a:p>
          <a:p>
            <a:pPr algn="l">
              <a:buFont typeface="Arial" panose="020B0604020202020204" pitchFamily="34" charset="0"/>
              <a:buChar char="•"/>
            </a:pPr>
            <a:r>
              <a:rPr lang="en-US" sz="2400" b="1" i="0" dirty="0">
                <a:solidFill>
                  <a:srgbClr val="3F3F3F"/>
                </a:solidFill>
                <a:effectLst/>
                <a:latin typeface="Cordale"/>
              </a:rPr>
              <a:t>R</a:t>
            </a:r>
            <a:r>
              <a:rPr lang="en-US" sz="2400" b="0" i="0" dirty="0">
                <a:solidFill>
                  <a:srgbClr val="3F3F3F"/>
                </a:solidFill>
                <a:effectLst/>
                <a:latin typeface="Cordale"/>
              </a:rPr>
              <a:t>esponsibility: Who does the task?</a:t>
            </a:r>
          </a:p>
          <a:p>
            <a:pPr algn="l">
              <a:buFont typeface="Arial" panose="020B0604020202020204" pitchFamily="34" charset="0"/>
              <a:buChar char="•"/>
            </a:pPr>
            <a:r>
              <a:rPr lang="en-US" sz="2400" b="1" i="0" dirty="0">
                <a:solidFill>
                  <a:srgbClr val="3F3F3F"/>
                </a:solidFill>
                <a:effectLst/>
                <a:latin typeface="Cordale"/>
              </a:rPr>
              <a:t>A</a:t>
            </a:r>
            <a:r>
              <a:rPr lang="en-US" sz="2400" b="0" i="0" dirty="0">
                <a:solidFill>
                  <a:srgbClr val="3F3F3F"/>
                </a:solidFill>
                <a:effectLst/>
                <a:latin typeface="Cordale"/>
              </a:rPr>
              <a:t>ccountability: Who signs off on the task or has authority for it?</a:t>
            </a:r>
          </a:p>
          <a:p>
            <a:pPr algn="l">
              <a:buFont typeface="Arial" panose="020B0604020202020204" pitchFamily="34" charset="0"/>
              <a:buChar char="•"/>
            </a:pPr>
            <a:r>
              <a:rPr lang="en-US" sz="2400" b="1" i="0" dirty="0">
                <a:solidFill>
                  <a:srgbClr val="3F3F3F"/>
                </a:solidFill>
                <a:effectLst/>
                <a:latin typeface="Cordale"/>
              </a:rPr>
              <a:t>C</a:t>
            </a:r>
            <a:r>
              <a:rPr lang="en-US" sz="2400" b="0" i="0" dirty="0">
                <a:solidFill>
                  <a:srgbClr val="3F3F3F"/>
                </a:solidFill>
                <a:effectLst/>
                <a:latin typeface="Cordale"/>
              </a:rPr>
              <a:t>onsultation: Who has information necessary to complete the task?</a:t>
            </a:r>
          </a:p>
          <a:p>
            <a:pPr algn="l">
              <a:buFont typeface="Arial" panose="020B0604020202020204" pitchFamily="34" charset="0"/>
              <a:buChar char="•"/>
            </a:pPr>
            <a:r>
              <a:rPr lang="en-US" sz="2400" b="1" i="0" dirty="0">
                <a:solidFill>
                  <a:srgbClr val="3F3F3F"/>
                </a:solidFill>
                <a:effectLst/>
                <a:latin typeface="Cordale"/>
              </a:rPr>
              <a:t>I</a:t>
            </a:r>
            <a:r>
              <a:rPr lang="en-US" sz="2400" b="0" i="0" dirty="0">
                <a:solidFill>
                  <a:srgbClr val="3F3F3F"/>
                </a:solidFill>
                <a:effectLst/>
                <a:latin typeface="Cordale"/>
              </a:rPr>
              <a:t>nformed: Who needs to be notified of task status and results?</a:t>
            </a:r>
          </a:p>
          <a:p>
            <a:pPr marL="109537" indent="0">
              <a:buNone/>
            </a:pPr>
            <a:endParaRPr lang="en-US" sz="2400" dirty="0"/>
          </a:p>
        </p:txBody>
      </p:sp>
      <p:sp>
        <p:nvSpPr>
          <p:cNvPr id="3" name="Title 2">
            <a:extLst>
              <a:ext uri="{FF2B5EF4-FFF2-40B4-BE49-F238E27FC236}">
                <a16:creationId xmlns:a16="http://schemas.microsoft.com/office/drawing/2014/main" id="{860200DC-075C-41EA-9A33-BBE026168024}"/>
              </a:ext>
            </a:extLst>
          </p:cNvPr>
          <p:cNvSpPr>
            <a:spLocks noGrp="1"/>
          </p:cNvSpPr>
          <p:nvPr>
            <p:ph type="title"/>
          </p:nvPr>
        </p:nvSpPr>
        <p:spPr/>
        <p:txBody>
          <a:bodyPr/>
          <a:lstStyle/>
          <a:p>
            <a:r>
              <a:rPr lang="en-US" dirty="0"/>
              <a:t>1.3 RACI chart</a:t>
            </a:r>
          </a:p>
        </p:txBody>
      </p:sp>
      <p:sp>
        <p:nvSpPr>
          <p:cNvPr id="5" name="Slide Number Placeholder 4">
            <a:extLst>
              <a:ext uri="{FF2B5EF4-FFF2-40B4-BE49-F238E27FC236}">
                <a16:creationId xmlns:a16="http://schemas.microsoft.com/office/drawing/2014/main" id="{B11D0783-733D-485B-85CB-C4E404882BFF}"/>
              </a:ext>
            </a:extLst>
          </p:cNvPr>
          <p:cNvSpPr>
            <a:spLocks noGrp="1"/>
          </p:cNvSpPr>
          <p:nvPr>
            <p:ph type="sldNum" sz="quarter" idx="11"/>
          </p:nvPr>
        </p:nvSpPr>
        <p:spPr/>
        <p:txBody>
          <a:bodyPr/>
          <a:lstStyle/>
          <a:p>
            <a:pPr>
              <a:defRPr/>
            </a:pPr>
            <a:fld id="{3DF7F6D6-12E9-47E2-83FA-0573725E0372}" type="slidenum">
              <a:rPr lang="en-US" smtClean="0"/>
              <a:pPr>
                <a:defRPr/>
              </a:pPr>
              <a:t>18</a:t>
            </a:fld>
            <a:endParaRPr lang="en-US" dirty="0"/>
          </a:p>
        </p:txBody>
      </p:sp>
    </p:spTree>
    <p:extLst>
      <p:ext uri="{BB962C8B-B14F-4D97-AF65-F5344CB8AC3E}">
        <p14:creationId xmlns:p14="http://schemas.microsoft.com/office/powerpoint/2010/main" val="225703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1143000"/>
          </a:xfrm>
        </p:spPr>
        <p:txBody>
          <a:bodyPr/>
          <a:lstStyle/>
          <a:p>
            <a:r>
              <a:rPr lang="en-US" dirty="0"/>
              <a:t>Table 9-2. Sample RACI Chart</a:t>
            </a:r>
          </a:p>
        </p:txBody>
      </p:sp>
      <p:sp>
        <p:nvSpPr>
          <p:cNvPr id="7" name="Slide Number Placeholder 6"/>
          <p:cNvSpPr>
            <a:spLocks noGrp="1"/>
          </p:cNvSpPr>
          <p:nvPr>
            <p:ph type="sldNum" sz="quarter" idx="11"/>
          </p:nvPr>
        </p:nvSpPr>
        <p:spPr/>
        <p:txBody>
          <a:bodyPr/>
          <a:lstStyle/>
          <a:p>
            <a:pPr>
              <a:buFontTx/>
              <a:buNone/>
              <a:defRPr/>
            </a:pPr>
            <a:fld id="{42601972-3A38-41CC-8F76-1ED103C0F30A}" type="slidenum">
              <a:rPr lang="en-US" smtClean="0"/>
              <a:pPr>
                <a:buFontTx/>
                <a:buNone/>
                <a:defRPr/>
              </a:pPr>
              <a:t>19</a:t>
            </a:fld>
            <a:endParaRPr lang="en-US" dirty="0"/>
          </a:p>
        </p:txBody>
      </p:sp>
      <p:sp>
        <p:nvSpPr>
          <p:cNvPr id="40963" name="Text Box 4"/>
          <p:cNvSpPr txBox="1">
            <a:spLocks noChangeArrowheads="1"/>
          </p:cNvSpPr>
          <p:nvPr/>
        </p:nvSpPr>
        <p:spPr bwMode="auto">
          <a:xfrm>
            <a:off x="1447800" y="3886200"/>
            <a:ext cx="5338256" cy="1569660"/>
          </a:xfrm>
          <a:prstGeom prst="rect">
            <a:avLst/>
          </a:prstGeom>
          <a:noFill/>
          <a:ln w="9525">
            <a:noFill/>
            <a:miter lim="800000"/>
            <a:headEnd/>
            <a:tailEnd/>
          </a:ln>
        </p:spPr>
        <p:txBody>
          <a:bodyPr wrap="none">
            <a:spAutoFit/>
          </a:bodyPr>
          <a:lstStyle/>
          <a:p>
            <a:r>
              <a:rPr lang="en-US" sz="2400" dirty="0"/>
              <a:t>R = responsibility</a:t>
            </a:r>
          </a:p>
          <a:p>
            <a:r>
              <a:rPr lang="en-US" sz="2400" dirty="0"/>
              <a:t>A = accountability, </a:t>
            </a:r>
            <a:r>
              <a:rPr lang="en-US" sz="2400" i="1" dirty="0">
                <a:solidFill>
                  <a:srgbClr val="FF0000"/>
                </a:solidFill>
              </a:rPr>
              <a:t>only one A per task</a:t>
            </a:r>
          </a:p>
          <a:p>
            <a:r>
              <a:rPr lang="en-US" sz="2400" dirty="0"/>
              <a:t>C = consultation</a:t>
            </a:r>
          </a:p>
          <a:p>
            <a:r>
              <a:rPr lang="en-US" sz="2400" dirty="0"/>
              <a:t>I = informed</a:t>
            </a:r>
          </a:p>
        </p:txBody>
      </p:sp>
      <p:pic>
        <p:nvPicPr>
          <p:cNvPr id="40969" name="Picture 9"/>
          <p:cNvPicPr>
            <a:picLocks noChangeAspect="1" noChangeArrowheads="1"/>
          </p:cNvPicPr>
          <p:nvPr/>
        </p:nvPicPr>
        <p:blipFill>
          <a:blip r:embed="rId2"/>
          <a:srcRect l="25625" t="21000" r="20000" b="50000"/>
          <a:stretch>
            <a:fillRect/>
          </a:stretch>
        </p:blipFill>
        <p:spPr bwMode="auto">
          <a:xfrm>
            <a:off x="457200" y="1295400"/>
            <a:ext cx="7772400" cy="2590800"/>
          </a:xfrm>
          <a:prstGeom prst="rect">
            <a:avLst/>
          </a:prstGeom>
          <a:noFill/>
          <a:ln w="9525">
            <a:noFill/>
            <a:miter lim="800000"/>
            <a:headEnd/>
            <a:tailEnd/>
          </a:ln>
          <a:effectLst/>
        </p:spPr>
      </p:pic>
      <p:sp>
        <p:nvSpPr>
          <p:cNvPr id="11" name="TextBox 10"/>
          <p:cNvSpPr txBox="1"/>
          <p:nvPr/>
        </p:nvSpPr>
        <p:spPr>
          <a:xfrm>
            <a:off x="0" y="5410200"/>
            <a:ext cx="9144000" cy="738664"/>
          </a:xfrm>
          <a:prstGeom prst="rect">
            <a:avLst/>
          </a:prstGeom>
          <a:noFill/>
        </p:spPr>
        <p:txBody>
          <a:bodyPr wrap="square" rtlCol="0">
            <a:spAutoFit/>
          </a:bodyPr>
          <a:lstStyle/>
          <a:p>
            <a:r>
              <a:rPr lang="en-US" sz="2000" dirty="0"/>
              <a:t>Note that some people reverse the definitions of responsible and accountable.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81000" y="1828800"/>
            <a:ext cx="8458200" cy="5029200"/>
          </a:xfrm>
        </p:spPr>
        <p:txBody>
          <a:bodyPr/>
          <a:lstStyle/>
          <a:p>
            <a:pPr>
              <a:lnSpc>
                <a:spcPct val="90000"/>
              </a:lnSpc>
            </a:pPr>
            <a:r>
              <a:rPr lang="en-US" dirty="0"/>
              <a:t>Many corporate executives have said, “People are our most important asset”</a:t>
            </a:r>
          </a:p>
          <a:p>
            <a:pPr>
              <a:lnSpc>
                <a:spcPct val="90000"/>
              </a:lnSpc>
            </a:pPr>
            <a:r>
              <a:rPr lang="en-US" dirty="0"/>
              <a:t>People determine the success and failure of organizations and projects</a:t>
            </a:r>
          </a:p>
        </p:txBody>
      </p:sp>
      <p:sp>
        <p:nvSpPr>
          <p:cNvPr id="11266" name="Rectangle 2"/>
          <p:cNvSpPr>
            <a:spLocks noGrp="1" noChangeArrowheads="1"/>
          </p:cNvSpPr>
          <p:nvPr>
            <p:ph type="title"/>
          </p:nvPr>
        </p:nvSpPr>
        <p:spPr/>
        <p:txBody>
          <a:bodyPr>
            <a:normAutofit fontScale="90000"/>
          </a:bodyPr>
          <a:lstStyle/>
          <a:p>
            <a:r>
              <a:rPr lang="en-US" dirty="0"/>
              <a:t>The Importance of Human Resource Management</a:t>
            </a:r>
          </a:p>
        </p:txBody>
      </p:sp>
      <p:sp>
        <p:nvSpPr>
          <p:cNvPr id="6" name="Slide Number Placeholder 5"/>
          <p:cNvSpPr>
            <a:spLocks noGrp="1"/>
          </p:cNvSpPr>
          <p:nvPr>
            <p:ph type="sldNum" sz="quarter" idx="11"/>
          </p:nvPr>
        </p:nvSpPr>
        <p:spPr/>
        <p:txBody>
          <a:bodyPr/>
          <a:lstStyle/>
          <a:p>
            <a:pPr>
              <a:defRPr/>
            </a:pPr>
            <a:fld id="{7576DBDD-75EC-45E5-8159-F1A5F7B12B26}"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600200"/>
            <a:ext cx="8229600" cy="4525962"/>
          </a:xfrm>
        </p:spPr>
        <p:txBody>
          <a:bodyPr/>
          <a:lstStyle/>
          <a:p>
            <a:r>
              <a:rPr lang="en-US" sz="2400" dirty="0"/>
              <a:t>A </a:t>
            </a:r>
            <a:r>
              <a:rPr lang="en-US" sz="2400" b="1" dirty="0"/>
              <a:t>staffing management plan </a:t>
            </a:r>
            <a:r>
              <a:rPr lang="en-US" sz="2400" dirty="0"/>
              <a:t>describes when and how people will be added to and taken off the project team</a:t>
            </a:r>
          </a:p>
          <a:p>
            <a:r>
              <a:rPr lang="en-US" sz="2400" b="0" i="0" dirty="0">
                <a:solidFill>
                  <a:srgbClr val="3F3F3F"/>
                </a:solidFill>
                <a:effectLst/>
                <a:latin typeface="Cordale"/>
              </a:rPr>
              <a:t>For example, if an IT project is expected to need 100 people on average over a year, the staffing management plan would describe the types of people needed to work on the project, such as Java programmers, business analysts, and technical writers, and the number of each type of person needed each month. The plan would also describe how these resources would be acquired, trained, rewarded, and reassigned after the project.</a:t>
            </a:r>
            <a:endParaRPr lang="en-US" sz="2400" dirty="0"/>
          </a:p>
          <a:p>
            <a:r>
              <a:rPr lang="en-US" sz="2400" dirty="0"/>
              <a:t>A </a:t>
            </a:r>
            <a:r>
              <a:rPr lang="en-US" sz="2400" b="1" dirty="0"/>
              <a:t>resource histogram </a:t>
            </a:r>
            <a:r>
              <a:rPr lang="en-US" sz="2400" dirty="0"/>
              <a:t>is a column chart that shows the number of resources assigned to a project over time </a:t>
            </a:r>
          </a:p>
        </p:txBody>
      </p:sp>
      <p:sp>
        <p:nvSpPr>
          <p:cNvPr id="41986" name="Rectangle 2"/>
          <p:cNvSpPr>
            <a:spLocks noGrp="1" noChangeArrowheads="1"/>
          </p:cNvSpPr>
          <p:nvPr>
            <p:ph type="title"/>
          </p:nvPr>
        </p:nvSpPr>
        <p:spPr/>
        <p:txBody>
          <a:bodyPr>
            <a:normAutofit fontScale="90000"/>
          </a:bodyPr>
          <a:lstStyle/>
          <a:p>
            <a:r>
              <a:rPr lang="en-US" dirty="0"/>
              <a:t>1.4 Staffing Management Plans and Resource Histograms</a:t>
            </a:r>
          </a:p>
        </p:txBody>
      </p:sp>
      <p:sp>
        <p:nvSpPr>
          <p:cNvPr id="6" name="Slide Number Placeholder 5"/>
          <p:cNvSpPr>
            <a:spLocks noGrp="1"/>
          </p:cNvSpPr>
          <p:nvPr>
            <p:ph type="sldNum" sz="quarter" idx="11"/>
          </p:nvPr>
        </p:nvSpPr>
        <p:spPr/>
        <p:txBody>
          <a:bodyPr/>
          <a:lstStyle/>
          <a:p>
            <a:pPr>
              <a:defRPr/>
            </a:pPr>
            <a:fld id="{282F491C-0DB5-4247-9EB0-1BEB32805F53}"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1143000"/>
          </a:xfrm>
        </p:spPr>
        <p:txBody>
          <a:bodyPr>
            <a:normAutofit fontScale="90000"/>
          </a:bodyPr>
          <a:lstStyle/>
          <a:p>
            <a:r>
              <a:rPr lang="en-US" sz="3600" dirty="0"/>
              <a:t>Figure 9-6. Sample Resource Histogram</a:t>
            </a:r>
          </a:p>
        </p:txBody>
      </p:sp>
      <p:sp>
        <p:nvSpPr>
          <p:cNvPr id="6" name="Slide Number Placeholder 5"/>
          <p:cNvSpPr>
            <a:spLocks noGrp="1"/>
          </p:cNvSpPr>
          <p:nvPr>
            <p:ph type="sldNum" sz="quarter" idx="11"/>
          </p:nvPr>
        </p:nvSpPr>
        <p:spPr/>
        <p:txBody>
          <a:bodyPr/>
          <a:lstStyle/>
          <a:p>
            <a:pPr>
              <a:buFontTx/>
              <a:buNone/>
              <a:defRPr/>
            </a:pPr>
            <a:fld id="{0FB58D0B-65DB-4B3C-9292-8B6D37ED86F9}" type="slidenum">
              <a:rPr lang="en-US" smtClean="0"/>
              <a:pPr>
                <a:buFontTx/>
                <a:buNone/>
                <a:defRPr/>
              </a:pPr>
              <a:t>21</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066800"/>
            <a:ext cx="8077199" cy="525129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7E0315-B289-4008-9A89-C562CCFD6F62}"/>
              </a:ext>
            </a:extLst>
          </p:cNvPr>
          <p:cNvSpPr>
            <a:spLocks noGrp="1"/>
          </p:cNvSpPr>
          <p:nvPr>
            <p:ph idx="1"/>
          </p:nvPr>
        </p:nvSpPr>
        <p:spPr>
          <a:xfrm>
            <a:off x="457200" y="1166019"/>
            <a:ext cx="8229600" cy="4525962"/>
          </a:xfrm>
        </p:spPr>
        <p:txBody>
          <a:bodyPr/>
          <a:lstStyle/>
          <a:p>
            <a:r>
              <a:rPr lang="en-US" sz="2400" b="0" i="0" dirty="0">
                <a:solidFill>
                  <a:srgbClr val="3F3F3F"/>
                </a:solidFill>
                <a:effectLst/>
                <a:latin typeface="Cordale"/>
              </a:rPr>
              <a:t>Many companies believe in using </a:t>
            </a:r>
            <a:r>
              <a:rPr lang="en-US" sz="2400" b="1" i="0" dirty="0">
                <a:solidFill>
                  <a:srgbClr val="006298"/>
                </a:solidFill>
                <a:effectLst/>
                <a:latin typeface="Cordale"/>
              </a:rPr>
              <a:t>team charters</a:t>
            </a:r>
            <a:r>
              <a:rPr lang="en-US" sz="2400" b="0" i="0" dirty="0">
                <a:solidFill>
                  <a:srgbClr val="3F3F3F"/>
                </a:solidFill>
                <a:effectLst/>
                <a:latin typeface="Cordale"/>
              </a:rPr>
              <a:t> to help promote teamwork and clarify team communications. (Note that some organizations and previous editions of this text use the term team contract instead of team charter.</a:t>
            </a:r>
          </a:p>
          <a:p>
            <a:pPr algn="l"/>
            <a:r>
              <a:rPr lang="en-US" sz="2400" b="0" i="0" dirty="0">
                <a:solidFill>
                  <a:srgbClr val="3F3F3F"/>
                </a:solidFill>
                <a:effectLst/>
                <a:latin typeface="Cordale"/>
              </a:rPr>
              <a:t>Contents of the team charter, according to PMI, may include the following:</a:t>
            </a:r>
          </a:p>
          <a:p>
            <a:pPr lvl="1">
              <a:buFont typeface="Arial" panose="020B0604020202020204" pitchFamily="34" charset="0"/>
              <a:buChar char="•"/>
            </a:pPr>
            <a:r>
              <a:rPr lang="en-US" sz="2000" b="0" i="0" dirty="0">
                <a:solidFill>
                  <a:srgbClr val="3F3F3F"/>
                </a:solidFill>
                <a:effectLst/>
                <a:latin typeface="Cordale"/>
              </a:rPr>
              <a:t>Team values</a:t>
            </a:r>
          </a:p>
          <a:p>
            <a:pPr lvl="1">
              <a:buFont typeface="Arial" panose="020B0604020202020204" pitchFamily="34" charset="0"/>
              <a:buChar char="•"/>
            </a:pPr>
            <a:r>
              <a:rPr lang="en-US" sz="2000" b="0" i="0" dirty="0">
                <a:solidFill>
                  <a:srgbClr val="3F3F3F"/>
                </a:solidFill>
                <a:effectLst/>
                <a:latin typeface="Cordale"/>
              </a:rPr>
              <a:t>Communication guidelines</a:t>
            </a:r>
          </a:p>
          <a:p>
            <a:pPr lvl="1">
              <a:buFont typeface="Arial" panose="020B0604020202020204" pitchFamily="34" charset="0"/>
              <a:buChar char="•"/>
            </a:pPr>
            <a:r>
              <a:rPr lang="en-US" sz="2000" b="0" i="0" dirty="0">
                <a:solidFill>
                  <a:srgbClr val="3F3F3F"/>
                </a:solidFill>
                <a:effectLst/>
                <a:latin typeface="Cordale"/>
              </a:rPr>
              <a:t>Decision-making criteria and process</a:t>
            </a:r>
          </a:p>
          <a:p>
            <a:pPr lvl="1">
              <a:buFont typeface="Arial" panose="020B0604020202020204" pitchFamily="34" charset="0"/>
              <a:buChar char="•"/>
            </a:pPr>
            <a:r>
              <a:rPr lang="en-US" sz="2000" b="0" i="0" dirty="0">
                <a:solidFill>
                  <a:srgbClr val="3F3F3F"/>
                </a:solidFill>
                <a:effectLst/>
                <a:latin typeface="Cordale"/>
              </a:rPr>
              <a:t>Conflict resolution process</a:t>
            </a:r>
          </a:p>
          <a:p>
            <a:pPr lvl="1">
              <a:buFont typeface="Arial" panose="020B0604020202020204" pitchFamily="34" charset="0"/>
              <a:buChar char="•"/>
            </a:pPr>
            <a:r>
              <a:rPr lang="en-US" sz="2000" b="0" i="0" dirty="0">
                <a:solidFill>
                  <a:srgbClr val="3F3F3F"/>
                </a:solidFill>
                <a:effectLst/>
                <a:latin typeface="Cordale"/>
              </a:rPr>
              <a:t>Meeting guidelines</a:t>
            </a:r>
          </a:p>
          <a:p>
            <a:pPr lvl="1">
              <a:buFont typeface="Arial" panose="020B0604020202020204" pitchFamily="34" charset="0"/>
              <a:buChar char="•"/>
            </a:pPr>
            <a:r>
              <a:rPr lang="en-US" sz="2000" b="0" i="0" dirty="0">
                <a:solidFill>
                  <a:srgbClr val="3F3F3F"/>
                </a:solidFill>
                <a:effectLst/>
                <a:latin typeface="Cordale"/>
              </a:rPr>
              <a:t>Team agreements</a:t>
            </a:r>
          </a:p>
          <a:p>
            <a:endParaRPr lang="en-US" sz="2400" dirty="0"/>
          </a:p>
        </p:txBody>
      </p:sp>
      <p:sp>
        <p:nvSpPr>
          <p:cNvPr id="3" name="Title 2">
            <a:extLst>
              <a:ext uri="{FF2B5EF4-FFF2-40B4-BE49-F238E27FC236}">
                <a16:creationId xmlns:a16="http://schemas.microsoft.com/office/drawing/2014/main" id="{B7E1AB46-3F9F-452A-8D95-B863858D86C1}"/>
              </a:ext>
            </a:extLst>
          </p:cNvPr>
          <p:cNvSpPr>
            <a:spLocks noGrp="1"/>
          </p:cNvSpPr>
          <p:nvPr>
            <p:ph type="title"/>
          </p:nvPr>
        </p:nvSpPr>
        <p:spPr/>
        <p:txBody>
          <a:bodyPr/>
          <a:lstStyle/>
          <a:p>
            <a:r>
              <a:rPr lang="en-US" dirty="0"/>
              <a:t>1.4 Team Charters</a:t>
            </a:r>
          </a:p>
        </p:txBody>
      </p:sp>
      <p:sp>
        <p:nvSpPr>
          <p:cNvPr id="5" name="Slide Number Placeholder 4">
            <a:extLst>
              <a:ext uri="{FF2B5EF4-FFF2-40B4-BE49-F238E27FC236}">
                <a16:creationId xmlns:a16="http://schemas.microsoft.com/office/drawing/2014/main" id="{8877EC05-4599-4988-AE92-5C5B62C1116B}"/>
              </a:ext>
            </a:extLst>
          </p:cNvPr>
          <p:cNvSpPr>
            <a:spLocks noGrp="1"/>
          </p:cNvSpPr>
          <p:nvPr>
            <p:ph type="sldNum" sz="quarter" idx="11"/>
          </p:nvPr>
        </p:nvSpPr>
        <p:spPr/>
        <p:txBody>
          <a:bodyPr/>
          <a:lstStyle/>
          <a:p>
            <a:pPr>
              <a:defRPr/>
            </a:pPr>
            <a:fld id="{3DF7F6D6-12E9-47E2-83FA-0573725E0372}" type="slidenum">
              <a:rPr lang="en-US" smtClean="0"/>
              <a:pPr>
                <a:defRPr/>
              </a:pPr>
              <a:t>22</a:t>
            </a:fld>
            <a:endParaRPr lang="en-US" dirty="0"/>
          </a:p>
        </p:txBody>
      </p:sp>
    </p:spTree>
    <p:extLst>
      <p:ext uri="{BB962C8B-B14F-4D97-AF65-F5344CB8AC3E}">
        <p14:creationId xmlns:p14="http://schemas.microsoft.com/office/powerpoint/2010/main" val="821424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EF729FB-6C92-4F35-8B00-10520E98D398}"/>
              </a:ext>
            </a:extLst>
          </p:cNvPr>
          <p:cNvSpPr>
            <a:spLocks noGrp="1"/>
          </p:cNvSpPr>
          <p:nvPr>
            <p:ph idx="1"/>
          </p:nvPr>
        </p:nvSpPr>
        <p:spPr/>
        <p:txBody>
          <a:bodyPr/>
          <a:lstStyle/>
          <a:p>
            <a:pPr algn="l"/>
            <a:r>
              <a:rPr lang="en-US" sz="2400" b="0" i="0" dirty="0">
                <a:solidFill>
                  <a:srgbClr val="3F3F3F"/>
                </a:solidFill>
                <a:effectLst/>
                <a:latin typeface="Cordale"/>
              </a:rPr>
              <a:t>The people who help determine what resources are necessary must have experience and expertise in similar projects and with the organization performing the project.</a:t>
            </a:r>
          </a:p>
          <a:p>
            <a:pPr algn="l"/>
            <a:r>
              <a:rPr lang="en-US" sz="2400" b="0" i="0" dirty="0">
                <a:solidFill>
                  <a:srgbClr val="3F3F3F"/>
                </a:solidFill>
                <a:effectLst/>
                <a:latin typeface="Cordale"/>
              </a:rPr>
              <a:t>Important questions to answer when estimating activity resources include the following:</a:t>
            </a:r>
          </a:p>
          <a:p>
            <a:pPr lvl="1">
              <a:buFont typeface="Arial" panose="020B0604020202020204" pitchFamily="34" charset="0"/>
              <a:buChar char="•"/>
            </a:pPr>
            <a:r>
              <a:rPr lang="en-US" sz="1800" b="0" i="0" dirty="0">
                <a:solidFill>
                  <a:srgbClr val="3F3F3F"/>
                </a:solidFill>
                <a:effectLst/>
                <a:latin typeface="Cordale"/>
              </a:rPr>
              <a:t>How difficult will specific activities be on this project?</a:t>
            </a:r>
          </a:p>
          <a:p>
            <a:pPr lvl="1">
              <a:buFont typeface="Arial" panose="020B0604020202020204" pitchFamily="34" charset="0"/>
              <a:buChar char="•"/>
            </a:pPr>
            <a:r>
              <a:rPr lang="en-US" sz="1800" b="0" i="0" dirty="0">
                <a:solidFill>
                  <a:srgbClr val="3F3F3F"/>
                </a:solidFill>
                <a:effectLst/>
                <a:latin typeface="Cordale"/>
              </a:rPr>
              <a:t>What is the organization’s history in doing similar activities? Has the organization done similar tasks before? What level of personnel did the work?</a:t>
            </a:r>
          </a:p>
          <a:p>
            <a:pPr lvl="1">
              <a:buFont typeface="Arial" panose="020B0604020202020204" pitchFamily="34" charset="0"/>
              <a:buChar char="•"/>
            </a:pPr>
            <a:r>
              <a:rPr lang="en-US" sz="1800" b="0" i="0" dirty="0">
                <a:solidFill>
                  <a:srgbClr val="3F3F3F"/>
                </a:solidFill>
                <a:effectLst/>
                <a:latin typeface="Cordale"/>
              </a:rPr>
              <a:t>Does the organization have people, equipment, and materials that are capable and available for performing the work? Could any organizational policies affect the availability of resources?</a:t>
            </a:r>
          </a:p>
          <a:p>
            <a:pPr lvl="1">
              <a:buFont typeface="Arial" panose="020B0604020202020204" pitchFamily="34" charset="0"/>
              <a:buChar char="•"/>
            </a:pPr>
            <a:r>
              <a:rPr lang="en-US" sz="1800" b="0" i="0" dirty="0">
                <a:solidFill>
                  <a:srgbClr val="3F3F3F"/>
                </a:solidFill>
                <a:effectLst/>
                <a:latin typeface="Cordale"/>
              </a:rPr>
              <a:t>Does the organization need to acquire more resources to accomplish the work? Would it make sense to outsource some of the work? Will outsourcing increase or decrease the amount of resources needed and when they will be available?</a:t>
            </a:r>
          </a:p>
          <a:p>
            <a:pPr marL="109537" indent="0">
              <a:buNone/>
            </a:pPr>
            <a:endParaRPr lang="en-US" sz="2400" dirty="0"/>
          </a:p>
        </p:txBody>
      </p:sp>
      <p:sp>
        <p:nvSpPr>
          <p:cNvPr id="3" name="Title 2">
            <a:extLst>
              <a:ext uri="{FF2B5EF4-FFF2-40B4-BE49-F238E27FC236}">
                <a16:creationId xmlns:a16="http://schemas.microsoft.com/office/drawing/2014/main" id="{5637212D-ADFF-4988-85DC-366B27A95A5E}"/>
              </a:ext>
            </a:extLst>
          </p:cNvPr>
          <p:cNvSpPr>
            <a:spLocks noGrp="1"/>
          </p:cNvSpPr>
          <p:nvPr>
            <p:ph type="title"/>
          </p:nvPr>
        </p:nvSpPr>
        <p:spPr/>
        <p:txBody>
          <a:bodyPr/>
          <a:lstStyle/>
          <a:p>
            <a:r>
              <a:rPr lang="en-US" dirty="0"/>
              <a:t>2. Estimating Activity Resources</a:t>
            </a:r>
          </a:p>
        </p:txBody>
      </p:sp>
      <p:sp>
        <p:nvSpPr>
          <p:cNvPr id="5" name="Slide Number Placeholder 4">
            <a:extLst>
              <a:ext uri="{FF2B5EF4-FFF2-40B4-BE49-F238E27FC236}">
                <a16:creationId xmlns:a16="http://schemas.microsoft.com/office/drawing/2014/main" id="{92F7350C-9C7F-42A8-9082-54E297D10FCF}"/>
              </a:ext>
            </a:extLst>
          </p:cNvPr>
          <p:cNvSpPr>
            <a:spLocks noGrp="1"/>
          </p:cNvSpPr>
          <p:nvPr>
            <p:ph type="sldNum" sz="quarter" idx="11"/>
          </p:nvPr>
        </p:nvSpPr>
        <p:spPr/>
        <p:txBody>
          <a:bodyPr/>
          <a:lstStyle/>
          <a:p>
            <a:pPr>
              <a:defRPr/>
            </a:pPr>
            <a:fld id="{3DF7F6D6-12E9-47E2-83FA-0573725E0372}" type="slidenum">
              <a:rPr lang="en-US" smtClean="0"/>
              <a:pPr>
                <a:defRPr/>
              </a:pPr>
              <a:t>23</a:t>
            </a:fld>
            <a:endParaRPr lang="en-US" dirty="0"/>
          </a:p>
        </p:txBody>
      </p:sp>
    </p:spTree>
    <p:extLst>
      <p:ext uri="{BB962C8B-B14F-4D97-AF65-F5344CB8AC3E}">
        <p14:creationId xmlns:p14="http://schemas.microsoft.com/office/powerpoint/2010/main" val="219215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3895B0-973F-414E-940B-078DF1E50EBE}"/>
              </a:ext>
            </a:extLst>
          </p:cNvPr>
          <p:cNvSpPr>
            <a:spLocks noGrp="1"/>
          </p:cNvSpPr>
          <p:nvPr>
            <p:ph idx="1"/>
          </p:nvPr>
        </p:nvSpPr>
        <p:spPr/>
        <p:txBody>
          <a:bodyPr/>
          <a:lstStyle/>
          <a:p>
            <a:r>
              <a:rPr lang="en-US" dirty="0"/>
              <a:t>T</a:t>
            </a:r>
            <a:r>
              <a:rPr lang="en-US" b="0" i="0" dirty="0">
                <a:solidFill>
                  <a:srgbClr val="3F3F3F"/>
                </a:solidFill>
                <a:effectLst/>
                <a:latin typeface="Cordale"/>
              </a:rPr>
              <a:t>he main outputs of the resource estimating process include a list of activity resource requirements, a basis of estimates, a resource breakdown structure, and project documents updates. </a:t>
            </a:r>
          </a:p>
          <a:p>
            <a:r>
              <a:rPr lang="en-US" b="0" i="0" dirty="0">
                <a:solidFill>
                  <a:srgbClr val="3F3F3F"/>
                </a:solidFill>
                <a:effectLst/>
                <a:latin typeface="Cordale"/>
              </a:rPr>
              <a:t>A </a:t>
            </a:r>
            <a:r>
              <a:rPr lang="en-US" b="1" i="0" dirty="0">
                <a:solidFill>
                  <a:srgbClr val="006298"/>
                </a:solidFill>
                <a:effectLst/>
                <a:latin typeface="Cordale"/>
              </a:rPr>
              <a:t>resource breakdown structure</a:t>
            </a:r>
            <a:r>
              <a:rPr lang="en-US" b="0" i="0" dirty="0">
                <a:solidFill>
                  <a:srgbClr val="3F3F3F"/>
                </a:solidFill>
                <a:effectLst/>
                <a:latin typeface="Cordale"/>
              </a:rPr>
              <a:t> is a hierarchical structure that identifies the project’s resources by category and type. Resource categories might include analysts, programmers, and testers. This information would be helpful in determining resource costs, acquiring resources, and so on.</a:t>
            </a:r>
            <a:endParaRPr lang="en-US" dirty="0"/>
          </a:p>
        </p:txBody>
      </p:sp>
      <p:sp>
        <p:nvSpPr>
          <p:cNvPr id="3" name="Title 2">
            <a:extLst>
              <a:ext uri="{FF2B5EF4-FFF2-40B4-BE49-F238E27FC236}">
                <a16:creationId xmlns:a16="http://schemas.microsoft.com/office/drawing/2014/main" id="{D4929755-14BF-4DC5-8CB7-910F785E21D5}"/>
              </a:ext>
            </a:extLst>
          </p:cNvPr>
          <p:cNvSpPr>
            <a:spLocks noGrp="1"/>
          </p:cNvSpPr>
          <p:nvPr>
            <p:ph type="title"/>
          </p:nvPr>
        </p:nvSpPr>
        <p:spPr/>
        <p:txBody>
          <a:bodyPr>
            <a:normAutofit/>
          </a:bodyPr>
          <a:lstStyle/>
          <a:p>
            <a:r>
              <a:rPr lang="en-US" dirty="0"/>
              <a:t>2. Estimating Activity Resources</a:t>
            </a:r>
          </a:p>
        </p:txBody>
      </p:sp>
      <p:sp>
        <p:nvSpPr>
          <p:cNvPr id="5" name="Slide Number Placeholder 4">
            <a:extLst>
              <a:ext uri="{FF2B5EF4-FFF2-40B4-BE49-F238E27FC236}">
                <a16:creationId xmlns:a16="http://schemas.microsoft.com/office/drawing/2014/main" id="{5B1F0584-68F6-48CD-9863-FDA6267EC944}"/>
              </a:ext>
            </a:extLst>
          </p:cNvPr>
          <p:cNvSpPr>
            <a:spLocks noGrp="1"/>
          </p:cNvSpPr>
          <p:nvPr>
            <p:ph type="sldNum" sz="quarter" idx="11"/>
          </p:nvPr>
        </p:nvSpPr>
        <p:spPr/>
        <p:txBody>
          <a:bodyPr/>
          <a:lstStyle/>
          <a:p>
            <a:pPr>
              <a:defRPr/>
            </a:pPr>
            <a:fld id="{3DF7F6D6-12E9-47E2-83FA-0573725E0372}" type="slidenum">
              <a:rPr lang="en-US" smtClean="0"/>
              <a:pPr>
                <a:defRPr/>
              </a:pPr>
              <a:t>24</a:t>
            </a:fld>
            <a:endParaRPr lang="en-US" dirty="0"/>
          </a:p>
        </p:txBody>
      </p:sp>
    </p:spTree>
    <p:extLst>
      <p:ext uri="{BB962C8B-B14F-4D97-AF65-F5344CB8AC3E}">
        <p14:creationId xmlns:p14="http://schemas.microsoft.com/office/powerpoint/2010/main" val="3937298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1A45F0-C214-4C98-BB54-CBEA8454F5D8}"/>
              </a:ext>
            </a:extLst>
          </p:cNvPr>
          <p:cNvSpPr>
            <a:spLocks noGrp="1"/>
          </p:cNvSpPr>
          <p:nvPr>
            <p:ph idx="1"/>
          </p:nvPr>
        </p:nvSpPr>
        <p:spPr/>
        <p:txBody>
          <a:bodyPr/>
          <a:lstStyle/>
          <a:p>
            <a:r>
              <a:rPr lang="en-US" b="0" i="0" dirty="0">
                <a:solidFill>
                  <a:srgbClr val="3F3F3F"/>
                </a:solidFill>
                <a:effectLst/>
                <a:latin typeface="Cordale"/>
              </a:rPr>
              <a:t>Today, many organizations again face a shortage of IT staff. Regardless of the current job market, however, acquiring qualified IT professionals is critical.</a:t>
            </a:r>
          </a:p>
          <a:p>
            <a:r>
              <a:rPr lang="en-US" b="0" i="0" dirty="0">
                <a:solidFill>
                  <a:srgbClr val="3F3F3F"/>
                </a:solidFill>
                <a:effectLst/>
                <a:latin typeface="Cordale"/>
              </a:rPr>
              <a:t> In addition to recruiting team members, it is also important to acquire the necessary physical resources (facilities, equipment, supplies, and so on) and provide the right type of resources at the right time and place. </a:t>
            </a:r>
            <a:endParaRPr lang="en-US" dirty="0"/>
          </a:p>
        </p:txBody>
      </p:sp>
      <p:sp>
        <p:nvSpPr>
          <p:cNvPr id="3" name="Title 2">
            <a:extLst>
              <a:ext uri="{FF2B5EF4-FFF2-40B4-BE49-F238E27FC236}">
                <a16:creationId xmlns:a16="http://schemas.microsoft.com/office/drawing/2014/main" id="{71B97C2D-7E04-42A4-995A-7B14CBF12382}"/>
              </a:ext>
            </a:extLst>
          </p:cNvPr>
          <p:cNvSpPr>
            <a:spLocks noGrp="1"/>
          </p:cNvSpPr>
          <p:nvPr>
            <p:ph type="title"/>
          </p:nvPr>
        </p:nvSpPr>
        <p:spPr/>
        <p:txBody>
          <a:bodyPr/>
          <a:lstStyle/>
          <a:p>
            <a:r>
              <a:rPr lang="en-US" dirty="0"/>
              <a:t>3. Acquiring resources</a:t>
            </a:r>
          </a:p>
        </p:txBody>
      </p:sp>
      <p:sp>
        <p:nvSpPr>
          <p:cNvPr id="5" name="Slide Number Placeholder 4">
            <a:extLst>
              <a:ext uri="{FF2B5EF4-FFF2-40B4-BE49-F238E27FC236}">
                <a16:creationId xmlns:a16="http://schemas.microsoft.com/office/drawing/2014/main" id="{61BEACC4-DD51-415E-A0C9-D8939C3A03B5}"/>
              </a:ext>
            </a:extLst>
          </p:cNvPr>
          <p:cNvSpPr>
            <a:spLocks noGrp="1"/>
          </p:cNvSpPr>
          <p:nvPr>
            <p:ph type="sldNum" sz="quarter" idx="11"/>
          </p:nvPr>
        </p:nvSpPr>
        <p:spPr/>
        <p:txBody>
          <a:bodyPr/>
          <a:lstStyle/>
          <a:p>
            <a:pPr>
              <a:defRPr/>
            </a:pPr>
            <a:fld id="{3DF7F6D6-12E9-47E2-83FA-0573725E0372}" type="slidenum">
              <a:rPr lang="en-US" smtClean="0"/>
              <a:pPr>
                <a:defRPr/>
              </a:pPr>
              <a:t>25</a:t>
            </a:fld>
            <a:endParaRPr lang="en-US" dirty="0"/>
          </a:p>
        </p:txBody>
      </p:sp>
    </p:spTree>
    <p:extLst>
      <p:ext uri="{BB962C8B-B14F-4D97-AF65-F5344CB8AC3E}">
        <p14:creationId xmlns:p14="http://schemas.microsoft.com/office/powerpoint/2010/main" val="567596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p:cNvSpPr>
            <a:spLocks noGrp="1"/>
          </p:cNvSpPr>
          <p:nvPr>
            <p:ph idx="1"/>
          </p:nvPr>
        </p:nvSpPr>
        <p:spPr>
          <a:xfrm>
            <a:off x="457200" y="1295400"/>
            <a:ext cx="8458200" cy="4525962"/>
          </a:xfrm>
        </p:spPr>
        <p:txBody>
          <a:bodyPr/>
          <a:lstStyle/>
          <a:p>
            <a:pPr>
              <a:lnSpc>
                <a:spcPct val="90000"/>
              </a:lnSpc>
            </a:pPr>
            <a:r>
              <a:rPr lang="en-US" sz="2000" dirty="0"/>
              <a:t>Organizations that do a good job of staff acquisition have good staffing plans. These plans describe the number and type of people who are currently in the organization and the number and type of people anticipated to be needed for the project based on current and upcoming activities. </a:t>
            </a:r>
          </a:p>
          <a:p>
            <a:pPr>
              <a:lnSpc>
                <a:spcPct val="90000"/>
              </a:lnSpc>
            </a:pPr>
            <a:r>
              <a:rPr lang="en-US" sz="2000" dirty="0"/>
              <a:t>An important component of staffing plans is maintaining a complete and accurate inventory of employees’ skills. If there is a mismatch between the current mix of people’s skills and needs of the organization, it is the project manager’s job to work with top management, human resource managers, and other people in the organization to address staffing and training needs.</a:t>
            </a:r>
          </a:p>
          <a:p>
            <a:pPr>
              <a:lnSpc>
                <a:spcPct val="90000"/>
              </a:lnSpc>
            </a:pPr>
            <a:r>
              <a:rPr lang="en-US" sz="2000" dirty="0"/>
              <a:t>Staffing plans and good hiring procedures are important, as are incentives for recruiting and retention</a:t>
            </a:r>
          </a:p>
          <a:p>
            <a:pPr lvl="1">
              <a:lnSpc>
                <a:spcPct val="90000"/>
              </a:lnSpc>
            </a:pPr>
            <a:r>
              <a:rPr lang="en-US" sz="1800" dirty="0"/>
              <a:t>Some companies give their employees one dollar for every hour a new person they helped hire works</a:t>
            </a:r>
          </a:p>
          <a:p>
            <a:pPr lvl="1">
              <a:lnSpc>
                <a:spcPct val="90000"/>
              </a:lnSpc>
            </a:pPr>
            <a:r>
              <a:rPr lang="en-US" sz="1800" dirty="0"/>
              <a:t>Some organizations allow people to work from home as an incentive</a:t>
            </a:r>
          </a:p>
          <a:p>
            <a:pPr marL="109537" indent="0">
              <a:lnSpc>
                <a:spcPct val="90000"/>
              </a:lnSpc>
              <a:buNone/>
            </a:pPr>
            <a:endParaRPr lang="en-US" sz="2400" dirty="0"/>
          </a:p>
        </p:txBody>
      </p:sp>
      <p:sp>
        <p:nvSpPr>
          <p:cNvPr id="46082" name="Title 1"/>
          <p:cNvSpPr>
            <a:spLocks noGrp="1"/>
          </p:cNvSpPr>
          <p:nvPr>
            <p:ph type="title"/>
          </p:nvPr>
        </p:nvSpPr>
        <p:spPr/>
        <p:txBody>
          <a:bodyPr/>
          <a:lstStyle/>
          <a:p>
            <a:r>
              <a:rPr lang="en-US" dirty="0"/>
              <a:t>3.1Resource Assignment</a:t>
            </a:r>
          </a:p>
        </p:txBody>
      </p:sp>
      <p:sp>
        <p:nvSpPr>
          <p:cNvPr id="5" name="Slide Number Placeholder 4"/>
          <p:cNvSpPr>
            <a:spLocks noGrp="1"/>
          </p:cNvSpPr>
          <p:nvPr>
            <p:ph type="sldNum" sz="quarter" idx="11"/>
          </p:nvPr>
        </p:nvSpPr>
        <p:spPr/>
        <p:txBody>
          <a:bodyPr/>
          <a:lstStyle/>
          <a:p>
            <a:pPr>
              <a:defRPr/>
            </a:pPr>
            <a:fld id="{D4360CA7-700B-46C4-B1DC-5F287A681B2F}"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32F78E-0290-45F7-B613-99CF507E684B}"/>
              </a:ext>
            </a:extLst>
          </p:cNvPr>
          <p:cNvSpPr>
            <a:spLocks noGrp="1"/>
          </p:cNvSpPr>
          <p:nvPr>
            <p:ph idx="1"/>
          </p:nvPr>
        </p:nvSpPr>
        <p:spPr/>
        <p:txBody>
          <a:bodyPr/>
          <a:lstStyle/>
          <a:p>
            <a:r>
              <a:rPr lang="en-US" sz="2400" b="0" i="0" dirty="0">
                <a:solidFill>
                  <a:srgbClr val="3F3F3F"/>
                </a:solidFill>
                <a:effectLst/>
                <a:latin typeface="Cordale"/>
              </a:rPr>
              <a:t> </a:t>
            </a:r>
            <a:r>
              <a:rPr lang="en-US" sz="2400" b="1" i="0" dirty="0">
                <a:solidFill>
                  <a:srgbClr val="006298"/>
                </a:solidFill>
                <a:effectLst/>
                <a:latin typeface="Cordale"/>
              </a:rPr>
              <a:t>Resource loading</a:t>
            </a:r>
            <a:r>
              <a:rPr lang="en-US" sz="2400" b="0" i="0" dirty="0">
                <a:solidFill>
                  <a:srgbClr val="3F3F3F"/>
                </a:solidFill>
                <a:effectLst/>
                <a:latin typeface="Cordale"/>
              </a:rPr>
              <a:t> refers to the amount of individual resources that an existing schedule requires during specific time periods.</a:t>
            </a:r>
          </a:p>
          <a:p>
            <a:r>
              <a:rPr lang="en-US" sz="2400" b="0" i="0" dirty="0">
                <a:solidFill>
                  <a:srgbClr val="3F3F3F"/>
                </a:solidFill>
                <a:effectLst/>
                <a:latin typeface="Cordale"/>
              </a:rPr>
              <a:t>Project managers often use resource histograms, like the one shown in </a:t>
            </a:r>
            <a:r>
              <a:rPr lang="en-US" sz="2400" b="1" i="0" dirty="0">
                <a:solidFill>
                  <a:srgbClr val="575757"/>
                </a:solidFill>
                <a:effectLst/>
                <a:latin typeface="Open-sans"/>
              </a:rPr>
              <a:t>Figure 9-6</a:t>
            </a:r>
            <a:r>
              <a:rPr lang="en-US" sz="2400" b="0" i="0" dirty="0">
                <a:solidFill>
                  <a:srgbClr val="3F3F3F"/>
                </a:solidFill>
                <a:effectLst/>
                <a:latin typeface="Cordale"/>
              </a:rPr>
              <a:t>, to depict period-by-period variations in resource loading. A resource histogram can be very helpful in determining resource needs or in identifying staffing problems.</a:t>
            </a:r>
          </a:p>
          <a:p>
            <a:r>
              <a:rPr lang="en-US" sz="2400" b="0" i="0" dirty="0">
                <a:solidFill>
                  <a:srgbClr val="3F3F3F"/>
                </a:solidFill>
                <a:effectLst/>
                <a:latin typeface="Cordale"/>
              </a:rPr>
              <a:t> </a:t>
            </a:r>
            <a:r>
              <a:rPr lang="en-US" sz="2400" b="1" i="0" dirty="0">
                <a:solidFill>
                  <a:srgbClr val="006298"/>
                </a:solidFill>
                <a:effectLst/>
                <a:latin typeface="Cordale"/>
              </a:rPr>
              <a:t>Overallocation</a:t>
            </a:r>
            <a:r>
              <a:rPr lang="en-US" sz="2400" b="0" i="0" dirty="0">
                <a:solidFill>
                  <a:srgbClr val="3F3F3F"/>
                </a:solidFill>
                <a:effectLst/>
                <a:latin typeface="Cordale"/>
              </a:rPr>
              <a:t> means that not enough resources are available to perform the assigned work during a given time period. </a:t>
            </a:r>
            <a:r>
              <a:rPr lang="en-US" sz="2400" b="1" i="0" dirty="0">
                <a:solidFill>
                  <a:srgbClr val="575757"/>
                </a:solidFill>
                <a:effectLst/>
                <a:latin typeface="Open-sans"/>
              </a:rPr>
              <a:t>Figure 9-7</a:t>
            </a:r>
            <a:r>
              <a:rPr lang="en-US" sz="2400" b="0" i="0" dirty="0">
                <a:solidFill>
                  <a:srgbClr val="3F3F3F"/>
                </a:solidFill>
                <a:effectLst/>
                <a:latin typeface="Cordale"/>
              </a:rPr>
              <a:t> shows a sample resource histogram created in Microsoft Project.</a:t>
            </a:r>
            <a:endParaRPr lang="en-US" sz="2400" dirty="0"/>
          </a:p>
        </p:txBody>
      </p:sp>
      <p:sp>
        <p:nvSpPr>
          <p:cNvPr id="3" name="Title 2">
            <a:extLst>
              <a:ext uri="{FF2B5EF4-FFF2-40B4-BE49-F238E27FC236}">
                <a16:creationId xmlns:a16="http://schemas.microsoft.com/office/drawing/2014/main" id="{1ABE3438-74FB-4F55-A712-C72FCE3F34F9}"/>
              </a:ext>
            </a:extLst>
          </p:cNvPr>
          <p:cNvSpPr>
            <a:spLocks noGrp="1"/>
          </p:cNvSpPr>
          <p:nvPr>
            <p:ph type="title"/>
          </p:nvPr>
        </p:nvSpPr>
        <p:spPr/>
        <p:txBody>
          <a:bodyPr/>
          <a:lstStyle/>
          <a:p>
            <a:r>
              <a:rPr lang="en-US" dirty="0"/>
              <a:t>3.2 Resource Loading</a:t>
            </a:r>
          </a:p>
        </p:txBody>
      </p:sp>
      <p:sp>
        <p:nvSpPr>
          <p:cNvPr id="5" name="Slide Number Placeholder 4">
            <a:extLst>
              <a:ext uri="{FF2B5EF4-FFF2-40B4-BE49-F238E27FC236}">
                <a16:creationId xmlns:a16="http://schemas.microsoft.com/office/drawing/2014/main" id="{1DC8A49D-D626-436F-AAAF-365DB3F267E7}"/>
              </a:ext>
            </a:extLst>
          </p:cNvPr>
          <p:cNvSpPr>
            <a:spLocks noGrp="1"/>
          </p:cNvSpPr>
          <p:nvPr>
            <p:ph type="sldNum" sz="quarter" idx="11"/>
          </p:nvPr>
        </p:nvSpPr>
        <p:spPr/>
        <p:txBody>
          <a:bodyPr/>
          <a:lstStyle/>
          <a:p>
            <a:pPr>
              <a:defRPr/>
            </a:pPr>
            <a:fld id="{3DF7F6D6-12E9-47E2-83FA-0573725E0372}" type="slidenum">
              <a:rPr lang="en-US" smtClean="0"/>
              <a:pPr>
                <a:defRPr/>
              </a:pPr>
              <a:t>27</a:t>
            </a:fld>
            <a:endParaRPr lang="en-US" dirty="0"/>
          </a:p>
        </p:txBody>
      </p:sp>
    </p:spTree>
    <p:extLst>
      <p:ext uri="{BB962C8B-B14F-4D97-AF65-F5344CB8AC3E}">
        <p14:creationId xmlns:p14="http://schemas.microsoft.com/office/powerpoint/2010/main" val="1044190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en-US" sz="3600" dirty="0"/>
              <a:t>Figure 9-7. Sample Histogram Showing an Overallocated Individual</a:t>
            </a:r>
            <a:endParaRPr lang="en-US" dirty="0"/>
          </a:p>
        </p:txBody>
      </p:sp>
      <p:sp>
        <p:nvSpPr>
          <p:cNvPr id="7" name="Slide Number Placeholder 6"/>
          <p:cNvSpPr>
            <a:spLocks noGrp="1"/>
          </p:cNvSpPr>
          <p:nvPr>
            <p:ph type="sldNum" sz="quarter" idx="11"/>
          </p:nvPr>
        </p:nvSpPr>
        <p:spPr/>
        <p:txBody>
          <a:bodyPr/>
          <a:lstStyle/>
          <a:p>
            <a:pPr>
              <a:buFontTx/>
              <a:buNone/>
              <a:defRPr/>
            </a:pPr>
            <a:fld id="{05496CD9-3A68-48EC-8F36-2318BF276943}" type="slidenum">
              <a:rPr lang="en-US" smtClean="0"/>
              <a:pPr>
                <a:buFontTx/>
                <a:buNone/>
                <a:defRPr/>
              </a:pPr>
              <a:t>28</a:t>
            </a:fld>
            <a:endParaRPr lang="en-US" dirty="0"/>
          </a:p>
        </p:txBody>
      </p:sp>
      <p:pic>
        <p:nvPicPr>
          <p:cNvPr id="49155" name="Picture 4"/>
          <p:cNvPicPr>
            <a:picLocks noChangeAspect="1" noChangeArrowheads="1"/>
          </p:cNvPicPr>
          <p:nvPr/>
        </p:nvPicPr>
        <p:blipFill>
          <a:blip r:embed="rId3"/>
          <a:srcRect/>
          <a:stretch>
            <a:fillRect/>
          </a:stretch>
        </p:blipFill>
        <p:spPr bwMode="auto">
          <a:xfrm>
            <a:off x="762000" y="1447800"/>
            <a:ext cx="6786563" cy="4278313"/>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r>
              <a:rPr lang="en-US" b="1" dirty="0"/>
              <a:t>Resource leveling</a:t>
            </a:r>
            <a:r>
              <a:rPr lang="en-US" dirty="0"/>
              <a:t> is a technique for resolving resource conflicts by delaying tasks</a:t>
            </a:r>
          </a:p>
          <a:p>
            <a:r>
              <a:rPr lang="en-US" dirty="0"/>
              <a:t>The main purpose of resource leveling is to create a smoother distribution of resource usage and reduce overallocation</a:t>
            </a:r>
          </a:p>
          <a:p>
            <a:r>
              <a:rPr lang="en-US" b="0" i="0" dirty="0">
                <a:solidFill>
                  <a:srgbClr val="3F3F3F"/>
                </a:solidFill>
                <a:effectLst/>
                <a:latin typeface="Cordale"/>
              </a:rPr>
              <a:t>Overallocation is one type of resource conflict. If a certain resource is overallocated, the project manager can change the schedule to remove resource overallocation. If a certain resource is </a:t>
            </a:r>
            <a:r>
              <a:rPr lang="en-US" b="0" i="0" dirty="0" err="1">
                <a:solidFill>
                  <a:srgbClr val="3F3F3F"/>
                </a:solidFill>
                <a:effectLst/>
                <a:latin typeface="Cordale"/>
              </a:rPr>
              <a:t>underallocated</a:t>
            </a:r>
            <a:r>
              <a:rPr lang="en-US" b="0" i="0" dirty="0">
                <a:solidFill>
                  <a:srgbClr val="3F3F3F"/>
                </a:solidFill>
                <a:effectLst/>
                <a:latin typeface="Cordale"/>
              </a:rPr>
              <a:t>, the project manager can change the schedule to try to improve the use of the resource. </a:t>
            </a:r>
            <a:endParaRPr lang="en-US" dirty="0"/>
          </a:p>
        </p:txBody>
      </p:sp>
      <p:sp>
        <p:nvSpPr>
          <p:cNvPr id="50178" name="Rectangle 2"/>
          <p:cNvSpPr>
            <a:spLocks noGrp="1" noChangeArrowheads="1"/>
          </p:cNvSpPr>
          <p:nvPr>
            <p:ph type="title"/>
          </p:nvPr>
        </p:nvSpPr>
        <p:spPr/>
        <p:txBody>
          <a:bodyPr/>
          <a:lstStyle/>
          <a:p>
            <a:r>
              <a:rPr lang="en-US" dirty="0"/>
              <a:t>3.3 Resource Leveling</a:t>
            </a:r>
          </a:p>
        </p:txBody>
      </p:sp>
      <p:sp>
        <p:nvSpPr>
          <p:cNvPr id="6" name="Slide Number Placeholder 5"/>
          <p:cNvSpPr>
            <a:spLocks noGrp="1"/>
          </p:cNvSpPr>
          <p:nvPr>
            <p:ph type="sldNum" sz="quarter" idx="11"/>
          </p:nvPr>
        </p:nvSpPr>
        <p:spPr/>
        <p:txBody>
          <a:bodyPr/>
          <a:lstStyle/>
          <a:p>
            <a:pPr>
              <a:defRPr/>
            </a:pPr>
            <a:fld id="{38E533B6-83B6-4E9D-951B-AF378874C453}"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n-US" dirty="0"/>
              <a:t>Although there have been ups and downs in the IT labor market, there will always be a need for good IT workers</a:t>
            </a:r>
          </a:p>
          <a:p>
            <a:r>
              <a:rPr lang="en-US" b="0" i="0" dirty="0">
                <a:solidFill>
                  <a:srgbClr val="3F3F3F"/>
                </a:solidFill>
                <a:effectLst/>
                <a:latin typeface="Cordale"/>
              </a:rPr>
              <a:t>The number of jobs available to IT professionals is expected to increase by 12 percent by 2024. “While job seekers will offer an array of technical skills, employers are typically looking for a more balanced employee who also possesses soft skills that are not readily apparent on a resume.</a:t>
            </a:r>
          </a:p>
        </p:txBody>
      </p:sp>
      <p:sp>
        <p:nvSpPr>
          <p:cNvPr id="12290" name="Title 1"/>
          <p:cNvSpPr>
            <a:spLocks noGrp="1"/>
          </p:cNvSpPr>
          <p:nvPr>
            <p:ph type="title"/>
          </p:nvPr>
        </p:nvSpPr>
        <p:spPr/>
        <p:txBody>
          <a:bodyPr/>
          <a:lstStyle/>
          <a:p>
            <a:r>
              <a:rPr lang="en-US" dirty="0"/>
              <a:t>The Global IT Workforce</a:t>
            </a:r>
          </a:p>
        </p:txBody>
      </p:sp>
      <p:sp>
        <p:nvSpPr>
          <p:cNvPr id="5" name="Slide Number Placeholder 4"/>
          <p:cNvSpPr>
            <a:spLocks noGrp="1"/>
          </p:cNvSpPr>
          <p:nvPr>
            <p:ph type="sldNum" sz="quarter" idx="11"/>
          </p:nvPr>
        </p:nvSpPr>
        <p:spPr/>
        <p:txBody>
          <a:bodyPr/>
          <a:lstStyle/>
          <a:p>
            <a:pPr>
              <a:defRPr/>
            </a:pPr>
            <a:fld id="{2BB186E2-FC1D-4521-A792-9325D2DB86B6}"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143000"/>
          </a:xfrm>
        </p:spPr>
        <p:txBody>
          <a:bodyPr>
            <a:normAutofit fontScale="90000"/>
          </a:bodyPr>
          <a:lstStyle/>
          <a:p>
            <a:r>
              <a:rPr lang="en-US" dirty="0"/>
              <a:t>Figure 9-8. Resource Leveling Example</a:t>
            </a:r>
            <a:endParaRPr lang="en-US" sz="4800" dirty="0"/>
          </a:p>
        </p:txBody>
      </p:sp>
      <p:sp>
        <p:nvSpPr>
          <p:cNvPr id="6" name="Slide Number Placeholder 5"/>
          <p:cNvSpPr>
            <a:spLocks noGrp="1"/>
          </p:cNvSpPr>
          <p:nvPr>
            <p:ph type="sldNum" sz="quarter" idx="11"/>
          </p:nvPr>
        </p:nvSpPr>
        <p:spPr/>
        <p:txBody>
          <a:bodyPr/>
          <a:lstStyle/>
          <a:p>
            <a:pPr>
              <a:buFontTx/>
              <a:buNone/>
              <a:defRPr/>
            </a:pPr>
            <a:fld id="{744BC653-2704-47EB-B749-09F544E61927}" type="slidenum">
              <a:rPr lang="en-US" smtClean="0"/>
              <a:pPr>
                <a:buFontTx/>
                <a:buNone/>
                <a:defRPr/>
              </a:pPr>
              <a:t>30</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950644"/>
            <a:ext cx="6477000" cy="5401543"/>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p:txBody>
          <a:bodyPr/>
          <a:lstStyle/>
          <a:p>
            <a:r>
              <a:rPr lang="en-US" dirty="0"/>
              <a:t>When resources are used on a more constant basis, they require less management</a:t>
            </a:r>
          </a:p>
          <a:p>
            <a:r>
              <a:rPr lang="en-US" dirty="0"/>
              <a:t>It may enable project managers to use a just-in-time inventory type of policy for using subcontractors or other expensive resources</a:t>
            </a:r>
          </a:p>
          <a:p>
            <a:r>
              <a:rPr lang="en-US" dirty="0"/>
              <a:t>It results in fewer problems for project personnel and accounting department</a:t>
            </a:r>
          </a:p>
          <a:p>
            <a:r>
              <a:rPr lang="en-US" dirty="0"/>
              <a:t>It often improves morale </a:t>
            </a:r>
            <a:r>
              <a:rPr lang="en-US" b="0" i="0" dirty="0">
                <a:solidFill>
                  <a:srgbClr val="3F3F3F"/>
                </a:solidFill>
                <a:effectLst/>
                <a:latin typeface="Cordale"/>
              </a:rPr>
              <a:t>People like to have stability in their jobs. It is very stressful for people not to know what projects they will be working on from week to week or even from day to day.</a:t>
            </a:r>
            <a:endParaRPr lang="en-US" dirty="0"/>
          </a:p>
          <a:p>
            <a:endParaRPr lang="en-US" dirty="0"/>
          </a:p>
        </p:txBody>
      </p:sp>
      <p:sp>
        <p:nvSpPr>
          <p:cNvPr id="52226" name="Rectangle 2"/>
          <p:cNvSpPr>
            <a:spLocks noGrp="1" noChangeArrowheads="1"/>
          </p:cNvSpPr>
          <p:nvPr>
            <p:ph type="title"/>
          </p:nvPr>
        </p:nvSpPr>
        <p:spPr/>
        <p:txBody>
          <a:bodyPr>
            <a:normAutofit fontScale="90000"/>
          </a:bodyPr>
          <a:lstStyle/>
          <a:p>
            <a:r>
              <a:rPr lang="en-US" dirty="0"/>
              <a:t>3.3 Benefits of Resource Leveling</a:t>
            </a:r>
          </a:p>
        </p:txBody>
      </p:sp>
      <p:sp>
        <p:nvSpPr>
          <p:cNvPr id="6" name="Slide Number Placeholder 5"/>
          <p:cNvSpPr>
            <a:spLocks noGrp="1"/>
          </p:cNvSpPr>
          <p:nvPr>
            <p:ph type="sldNum" sz="quarter" idx="11"/>
          </p:nvPr>
        </p:nvSpPr>
        <p:spPr/>
        <p:txBody>
          <a:bodyPr/>
          <a:lstStyle/>
          <a:p>
            <a:pPr>
              <a:defRPr/>
            </a:pPr>
            <a:fld id="{38575A48-F06F-4253-943B-A493757C7B42}"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p:txBody>
          <a:bodyPr/>
          <a:lstStyle/>
          <a:p>
            <a:r>
              <a:rPr lang="en-US" dirty="0"/>
              <a:t>The main goal of </a:t>
            </a:r>
            <a:r>
              <a:rPr lang="en-US" b="1" dirty="0"/>
              <a:t>team development</a:t>
            </a:r>
            <a:r>
              <a:rPr lang="en-US" dirty="0"/>
              <a:t> is to help people work together more effectively to improve project performance </a:t>
            </a:r>
          </a:p>
          <a:p>
            <a:r>
              <a:rPr lang="en-US" dirty="0"/>
              <a:t>It takes teamwork to successfully complete most projects</a:t>
            </a:r>
          </a:p>
          <a:p>
            <a:r>
              <a:rPr lang="en-US" b="0" i="0" dirty="0">
                <a:solidFill>
                  <a:srgbClr val="3F3F3F"/>
                </a:solidFill>
                <a:effectLst/>
                <a:latin typeface="Cordale"/>
              </a:rPr>
              <a:t>Tools and techniques for team development, include: training, team-building activities, and reward and recognition systems.</a:t>
            </a:r>
            <a:endParaRPr lang="en-US" dirty="0"/>
          </a:p>
        </p:txBody>
      </p:sp>
      <p:sp>
        <p:nvSpPr>
          <p:cNvPr id="53250" name="Rectangle 2"/>
          <p:cNvSpPr>
            <a:spLocks noGrp="1" noChangeArrowheads="1"/>
          </p:cNvSpPr>
          <p:nvPr>
            <p:ph type="title"/>
          </p:nvPr>
        </p:nvSpPr>
        <p:spPr/>
        <p:txBody>
          <a:bodyPr/>
          <a:lstStyle/>
          <a:p>
            <a:r>
              <a:rPr lang="en-US" dirty="0"/>
              <a:t>4. Developing the Project Team</a:t>
            </a:r>
          </a:p>
        </p:txBody>
      </p:sp>
      <p:sp>
        <p:nvSpPr>
          <p:cNvPr id="6" name="Slide Number Placeholder 5"/>
          <p:cNvSpPr>
            <a:spLocks noGrp="1"/>
          </p:cNvSpPr>
          <p:nvPr>
            <p:ph type="sldNum" sz="quarter" idx="11"/>
          </p:nvPr>
        </p:nvSpPr>
        <p:spPr/>
        <p:txBody>
          <a:bodyPr/>
          <a:lstStyle/>
          <a:p>
            <a:pPr>
              <a:defRPr/>
            </a:pPr>
            <a:fld id="{830486C6-C6CB-49E9-92A1-25BC862C7E9F}"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r>
              <a:rPr lang="en-US" b="0" i="0" dirty="0">
                <a:solidFill>
                  <a:srgbClr val="3F3F3F"/>
                </a:solidFill>
                <a:effectLst/>
                <a:latin typeface="Cordale"/>
              </a:rPr>
              <a:t>Project managers often recommend that people take specific training courses to improve individual and team development.</a:t>
            </a:r>
            <a:endParaRPr lang="en-US" dirty="0"/>
          </a:p>
          <a:p>
            <a:r>
              <a:rPr lang="en-US" dirty="0"/>
              <a:t>Training can help people understand themselves, each other, and how to work better in teams</a:t>
            </a:r>
          </a:p>
          <a:p>
            <a:pPr marL="109537" indent="0">
              <a:buNone/>
            </a:pPr>
            <a:endParaRPr lang="en-US" dirty="0"/>
          </a:p>
        </p:txBody>
      </p:sp>
      <p:sp>
        <p:nvSpPr>
          <p:cNvPr id="55298" name="Rectangle 2"/>
          <p:cNvSpPr>
            <a:spLocks noGrp="1" noChangeArrowheads="1"/>
          </p:cNvSpPr>
          <p:nvPr>
            <p:ph type="title"/>
          </p:nvPr>
        </p:nvSpPr>
        <p:spPr/>
        <p:txBody>
          <a:bodyPr/>
          <a:lstStyle/>
          <a:p>
            <a:r>
              <a:rPr lang="en-US" dirty="0"/>
              <a:t>4.2 Training</a:t>
            </a:r>
          </a:p>
        </p:txBody>
      </p:sp>
      <p:sp>
        <p:nvSpPr>
          <p:cNvPr id="6" name="Slide Number Placeholder 5"/>
          <p:cNvSpPr>
            <a:spLocks noGrp="1"/>
          </p:cNvSpPr>
          <p:nvPr>
            <p:ph type="sldNum" sz="quarter" idx="11"/>
          </p:nvPr>
        </p:nvSpPr>
        <p:spPr/>
        <p:txBody>
          <a:bodyPr/>
          <a:lstStyle/>
          <a:p>
            <a:pPr>
              <a:defRPr/>
            </a:pPr>
            <a:fld id="{35336755-EAD2-414D-9321-6AA687A35C86}"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228600" y="1524000"/>
            <a:ext cx="8763000" cy="4572000"/>
          </a:xfrm>
        </p:spPr>
        <p:txBody>
          <a:bodyPr/>
          <a:lstStyle/>
          <a:p>
            <a:r>
              <a:rPr lang="en-US" dirty="0"/>
              <a:t>Project managers must lead their teams in performing various project activities</a:t>
            </a:r>
          </a:p>
          <a:p>
            <a:r>
              <a:rPr lang="en-US" dirty="0"/>
              <a:t>After assessing team performance and related information, the project manager must decide</a:t>
            </a:r>
          </a:p>
          <a:p>
            <a:pPr lvl="1"/>
            <a:r>
              <a:rPr lang="en-US" dirty="0"/>
              <a:t>if changes should be requested to the project</a:t>
            </a:r>
          </a:p>
          <a:p>
            <a:pPr lvl="1"/>
            <a:r>
              <a:rPr lang="en-US" dirty="0"/>
              <a:t>if corrective or preventive actions should be recommended</a:t>
            </a:r>
          </a:p>
          <a:p>
            <a:pPr lvl="1"/>
            <a:r>
              <a:rPr lang="en-US" dirty="0"/>
              <a:t>if updates are needed to the project management plan or organizational process assets. </a:t>
            </a:r>
          </a:p>
          <a:p>
            <a:r>
              <a:rPr lang="en-US" b="0" i="0" dirty="0">
                <a:solidFill>
                  <a:srgbClr val="3F3F3F"/>
                </a:solidFill>
                <a:effectLst/>
                <a:latin typeface="Cordale"/>
              </a:rPr>
              <a:t>Project managers must use their soft skills to find the best way to motivate and manage each team member.</a:t>
            </a:r>
            <a:endParaRPr lang="en-US" dirty="0"/>
          </a:p>
        </p:txBody>
      </p:sp>
      <p:sp>
        <p:nvSpPr>
          <p:cNvPr id="62466" name="Rectangle 2"/>
          <p:cNvSpPr>
            <a:spLocks noGrp="1" noChangeArrowheads="1"/>
          </p:cNvSpPr>
          <p:nvPr>
            <p:ph type="title"/>
          </p:nvPr>
        </p:nvSpPr>
        <p:spPr/>
        <p:txBody>
          <a:bodyPr/>
          <a:lstStyle/>
          <a:p>
            <a:r>
              <a:rPr lang="en-US" dirty="0"/>
              <a:t>5. Managing the Project Team</a:t>
            </a:r>
          </a:p>
        </p:txBody>
      </p:sp>
      <p:sp>
        <p:nvSpPr>
          <p:cNvPr id="6" name="Slide Number Placeholder 5"/>
          <p:cNvSpPr>
            <a:spLocks noGrp="1"/>
          </p:cNvSpPr>
          <p:nvPr>
            <p:ph type="sldNum" sz="quarter" idx="11"/>
          </p:nvPr>
        </p:nvSpPr>
        <p:spPr/>
        <p:txBody>
          <a:bodyPr/>
          <a:lstStyle/>
          <a:p>
            <a:pPr>
              <a:defRPr/>
            </a:pPr>
            <a:fld id="{B639634B-9F7B-4567-B3EF-235CA5EF2B30}"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p:txBody>
          <a:bodyPr/>
          <a:lstStyle/>
          <a:p>
            <a:r>
              <a:rPr lang="en-US" dirty="0"/>
              <a:t>Observation and conversation</a:t>
            </a:r>
          </a:p>
          <a:p>
            <a:r>
              <a:rPr lang="en-US" dirty="0"/>
              <a:t>Project performance appraisals</a:t>
            </a:r>
          </a:p>
          <a:p>
            <a:r>
              <a:rPr lang="en-US" dirty="0"/>
              <a:t>Interpersonal skills</a:t>
            </a:r>
          </a:p>
          <a:p>
            <a:r>
              <a:rPr lang="en-US" dirty="0"/>
              <a:t>Conflict management</a:t>
            </a:r>
          </a:p>
        </p:txBody>
      </p:sp>
      <p:sp>
        <p:nvSpPr>
          <p:cNvPr id="63490" name="Rectangle 2"/>
          <p:cNvSpPr>
            <a:spLocks noGrp="1" noChangeArrowheads="1"/>
          </p:cNvSpPr>
          <p:nvPr>
            <p:ph type="title"/>
          </p:nvPr>
        </p:nvSpPr>
        <p:spPr/>
        <p:txBody>
          <a:bodyPr>
            <a:normAutofit fontScale="90000"/>
          </a:bodyPr>
          <a:lstStyle/>
          <a:p>
            <a:r>
              <a:rPr lang="en-US" dirty="0"/>
              <a:t>5.1 Tools and Techniques for Managing Project Teams</a:t>
            </a:r>
          </a:p>
        </p:txBody>
      </p:sp>
      <p:sp>
        <p:nvSpPr>
          <p:cNvPr id="6" name="Slide Number Placeholder 5"/>
          <p:cNvSpPr>
            <a:spLocks noGrp="1"/>
          </p:cNvSpPr>
          <p:nvPr>
            <p:ph type="sldNum" sz="quarter" idx="11"/>
          </p:nvPr>
        </p:nvSpPr>
        <p:spPr/>
        <p:txBody>
          <a:bodyPr/>
          <a:lstStyle/>
          <a:p>
            <a:pPr>
              <a:defRPr/>
            </a:pPr>
            <a:fld id="{C7455C51-222E-44B3-9F41-0B1B92FA3A82}"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4572000"/>
          </a:xfrm>
        </p:spPr>
        <p:txBody>
          <a:bodyPr/>
          <a:lstStyle/>
          <a:p>
            <a:pPr marL="514350" indent="-514350">
              <a:defRPr/>
            </a:pPr>
            <a:r>
              <a:rPr lang="en-US" dirty="0"/>
              <a:t>Patrick Lencioni, author of several books on teams, says that “Teamwork remains the one sustainable competitive advantage that has been large untapped”*</a:t>
            </a:r>
          </a:p>
          <a:p>
            <a:pPr marL="514350" indent="-514350">
              <a:defRPr/>
            </a:pPr>
            <a:r>
              <a:rPr lang="en-US" dirty="0"/>
              <a:t>The five dysfunctions of teams are</a:t>
            </a:r>
          </a:p>
          <a:p>
            <a:pPr marL="1063625" lvl="2" indent="-514350">
              <a:buFont typeface="+mj-lt"/>
              <a:buAutoNum type="arabicPeriod"/>
              <a:defRPr/>
            </a:pPr>
            <a:r>
              <a:rPr lang="en-US" sz="2400" dirty="0"/>
              <a:t>Absence of trust</a:t>
            </a:r>
          </a:p>
          <a:p>
            <a:pPr marL="1063625" lvl="2" indent="-514350">
              <a:buFont typeface="+mj-lt"/>
              <a:buAutoNum type="arabicPeriod"/>
              <a:defRPr/>
            </a:pPr>
            <a:r>
              <a:rPr lang="en-US" sz="2400" dirty="0"/>
              <a:t>Fear of conflict</a:t>
            </a:r>
          </a:p>
          <a:p>
            <a:pPr marL="1063625" lvl="2" indent="-514350">
              <a:buFont typeface="+mj-lt"/>
              <a:buAutoNum type="arabicPeriod"/>
              <a:defRPr/>
            </a:pPr>
            <a:r>
              <a:rPr lang="en-US" sz="2400" dirty="0"/>
              <a:t>Lack of commitment</a:t>
            </a:r>
          </a:p>
          <a:p>
            <a:pPr marL="1063625" lvl="2" indent="-514350">
              <a:buFont typeface="+mj-lt"/>
              <a:buAutoNum type="arabicPeriod"/>
              <a:defRPr/>
            </a:pPr>
            <a:r>
              <a:rPr lang="en-US" sz="2400" dirty="0"/>
              <a:t>Avoidance of accountability</a:t>
            </a:r>
          </a:p>
          <a:p>
            <a:pPr marL="1063625" lvl="2" indent="-514350">
              <a:buFont typeface="+mj-lt"/>
              <a:buAutoNum type="arabicPeriod"/>
              <a:defRPr/>
            </a:pPr>
            <a:r>
              <a:rPr lang="en-US" sz="2400" dirty="0"/>
              <a:t>Inattention to results</a:t>
            </a:r>
          </a:p>
          <a:p>
            <a:pPr>
              <a:buFont typeface="Wingdings 2" pitchFamily="18" charset="2"/>
              <a:buNone/>
              <a:defRPr/>
            </a:pPr>
            <a:endParaRPr lang="en-US" dirty="0"/>
          </a:p>
        </p:txBody>
      </p:sp>
      <p:sp>
        <p:nvSpPr>
          <p:cNvPr id="65538" name="Title 1"/>
          <p:cNvSpPr>
            <a:spLocks noGrp="1"/>
          </p:cNvSpPr>
          <p:nvPr>
            <p:ph type="title"/>
          </p:nvPr>
        </p:nvSpPr>
        <p:spPr>
          <a:xfrm>
            <a:off x="381000" y="274638"/>
            <a:ext cx="8305800" cy="792162"/>
          </a:xfrm>
        </p:spPr>
        <p:txBody>
          <a:bodyPr/>
          <a:lstStyle/>
          <a:p>
            <a:r>
              <a:rPr lang="en-US" dirty="0"/>
              <a:t>5.3Five Dysfunctions of a Team</a:t>
            </a:r>
          </a:p>
        </p:txBody>
      </p:sp>
      <p:sp>
        <p:nvSpPr>
          <p:cNvPr id="5" name="Slide Number Placeholder 4"/>
          <p:cNvSpPr>
            <a:spLocks noGrp="1"/>
          </p:cNvSpPr>
          <p:nvPr>
            <p:ph type="sldNum" sz="quarter" idx="11"/>
          </p:nvPr>
        </p:nvSpPr>
        <p:spPr/>
        <p:txBody>
          <a:bodyPr/>
          <a:lstStyle/>
          <a:p>
            <a:pPr>
              <a:defRPr/>
            </a:pPr>
            <a:fld id="{37647E6A-936B-4ACD-B13C-34772058D73B}" type="slidenum">
              <a:rPr lang="en-US" smtClean="0"/>
              <a:pPr>
                <a:defRPr/>
              </a:pPr>
              <a:t>36</a:t>
            </a:fld>
            <a:endParaRPr lang="en-US" dirty="0"/>
          </a:p>
        </p:txBody>
      </p:sp>
      <p:sp>
        <p:nvSpPr>
          <p:cNvPr id="65542" name="TextBox 5"/>
          <p:cNvSpPr txBox="1">
            <a:spLocks noChangeArrowheads="1"/>
          </p:cNvSpPr>
          <p:nvPr/>
        </p:nvSpPr>
        <p:spPr bwMode="auto">
          <a:xfrm>
            <a:off x="685800" y="5410200"/>
            <a:ext cx="8721725" cy="984250"/>
          </a:xfrm>
          <a:prstGeom prst="rect">
            <a:avLst/>
          </a:prstGeom>
          <a:noFill/>
          <a:ln w="9525">
            <a:noFill/>
            <a:miter lim="800000"/>
            <a:headEnd/>
            <a:tailEnd/>
          </a:ln>
        </p:spPr>
        <p:txBody>
          <a:bodyPr>
            <a:spAutoFit/>
          </a:bodyPr>
          <a:lstStyle/>
          <a:p>
            <a:r>
              <a:rPr lang="en-US" sz="1800" dirty="0"/>
              <a:t>*Lencioni, Patrick, “Overcoming the Five Dysfunctions of a Team,” Jossey-Bass: San Francisco, CA (2005), p. 3.</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609600" y="1447800"/>
            <a:ext cx="8186738" cy="3648075"/>
          </a:xfrm>
        </p:spPr>
        <p:txBody>
          <a:bodyPr/>
          <a:lstStyle/>
          <a:p>
            <a:r>
              <a:rPr lang="en-US" dirty="0"/>
              <a:t>Be patient and kind with your team</a:t>
            </a:r>
          </a:p>
          <a:p>
            <a:r>
              <a:rPr lang="en-US" dirty="0"/>
              <a:t>Fix the problem instead of blaming people </a:t>
            </a:r>
          </a:p>
          <a:p>
            <a:r>
              <a:rPr lang="en-US" dirty="0"/>
              <a:t>Establish regular, effective meetings</a:t>
            </a:r>
          </a:p>
          <a:p>
            <a:r>
              <a:rPr lang="en-US" dirty="0"/>
              <a:t>Allow time for teams to go through the basic team-building stages </a:t>
            </a:r>
          </a:p>
          <a:p>
            <a:r>
              <a:rPr lang="en-US" dirty="0"/>
              <a:t>Limit the size of work teams to three to seven members</a:t>
            </a:r>
          </a:p>
        </p:txBody>
      </p:sp>
      <p:sp>
        <p:nvSpPr>
          <p:cNvPr id="64514" name="Rectangle 2"/>
          <p:cNvSpPr>
            <a:spLocks noGrp="1" noChangeArrowheads="1"/>
          </p:cNvSpPr>
          <p:nvPr>
            <p:ph type="title"/>
          </p:nvPr>
        </p:nvSpPr>
        <p:spPr/>
        <p:txBody>
          <a:bodyPr/>
          <a:lstStyle/>
          <a:p>
            <a:r>
              <a:rPr lang="en-US" dirty="0"/>
              <a:t>5.4General Advice on Teams</a:t>
            </a:r>
          </a:p>
        </p:txBody>
      </p:sp>
      <p:sp>
        <p:nvSpPr>
          <p:cNvPr id="6" name="Slide Number Placeholder 5"/>
          <p:cNvSpPr>
            <a:spLocks noGrp="1"/>
          </p:cNvSpPr>
          <p:nvPr>
            <p:ph type="sldNum" sz="quarter" idx="11"/>
          </p:nvPr>
        </p:nvSpPr>
        <p:spPr/>
        <p:txBody>
          <a:bodyPr/>
          <a:lstStyle/>
          <a:p>
            <a:pPr>
              <a:defRPr/>
            </a:pPr>
            <a:fld id="{5561EDBA-EBC3-407A-A285-B88C5263A4AD}"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p:txBody>
          <a:bodyPr/>
          <a:lstStyle/>
          <a:p>
            <a:r>
              <a:rPr lang="en-US" dirty="0"/>
              <a:t>Plan some social activities to help project team members and other stakeholders get to know each other better </a:t>
            </a:r>
          </a:p>
          <a:p>
            <a:r>
              <a:rPr lang="en-US" dirty="0"/>
              <a:t>Stress team identity</a:t>
            </a:r>
          </a:p>
          <a:p>
            <a:r>
              <a:rPr lang="en-US" dirty="0"/>
              <a:t>Nurture team members and encourage them to help each other</a:t>
            </a:r>
          </a:p>
          <a:p>
            <a:r>
              <a:rPr lang="en-US" dirty="0"/>
              <a:t>Take additional actions to work with virtual team members</a:t>
            </a:r>
          </a:p>
          <a:p>
            <a:endParaRPr lang="en-US" dirty="0"/>
          </a:p>
        </p:txBody>
      </p:sp>
      <p:sp>
        <p:nvSpPr>
          <p:cNvPr id="66562" name="Rectangle 2"/>
          <p:cNvSpPr>
            <a:spLocks noGrp="1" noChangeArrowheads="1"/>
          </p:cNvSpPr>
          <p:nvPr>
            <p:ph type="title"/>
          </p:nvPr>
        </p:nvSpPr>
        <p:spPr/>
        <p:txBody>
          <a:bodyPr>
            <a:normAutofit fontScale="90000"/>
          </a:bodyPr>
          <a:lstStyle/>
          <a:p>
            <a:r>
              <a:rPr lang="en-US" dirty="0"/>
              <a:t>5.4 General Advice on Teams (cont’d)</a:t>
            </a:r>
          </a:p>
        </p:txBody>
      </p:sp>
      <p:sp>
        <p:nvSpPr>
          <p:cNvPr id="6" name="Slide Number Placeholder 5"/>
          <p:cNvSpPr>
            <a:spLocks noGrp="1"/>
          </p:cNvSpPr>
          <p:nvPr>
            <p:ph type="sldNum" sz="quarter" idx="11"/>
          </p:nvPr>
        </p:nvSpPr>
        <p:spPr/>
        <p:txBody>
          <a:bodyPr/>
          <a:lstStyle/>
          <a:p>
            <a:pPr>
              <a:defRPr/>
            </a:pPr>
            <a:fld id="{9C419FB6-89AD-4B56-A803-1511FC888592}"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6E221A-9BA1-4D8A-AD08-E01BB3F2C29F}"/>
              </a:ext>
            </a:extLst>
          </p:cNvPr>
          <p:cNvSpPr>
            <a:spLocks noGrp="1"/>
          </p:cNvSpPr>
          <p:nvPr>
            <p:ph idx="1"/>
          </p:nvPr>
        </p:nvSpPr>
        <p:spPr/>
        <p:txBody>
          <a:bodyPr/>
          <a:lstStyle/>
          <a:p>
            <a:r>
              <a:rPr lang="en-US" b="0" i="0" dirty="0">
                <a:solidFill>
                  <a:srgbClr val="3F3F3F"/>
                </a:solidFill>
                <a:effectLst/>
                <a:latin typeface="Cordale"/>
              </a:rPr>
              <a:t>Controlling resources involves ensuring that the </a:t>
            </a:r>
            <a:r>
              <a:rPr lang="en-US" b="0" i="1" dirty="0">
                <a:solidFill>
                  <a:srgbClr val="3F3F3F"/>
                </a:solidFill>
                <a:effectLst/>
                <a:latin typeface="Cordale"/>
              </a:rPr>
              <a:t>physical</a:t>
            </a:r>
            <a:r>
              <a:rPr lang="en-US" b="0" i="0" dirty="0">
                <a:solidFill>
                  <a:srgbClr val="3F3F3F"/>
                </a:solidFill>
                <a:effectLst/>
                <a:latin typeface="Cordale"/>
              </a:rPr>
              <a:t> resources assigned to the project are available as planned. </a:t>
            </a:r>
          </a:p>
          <a:p>
            <a:r>
              <a:rPr lang="en-US" b="0" i="0" dirty="0">
                <a:solidFill>
                  <a:srgbClr val="3F3F3F"/>
                </a:solidFill>
                <a:effectLst/>
                <a:latin typeface="Cordale"/>
              </a:rPr>
              <a:t>It also involves monitoring the planned versus actual resources utilization and taking corrective actions as needed.</a:t>
            </a:r>
          </a:p>
          <a:p>
            <a:r>
              <a:rPr lang="en-US" b="0" i="0" dirty="0">
                <a:solidFill>
                  <a:srgbClr val="3F3F3F"/>
                </a:solidFill>
                <a:effectLst/>
                <a:latin typeface="Cordale"/>
              </a:rPr>
              <a:t> Key outputs include work performance information, change requests, project management plan updates, and project documents updates.</a:t>
            </a:r>
            <a:endParaRPr lang="en-US" dirty="0"/>
          </a:p>
        </p:txBody>
      </p:sp>
      <p:sp>
        <p:nvSpPr>
          <p:cNvPr id="3" name="Title 2">
            <a:extLst>
              <a:ext uri="{FF2B5EF4-FFF2-40B4-BE49-F238E27FC236}">
                <a16:creationId xmlns:a16="http://schemas.microsoft.com/office/drawing/2014/main" id="{C9F38465-B245-4DAA-9840-D1353C7CD137}"/>
              </a:ext>
            </a:extLst>
          </p:cNvPr>
          <p:cNvSpPr>
            <a:spLocks noGrp="1"/>
          </p:cNvSpPr>
          <p:nvPr>
            <p:ph type="title"/>
          </p:nvPr>
        </p:nvSpPr>
        <p:spPr/>
        <p:txBody>
          <a:bodyPr/>
          <a:lstStyle/>
          <a:p>
            <a:r>
              <a:rPr lang="en-US" dirty="0"/>
              <a:t>6. Controlling Resources</a:t>
            </a:r>
          </a:p>
        </p:txBody>
      </p:sp>
      <p:sp>
        <p:nvSpPr>
          <p:cNvPr id="5" name="Slide Number Placeholder 4">
            <a:extLst>
              <a:ext uri="{FF2B5EF4-FFF2-40B4-BE49-F238E27FC236}">
                <a16:creationId xmlns:a16="http://schemas.microsoft.com/office/drawing/2014/main" id="{556DF612-B7C1-409D-99C5-963E2194BD86}"/>
              </a:ext>
            </a:extLst>
          </p:cNvPr>
          <p:cNvSpPr>
            <a:spLocks noGrp="1"/>
          </p:cNvSpPr>
          <p:nvPr>
            <p:ph type="sldNum" sz="quarter" idx="11"/>
          </p:nvPr>
        </p:nvSpPr>
        <p:spPr/>
        <p:txBody>
          <a:bodyPr/>
          <a:lstStyle/>
          <a:p>
            <a:pPr>
              <a:defRPr/>
            </a:pPr>
            <a:fld id="{3DF7F6D6-12E9-47E2-83FA-0573725E0372}" type="slidenum">
              <a:rPr lang="en-US" smtClean="0"/>
              <a:pPr>
                <a:defRPr/>
              </a:pPr>
              <a:t>39</a:t>
            </a:fld>
            <a:endParaRPr lang="en-US" dirty="0"/>
          </a:p>
        </p:txBody>
      </p:sp>
    </p:spTree>
    <p:extLst>
      <p:ext uri="{BB962C8B-B14F-4D97-AF65-F5344CB8AC3E}">
        <p14:creationId xmlns:p14="http://schemas.microsoft.com/office/powerpoint/2010/main" val="328472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n-US" b="0" i="0" dirty="0">
                <a:solidFill>
                  <a:srgbClr val="3F3F3F"/>
                </a:solidFill>
                <a:effectLst/>
                <a:latin typeface="Cordale"/>
              </a:rPr>
              <a:t> If organizations want to implement IT projects successfully, they need to understand the importance of project resource management and make effective use of people.</a:t>
            </a:r>
            <a:endParaRPr lang="en-US" dirty="0"/>
          </a:p>
          <a:p>
            <a:r>
              <a:rPr lang="en-US" dirty="0"/>
              <a:t>Proactive organizations are addressing workforce needs by</a:t>
            </a:r>
          </a:p>
          <a:p>
            <a:pPr lvl="1"/>
            <a:r>
              <a:rPr lang="en-US" dirty="0"/>
              <a:t>improving benefits</a:t>
            </a:r>
          </a:p>
          <a:p>
            <a:pPr lvl="1"/>
            <a:r>
              <a:rPr lang="en-US" dirty="0"/>
              <a:t>redefining work hours and incentives</a:t>
            </a:r>
          </a:p>
          <a:p>
            <a:pPr lvl="1"/>
            <a:r>
              <a:rPr lang="en-US" dirty="0"/>
              <a:t>finding future workers</a:t>
            </a:r>
          </a:p>
        </p:txBody>
      </p:sp>
      <p:sp>
        <p:nvSpPr>
          <p:cNvPr id="15362" name="Title 1"/>
          <p:cNvSpPr>
            <a:spLocks noGrp="1"/>
          </p:cNvSpPr>
          <p:nvPr>
            <p:ph type="title"/>
          </p:nvPr>
        </p:nvSpPr>
        <p:spPr/>
        <p:txBody>
          <a:bodyPr>
            <a:normAutofit fontScale="90000"/>
          </a:bodyPr>
          <a:lstStyle/>
          <a:p>
            <a:r>
              <a:rPr lang="en-US" dirty="0"/>
              <a:t>Implications for the Future of IT Human Resource Management</a:t>
            </a:r>
          </a:p>
        </p:txBody>
      </p:sp>
      <p:sp>
        <p:nvSpPr>
          <p:cNvPr id="5" name="Slide Number Placeholder 4"/>
          <p:cNvSpPr>
            <a:spLocks noGrp="1"/>
          </p:cNvSpPr>
          <p:nvPr>
            <p:ph type="sldNum" sz="quarter" idx="11"/>
          </p:nvPr>
        </p:nvSpPr>
        <p:spPr/>
        <p:txBody>
          <a:bodyPr/>
          <a:lstStyle/>
          <a:p>
            <a:pPr>
              <a:defRPr/>
            </a:pPr>
            <a:fld id="{FBD15328-1F82-4A7B-B4BB-5811F6E2DA25}"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lstStyle/>
          <a:p>
            <a:pPr>
              <a:lnSpc>
                <a:spcPct val="90000"/>
              </a:lnSpc>
            </a:pPr>
            <a:r>
              <a:rPr lang="en-US" dirty="0"/>
              <a:t>Software can help in producing RAMS and resource histograms </a:t>
            </a:r>
          </a:p>
          <a:p>
            <a:pPr>
              <a:lnSpc>
                <a:spcPct val="90000"/>
              </a:lnSpc>
            </a:pPr>
            <a:r>
              <a:rPr lang="en-US" dirty="0"/>
              <a:t>Project management software includes several features related to human resource management such as</a:t>
            </a:r>
          </a:p>
          <a:p>
            <a:pPr lvl="1">
              <a:lnSpc>
                <a:spcPct val="90000"/>
              </a:lnSpc>
            </a:pPr>
            <a:r>
              <a:rPr lang="en-US" dirty="0"/>
              <a:t>Assigning resources</a:t>
            </a:r>
          </a:p>
          <a:p>
            <a:pPr lvl="1">
              <a:lnSpc>
                <a:spcPct val="90000"/>
              </a:lnSpc>
            </a:pPr>
            <a:r>
              <a:rPr lang="en-US" dirty="0"/>
              <a:t>Identifying potential resource shortages or underutilization</a:t>
            </a:r>
          </a:p>
          <a:p>
            <a:pPr lvl="1">
              <a:lnSpc>
                <a:spcPct val="90000"/>
              </a:lnSpc>
            </a:pPr>
            <a:r>
              <a:rPr lang="en-US" dirty="0"/>
              <a:t>Leveling resources</a:t>
            </a:r>
          </a:p>
          <a:p>
            <a:pPr lvl="1">
              <a:lnSpc>
                <a:spcPct val="90000"/>
              </a:lnSpc>
            </a:pPr>
            <a:endParaRPr lang="en-US" dirty="0"/>
          </a:p>
        </p:txBody>
      </p:sp>
      <p:sp>
        <p:nvSpPr>
          <p:cNvPr id="67586" name="Rectangle 2"/>
          <p:cNvSpPr>
            <a:spLocks noGrp="1" noChangeArrowheads="1"/>
          </p:cNvSpPr>
          <p:nvPr>
            <p:ph type="title"/>
          </p:nvPr>
        </p:nvSpPr>
        <p:spPr/>
        <p:txBody>
          <a:bodyPr>
            <a:normAutofit fontScale="90000"/>
          </a:bodyPr>
          <a:lstStyle/>
          <a:p>
            <a:r>
              <a:rPr lang="en-US" dirty="0"/>
              <a:t>Using Software to Assist in Human Resource Management</a:t>
            </a:r>
          </a:p>
        </p:txBody>
      </p:sp>
      <p:sp>
        <p:nvSpPr>
          <p:cNvPr id="6" name="Slide Number Placeholder 5"/>
          <p:cNvSpPr>
            <a:spLocks noGrp="1"/>
          </p:cNvSpPr>
          <p:nvPr>
            <p:ph type="sldNum" sz="quarter" idx="11"/>
          </p:nvPr>
        </p:nvSpPr>
        <p:spPr/>
        <p:txBody>
          <a:bodyPr/>
          <a:lstStyle/>
          <a:p>
            <a:pPr>
              <a:defRPr/>
            </a:pPr>
            <a:fld id="{CE8EDA0A-988F-4053-9F65-16A93AFF07C1}"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381000" y="1524000"/>
            <a:ext cx="8001000" cy="4572000"/>
          </a:xfrm>
        </p:spPr>
        <p:txBody>
          <a:bodyPr/>
          <a:lstStyle/>
          <a:p>
            <a:r>
              <a:rPr lang="en-US" b="0" i="0" dirty="0">
                <a:solidFill>
                  <a:srgbClr val="3F3F3F"/>
                </a:solidFill>
                <a:effectLst/>
                <a:latin typeface="Cordale"/>
              </a:rPr>
              <a:t>People are the most important asset on most projects, and human resources are very different from other resources. You cannot simply replace people in the same way that you replace a piece of equipment. </a:t>
            </a:r>
            <a:endParaRPr lang="en-US" dirty="0"/>
          </a:p>
          <a:p>
            <a:r>
              <a:rPr lang="en-US" dirty="0"/>
              <a:t>Project managers must </a:t>
            </a:r>
          </a:p>
          <a:p>
            <a:pPr lvl="1"/>
            <a:r>
              <a:rPr lang="en-US" dirty="0"/>
              <a:t>Treat people with consideration and respect</a:t>
            </a:r>
          </a:p>
          <a:p>
            <a:pPr lvl="1"/>
            <a:r>
              <a:rPr lang="en-US" dirty="0"/>
              <a:t>Understand what motivates them</a:t>
            </a:r>
          </a:p>
          <a:p>
            <a:pPr lvl="1"/>
            <a:r>
              <a:rPr lang="en-US" dirty="0"/>
              <a:t>Communicate carefully with them</a:t>
            </a:r>
          </a:p>
        </p:txBody>
      </p:sp>
      <p:sp>
        <p:nvSpPr>
          <p:cNvPr id="68610" name="Rectangle 2"/>
          <p:cNvSpPr>
            <a:spLocks noGrp="1" noChangeArrowheads="1"/>
          </p:cNvSpPr>
          <p:nvPr>
            <p:ph type="title"/>
          </p:nvPr>
        </p:nvSpPr>
        <p:spPr/>
        <p:txBody>
          <a:bodyPr>
            <a:normAutofit fontScale="90000"/>
          </a:bodyPr>
          <a:lstStyle/>
          <a:p>
            <a:r>
              <a:rPr lang="en-US" sz="3600" dirty="0"/>
              <a:t>Project Resource Management Involves Much More Than Using Software</a:t>
            </a:r>
          </a:p>
        </p:txBody>
      </p:sp>
      <p:sp>
        <p:nvSpPr>
          <p:cNvPr id="6" name="Slide Number Placeholder 5"/>
          <p:cNvSpPr>
            <a:spLocks noGrp="1"/>
          </p:cNvSpPr>
          <p:nvPr>
            <p:ph type="sldNum" sz="quarter" idx="11"/>
          </p:nvPr>
        </p:nvSpPr>
        <p:spPr/>
        <p:txBody>
          <a:bodyPr/>
          <a:lstStyle/>
          <a:p>
            <a:pPr>
              <a:defRPr/>
            </a:pPr>
            <a:fld id="{3BFC8A9F-9BF6-45D9-A598-E1B2444F5331}" type="slidenum">
              <a:rPr lang="en-US" smtClean="0"/>
              <a:pPr>
                <a:defRPr/>
              </a:pPr>
              <a:t>41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15C85A-BB17-4751-915D-590B81A05C08}"/>
              </a:ext>
            </a:extLst>
          </p:cNvPr>
          <p:cNvSpPr>
            <a:spLocks noGrp="1"/>
          </p:cNvSpPr>
          <p:nvPr>
            <p:ph idx="1"/>
          </p:nvPr>
        </p:nvSpPr>
        <p:spPr/>
        <p:txBody>
          <a:bodyPr/>
          <a:lstStyle/>
          <a:p>
            <a:r>
              <a:rPr lang="en-US" sz="2000" b="0" i="0" dirty="0">
                <a:solidFill>
                  <a:srgbClr val="3F3F3F"/>
                </a:solidFill>
                <a:effectLst/>
                <a:latin typeface="Cordale"/>
              </a:rPr>
              <a:t>Google, the winner of </a:t>
            </a:r>
            <a:r>
              <a:rPr lang="en-US" sz="2000" b="0" i="1" dirty="0">
                <a:solidFill>
                  <a:srgbClr val="3F3F3F"/>
                </a:solidFill>
                <a:effectLst/>
                <a:latin typeface="Cordale"/>
              </a:rPr>
              <a:t>Fortune</a:t>
            </a:r>
            <a:r>
              <a:rPr lang="en-US" sz="2000" b="0" i="0" dirty="0">
                <a:solidFill>
                  <a:srgbClr val="3F3F3F"/>
                </a:solidFill>
                <a:effectLst/>
                <a:latin typeface="Cordale"/>
              </a:rPr>
              <a:t>’s 100 Best Companies award multiple times in recent years, provides employees with free gourmet meals, on-site doctors, a swimming spa and corporate gym, beach volleyball, Foosball, video games, pool tables, ping-pong, roller hockey, and weekly Thank Goodness It’s Friday (TGIF) parties! Google built a large, outdoor sports complex in 2011 to help keep its employees in shape. The company also provides indoor recreation with bowling alleys and a dance studio, and offers a generous amount of leave for new parents (regardless of gender, including dads, domestic partners, adoptive parents, and surrogate parents)—12 weeks of fully paid “baby bonding” plus $500.</a:t>
            </a:r>
            <a:r>
              <a:rPr lang="en-US" sz="2000" b="1" i="0" u="none" strike="noStrike" dirty="0">
                <a:solidFill>
                  <a:srgbClr val="006298"/>
                </a:solidFill>
                <a:effectLst/>
                <a:latin typeface="DroidSerif"/>
                <a:hlinkClick r:id="rId2"/>
              </a:rPr>
              <a:t>*</a:t>
            </a:r>
            <a:r>
              <a:rPr lang="en-US" sz="2000" b="0" i="0" dirty="0">
                <a:solidFill>
                  <a:srgbClr val="3F3F3F"/>
                </a:solidFill>
                <a:effectLst/>
                <a:latin typeface="Cordale"/>
              </a:rPr>
              <a:t> With an average of 130 applicants per hire, it’s almost ten times harder to get a job at Google than it is to get into Harvard.</a:t>
            </a:r>
            <a:endParaRPr lang="en-US" sz="2000" dirty="0"/>
          </a:p>
        </p:txBody>
      </p:sp>
      <p:sp>
        <p:nvSpPr>
          <p:cNvPr id="3" name="Title 2">
            <a:extLst>
              <a:ext uri="{FF2B5EF4-FFF2-40B4-BE49-F238E27FC236}">
                <a16:creationId xmlns:a16="http://schemas.microsoft.com/office/drawing/2014/main" id="{41131A20-C6A0-4B0D-8DCB-516DADC4ABDE}"/>
              </a:ext>
            </a:extLst>
          </p:cNvPr>
          <p:cNvSpPr>
            <a:spLocks noGrp="1"/>
          </p:cNvSpPr>
          <p:nvPr>
            <p:ph type="title"/>
          </p:nvPr>
        </p:nvSpPr>
        <p:spPr/>
        <p:txBody>
          <a:bodyPr/>
          <a:lstStyle/>
          <a:p>
            <a:endParaRPr lang="en-US"/>
          </a:p>
        </p:txBody>
      </p:sp>
      <p:sp>
        <p:nvSpPr>
          <p:cNvPr id="5" name="Slide Number Placeholder 4">
            <a:extLst>
              <a:ext uri="{FF2B5EF4-FFF2-40B4-BE49-F238E27FC236}">
                <a16:creationId xmlns:a16="http://schemas.microsoft.com/office/drawing/2014/main" id="{5E6739F9-4FDA-42C8-A405-44826621BD48}"/>
              </a:ext>
            </a:extLst>
          </p:cNvPr>
          <p:cNvSpPr>
            <a:spLocks noGrp="1"/>
          </p:cNvSpPr>
          <p:nvPr>
            <p:ph type="sldNum" sz="quarter" idx="11"/>
          </p:nvPr>
        </p:nvSpPr>
        <p:spPr/>
        <p:txBody>
          <a:bodyPr/>
          <a:lstStyle/>
          <a:p>
            <a:pPr>
              <a:defRPr/>
            </a:pPr>
            <a:fld id="{3DF7F6D6-12E9-47E2-83FA-0573725E0372}" type="slidenum">
              <a:rPr lang="en-US" smtClean="0"/>
              <a:pPr>
                <a:defRPr/>
              </a:pPr>
              <a:t>5</a:t>
            </a:fld>
            <a:endParaRPr lang="en-US" dirty="0"/>
          </a:p>
        </p:txBody>
      </p:sp>
    </p:spTree>
    <p:extLst>
      <p:ext uri="{BB962C8B-B14F-4D97-AF65-F5344CB8AC3E}">
        <p14:creationId xmlns:p14="http://schemas.microsoft.com/office/powerpoint/2010/main" val="142377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81000" y="1371600"/>
            <a:ext cx="8458200" cy="4953000"/>
          </a:xfrm>
        </p:spPr>
        <p:txBody>
          <a:bodyPr/>
          <a:lstStyle/>
          <a:p>
            <a:pPr>
              <a:lnSpc>
                <a:spcPct val="90000"/>
              </a:lnSpc>
            </a:pPr>
            <a:r>
              <a:rPr lang="en-US" dirty="0"/>
              <a:t>The processes required for Making the most effective use of the human and physical resources (facilities, equipment, materials, supplies, etc.) involved with a project. </a:t>
            </a:r>
          </a:p>
          <a:p>
            <a:pPr>
              <a:lnSpc>
                <a:spcPct val="90000"/>
              </a:lnSpc>
            </a:pPr>
            <a:r>
              <a:rPr lang="en-US" dirty="0"/>
              <a:t>Human resource management includes all project stakeholders: sponsors, customers, project team members, support staff, suppliers supporting the project, and so on. Physical resources include facilities, equipment, materials, and supplies. </a:t>
            </a:r>
          </a:p>
        </p:txBody>
      </p:sp>
      <p:sp>
        <p:nvSpPr>
          <p:cNvPr id="18434" name="Rectangle 2"/>
          <p:cNvSpPr>
            <a:spLocks noGrp="1" noChangeArrowheads="1"/>
          </p:cNvSpPr>
          <p:nvPr>
            <p:ph type="title"/>
          </p:nvPr>
        </p:nvSpPr>
        <p:spPr>
          <a:xfrm>
            <a:off x="381000" y="274638"/>
            <a:ext cx="8305800" cy="1020762"/>
          </a:xfrm>
        </p:spPr>
        <p:txBody>
          <a:bodyPr>
            <a:normAutofit fontScale="90000"/>
          </a:bodyPr>
          <a:lstStyle/>
          <a:p>
            <a:r>
              <a:rPr lang="en-US" dirty="0"/>
              <a:t>What is Project Resource Management?</a:t>
            </a:r>
          </a:p>
        </p:txBody>
      </p:sp>
      <p:sp>
        <p:nvSpPr>
          <p:cNvPr id="6" name="Slide Number Placeholder 5"/>
          <p:cNvSpPr>
            <a:spLocks noGrp="1"/>
          </p:cNvSpPr>
          <p:nvPr>
            <p:ph type="sldNum" sz="quarter" idx="11"/>
          </p:nvPr>
        </p:nvSpPr>
        <p:spPr/>
        <p:txBody>
          <a:bodyPr/>
          <a:lstStyle/>
          <a:p>
            <a:pPr>
              <a:defRPr/>
            </a:pPr>
            <a:fld id="{5C830807-6AFF-4B7E-9A21-32E636B402DA}"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E4B79B-5232-4E8D-9395-60733D78B8C0}"/>
              </a:ext>
            </a:extLst>
          </p:cNvPr>
          <p:cNvSpPr>
            <a:spLocks noGrp="1"/>
          </p:cNvSpPr>
          <p:nvPr>
            <p:ph idx="1"/>
          </p:nvPr>
        </p:nvSpPr>
        <p:spPr>
          <a:xfrm>
            <a:off x="457200" y="1481138"/>
            <a:ext cx="8229600" cy="4691062"/>
          </a:xfrm>
        </p:spPr>
        <p:txBody>
          <a:bodyPr/>
          <a:lstStyle/>
          <a:p>
            <a:pPr algn="l">
              <a:buFont typeface="+mj-lt"/>
              <a:buAutoNum type="arabicPeriod"/>
            </a:pPr>
            <a:r>
              <a:rPr lang="en-US" sz="2000" b="0" i="1" dirty="0">
                <a:solidFill>
                  <a:srgbClr val="3F3F3F"/>
                </a:solidFill>
                <a:effectLst/>
                <a:latin typeface="Cordale"/>
              </a:rPr>
              <a:t>Planning resource management</a:t>
            </a:r>
            <a:r>
              <a:rPr lang="en-US" sz="2000" b="0" i="0" dirty="0">
                <a:solidFill>
                  <a:srgbClr val="3F3F3F"/>
                </a:solidFill>
                <a:effectLst/>
                <a:latin typeface="Cordale"/>
              </a:rPr>
              <a:t> involves deciding how to estimate, acquire, manage, and use project resources. The main outputs are a resource management plan, team charter, and project documents updates.</a:t>
            </a:r>
          </a:p>
          <a:p>
            <a:pPr algn="l">
              <a:buFont typeface="+mj-lt"/>
              <a:buAutoNum type="arabicPeriod"/>
            </a:pPr>
            <a:r>
              <a:rPr lang="en-US" sz="2000" b="0" i="1" dirty="0">
                <a:solidFill>
                  <a:srgbClr val="3F3F3F"/>
                </a:solidFill>
                <a:effectLst/>
                <a:latin typeface="Cordale"/>
              </a:rPr>
              <a:t>Estimating activity resources</a:t>
            </a:r>
            <a:r>
              <a:rPr lang="en-US" sz="2000" b="0" i="0" dirty="0">
                <a:solidFill>
                  <a:srgbClr val="3F3F3F"/>
                </a:solidFill>
                <a:effectLst/>
                <a:latin typeface="Cordale"/>
              </a:rPr>
              <a:t> involves estimating human and physical resources needed to complete project work. Outputs include resource requirements, basis of estimates, a resource breakdown structure, and project documents updates.</a:t>
            </a:r>
          </a:p>
          <a:p>
            <a:pPr algn="l">
              <a:buFont typeface="+mj-lt"/>
              <a:buAutoNum type="arabicPeriod"/>
            </a:pPr>
            <a:r>
              <a:rPr lang="en-US" sz="2000" b="0" i="1" dirty="0">
                <a:solidFill>
                  <a:srgbClr val="3F3F3F"/>
                </a:solidFill>
                <a:effectLst/>
                <a:latin typeface="Cordale"/>
              </a:rPr>
              <a:t>Acquiring resources</a:t>
            </a:r>
            <a:r>
              <a:rPr lang="en-US" sz="2000" b="0" i="0" dirty="0">
                <a:solidFill>
                  <a:srgbClr val="3F3F3F"/>
                </a:solidFill>
                <a:effectLst/>
                <a:latin typeface="Cordale"/>
              </a:rPr>
              <a:t> includes obtaining team members, facilities, equipment, materials, supplies, and other resources as needed. Outputs include physical and project team assignments, resource calendars, change requests, and updates to several documents.</a:t>
            </a:r>
          </a:p>
          <a:p>
            <a:pPr marL="109537" indent="0">
              <a:buNone/>
            </a:pPr>
            <a:endParaRPr lang="en-US" sz="2000" dirty="0"/>
          </a:p>
        </p:txBody>
      </p:sp>
      <p:sp>
        <p:nvSpPr>
          <p:cNvPr id="3" name="Title 2">
            <a:extLst>
              <a:ext uri="{FF2B5EF4-FFF2-40B4-BE49-F238E27FC236}">
                <a16:creationId xmlns:a16="http://schemas.microsoft.com/office/drawing/2014/main" id="{69A4FAEB-06FB-40EB-ADC8-CF7FBA4C8EFD}"/>
              </a:ext>
            </a:extLst>
          </p:cNvPr>
          <p:cNvSpPr>
            <a:spLocks noGrp="1"/>
          </p:cNvSpPr>
          <p:nvPr>
            <p:ph type="title"/>
          </p:nvPr>
        </p:nvSpPr>
        <p:spPr/>
        <p:txBody>
          <a:bodyPr>
            <a:normAutofit fontScale="90000"/>
          </a:bodyPr>
          <a:lstStyle/>
          <a:p>
            <a:r>
              <a:rPr lang="en-US" dirty="0"/>
              <a:t>Project Resource Management Processes</a:t>
            </a:r>
          </a:p>
        </p:txBody>
      </p:sp>
      <p:sp>
        <p:nvSpPr>
          <p:cNvPr id="5" name="Slide Number Placeholder 4">
            <a:extLst>
              <a:ext uri="{FF2B5EF4-FFF2-40B4-BE49-F238E27FC236}">
                <a16:creationId xmlns:a16="http://schemas.microsoft.com/office/drawing/2014/main" id="{BDEC0950-AC58-4E57-AB36-08ABEF6F8607}"/>
              </a:ext>
            </a:extLst>
          </p:cNvPr>
          <p:cNvSpPr>
            <a:spLocks noGrp="1"/>
          </p:cNvSpPr>
          <p:nvPr>
            <p:ph type="sldNum" sz="quarter" idx="11"/>
          </p:nvPr>
        </p:nvSpPr>
        <p:spPr/>
        <p:txBody>
          <a:bodyPr/>
          <a:lstStyle/>
          <a:p>
            <a:pPr>
              <a:defRPr/>
            </a:pPr>
            <a:fld id="{3DF7F6D6-12E9-47E2-83FA-0573725E0372}" type="slidenum">
              <a:rPr lang="en-US" smtClean="0"/>
              <a:pPr>
                <a:defRPr/>
              </a:pPr>
              <a:t>7</a:t>
            </a:fld>
            <a:endParaRPr lang="en-US" dirty="0"/>
          </a:p>
        </p:txBody>
      </p:sp>
    </p:spTree>
    <p:extLst>
      <p:ext uri="{BB962C8B-B14F-4D97-AF65-F5344CB8AC3E}">
        <p14:creationId xmlns:p14="http://schemas.microsoft.com/office/powerpoint/2010/main" val="180779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5DF8E3D-BB26-4703-B52B-CB3CF9D3C5E3}"/>
              </a:ext>
            </a:extLst>
          </p:cNvPr>
          <p:cNvSpPr>
            <a:spLocks noGrp="1"/>
          </p:cNvSpPr>
          <p:nvPr>
            <p:ph idx="1"/>
          </p:nvPr>
        </p:nvSpPr>
        <p:spPr/>
        <p:txBody>
          <a:bodyPr/>
          <a:lstStyle/>
          <a:p>
            <a:pPr marL="109537" indent="0" algn="l">
              <a:buNone/>
            </a:pPr>
            <a:r>
              <a:rPr lang="en-US" sz="1800" b="0" i="1" dirty="0">
                <a:solidFill>
                  <a:srgbClr val="3F3F3F"/>
                </a:solidFill>
                <a:effectLst/>
                <a:latin typeface="Cordale"/>
              </a:rPr>
              <a:t>4. Developing the project team</a:t>
            </a:r>
            <a:r>
              <a:rPr lang="en-US" sz="1800" b="0" i="0" dirty="0">
                <a:solidFill>
                  <a:srgbClr val="3F3F3F"/>
                </a:solidFill>
                <a:effectLst/>
                <a:latin typeface="Cordale"/>
              </a:rPr>
              <a:t> involves building individual and group skills to enhance project performance. Team-building skills are often a challenge for many project managers. The main outputs of this process are team performance assessments, change requests, and updates to several documents.</a:t>
            </a:r>
          </a:p>
          <a:p>
            <a:pPr marL="109537" indent="0" algn="l">
              <a:buNone/>
            </a:pPr>
            <a:r>
              <a:rPr lang="en-US" sz="1800" b="0" i="1" dirty="0">
                <a:solidFill>
                  <a:srgbClr val="3F3F3F"/>
                </a:solidFill>
                <a:effectLst/>
                <a:latin typeface="Cordale"/>
              </a:rPr>
              <a:t>5. Managing the project team</a:t>
            </a:r>
            <a:r>
              <a:rPr lang="en-US" sz="1800" b="0" i="0" dirty="0">
                <a:solidFill>
                  <a:srgbClr val="3F3F3F"/>
                </a:solidFill>
                <a:effectLst/>
                <a:latin typeface="Cordale"/>
              </a:rPr>
              <a:t> involves tracking team member performance, motivating team members, providing timely feedback, resolving issues and conflicts, and coordinating changes to help enhance project performance. Outputs of this process include change requests, project management plan updates, project documents updates, and organizational process assets updates.</a:t>
            </a:r>
          </a:p>
          <a:p>
            <a:pPr marL="109537" indent="0" algn="l">
              <a:buNone/>
            </a:pPr>
            <a:r>
              <a:rPr lang="en-US" sz="1800" dirty="0">
                <a:solidFill>
                  <a:srgbClr val="3F3F3F"/>
                </a:solidFill>
                <a:latin typeface="Cordale"/>
              </a:rPr>
              <a:t>6. </a:t>
            </a:r>
            <a:r>
              <a:rPr lang="en-US" sz="1800" b="0" i="0" dirty="0">
                <a:solidFill>
                  <a:srgbClr val="3F3F3F"/>
                </a:solidFill>
                <a:effectLst/>
                <a:latin typeface="Cordale"/>
              </a:rPr>
              <a:t>Controlling resources ensures that a project’s physical resources are available as planned, monitoring the planned versus actual resource utilization, and taking corrective action when needed. Outputs include work performance information, change requests, and updates to the project management plan and project documents.</a:t>
            </a:r>
          </a:p>
          <a:p>
            <a:pPr marL="109537" indent="0">
              <a:buNone/>
            </a:pPr>
            <a:endParaRPr lang="en-US" sz="1800" dirty="0"/>
          </a:p>
        </p:txBody>
      </p:sp>
      <p:sp>
        <p:nvSpPr>
          <p:cNvPr id="3" name="Title 2">
            <a:extLst>
              <a:ext uri="{FF2B5EF4-FFF2-40B4-BE49-F238E27FC236}">
                <a16:creationId xmlns:a16="http://schemas.microsoft.com/office/drawing/2014/main" id="{EEC72A43-D0D1-45E2-9C1A-059C14D2E4D0}"/>
              </a:ext>
            </a:extLst>
          </p:cNvPr>
          <p:cNvSpPr>
            <a:spLocks noGrp="1"/>
          </p:cNvSpPr>
          <p:nvPr>
            <p:ph type="title"/>
          </p:nvPr>
        </p:nvSpPr>
        <p:spPr/>
        <p:txBody>
          <a:bodyPr>
            <a:normAutofit fontScale="90000"/>
          </a:bodyPr>
          <a:lstStyle/>
          <a:p>
            <a:r>
              <a:rPr lang="en-US" dirty="0"/>
              <a:t>Project Human Resource Management Processes</a:t>
            </a:r>
          </a:p>
        </p:txBody>
      </p:sp>
      <p:sp>
        <p:nvSpPr>
          <p:cNvPr id="5" name="Slide Number Placeholder 4">
            <a:extLst>
              <a:ext uri="{FF2B5EF4-FFF2-40B4-BE49-F238E27FC236}">
                <a16:creationId xmlns:a16="http://schemas.microsoft.com/office/drawing/2014/main" id="{FBF91EE3-FA29-495A-9C3F-5A163E76418C}"/>
              </a:ext>
            </a:extLst>
          </p:cNvPr>
          <p:cNvSpPr>
            <a:spLocks noGrp="1"/>
          </p:cNvSpPr>
          <p:nvPr>
            <p:ph type="sldNum" sz="quarter" idx="11"/>
          </p:nvPr>
        </p:nvSpPr>
        <p:spPr/>
        <p:txBody>
          <a:bodyPr/>
          <a:lstStyle/>
          <a:p>
            <a:pPr>
              <a:defRPr/>
            </a:pPr>
            <a:fld id="{3DF7F6D6-12E9-47E2-83FA-0573725E0372}" type="slidenum">
              <a:rPr lang="en-US" smtClean="0"/>
              <a:pPr>
                <a:defRPr/>
              </a:pPr>
              <a:t>8</a:t>
            </a:fld>
            <a:endParaRPr lang="en-US" dirty="0"/>
          </a:p>
        </p:txBody>
      </p:sp>
    </p:spTree>
    <p:extLst>
      <p:ext uri="{BB962C8B-B14F-4D97-AF65-F5344CB8AC3E}">
        <p14:creationId xmlns:p14="http://schemas.microsoft.com/office/powerpoint/2010/main" val="257281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r>
              <a:rPr lang="en-US" dirty="0"/>
              <a:t>Psychologists and management theorists have devoted much research and thought to the field of managing people at work</a:t>
            </a:r>
          </a:p>
          <a:p>
            <a:r>
              <a:rPr lang="en-US" dirty="0"/>
              <a:t>Important areas related to project management include</a:t>
            </a:r>
          </a:p>
          <a:p>
            <a:pPr lvl="1"/>
            <a:r>
              <a:rPr lang="en-US" dirty="0"/>
              <a:t>motivation theories</a:t>
            </a:r>
          </a:p>
          <a:p>
            <a:pPr lvl="1"/>
            <a:r>
              <a:rPr lang="en-US" dirty="0"/>
              <a:t>influence and power</a:t>
            </a:r>
          </a:p>
          <a:p>
            <a:pPr lvl="1"/>
            <a:r>
              <a:rPr lang="en-US" dirty="0"/>
              <a:t>Effectiveness</a:t>
            </a:r>
          </a:p>
          <a:p>
            <a:pPr lvl="1"/>
            <a:r>
              <a:rPr lang="en-US" dirty="0"/>
              <a:t>Leadership</a:t>
            </a:r>
          </a:p>
          <a:p>
            <a:pPr lvl="1"/>
            <a:r>
              <a:rPr lang="en-US" dirty="0"/>
              <a:t>Emotional </a:t>
            </a:r>
            <a:r>
              <a:rPr lang="en-US" dirty="0" err="1"/>
              <a:t>intellegence</a:t>
            </a:r>
            <a:r>
              <a:rPr lang="en-US" dirty="0"/>
              <a:t>.</a:t>
            </a:r>
          </a:p>
        </p:txBody>
      </p:sp>
      <p:sp>
        <p:nvSpPr>
          <p:cNvPr id="20482" name="Rectangle 2"/>
          <p:cNvSpPr>
            <a:spLocks noGrp="1" noChangeArrowheads="1"/>
          </p:cNvSpPr>
          <p:nvPr>
            <p:ph type="title"/>
          </p:nvPr>
        </p:nvSpPr>
        <p:spPr/>
        <p:txBody>
          <a:bodyPr/>
          <a:lstStyle/>
          <a:p>
            <a:r>
              <a:rPr lang="en-US" dirty="0"/>
              <a:t>Keys to Managing People</a:t>
            </a:r>
          </a:p>
        </p:txBody>
      </p:sp>
      <p:sp>
        <p:nvSpPr>
          <p:cNvPr id="6" name="Slide Number Placeholder 5"/>
          <p:cNvSpPr>
            <a:spLocks noGrp="1"/>
          </p:cNvSpPr>
          <p:nvPr>
            <p:ph type="sldNum" sz="quarter" idx="11"/>
          </p:nvPr>
        </p:nvSpPr>
        <p:spPr/>
        <p:txBody>
          <a:bodyPr/>
          <a:lstStyle/>
          <a:p>
            <a:pPr>
              <a:defRPr/>
            </a:pPr>
            <a:fld id="{666F5EE5-EB00-4D42-A72F-97C3668C95D2}"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2554</TotalTime>
  <Words>3619</Words>
  <Application>Microsoft Office PowerPoint</Application>
  <PresentationFormat>On-screen Show (4:3)</PresentationFormat>
  <Paragraphs>235</Paragraphs>
  <Slides>41</Slides>
  <Notes>5</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41</vt:i4>
      </vt:variant>
    </vt:vector>
  </HeadingPairs>
  <TitlesOfParts>
    <vt:vector size="54" baseType="lpstr">
      <vt:lpstr>Arial</vt:lpstr>
      <vt:lpstr>Arial Rounded MT Bold</vt:lpstr>
      <vt:lpstr>Calibri</vt:lpstr>
      <vt:lpstr>Cordale</vt:lpstr>
      <vt:lpstr>DroidSerif</vt:lpstr>
      <vt:lpstr>Lucida Sans Unicode</vt:lpstr>
      <vt:lpstr>Open-sans</vt:lpstr>
      <vt:lpstr>Times New Roman</vt:lpstr>
      <vt:lpstr>Verdana</vt:lpstr>
      <vt:lpstr>Wingdings 2</vt:lpstr>
      <vt:lpstr>Wingdings 3</vt:lpstr>
      <vt:lpstr>Custom Design</vt:lpstr>
      <vt:lpstr>Theme1</vt:lpstr>
      <vt:lpstr>Chapter 9: Project Resource Management</vt:lpstr>
      <vt:lpstr>The Importance of Human Resource Management</vt:lpstr>
      <vt:lpstr>The Global IT Workforce</vt:lpstr>
      <vt:lpstr>Implications for the Future of IT Human Resource Management</vt:lpstr>
      <vt:lpstr>PowerPoint Presentation</vt:lpstr>
      <vt:lpstr>What is Project Resource Management?</vt:lpstr>
      <vt:lpstr>Project Resource Management Processes</vt:lpstr>
      <vt:lpstr>Project Human Resource Management Processes</vt:lpstr>
      <vt:lpstr>Keys to Managing People</vt:lpstr>
      <vt:lpstr>Intrinsic and Extrinsic Motivation</vt:lpstr>
      <vt:lpstr>1. Developing the Management Resource Plan</vt:lpstr>
      <vt:lpstr>Figure 9-3. Sample Organizational Chart for a Large IT Project</vt:lpstr>
      <vt:lpstr>1.1 work definition and assignment process</vt:lpstr>
      <vt:lpstr>Figure 9-4. Work Definition and Assignment Process</vt:lpstr>
      <vt:lpstr> 1.2 Organizational breakdown structure (OBS) </vt:lpstr>
      <vt:lpstr>1.2 Responsibility Assignment Matrices</vt:lpstr>
      <vt:lpstr>Figure 9-5. Sample Responsibility Assignment Matrix (RAM)</vt:lpstr>
      <vt:lpstr>1.3 RACI chart</vt:lpstr>
      <vt:lpstr>Table 9-2. Sample RACI Chart</vt:lpstr>
      <vt:lpstr>1.4 Staffing Management Plans and Resource Histograms</vt:lpstr>
      <vt:lpstr>Figure 9-6. Sample Resource Histogram</vt:lpstr>
      <vt:lpstr>1.4 Team Charters</vt:lpstr>
      <vt:lpstr>2. Estimating Activity Resources</vt:lpstr>
      <vt:lpstr>2. Estimating Activity Resources</vt:lpstr>
      <vt:lpstr>3. Acquiring resources</vt:lpstr>
      <vt:lpstr>3.1Resource Assignment</vt:lpstr>
      <vt:lpstr>3.2 Resource Loading</vt:lpstr>
      <vt:lpstr>Figure 9-7. Sample Histogram Showing an Overallocated Individual</vt:lpstr>
      <vt:lpstr>3.3 Resource Leveling</vt:lpstr>
      <vt:lpstr>Figure 9-8. Resource Leveling Example</vt:lpstr>
      <vt:lpstr>3.3 Benefits of Resource Leveling</vt:lpstr>
      <vt:lpstr>4. Developing the Project Team</vt:lpstr>
      <vt:lpstr>4.2 Training</vt:lpstr>
      <vt:lpstr>5. Managing the Project Team</vt:lpstr>
      <vt:lpstr>5.1 Tools and Techniques for Managing Project Teams</vt:lpstr>
      <vt:lpstr>5.3Five Dysfunctions of a Team</vt:lpstr>
      <vt:lpstr>5.4General Advice on Teams</vt:lpstr>
      <vt:lpstr>5.4 General Advice on Teams (cont’d)</vt:lpstr>
      <vt:lpstr>6. Controlling Resources</vt:lpstr>
      <vt:lpstr>Using Software to Assist in Human Resource Management</vt:lpstr>
      <vt:lpstr>Project Resource Management Involves Much More Than Using Software</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198</cp:revision>
  <dcterms:created xsi:type="dcterms:W3CDTF">2001-07-05T23:10:12Z</dcterms:created>
  <dcterms:modified xsi:type="dcterms:W3CDTF">2021-11-07T08:02:29Z</dcterms:modified>
</cp:coreProperties>
</file>