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912" r:id="rId2"/>
  </p:sldMasterIdLst>
  <p:notesMasterIdLst>
    <p:notesMasterId r:id="rId31"/>
  </p:notesMasterIdLst>
  <p:handoutMasterIdLst>
    <p:handoutMasterId r:id="rId32"/>
  </p:handoutMasterIdLst>
  <p:sldIdLst>
    <p:sldId id="257" r:id="rId3"/>
    <p:sldId id="338" r:id="rId4"/>
    <p:sldId id="339" r:id="rId5"/>
    <p:sldId id="378" r:id="rId6"/>
    <p:sldId id="386" r:id="rId7"/>
    <p:sldId id="351" r:id="rId8"/>
    <p:sldId id="347" r:id="rId9"/>
    <p:sldId id="352" r:id="rId10"/>
    <p:sldId id="348" r:id="rId11"/>
    <p:sldId id="353" r:id="rId12"/>
    <p:sldId id="355" r:id="rId13"/>
    <p:sldId id="356" r:id="rId14"/>
    <p:sldId id="340" r:id="rId15"/>
    <p:sldId id="341" r:id="rId16"/>
    <p:sldId id="343" r:id="rId17"/>
    <p:sldId id="388" r:id="rId18"/>
    <p:sldId id="389" r:id="rId19"/>
    <p:sldId id="391" r:id="rId20"/>
    <p:sldId id="357" r:id="rId21"/>
    <p:sldId id="392" r:id="rId22"/>
    <p:sldId id="361" r:id="rId23"/>
    <p:sldId id="365" r:id="rId24"/>
    <p:sldId id="385" r:id="rId25"/>
    <p:sldId id="368" r:id="rId26"/>
    <p:sldId id="370" r:id="rId27"/>
    <p:sldId id="382" r:id="rId28"/>
    <p:sldId id="373" r:id="rId29"/>
    <p:sldId id="376" r:id="rId30"/>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varScale="1">
        <p:scale>
          <a:sx n="81" d="100"/>
          <a:sy n="81" d="100"/>
        </p:scale>
        <p:origin x="149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5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591C4D6C-6EDE-49B0-A311-F32A12FED5D1}" type="slidenum">
              <a:rPr lang="en-US"/>
              <a:pPr>
                <a:defRPr/>
              </a:pPr>
              <a:t>‹#›</a:t>
            </a:fld>
            <a:endParaRPr lang="en-US" dirty="0"/>
          </a:p>
        </p:txBody>
      </p:sp>
    </p:spTree>
    <p:extLst>
      <p:ext uri="{BB962C8B-B14F-4D97-AF65-F5344CB8AC3E}">
        <p14:creationId xmlns:p14="http://schemas.microsoft.com/office/powerpoint/2010/main" val="1400293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46F34499-B82A-45E5-967D-F3C4D18AFBEB}" type="slidenum">
              <a:rPr lang="en-US"/>
              <a:pPr>
                <a:defRPr/>
              </a:pPr>
              <a:t>‹#›</a:t>
            </a:fld>
            <a:endParaRPr lang="en-US" dirty="0"/>
          </a:p>
        </p:txBody>
      </p:sp>
    </p:spTree>
    <p:extLst>
      <p:ext uri="{BB962C8B-B14F-4D97-AF65-F5344CB8AC3E}">
        <p14:creationId xmlns:p14="http://schemas.microsoft.com/office/powerpoint/2010/main" val="2401141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dirty="0"/>
          </a:p>
        </p:txBody>
      </p:sp>
      <p:sp>
        <p:nvSpPr>
          <p:cNvPr id="55300" name="Slide Number Placeholder 3"/>
          <p:cNvSpPr>
            <a:spLocks noGrp="1"/>
          </p:cNvSpPr>
          <p:nvPr>
            <p:ph type="sldNum" sz="quarter" idx="5"/>
          </p:nvPr>
        </p:nvSpPr>
        <p:spPr>
          <a:noFill/>
        </p:spPr>
        <p:txBody>
          <a:bodyPr/>
          <a:lstStyle/>
          <a:p>
            <a:fld id="{BF5120FB-DB2F-4316-B49C-3147D5074945}"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C8F429C8-286F-4CBB-8323-E07CB01A2B7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E4D68D3E-95C0-4AD3-9DF7-A60E65E6C68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EC1AA9CB-A49F-428D-8075-9BAA7E4AAB5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a:t>Information Technology Project Management, Seventh Edition</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5CE54AD-B30A-469E-AD93-7B59B656CE34}"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2014</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rtlCol="0"/>
          <a:lstStyle/>
          <a:p>
            <a:r>
              <a:rPr lang="en-US"/>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a:t>Information Technology Project Management, Seventh Edition</a:t>
            </a:r>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E7041028-70A1-4883-98CC-1414125760B5}"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8" name="Slide Number Placeholder 5"/>
          <p:cNvSpPr>
            <a:spLocks noGrp="1"/>
          </p:cNvSpPr>
          <p:nvPr>
            <p:ph type="sldNum" sz="quarter" idx="12"/>
          </p:nvPr>
        </p:nvSpPr>
        <p:spPr/>
        <p:txBody>
          <a:bodyPr/>
          <a:lstStyle>
            <a:lvl1pPr>
              <a:defRPr/>
            </a:lvl1pPr>
            <a:extLst/>
          </a:lstStyle>
          <a:p>
            <a:pPr>
              <a:defRPr/>
            </a:pPr>
            <a:fld id="{4BDBFCCD-691C-40AA-8EFC-CF970F22E1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7" name="Slide Number Placeholder 6"/>
          <p:cNvSpPr>
            <a:spLocks noGrp="1"/>
          </p:cNvSpPr>
          <p:nvPr>
            <p:ph type="sldNum" sz="quarter" idx="12"/>
          </p:nvPr>
        </p:nvSpPr>
        <p:spPr/>
        <p:txBody>
          <a:bodyPr/>
          <a:lstStyle>
            <a:lvl1pPr>
              <a:defRPr/>
            </a:lvl1pPr>
            <a:extLst/>
          </a:lstStyle>
          <a:p>
            <a:pPr>
              <a:defRPr/>
            </a:pPr>
            <a:fld id="{88ECA2BC-76D7-4F9C-9D66-33CDF6D9173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9" name="Slide Number Placeholder 8"/>
          <p:cNvSpPr>
            <a:spLocks noGrp="1"/>
          </p:cNvSpPr>
          <p:nvPr>
            <p:ph type="sldNum" sz="quarter" idx="12"/>
          </p:nvPr>
        </p:nvSpPr>
        <p:spPr/>
        <p:txBody>
          <a:bodyPr/>
          <a:lstStyle>
            <a:lvl1pPr>
              <a:defRPr/>
            </a:lvl1pPr>
            <a:extLst/>
          </a:lstStyle>
          <a:p>
            <a:pPr>
              <a:defRPr/>
            </a:pPr>
            <a:fld id="{80E1AB30-0018-412D-8C9C-E8D2BE76AA17}"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5" name="Slide Number Placeholder 4"/>
          <p:cNvSpPr>
            <a:spLocks noGrp="1"/>
          </p:cNvSpPr>
          <p:nvPr>
            <p:ph type="sldNum" sz="quarter" idx="12"/>
          </p:nvPr>
        </p:nvSpPr>
        <p:spPr/>
        <p:txBody>
          <a:bodyPr/>
          <a:lstStyle>
            <a:lvl1pPr>
              <a:defRPr/>
            </a:lvl1pPr>
            <a:extLst/>
          </a:lstStyle>
          <a:p>
            <a:pPr>
              <a:defRPr/>
            </a:pPr>
            <a:fld id="{84AA60CE-7DB8-4518-9645-A357FEA2E3F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4" name="Slide Number Placeholder 17"/>
          <p:cNvSpPr>
            <a:spLocks noGrp="1"/>
          </p:cNvSpPr>
          <p:nvPr>
            <p:ph type="sldNum" sz="quarter" idx="12"/>
          </p:nvPr>
        </p:nvSpPr>
        <p:spPr/>
        <p:txBody>
          <a:bodyPr/>
          <a:lstStyle>
            <a:lvl1pPr>
              <a:defRPr/>
            </a:lvl1pPr>
          </a:lstStyle>
          <a:p>
            <a:pPr>
              <a:defRPr/>
            </a:pPr>
            <a:fld id="{FE14304E-FB8E-4A11-90C0-0D1234AF3E6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a:t>Information Technology Project Management, Seventh Edition</a:t>
            </a:r>
          </a:p>
        </p:txBody>
      </p:sp>
      <p:sp>
        <p:nvSpPr>
          <p:cNvPr id="7" name="Slide Number Placeholder 6"/>
          <p:cNvSpPr>
            <a:spLocks noGrp="1"/>
          </p:cNvSpPr>
          <p:nvPr>
            <p:ph type="sldNum" sz="quarter" idx="12"/>
          </p:nvPr>
        </p:nvSpPr>
        <p:spPr/>
        <p:txBody>
          <a:bodyPr/>
          <a:lstStyle>
            <a:lvl1pPr>
              <a:defRPr/>
            </a:lvl1pPr>
            <a:extLst/>
          </a:lstStyle>
          <a:p>
            <a:pPr>
              <a:defRPr/>
            </a:pPr>
            <a:fld id="{0BF5E2FE-52D3-4232-B85F-0C3C8901D3A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7603967C-F284-4E77-A024-1853F01D660C}"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dirty="0"/>
              <a:t>Information Technology Project Management, Seventh Edition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5475CA9-08CF-4B16-8E5B-A9E2B9C71B7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17"/>
          <p:cNvSpPr>
            <a:spLocks noGrp="1"/>
          </p:cNvSpPr>
          <p:nvPr>
            <p:ph type="sldNum" sz="quarter" idx="12"/>
          </p:nvPr>
        </p:nvSpPr>
        <p:spPr/>
        <p:txBody>
          <a:bodyPr/>
          <a:lstStyle>
            <a:lvl1pPr>
              <a:defRPr/>
            </a:lvl1pPr>
          </a:lstStyle>
          <a:p>
            <a:pPr>
              <a:defRPr/>
            </a:pPr>
            <a:fld id="{260BCE2F-BB23-47FB-93E3-7F57817977C3}"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17"/>
          <p:cNvSpPr>
            <a:spLocks noGrp="1"/>
          </p:cNvSpPr>
          <p:nvPr>
            <p:ph type="sldNum" sz="quarter" idx="12"/>
          </p:nvPr>
        </p:nvSpPr>
        <p:spPr/>
        <p:txBody>
          <a:bodyPr/>
          <a:lstStyle>
            <a:lvl1pPr>
              <a:defRPr/>
            </a:lvl1pPr>
          </a:lstStyle>
          <a:p>
            <a:pPr>
              <a:defRPr/>
            </a:pPr>
            <a:fld id="{13152180-080B-47A2-A616-2BCCE64515D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6" name="Slide Number Placeholder 5"/>
          <p:cNvSpPr>
            <a:spLocks noGrp="1"/>
          </p:cNvSpPr>
          <p:nvPr>
            <p:ph type="sldNum" sz="quarter" idx="12"/>
          </p:nvPr>
        </p:nvSpPr>
        <p:spPr/>
        <p:txBody>
          <a:bodyPr/>
          <a:lstStyle>
            <a:lvl1pPr>
              <a:defRPr/>
            </a:lvl1pPr>
          </a:lstStyle>
          <a:p>
            <a:pPr>
              <a:defRPr/>
            </a:pPr>
            <a:fld id="{1C232BB4-75B4-4C69-94AD-424C8FD0F90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487B63AB-9E04-47FC-9F10-3CEA81C5584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9" name="Slide Number Placeholder 5"/>
          <p:cNvSpPr>
            <a:spLocks noGrp="1"/>
          </p:cNvSpPr>
          <p:nvPr>
            <p:ph type="sldNum" sz="quarter" idx="12"/>
          </p:nvPr>
        </p:nvSpPr>
        <p:spPr/>
        <p:txBody>
          <a:bodyPr/>
          <a:lstStyle>
            <a:lvl1pPr>
              <a:defRPr/>
            </a:lvl1pPr>
          </a:lstStyle>
          <a:p>
            <a:pPr>
              <a:defRPr/>
            </a:pPr>
            <a:fld id="{D6068384-3A5E-42B0-9DB2-68C2834A8D2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5" name="Slide Number Placeholder 5"/>
          <p:cNvSpPr>
            <a:spLocks noGrp="1"/>
          </p:cNvSpPr>
          <p:nvPr>
            <p:ph type="sldNum" sz="quarter" idx="12"/>
          </p:nvPr>
        </p:nvSpPr>
        <p:spPr/>
        <p:txBody>
          <a:bodyPr/>
          <a:lstStyle>
            <a:lvl1pPr>
              <a:defRPr/>
            </a:lvl1pPr>
          </a:lstStyle>
          <a:p>
            <a:pPr>
              <a:defRPr/>
            </a:pPr>
            <a:fld id="{D59D01A5-6FD8-44B4-AD7E-D5CC8471AB3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4" name="Slide Number Placeholder 5"/>
          <p:cNvSpPr>
            <a:spLocks noGrp="1"/>
          </p:cNvSpPr>
          <p:nvPr>
            <p:ph type="sldNum" sz="quarter" idx="12"/>
          </p:nvPr>
        </p:nvSpPr>
        <p:spPr/>
        <p:txBody>
          <a:bodyPr/>
          <a:lstStyle>
            <a:lvl1pPr>
              <a:defRPr/>
            </a:lvl1pPr>
          </a:lstStyle>
          <a:p>
            <a:pPr>
              <a:defRPr/>
            </a:pPr>
            <a:fld id="{458B6FEB-F9E5-4AD9-9F53-51CC456E2E0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6349C5E4-E79D-433E-94F2-96A93C7FD09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Information Technology Project Management, Seventh Edition</a:t>
            </a:r>
          </a:p>
        </p:txBody>
      </p:sp>
      <p:sp>
        <p:nvSpPr>
          <p:cNvPr id="7" name="Slide Number Placeholder 5"/>
          <p:cNvSpPr>
            <a:spLocks noGrp="1"/>
          </p:cNvSpPr>
          <p:nvPr>
            <p:ph type="sldNum" sz="quarter" idx="12"/>
          </p:nvPr>
        </p:nvSpPr>
        <p:spPr/>
        <p:txBody>
          <a:bodyPr/>
          <a:lstStyle>
            <a:lvl1pPr>
              <a:defRPr/>
            </a:lvl1pPr>
          </a:lstStyle>
          <a:p>
            <a:pPr>
              <a:defRPr/>
            </a:pPr>
            <a:fld id="{7E4D32EF-206D-4E59-ADF9-6B674F5D28C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dirty="0"/>
              <a:t>Information Technology Project Management, Seventh Edition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7B9482A8-9EF2-49AB-81BA-2929840DBB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dirty="0"/>
              <a:t>Information Technology Project Management, Seventh Edition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B9482A8-9EF2-49AB-81BA-2929840DBB1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eaLnBrk="1" fontAlgn="auto" hangingPunct="1">
              <a:spcAft>
                <a:spcPts val="0"/>
              </a:spcAft>
              <a:defRPr/>
            </a:pPr>
            <a:r>
              <a:rPr dirty="0">
                <a:effectLst>
                  <a:outerShdw blurRad="38100" dist="38100" dir="2700000" algn="tl">
                    <a:srgbClr val="FFFFFF"/>
                  </a:outerShdw>
                </a:effectLst>
                <a:latin typeface="Arial Rounded MT Bold" pitchFamily="34" charset="0"/>
              </a:rPr>
              <a:t>Chapter 10:</a:t>
            </a:r>
            <a:br>
              <a:rPr dirty="0">
                <a:effectLst>
                  <a:outerShdw blurRad="38100" dist="38100" dir="2700000" algn="tl">
                    <a:srgbClr val="FFFFFF"/>
                  </a:outerShdw>
                </a:effectLst>
                <a:latin typeface="Arial Rounded MT Bold" pitchFamily="34" charset="0"/>
              </a:rPr>
            </a:br>
            <a:r>
              <a:rPr dirty="0">
                <a:effectLst>
                  <a:outerShdw blurRad="38100" dist="38100" dir="2700000" algn="tl">
                    <a:srgbClr val="FFFFFF"/>
                  </a:outerShdw>
                </a:effectLst>
                <a:latin typeface="Arial Rounded MT Bold" pitchFamily="34" charset="0"/>
              </a:rPr>
              <a:t>Project Communications Management</a:t>
            </a: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a:t>Note: See the text itself for full citations.</a:t>
            </a:r>
          </a:p>
        </p:txBody>
      </p:sp>
      <p:sp>
        <p:nvSpPr>
          <p:cNvPr id="7"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Seventh Edition</a:t>
            </a:r>
          </a:p>
        </p:txBody>
      </p:sp>
      <p:pic>
        <p:nvPicPr>
          <p:cNvPr id="8"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81000" y="1600200"/>
            <a:ext cx="8458200" cy="4572000"/>
          </a:xfrm>
        </p:spPr>
        <p:txBody>
          <a:bodyPr/>
          <a:lstStyle/>
          <a:p>
            <a:pPr>
              <a:spcBef>
                <a:spcPct val="80000"/>
              </a:spcBef>
              <a:buClr>
                <a:srgbClr val="666699"/>
              </a:buClr>
            </a:pPr>
            <a:r>
              <a:rPr lang="en-US" dirty="0"/>
              <a:t>Rarely does the receiver interpret a message exactly as the sender intended</a:t>
            </a:r>
          </a:p>
          <a:p>
            <a:pPr>
              <a:spcBef>
                <a:spcPct val="80000"/>
              </a:spcBef>
              <a:buClr>
                <a:srgbClr val="666699"/>
              </a:buClr>
            </a:pPr>
            <a:r>
              <a:rPr lang="en-US" dirty="0"/>
              <a:t>Geographic location and cultural background affect the complexity of project communications</a:t>
            </a:r>
          </a:p>
          <a:p>
            <a:pPr marL="109537" indent="0">
              <a:buNone/>
            </a:pPr>
            <a:endParaRPr lang="en-US" dirty="0"/>
          </a:p>
        </p:txBody>
      </p:sp>
      <p:sp>
        <p:nvSpPr>
          <p:cNvPr id="27650" name="Rectangle 2"/>
          <p:cNvSpPr>
            <a:spLocks noGrp="1" noChangeArrowheads="1"/>
          </p:cNvSpPr>
          <p:nvPr>
            <p:ph type="title"/>
          </p:nvPr>
        </p:nvSpPr>
        <p:spPr/>
        <p:txBody>
          <a:bodyPr>
            <a:normAutofit fontScale="90000"/>
          </a:bodyPr>
          <a:lstStyle/>
          <a:p>
            <a:r>
              <a:rPr lang="en-US" dirty="0"/>
              <a:t>Other Communication Considerations</a:t>
            </a:r>
          </a:p>
        </p:txBody>
      </p:sp>
      <p:sp>
        <p:nvSpPr>
          <p:cNvPr id="27653"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73ED1362-77DC-4486-BA61-3B6FCC150406}"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381000" y="2057400"/>
            <a:ext cx="8458200" cy="4267200"/>
          </a:xfrm>
        </p:spPr>
        <p:txBody>
          <a:bodyPr/>
          <a:lstStyle/>
          <a:p>
            <a:pPr>
              <a:buClr>
                <a:srgbClr val="666699"/>
              </a:buClr>
            </a:pPr>
            <a:r>
              <a:rPr lang="en-US" dirty="0"/>
              <a:t>As the number of people involved increases, the complexity of communications increases because there are more communications channels or pathways through which people can communicate.</a:t>
            </a:r>
          </a:p>
          <a:p>
            <a:pPr>
              <a:buClr>
                <a:srgbClr val="666699"/>
              </a:buClr>
            </a:pPr>
            <a:r>
              <a:rPr lang="en-US" dirty="0"/>
              <a:t>Number of communications channels = </a:t>
            </a:r>
            <a:r>
              <a:rPr lang="en-US" i="1" u="sng" dirty="0"/>
              <a:t>n</a:t>
            </a:r>
            <a:r>
              <a:rPr lang="en-US" u="sng" dirty="0"/>
              <a:t>(</a:t>
            </a:r>
            <a:r>
              <a:rPr lang="en-US" i="1" u="sng" dirty="0"/>
              <a:t>n-1</a:t>
            </a:r>
            <a:r>
              <a:rPr lang="en-US" u="sng" dirty="0"/>
              <a:t>)</a:t>
            </a:r>
            <a:endParaRPr lang="en-US" dirty="0"/>
          </a:p>
          <a:p>
            <a:pPr>
              <a:buClr>
                <a:srgbClr val="666699"/>
              </a:buClr>
              <a:buNone/>
            </a:pPr>
            <a:r>
              <a:rPr lang="en-US" dirty="0"/>
              <a:t>				      			 	     2		 </a:t>
            </a:r>
            <a:br>
              <a:rPr lang="en-US" dirty="0"/>
            </a:br>
            <a:r>
              <a:rPr lang="en-US" dirty="0"/>
              <a:t>where</a:t>
            </a:r>
            <a:r>
              <a:rPr lang="en-US" i="1" dirty="0"/>
              <a:t> n</a:t>
            </a:r>
            <a:r>
              <a:rPr lang="en-US" dirty="0"/>
              <a:t> is the number of people involved</a:t>
            </a:r>
          </a:p>
        </p:txBody>
      </p:sp>
      <p:sp>
        <p:nvSpPr>
          <p:cNvPr id="29698" name="Rectangle 2"/>
          <p:cNvSpPr>
            <a:spLocks noGrp="1" noChangeArrowheads="1"/>
          </p:cNvSpPr>
          <p:nvPr>
            <p:ph type="title"/>
          </p:nvPr>
        </p:nvSpPr>
        <p:spPr/>
        <p:txBody>
          <a:bodyPr>
            <a:normAutofit fontScale="90000"/>
          </a:bodyPr>
          <a:lstStyle/>
          <a:p>
            <a:r>
              <a:rPr lang="en-US" dirty="0"/>
              <a:t>Determining the Number of Communications Channels</a:t>
            </a:r>
          </a:p>
        </p:txBody>
      </p:sp>
      <p:sp>
        <p:nvSpPr>
          <p:cNvPr id="2970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C9A9DAF9-50B2-4BD0-A6D7-3428D1B547B9}"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3600" dirty="0"/>
              <a:t>Figure 10-2. The Impact of the Number of People on Communications Channels</a:t>
            </a:r>
            <a:endParaRPr lang="en-US" sz="4400" dirty="0"/>
          </a:p>
        </p:txBody>
      </p:sp>
      <p:sp>
        <p:nvSpPr>
          <p:cNvPr id="30725" name="Footer Placeholder 6"/>
          <p:cNvSpPr>
            <a:spLocks noGrp="1"/>
          </p:cNvSpPr>
          <p:nvPr>
            <p:ph type="ftr" sz="quarter" idx="10"/>
          </p:nvPr>
        </p:nvSpPr>
        <p:spPr bwMode="auto">
          <a:noFill/>
          <a:ln>
            <a:miter lim="800000"/>
            <a:headEnd/>
            <a:tailEnd/>
          </a:ln>
        </p:spPr>
        <p:txBody>
          <a:bodyPr/>
          <a:lstStyle/>
          <a:p>
            <a:pPr>
              <a:buFontTx/>
              <a:buNone/>
            </a:pPr>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97773767-0404-439F-BDD5-8029323C6671}" type="slidenum">
              <a:rPr lang="en-US" smtClean="0"/>
              <a:pPr>
                <a:defRPr/>
              </a:pPr>
              <a:t>12</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295400"/>
            <a:ext cx="7599043" cy="513777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a:spcBef>
                <a:spcPct val="100000"/>
              </a:spcBef>
              <a:buClr>
                <a:srgbClr val="666699"/>
              </a:buClr>
              <a:buFont typeface="Wingdings" pitchFamily="2" charset="2"/>
              <a:buChar char="§"/>
            </a:pPr>
            <a:r>
              <a:rPr lang="en-US" dirty="0"/>
              <a:t>Every project should include some type of </a:t>
            </a:r>
            <a:r>
              <a:rPr lang="en-US" b="1" dirty="0"/>
              <a:t>communications management </a:t>
            </a:r>
            <a:r>
              <a:rPr lang="en-US" dirty="0"/>
              <a:t>plan, a document that guides project communications</a:t>
            </a:r>
          </a:p>
          <a:p>
            <a:r>
              <a:rPr lang="en-US" dirty="0"/>
              <a:t>The communications management plan varies with the needs of the project, but some type of written plan should always be prepared</a:t>
            </a:r>
          </a:p>
          <a:p>
            <a:r>
              <a:rPr lang="en-US" dirty="0"/>
              <a:t>For small projects, the communications management plan can be part of the team contract</a:t>
            </a:r>
          </a:p>
          <a:p>
            <a:r>
              <a:rPr lang="en-US" dirty="0"/>
              <a:t>For large projects, it should be a separate document</a:t>
            </a:r>
          </a:p>
        </p:txBody>
      </p:sp>
      <p:sp>
        <p:nvSpPr>
          <p:cNvPr id="14338" name="Rectangle 2"/>
          <p:cNvSpPr>
            <a:spLocks noGrp="1" noChangeArrowheads="1"/>
          </p:cNvSpPr>
          <p:nvPr>
            <p:ph type="title"/>
          </p:nvPr>
        </p:nvSpPr>
        <p:spPr/>
        <p:txBody>
          <a:bodyPr>
            <a:normAutofit fontScale="90000"/>
          </a:bodyPr>
          <a:lstStyle/>
          <a:p>
            <a:r>
              <a:rPr lang="en-US" dirty="0"/>
              <a:t>1. Planning Communications Management</a:t>
            </a:r>
          </a:p>
        </p:txBody>
      </p:sp>
      <p:sp>
        <p:nvSpPr>
          <p:cNvPr id="1434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36750A1E-0D14-4AFD-BFA9-02B84F7E0A76}"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81000" y="1219200"/>
            <a:ext cx="8458200" cy="4419600"/>
          </a:xfrm>
        </p:spPr>
        <p:txBody>
          <a:bodyPr/>
          <a:lstStyle/>
          <a:p>
            <a:pPr marL="109537" indent="0">
              <a:buNone/>
            </a:pPr>
            <a:r>
              <a:rPr lang="en-US" sz="2400" dirty="0"/>
              <a:t>1. Stakeholder communications requirements</a:t>
            </a:r>
          </a:p>
          <a:p>
            <a:pPr marL="109537" indent="0">
              <a:buNone/>
            </a:pPr>
            <a:r>
              <a:rPr lang="en-US" sz="2400" dirty="0"/>
              <a:t>2. Information to be communicated, including format, content, and level of detail</a:t>
            </a:r>
          </a:p>
          <a:p>
            <a:pPr marL="109537" indent="0">
              <a:buNone/>
            </a:pPr>
            <a:r>
              <a:rPr lang="en-US" sz="2400" dirty="0"/>
              <a:t>3. Who will receive the information and who will produce it</a:t>
            </a:r>
          </a:p>
          <a:p>
            <a:pPr marL="109537" indent="0">
              <a:buNone/>
            </a:pPr>
            <a:r>
              <a:rPr lang="en-US" sz="2400" dirty="0"/>
              <a:t>4. Suggested methods or technologies for conveying the information</a:t>
            </a:r>
          </a:p>
          <a:p>
            <a:pPr marL="109537" indent="0">
              <a:buNone/>
            </a:pPr>
            <a:r>
              <a:rPr lang="en-US" sz="2400" dirty="0"/>
              <a:t>5. Frequency of communication</a:t>
            </a:r>
          </a:p>
          <a:p>
            <a:pPr marL="109537" indent="0">
              <a:buNone/>
            </a:pPr>
            <a:r>
              <a:rPr lang="en-US" sz="2400" dirty="0"/>
              <a:t>6. Escalation procedures for resolving issues</a:t>
            </a:r>
          </a:p>
          <a:p>
            <a:pPr marL="109537" indent="0">
              <a:buNone/>
            </a:pPr>
            <a:r>
              <a:rPr lang="en-US" sz="2400" dirty="0"/>
              <a:t>7. Revision procedures for updating the communications management plan</a:t>
            </a:r>
          </a:p>
          <a:p>
            <a:pPr marL="109537" indent="0">
              <a:buNone/>
            </a:pPr>
            <a:r>
              <a:rPr lang="en-US" sz="2400" dirty="0"/>
              <a:t>8. A glossary of common terminology</a:t>
            </a:r>
          </a:p>
        </p:txBody>
      </p:sp>
      <p:sp>
        <p:nvSpPr>
          <p:cNvPr id="15362" name="Rectangle 2"/>
          <p:cNvSpPr>
            <a:spLocks noGrp="1" noChangeArrowheads="1"/>
          </p:cNvSpPr>
          <p:nvPr>
            <p:ph type="title"/>
          </p:nvPr>
        </p:nvSpPr>
        <p:spPr>
          <a:xfrm>
            <a:off x="457200" y="0"/>
            <a:ext cx="8229600" cy="1143000"/>
          </a:xfrm>
        </p:spPr>
        <p:txBody>
          <a:bodyPr>
            <a:normAutofit fontScale="90000"/>
          </a:bodyPr>
          <a:lstStyle/>
          <a:p>
            <a:r>
              <a:rPr lang="en-US" dirty="0"/>
              <a:t>Communications Management</a:t>
            </a:r>
            <a:br>
              <a:rPr lang="en-US" dirty="0"/>
            </a:br>
            <a:r>
              <a:rPr lang="en-US" dirty="0"/>
              <a:t>Plan Contents</a:t>
            </a:r>
          </a:p>
        </p:txBody>
      </p:sp>
      <p:sp>
        <p:nvSpPr>
          <p:cNvPr id="1536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61901660-625A-429A-86A8-6CD93411A105}"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143000"/>
          </a:xfrm>
        </p:spPr>
        <p:txBody>
          <a:bodyPr>
            <a:normAutofit fontScale="90000"/>
          </a:bodyPr>
          <a:lstStyle/>
          <a:p>
            <a:r>
              <a:rPr lang="en-US" sz="3600" dirty="0"/>
              <a:t>Table 10-1. Sample Stakeholder Analysis for Project Communications</a:t>
            </a:r>
          </a:p>
        </p:txBody>
      </p:sp>
      <p:sp>
        <p:nvSpPr>
          <p:cNvPr id="17412" name="Footer Placeholder 7"/>
          <p:cNvSpPr>
            <a:spLocks noGrp="1"/>
          </p:cNvSpPr>
          <p:nvPr>
            <p:ph type="ftr" sz="quarter" idx="10"/>
          </p:nvPr>
        </p:nvSpPr>
        <p:spPr bwMode="auto">
          <a:noFill/>
          <a:ln>
            <a:miter lim="800000"/>
            <a:headEnd/>
            <a:tailEnd/>
          </a:ln>
        </p:spPr>
        <p:txBody>
          <a:bodyPr/>
          <a:lstStyle/>
          <a:p>
            <a:pPr>
              <a:buFontTx/>
              <a:buNone/>
            </a:pPr>
            <a:r>
              <a:rPr lang="en-US" dirty="0"/>
              <a:t>Information Technology Project Management, Seventh Edition</a:t>
            </a:r>
          </a:p>
        </p:txBody>
      </p:sp>
      <p:sp>
        <p:nvSpPr>
          <p:cNvPr id="7" name="Slide Number Placeholder 6"/>
          <p:cNvSpPr>
            <a:spLocks noGrp="1"/>
          </p:cNvSpPr>
          <p:nvPr>
            <p:ph type="sldNum" sz="quarter" idx="11"/>
          </p:nvPr>
        </p:nvSpPr>
        <p:spPr/>
        <p:txBody>
          <a:bodyPr/>
          <a:lstStyle/>
          <a:p>
            <a:pPr>
              <a:buFontTx/>
              <a:buNone/>
              <a:defRPr/>
            </a:pPr>
            <a:fld id="{59E06270-8745-46BE-905A-87514833B8ED}" type="slidenum">
              <a:rPr lang="en-US" smtClean="0"/>
              <a:pPr>
                <a:buFontTx/>
                <a:buNone/>
                <a:defRPr/>
              </a:pPr>
              <a:t>15</a:t>
            </a:fld>
            <a:endParaRPr lang="en-US" dirty="0"/>
          </a:p>
        </p:txBody>
      </p:sp>
      <p:pic>
        <p:nvPicPr>
          <p:cNvPr id="17415" name="Picture 7"/>
          <p:cNvPicPr>
            <a:picLocks noChangeAspect="1" noChangeArrowheads="1"/>
          </p:cNvPicPr>
          <p:nvPr/>
        </p:nvPicPr>
        <p:blipFill>
          <a:blip r:embed="rId2"/>
          <a:srcRect l="23125" t="29000" r="26875" b="13000"/>
          <a:stretch>
            <a:fillRect/>
          </a:stretch>
        </p:blipFill>
        <p:spPr bwMode="auto">
          <a:xfrm>
            <a:off x="914400" y="1143000"/>
            <a:ext cx="7147034" cy="51816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Managing communications is a large part of a project manager’s job</a:t>
            </a:r>
          </a:p>
          <a:p>
            <a:r>
              <a:rPr lang="en-US" dirty="0"/>
              <a:t>Getting project information to the right people at the right time and in a useful format is just as important as developing the information in the first place</a:t>
            </a:r>
          </a:p>
          <a:p>
            <a:r>
              <a:rPr lang="en-US" dirty="0"/>
              <a:t>Important considerations include the use of technology, the appropriate methods and media to use, and performance reporting</a:t>
            </a:r>
          </a:p>
        </p:txBody>
      </p:sp>
      <p:sp>
        <p:nvSpPr>
          <p:cNvPr id="3" name="Title 2"/>
          <p:cNvSpPr>
            <a:spLocks noGrp="1"/>
          </p:cNvSpPr>
          <p:nvPr>
            <p:ph type="title"/>
          </p:nvPr>
        </p:nvSpPr>
        <p:spPr/>
        <p:txBody>
          <a:bodyPr/>
          <a:lstStyle/>
          <a:p>
            <a:r>
              <a:rPr lang="en-US" dirty="0"/>
              <a:t>2. Managing Communications</a:t>
            </a:r>
          </a:p>
        </p:txBody>
      </p:sp>
      <p:sp>
        <p:nvSpPr>
          <p:cNvPr id="4" name="Footer Placeholder 3"/>
          <p:cNvSpPr>
            <a:spLocks noGrp="1"/>
          </p:cNvSpPr>
          <p:nvPr>
            <p:ph type="ftr" sz="quarter" idx="10"/>
          </p:nvPr>
        </p:nvSpPr>
        <p:spPr/>
        <p:txBody>
          <a:bodyPr/>
          <a:lstStyle/>
          <a:p>
            <a:pPr>
              <a:defRPr/>
            </a:pPr>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16</a:t>
            </a:fld>
            <a:endParaRPr lang="en-US" dirty="0"/>
          </a:p>
        </p:txBody>
      </p:sp>
    </p:spTree>
    <p:extLst>
      <p:ext uri="{BB962C8B-B14F-4D97-AF65-F5344CB8AC3E}">
        <p14:creationId xmlns:p14="http://schemas.microsoft.com/office/powerpoint/2010/main" val="428865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Technology can facilitate the process of creating and distributing information, when used properly</a:t>
            </a:r>
          </a:p>
          <a:p>
            <a:r>
              <a:rPr lang="en-US" dirty="0"/>
              <a:t>It is important to select the appropriate communication method and media</a:t>
            </a:r>
          </a:p>
        </p:txBody>
      </p:sp>
      <p:sp>
        <p:nvSpPr>
          <p:cNvPr id="3" name="Title 2"/>
          <p:cNvSpPr>
            <a:spLocks noGrp="1"/>
          </p:cNvSpPr>
          <p:nvPr>
            <p:ph type="title"/>
          </p:nvPr>
        </p:nvSpPr>
        <p:spPr/>
        <p:txBody>
          <a:bodyPr>
            <a:normAutofit fontScale="90000"/>
          </a:bodyPr>
          <a:lstStyle/>
          <a:p>
            <a:r>
              <a:rPr lang="en-US" dirty="0"/>
              <a:t>Using Technology to Enhance Creation and Distribution</a:t>
            </a:r>
          </a:p>
        </p:txBody>
      </p:sp>
      <p:sp>
        <p:nvSpPr>
          <p:cNvPr id="4" name="Footer Placeholder 3"/>
          <p:cNvSpPr>
            <a:spLocks noGrp="1"/>
          </p:cNvSpPr>
          <p:nvPr>
            <p:ph type="ftr" sz="quarter" idx="10"/>
          </p:nvPr>
        </p:nvSpPr>
        <p:spPr/>
        <p:txBody>
          <a:bodyPr/>
          <a:lstStyle/>
          <a:p>
            <a:pPr>
              <a:defRPr/>
            </a:pPr>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17</a:t>
            </a:fld>
            <a:endParaRPr lang="en-US" dirty="0"/>
          </a:p>
        </p:txBody>
      </p:sp>
    </p:spTree>
    <p:extLst>
      <p:ext uri="{BB962C8B-B14F-4D97-AF65-F5344CB8AC3E}">
        <p14:creationId xmlns:p14="http://schemas.microsoft.com/office/powerpoint/2010/main" val="62821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i="1" dirty="0"/>
              <a:t>Interactive communication</a:t>
            </a:r>
            <a:r>
              <a:rPr lang="en-US" sz="2400" dirty="0"/>
              <a:t>: Two or more people interact to exchange information via meetings, phone calls, or video conferencing. Most effective way to ensure common understanding</a:t>
            </a:r>
          </a:p>
          <a:p>
            <a:r>
              <a:rPr lang="en-US" sz="2400" i="1" dirty="0"/>
              <a:t>Push communication</a:t>
            </a:r>
            <a:r>
              <a:rPr lang="en-US" sz="2400" dirty="0"/>
              <a:t>: Information is sent or pushed to recipients without their request via reports, e-mails, faxes, voice mails, and other means. Ensures that the information is distributed, but does not ensure that it was received or understood</a:t>
            </a:r>
          </a:p>
          <a:p>
            <a:r>
              <a:rPr lang="en-US" sz="2400" i="1" dirty="0"/>
              <a:t>Pull communication</a:t>
            </a:r>
            <a:r>
              <a:rPr lang="en-US" sz="2400" dirty="0"/>
              <a:t>: Information is sent to recipients at their request via Web sites, bulletin boards, e-learning, knowledge repositories like blogs, and other means</a:t>
            </a:r>
          </a:p>
        </p:txBody>
      </p:sp>
      <p:sp>
        <p:nvSpPr>
          <p:cNvPr id="3" name="Title 2"/>
          <p:cNvSpPr>
            <a:spLocks noGrp="1"/>
          </p:cNvSpPr>
          <p:nvPr>
            <p:ph type="title"/>
          </p:nvPr>
        </p:nvSpPr>
        <p:spPr/>
        <p:txBody>
          <a:bodyPr>
            <a:normAutofit fontScale="90000"/>
          </a:bodyPr>
          <a:lstStyle/>
          <a:p>
            <a:r>
              <a:rPr lang="en-US" dirty="0"/>
              <a:t>Classifications for Communication Methods</a:t>
            </a:r>
          </a:p>
        </p:txBody>
      </p:sp>
      <p:sp>
        <p:nvSpPr>
          <p:cNvPr id="4" name="Footer Placeholder 3"/>
          <p:cNvSpPr>
            <a:spLocks noGrp="1"/>
          </p:cNvSpPr>
          <p:nvPr>
            <p:ph type="ftr" sz="quarter" idx="10"/>
          </p:nvPr>
        </p:nvSpPr>
        <p:spPr/>
        <p:txBody>
          <a:bodyPr/>
          <a:lstStyle/>
          <a:p>
            <a:pPr>
              <a:defRPr/>
            </a:pPr>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18</a:t>
            </a:fld>
            <a:endParaRPr lang="en-US" dirty="0"/>
          </a:p>
        </p:txBody>
      </p:sp>
    </p:spTree>
    <p:extLst>
      <p:ext uri="{BB962C8B-B14F-4D97-AF65-F5344CB8AC3E}">
        <p14:creationId xmlns:p14="http://schemas.microsoft.com/office/powerpoint/2010/main" val="2303847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81000" y="1447800"/>
            <a:ext cx="8534400" cy="5029200"/>
          </a:xfrm>
        </p:spPr>
        <p:txBody>
          <a:bodyPr/>
          <a:lstStyle/>
          <a:p>
            <a:pPr>
              <a:spcBef>
                <a:spcPct val="80000"/>
              </a:spcBef>
              <a:buClr>
                <a:srgbClr val="666699"/>
              </a:buClr>
              <a:buNone/>
            </a:pPr>
            <a:r>
              <a:rPr lang="en-US" dirty="0"/>
              <a:t>   Performance reporting keeps stakeholders informed about how resources are being used to achieve project objectives</a:t>
            </a:r>
          </a:p>
          <a:p>
            <a:pPr lvl="1">
              <a:spcBef>
                <a:spcPct val="80000"/>
              </a:spcBef>
              <a:buClr>
                <a:srgbClr val="666699"/>
              </a:buClr>
            </a:pPr>
            <a:r>
              <a:rPr lang="en-US" b="1" dirty="0"/>
              <a:t>Status reports</a:t>
            </a:r>
            <a:r>
              <a:rPr lang="en-US" dirty="0"/>
              <a:t> describe where the project stands at a specific point in time</a:t>
            </a:r>
          </a:p>
          <a:p>
            <a:pPr lvl="1">
              <a:spcBef>
                <a:spcPct val="80000"/>
              </a:spcBef>
              <a:buClr>
                <a:srgbClr val="666699"/>
              </a:buClr>
            </a:pPr>
            <a:r>
              <a:rPr lang="en-US" b="1" dirty="0"/>
              <a:t>Progress reports</a:t>
            </a:r>
            <a:r>
              <a:rPr lang="en-US" dirty="0"/>
              <a:t> describe what the project team has accomplished during a certain period of time</a:t>
            </a:r>
          </a:p>
          <a:p>
            <a:pPr lvl="1">
              <a:spcBef>
                <a:spcPct val="80000"/>
              </a:spcBef>
              <a:buClr>
                <a:srgbClr val="666699"/>
              </a:buClr>
            </a:pPr>
            <a:r>
              <a:rPr lang="en-US" b="1" dirty="0"/>
              <a:t>Forecasts</a:t>
            </a:r>
            <a:r>
              <a:rPr lang="en-US" dirty="0"/>
              <a:t> predict future project status and progress based on past information and trends</a:t>
            </a:r>
          </a:p>
        </p:txBody>
      </p:sp>
      <p:sp>
        <p:nvSpPr>
          <p:cNvPr id="31746" name="Rectangle 2"/>
          <p:cNvSpPr>
            <a:spLocks noGrp="1" noChangeArrowheads="1"/>
          </p:cNvSpPr>
          <p:nvPr>
            <p:ph type="title"/>
          </p:nvPr>
        </p:nvSpPr>
        <p:spPr/>
        <p:txBody>
          <a:bodyPr>
            <a:normAutofit/>
          </a:bodyPr>
          <a:lstStyle/>
          <a:p>
            <a:r>
              <a:rPr lang="en-US" dirty="0"/>
              <a:t>Reporting Performance</a:t>
            </a:r>
          </a:p>
        </p:txBody>
      </p:sp>
      <p:sp>
        <p:nvSpPr>
          <p:cNvPr id="3174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CA2B9A5C-0C64-41FA-8381-4F909A8E042F}"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27"/>
          <p:cNvSpPr>
            <a:spLocks noGrp="1" noChangeArrowheads="1"/>
          </p:cNvSpPr>
          <p:nvPr>
            <p:ph idx="1"/>
          </p:nvPr>
        </p:nvSpPr>
        <p:spPr>
          <a:xfrm>
            <a:off x="228600" y="1066800"/>
            <a:ext cx="8458200" cy="4572000"/>
          </a:xfrm>
        </p:spPr>
        <p:txBody>
          <a:bodyPr/>
          <a:lstStyle/>
          <a:p>
            <a:pPr>
              <a:spcBef>
                <a:spcPct val="60000"/>
              </a:spcBef>
              <a:buClr>
                <a:srgbClr val="666699"/>
              </a:buClr>
              <a:buFont typeface="Wingdings" pitchFamily="2" charset="2"/>
              <a:buChar char="§"/>
            </a:pPr>
            <a:r>
              <a:rPr lang="en-US" sz="2000" dirty="0"/>
              <a:t>The greatest threat to many projects is a failure to communicate</a:t>
            </a:r>
          </a:p>
          <a:p>
            <a:pPr>
              <a:spcBef>
                <a:spcPct val="60000"/>
              </a:spcBef>
              <a:buClr>
                <a:srgbClr val="666699"/>
              </a:buClr>
              <a:buFont typeface="Wingdings" pitchFamily="2" charset="2"/>
              <a:buChar char="§"/>
            </a:pPr>
            <a:r>
              <a:rPr lang="en-US" sz="2000" dirty="0"/>
              <a:t>Our culture does not portray IT professionals as being good communicators</a:t>
            </a:r>
          </a:p>
          <a:p>
            <a:pPr>
              <a:spcBef>
                <a:spcPct val="60000"/>
              </a:spcBef>
              <a:buClr>
                <a:srgbClr val="666699"/>
              </a:buClr>
              <a:buFont typeface="Wingdings" pitchFamily="2" charset="2"/>
              <a:buChar char="§"/>
            </a:pPr>
            <a:r>
              <a:rPr lang="en-US" sz="2000" dirty="0"/>
              <a:t>Research shows that IT professionals must be able to communicate effectively to succeed in their positions</a:t>
            </a:r>
          </a:p>
          <a:p>
            <a:pPr>
              <a:spcBef>
                <a:spcPct val="60000"/>
              </a:spcBef>
              <a:buClr>
                <a:srgbClr val="666699"/>
              </a:buClr>
              <a:buFont typeface="Wingdings" pitchFamily="2" charset="2"/>
              <a:buChar char="§"/>
            </a:pPr>
            <a:r>
              <a:rPr lang="en-US" sz="2000" dirty="0"/>
              <a:t>Strong verbal and non-technical skills are a key factor in career advancement for IT professionals</a:t>
            </a:r>
          </a:p>
          <a:p>
            <a:pPr>
              <a:spcBef>
                <a:spcPct val="60000"/>
              </a:spcBef>
              <a:buClr>
                <a:srgbClr val="666699"/>
              </a:buClr>
              <a:buFont typeface="Wingdings" pitchFamily="2" charset="2"/>
              <a:buChar char="§"/>
            </a:pPr>
            <a:r>
              <a:rPr lang="en-US" sz="2000" b="0" i="0" dirty="0">
                <a:solidFill>
                  <a:srgbClr val="3F3F3F"/>
                </a:solidFill>
                <a:effectLst/>
                <a:latin typeface="Cordale"/>
              </a:rPr>
              <a:t> Most IT-related degree programs have many technical requirements, but few require courses in communications (speaking, writing, listening), psychology, sociology, and the humanities. </a:t>
            </a:r>
            <a:endParaRPr lang="en-US" sz="2000" dirty="0"/>
          </a:p>
        </p:txBody>
      </p:sp>
      <p:sp>
        <p:nvSpPr>
          <p:cNvPr id="11266" name="Rectangle 1026"/>
          <p:cNvSpPr>
            <a:spLocks noGrp="1" noChangeArrowheads="1"/>
          </p:cNvSpPr>
          <p:nvPr>
            <p:ph type="title"/>
          </p:nvPr>
        </p:nvSpPr>
        <p:spPr>
          <a:xfrm>
            <a:off x="381000" y="274638"/>
            <a:ext cx="8610600" cy="639762"/>
          </a:xfrm>
        </p:spPr>
        <p:txBody>
          <a:bodyPr>
            <a:normAutofit fontScale="90000"/>
          </a:bodyPr>
          <a:lstStyle/>
          <a:p>
            <a:r>
              <a:rPr lang="en-US" dirty="0"/>
              <a:t>Importance of Good Communications</a:t>
            </a:r>
          </a:p>
        </p:txBody>
      </p:sp>
      <p:sp>
        <p:nvSpPr>
          <p:cNvPr id="1126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7F552E40-316F-4674-A043-23A6DEDF19B8}"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534400" cy="4525962"/>
          </a:xfrm>
        </p:spPr>
        <p:txBody>
          <a:bodyPr/>
          <a:lstStyle/>
          <a:p>
            <a:r>
              <a:rPr lang="en-US" sz="2400" dirty="0"/>
              <a:t>The main goal of controlling communications is to ensure the optimal flow of information throughout the entire project life cycle</a:t>
            </a:r>
          </a:p>
          <a:p>
            <a:r>
              <a:rPr lang="en-US" sz="2400" dirty="0"/>
              <a:t>The project manager and project team should use their various reporting systems, expert judgment, and meetings to assess how well communications are working. If problems exist, the project manager and team need to take action, which often requires changes to the earlier processes of planning and managing project communications</a:t>
            </a:r>
          </a:p>
          <a:p>
            <a:r>
              <a:rPr lang="en-US" sz="2400" dirty="0"/>
              <a:t>It is often beneficial to have a facilitator from outside the project team assess how well communications are working</a:t>
            </a:r>
          </a:p>
        </p:txBody>
      </p:sp>
      <p:sp>
        <p:nvSpPr>
          <p:cNvPr id="3" name="Title 2"/>
          <p:cNvSpPr>
            <a:spLocks noGrp="1"/>
          </p:cNvSpPr>
          <p:nvPr>
            <p:ph type="title"/>
          </p:nvPr>
        </p:nvSpPr>
        <p:spPr/>
        <p:txBody>
          <a:bodyPr/>
          <a:lstStyle/>
          <a:p>
            <a:r>
              <a:rPr lang="en-US" dirty="0"/>
              <a:t>3.Controlling Communications</a:t>
            </a:r>
          </a:p>
        </p:txBody>
      </p:sp>
      <p:sp>
        <p:nvSpPr>
          <p:cNvPr id="4" name="Footer Placeholder 3"/>
          <p:cNvSpPr>
            <a:spLocks noGrp="1"/>
          </p:cNvSpPr>
          <p:nvPr>
            <p:ph type="ftr" sz="quarter" idx="10"/>
          </p:nvPr>
        </p:nvSpPr>
        <p:spPr/>
        <p:txBody>
          <a:bodyPr/>
          <a:lstStyle/>
          <a:p>
            <a:pPr>
              <a:defRPr/>
            </a:pPr>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20</a:t>
            </a:fld>
            <a:endParaRPr lang="en-US" dirty="0"/>
          </a:p>
        </p:txBody>
      </p:sp>
    </p:spTree>
    <p:extLst>
      <p:ext uri="{BB962C8B-B14F-4D97-AF65-F5344CB8AC3E}">
        <p14:creationId xmlns:p14="http://schemas.microsoft.com/office/powerpoint/2010/main" val="129820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381000" y="1905000"/>
            <a:ext cx="8458200" cy="4343400"/>
          </a:xfrm>
        </p:spPr>
        <p:txBody>
          <a:bodyPr/>
          <a:lstStyle/>
          <a:p>
            <a:pPr>
              <a:spcBef>
                <a:spcPct val="100000"/>
              </a:spcBef>
              <a:buClr>
                <a:srgbClr val="666699"/>
              </a:buClr>
            </a:pPr>
            <a:r>
              <a:rPr lang="en-US" dirty="0"/>
              <a:t>Develop better communication skills</a:t>
            </a:r>
          </a:p>
          <a:p>
            <a:pPr>
              <a:spcBef>
                <a:spcPct val="100000"/>
              </a:spcBef>
              <a:buClr>
                <a:srgbClr val="666699"/>
              </a:buClr>
            </a:pPr>
            <a:r>
              <a:rPr lang="en-US" dirty="0"/>
              <a:t>Run effective meetings</a:t>
            </a:r>
          </a:p>
          <a:p>
            <a:pPr>
              <a:spcBef>
                <a:spcPct val="100000"/>
              </a:spcBef>
              <a:buClr>
                <a:srgbClr val="666699"/>
              </a:buClr>
            </a:pPr>
            <a:r>
              <a:rPr lang="en-US" dirty="0"/>
              <a:t>Use e-mail and other technologies effectively</a:t>
            </a:r>
          </a:p>
          <a:p>
            <a:pPr>
              <a:spcBef>
                <a:spcPct val="100000"/>
              </a:spcBef>
              <a:buClr>
                <a:srgbClr val="666699"/>
              </a:buClr>
            </a:pPr>
            <a:r>
              <a:rPr lang="en-US" dirty="0"/>
              <a:t>Use templates for project communications</a:t>
            </a:r>
          </a:p>
          <a:p>
            <a:endParaRPr lang="en-US" dirty="0"/>
          </a:p>
          <a:p>
            <a:endParaRPr lang="en-US" dirty="0"/>
          </a:p>
        </p:txBody>
      </p:sp>
      <p:sp>
        <p:nvSpPr>
          <p:cNvPr id="35842" name="Rectangle 2"/>
          <p:cNvSpPr>
            <a:spLocks noGrp="1" noChangeArrowheads="1"/>
          </p:cNvSpPr>
          <p:nvPr>
            <p:ph type="title"/>
          </p:nvPr>
        </p:nvSpPr>
        <p:spPr/>
        <p:txBody>
          <a:bodyPr>
            <a:normAutofit fontScale="90000"/>
          </a:bodyPr>
          <a:lstStyle/>
          <a:p>
            <a:r>
              <a:rPr lang="en-US" dirty="0"/>
              <a:t>Suggestions for Improving Project Communications</a:t>
            </a:r>
          </a:p>
        </p:txBody>
      </p:sp>
      <p:sp>
        <p:nvSpPr>
          <p:cNvPr id="3584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25BA7D44-575A-473D-AB4F-693D9AC55880}"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1143000"/>
            <a:ext cx="8229600" cy="4525962"/>
          </a:xfrm>
        </p:spPr>
        <p:txBody>
          <a:bodyPr/>
          <a:lstStyle/>
          <a:p>
            <a:pPr>
              <a:buClr>
                <a:srgbClr val="666699"/>
              </a:buClr>
            </a:pPr>
            <a:r>
              <a:rPr lang="en-US" dirty="0"/>
              <a:t>Determine if a meeting can be avoided</a:t>
            </a:r>
          </a:p>
          <a:p>
            <a:pPr>
              <a:buClr>
                <a:srgbClr val="666699"/>
              </a:buClr>
            </a:pPr>
            <a:r>
              <a:rPr lang="en-US" dirty="0"/>
              <a:t>Define the purpose and intended outcome of the meeting</a:t>
            </a:r>
          </a:p>
          <a:p>
            <a:pPr>
              <a:buClr>
                <a:srgbClr val="666699"/>
              </a:buClr>
            </a:pPr>
            <a:r>
              <a:rPr lang="en-US" dirty="0"/>
              <a:t>Determine who should attend the meeting</a:t>
            </a:r>
          </a:p>
          <a:p>
            <a:pPr>
              <a:buClr>
                <a:srgbClr val="666699"/>
              </a:buClr>
            </a:pPr>
            <a:r>
              <a:rPr lang="en-US" dirty="0"/>
              <a:t>Provide an agenda to participants before the meeting</a:t>
            </a:r>
          </a:p>
          <a:p>
            <a:pPr>
              <a:buClr>
                <a:srgbClr val="666699"/>
              </a:buClr>
            </a:pPr>
            <a:r>
              <a:rPr lang="en-US" dirty="0"/>
              <a:t>Prepare handouts and visual aids, and make logistical arrangements ahead of time</a:t>
            </a:r>
          </a:p>
          <a:p>
            <a:pPr>
              <a:buClr>
                <a:srgbClr val="666699"/>
              </a:buClr>
            </a:pPr>
            <a:r>
              <a:rPr lang="en-US" dirty="0"/>
              <a:t>Run the meeting professionally</a:t>
            </a:r>
          </a:p>
          <a:p>
            <a:pPr>
              <a:buClr>
                <a:srgbClr val="666699"/>
              </a:buClr>
            </a:pPr>
            <a:r>
              <a:rPr lang="en-US" dirty="0"/>
              <a:t>Set the ground rules for the meeting</a:t>
            </a:r>
          </a:p>
          <a:p>
            <a:pPr>
              <a:buClr>
                <a:srgbClr val="666699"/>
              </a:buClr>
            </a:pPr>
            <a:r>
              <a:rPr lang="en-US" dirty="0"/>
              <a:t>Build relationships</a:t>
            </a:r>
          </a:p>
        </p:txBody>
      </p:sp>
      <p:sp>
        <p:nvSpPr>
          <p:cNvPr id="40962" name="Rectangle 2"/>
          <p:cNvSpPr>
            <a:spLocks noGrp="1" noChangeArrowheads="1"/>
          </p:cNvSpPr>
          <p:nvPr>
            <p:ph type="title"/>
          </p:nvPr>
        </p:nvSpPr>
        <p:spPr/>
        <p:txBody>
          <a:bodyPr/>
          <a:lstStyle/>
          <a:p>
            <a:r>
              <a:rPr lang="en-US" dirty="0"/>
              <a:t>Running Effective Meetings</a:t>
            </a:r>
          </a:p>
        </p:txBody>
      </p:sp>
      <p:sp>
        <p:nvSpPr>
          <p:cNvPr id="4096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CE8DA428-FE21-4B1B-B832-4011C6449F06}"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a:t>
            </a:r>
            <a:r>
              <a:rPr lang="en-US" b="1" dirty="0"/>
              <a:t>SharePoint portal </a:t>
            </a:r>
            <a:r>
              <a:rPr lang="en-US" dirty="0"/>
              <a:t>allows users to create custom Web sites to access documents and applications stored on shared devices</a:t>
            </a:r>
          </a:p>
          <a:p>
            <a:r>
              <a:rPr lang="en-US" b="1" dirty="0"/>
              <a:t>Google Docs </a:t>
            </a:r>
            <a:r>
              <a:rPr lang="en-US" dirty="0"/>
              <a:t>allow users to create, share, and edit documents, spreadsheets, and presentations online</a:t>
            </a:r>
          </a:p>
          <a:p>
            <a:r>
              <a:rPr lang="en-US" dirty="0"/>
              <a:t>A </a:t>
            </a:r>
            <a:r>
              <a:rPr lang="en-US" b="1" dirty="0"/>
              <a:t>wiki </a:t>
            </a:r>
            <a:r>
              <a:rPr lang="en-US" dirty="0"/>
              <a:t>is a Web site designed to enable anyone who accesses it to contribute or modify Web page content</a:t>
            </a:r>
          </a:p>
          <a:p>
            <a:endParaRPr lang="en-US" dirty="0"/>
          </a:p>
        </p:txBody>
      </p:sp>
      <p:sp>
        <p:nvSpPr>
          <p:cNvPr id="3" name="Title 2"/>
          <p:cNvSpPr>
            <a:spLocks noGrp="1"/>
          </p:cNvSpPr>
          <p:nvPr>
            <p:ph type="title"/>
          </p:nvPr>
        </p:nvSpPr>
        <p:spPr/>
        <p:txBody>
          <a:bodyPr/>
          <a:lstStyle/>
          <a:p>
            <a:r>
              <a:rPr lang="en-US" dirty="0"/>
              <a:t>Sample Collaborative Tools</a:t>
            </a:r>
          </a:p>
        </p:txBody>
      </p:sp>
      <p:sp>
        <p:nvSpPr>
          <p:cNvPr id="4" name="Footer Placeholder 3"/>
          <p:cNvSpPr>
            <a:spLocks noGrp="1"/>
          </p:cNvSpPr>
          <p:nvPr>
            <p:ph type="ftr" sz="quarter" idx="10"/>
          </p:nvPr>
        </p:nvSpPr>
        <p:spPr/>
        <p:txBody>
          <a:bodyPr/>
          <a:lstStyle/>
          <a:p>
            <a:pPr>
              <a:defRPr/>
            </a:pPr>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1295400"/>
            <a:ext cx="8458200" cy="4572000"/>
          </a:xfrm>
        </p:spPr>
        <p:txBody>
          <a:bodyPr/>
          <a:lstStyle/>
          <a:p>
            <a:pPr>
              <a:spcBef>
                <a:spcPct val="70000"/>
              </a:spcBef>
              <a:buClr>
                <a:srgbClr val="666699"/>
              </a:buClr>
            </a:pPr>
            <a:r>
              <a:rPr lang="en-US" dirty="0"/>
              <a:t>Many technical people are afraid to ask for help</a:t>
            </a:r>
          </a:p>
          <a:p>
            <a:pPr>
              <a:spcBef>
                <a:spcPct val="70000"/>
              </a:spcBef>
              <a:buClr>
                <a:srgbClr val="666699"/>
              </a:buClr>
            </a:pPr>
            <a:r>
              <a:rPr lang="en-US" dirty="0"/>
              <a:t>Providing examples and templates for project communications saves time and money</a:t>
            </a:r>
          </a:p>
          <a:p>
            <a:pPr>
              <a:spcBef>
                <a:spcPct val="70000"/>
              </a:spcBef>
              <a:buClr>
                <a:srgbClr val="666699"/>
              </a:buClr>
            </a:pPr>
            <a:r>
              <a:rPr lang="en-US" dirty="0"/>
              <a:t>Organizations can develop their own templates, use some provided by outside organizations, or use samples from textbooks</a:t>
            </a:r>
          </a:p>
          <a:p>
            <a:pPr>
              <a:spcBef>
                <a:spcPct val="70000"/>
              </a:spcBef>
              <a:buClr>
                <a:srgbClr val="666699"/>
              </a:buClr>
            </a:pPr>
            <a:r>
              <a:rPr lang="en-US" dirty="0"/>
              <a:t>Recall that research shows that companies that excel in project management make effective use of templates</a:t>
            </a:r>
          </a:p>
        </p:txBody>
      </p:sp>
      <p:sp>
        <p:nvSpPr>
          <p:cNvPr id="44034" name="Rectangle 2"/>
          <p:cNvSpPr>
            <a:spLocks noGrp="1" noChangeArrowheads="1"/>
          </p:cNvSpPr>
          <p:nvPr>
            <p:ph type="title"/>
          </p:nvPr>
        </p:nvSpPr>
        <p:spPr>
          <a:xfrm>
            <a:off x="457200" y="0"/>
            <a:ext cx="8229600" cy="1143000"/>
          </a:xfrm>
        </p:spPr>
        <p:txBody>
          <a:bodyPr>
            <a:normAutofit fontScale="90000"/>
          </a:bodyPr>
          <a:lstStyle/>
          <a:p>
            <a:r>
              <a:rPr lang="en-US" dirty="0"/>
              <a:t>Using Templates for Project Communications</a:t>
            </a:r>
          </a:p>
        </p:txBody>
      </p:sp>
      <p:sp>
        <p:nvSpPr>
          <p:cNvPr id="44037"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FEF57902-66F0-4ADD-B262-093048E70547}"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dirty="0"/>
              <a:t>Table 10-3. Sample Template for a Monthly Progress Report</a:t>
            </a:r>
          </a:p>
        </p:txBody>
      </p:sp>
      <p:sp>
        <p:nvSpPr>
          <p:cNvPr id="46085" name="Footer Placeholder 6"/>
          <p:cNvSpPr>
            <a:spLocks noGrp="1"/>
          </p:cNvSpPr>
          <p:nvPr>
            <p:ph type="ftr" sz="quarter" idx="10"/>
          </p:nvPr>
        </p:nvSpPr>
        <p:spPr bwMode="auto">
          <a:noFill/>
          <a:ln>
            <a:miter lim="800000"/>
            <a:headEnd/>
            <a:tailEnd/>
          </a:ln>
        </p:spPr>
        <p:txBody>
          <a:bodyPr/>
          <a:lstStyle/>
          <a:p>
            <a:pPr>
              <a:buFontTx/>
              <a:buNone/>
            </a:pPr>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buFontTx/>
              <a:buNone/>
              <a:defRPr/>
            </a:pPr>
            <a:fld id="{3F96509D-2F51-4E30-B355-2A9B8CF30081}" type="slidenum">
              <a:rPr lang="en-US" smtClean="0"/>
              <a:pPr>
                <a:buFontTx/>
                <a:buNone/>
                <a:defRPr/>
              </a:pPr>
              <a:t>25</a:t>
            </a:fld>
            <a:endParaRPr lang="en-US" dirty="0"/>
          </a:p>
        </p:txBody>
      </p:sp>
      <p:pic>
        <p:nvPicPr>
          <p:cNvPr id="46083" name="Picture 3"/>
          <p:cNvPicPr>
            <a:picLocks noChangeAspect="1" noChangeArrowheads="1"/>
          </p:cNvPicPr>
          <p:nvPr/>
        </p:nvPicPr>
        <p:blipFill>
          <a:blip r:embed="rId2"/>
          <a:srcRect/>
          <a:stretch>
            <a:fillRect/>
          </a:stretch>
        </p:blipFill>
        <p:spPr bwMode="auto">
          <a:xfrm>
            <a:off x="304800" y="1752600"/>
            <a:ext cx="8534400" cy="381952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p:txBody>
          <a:bodyPr/>
          <a:lstStyle/>
          <a:p>
            <a:r>
              <a:rPr lang="en-US" dirty="0"/>
              <a:t>It is also important to organize and prepare project archives</a:t>
            </a:r>
          </a:p>
          <a:p>
            <a:r>
              <a:rPr lang="en-US" b="1" dirty="0"/>
              <a:t>Project archives </a:t>
            </a:r>
            <a:r>
              <a:rPr lang="en-US" dirty="0"/>
              <a:t>are a complete set of organized project records that provide an accurate history of the project</a:t>
            </a:r>
          </a:p>
          <a:p>
            <a:r>
              <a:rPr lang="en-US" dirty="0"/>
              <a:t>These archives can provide valuable information for future projects as well</a:t>
            </a:r>
          </a:p>
          <a:p>
            <a:endParaRPr lang="en-US" dirty="0"/>
          </a:p>
        </p:txBody>
      </p:sp>
      <p:sp>
        <p:nvSpPr>
          <p:cNvPr id="49154" name="Title 1"/>
          <p:cNvSpPr>
            <a:spLocks noGrp="1"/>
          </p:cNvSpPr>
          <p:nvPr>
            <p:ph type="title"/>
          </p:nvPr>
        </p:nvSpPr>
        <p:spPr/>
        <p:txBody>
          <a:bodyPr/>
          <a:lstStyle/>
          <a:p>
            <a:r>
              <a:rPr lang="en-US" dirty="0"/>
              <a:t>Project Archives</a:t>
            </a:r>
          </a:p>
        </p:txBody>
      </p:sp>
      <p:sp>
        <p:nvSpPr>
          <p:cNvPr id="49156" name="Footer Placeholder 3"/>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07FB6DEF-E33D-4378-843F-C19DAA629D47}"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r>
              <a:rPr lang="en-US" dirty="0"/>
              <a:t>Many project teams create a project Web site to store important product documents and other information</a:t>
            </a:r>
          </a:p>
          <a:p>
            <a:r>
              <a:rPr lang="en-US" dirty="0"/>
              <a:t>Can create the site using various types of software, such as enterprise project management software</a:t>
            </a:r>
          </a:p>
        </p:txBody>
      </p:sp>
      <p:sp>
        <p:nvSpPr>
          <p:cNvPr id="50178" name="Rectangle 2"/>
          <p:cNvSpPr>
            <a:spLocks noGrp="1" noChangeArrowheads="1"/>
          </p:cNvSpPr>
          <p:nvPr>
            <p:ph type="title"/>
          </p:nvPr>
        </p:nvSpPr>
        <p:spPr/>
        <p:txBody>
          <a:bodyPr/>
          <a:lstStyle/>
          <a:p>
            <a:r>
              <a:rPr lang="en-US" dirty="0"/>
              <a:t>Project Web Sites</a:t>
            </a:r>
          </a:p>
        </p:txBody>
      </p:sp>
      <p:sp>
        <p:nvSpPr>
          <p:cNvPr id="50181"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5AD48DC6-0253-4A93-AB7F-1DA77469CDAA}"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165247" y="1295400"/>
            <a:ext cx="8686800" cy="4572000"/>
          </a:xfrm>
        </p:spPr>
        <p:txBody>
          <a:bodyPr/>
          <a:lstStyle/>
          <a:p>
            <a:r>
              <a:rPr lang="en-US" sz="2400" dirty="0"/>
              <a:t>There are many software tools to aid in project communications</a:t>
            </a:r>
          </a:p>
          <a:p>
            <a:r>
              <a:rPr lang="en-US" sz="2400" dirty="0"/>
              <a:t>Project management software includes new capabilities to enhance </a:t>
            </a:r>
            <a:r>
              <a:rPr lang="en-US" sz="2400"/>
              <a:t>virtual communications</a:t>
            </a:r>
            <a:endParaRPr lang="en-US" sz="2400" dirty="0"/>
          </a:p>
        </p:txBody>
      </p:sp>
      <p:sp>
        <p:nvSpPr>
          <p:cNvPr id="52226" name="Rectangle 2"/>
          <p:cNvSpPr>
            <a:spLocks noGrp="1" noChangeArrowheads="1"/>
          </p:cNvSpPr>
          <p:nvPr>
            <p:ph type="title"/>
          </p:nvPr>
        </p:nvSpPr>
        <p:spPr>
          <a:xfrm>
            <a:off x="457200" y="0"/>
            <a:ext cx="8229600" cy="1143000"/>
          </a:xfrm>
        </p:spPr>
        <p:txBody>
          <a:bodyPr>
            <a:normAutofit fontScale="90000"/>
          </a:bodyPr>
          <a:lstStyle/>
          <a:p>
            <a:r>
              <a:rPr lang="en-US" dirty="0"/>
              <a:t>Using Software to Assist in Project Communications</a:t>
            </a:r>
          </a:p>
        </p:txBody>
      </p:sp>
      <p:sp>
        <p:nvSpPr>
          <p:cNvPr id="5222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75C8DC91-7EC3-46AE-90CF-83008C4FC803}" type="slidenum">
              <a:rPr lang="en-US" smtClean="0"/>
              <a:pPr>
                <a:defRPr/>
              </a:pPr>
              <a:t>28</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81000" y="1295400"/>
            <a:ext cx="8610600" cy="4572000"/>
          </a:xfrm>
        </p:spPr>
        <p:txBody>
          <a:bodyPr/>
          <a:lstStyle/>
          <a:p>
            <a:pPr>
              <a:spcBef>
                <a:spcPct val="40000"/>
              </a:spcBef>
              <a:buClr>
                <a:srgbClr val="666699"/>
              </a:buClr>
              <a:buFont typeface="Wingdings" pitchFamily="2" charset="2"/>
              <a:buChar char="§"/>
            </a:pPr>
            <a:r>
              <a:rPr lang="en-US" sz="2800" b="1" dirty="0"/>
              <a:t>Planning communications management</a:t>
            </a:r>
            <a:r>
              <a:rPr lang="en-US" sz="2800" dirty="0"/>
              <a:t>: Determining the information and communications needs of the stakeholders</a:t>
            </a:r>
          </a:p>
          <a:p>
            <a:r>
              <a:rPr lang="en-US" sz="2800" b="1" dirty="0"/>
              <a:t>Managing communications: </a:t>
            </a:r>
            <a:r>
              <a:rPr lang="en-US" sz="2800" dirty="0"/>
              <a:t>Creating, distributing, storing, retrieving, and disposing of project communications based on the communications management plan</a:t>
            </a:r>
          </a:p>
          <a:p>
            <a:r>
              <a:rPr lang="en-US" sz="2800" b="1" dirty="0"/>
              <a:t>Controlling communications</a:t>
            </a:r>
            <a:r>
              <a:rPr lang="en-US" sz="2800" dirty="0"/>
              <a:t>: Monitoring and controlling project communications to ensure that stakeholder communication needs are met</a:t>
            </a:r>
          </a:p>
        </p:txBody>
      </p:sp>
      <p:sp>
        <p:nvSpPr>
          <p:cNvPr id="12290" name="Rectangle 2"/>
          <p:cNvSpPr>
            <a:spLocks noGrp="1" noChangeArrowheads="1"/>
          </p:cNvSpPr>
          <p:nvPr>
            <p:ph type="title"/>
          </p:nvPr>
        </p:nvSpPr>
        <p:spPr>
          <a:xfrm>
            <a:off x="381000" y="152400"/>
            <a:ext cx="8382000" cy="895350"/>
          </a:xfrm>
        </p:spPr>
        <p:txBody>
          <a:bodyPr>
            <a:normAutofit fontScale="90000"/>
          </a:bodyPr>
          <a:lstStyle/>
          <a:p>
            <a:r>
              <a:rPr lang="en-US" dirty="0"/>
              <a:t>Project Communications</a:t>
            </a:r>
            <a:br>
              <a:rPr lang="en-US" dirty="0"/>
            </a:br>
            <a:r>
              <a:rPr lang="en-US" dirty="0"/>
              <a:t>Management Processes</a:t>
            </a:r>
          </a:p>
        </p:txBody>
      </p:sp>
      <p:sp>
        <p:nvSpPr>
          <p:cNvPr id="12293" name="Footer Placeholder 6"/>
          <p:cNvSpPr>
            <a:spLocks noGrp="1"/>
          </p:cNvSpPr>
          <p:nvPr>
            <p:ph type="ftr" sz="quarter" idx="10"/>
          </p:nvPr>
        </p:nvSpPr>
        <p:spPr bwMode="auto">
          <a:xfrm>
            <a:off x="0" y="6492875"/>
            <a:ext cx="2590800" cy="365125"/>
          </a:xfrm>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a:xfrm>
            <a:off x="8588375" y="6173787"/>
            <a:ext cx="555625" cy="365125"/>
          </a:xfrm>
        </p:spPr>
        <p:txBody>
          <a:bodyPr/>
          <a:lstStyle/>
          <a:p>
            <a:pPr>
              <a:defRPr/>
            </a:pPr>
            <a:fld id="{B9A1AC6A-E4DB-4E62-8C3D-8A55BC890F75}"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1143000"/>
          </a:xfrm>
        </p:spPr>
        <p:txBody>
          <a:bodyPr>
            <a:normAutofit fontScale="90000"/>
          </a:bodyPr>
          <a:lstStyle/>
          <a:p>
            <a:r>
              <a:rPr lang="en-US" sz="3600" dirty="0"/>
              <a:t>Figure 10-1. Project Communications Management Summary</a:t>
            </a:r>
          </a:p>
        </p:txBody>
      </p:sp>
      <p:sp>
        <p:nvSpPr>
          <p:cNvPr id="13315" name="Footer Placeholder 3"/>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9EA94F58-D761-4128-AD4E-80EF3893F0A6}" type="slidenum">
              <a:rPr lang="en-US" smtClean="0"/>
              <a:pPr>
                <a:defRPr/>
              </a:pPr>
              <a:t>4</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958" y="1371600"/>
            <a:ext cx="8988042" cy="496291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Project managers say they spend as much as 90 percent of their time communicating</a:t>
            </a:r>
          </a:p>
          <a:p>
            <a:r>
              <a:rPr lang="en-US" sz="2400" dirty="0"/>
              <a:t>Need to focus on group and individual communication needs</a:t>
            </a:r>
          </a:p>
          <a:p>
            <a:r>
              <a:rPr lang="en-US" sz="2400" dirty="0"/>
              <a:t>Use formal and informal methods for communicating</a:t>
            </a:r>
          </a:p>
          <a:p>
            <a:r>
              <a:rPr lang="en-US" sz="2400" dirty="0"/>
              <a:t>Distribute important information in an effective and timely manner</a:t>
            </a:r>
          </a:p>
          <a:p>
            <a:r>
              <a:rPr lang="en-US" sz="2400" dirty="0"/>
              <a:t>Set the stage for communicating bad news</a:t>
            </a:r>
          </a:p>
          <a:p>
            <a:r>
              <a:rPr lang="en-US" sz="2400" dirty="0"/>
              <a:t>Determine the number of communication channels (limit the number of people in one group to limit the number and complexity of communication channel)</a:t>
            </a:r>
          </a:p>
        </p:txBody>
      </p:sp>
      <p:sp>
        <p:nvSpPr>
          <p:cNvPr id="3" name="Title 2"/>
          <p:cNvSpPr>
            <a:spLocks noGrp="1"/>
          </p:cNvSpPr>
          <p:nvPr>
            <p:ph type="title"/>
          </p:nvPr>
        </p:nvSpPr>
        <p:spPr/>
        <p:txBody>
          <a:bodyPr/>
          <a:lstStyle/>
          <a:p>
            <a:r>
              <a:rPr lang="en-US" dirty="0"/>
              <a:t>Keys to Good Communications</a:t>
            </a:r>
          </a:p>
        </p:txBody>
      </p:sp>
      <p:sp>
        <p:nvSpPr>
          <p:cNvPr id="4" name="Footer Placeholder 3"/>
          <p:cNvSpPr>
            <a:spLocks noGrp="1"/>
          </p:cNvSpPr>
          <p:nvPr>
            <p:ph type="ftr" sz="quarter" idx="10"/>
          </p:nvPr>
        </p:nvSpPr>
        <p:spPr/>
        <p:txBody>
          <a:bodyPr/>
          <a:lstStyle/>
          <a:p>
            <a:pPr>
              <a:defRPr/>
            </a:pPr>
            <a:r>
              <a:rPr lang="en-US" dirty="0"/>
              <a:t>Information Technology Project Management, Seventh Edition</a:t>
            </a:r>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5</a:t>
            </a:fld>
            <a:endParaRPr lang="en-US" dirty="0"/>
          </a:p>
        </p:txBody>
      </p:sp>
    </p:spTree>
    <p:extLst>
      <p:ext uri="{BB962C8B-B14F-4D97-AF65-F5344CB8AC3E}">
        <p14:creationId xmlns:p14="http://schemas.microsoft.com/office/powerpoint/2010/main" val="3453784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81000" y="1828800"/>
            <a:ext cx="8458200" cy="4419600"/>
          </a:xfrm>
        </p:spPr>
        <p:txBody>
          <a:bodyPr/>
          <a:lstStyle/>
          <a:p>
            <a:pPr>
              <a:spcBef>
                <a:spcPct val="100000"/>
              </a:spcBef>
              <a:buClr>
                <a:srgbClr val="666699"/>
              </a:buClr>
            </a:pPr>
            <a:r>
              <a:rPr lang="en-US" dirty="0"/>
              <a:t>People are not interchangeable parts</a:t>
            </a:r>
          </a:p>
          <a:p>
            <a:pPr>
              <a:spcBef>
                <a:spcPct val="100000"/>
              </a:spcBef>
              <a:buClr>
                <a:srgbClr val="666699"/>
              </a:buClr>
            </a:pPr>
            <a:r>
              <a:rPr lang="en-US" dirty="0"/>
              <a:t>As illustrated in Brooks’ book </a:t>
            </a:r>
            <a:r>
              <a:rPr lang="en-US" i="1" dirty="0"/>
              <a:t>The Mythical Man-Month</a:t>
            </a:r>
            <a:r>
              <a:rPr lang="en-US" dirty="0"/>
              <a:t>, you cannot assume that a task originally scheduled to take two months of one person’s time can be done in one month by two people</a:t>
            </a:r>
          </a:p>
          <a:p>
            <a:pPr>
              <a:spcBef>
                <a:spcPct val="100000"/>
              </a:spcBef>
              <a:buClr>
                <a:srgbClr val="666699"/>
              </a:buClr>
            </a:pPr>
            <a:r>
              <a:rPr lang="en-US" dirty="0"/>
              <a:t>Nine women cannot produce a baby in one month!</a:t>
            </a:r>
          </a:p>
        </p:txBody>
      </p:sp>
      <p:sp>
        <p:nvSpPr>
          <p:cNvPr id="25602" name="Rectangle 2"/>
          <p:cNvSpPr>
            <a:spLocks noGrp="1" noChangeArrowheads="1"/>
          </p:cNvSpPr>
          <p:nvPr>
            <p:ph type="title"/>
          </p:nvPr>
        </p:nvSpPr>
        <p:spPr/>
        <p:txBody>
          <a:bodyPr>
            <a:normAutofit fontScale="90000"/>
          </a:bodyPr>
          <a:lstStyle/>
          <a:p>
            <a:r>
              <a:rPr lang="en-US" dirty="0"/>
              <a:t>Understanding Group and Individual Communication Needs</a:t>
            </a:r>
          </a:p>
        </p:txBody>
      </p:sp>
      <p:sp>
        <p:nvSpPr>
          <p:cNvPr id="25605"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B3D0A11E-C451-4D2B-9371-63E009872629}"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81000" y="1676400"/>
            <a:ext cx="8458200" cy="4419600"/>
          </a:xfrm>
        </p:spPr>
        <p:txBody>
          <a:bodyPr/>
          <a:lstStyle/>
          <a:p>
            <a:pPr>
              <a:lnSpc>
                <a:spcPct val="90000"/>
              </a:lnSpc>
              <a:buClr>
                <a:srgbClr val="666699"/>
              </a:buClr>
              <a:buFont typeface="Wingdings" pitchFamily="2" charset="2"/>
              <a:buChar char="§"/>
            </a:pPr>
            <a:r>
              <a:rPr lang="en-US" dirty="0"/>
              <a:t>Research says that in a face-to-face interaction:</a:t>
            </a:r>
          </a:p>
          <a:p>
            <a:pPr lvl="1">
              <a:lnSpc>
                <a:spcPct val="90000"/>
              </a:lnSpc>
              <a:buClr>
                <a:srgbClr val="666699"/>
              </a:buClr>
              <a:buFont typeface="Wingdings" pitchFamily="2" charset="2"/>
              <a:buChar char="§"/>
            </a:pPr>
            <a:r>
              <a:rPr lang="en-US" dirty="0"/>
              <a:t>58 percent of communication is through body language.</a:t>
            </a:r>
          </a:p>
          <a:p>
            <a:pPr lvl="1">
              <a:lnSpc>
                <a:spcPct val="90000"/>
              </a:lnSpc>
              <a:buClr>
                <a:srgbClr val="666699"/>
              </a:buClr>
              <a:buFont typeface="Wingdings" pitchFamily="2" charset="2"/>
              <a:buChar char="§"/>
            </a:pPr>
            <a:r>
              <a:rPr lang="en-US" dirty="0"/>
              <a:t>35 percent of communication is through how the words are said</a:t>
            </a:r>
          </a:p>
          <a:p>
            <a:pPr lvl="1">
              <a:lnSpc>
                <a:spcPct val="90000"/>
              </a:lnSpc>
              <a:buClr>
                <a:srgbClr val="666699"/>
              </a:buClr>
              <a:buFont typeface="Wingdings" pitchFamily="2" charset="2"/>
              <a:buChar char="§"/>
            </a:pPr>
            <a:r>
              <a:rPr lang="en-US" dirty="0"/>
              <a:t>7 percent of communication is through the content or words that are spoken</a:t>
            </a:r>
          </a:p>
          <a:p>
            <a:pPr>
              <a:lnSpc>
                <a:spcPct val="90000"/>
              </a:lnSpc>
              <a:buClr>
                <a:srgbClr val="666699"/>
              </a:buClr>
              <a:buFont typeface="Wingdings" pitchFamily="2" charset="2"/>
              <a:buChar char="§"/>
            </a:pPr>
            <a:r>
              <a:rPr lang="en-US" dirty="0"/>
              <a:t>Pay attention to more than just the actual words someone is saying</a:t>
            </a:r>
          </a:p>
          <a:p>
            <a:pPr>
              <a:lnSpc>
                <a:spcPct val="90000"/>
              </a:lnSpc>
              <a:buClr>
                <a:srgbClr val="666699"/>
              </a:buClr>
              <a:buFont typeface="Wingdings" pitchFamily="2" charset="2"/>
              <a:buChar char="§"/>
            </a:pPr>
            <a:r>
              <a:rPr lang="en-US" dirty="0"/>
              <a:t>A person’s tone of voice and body language say a lot about how he or she really feels</a:t>
            </a:r>
          </a:p>
        </p:txBody>
      </p:sp>
      <p:sp>
        <p:nvSpPr>
          <p:cNvPr id="21506" name="Rectangle 2"/>
          <p:cNvSpPr>
            <a:spLocks noGrp="1" noChangeArrowheads="1"/>
          </p:cNvSpPr>
          <p:nvPr>
            <p:ph type="title"/>
          </p:nvPr>
        </p:nvSpPr>
        <p:spPr/>
        <p:txBody>
          <a:bodyPr>
            <a:normAutofit fontScale="90000"/>
          </a:bodyPr>
          <a:lstStyle/>
          <a:p>
            <a:r>
              <a:rPr lang="en-US" dirty="0"/>
              <a:t>Importance of Face-to-Face Communication</a:t>
            </a:r>
          </a:p>
        </p:txBody>
      </p:sp>
      <p:sp>
        <p:nvSpPr>
          <p:cNvPr id="2150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8CC0F8A4-3DA1-437C-B4FE-839391EAD6E6}"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81000" y="1447800"/>
            <a:ext cx="8458200" cy="5181600"/>
          </a:xfrm>
        </p:spPr>
        <p:txBody>
          <a:bodyPr/>
          <a:lstStyle/>
          <a:p>
            <a:pPr>
              <a:buClr>
                <a:srgbClr val="666699"/>
              </a:buClr>
            </a:pPr>
            <a:r>
              <a:rPr lang="en-US" dirty="0"/>
              <a:t>Introverts like more private communications, while extroverts like to discuss things in public</a:t>
            </a:r>
          </a:p>
          <a:p>
            <a:pPr>
              <a:buClr>
                <a:srgbClr val="666699"/>
              </a:buClr>
            </a:pPr>
            <a:r>
              <a:rPr lang="en-US" dirty="0"/>
              <a:t>Intuitive people like to understand the big picture, while sensing people need step-by-step details</a:t>
            </a:r>
          </a:p>
          <a:p>
            <a:pPr>
              <a:buClr>
                <a:srgbClr val="666699"/>
              </a:buClr>
            </a:pPr>
            <a:r>
              <a:rPr lang="en-US" dirty="0"/>
              <a:t>Thinkers want to know the logic behind decisions, while feeling people want to know how something affects them personally</a:t>
            </a:r>
          </a:p>
        </p:txBody>
      </p:sp>
      <p:sp>
        <p:nvSpPr>
          <p:cNvPr id="26626" name="Rectangle 2"/>
          <p:cNvSpPr>
            <a:spLocks noGrp="1" noChangeArrowheads="1"/>
          </p:cNvSpPr>
          <p:nvPr>
            <p:ph type="title"/>
          </p:nvPr>
        </p:nvSpPr>
        <p:spPr/>
        <p:txBody>
          <a:bodyPr>
            <a:normAutofit fontScale="90000"/>
          </a:bodyPr>
          <a:lstStyle/>
          <a:p>
            <a:r>
              <a:rPr lang="en-US" dirty="0"/>
              <a:t>Personal Preferences Affect Communication Needs</a:t>
            </a:r>
          </a:p>
        </p:txBody>
      </p:sp>
      <p:sp>
        <p:nvSpPr>
          <p:cNvPr id="26629"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F94D7186-8251-48B7-9EB8-7AB71E3A7154}"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1828800"/>
            <a:ext cx="8458200" cy="4343400"/>
          </a:xfrm>
        </p:spPr>
        <p:txBody>
          <a:bodyPr/>
          <a:lstStyle/>
          <a:p>
            <a:pPr>
              <a:spcBef>
                <a:spcPct val="100000"/>
              </a:spcBef>
              <a:buClr>
                <a:srgbClr val="666699"/>
              </a:buClr>
              <a:buFont typeface="Wingdings" pitchFamily="2" charset="2"/>
              <a:buChar char="§"/>
            </a:pPr>
            <a:r>
              <a:rPr lang="en-US" dirty="0"/>
              <a:t>Short, frequent meetings are often very effective in IT projects</a:t>
            </a:r>
          </a:p>
          <a:p>
            <a:pPr>
              <a:spcBef>
                <a:spcPct val="100000"/>
              </a:spcBef>
              <a:buClr>
                <a:srgbClr val="666699"/>
              </a:buClr>
              <a:buFont typeface="Wingdings" pitchFamily="2" charset="2"/>
              <a:buChar char="§"/>
            </a:pPr>
            <a:r>
              <a:rPr lang="en-US" dirty="0"/>
              <a:t>Stand-up meetings force people to focus on what they really need to communicate</a:t>
            </a:r>
          </a:p>
          <a:p>
            <a:pPr>
              <a:spcBef>
                <a:spcPct val="100000"/>
              </a:spcBef>
              <a:buClr>
                <a:srgbClr val="666699"/>
              </a:buClr>
              <a:buFont typeface="Wingdings" pitchFamily="2" charset="2"/>
              <a:buChar char="§"/>
            </a:pPr>
            <a:r>
              <a:rPr lang="en-US" dirty="0"/>
              <a:t>Some companies have policies preventing the use of e-mail between certain hours or even entire days of the week</a:t>
            </a:r>
          </a:p>
        </p:txBody>
      </p:sp>
      <p:sp>
        <p:nvSpPr>
          <p:cNvPr id="22530" name="Rectangle 2"/>
          <p:cNvSpPr>
            <a:spLocks noGrp="1" noChangeArrowheads="1"/>
          </p:cNvSpPr>
          <p:nvPr>
            <p:ph type="title"/>
          </p:nvPr>
        </p:nvSpPr>
        <p:spPr/>
        <p:txBody>
          <a:bodyPr>
            <a:normAutofit fontScale="90000"/>
          </a:bodyPr>
          <a:lstStyle/>
          <a:p>
            <a:r>
              <a:rPr lang="en-US" dirty="0"/>
              <a:t>Encouraging More Face-to-Face Interactions</a:t>
            </a:r>
          </a:p>
        </p:txBody>
      </p:sp>
      <p:sp>
        <p:nvSpPr>
          <p:cNvPr id="22533" name="Footer Placeholder 6"/>
          <p:cNvSpPr>
            <a:spLocks noGrp="1"/>
          </p:cNvSpPr>
          <p:nvPr>
            <p:ph type="ftr" sz="quarter" idx="10"/>
          </p:nvPr>
        </p:nvSpPr>
        <p:spPr bwMode="auto">
          <a:noFill/>
          <a:ln>
            <a:miter lim="800000"/>
            <a:headEnd/>
            <a:tailEnd/>
          </a:ln>
        </p:spPr>
        <p:txBody>
          <a:bodyPr/>
          <a:lstStyle/>
          <a:p>
            <a:r>
              <a:rPr lang="en-US" dirty="0"/>
              <a:t>Information Technology Project Management, Seventh Edition</a:t>
            </a:r>
          </a:p>
        </p:txBody>
      </p:sp>
      <p:sp>
        <p:nvSpPr>
          <p:cNvPr id="6" name="Slide Number Placeholder 5"/>
          <p:cNvSpPr>
            <a:spLocks noGrp="1"/>
          </p:cNvSpPr>
          <p:nvPr>
            <p:ph type="sldNum" sz="quarter" idx="11"/>
          </p:nvPr>
        </p:nvSpPr>
        <p:spPr/>
        <p:txBody>
          <a:bodyPr/>
          <a:lstStyle/>
          <a:p>
            <a:pPr>
              <a:defRPr/>
            </a:pPr>
            <a:fld id="{2734D694-D08E-4893-8645-A8AFEF63C205}" type="slidenum">
              <a:rPr lang="en-US" smtClean="0"/>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2085</TotalTime>
  <Words>1628</Words>
  <Application>Microsoft Office PowerPoint</Application>
  <PresentationFormat>On-screen Show (4:3)</PresentationFormat>
  <Paragraphs>172</Paragraphs>
  <Slides>28</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28</vt:i4>
      </vt:variant>
    </vt:vector>
  </HeadingPairs>
  <TitlesOfParts>
    <vt:vector size="40" baseType="lpstr">
      <vt:lpstr>Arial</vt:lpstr>
      <vt:lpstr>Arial Rounded MT Bold</vt:lpstr>
      <vt:lpstr>Calibri</vt:lpstr>
      <vt:lpstr>Cordale</vt:lpstr>
      <vt:lpstr>Lucida Sans Unicode</vt:lpstr>
      <vt:lpstr>Times New Roman</vt:lpstr>
      <vt:lpstr>Verdana</vt:lpstr>
      <vt:lpstr>Wingdings</vt:lpstr>
      <vt:lpstr>Wingdings 2</vt:lpstr>
      <vt:lpstr>Wingdings 3</vt:lpstr>
      <vt:lpstr>Custom Design</vt:lpstr>
      <vt:lpstr>Theme1</vt:lpstr>
      <vt:lpstr>Chapter 10: Project Communications Management</vt:lpstr>
      <vt:lpstr>Importance of Good Communications</vt:lpstr>
      <vt:lpstr>Project Communications Management Processes</vt:lpstr>
      <vt:lpstr>Figure 10-1. Project Communications Management Summary</vt:lpstr>
      <vt:lpstr>Keys to Good Communications</vt:lpstr>
      <vt:lpstr>Understanding Group and Individual Communication Needs</vt:lpstr>
      <vt:lpstr>Importance of Face-to-Face Communication</vt:lpstr>
      <vt:lpstr>Personal Preferences Affect Communication Needs</vt:lpstr>
      <vt:lpstr>Encouraging More Face-to-Face Interactions</vt:lpstr>
      <vt:lpstr>Other Communication Considerations</vt:lpstr>
      <vt:lpstr>Determining the Number of Communications Channels</vt:lpstr>
      <vt:lpstr>Figure 10-2. The Impact of the Number of People on Communications Channels</vt:lpstr>
      <vt:lpstr>1. Planning Communications Management</vt:lpstr>
      <vt:lpstr>Communications Management Plan Contents</vt:lpstr>
      <vt:lpstr>Table 10-1. Sample Stakeholder Analysis for Project Communications</vt:lpstr>
      <vt:lpstr>2. Managing Communications</vt:lpstr>
      <vt:lpstr>Using Technology to Enhance Creation and Distribution</vt:lpstr>
      <vt:lpstr>Classifications for Communication Methods</vt:lpstr>
      <vt:lpstr>Reporting Performance</vt:lpstr>
      <vt:lpstr>3.Controlling Communications</vt:lpstr>
      <vt:lpstr>Suggestions for Improving Project Communications</vt:lpstr>
      <vt:lpstr>Running Effective Meetings</vt:lpstr>
      <vt:lpstr>Sample Collaborative Tools</vt:lpstr>
      <vt:lpstr>Using Templates for Project Communications</vt:lpstr>
      <vt:lpstr>Table 10-3. Sample Template for a Monthly Progress Report</vt:lpstr>
      <vt:lpstr>Project Archives</vt:lpstr>
      <vt:lpstr>Project Web Sites</vt:lpstr>
      <vt:lpstr>Using Software to Assist in Project Communications</vt:lpstr>
    </vt:vector>
  </TitlesOfParts>
  <Company>Augsburg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mbarrak</cp:lastModifiedBy>
  <cp:revision>176</cp:revision>
  <dcterms:created xsi:type="dcterms:W3CDTF">2001-07-05T23:10:12Z</dcterms:created>
  <dcterms:modified xsi:type="dcterms:W3CDTF">2021-12-05T15:14:31Z</dcterms:modified>
</cp:coreProperties>
</file>