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885" r:id="rId2"/>
  </p:sldMasterIdLst>
  <p:notesMasterIdLst>
    <p:notesMasterId r:id="rId32"/>
  </p:notesMasterIdLst>
  <p:handoutMasterIdLst>
    <p:handoutMasterId r:id="rId33"/>
  </p:handoutMasterIdLst>
  <p:sldIdLst>
    <p:sldId id="257" r:id="rId3"/>
    <p:sldId id="338" r:id="rId4"/>
    <p:sldId id="375" r:id="rId5"/>
    <p:sldId id="340" r:id="rId6"/>
    <p:sldId id="378" r:id="rId7"/>
    <p:sldId id="342" r:id="rId8"/>
    <p:sldId id="372" r:id="rId9"/>
    <p:sldId id="344" r:id="rId10"/>
    <p:sldId id="349" r:id="rId11"/>
    <p:sldId id="352" r:id="rId12"/>
    <p:sldId id="346" r:id="rId13"/>
    <p:sldId id="347" r:id="rId14"/>
    <p:sldId id="348" r:id="rId15"/>
    <p:sldId id="353" r:id="rId16"/>
    <p:sldId id="354" r:id="rId17"/>
    <p:sldId id="355" r:id="rId18"/>
    <p:sldId id="356" r:id="rId19"/>
    <p:sldId id="357" r:id="rId20"/>
    <p:sldId id="358" r:id="rId21"/>
    <p:sldId id="377" r:id="rId22"/>
    <p:sldId id="359" r:id="rId23"/>
    <p:sldId id="379" r:id="rId24"/>
    <p:sldId id="361" r:id="rId25"/>
    <p:sldId id="362" r:id="rId26"/>
    <p:sldId id="364" r:id="rId27"/>
    <p:sldId id="365" r:id="rId28"/>
    <p:sldId id="366" r:id="rId29"/>
    <p:sldId id="367" r:id="rId30"/>
    <p:sldId id="380" r:id="rId31"/>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53FF"/>
    <a:srgbClr val="6666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71325" autoAdjust="0"/>
  </p:normalViewPr>
  <p:slideViewPr>
    <p:cSldViewPr>
      <p:cViewPr varScale="1">
        <p:scale>
          <a:sx n="61" d="100"/>
          <a:sy n="61" d="100"/>
        </p:scale>
        <p:origin x="207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A25F6DE3-67C9-49C3-ADD0-D55F8518C166}" type="slidenum">
              <a:rPr lang="en-US"/>
              <a:pPr>
                <a:defRPr/>
              </a:pPr>
              <a:t>‹#›</a:t>
            </a:fld>
            <a:endParaRPr lang="en-US" dirty="0"/>
          </a:p>
        </p:txBody>
      </p:sp>
    </p:spTree>
    <p:extLst>
      <p:ext uri="{BB962C8B-B14F-4D97-AF65-F5344CB8AC3E}">
        <p14:creationId xmlns:p14="http://schemas.microsoft.com/office/powerpoint/2010/main" val="156283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8A9DD711-E595-47B7-9D7A-2CA423E4AA9D}" type="slidenum">
              <a:rPr lang="en-US"/>
              <a:pPr>
                <a:defRPr/>
              </a:pPr>
              <a:t>‹#›</a:t>
            </a:fld>
            <a:endParaRPr lang="en-US" dirty="0"/>
          </a:p>
        </p:txBody>
      </p:sp>
    </p:spTree>
    <p:extLst>
      <p:ext uri="{BB962C8B-B14F-4D97-AF65-F5344CB8AC3E}">
        <p14:creationId xmlns:p14="http://schemas.microsoft.com/office/powerpoint/2010/main" val="10308796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dirty="0"/>
          </a:p>
        </p:txBody>
      </p:sp>
      <p:sp>
        <p:nvSpPr>
          <p:cNvPr id="50180" name="Slide Number Placeholder 3"/>
          <p:cNvSpPr>
            <a:spLocks noGrp="1"/>
          </p:cNvSpPr>
          <p:nvPr>
            <p:ph type="sldNum" sz="quarter" idx="5"/>
          </p:nvPr>
        </p:nvSpPr>
        <p:spPr>
          <a:noFill/>
        </p:spPr>
        <p:txBody>
          <a:bodyPr/>
          <a:lstStyle/>
          <a:p>
            <a:fld id="{503AF232-1BEB-4A86-ACCA-EDD6AB8398EB}"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Times New Roman" pitchFamily="18" charset="0"/>
                <a:ea typeface="+mn-ea"/>
                <a:cs typeface="+mn-cs"/>
              </a:rPr>
              <a:t>Andy Bork, chief operating officer of a computer network service provider, described outsourcing as an essential part of a healthy business diet. He described the idea of good versus bad outsourcing as something like good versus bad cholesterol. He said that most people view offshoring as being bad because it takes jobs away from domestic workers. However, many companies are realizing that they can use offshoring </a:t>
            </a:r>
            <a:r>
              <a:rPr lang="en-US" sz="1200" b="0" i="1" kern="1200" dirty="0">
                <a:solidFill>
                  <a:schemeClr val="tx1"/>
                </a:solidFill>
                <a:effectLst/>
                <a:latin typeface="Times New Roman" pitchFamily="18" charset="0"/>
                <a:ea typeface="+mn-ea"/>
                <a:cs typeface="+mn-cs"/>
              </a:rPr>
              <a:t>and</a:t>
            </a:r>
            <a:r>
              <a:rPr lang="en-US" sz="1200" b="0" i="0" kern="1200" dirty="0">
                <a:solidFill>
                  <a:schemeClr val="tx1"/>
                </a:solidFill>
                <a:effectLst/>
                <a:latin typeface="Times New Roman" pitchFamily="18" charset="0"/>
                <a:ea typeface="+mn-ea"/>
                <a:cs typeface="+mn-cs"/>
              </a:rPr>
              <a:t> create more jobs at home. Other companies, like Walmart, successfully manage the majority of their IT projects in-house with very little commercial software and no outsourcing at all. Other organizations are moving IT services back in-house, such as General Motors (GM). </a:t>
            </a:r>
            <a:endParaRPr lang="en-US" dirty="0"/>
          </a:p>
        </p:txBody>
      </p:sp>
      <p:sp>
        <p:nvSpPr>
          <p:cNvPr id="4" name="Slide Number Placeholder 3"/>
          <p:cNvSpPr>
            <a:spLocks noGrp="1"/>
          </p:cNvSpPr>
          <p:nvPr>
            <p:ph type="sldNum" sz="quarter" idx="10"/>
          </p:nvPr>
        </p:nvSpPr>
        <p:spPr/>
        <p:txBody>
          <a:bodyPr/>
          <a:lstStyle/>
          <a:p>
            <a:pPr>
              <a:defRPr/>
            </a:pPr>
            <a:fld id="{8A9DD711-E595-47B7-9D7A-2CA423E4AA9D}" type="slidenum">
              <a:rPr lang="en-US" smtClean="0"/>
              <a:pPr>
                <a:defRPr/>
              </a:pPr>
              <a:t>2</a:t>
            </a:fld>
            <a:endParaRPr lang="en-US" dirty="0"/>
          </a:p>
        </p:txBody>
      </p:sp>
    </p:spTree>
    <p:extLst>
      <p:ext uri="{BB962C8B-B14F-4D97-AF65-F5344CB8AC3E}">
        <p14:creationId xmlns:p14="http://schemas.microsoft.com/office/powerpoint/2010/main" val="3557377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FP example: </a:t>
            </a:r>
            <a:r>
              <a:rPr lang="en-US" sz="1200" b="0" i="0" kern="1200" dirty="0">
                <a:solidFill>
                  <a:schemeClr val="tx1"/>
                </a:solidFill>
                <a:effectLst/>
                <a:latin typeface="Times New Roman" pitchFamily="18" charset="0"/>
                <a:ea typeface="+mn-ea"/>
                <a:cs typeface="+mn-cs"/>
              </a:rPr>
              <a:t>For example, a company could award a fixed-price contract to purchase 100 laser printers with a certain print resolution and print speed to be delivered to one location within two months. In this example, the product and delivery date are well defined. Several sellers could create fixed-price estimates for completing the job.</a:t>
            </a:r>
          </a:p>
          <a:p>
            <a:endParaRPr lang="en-US" dirty="0"/>
          </a:p>
          <a:p>
            <a:r>
              <a:rPr lang="en-US" dirty="0"/>
              <a:t>Time and material contracts : </a:t>
            </a:r>
            <a:r>
              <a:rPr lang="en-US" sz="1200" b="0" i="0" kern="1200" dirty="0">
                <a:solidFill>
                  <a:schemeClr val="tx1"/>
                </a:solidFill>
                <a:effectLst/>
                <a:latin typeface="Times New Roman" pitchFamily="18" charset="0"/>
                <a:ea typeface="+mn-ea"/>
                <a:cs typeface="+mn-cs"/>
              </a:rPr>
              <a:t>For example, an independent computer consultant might have a contract with a company based on a fee of $80 per hour for services, plus a fixed price of $10,000 for providing specific project materials. The materials fee might also be based on approved receipts for purchasing items, with a ceiling of $10,000. The consultant would send an invoice to the company each week or month; the invoice would list the materials fee, the number of hours worked, and a description of the work produced. This type of contract is often used for required services when the work cannot be specified clearly and total costs cannot be estimated in a contract. Many contract programmers and consultants, such as those Marie’s company hired in the chapter’s opening case, prefer time and material contracts.</a:t>
            </a:r>
            <a:endParaRPr lang="en-US" dirty="0"/>
          </a:p>
        </p:txBody>
      </p:sp>
      <p:sp>
        <p:nvSpPr>
          <p:cNvPr id="4" name="Slide Number Placeholder 3"/>
          <p:cNvSpPr>
            <a:spLocks noGrp="1"/>
          </p:cNvSpPr>
          <p:nvPr>
            <p:ph type="sldNum" sz="quarter" idx="10"/>
          </p:nvPr>
        </p:nvSpPr>
        <p:spPr/>
        <p:txBody>
          <a:bodyPr/>
          <a:lstStyle/>
          <a:p>
            <a:pPr>
              <a:defRPr/>
            </a:pPr>
            <a:fld id="{8A9DD711-E595-47B7-9D7A-2CA423E4AA9D}" type="slidenum">
              <a:rPr lang="en-US" smtClean="0"/>
              <a:pPr>
                <a:defRPr/>
              </a:pPr>
              <a:t>9</a:t>
            </a:fld>
            <a:endParaRPr lang="en-US" dirty="0"/>
          </a:p>
        </p:txBody>
      </p:sp>
    </p:spTree>
    <p:extLst>
      <p:ext uri="{BB962C8B-B14F-4D97-AF65-F5344CB8AC3E}">
        <p14:creationId xmlns:p14="http://schemas.microsoft.com/office/powerpoint/2010/main" val="2412574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F26D95A-A59E-4C48-A34C-6ABDE94D992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3A5C395-FFC9-45A2-9374-08FC0AC8615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99FC0E2-F6FD-4672-B502-7CBE027C86B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a:t>Information Technology Project Management, Seventh Edition</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5B3C7E4B-22CB-43A2-88DF-0974E796F69C}"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2014</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rtlCol="0"/>
          <a:lstStyle/>
          <a:p>
            <a:r>
              <a:rPr lang="en-US" dirty="0"/>
              <a:t>Click to edit Master title style</a:t>
            </a:r>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a:t>Information Technology Project Management, Seventh Edition</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BC43CBFC-1AEC-48DD-831D-766E041FB504}"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a:t>Information Technology Project Management, Seventh Edition</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B66530DB-E803-4E4A-BCDA-70CF3270BB08}"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D627B55C-FD09-4A7F-9920-0CDE82FEB437}"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a:t>Information Technology Project Management, Seventh Edition</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8D9FC598-3BC1-4AFB-82F1-FDEB52578CC9}"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a:t>Information Technology Project Management, Seventh Edition</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40D41AC9-74EA-452B-B904-D02AFF1CE511}"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19D6E5E3-B982-49F8-9AEE-306FFDC9E42A}"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75D9EEBD-1F34-4EE2-BD3E-1779E83B056F}"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AE721D3-B290-4A6A-BDD4-9944839210D3}"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a:t>Information Technology Project Management, Seventh Edition</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14B7BE92-00CB-4B33-AD14-D64D9A62E8F6}"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052CB4BD-B248-46C9-A000-E0E6B06BAEAB}"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7C47AE9A-AFAC-4FD4-A839-B9E85FCF04C5}"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9908ACB-F819-4E08-A2D0-427EE78D1A8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7D7E656-BF0C-4052-AF6E-8E71A12D199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48815B8-CA05-4B23-A01F-8E2DED4B2FC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9A519E6-D7B4-449C-AFC1-83FE0A50980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2DE6A70-EEAD-44FC-9F58-3A937D07CD8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BCEAB5A-F3CB-47A0-924A-FAFF0C0A145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0FAF496-92D2-494A-87D8-287E07A2D72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r>
              <a:rPr lang="en-US"/>
              <a:t>Information Technology Project Management, Seventh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62E2B921-C565-4C54-B074-0A1592EC339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a:t>Information Technology Project Management, Seventh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2E2B921-C565-4C54-B074-0A1592EC3396}"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600200"/>
            <a:ext cx="7772400" cy="1349375"/>
          </a:xfrm>
        </p:spPr>
        <p:txBody>
          <a:bodyPr>
            <a:noAutofit/>
          </a:bodyPr>
          <a:lstStyle/>
          <a:p>
            <a:pPr eaLnBrk="1" fontAlgn="auto" hangingPunct="1">
              <a:spcAft>
                <a:spcPts val="0"/>
              </a:spcAft>
              <a:defRPr/>
            </a:pPr>
            <a:r>
              <a:rPr>
                <a:effectLst>
                  <a:outerShdw blurRad="38100" dist="38100" dir="2700000" algn="tl">
                    <a:srgbClr val="FFFFFF"/>
                  </a:outerShdw>
                </a:effectLst>
                <a:latin typeface="Arial Rounded MT Bold" pitchFamily="34" charset="0"/>
              </a:rPr>
              <a:t>Chapter 12:</a:t>
            </a:r>
            <a:br>
              <a:rPr>
                <a:effectLst>
                  <a:outerShdw blurRad="38100" dist="38100" dir="2700000" algn="tl">
                    <a:srgbClr val="FFFFFF"/>
                  </a:outerShdw>
                </a:effectLst>
                <a:latin typeface="Arial Rounded MT Bold" pitchFamily="34" charset="0"/>
              </a:rPr>
            </a:br>
            <a:r>
              <a:rPr>
                <a:effectLst>
                  <a:outerShdw blurRad="38100" dist="38100" dir="2700000" algn="tl">
                    <a:srgbClr val="FFFFFF"/>
                  </a:outerShdw>
                </a:effectLst>
                <a:latin typeface="Arial Rounded MT Bold" pitchFamily="34" charset="0"/>
              </a:rPr>
              <a:t>Project Procurement Management</a:t>
            </a:r>
          </a:p>
        </p:txBody>
      </p:sp>
      <p:sp>
        <p:nvSpPr>
          <p:cNvPr id="6" name="TextBox 5"/>
          <p:cNvSpPr txBox="1"/>
          <p:nvPr/>
        </p:nvSpPr>
        <p:spPr>
          <a:xfrm>
            <a:off x="304800" y="5791200"/>
            <a:ext cx="4793300" cy="430887"/>
          </a:xfrm>
          <a:prstGeom prst="rect">
            <a:avLst/>
          </a:prstGeom>
          <a:noFill/>
        </p:spPr>
        <p:txBody>
          <a:bodyPr wrap="none" rtlCol="0">
            <a:spAutoFit/>
          </a:bodyPr>
          <a:lstStyle/>
          <a:p>
            <a:r>
              <a:rPr lang="en-US" dirty="0"/>
              <a:t>Note: See the text itself for full citations.</a:t>
            </a:r>
          </a:p>
        </p:txBody>
      </p:sp>
      <p:sp>
        <p:nvSpPr>
          <p:cNvPr id="7"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8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Management, Seventh Edition</a:t>
            </a:r>
          </a:p>
        </p:txBody>
      </p:sp>
      <p:pic>
        <p:nvPicPr>
          <p:cNvPr id="8" name="Picture 5" descr="Information Technology Project Manag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0153" y="3034843"/>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lstStyle/>
          <a:p>
            <a:r>
              <a:rPr lang="en-US" sz="2000" dirty="0"/>
              <a:t>Contracts should include specific clauses to take into account issues unique to the project</a:t>
            </a:r>
          </a:p>
          <a:p>
            <a:r>
              <a:rPr lang="en-US" sz="2000" dirty="0"/>
              <a:t>A </a:t>
            </a:r>
            <a:r>
              <a:rPr lang="en-US" sz="2000" b="1" dirty="0"/>
              <a:t>termination clause </a:t>
            </a:r>
            <a:r>
              <a:rPr lang="en-US" sz="2000" dirty="0"/>
              <a:t>is a contract clause that allows the buyer or supplier to end the contract</a:t>
            </a:r>
          </a:p>
          <a:p>
            <a:r>
              <a:rPr lang="en-US" sz="2000" dirty="0"/>
              <a:t>Some termination clauses state that the buyer can terminate a contract for any reason and give the supplier only 24 hours’ notice. </a:t>
            </a:r>
          </a:p>
          <a:p>
            <a:r>
              <a:rPr lang="en-US" sz="2000" dirty="0"/>
              <a:t>Suppliers, by contrast, must often give a one-week notice to terminate a contract and must have sufficient reasons for the termination. The buyer could also include a contract clause that specifies hourly rates based on the education and experience of consultants. </a:t>
            </a:r>
          </a:p>
          <a:p>
            <a:r>
              <a:rPr lang="en-US" sz="2000" dirty="0"/>
              <a:t>These contract clauses reduce the risk incurred by the buyer while providing flexibility for accomplishing the work.</a:t>
            </a:r>
          </a:p>
        </p:txBody>
      </p:sp>
      <p:sp>
        <p:nvSpPr>
          <p:cNvPr id="30722" name="Rectangle 2"/>
          <p:cNvSpPr>
            <a:spLocks noGrp="1" noChangeArrowheads="1"/>
          </p:cNvSpPr>
          <p:nvPr>
            <p:ph type="title"/>
          </p:nvPr>
        </p:nvSpPr>
        <p:spPr/>
        <p:txBody>
          <a:bodyPr/>
          <a:lstStyle/>
          <a:p>
            <a:r>
              <a:rPr lang="en-US" dirty="0">
                <a:solidFill>
                  <a:srgbClr val="00B0F0"/>
                </a:solidFill>
              </a:rPr>
              <a:t>Contract Clauses</a:t>
            </a:r>
          </a:p>
        </p:txBody>
      </p:sp>
      <p:sp>
        <p:nvSpPr>
          <p:cNvPr id="30725"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46980B4E-E5B2-4099-B6BF-220DC4CA12BE}"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381000" y="1676400"/>
            <a:ext cx="8458200" cy="4572000"/>
          </a:xfrm>
        </p:spPr>
        <p:txBody>
          <a:bodyPr/>
          <a:lstStyle/>
          <a:p>
            <a:r>
              <a:rPr lang="en-US" sz="2800" dirty="0">
                <a:solidFill>
                  <a:srgbClr val="C00000"/>
                </a:solidFill>
              </a:rPr>
              <a:t>Expert judgment</a:t>
            </a:r>
          </a:p>
          <a:p>
            <a:endParaRPr lang="en-US" sz="1400" dirty="0"/>
          </a:p>
          <a:p>
            <a:r>
              <a:rPr lang="en-US" sz="2800" dirty="0"/>
              <a:t>Market research</a:t>
            </a:r>
          </a:p>
          <a:p>
            <a:endParaRPr lang="en-US" sz="1600" dirty="0"/>
          </a:p>
          <a:p>
            <a:r>
              <a:rPr lang="en-US" sz="2800" b="1" dirty="0">
                <a:solidFill>
                  <a:srgbClr val="5B53FF"/>
                </a:solidFill>
              </a:rPr>
              <a:t>Make-or-buy analysis</a:t>
            </a:r>
            <a:r>
              <a:rPr lang="en-US" sz="2800" dirty="0">
                <a:solidFill>
                  <a:srgbClr val="5B53FF"/>
                </a:solidFill>
              </a:rPr>
              <a:t>: </a:t>
            </a:r>
            <a:r>
              <a:rPr lang="en-US" sz="2800" dirty="0"/>
              <a:t>General management technique used to determine whether an organization should make or perform a particular product or service inside the organization or buy from someone else</a:t>
            </a:r>
          </a:p>
        </p:txBody>
      </p:sp>
      <p:sp>
        <p:nvSpPr>
          <p:cNvPr id="23554" name="Rectangle 2"/>
          <p:cNvSpPr>
            <a:spLocks noGrp="1" noChangeArrowheads="1"/>
          </p:cNvSpPr>
          <p:nvPr>
            <p:ph type="title"/>
          </p:nvPr>
        </p:nvSpPr>
        <p:spPr/>
        <p:txBody>
          <a:bodyPr>
            <a:noAutofit/>
          </a:bodyPr>
          <a:lstStyle/>
          <a:p>
            <a:r>
              <a:rPr lang="en-US" sz="3200" dirty="0">
                <a:solidFill>
                  <a:srgbClr val="00B0F0"/>
                </a:solidFill>
              </a:rPr>
              <a:t>Tools and Techniques for Planning Purchases and Acquisitions</a:t>
            </a:r>
          </a:p>
        </p:txBody>
      </p:sp>
      <p:sp>
        <p:nvSpPr>
          <p:cNvPr id="23557"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1336A6E4-8C51-4EE5-B090-693B6DAC92DA}"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pPr marL="457200" indent="-457200">
              <a:spcBef>
                <a:spcPct val="100000"/>
              </a:spcBef>
            </a:pPr>
            <a:r>
              <a:rPr lang="en-US" dirty="0">
                <a:solidFill>
                  <a:srgbClr val="00B0F0"/>
                </a:solidFill>
              </a:rPr>
              <a:t>Assume you can lease an item you need for a project for $800/day. To purchase the item, the cost is $12,000 plus a daily operational cost of $400/day</a:t>
            </a:r>
          </a:p>
          <a:p>
            <a:pPr marL="457200" indent="-457200">
              <a:spcBef>
                <a:spcPct val="100000"/>
              </a:spcBef>
            </a:pPr>
            <a:r>
              <a:rPr lang="en-US" dirty="0">
                <a:solidFill>
                  <a:srgbClr val="002060"/>
                </a:solidFill>
              </a:rPr>
              <a:t>How long will it take for the purchase cost to be the same as the lease cost?</a:t>
            </a:r>
          </a:p>
        </p:txBody>
      </p:sp>
      <p:sp>
        <p:nvSpPr>
          <p:cNvPr id="24578" name="Rectangle 2"/>
          <p:cNvSpPr>
            <a:spLocks noGrp="1" noChangeArrowheads="1"/>
          </p:cNvSpPr>
          <p:nvPr>
            <p:ph type="title"/>
          </p:nvPr>
        </p:nvSpPr>
        <p:spPr/>
        <p:txBody>
          <a:bodyPr/>
          <a:lstStyle/>
          <a:p>
            <a:r>
              <a:rPr lang="en-US" dirty="0">
                <a:solidFill>
                  <a:srgbClr val="5B53FF"/>
                </a:solidFill>
              </a:rPr>
              <a:t>Make-or-Buy Example</a:t>
            </a:r>
          </a:p>
        </p:txBody>
      </p:sp>
      <p:sp>
        <p:nvSpPr>
          <p:cNvPr id="24581"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F79110A1-6B21-448D-ADD4-36570B50C4CC}"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1371600"/>
            <a:ext cx="8686800" cy="4419600"/>
          </a:xfrm>
        </p:spPr>
        <p:txBody>
          <a:bodyPr/>
          <a:lstStyle/>
          <a:p>
            <a:pPr>
              <a:lnSpc>
                <a:spcPct val="90000"/>
              </a:lnSpc>
            </a:pPr>
            <a:r>
              <a:rPr lang="en-US" sz="2600" dirty="0"/>
              <a:t>Set up an equation so both options, purchase and lease, are equal</a:t>
            </a:r>
          </a:p>
          <a:p>
            <a:pPr>
              <a:lnSpc>
                <a:spcPct val="90000"/>
              </a:lnSpc>
            </a:pPr>
            <a:endParaRPr lang="en-US" sz="2600" dirty="0"/>
          </a:p>
          <a:p>
            <a:pPr>
              <a:lnSpc>
                <a:spcPct val="90000"/>
              </a:lnSpc>
            </a:pPr>
            <a:r>
              <a:rPr lang="en-US" sz="2600" dirty="0">
                <a:solidFill>
                  <a:srgbClr val="5B53FF"/>
                </a:solidFill>
                <a:effectLst>
                  <a:outerShdw blurRad="38100" dist="38100" dir="2700000" algn="tl">
                    <a:srgbClr val="000000">
                      <a:alpha val="43137"/>
                    </a:srgbClr>
                  </a:outerShdw>
                </a:effectLst>
              </a:rPr>
              <a:t>In this example, use the following equation. Let </a:t>
            </a:r>
            <a:r>
              <a:rPr lang="en-US" sz="2600" i="1" dirty="0">
                <a:solidFill>
                  <a:srgbClr val="5B53FF"/>
                </a:solidFill>
                <a:effectLst>
                  <a:outerShdw blurRad="38100" dist="38100" dir="2700000" algn="tl">
                    <a:srgbClr val="000000">
                      <a:alpha val="43137"/>
                    </a:srgbClr>
                  </a:outerShdw>
                </a:effectLst>
              </a:rPr>
              <a:t>d</a:t>
            </a:r>
            <a:r>
              <a:rPr lang="en-US" sz="2600" dirty="0">
                <a:solidFill>
                  <a:srgbClr val="5B53FF"/>
                </a:solidFill>
                <a:effectLst>
                  <a:outerShdw blurRad="38100" dist="38100" dir="2700000" algn="tl">
                    <a:srgbClr val="000000">
                      <a:alpha val="43137"/>
                    </a:srgbClr>
                  </a:outerShdw>
                </a:effectLst>
              </a:rPr>
              <a:t> be the number of days to use the item:</a:t>
            </a:r>
          </a:p>
          <a:p>
            <a:pPr lvl="1">
              <a:buFont typeface="Wingdings" pitchFamily="2" charset="2"/>
              <a:buNone/>
            </a:pPr>
            <a:r>
              <a:rPr lang="en-US" dirty="0">
                <a:solidFill>
                  <a:srgbClr val="5B53FF"/>
                </a:solidFill>
                <a:effectLst>
                  <a:outerShdw blurRad="38100" dist="38100" dir="2700000" algn="tl">
                    <a:srgbClr val="000000">
                      <a:alpha val="43137"/>
                    </a:srgbClr>
                  </a:outerShdw>
                </a:effectLst>
              </a:rPr>
              <a:t>$12,000 + $400d = $800d</a:t>
            </a:r>
          </a:p>
          <a:p>
            <a:pPr lvl="1">
              <a:buFont typeface="Wingdings" pitchFamily="2" charset="2"/>
              <a:buNone/>
            </a:pPr>
            <a:r>
              <a:rPr lang="en-US" dirty="0">
                <a:solidFill>
                  <a:srgbClr val="5B53FF"/>
                </a:solidFill>
                <a:effectLst>
                  <a:outerShdw blurRad="38100" dist="38100" dir="2700000" algn="tl">
                    <a:srgbClr val="000000">
                      <a:alpha val="43137"/>
                    </a:srgbClr>
                  </a:outerShdw>
                </a:effectLst>
              </a:rPr>
              <a:t>Subtracting $400d from both sides, you get: $12,000 = $400d</a:t>
            </a:r>
          </a:p>
          <a:p>
            <a:pPr lvl="1">
              <a:buFont typeface="Wingdings" pitchFamily="2" charset="2"/>
              <a:buNone/>
            </a:pPr>
            <a:r>
              <a:rPr lang="en-US" dirty="0">
                <a:solidFill>
                  <a:srgbClr val="5B53FF"/>
                </a:solidFill>
                <a:effectLst>
                  <a:outerShdw blurRad="38100" dist="38100" dir="2700000" algn="tl">
                    <a:srgbClr val="000000">
                      <a:alpha val="43137"/>
                    </a:srgbClr>
                  </a:outerShdw>
                </a:effectLst>
              </a:rPr>
              <a:t>Dividing both sides by $400, you get: d = 30</a:t>
            </a:r>
          </a:p>
          <a:p>
            <a:pPr lvl="1">
              <a:buFont typeface="Wingdings" pitchFamily="2" charset="2"/>
              <a:buNone/>
            </a:pPr>
            <a:endParaRPr lang="en-US" dirty="0"/>
          </a:p>
          <a:p>
            <a:pPr>
              <a:lnSpc>
                <a:spcPct val="90000"/>
              </a:lnSpc>
            </a:pPr>
            <a:r>
              <a:rPr lang="en-US" sz="2600" dirty="0"/>
              <a:t>If you need the item for more than 30 days, it is more economical to purchase it</a:t>
            </a:r>
          </a:p>
          <a:p>
            <a:pPr>
              <a:lnSpc>
                <a:spcPct val="90000"/>
              </a:lnSpc>
            </a:pPr>
            <a:endParaRPr lang="en-US" sz="2600" dirty="0"/>
          </a:p>
        </p:txBody>
      </p:sp>
      <p:sp>
        <p:nvSpPr>
          <p:cNvPr id="25602" name="Rectangle 2"/>
          <p:cNvSpPr>
            <a:spLocks noGrp="1" noChangeArrowheads="1"/>
          </p:cNvSpPr>
          <p:nvPr>
            <p:ph type="title"/>
          </p:nvPr>
        </p:nvSpPr>
        <p:spPr>
          <a:xfrm>
            <a:off x="381000" y="228600"/>
            <a:ext cx="8382000" cy="893763"/>
          </a:xfrm>
        </p:spPr>
        <p:txBody>
          <a:bodyPr>
            <a:normAutofit/>
          </a:bodyPr>
          <a:lstStyle/>
          <a:p>
            <a:r>
              <a:rPr lang="en-US" sz="3600" dirty="0">
                <a:solidFill>
                  <a:srgbClr val="00B0F0"/>
                </a:solidFill>
              </a:rPr>
              <a:t>Make-or Buy Solution</a:t>
            </a:r>
          </a:p>
        </p:txBody>
      </p:sp>
      <p:sp>
        <p:nvSpPr>
          <p:cNvPr id="25605"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6F8C263B-FE3B-4B4E-BE0B-03F1CDDA3498}"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57200" y="1600200"/>
            <a:ext cx="8229600" cy="4406900"/>
          </a:xfrm>
        </p:spPr>
        <p:txBody>
          <a:bodyPr/>
          <a:lstStyle/>
          <a:p>
            <a:pPr>
              <a:spcBef>
                <a:spcPct val="100000"/>
              </a:spcBef>
            </a:pPr>
            <a:r>
              <a:rPr lang="en-US" dirty="0">
                <a:effectLst>
                  <a:outerShdw blurRad="38100" dist="38100" dir="2700000" algn="tl">
                    <a:srgbClr val="000000">
                      <a:alpha val="43137"/>
                    </a:srgbClr>
                  </a:outerShdw>
                </a:effectLst>
              </a:rPr>
              <a:t>Output of Plan Procurement Process</a:t>
            </a:r>
          </a:p>
          <a:p>
            <a:pPr>
              <a:spcBef>
                <a:spcPct val="100000"/>
              </a:spcBef>
            </a:pPr>
            <a:r>
              <a:rPr lang="en-US" dirty="0">
                <a:solidFill>
                  <a:srgbClr val="002060"/>
                </a:solidFill>
              </a:rPr>
              <a:t>Describes how the procurement processes will be managed, from developing documentation for making outside purchases or acquisitions to contract closure</a:t>
            </a:r>
          </a:p>
          <a:p>
            <a:pPr>
              <a:spcBef>
                <a:spcPct val="100000"/>
              </a:spcBef>
            </a:pPr>
            <a:r>
              <a:rPr lang="en-US" dirty="0"/>
              <a:t>Contents varies based on project needs</a:t>
            </a:r>
          </a:p>
        </p:txBody>
      </p:sp>
      <p:sp>
        <p:nvSpPr>
          <p:cNvPr id="31746" name="Rectangle 2"/>
          <p:cNvSpPr>
            <a:spLocks noGrp="1" noChangeArrowheads="1"/>
          </p:cNvSpPr>
          <p:nvPr>
            <p:ph type="title"/>
          </p:nvPr>
        </p:nvSpPr>
        <p:spPr/>
        <p:txBody>
          <a:bodyPr/>
          <a:lstStyle/>
          <a:p>
            <a:r>
              <a:rPr lang="en-US" dirty="0">
                <a:solidFill>
                  <a:srgbClr val="00B0F0"/>
                </a:solidFill>
              </a:rPr>
              <a:t>Procurement Management Plan</a:t>
            </a:r>
          </a:p>
        </p:txBody>
      </p:sp>
      <p:sp>
        <p:nvSpPr>
          <p:cNvPr id="31749"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444B204B-A1F8-43E5-87CE-25EB9AE68A0D}"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81000" y="1371600"/>
            <a:ext cx="8458200" cy="4572000"/>
          </a:xfrm>
        </p:spPr>
        <p:txBody>
          <a:bodyPr/>
          <a:lstStyle/>
          <a:p>
            <a:pPr>
              <a:spcBef>
                <a:spcPct val="60000"/>
              </a:spcBef>
            </a:pPr>
            <a:r>
              <a:rPr lang="en-US" dirty="0">
                <a:solidFill>
                  <a:srgbClr val="00B0F0"/>
                </a:solidFill>
              </a:rPr>
              <a:t>A </a:t>
            </a:r>
            <a:r>
              <a:rPr lang="en-US" b="1" dirty="0">
                <a:solidFill>
                  <a:srgbClr val="00B0F0"/>
                </a:solidFill>
              </a:rPr>
              <a:t>statement of work</a:t>
            </a:r>
            <a:r>
              <a:rPr lang="en-US" dirty="0">
                <a:solidFill>
                  <a:srgbClr val="00B0F0"/>
                </a:solidFill>
              </a:rPr>
              <a:t> is a description of the work required for the procurement</a:t>
            </a:r>
          </a:p>
          <a:p>
            <a:pPr>
              <a:spcBef>
                <a:spcPct val="60000"/>
              </a:spcBef>
            </a:pPr>
            <a:r>
              <a:rPr lang="en-US" dirty="0">
                <a:solidFill>
                  <a:srgbClr val="002060"/>
                </a:solidFill>
              </a:rPr>
              <a:t>If a SOW is used as part of a contract to describe only the work required for that particular contract, it is called a </a:t>
            </a:r>
            <a:r>
              <a:rPr lang="en-US" b="1" dirty="0">
                <a:solidFill>
                  <a:srgbClr val="002060"/>
                </a:solidFill>
              </a:rPr>
              <a:t>contract statement of work</a:t>
            </a:r>
            <a:endParaRPr lang="en-US" dirty="0">
              <a:solidFill>
                <a:srgbClr val="002060"/>
              </a:solidFill>
            </a:endParaRPr>
          </a:p>
          <a:p>
            <a:pPr>
              <a:spcBef>
                <a:spcPct val="60000"/>
              </a:spcBef>
            </a:pPr>
            <a:r>
              <a:rPr lang="en-US" dirty="0"/>
              <a:t>A SOW is a type of scope statement</a:t>
            </a:r>
          </a:p>
          <a:p>
            <a:pPr>
              <a:spcBef>
                <a:spcPct val="60000"/>
              </a:spcBef>
            </a:pPr>
            <a:r>
              <a:rPr lang="en-US" dirty="0"/>
              <a:t>A good SOW gives bidders a better understanding of the buyer’s expectations</a:t>
            </a:r>
          </a:p>
        </p:txBody>
      </p:sp>
      <p:sp>
        <p:nvSpPr>
          <p:cNvPr id="32770" name="Rectangle 2"/>
          <p:cNvSpPr>
            <a:spLocks noGrp="1" noChangeArrowheads="1"/>
          </p:cNvSpPr>
          <p:nvPr>
            <p:ph type="title"/>
          </p:nvPr>
        </p:nvSpPr>
        <p:spPr/>
        <p:txBody>
          <a:bodyPr>
            <a:normAutofit/>
          </a:bodyPr>
          <a:lstStyle/>
          <a:p>
            <a:r>
              <a:rPr lang="en-US" sz="3200" dirty="0">
                <a:solidFill>
                  <a:srgbClr val="002060"/>
                </a:solidFill>
              </a:rPr>
              <a:t>Contract Statement of Work (SOW)</a:t>
            </a:r>
          </a:p>
        </p:txBody>
      </p:sp>
      <p:sp>
        <p:nvSpPr>
          <p:cNvPr id="32773"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8BF945B9-749D-47D0-A8CD-DB4BEE2BEEB9}"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57200" y="0"/>
            <a:ext cx="8229600" cy="1143000"/>
          </a:xfrm>
        </p:spPr>
        <p:txBody>
          <a:bodyPr>
            <a:normAutofit/>
          </a:bodyPr>
          <a:lstStyle/>
          <a:p>
            <a:pPr algn="ctr"/>
            <a:r>
              <a:rPr lang="en-US" sz="2800" dirty="0">
                <a:solidFill>
                  <a:srgbClr val="00B0F0"/>
                </a:solidFill>
              </a:rPr>
              <a:t>Statement of Work (SOW) Template</a:t>
            </a:r>
          </a:p>
        </p:txBody>
      </p:sp>
      <p:sp>
        <p:nvSpPr>
          <p:cNvPr id="1029" name="Footer Placeholder 6"/>
          <p:cNvSpPr>
            <a:spLocks noGrp="1"/>
          </p:cNvSpPr>
          <p:nvPr>
            <p:ph type="ftr" sz="quarter" idx="10"/>
          </p:nvPr>
        </p:nvSpPr>
        <p:spPr bwMode="auto">
          <a:noFill/>
          <a:ln>
            <a:miter lim="800000"/>
            <a:headEnd/>
            <a:tailEnd/>
          </a:ln>
        </p:spPr>
        <p:txBody>
          <a:bodyPr/>
          <a:lstStyle/>
          <a:p>
            <a:pPr>
              <a:buFontTx/>
              <a:buNone/>
            </a:pPr>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buFontTx/>
              <a:buNone/>
              <a:defRPr/>
            </a:pPr>
            <a:fld id="{2945C7FB-3CB8-4B83-AA03-FA8D3225C0C8}" type="slidenum">
              <a:rPr lang="en-US" smtClean="0"/>
              <a:pPr>
                <a:buFontTx/>
                <a:buNone/>
                <a:defRPr/>
              </a:pPr>
              <a:t>16</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599" y="838200"/>
            <a:ext cx="6076293" cy="56388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152400" y="1219200"/>
            <a:ext cx="8839200" cy="5410200"/>
          </a:xfrm>
        </p:spPr>
        <p:txBody>
          <a:bodyPr/>
          <a:lstStyle/>
          <a:p>
            <a:pPr marL="771525" indent="-455613"/>
            <a:r>
              <a:rPr lang="en-US" sz="2400" b="1" dirty="0">
                <a:solidFill>
                  <a:srgbClr val="C00000"/>
                </a:solidFill>
              </a:rPr>
              <a:t>Request for Proposals (RFP)</a:t>
            </a:r>
            <a:r>
              <a:rPr lang="en-US" sz="2400" dirty="0">
                <a:solidFill>
                  <a:srgbClr val="C00000"/>
                </a:solidFill>
              </a:rPr>
              <a:t>: </a:t>
            </a:r>
            <a:r>
              <a:rPr lang="en-US" sz="2400" dirty="0"/>
              <a:t>Used to solicit proposals from prospective sellers</a:t>
            </a:r>
          </a:p>
          <a:p>
            <a:pPr marL="1131888" lvl="1"/>
            <a:r>
              <a:rPr lang="en-US" sz="2000" dirty="0"/>
              <a:t>A </a:t>
            </a:r>
            <a:r>
              <a:rPr lang="en-US" sz="2000" b="1" dirty="0"/>
              <a:t>proposal</a:t>
            </a:r>
            <a:r>
              <a:rPr lang="en-US" sz="2000" dirty="0"/>
              <a:t> is a document prepared by a seller when there are different approaches for meeting buyer needs</a:t>
            </a:r>
          </a:p>
          <a:p>
            <a:pPr marL="1131888" lvl="1"/>
            <a:r>
              <a:rPr lang="en-US" sz="2000" dirty="0"/>
              <a:t> </a:t>
            </a:r>
          </a:p>
          <a:p>
            <a:pPr marL="771525" indent="-455613"/>
            <a:r>
              <a:rPr lang="en-US" sz="2400" b="1" dirty="0">
                <a:solidFill>
                  <a:srgbClr val="C00000"/>
                </a:solidFill>
              </a:rPr>
              <a:t>Requests for Quotes (RFQ)</a:t>
            </a:r>
            <a:r>
              <a:rPr lang="en-US" sz="2400" dirty="0">
                <a:solidFill>
                  <a:srgbClr val="C00000"/>
                </a:solidFill>
              </a:rPr>
              <a:t>: </a:t>
            </a:r>
            <a:r>
              <a:rPr lang="en-US" sz="2400" dirty="0"/>
              <a:t>Used to solicit quotes or bids from prospective suppliers</a:t>
            </a:r>
          </a:p>
          <a:p>
            <a:pPr marL="1131888" lvl="1"/>
            <a:r>
              <a:rPr lang="en-US" sz="2000" dirty="0"/>
              <a:t>A</a:t>
            </a:r>
            <a:r>
              <a:rPr lang="en-US" sz="2000" b="1" dirty="0"/>
              <a:t> </a:t>
            </a:r>
            <a:r>
              <a:rPr lang="en-US" sz="2000" b="1" dirty="0">
                <a:solidFill>
                  <a:srgbClr val="5B53FF"/>
                </a:solidFill>
              </a:rPr>
              <a:t>bid</a:t>
            </a:r>
            <a:r>
              <a:rPr lang="en-US" sz="2000" dirty="0"/>
              <a:t>, also called a tender or quote (short for quotation), is a document prepared by sellers providing pricing for standard items that have been clearly defined by the buyer </a:t>
            </a:r>
          </a:p>
          <a:p>
            <a:pPr marL="876300"/>
            <a:r>
              <a:rPr lang="en-US" sz="2400" dirty="0"/>
              <a:t>Writing a good RFP is a critical part of project procurement management, but many people have never had to write or respond to one. To generate a good RFP, expertise is invaluable.</a:t>
            </a:r>
          </a:p>
        </p:txBody>
      </p:sp>
      <p:sp>
        <p:nvSpPr>
          <p:cNvPr id="33794" name="Rectangle 2"/>
          <p:cNvSpPr>
            <a:spLocks noGrp="1" noChangeArrowheads="1"/>
          </p:cNvSpPr>
          <p:nvPr>
            <p:ph type="title"/>
          </p:nvPr>
        </p:nvSpPr>
        <p:spPr>
          <a:xfrm>
            <a:off x="381000" y="228600"/>
            <a:ext cx="8382000" cy="838200"/>
          </a:xfrm>
        </p:spPr>
        <p:txBody>
          <a:bodyPr/>
          <a:lstStyle/>
          <a:p>
            <a:r>
              <a:rPr lang="en-US" dirty="0">
                <a:solidFill>
                  <a:srgbClr val="00B0F0"/>
                </a:solidFill>
              </a:rPr>
              <a:t>Procurement Documents</a:t>
            </a:r>
          </a:p>
        </p:txBody>
      </p:sp>
      <p:sp>
        <p:nvSpPr>
          <p:cNvPr id="33797"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AF993A75-EDC4-483F-8E71-601B7B742A2A}"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457200" y="0"/>
            <a:ext cx="8229600" cy="1143000"/>
          </a:xfrm>
        </p:spPr>
        <p:txBody>
          <a:bodyPr>
            <a:noAutofit/>
          </a:bodyPr>
          <a:lstStyle/>
          <a:p>
            <a:pPr algn="ctr"/>
            <a:r>
              <a:rPr lang="en-US" sz="3200" dirty="0">
                <a:solidFill>
                  <a:srgbClr val="00B0F0"/>
                </a:solidFill>
              </a:rPr>
              <a:t>Request for Proposal (RFP) Template</a:t>
            </a:r>
          </a:p>
        </p:txBody>
      </p:sp>
      <p:sp>
        <p:nvSpPr>
          <p:cNvPr id="2053" name="Footer Placeholder 6"/>
          <p:cNvSpPr>
            <a:spLocks noGrp="1"/>
          </p:cNvSpPr>
          <p:nvPr>
            <p:ph type="ftr" sz="quarter" idx="10"/>
          </p:nvPr>
        </p:nvSpPr>
        <p:spPr bwMode="auto">
          <a:noFill/>
          <a:ln>
            <a:miter lim="800000"/>
            <a:headEnd/>
            <a:tailEnd/>
          </a:ln>
        </p:spPr>
        <p:txBody>
          <a:bodyPr/>
          <a:lstStyle/>
          <a:p>
            <a:pPr>
              <a:buFontTx/>
              <a:buNone/>
            </a:pPr>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buFontTx/>
              <a:buNone/>
              <a:defRPr/>
            </a:pPr>
            <a:fld id="{9F78C362-7FEF-4EB6-BCED-C6E2CF2029C9}" type="slidenum">
              <a:rPr lang="en-US" smtClean="0"/>
              <a:pPr>
                <a:buFontTx/>
                <a:buNone/>
                <a:defRPr/>
              </a:pPr>
              <a:t>18</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600" y="1172260"/>
            <a:ext cx="6355600" cy="522854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457200" y="1066800"/>
            <a:ext cx="8229600" cy="4940300"/>
          </a:xfrm>
        </p:spPr>
        <p:txBody>
          <a:bodyPr/>
          <a:lstStyle/>
          <a:p>
            <a:r>
              <a:rPr lang="en-US" sz="2000" dirty="0">
                <a:solidFill>
                  <a:srgbClr val="002060"/>
                </a:solidFill>
              </a:rPr>
              <a:t>It’s important to prepare some form of evaluation criteria for source selection, preferably before issuing a formal RFP</a:t>
            </a:r>
            <a:endParaRPr lang="en-US" sz="2000" dirty="0"/>
          </a:p>
          <a:p>
            <a:r>
              <a:rPr lang="en-US" sz="2000" dirty="0"/>
              <a:t>Beware of proposals that look good on paper; be sure to evaluate factors, such as past performance and management approach</a:t>
            </a:r>
          </a:p>
          <a:p>
            <a:r>
              <a:rPr lang="en-US" sz="2000" dirty="0"/>
              <a:t>Can require a technical presentation as part of a proposal</a:t>
            </a:r>
          </a:p>
          <a:p>
            <a:r>
              <a:rPr lang="en-US" sz="2000" dirty="0"/>
              <a:t>Organizations use criteria to rate or score proposals, and they often assign a weight to each criterion to indicate its importance. Some examples of criteria and weights include the technical approach (30 percent weight), management approach (30 percent weight), past performance (20 percent weight), and price (20 percent weight).</a:t>
            </a:r>
          </a:p>
        </p:txBody>
      </p:sp>
      <p:sp>
        <p:nvSpPr>
          <p:cNvPr id="34818" name="Rectangle 2"/>
          <p:cNvSpPr>
            <a:spLocks noGrp="1" noChangeArrowheads="1"/>
          </p:cNvSpPr>
          <p:nvPr>
            <p:ph type="title"/>
          </p:nvPr>
        </p:nvSpPr>
        <p:spPr>
          <a:xfrm>
            <a:off x="457200" y="23446"/>
            <a:ext cx="8229600" cy="814754"/>
          </a:xfrm>
        </p:spPr>
        <p:txBody>
          <a:bodyPr/>
          <a:lstStyle/>
          <a:p>
            <a:r>
              <a:rPr lang="en-US" dirty="0">
                <a:solidFill>
                  <a:srgbClr val="00B0F0"/>
                </a:solidFill>
              </a:rPr>
              <a:t>Source Selection Criteria</a:t>
            </a:r>
          </a:p>
        </p:txBody>
      </p:sp>
      <p:sp>
        <p:nvSpPr>
          <p:cNvPr id="34821"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3496EB3B-BBA2-4107-A301-DE3AF26A0E46}"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381000" y="990600"/>
            <a:ext cx="8458200" cy="5181600"/>
          </a:xfrm>
        </p:spPr>
        <p:txBody>
          <a:bodyPr/>
          <a:lstStyle/>
          <a:p>
            <a:r>
              <a:rPr lang="en-US" sz="2800" b="1" dirty="0"/>
              <a:t>Procurement</a:t>
            </a:r>
            <a:r>
              <a:rPr lang="en-US" sz="2800" dirty="0"/>
              <a:t> means acquiring goods and/or services from an outside source</a:t>
            </a:r>
          </a:p>
          <a:p>
            <a:r>
              <a:rPr lang="en-US" sz="2800" dirty="0"/>
              <a:t>Other terms include purchasing and outsourcing</a:t>
            </a:r>
          </a:p>
          <a:p>
            <a:r>
              <a:rPr lang="en-US" sz="2400" dirty="0"/>
              <a:t>Organizations or individuals who provide procurement services are referred to as suppliers, vendors, contractors, subcontractors, or sellers; of these terms, </a:t>
            </a:r>
            <a:r>
              <a:rPr lang="en-US" sz="2400" i="1" dirty="0"/>
              <a:t>suppliers</a:t>
            </a:r>
            <a:r>
              <a:rPr lang="en-US" sz="2400" dirty="0"/>
              <a:t> is the most widely used.</a:t>
            </a:r>
            <a:endParaRPr lang="en-US" sz="2800" dirty="0"/>
          </a:p>
          <a:p>
            <a:endParaRPr lang="en-US" sz="1400" dirty="0"/>
          </a:p>
          <a:p>
            <a:r>
              <a:rPr lang="en-US" sz="2800" dirty="0"/>
              <a:t>People continue to debate whether offshore     outsourcing helps their own country or not</a:t>
            </a:r>
          </a:p>
          <a:p>
            <a:endParaRPr lang="en-US" sz="2400" dirty="0"/>
          </a:p>
        </p:txBody>
      </p:sp>
      <p:sp>
        <p:nvSpPr>
          <p:cNvPr id="13314" name="Rectangle 2"/>
          <p:cNvSpPr>
            <a:spLocks noGrp="1" noChangeArrowheads="1"/>
          </p:cNvSpPr>
          <p:nvPr>
            <p:ph type="title"/>
          </p:nvPr>
        </p:nvSpPr>
        <p:spPr>
          <a:xfrm>
            <a:off x="457200" y="13398"/>
            <a:ext cx="8229600" cy="901002"/>
          </a:xfrm>
        </p:spPr>
        <p:txBody>
          <a:bodyPr>
            <a:noAutofit/>
          </a:bodyPr>
          <a:lstStyle/>
          <a:p>
            <a:r>
              <a:rPr lang="en-US" sz="2600" dirty="0">
                <a:solidFill>
                  <a:srgbClr val="0070C0"/>
                </a:solidFill>
              </a:rPr>
              <a:t>Importance of Project Procurement Management</a:t>
            </a:r>
          </a:p>
        </p:txBody>
      </p:sp>
      <p:sp>
        <p:nvSpPr>
          <p:cNvPr id="13317"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46EF83E1-3DA8-4C4C-8C87-390A2F6F4101}"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100"/>
          </a:xfrm>
        </p:spPr>
        <p:txBody>
          <a:bodyPr/>
          <a:lstStyle/>
          <a:p>
            <a:pPr>
              <a:lnSpc>
                <a:spcPct val="150000"/>
              </a:lnSpc>
            </a:pPr>
            <a:r>
              <a:rPr lang="en-US" dirty="0"/>
              <a:t>Deciding whom to ask to do the work</a:t>
            </a:r>
          </a:p>
          <a:p>
            <a:pPr>
              <a:lnSpc>
                <a:spcPct val="150000"/>
              </a:lnSpc>
            </a:pPr>
            <a:r>
              <a:rPr lang="en-US" dirty="0"/>
              <a:t>Sending appropriate documentation to potential</a:t>
            </a:r>
          </a:p>
          <a:p>
            <a:pPr marL="109537" indent="0">
              <a:lnSpc>
                <a:spcPct val="150000"/>
              </a:lnSpc>
              <a:buNone/>
            </a:pPr>
            <a:r>
              <a:rPr lang="en-US" dirty="0"/>
              <a:t>Sellers</a:t>
            </a:r>
            <a:endParaRPr lang="en-US" sz="1200" dirty="0"/>
          </a:p>
          <a:p>
            <a:pPr>
              <a:lnSpc>
                <a:spcPct val="150000"/>
              </a:lnSpc>
            </a:pPr>
            <a:r>
              <a:rPr lang="en-US" dirty="0"/>
              <a:t>Obtaining proposals or bids</a:t>
            </a:r>
          </a:p>
          <a:p>
            <a:pPr>
              <a:lnSpc>
                <a:spcPct val="150000"/>
              </a:lnSpc>
            </a:pPr>
            <a:r>
              <a:rPr lang="en-US" dirty="0"/>
              <a:t>Selecting a seller</a:t>
            </a:r>
          </a:p>
          <a:p>
            <a:pPr>
              <a:lnSpc>
                <a:spcPct val="150000"/>
              </a:lnSpc>
            </a:pPr>
            <a:r>
              <a:rPr lang="en-US" dirty="0"/>
              <a:t>Awarding a contract</a:t>
            </a:r>
          </a:p>
          <a:p>
            <a:endParaRPr lang="en-US" dirty="0"/>
          </a:p>
        </p:txBody>
      </p:sp>
      <p:sp>
        <p:nvSpPr>
          <p:cNvPr id="3" name="Title 2"/>
          <p:cNvSpPr>
            <a:spLocks noGrp="1"/>
          </p:cNvSpPr>
          <p:nvPr>
            <p:ph type="title"/>
          </p:nvPr>
        </p:nvSpPr>
        <p:spPr>
          <a:xfrm>
            <a:off x="457200" y="152400"/>
            <a:ext cx="8229600" cy="990600"/>
          </a:xfrm>
        </p:spPr>
        <p:txBody>
          <a:bodyPr/>
          <a:lstStyle/>
          <a:p>
            <a:r>
              <a:rPr lang="en-US" dirty="0">
                <a:solidFill>
                  <a:srgbClr val="00B0F0"/>
                </a:solidFill>
              </a:rPr>
              <a:t>2. Conducting Procurements</a:t>
            </a:r>
          </a:p>
        </p:txBody>
      </p:sp>
      <p:sp>
        <p:nvSpPr>
          <p:cNvPr id="4" name="Footer Placeholder 3"/>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401637" y="1295400"/>
            <a:ext cx="8186738" cy="4267200"/>
          </a:xfrm>
        </p:spPr>
        <p:txBody>
          <a:bodyPr/>
          <a:lstStyle/>
          <a:p>
            <a:pPr marL="457200" indent="-457200"/>
            <a:r>
              <a:rPr lang="en-US" sz="2400" dirty="0"/>
              <a:t>Organizations can advertise to procure goods and services in several ways:</a:t>
            </a:r>
          </a:p>
          <a:p>
            <a:pPr marL="1027113" lvl="1" indent="-455613"/>
            <a:r>
              <a:rPr lang="en-US" sz="2000" dirty="0"/>
              <a:t>Approaching the preferred vendor</a:t>
            </a:r>
          </a:p>
          <a:p>
            <a:pPr marL="1027113" lvl="1" indent="-455613"/>
            <a:r>
              <a:rPr lang="en-US" sz="2000" dirty="0"/>
              <a:t>Approaching several potential vendors</a:t>
            </a:r>
          </a:p>
          <a:p>
            <a:pPr marL="1027113" lvl="1" indent="-455613"/>
            <a:r>
              <a:rPr lang="en-US" sz="2000" dirty="0"/>
              <a:t>Advertising to anyone interested</a:t>
            </a:r>
          </a:p>
          <a:p>
            <a:pPr marL="1027113" lvl="1" indent="-455613"/>
            <a:endParaRPr lang="en-US" sz="2000" dirty="0"/>
          </a:p>
          <a:p>
            <a:pPr marL="457200" indent="-457200"/>
            <a:r>
              <a:rPr lang="en-US" sz="2400" dirty="0"/>
              <a:t>A bidders’ conference, also called a </a:t>
            </a:r>
            <a:r>
              <a:rPr lang="en-US" sz="2400" i="1" dirty="0"/>
              <a:t>supplier conference</a:t>
            </a:r>
            <a:r>
              <a:rPr lang="en-US" sz="2400" dirty="0"/>
              <a:t> or </a:t>
            </a:r>
            <a:r>
              <a:rPr lang="en-US" sz="2400" i="1" dirty="0"/>
              <a:t>pre-bid conference</a:t>
            </a:r>
            <a:r>
              <a:rPr lang="en-US" sz="2400" dirty="0"/>
              <a:t>, is a meeting with prospective sellers prior to preparation of their proposals or bids. To</a:t>
            </a:r>
            <a:r>
              <a:rPr lang="en-US" sz="2400" dirty="0">
                <a:solidFill>
                  <a:srgbClr val="5B53FF"/>
                </a:solidFill>
                <a:effectLst>
                  <a:outerShdw blurRad="38100" dist="38100" dir="2700000" algn="tl">
                    <a:srgbClr val="000000">
                      <a:alpha val="43137"/>
                    </a:srgbClr>
                  </a:outerShdw>
                </a:effectLst>
              </a:rPr>
              <a:t> </a:t>
            </a:r>
            <a:r>
              <a:rPr lang="en-US" sz="2400" dirty="0"/>
              <a:t>help ensure that everyone has a clear, common understanding of the buyer’s desired products or services</a:t>
            </a:r>
          </a:p>
        </p:txBody>
      </p:sp>
      <p:sp>
        <p:nvSpPr>
          <p:cNvPr id="35842" name="Rectangle 2"/>
          <p:cNvSpPr>
            <a:spLocks noGrp="1" noChangeArrowheads="1"/>
          </p:cNvSpPr>
          <p:nvPr>
            <p:ph type="title"/>
          </p:nvPr>
        </p:nvSpPr>
        <p:spPr/>
        <p:txBody>
          <a:bodyPr/>
          <a:lstStyle/>
          <a:p>
            <a:r>
              <a:rPr lang="en-US" dirty="0">
                <a:solidFill>
                  <a:schemeClr val="tx1"/>
                </a:solidFill>
              </a:rPr>
              <a:t>Approaches for Procurement</a:t>
            </a:r>
          </a:p>
        </p:txBody>
      </p:sp>
      <p:sp>
        <p:nvSpPr>
          <p:cNvPr id="35845"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1481AA0C-86D9-4730-858D-BA990FE2BF86}"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2"/>
          </a:xfrm>
        </p:spPr>
        <p:txBody>
          <a:bodyPr/>
          <a:lstStyle/>
          <a:p>
            <a:r>
              <a:rPr lang="en-US" sz="2400" dirty="0"/>
              <a:t>Once buyers receive proposals or bids, they can select a supplier or decide to cancel the procurement. </a:t>
            </a:r>
          </a:p>
          <a:p>
            <a:r>
              <a:rPr lang="en-US" sz="2400" dirty="0"/>
              <a:t>Selecting suppliers or sellers, often called </a:t>
            </a:r>
            <a:r>
              <a:rPr lang="en-US" sz="2400" i="1" dirty="0"/>
              <a:t>source selection</a:t>
            </a:r>
            <a:r>
              <a:rPr lang="en-US" sz="2400" dirty="0"/>
              <a:t>, involves evaluating proposals or bids from sellers, choosing the best one, negotiating the contract, and awarding the contract.</a:t>
            </a:r>
          </a:p>
          <a:p>
            <a:r>
              <a:rPr lang="en-US" sz="2400" b="0" i="0" dirty="0">
                <a:solidFill>
                  <a:srgbClr val="3F3F3F"/>
                </a:solidFill>
                <a:effectLst/>
                <a:latin typeface="Cordale"/>
              </a:rPr>
              <a:t>Buyers typically develop a short list of the top three to five suppliers to reduce the work involved in selecting a source.</a:t>
            </a:r>
            <a:endParaRPr lang="en-US" sz="2400" dirty="0"/>
          </a:p>
          <a:p>
            <a:r>
              <a:rPr lang="en-US" sz="2400" dirty="0"/>
              <a:t>Experts in source selection highly recommend that buyers use formal proposal evaluation sheets during source selection. </a:t>
            </a:r>
          </a:p>
        </p:txBody>
      </p:sp>
      <p:sp>
        <p:nvSpPr>
          <p:cNvPr id="3" name="Title 2"/>
          <p:cNvSpPr>
            <a:spLocks noGrp="1"/>
          </p:cNvSpPr>
          <p:nvPr>
            <p:ph type="title"/>
          </p:nvPr>
        </p:nvSpPr>
        <p:spPr/>
        <p:txBody>
          <a:bodyPr/>
          <a:lstStyle/>
          <a:p>
            <a:r>
              <a:rPr lang="en-US" dirty="0">
                <a:solidFill>
                  <a:schemeClr val="tx1"/>
                </a:solidFill>
              </a:rPr>
              <a:t>Approaches for Procurement</a:t>
            </a:r>
            <a:endParaRPr lang="en-US" dirty="0"/>
          </a:p>
        </p:txBody>
      </p:sp>
      <p:sp>
        <p:nvSpPr>
          <p:cNvPr id="4" name="Footer Placeholder 3"/>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22</a:t>
            </a:fld>
            <a:endParaRPr lang="en-US" dirty="0"/>
          </a:p>
        </p:txBody>
      </p:sp>
    </p:spTree>
    <p:extLst>
      <p:ext uri="{BB962C8B-B14F-4D97-AF65-F5344CB8AC3E}">
        <p14:creationId xmlns:p14="http://schemas.microsoft.com/office/powerpoint/2010/main" val="476732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868362"/>
          </a:xfrm>
        </p:spPr>
        <p:txBody>
          <a:bodyPr>
            <a:normAutofit fontScale="90000"/>
          </a:bodyPr>
          <a:lstStyle/>
          <a:p>
            <a:r>
              <a:rPr lang="en-US" dirty="0">
                <a:solidFill>
                  <a:srgbClr val="00B0F0"/>
                </a:solidFill>
              </a:rPr>
              <a:t>Sample Proposal Evaluation Sheet</a:t>
            </a:r>
          </a:p>
        </p:txBody>
      </p:sp>
      <p:sp>
        <p:nvSpPr>
          <p:cNvPr id="37893" name="Footer Placeholder 6"/>
          <p:cNvSpPr>
            <a:spLocks noGrp="1"/>
          </p:cNvSpPr>
          <p:nvPr>
            <p:ph type="ftr" sz="quarter" idx="10"/>
          </p:nvPr>
        </p:nvSpPr>
        <p:spPr bwMode="auto">
          <a:noFill/>
          <a:ln>
            <a:miter lim="800000"/>
            <a:headEnd/>
            <a:tailEnd/>
          </a:ln>
        </p:spPr>
        <p:txBody>
          <a:bodyPr/>
          <a:lstStyle/>
          <a:p>
            <a:pPr>
              <a:buFontTx/>
              <a:buNone/>
            </a:pPr>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buFontTx/>
              <a:buNone/>
              <a:defRPr/>
            </a:pPr>
            <a:fld id="{724356FC-FDD0-4B1A-9A13-FBE296947772}" type="slidenum">
              <a:rPr lang="en-US" smtClean="0"/>
              <a:pPr>
                <a:buFontTx/>
                <a:buNone/>
                <a:defRPr/>
              </a:pPr>
              <a:t>23</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828800"/>
            <a:ext cx="8763000" cy="3657386"/>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360863" y="1066800"/>
            <a:ext cx="8229600" cy="4525962"/>
          </a:xfrm>
        </p:spPr>
        <p:txBody>
          <a:bodyPr/>
          <a:lstStyle/>
          <a:p>
            <a:pPr marL="365760">
              <a:spcAft>
                <a:spcPts val="2400"/>
              </a:spcAft>
            </a:pPr>
            <a:r>
              <a:rPr lang="en-US" b="0" i="0" dirty="0">
                <a:solidFill>
                  <a:srgbClr val="3F3F3F"/>
                </a:solidFill>
                <a:effectLst/>
                <a:latin typeface="Cordale"/>
              </a:rPr>
              <a:t>After developing a short list of possible sellers, organizations often follow a more detailed proposal evaluation process. For example, they might list more detailed criteria for important categories, such as the management approach.</a:t>
            </a:r>
          </a:p>
          <a:p>
            <a:pPr marL="365760">
              <a:spcAft>
                <a:spcPts val="2400"/>
              </a:spcAft>
            </a:pPr>
            <a:r>
              <a:rPr lang="en-US" dirty="0"/>
              <a:t>Sellers on the short list often  asked to prepare a best and final offer (BAFO)</a:t>
            </a:r>
          </a:p>
          <a:p>
            <a:pPr marL="365760">
              <a:spcAft>
                <a:spcPts val="2400"/>
              </a:spcAft>
            </a:pPr>
            <a:r>
              <a:rPr lang="en-US" dirty="0">
                <a:solidFill>
                  <a:srgbClr val="5B53FF"/>
                </a:solidFill>
              </a:rPr>
              <a:t>Final output is a contract signed by the buyer and the selected seller</a:t>
            </a:r>
          </a:p>
        </p:txBody>
      </p:sp>
      <p:sp>
        <p:nvSpPr>
          <p:cNvPr id="38914" name="Rectangle 2"/>
          <p:cNvSpPr>
            <a:spLocks noGrp="1" noChangeArrowheads="1"/>
          </p:cNvSpPr>
          <p:nvPr>
            <p:ph type="title"/>
          </p:nvPr>
        </p:nvSpPr>
        <p:spPr>
          <a:xfrm>
            <a:off x="457200" y="206462"/>
            <a:ext cx="8229600" cy="1143000"/>
          </a:xfrm>
        </p:spPr>
        <p:txBody>
          <a:bodyPr/>
          <a:lstStyle/>
          <a:p>
            <a:r>
              <a:rPr lang="en-US" dirty="0">
                <a:solidFill>
                  <a:srgbClr val="002060"/>
                </a:solidFill>
              </a:rPr>
              <a:t>Seller Selection</a:t>
            </a:r>
          </a:p>
        </p:txBody>
      </p:sp>
      <p:sp>
        <p:nvSpPr>
          <p:cNvPr id="38917"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9BFAA506-4B0A-47CB-B837-0D9315B88B65}"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228600" y="1143000"/>
            <a:ext cx="8763000" cy="4638675"/>
          </a:xfrm>
        </p:spPr>
        <p:txBody>
          <a:bodyPr/>
          <a:lstStyle/>
          <a:p>
            <a:r>
              <a:rPr lang="en-US" dirty="0">
                <a:solidFill>
                  <a:srgbClr val="7030A0"/>
                </a:solidFill>
              </a:rPr>
              <a:t>Ensures that the seller’s performance meets contractual requirements</a:t>
            </a:r>
          </a:p>
          <a:p>
            <a:endParaRPr lang="en-US" sz="1050" dirty="0"/>
          </a:p>
          <a:p>
            <a:r>
              <a:rPr lang="en-US" dirty="0"/>
              <a:t>Contracts are legal relationships, so it is important that legal and contracting professionals be involved in writing and administering contracts</a:t>
            </a:r>
          </a:p>
          <a:p>
            <a:endParaRPr lang="en-US" sz="1100" dirty="0"/>
          </a:p>
          <a:p>
            <a:r>
              <a:rPr lang="en-US" dirty="0"/>
              <a:t>It is critical that project managers and team members watch for </a:t>
            </a:r>
            <a:r>
              <a:rPr lang="en-US" b="1" dirty="0"/>
              <a:t>constructive change orders</a:t>
            </a:r>
            <a:r>
              <a:rPr lang="en-US" dirty="0"/>
              <a:t>, which are oral or written acts or omissions by someone with actual or apparent authority that can be construed to have the same effect as a written change order</a:t>
            </a:r>
          </a:p>
        </p:txBody>
      </p:sp>
      <p:sp>
        <p:nvSpPr>
          <p:cNvPr id="40962" name="Rectangle 2"/>
          <p:cNvSpPr>
            <a:spLocks noGrp="1" noChangeArrowheads="1"/>
          </p:cNvSpPr>
          <p:nvPr>
            <p:ph type="title"/>
          </p:nvPr>
        </p:nvSpPr>
        <p:spPr>
          <a:xfrm>
            <a:off x="381000" y="228600"/>
            <a:ext cx="8382000" cy="696913"/>
          </a:xfrm>
        </p:spPr>
        <p:txBody>
          <a:bodyPr>
            <a:normAutofit fontScale="90000"/>
          </a:bodyPr>
          <a:lstStyle/>
          <a:p>
            <a:r>
              <a:rPr lang="en-US" dirty="0">
                <a:solidFill>
                  <a:srgbClr val="00B0F0"/>
                </a:solidFill>
              </a:rPr>
              <a:t>3.Controlling Procurements</a:t>
            </a:r>
          </a:p>
        </p:txBody>
      </p:sp>
      <p:sp>
        <p:nvSpPr>
          <p:cNvPr id="40965"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550A574B-4578-41CA-A94F-454DC323C4B8}"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609600" y="1219200"/>
            <a:ext cx="8305800" cy="4572000"/>
          </a:xfrm>
        </p:spPr>
        <p:txBody>
          <a:bodyPr/>
          <a:lstStyle/>
          <a:p>
            <a:r>
              <a:rPr lang="en-US" sz="2400" dirty="0"/>
              <a:t>Changes to any part of the project need to be reviewed, approved, and documented by the same people in the same way that the original part of the plan was approved</a:t>
            </a:r>
          </a:p>
          <a:p>
            <a:endParaRPr lang="en-US" sz="1200" dirty="0"/>
          </a:p>
          <a:p>
            <a:r>
              <a:rPr lang="en-US" sz="2400" dirty="0">
                <a:solidFill>
                  <a:srgbClr val="00B0F0"/>
                </a:solidFill>
              </a:rPr>
              <a:t>Evaluation of any change should include an impact analysis. How will the change affect the scope, time, cost, and quality of the goods or services being provided?</a:t>
            </a:r>
          </a:p>
          <a:p>
            <a:endParaRPr lang="en-US" sz="1400" dirty="0"/>
          </a:p>
          <a:p>
            <a:r>
              <a:rPr lang="en-US" sz="2400" dirty="0"/>
              <a:t>Changes must be documented in writing. Project team members should also document all important meetings and telephone phone calls</a:t>
            </a:r>
          </a:p>
          <a:p>
            <a:pPr marL="457200" indent="-457200">
              <a:lnSpc>
                <a:spcPct val="90000"/>
              </a:lnSpc>
            </a:pPr>
            <a:endParaRPr lang="en-US" sz="2600" dirty="0"/>
          </a:p>
        </p:txBody>
      </p:sp>
      <p:sp>
        <p:nvSpPr>
          <p:cNvPr id="41986" name="Rectangle 2"/>
          <p:cNvSpPr>
            <a:spLocks noGrp="1" noChangeArrowheads="1"/>
          </p:cNvSpPr>
          <p:nvPr>
            <p:ph type="title"/>
          </p:nvPr>
        </p:nvSpPr>
        <p:spPr>
          <a:xfrm>
            <a:off x="381000" y="152400"/>
            <a:ext cx="8382000" cy="785812"/>
          </a:xfrm>
        </p:spPr>
        <p:txBody>
          <a:bodyPr>
            <a:noAutofit/>
          </a:bodyPr>
          <a:lstStyle/>
          <a:p>
            <a:r>
              <a:rPr lang="en-US" sz="2800" dirty="0">
                <a:solidFill>
                  <a:srgbClr val="7030A0"/>
                </a:solidFill>
              </a:rPr>
              <a:t>Suggestions for Change Control in Contracts</a:t>
            </a:r>
            <a:endParaRPr lang="en-US" sz="4000" dirty="0">
              <a:solidFill>
                <a:srgbClr val="7030A0"/>
              </a:solidFill>
            </a:endParaRPr>
          </a:p>
        </p:txBody>
      </p:sp>
      <p:sp>
        <p:nvSpPr>
          <p:cNvPr id="41989"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F96B980F-3402-4E3C-94E2-7FE3D52DC308}"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381000" y="1447800"/>
            <a:ext cx="8458200" cy="4572000"/>
          </a:xfrm>
        </p:spPr>
        <p:txBody>
          <a:bodyPr/>
          <a:lstStyle/>
          <a:p>
            <a:r>
              <a:rPr lang="en-US" dirty="0"/>
              <a:t>Project managers and teams should stay closely involved to make sure the new system will meet business needs and work in an operational environment</a:t>
            </a:r>
          </a:p>
          <a:p>
            <a:endParaRPr lang="en-US" sz="1200" dirty="0"/>
          </a:p>
          <a:p>
            <a:r>
              <a:rPr lang="en-US" dirty="0"/>
              <a:t>Have backup plans in case new systems does not work as planned</a:t>
            </a:r>
          </a:p>
          <a:p>
            <a:endParaRPr lang="en-US" sz="1200" dirty="0"/>
          </a:p>
          <a:p>
            <a:r>
              <a:rPr lang="en-US" dirty="0">
                <a:solidFill>
                  <a:srgbClr val="5B53FF"/>
                </a:solidFill>
              </a:rPr>
              <a:t>Use tools and techniques, such as a contract change control system, buyer-conducted performance reviews, inspections and audits, and so on</a:t>
            </a:r>
          </a:p>
          <a:p>
            <a:endParaRPr lang="en-US" dirty="0"/>
          </a:p>
        </p:txBody>
      </p:sp>
      <p:sp>
        <p:nvSpPr>
          <p:cNvPr id="43010" name="Rectangle 2"/>
          <p:cNvSpPr>
            <a:spLocks noGrp="1" noChangeArrowheads="1"/>
          </p:cNvSpPr>
          <p:nvPr>
            <p:ph type="title"/>
          </p:nvPr>
        </p:nvSpPr>
        <p:spPr/>
        <p:txBody>
          <a:bodyPr>
            <a:noAutofit/>
          </a:bodyPr>
          <a:lstStyle/>
          <a:p>
            <a:r>
              <a:rPr lang="en-US" sz="2400" dirty="0">
                <a:solidFill>
                  <a:srgbClr val="00B0F0"/>
                </a:solidFill>
              </a:rPr>
              <a:t>Suggestions for Change Control in Contracts (cont’d)</a:t>
            </a:r>
          </a:p>
        </p:txBody>
      </p:sp>
      <p:sp>
        <p:nvSpPr>
          <p:cNvPr id="43013"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B2A571B9-1DD4-44AC-A52A-6BCC151BB728}"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381000" y="1066800"/>
            <a:ext cx="8458200" cy="4876800"/>
          </a:xfrm>
        </p:spPr>
        <p:txBody>
          <a:bodyPr/>
          <a:lstStyle/>
          <a:p>
            <a:r>
              <a:rPr lang="en-US" dirty="0"/>
              <a:t>Involves completing and settling contracts and resolving any open items</a:t>
            </a:r>
          </a:p>
          <a:p>
            <a:endParaRPr lang="en-US" sz="1000" dirty="0"/>
          </a:p>
          <a:p>
            <a:r>
              <a:rPr lang="en-US" dirty="0">
                <a:solidFill>
                  <a:srgbClr val="5B53FF"/>
                </a:solidFill>
              </a:rPr>
              <a:t>The project team should:</a:t>
            </a:r>
          </a:p>
          <a:p>
            <a:pPr marL="603250" lvl="2" indent="-255588">
              <a:spcBef>
                <a:spcPts val="400"/>
              </a:spcBef>
              <a:buSzPct val="68000"/>
              <a:buFont typeface="Wingdings 3" pitchFamily="18" charset="2"/>
              <a:buChar char=""/>
            </a:pPr>
            <a:r>
              <a:rPr lang="en-US" sz="2500" dirty="0">
                <a:solidFill>
                  <a:srgbClr val="5B53FF"/>
                </a:solidFill>
              </a:rPr>
              <a:t>Determine if all work was completed correctly and satisfactorily</a:t>
            </a:r>
          </a:p>
          <a:p>
            <a:pPr marL="603250" lvl="2" indent="-255588">
              <a:spcBef>
                <a:spcPts val="400"/>
              </a:spcBef>
              <a:buSzPct val="68000"/>
              <a:buFont typeface="Wingdings 3" pitchFamily="18" charset="2"/>
              <a:buChar char=""/>
            </a:pPr>
            <a:r>
              <a:rPr lang="en-US" sz="2500" dirty="0">
                <a:solidFill>
                  <a:srgbClr val="5B53FF"/>
                </a:solidFill>
              </a:rPr>
              <a:t>Update records to reflect final results</a:t>
            </a:r>
          </a:p>
          <a:p>
            <a:pPr marL="603250" lvl="2" indent="-255588">
              <a:spcBef>
                <a:spcPts val="400"/>
              </a:spcBef>
              <a:buSzPct val="68000"/>
              <a:buFont typeface="Wingdings 3" pitchFamily="18" charset="2"/>
              <a:buChar char=""/>
            </a:pPr>
            <a:r>
              <a:rPr lang="en-US" sz="2500" dirty="0">
                <a:solidFill>
                  <a:srgbClr val="5B53FF"/>
                </a:solidFill>
              </a:rPr>
              <a:t>Archive information for future use</a:t>
            </a:r>
          </a:p>
          <a:p>
            <a:pPr marL="603250" lvl="2" indent="-255588">
              <a:spcBef>
                <a:spcPts val="400"/>
              </a:spcBef>
              <a:buSzPct val="68000"/>
              <a:buFont typeface="Wingdings 3" pitchFamily="18" charset="2"/>
              <a:buChar char=""/>
            </a:pPr>
            <a:endParaRPr lang="en-US" sz="1600" dirty="0"/>
          </a:p>
          <a:p>
            <a:r>
              <a:rPr lang="en-US" dirty="0"/>
              <a:t>The contract itself should include requirements for formal acceptance and closure</a:t>
            </a:r>
          </a:p>
        </p:txBody>
      </p:sp>
      <p:sp>
        <p:nvSpPr>
          <p:cNvPr id="45058" name="Rectangle 2"/>
          <p:cNvSpPr>
            <a:spLocks noGrp="1" noChangeArrowheads="1"/>
          </p:cNvSpPr>
          <p:nvPr>
            <p:ph type="title"/>
          </p:nvPr>
        </p:nvSpPr>
        <p:spPr>
          <a:xfrm>
            <a:off x="381000" y="76200"/>
            <a:ext cx="8305800" cy="868362"/>
          </a:xfrm>
        </p:spPr>
        <p:txBody>
          <a:bodyPr/>
          <a:lstStyle/>
          <a:p>
            <a:r>
              <a:rPr lang="en-US" dirty="0">
                <a:solidFill>
                  <a:srgbClr val="0070C0"/>
                </a:solidFill>
              </a:rPr>
              <a:t> 4 Closing Procurements</a:t>
            </a:r>
          </a:p>
        </p:txBody>
      </p:sp>
      <p:sp>
        <p:nvSpPr>
          <p:cNvPr id="45061"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F4242A53-61F3-489D-84B9-2DA17E6ABBE8}" type="slidenum">
              <a:rPr lang="en-US" smtClean="0"/>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most organizations use word-processing software to write proposals or contracts, spreadsheet software to create proposal evaluation worksheets, databases to track suppliers, and presentation software to present procurement-related information.</a:t>
            </a:r>
          </a:p>
          <a:p>
            <a:r>
              <a:rPr lang="en-US" dirty="0"/>
              <a:t>Many companies are now using more advanced software to assist in procurement management. The term </a:t>
            </a:r>
            <a:r>
              <a:rPr lang="en-US" i="1" dirty="0"/>
              <a:t>e-procurement</a:t>
            </a:r>
            <a:r>
              <a:rPr lang="en-US" dirty="0"/>
              <a:t> often describes various procurement functions that are now done electronically</a:t>
            </a:r>
          </a:p>
        </p:txBody>
      </p:sp>
      <p:sp>
        <p:nvSpPr>
          <p:cNvPr id="3" name="Title 2"/>
          <p:cNvSpPr>
            <a:spLocks noGrp="1"/>
          </p:cNvSpPr>
          <p:nvPr>
            <p:ph type="title"/>
          </p:nvPr>
        </p:nvSpPr>
        <p:spPr/>
        <p:txBody>
          <a:bodyPr>
            <a:normAutofit fontScale="90000"/>
          </a:bodyPr>
          <a:lstStyle/>
          <a:p>
            <a:r>
              <a:rPr lang="en-US" dirty="0"/>
              <a:t>Using Software to Assist in Project Procurement Management</a:t>
            </a:r>
          </a:p>
        </p:txBody>
      </p:sp>
      <p:sp>
        <p:nvSpPr>
          <p:cNvPr id="4" name="Footer Placeholder 3"/>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29</a:t>
            </a:fld>
            <a:endParaRPr lang="en-US" dirty="0"/>
          </a:p>
        </p:txBody>
      </p:sp>
    </p:spTree>
    <p:extLst>
      <p:ext uri="{BB962C8B-B14F-4D97-AF65-F5344CB8AC3E}">
        <p14:creationId xmlns:p14="http://schemas.microsoft.com/office/powerpoint/2010/main" val="572004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300"/>
          </a:xfrm>
        </p:spPr>
        <p:txBody>
          <a:bodyPr/>
          <a:lstStyle/>
          <a:p>
            <a:r>
              <a:rPr lang="en-US" dirty="0"/>
              <a:t>U.S. companies are transferring more work abroad, especially in the areas of IT infrastructure, application development and maintenance, and innovation processes</a:t>
            </a:r>
          </a:p>
          <a:p>
            <a:endParaRPr lang="en-US" sz="1050" dirty="0"/>
          </a:p>
          <a:p>
            <a:r>
              <a:rPr lang="en-US" dirty="0">
                <a:solidFill>
                  <a:srgbClr val="0070C0"/>
                </a:solidFill>
              </a:rPr>
              <a:t>India, China, and the Philippines are the preferred locations for outsourcing, and Latin America is growing in popularity</a:t>
            </a:r>
          </a:p>
          <a:p>
            <a:endParaRPr lang="en-US" sz="1400" dirty="0">
              <a:solidFill>
                <a:srgbClr val="0070C0"/>
              </a:solidFill>
            </a:endParaRPr>
          </a:p>
          <a:p>
            <a:r>
              <a:rPr lang="en-US" dirty="0"/>
              <a:t>A shortage of qualified personnel, not cost savings, is the top reason for global outsourcing of IT services</a:t>
            </a:r>
          </a:p>
          <a:p>
            <a:endParaRPr lang="en-US" dirty="0"/>
          </a:p>
        </p:txBody>
      </p:sp>
      <p:sp>
        <p:nvSpPr>
          <p:cNvPr id="3" name="Title 2"/>
          <p:cNvSpPr>
            <a:spLocks noGrp="1"/>
          </p:cNvSpPr>
          <p:nvPr>
            <p:ph type="title"/>
          </p:nvPr>
        </p:nvSpPr>
        <p:spPr>
          <a:xfrm>
            <a:off x="457200" y="152400"/>
            <a:ext cx="8229600" cy="914400"/>
          </a:xfrm>
        </p:spPr>
        <p:txBody>
          <a:bodyPr>
            <a:noAutofit/>
          </a:bodyPr>
          <a:lstStyle/>
          <a:p>
            <a:r>
              <a:rPr lang="en-US" sz="3000" dirty="0">
                <a:solidFill>
                  <a:srgbClr val="7030A0"/>
                </a:solidFill>
              </a:rPr>
              <a:t>IT Outsourcing Market Continues to Grow</a:t>
            </a:r>
          </a:p>
        </p:txBody>
      </p:sp>
      <p:sp>
        <p:nvSpPr>
          <p:cNvPr id="4" name="Footer Placeholder 3"/>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r>
              <a:rPr lang="en-US" sz="2400" dirty="0"/>
              <a:t>To access skills and technologies</a:t>
            </a:r>
          </a:p>
          <a:p>
            <a:r>
              <a:rPr lang="en-US" sz="2400" dirty="0"/>
              <a:t>To reduce both fixed and recurrent costs</a:t>
            </a:r>
          </a:p>
          <a:p>
            <a:r>
              <a:rPr lang="en-US" sz="2400" dirty="0"/>
              <a:t>To allow the client organization to focus on its core business</a:t>
            </a:r>
          </a:p>
          <a:p>
            <a:r>
              <a:rPr lang="en-US" sz="2400" dirty="0"/>
              <a:t>To provide flexibility: </a:t>
            </a:r>
            <a:r>
              <a:rPr lang="en-US" sz="2000" dirty="0"/>
              <a:t>Outsourcing to provide extra staff during periods of peak workloads can be much more economical than trying to staff entire projects with internal resources</a:t>
            </a:r>
            <a:endParaRPr lang="en-US" sz="2400" dirty="0"/>
          </a:p>
          <a:p>
            <a:r>
              <a:rPr lang="en-US" sz="2400" dirty="0"/>
              <a:t>To increase accountability: </a:t>
            </a:r>
            <a:r>
              <a:rPr lang="en-US" sz="2000" dirty="0"/>
              <a:t>A well-written </a:t>
            </a:r>
            <a:r>
              <a:rPr lang="en-US" sz="2000" b="1" dirty="0"/>
              <a:t>contract</a:t>
            </a:r>
            <a:r>
              <a:rPr lang="en-US" sz="2000" dirty="0"/>
              <a:t>—a mutually binding agreement that obligates the seller to provide specified products or services and obligates the buyer to pay for them—can clarify responsibilities and sharpen focus on key deliverables of a project.</a:t>
            </a:r>
            <a:endParaRPr lang="en-US" sz="2400" dirty="0"/>
          </a:p>
        </p:txBody>
      </p:sp>
      <p:sp>
        <p:nvSpPr>
          <p:cNvPr id="15362" name="Rectangle 2"/>
          <p:cNvSpPr>
            <a:spLocks noGrp="1" noChangeArrowheads="1"/>
          </p:cNvSpPr>
          <p:nvPr>
            <p:ph type="title"/>
          </p:nvPr>
        </p:nvSpPr>
        <p:spPr/>
        <p:txBody>
          <a:bodyPr/>
          <a:lstStyle/>
          <a:p>
            <a:r>
              <a:rPr lang="en-US" dirty="0">
                <a:solidFill>
                  <a:srgbClr val="7030A0"/>
                </a:solidFill>
              </a:rPr>
              <a:t>Why Outsource?</a:t>
            </a:r>
          </a:p>
        </p:txBody>
      </p:sp>
      <p:sp>
        <p:nvSpPr>
          <p:cNvPr id="15365"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751993AE-4B68-4ADB-B4C0-F24294CBD53D}"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Organizations must also consider reasons they might </a:t>
            </a:r>
            <a:r>
              <a:rPr lang="en-US" sz="2400" i="1" dirty="0"/>
              <a:t>not</a:t>
            </a:r>
            <a:r>
              <a:rPr lang="en-US" sz="2400" dirty="0"/>
              <a:t> want to outsource. </a:t>
            </a:r>
          </a:p>
          <a:p>
            <a:pPr lvl="1"/>
            <a:r>
              <a:rPr lang="en-US" sz="2400" dirty="0"/>
              <a:t>When an organization outsources work, it often does not have as much control over the aspects of projects that suppliers carry out. </a:t>
            </a:r>
          </a:p>
          <a:p>
            <a:pPr lvl="1"/>
            <a:r>
              <a:rPr lang="en-US" sz="2400" dirty="0"/>
              <a:t>An organization could become too dependent on particular suppliers. If those suppliers went out of business or lost key personnel, it could cause great damage to a project. </a:t>
            </a:r>
          </a:p>
          <a:p>
            <a:pPr lvl="1"/>
            <a:r>
              <a:rPr lang="en-US" sz="2400" dirty="0"/>
              <a:t>Organizations must also be careful to protect strategic information that could become vulnerable in the hands of suppliers.</a:t>
            </a:r>
          </a:p>
        </p:txBody>
      </p:sp>
      <p:sp>
        <p:nvSpPr>
          <p:cNvPr id="3" name="Title 2"/>
          <p:cNvSpPr>
            <a:spLocks noGrp="1"/>
          </p:cNvSpPr>
          <p:nvPr>
            <p:ph type="title"/>
          </p:nvPr>
        </p:nvSpPr>
        <p:spPr/>
        <p:txBody>
          <a:bodyPr/>
          <a:lstStyle/>
          <a:p>
            <a:r>
              <a:rPr lang="en-US" dirty="0"/>
              <a:t>Why not outsource? </a:t>
            </a:r>
          </a:p>
        </p:txBody>
      </p:sp>
      <p:sp>
        <p:nvSpPr>
          <p:cNvPr id="4" name="Footer Placeholder 3"/>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5</a:t>
            </a:fld>
            <a:endParaRPr lang="en-US" dirty="0"/>
          </a:p>
        </p:txBody>
      </p:sp>
    </p:spTree>
    <p:extLst>
      <p:ext uri="{BB962C8B-B14F-4D97-AF65-F5344CB8AC3E}">
        <p14:creationId xmlns:p14="http://schemas.microsoft.com/office/powerpoint/2010/main" val="58631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304800" y="914400"/>
            <a:ext cx="8458200" cy="5257800"/>
          </a:xfrm>
        </p:spPr>
        <p:txBody>
          <a:bodyPr/>
          <a:lstStyle/>
          <a:p>
            <a:pPr marL="457200" indent="-457200">
              <a:lnSpc>
                <a:spcPct val="90000"/>
              </a:lnSpc>
            </a:pPr>
            <a:r>
              <a:rPr lang="en-US" b="1" dirty="0"/>
              <a:t>Project procurement management</a:t>
            </a:r>
            <a:r>
              <a:rPr lang="en-US" dirty="0"/>
              <a:t>: Acquiring goods and services for a project from outside the performing organization</a:t>
            </a:r>
          </a:p>
          <a:p>
            <a:pPr marL="457200" indent="-457200">
              <a:lnSpc>
                <a:spcPct val="90000"/>
              </a:lnSpc>
            </a:pPr>
            <a:endParaRPr lang="en-US" sz="1050" dirty="0"/>
          </a:p>
          <a:p>
            <a:pPr marL="457200" indent="-457200">
              <a:lnSpc>
                <a:spcPct val="90000"/>
              </a:lnSpc>
            </a:pPr>
            <a:r>
              <a:rPr lang="en-US" dirty="0">
                <a:solidFill>
                  <a:srgbClr val="5B53FF"/>
                </a:solidFill>
                <a:effectLst>
                  <a:outerShdw blurRad="38100" dist="38100" dir="2700000" algn="tl">
                    <a:srgbClr val="000000">
                      <a:alpha val="43137"/>
                    </a:srgbClr>
                  </a:outerShdw>
                </a:effectLst>
              </a:rPr>
              <a:t>Processes include:</a:t>
            </a:r>
          </a:p>
          <a:p>
            <a:pPr marL="457200" indent="-457200">
              <a:lnSpc>
                <a:spcPct val="90000"/>
              </a:lnSpc>
            </a:pPr>
            <a:endParaRPr lang="en-US" sz="300" dirty="0"/>
          </a:p>
          <a:p>
            <a:pPr marL="1027113" lvl="1" indent="-455613"/>
            <a:r>
              <a:rPr lang="en-US" b="1" dirty="0">
                <a:solidFill>
                  <a:srgbClr val="00B0F0"/>
                </a:solidFill>
              </a:rPr>
              <a:t>Planning procurement management</a:t>
            </a:r>
            <a:r>
              <a:rPr lang="en-US" dirty="0">
                <a:solidFill>
                  <a:srgbClr val="00B0F0"/>
                </a:solidFill>
              </a:rPr>
              <a:t>: </a:t>
            </a:r>
            <a:r>
              <a:rPr lang="en-US" dirty="0"/>
              <a:t>Determining what to procure and when and how to do it</a:t>
            </a:r>
          </a:p>
          <a:p>
            <a:pPr marL="1027113" lvl="1" indent="-455613"/>
            <a:r>
              <a:rPr lang="en-US" b="1" dirty="0">
                <a:solidFill>
                  <a:srgbClr val="00B0F0"/>
                </a:solidFill>
              </a:rPr>
              <a:t>Conducting procurements</a:t>
            </a:r>
            <a:r>
              <a:rPr lang="en-US" dirty="0">
                <a:solidFill>
                  <a:srgbClr val="00B0F0"/>
                </a:solidFill>
              </a:rPr>
              <a:t>: </a:t>
            </a:r>
            <a:r>
              <a:rPr lang="en-US" dirty="0"/>
              <a:t>O</a:t>
            </a:r>
            <a:r>
              <a:rPr lang="en-US" sz="2000" dirty="0"/>
              <a:t>btaining seller responses, selecting sellers, and awarding contracts</a:t>
            </a:r>
          </a:p>
          <a:p>
            <a:pPr marL="1027113" lvl="1" indent="-455613"/>
            <a:r>
              <a:rPr lang="en-US" sz="2000" b="1" dirty="0">
                <a:solidFill>
                  <a:srgbClr val="00B0F0"/>
                </a:solidFill>
              </a:rPr>
              <a:t>Controlling procurements</a:t>
            </a:r>
            <a:r>
              <a:rPr lang="en-US" sz="2000" dirty="0">
                <a:solidFill>
                  <a:srgbClr val="00B0F0"/>
                </a:solidFill>
              </a:rPr>
              <a:t>:</a:t>
            </a:r>
            <a:r>
              <a:rPr lang="en-US" sz="2000" b="1" dirty="0">
                <a:solidFill>
                  <a:srgbClr val="00B0F0"/>
                </a:solidFill>
              </a:rPr>
              <a:t> </a:t>
            </a:r>
            <a:r>
              <a:rPr lang="en-US" sz="2000" dirty="0"/>
              <a:t>Managing relationships with sellers, monitoring contract performance, and making changes as needed</a:t>
            </a:r>
          </a:p>
          <a:p>
            <a:pPr marL="1027113" lvl="1" indent="-455613"/>
            <a:r>
              <a:rPr lang="en-US" sz="2000" b="1" dirty="0">
                <a:solidFill>
                  <a:srgbClr val="00B0F0"/>
                </a:solidFill>
              </a:rPr>
              <a:t>Closing procurements</a:t>
            </a:r>
            <a:r>
              <a:rPr lang="en-US" sz="2000" dirty="0">
                <a:solidFill>
                  <a:srgbClr val="00B0F0"/>
                </a:solidFill>
              </a:rPr>
              <a:t>: </a:t>
            </a:r>
            <a:r>
              <a:rPr lang="en-US" sz="2000" dirty="0"/>
              <a:t>Completing and settling each contract or agreement, including resolving of any open items</a:t>
            </a:r>
            <a:endParaRPr lang="en-US" sz="2400" dirty="0"/>
          </a:p>
        </p:txBody>
      </p:sp>
      <p:sp>
        <p:nvSpPr>
          <p:cNvPr id="18434" name="Rectangle 2"/>
          <p:cNvSpPr>
            <a:spLocks noGrp="1" noChangeArrowheads="1"/>
          </p:cNvSpPr>
          <p:nvPr>
            <p:ph type="title"/>
          </p:nvPr>
        </p:nvSpPr>
        <p:spPr>
          <a:xfrm>
            <a:off x="457200" y="0"/>
            <a:ext cx="8229600" cy="838200"/>
          </a:xfrm>
        </p:spPr>
        <p:txBody>
          <a:bodyPr>
            <a:noAutofit/>
          </a:bodyPr>
          <a:lstStyle/>
          <a:p>
            <a:r>
              <a:rPr lang="en-US" sz="2800" dirty="0">
                <a:solidFill>
                  <a:srgbClr val="7030A0"/>
                </a:solidFill>
              </a:rPr>
              <a:t>Project Procurement Management Processes</a:t>
            </a:r>
          </a:p>
        </p:txBody>
      </p:sp>
      <p:sp>
        <p:nvSpPr>
          <p:cNvPr id="18437"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441A149B-F3CA-41E8-8298-59EC644AB5DF}"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en-US" dirty="0"/>
              <a:t>Figure 12-1. Project Procurement Management Summary</a:t>
            </a:r>
          </a:p>
        </p:txBody>
      </p:sp>
      <p:sp>
        <p:nvSpPr>
          <p:cNvPr id="20483" name="Footer Placeholder 3"/>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A9F5C3B9-A8C3-4146-B48A-C5A6FE1AF091}" type="slidenum">
              <a:rPr lang="en-US" smtClean="0"/>
              <a:pPr>
                <a:defRPr/>
              </a:pPr>
              <a:t>7</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440375"/>
            <a:ext cx="7239000" cy="497156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03225" y="1417638"/>
            <a:ext cx="8185150" cy="4335462"/>
          </a:xfrm>
        </p:spPr>
        <p:txBody>
          <a:bodyPr/>
          <a:lstStyle/>
          <a:p>
            <a:pPr marL="457200" indent="-457200">
              <a:spcBef>
                <a:spcPct val="100000"/>
              </a:spcBef>
            </a:pPr>
            <a:r>
              <a:rPr lang="en-US" sz="2000" dirty="0">
                <a:solidFill>
                  <a:schemeClr val="accent3">
                    <a:lumMod val="50000"/>
                  </a:schemeClr>
                </a:solidFill>
              </a:rPr>
              <a:t>Identifying which project needs can best be met by using products or services outside the organization</a:t>
            </a:r>
          </a:p>
          <a:p>
            <a:pPr marL="457200" indent="-457200">
              <a:spcBef>
                <a:spcPct val="100000"/>
              </a:spcBef>
            </a:pPr>
            <a:r>
              <a:rPr lang="en-US" sz="2000" dirty="0"/>
              <a:t>It involves deciding whether to procure, how to procure, what to procure, how much to procure, and when to procure. An important output of this process is the make-or-buy decision, in which an organization decides whether it should make certain products and perform certain services inside the organization, or if it is better to buy those products and services from an outside organization. </a:t>
            </a:r>
          </a:p>
          <a:p>
            <a:pPr marL="457200" indent="-457200">
              <a:spcBef>
                <a:spcPct val="100000"/>
              </a:spcBef>
            </a:pPr>
            <a:r>
              <a:rPr lang="en-US" sz="2000" dirty="0"/>
              <a:t>If there is no need to buy any products or services from outside the organization, then there is no need to perform any of the other procurement management processes</a:t>
            </a:r>
          </a:p>
        </p:txBody>
      </p:sp>
      <p:sp>
        <p:nvSpPr>
          <p:cNvPr id="21506" name="Rectangle 2"/>
          <p:cNvSpPr>
            <a:spLocks noGrp="1" noChangeArrowheads="1"/>
          </p:cNvSpPr>
          <p:nvPr>
            <p:ph type="title"/>
          </p:nvPr>
        </p:nvSpPr>
        <p:spPr/>
        <p:txBody>
          <a:bodyPr>
            <a:normAutofit fontScale="90000"/>
          </a:bodyPr>
          <a:lstStyle/>
          <a:p>
            <a:r>
              <a:rPr lang="en-US" dirty="0">
                <a:solidFill>
                  <a:schemeClr val="tx1"/>
                </a:solidFill>
              </a:rPr>
              <a:t>1.Planning Procurement Management</a:t>
            </a:r>
          </a:p>
        </p:txBody>
      </p:sp>
      <p:sp>
        <p:nvSpPr>
          <p:cNvPr id="21509"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F8CE13C7-C293-43D6-8B4C-4097BCDB0B5A}"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762000"/>
            <a:ext cx="8458200" cy="5257800"/>
          </a:xfrm>
        </p:spPr>
        <p:txBody>
          <a:bodyPr/>
          <a:lstStyle/>
          <a:p>
            <a:pPr marL="457200" indent="-457200"/>
            <a:r>
              <a:rPr lang="en-US" sz="2600" dirty="0">
                <a:solidFill>
                  <a:srgbClr val="C00000"/>
                </a:solidFill>
                <a:effectLst>
                  <a:outerShdw blurRad="38100" dist="38100" dir="2700000" algn="tl">
                    <a:srgbClr val="000000">
                      <a:alpha val="43137"/>
                    </a:srgbClr>
                  </a:outerShdw>
                </a:effectLst>
              </a:rPr>
              <a:t>Different types of contracts can be used in different situations:</a:t>
            </a:r>
          </a:p>
          <a:p>
            <a:pPr marL="1027113" lvl="1" indent="-455613"/>
            <a:r>
              <a:rPr lang="en-US" sz="2200" b="1" dirty="0">
                <a:solidFill>
                  <a:srgbClr val="00B0F0"/>
                </a:solidFill>
              </a:rPr>
              <a:t>Fixed price </a:t>
            </a:r>
            <a:r>
              <a:rPr lang="en-US" sz="2200" dirty="0">
                <a:solidFill>
                  <a:srgbClr val="00B0F0"/>
                </a:solidFill>
              </a:rPr>
              <a:t>or</a:t>
            </a:r>
            <a:r>
              <a:rPr lang="en-US" sz="2200" b="1" dirty="0">
                <a:solidFill>
                  <a:srgbClr val="00B0F0"/>
                </a:solidFill>
              </a:rPr>
              <a:t> lump sum</a:t>
            </a:r>
            <a:r>
              <a:rPr lang="en-US" sz="2200" dirty="0">
                <a:solidFill>
                  <a:srgbClr val="00B0F0"/>
                </a:solidFill>
              </a:rPr>
              <a:t> contracts: </a:t>
            </a:r>
            <a:r>
              <a:rPr lang="en-US" sz="2200" dirty="0"/>
              <a:t>Involve a fixed total price for a well-defined product or service</a:t>
            </a:r>
          </a:p>
          <a:p>
            <a:pPr marL="1027113" lvl="1" indent="-455613"/>
            <a:r>
              <a:rPr lang="en-US" sz="2200" b="1" dirty="0">
                <a:solidFill>
                  <a:srgbClr val="00B0F0"/>
                </a:solidFill>
              </a:rPr>
              <a:t>Cost reimbursable</a:t>
            </a:r>
            <a:r>
              <a:rPr lang="en-US" sz="2200" dirty="0">
                <a:solidFill>
                  <a:srgbClr val="00B0F0"/>
                </a:solidFill>
              </a:rPr>
              <a:t> contracts: </a:t>
            </a:r>
            <a:r>
              <a:rPr lang="en-US" sz="2200" dirty="0"/>
              <a:t>Involve payment to the seller for direct and indirect costs</a:t>
            </a:r>
          </a:p>
          <a:p>
            <a:pPr marL="1027113" lvl="1" indent="-455613"/>
            <a:r>
              <a:rPr lang="en-US" sz="2200" b="1" dirty="0">
                <a:solidFill>
                  <a:srgbClr val="00B0F0"/>
                </a:solidFill>
              </a:rPr>
              <a:t>Time and material</a:t>
            </a:r>
            <a:r>
              <a:rPr lang="en-US" sz="2200" dirty="0">
                <a:solidFill>
                  <a:srgbClr val="00B0F0"/>
                </a:solidFill>
              </a:rPr>
              <a:t> contracts: </a:t>
            </a:r>
            <a:r>
              <a:rPr lang="en-US" sz="2200" dirty="0"/>
              <a:t>Hybrid of both fixed price and cost reimbursable contracts, often used by consultants</a:t>
            </a:r>
          </a:p>
          <a:p>
            <a:pPr marL="1027113" lvl="1" indent="-455613"/>
            <a:r>
              <a:rPr lang="en-US" sz="2200" b="1" dirty="0">
                <a:solidFill>
                  <a:srgbClr val="00B0F0"/>
                </a:solidFill>
              </a:rPr>
              <a:t>Unit price</a:t>
            </a:r>
            <a:r>
              <a:rPr lang="en-US" sz="2200" dirty="0">
                <a:solidFill>
                  <a:srgbClr val="00B0F0"/>
                </a:solidFill>
              </a:rPr>
              <a:t> contracts: </a:t>
            </a:r>
            <a:r>
              <a:rPr lang="en-US" sz="2200" dirty="0"/>
              <a:t>Require the buyer to pay the seller a predetermined amount per unit of service</a:t>
            </a:r>
            <a:endParaRPr lang="en-US" dirty="0"/>
          </a:p>
          <a:p>
            <a:pPr marL="457200" indent="-457200"/>
            <a:r>
              <a:rPr lang="en-US" sz="2600" dirty="0"/>
              <a:t>A single contract can actually include all four of these categories, if it makes sense for that particular procurement</a:t>
            </a:r>
          </a:p>
        </p:txBody>
      </p:sp>
      <p:sp>
        <p:nvSpPr>
          <p:cNvPr id="26626" name="Rectangle 2"/>
          <p:cNvSpPr>
            <a:spLocks noGrp="1" noChangeArrowheads="1"/>
          </p:cNvSpPr>
          <p:nvPr>
            <p:ph type="title"/>
          </p:nvPr>
        </p:nvSpPr>
        <p:spPr>
          <a:xfrm>
            <a:off x="381000" y="0"/>
            <a:ext cx="8305800" cy="639762"/>
          </a:xfrm>
        </p:spPr>
        <p:txBody>
          <a:bodyPr>
            <a:normAutofit fontScale="90000"/>
          </a:bodyPr>
          <a:lstStyle/>
          <a:p>
            <a:r>
              <a:rPr lang="en-US" dirty="0">
                <a:solidFill>
                  <a:srgbClr val="7030A0"/>
                </a:solidFill>
              </a:rPr>
              <a:t>Types of Contracts</a:t>
            </a:r>
          </a:p>
        </p:txBody>
      </p:sp>
      <p:sp>
        <p:nvSpPr>
          <p:cNvPr id="26629" name="Footer Placeholder 6"/>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82E26BC9-F9A8-4A6E-A138-D302D1637725}" type="slidenum">
              <a:rPr lang="en-US" smtClean="0"/>
              <a:pPr>
                <a:defRPr/>
              </a:pPr>
              <a:t>9</a:t>
            </a:fld>
            <a:endParaRPr 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2175</TotalTime>
  <Words>2516</Words>
  <Application>Microsoft Office PowerPoint</Application>
  <PresentationFormat>On-screen Show (4:3)</PresentationFormat>
  <Paragraphs>211</Paragraphs>
  <Slides>29</Slides>
  <Notes>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29</vt:i4>
      </vt:variant>
    </vt:vector>
  </HeadingPairs>
  <TitlesOfParts>
    <vt:vector size="41" baseType="lpstr">
      <vt:lpstr>Arial</vt:lpstr>
      <vt:lpstr>Arial Rounded MT Bold</vt:lpstr>
      <vt:lpstr>Calibri</vt:lpstr>
      <vt:lpstr>Cordale</vt:lpstr>
      <vt:lpstr>Lucida Sans Unicode</vt:lpstr>
      <vt:lpstr>Times New Roman</vt:lpstr>
      <vt:lpstr>Verdana</vt:lpstr>
      <vt:lpstr>Wingdings</vt:lpstr>
      <vt:lpstr>Wingdings 2</vt:lpstr>
      <vt:lpstr>Wingdings 3</vt:lpstr>
      <vt:lpstr>Custom Design</vt:lpstr>
      <vt:lpstr>Theme1</vt:lpstr>
      <vt:lpstr>Chapter 12: Project Procurement Management</vt:lpstr>
      <vt:lpstr>Importance of Project Procurement Management</vt:lpstr>
      <vt:lpstr>IT Outsourcing Market Continues to Grow</vt:lpstr>
      <vt:lpstr>Why Outsource?</vt:lpstr>
      <vt:lpstr>Why not outsource? </vt:lpstr>
      <vt:lpstr>Project Procurement Management Processes</vt:lpstr>
      <vt:lpstr>Figure 12-1. Project Procurement Management Summary</vt:lpstr>
      <vt:lpstr>1.Planning Procurement Management</vt:lpstr>
      <vt:lpstr>Types of Contracts</vt:lpstr>
      <vt:lpstr>Contract Clauses</vt:lpstr>
      <vt:lpstr>Tools and Techniques for Planning Purchases and Acquisitions</vt:lpstr>
      <vt:lpstr>Make-or-Buy Example</vt:lpstr>
      <vt:lpstr>Make-or Buy Solution</vt:lpstr>
      <vt:lpstr>Procurement Management Plan</vt:lpstr>
      <vt:lpstr>Contract Statement of Work (SOW)</vt:lpstr>
      <vt:lpstr>Statement of Work (SOW) Template</vt:lpstr>
      <vt:lpstr>Procurement Documents</vt:lpstr>
      <vt:lpstr>Request for Proposal (RFP) Template</vt:lpstr>
      <vt:lpstr>Source Selection Criteria</vt:lpstr>
      <vt:lpstr>2. Conducting Procurements</vt:lpstr>
      <vt:lpstr>Approaches for Procurement</vt:lpstr>
      <vt:lpstr>Approaches for Procurement</vt:lpstr>
      <vt:lpstr>Sample Proposal Evaluation Sheet</vt:lpstr>
      <vt:lpstr>Seller Selection</vt:lpstr>
      <vt:lpstr>3.Controlling Procurements</vt:lpstr>
      <vt:lpstr>Suggestions for Change Control in Contracts</vt:lpstr>
      <vt:lpstr>Suggestions for Change Control in Contracts (cont’d)</vt:lpstr>
      <vt:lpstr> 4 Closing Procurements</vt:lpstr>
      <vt:lpstr>Using Software to Assist in Project Procurement Management</vt:lpstr>
    </vt:vector>
  </TitlesOfParts>
  <Company>Augsburg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mbarrak</cp:lastModifiedBy>
  <cp:revision>193</cp:revision>
  <dcterms:created xsi:type="dcterms:W3CDTF">2001-07-05T23:10:12Z</dcterms:created>
  <dcterms:modified xsi:type="dcterms:W3CDTF">2021-11-20T17:56:49Z</dcterms:modified>
</cp:coreProperties>
</file>