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38"/>
  </p:notesMasterIdLst>
  <p:sldIdLst>
    <p:sldId id="265" r:id="rId2"/>
    <p:sldId id="545" r:id="rId3"/>
    <p:sldId id="546" r:id="rId4"/>
    <p:sldId id="547" r:id="rId5"/>
    <p:sldId id="548" r:id="rId6"/>
    <p:sldId id="549" r:id="rId7"/>
    <p:sldId id="556" r:id="rId8"/>
    <p:sldId id="550" r:id="rId9"/>
    <p:sldId id="551" r:id="rId10"/>
    <p:sldId id="552" r:id="rId11"/>
    <p:sldId id="553" r:id="rId12"/>
    <p:sldId id="554" r:id="rId13"/>
    <p:sldId id="555" r:id="rId14"/>
    <p:sldId id="536" r:id="rId15"/>
    <p:sldId id="541" r:id="rId16"/>
    <p:sldId id="557" r:id="rId17"/>
    <p:sldId id="301" r:id="rId18"/>
    <p:sldId id="310" r:id="rId19"/>
    <p:sldId id="347" r:id="rId20"/>
    <p:sldId id="518" r:id="rId21"/>
    <p:sldId id="519" r:id="rId22"/>
    <p:sldId id="520" r:id="rId23"/>
    <p:sldId id="521" r:id="rId24"/>
    <p:sldId id="522" r:id="rId25"/>
    <p:sldId id="523" r:id="rId26"/>
    <p:sldId id="512" r:id="rId27"/>
    <p:sldId id="513" r:id="rId28"/>
    <p:sldId id="514" r:id="rId29"/>
    <p:sldId id="515" r:id="rId30"/>
    <p:sldId id="302" r:id="rId31"/>
    <p:sldId id="516" r:id="rId32"/>
    <p:sldId id="517" r:id="rId33"/>
    <p:sldId id="305" r:id="rId34"/>
    <p:sldId id="351" r:id="rId35"/>
    <p:sldId id="307" r:id="rId36"/>
    <p:sldId id="52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E63"/>
    <a:srgbClr val="69A1AB"/>
    <a:srgbClr val="FFFF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82"/>
    <p:restoredTop sz="96327"/>
  </p:normalViewPr>
  <p:slideViewPr>
    <p:cSldViewPr snapToGrid="0" snapToObjects="1">
      <p:cViewPr varScale="1">
        <p:scale>
          <a:sx n="66" d="100"/>
          <a:sy n="66" d="100"/>
        </p:scale>
        <p:origin x="26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7:55:10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743 6495 24575,'27'-66'0,"0"20"0,7-4 0,14-15 0,6-3 0,-10 15 0,4-2 0,0 0-679,5-6 1,1 0 0,1-3 678,2-6 0,1-2 0,-1-2 0,-12 13 0,-1-1 0,0-2 0,-1 0-288,0-4 0,-1 0 1,-1-2-1,-2 0 288,-1 1 0,-1-2 0,-1 1 0,-2-1 0,-1 1 0,-1-1 0,-2 1 0,-1-2 0,-2 1 0,-1-1 0,-2 0 0,-1 0 0,6-23 0,-3 1 0,-1 0 0,-4 0 0,-1 1 0,-2 0 0,-1 3 0,-2 0 0,-2 0 0,-1 1 0,-2 1 0,0-1 0,-2-1 0,0 0 0,-3-1 0,0-1 0,-2-2 0,-3 2-15,-3 3 1,-2 1-1,-4 1 15,-2 2 0,-3 2 0,-3 0 0,-3 3 0,-2 1 0,-2 1 0,-3 5 0,-2 2 0,-1 0 0,1 2 0,-1 0 0,0 1-54,0 5 0,0 1 0,-1 1 54,-13-21 0,-2 3 0,-4 3 0,-4 2 0,-7 2 0,-4 3 0,-4 2 0,-2 2 0,19 20 0,0 0 0,-1 2 0,-25-18 0,0 4 0,3 6 0,-1 3 0,1 6 0,-1 4 459,8 8 0,1 4-459,9 5 0,2 3 1392,-40-8-1392,22 8 889,8 5-889,2 2 193,-7 1-193,-2 0 0,1 0 0,12 0 0,14 4 0,27 3 0,13 3 0,22 0 0,3 0 0,7 0 0,7 0 0,5 0 0,13-2 0,5-4 0,0-1 0,-7 2 0,-7 2 0,-25 3 0,-9 0 0,-24 0 0,-5 0 0,-8 0 0,-8 0 0,-1 0 0,-8 5 0,2 4 0,1 3 0,5 4 0,3 1 0,19-5 0,2 4 0,14-6 0,0 2 0,0 0 0,0 1 0,2 2 0,3 4 0,5 4 0,2 2 0,-3 1-6784,-4-4 6784,-4-8 0,-1-7 0,0-4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9T00:43:19.8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980 1 8027,'-40'7'0,"1"-2"0,-5-3 0,-6 0 0,-3 3 0,-4 4 0,1 3 0,-4 4 0,1 1 0,0 2 0,3 1 0,6-1 0,-4 5 0,10-1 0,-11 9 0,13-4 0,4 5 0,4 2 0,10 5 0,-4 9 0,8 0 0,9 2 0,5 4 0,6 3 0,5 4 0,5 1 0,12-1 0,12 4 0,8-2 0,4 1 0,4-2 0,-23-30 0,1-1 0,-1-1 0,1-1 0,1 1 0,-1-1 0,29 25 0,-26-27 0,0-1 0,30 24 0,4-2 0,1-5 0,2-4 0,-3-5 0,0-5 0,1-5 0,-1-1 0,-8-7 0,-3-1 0,-6-4 0,3 2 0,-6-1 0,-7-3 0,-7-2 0,-7-3 0,-8-2 0,-5-3 0,-3 0 0,-3-3 0,-5-4 0,-6-2 0,-4-2 0,1-3 0,-1-2 0,-2-6 0,0 0 0,0-2 0,-3-1 0,2 0 0,-1-1 0,1 2 0,1 1 0,2 2 0,1 1 0,-1 2 0,2 4 0,3 4 0,0 3 0,3 3 0,2 5 0,0 5 0,7 8 0,6 4 0,4 2 0,1 1 0,3 2 0,-3 1 0,1-1 0,-1-2 0,-4 0 0,2 0 0,-6-6 0,0-1 0,-2-5 0,-3 1 0,-1-3 0,-4 0 0,-2-1 0,-3-1 0,-10 1 0,-8-1 0,-9 2 0,-2 2 0,-3 1 0,-2 2 0,0 1 0,0-1 0,4-2 0,1 2 0,3-1 0,3 1 0,-1 1 0,6-2 0,-1 2 0,9-2 0,-2-1 0,7-3 0,1 0 0,3 0 0,0 0 0,5 0 0,-3 0 0,4 0 0,0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9T00:46:48.0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980 1 8027,'-40'7'0,"1"-2"0,-5-3 0,-6 0 0,-3 3 0,-4 4 0,1 3 0,-4 4 0,1 1 0,0 2 0,3 1 0,6-1 0,-4 5 0,10-1 0,-11 9 0,13-4 0,4 5 0,4 2 0,10 5 0,-4 9 0,8 0 0,9 2 0,5 4 0,6 3 0,5 4 0,5 1 0,12-1 0,12 4 0,8-2 0,4 1 0,4-2 0,-23-30 0,1-1 0,-1-1 0,1-1 0,1 1 0,-1-1 0,29 25 0,-26-27 0,0-1 0,30 24 0,4-2 0,1-5 0,2-4 0,-3-5 0,0-5 0,1-5 0,-1-1 0,-8-7 0,-3-1 0,-6-4 0,3 2 0,-6-1 0,-7-3 0,-7-2 0,-7-3 0,-8-2 0,-5-3 0,-3 0 0,-3-3 0,-5-4 0,-6-2 0,-4-2 0,1-3 0,-1-2 0,-2-6 0,0 0 0,0-2 0,-3-1 0,2 0 0,-1-1 0,1 2 0,1 1 0,2 2 0,1 1 0,-1 2 0,2 4 0,3 4 0,0 3 0,3 3 0,2 5 0,0 5 0,7 8 0,6 4 0,4 2 0,1 1 0,3 2 0,-3 1 0,1-1 0,-1-2 0,-4 0 0,2 0 0,-6-6 0,0-1 0,-2-5 0,-3 1 0,-1-3 0,-4 0 0,-2-1 0,-3-1 0,-10 1 0,-8-1 0,-9 2 0,-2 2 0,-3 1 0,-2 2 0,0 1 0,0-1 0,4-2 0,1 2 0,3-1 0,3 1 0,-1 1 0,6-2 0,-1 2 0,9-2 0,-2-1 0,7-3 0,1 0 0,3 0 0,0 0 0,5 0 0,-3 0 0,4 0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7:55:14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1061 6785 24575,'-2'-36'0,"-16"-39"0,-4 1 0,-3 7 0,-5-7 0,-1 6 0,-1-5 0,6 8 0,-1-4 0,1-3-511,-1-6 1,2-3 0,0-2 510,-1-9 0,1-3 0,1-1-350,4 19 1,1-1 0,0 0 0,-1-2 349,-1-5 0,-1 0 0,0-2 0,0 0 0,0-3 0,-2-1 0,1 0 0,1 0 0,0 1 0,0 0 0,1 1 0,0-1 0,3 2 0,-1 0 0,2 1 0,1-1 0,2 4 0,0-1 0,2 2 0,0 0 0,3 5 0,0 2 0,1 0 0,1 0-259,0-19 1,1 0 0,1 3 258,1 5 0,2 2 0,0 2 0,2 9 0,0 1 0,0 1-99,0 2 0,1 2 1,1-1 98,0 0 0,2 0 0,1-1 0,1-1 0,1 0 0,1-1 0,1-4 0,1 0 0,1-1 0,1-3 0,1 0 0,1 1 0,0 3 0,2 2 0,1 0 0,0 1 0,2 0 0,0 1 0,0 4 0,1 1 0,0 1 0,9-27 0,-1 2 494,-4 8 0,-1 4-494,-4 14 0,-1 4 1761,10-25-1761,-9 37 888,-4 26-888,-5 9 362,-4 11-362,-2 6 0,-4 3 0,0 6 0,0-4 0,0 3 0,0 1 0,0 4 0,0-5 0,0 8 0,0-4 0,2 7 0,4 14 0,6 16 0,7 19 0,1 6 0,-1-11 0,-6-16 0,-7-20 0,-4-16 0,-2-15 0,0-17 0,-1-10 0,-2-13 0,-5-16 0,-5-18 0,-2-21 0,-1 1 0,5 15 0,4 24 0,0 21 0,3 20 0,-4 8 0,-3 19 0,0-3 0,-12 11 0,-10-1 0,-20 14 0,-18 11 0,29-19 0,-2 1 0,-1 1 0,1 0 0,0 0 0,1-1 0,-26 18 0,20-9 0,14-7 0,22-13 0,2-1 0,11-8 0,0 0 0,0-1 0,0-2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7:55:51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6674 5781 24575,'-4'-17'0,"-26"-13"0,-10 3 0,-9-2 0,-31-16 0,-11-3-1201,9 8 1,-6-2 0,-4 0 1200,12 6 0,-3-1 0,-1 1 0,-1 0 0,-5-2 0,-2 0 0,0 1 0,-1 2-345,16 8 0,-1 1 0,-1 1 0,0 0 0,1 0 345,-2 1 0,1 0 0,0 1 0,-1 0 0,0-1 0,0 0 0,0-1 0,0 1 0,0-1 0,0-1 0,-3-2 0,0 0 0,0-1 0,0-1 0,1-1 0,-1-2 0,0-1 0,1 0 0,-1-2 0,1 0 0,-1-2 0,1 0 0,-1-1 0,1-1 0,-1 1 0,1-2 0,1 1 0,-1-1 0,1-1 0,1 0 0,1 0 0,1 0 0,1-1 0,0 0 0,1 0 0,3 0 0,0 0 0,1-1 0,1 0 0,1-1 0,2 1 0,0-1 0,1-1 0,1 0 0,2 0-46,-13-10 0,2-1 0,2 0 0,2 0 46,5 2 0,2 0 0,1 0 0,2 0 0,3 1 0,2 0 0,1 0 0,2-1-280,-12-16 1,4 0 0,2-2 279,2-2 0,3-1 0,2-2 0,4-1 0,3 0 0,3-2 0,4 2 0,3-2 0,2 1 0,5 3 0,3 1 0,4 0 409,4 7 0,3-1 1,2 2-410,-2-29 0,5 1 0,6 4 0,5 1 0,8 6 0,5 2 1059,6 5 0,8 5-1059,5 8 0,7 7 799,5 10 1,5 7-800,2 6 0,4 7 565,-1 5 0,1 3-565,-2 3 0,-1 1 273,38-9-273,-25 7 0,-19 9 0,-18 6 0,-8 3 0,-3-3 0,3 0 0,-7 0 0,5 1 0,-9 2 0,-1 0 0,-2 0 0,-1 0 0,6 0 0,11 0 0,13 0 0,11 0 0,12 0 0,4 0 0,-1 0 0,-10 0 0,-16 0 0,-13 0 0,-10 0 0,-5 0 0,-3 0 0,1 0 0,4 0 0,7 0 0,5 0 0,6 0 0,-11 0 0,-1-2 0,-14-4 0,-9-8 0,-15-7 0,-11-4 0,-10-2 0,-3-2 0,-1-4 0,2-4 0,4 2 0,10 7 0,10 9 0,12 11 0,15 10 0,15 13 0,6 7 0,9 8 0,5 11 0,2 5 0,3 2 0,-9-8 0,-9-12 0,-13-15 0,-2-4 0,-3-9 0,-1 2 0,9 6 0,-15-5 0,1 5 0,-15-8 0,-6 0 0,-4 0 0,-3 0 0,-2 0 0,-3 0 0,-1 2 0,-2 2 0,0 6 0,0 6 0,-3 4 0,0 3 0,2 0 0,5-1 0,7-1 0,10-5 0,4-6 0,4-6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7:56:08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1361 341 24575,'-22'0'0,"-39"0"0,3 0 0,-9 0 0,-15 0 0,-6 0 0,21 0 0,-1 0 0,-1 0 0,0 0 0,0 0 0,1 0 0,-25 0 0,2 0 0,12 0 0,4 0 0,16 0 0,6 0 0,-9 0 0,39 0 0,22-3 0,16-2 0,9-3 0,6-7 0,6-3 0,7-5 0,7-7 0,3-6 0,-2-4 0,-1-4 0,-11 3 0,-6 5 0,-6 10 0,-17 12 0,-15 12 0,-23 14 0,-16 9 0,-11 8 0,0 1 0,-1-2 0,5-3 0,3-4 0,2-2 0,7-3 0,7-1 0,9 2 0,13-6 0,4 0 0,6-5 0,0 1 0,0-3 0,0 1 0,0 0 0,0 0 0,0 2 0,0-1 0,1 3 0,4 1 0,6 2 0,5 2 0,11 8 0,13 8 0,11 8 0,9 7 0,2-1 0,-2-1 0,-2 1 0,-5-3 0,-12-7 0,-9-10 0,-13-12 0,-9-7 0,-5-4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8:33:56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5210 24575,'26'-4'0,"37"-29"0,0-6 0,9-10 0,-8 3 0,5-5 0,1-3-875,-7 4 0,2-3 0,0-3 1,-1 0 874,0-4 0,0-1 0,-1-2 0,-3-2 0,-4 1 0,-1-1 0,-3-2 0,-3-2 0,-4-1 0,-2-2 0,-3-1 0,-3 0-87,-5 3 1,-4-2 0,-1 1-1,-3-1 87,3-23 0,-3 0 0,-5 0 0,-4 3 0,-3 1 0,-3 1 0,-3 9 0,-2 1 0,-2 2 193,-1 2 0,-1 1 0,-4 2-193,-1 5 0,-2 1 0,-3 2 0,-10-26 0,-6 2 0,-8-1 0,-6 0 0,10 31 0,-3-1 0,-1 2 0,-1 0 0,0 1 0,-3-1 0,-3-3 0,-1 0 0,-2-1 0,-2-1 0,0 1 0,-2-1 0,-2-2 0,-1 0 0,0 0 0,1 1 0,-1 1 0,1 0 0,4 3 0,0 1 0,1 0 0,1 1 0,1 1 0,2 0 0,-15-22 0,3 1 0,7 7 0,3 4 0,11 13 0,4 4 1691,-8-20-1691,21 36 1214,9 10-1214,13 19 361,15 0-361,17 2 0,14 0 0,10 3 0,0 1 0,1 5 0,-3 8 0,-7 9 0,-7 1 0,-26-8 0,-11-8 0,-28-13 0,-13-7 0,-6-5 0,-4-1 0,7 3 0,5 4 0,4 5 0,3 3 0,0 1 0,2 2 0,-2-2 0,1-3 0,-4-2 0,-6-3 0,-1-1 0,2 1 0,7 4 0,3 4 0,9 1 0,-4 1 0,7 0 0,0 0 0,2 0 0,1 0 0,1 0 0,-1 0 0,2 2 0,-2 3 0,1 4 0,1 16 0,1-5 0,2 11 0,0-17 0,0 3 0,0-5 0,0 8 0,0 14 0,0 20 0,0 26 0,-2 16 0,-5-2 0,-5-17 0,0-23 0,2-24 0,6-13 0,0-6 0,-1-3 0,-3 0 0,3-3 0,1-3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8:34:07.1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16383,'84'0'0,"-1"0"0,-18 0 0,2 0 0,2 0 0,14 0 0,4 0 0,2 0 0,-15 0 0,0 0 0,3 0 0,2 0 0,15 0 0,5 0 0,-2 0 0,-8 0 0,-14 0 0,-7 0 0,4 0 0,20 0 0,4 0 0,-11 0 0,-15 0 0,-4 0 0,26 0 0,6 0 0,-29 0 0,1 0 0,-1 0 0,24 1 0,-4 1 0,-10 0 0,-3 0 0,-12 0 0,-3 0 0,-1-1 0,-2 1 0,-4-2 0,0 0 0,-3 0 0,0 0 0,3 2 0,1 1 0,-3 2 0,1 2 0,2 2 0,2 2 0,5 2 0,2 2 0,1 0 0,1 0 0,0-2 0,0-1 0,-2-1 0,-1-3 0,-6 0 0,-2-2 0,38 4 0,-20-2 0,-17-1 0,-8-5 0,-4-2 0,-4 0 0,-6 0 0,-10 0 0,-9 0 0,9 0 0,8 0 0,24 0 0,-20-2 0,10-3 0,-26-1 0,-5-2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0T03:27:12.5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5424 1 8027,'15'18'0,"-2"1"0,-13-1 0,0 4 0,0 0 0,-3-1 0,0-2 0,-4 3 0,0-1 0,-1 0 0,-1-2 0,0 0 0,-1-1 0,1-3 0,-3 3 0,-1-3 0,0 0 0,0 0 0,0 0 0,-3 0 0,0 3 0,4-3 0,-4-1 0,4 2 0,-2-4 0,2 4 0,2-5 0,-3 2 0,3-3 0,1-1 0,-1 0 0,1 1 0,1-1 0,2 0 0,-3 0 0,3-3 0,1 1 0,-1-4 0,0 4 0,-4-2 0,1 1 0,0-3 0,-1 2 0,1 1 0,0-1 0,0 1 0,-4-2 0,1 2 0,-5-3 0,2 3 0,0-1 0,0 1 0,-1 2 0,-2-5 0,-2 4 0,-1-1 0,0-1 0,-4 1 0,-1-3 0,-5 4 0,-2-1 0,-4 3 0,0 0 0,0 1 0,-4-1 0,-3 0 0,-1 1 0,-2-1 0,-7 0 0,1 0 0,-13 1 0,7-1 0,-7 0 0,-2 1 0,-3-1 0,-6 0 0,0 0 0,-3 1 0,-1-1 0,-2 0 0,-2 0 0,-2-3 0,2-2 0,-5-4 0,0 0 0,-3 0 0,0 0 0,1 0 0,-4 0 0,0 0 0,1 0 0,1 0 0,1 0 0,3-1 0,0-2 0,4 1 0,-4-4 0,3 3 0,-2 0 0,3-1 0,-1 1 0,3 0 0,0 3 0,8 0 0,8 0 0,-4 0 0,4 0 0,13 1 0,-7 2 0,5 2 0,-2 5 0,0 3 0,4 3 0,0 1 0,2 2 0,4 0 0,5 3 0,4-2 0,6 5 0,3 1 0,6 5 0,3-1 0,3 4 0,1-2 0,3 5 0,1-1 0,1 8 0,2-1 0,-5 3 0,5-2 0,-1-1 0,1-1 0,2 2 0,3-4 0,0-6 0,3-2 0,-4-4 0,5-4 0,-1-3 0,-1-5 0,1-4 0,0-2 0,3 0 0,1-2 0,2-2 0,2-2 0,4-4 0,1-4 0,-1-2 0,0-2 0,1-2 0,-1 1 0,0 0 0,0 0 0,1-2 0,-1-1 0,1-3 0,3-3 0,1-1 0,5 1 0,-1-1 0,1 1 0,-1-1 0,1 0 0,-5 6 0,-1 4 0,-3-1 0,-1 4 0,1 2 0,-5-4 0,-5 1 0,-6-3 0,-3 3 0,-3 11 0,0 2 0,-2 3 0,2 0 0,-3 4 0,-3 3 0,-5 1 0,-2 2 0,2 3 0,-2-1 0,0 1 0,-3-3 0,0-1 0,1 1 0,3-2 0,2-1 0,1-3 0,2-4 0,-1 1 0,8-1 0,0-1 0,2-2 0,1 3 0,-9-8 0,10-1 0,-4-6 0,8-4 0,1-2 0,-3-2 0,0-1 0,-3-3 0,-3 3 0,1-6 0,-1 0 0,-2-2 0,2 1 0,-1 3 0,0-3 0,4 3 0,0 4 0,0 2 0,6 3 0,-4 1 0,6 0 0,-11-9 0,10 7 0,-5-5 0,4 2 0,0 1 0,2 1 0,-2 3 0,2 0 0,1-1 0,0 1 0,-8-4 0,-3-2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9T00:33:07.8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1748 0 8027,'15'33'0,"-3"0"0,-12-9 0,0 2 0,0 4 0,0 3 0,0 5 0,-4 4 0,-2 9 0,0-5 0,-3 10 0,0-2 0,-9 11 0,2-1 0,-8 2 0,-4-2 0,-4 4 0,-5 0 0,-4 3 0,-1-1 0,-9-2 0,-2 1 0,-3-4 0,-5 0 0,-1-3 0,-1-1 0,-5-2 0,3-2 0,-3-4 0,-1-3 0,-5-3 0,1-3 0,-4-2 0,14-10 0,1-5 0,5-2 0,-3 1 0,7 0 0,6-3 0,5 2 0,4-4 0,4-3 0,2-4 0,6-3 0,0 1 0,8-2 0,0-1 0,6-4 0,0-1 0,7 0 0,-1-4 0,6 0 0,2-8 0,7-7 0,-1-5 0,1-1 0,0-2 0,0 2 0,0-4 0,0 2 0,0 0 0,0-1 0,-1 5 0,1-2 0,0 2 0,0 2 0,-1 3 0,-2 2 0,2 2 0,-7 1 0,3 0 0,-4 1 0,0-1 0,4 8 0,-3 7 0,2 11 0,-6 6 0,-3 7 0,-3 1 0,-3 5 0,1-1 0,-4 1 0,4-2 0,-4-1 0,3-3 0,-2-4 0,1-3 0,1-1 0,4-4 0,2-4 0,0-3 0,4-1 0,-1-1 0,2 0 0,1 0 0,-12 6 0,0 0 0,-3-4 0,12-5 0,0 0 0,11 2 0,4-2 0,4-3 0,2-6 0,2 1 0,1-4 0,0 3 0,-3-3 0,-1 0 0,1-3 0,0 3 0,0 1 0,3 2 0,3-3 0,2 3 0,0-3 0,0 4 0,-3-1 0,-4 2 0,-4 1 0,-4-3 0,1 0 0,-3 0 0,-4-9 0,-1-3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9T00:41:34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1118 1 8027,'-46'9'0,"2"-3"0,-7-3 0,-5 0 0,-5 3 0,-4 6 0,1 3 0,-4 6 0,1 0 0,-1 3 0,4 1 0,8-1 0,-6 7 0,11-2 0,-12 13 0,16-7 0,4 8 0,4 1 0,12 6 0,-6 12 0,10 1 0,12 2 0,3 5 0,8 4 0,6 5 0,5 1 0,15 0 0,12 3 0,10-2 0,5 2 0,4-2 0,-26-39 0,0-1 0,1-2 0,-1 0 0,2 0 0,-1-1 0,33 32 0,-29-35 0,-1 1 0,34 28 0,5-2 0,2-5 0,1-7 0,-2-5 0,-1-7 0,1-5 0,-1-4 0,-9-7 0,-3-2 0,-8-4 0,5 2 0,-8-1 0,-7-5 0,-9-2 0,-8-4 0,-8-2 0,-7-4 0,-3 0 0,-4-4 0,-5-5 0,-6-1 0,-5-5 0,1-3 0,-2-3 0,-2-6 0,0-1 0,0-2 0,-2-2 0,1 0 0,-1-2 0,1 5 0,2-1 0,1 3 0,2 2 0,-2 1 0,3 6 0,3 6 0,1 4 0,2 2 0,3 7 0,0 7 0,8 9 0,7 7 0,5 2 0,1 0 0,2 4 0,-2-1 0,1 1 0,-2-4 0,-4 1 0,2 0 0,-6-8 0,-1-1 0,-2-6 0,-3 0 0,-2-2 0,-4-1 0,-2-2 0,-4-1 0,-10 2 0,-11-2 0,-10 3 0,-1 3 0,-4 1 0,-3 1 0,1 3 0,0-2 0,3-1 0,3 1 0,2-2 0,4 2 0,-1 2 0,7-2 0,-1 0 0,9 0 0,-1-2 0,8-4 0,0 0 0,5 0 0,-2 0 0,7-1 0,-3 1 0,4 0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06AA-D116-3F49-9E06-4B13FF17DEC5}" type="datetimeFigureOut">
              <a:rPr lang="en-SA" smtClean="0"/>
              <a:t>04/08/2025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48D-E011-0347-9D74-84BEDF42133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1560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16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5CE72E3B-C33B-AA4D-BBB3-E86E91266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9AB7C0-B949-DC4F-A545-12E094EE7F96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092D7EFC-354E-FF4A-8CA3-F0EFC5840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0A49DD3-27C6-E64C-9138-1D4CD8652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5CE72E3B-C33B-AA4D-BBB3-E86E91266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9AB7C0-B949-DC4F-A545-12E094EE7F96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092D7EFC-354E-FF4A-8CA3-F0EFC5840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0A49DD3-27C6-E64C-9138-1D4CD8652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6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5CE72E3B-C33B-AA4D-BBB3-E86E91266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9AB7C0-B949-DC4F-A545-12E094EE7F96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092D7EFC-354E-FF4A-8CA3-F0EFC5840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0A49DD3-27C6-E64C-9138-1D4CD8652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9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F8B71B6F-1147-224D-802C-F9F3FDF58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F05C4-BBB6-D345-80F7-E4B793994E3F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83A99F9-5CA3-094A-8BFF-8D3CC7CB0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55D7608-D485-4347-8B0C-22773907A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3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F8B71B6F-1147-224D-802C-F9F3FDF58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F05C4-BBB6-D345-80F7-E4B793994E3F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83A99F9-5CA3-094A-8BFF-8D3CC7CB0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55D7608-D485-4347-8B0C-22773907A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42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F8B71B6F-1147-224D-802C-F9F3FDF58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F05C4-BBB6-D345-80F7-E4B793994E3F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83A99F9-5CA3-094A-8BFF-8D3CC7CB0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55D7608-D485-4347-8B0C-22773907A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0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F8B71B6F-1147-224D-802C-F9F3FDF58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F05C4-BBB6-D345-80F7-E4B793994E3F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83A99F9-5CA3-094A-8BFF-8D3CC7CB0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55D7608-D485-4347-8B0C-22773907A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77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62721712-2950-4E49-A231-20C47043A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82AB7E-DC93-8743-975C-A8DEF2EB7CCA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A0407ABA-EFEB-A64F-B1E8-DE64350FF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69B98876-E49C-B44D-8F6D-75B58C838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>
            <a:extLst>
              <a:ext uri="{FF2B5EF4-FFF2-40B4-BE49-F238E27FC236}">
                <a16:creationId xmlns:a16="http://schemas.microsoft.com/office/drawing/2014/main" id="{031508FB-861A-6F49-9A0E-4CF6EB27FC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9A270B-E804-1145-92E9-1064F7DD3ACE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6D0F9DE4-7C85-5142-AEEB-FC11FA2E91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6DABB5B7-A726-A94F-82A9-5E60EF7D9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9E1B3517-4762-2040-9252-363DEC172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FBDC1C-11B2-984E-B5AE-1695F11FB2E8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8D099890-6E04-7142-8F1E-A8A979ED9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B6FC5C93-AB34-9F44-8289-D05034B6C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4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8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0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9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76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2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F8B71B6F-1147-224D-802C-F9F3FDF58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F05C4-BBB6-D345-80F7-E4B793994E3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83A99F9-5CA3-094A-8BFF-8D3CC7CB0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55D7608-D485-4347-8B0C-22773907A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5CE72E3B-C33B-AA4D-BBB3-E86E91266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9AB7C0-B949-DC4F-A545-12E094EE7F9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092D7EFC-354E-FF4A-8CA3-F0EFC5840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0A49DD3-27C6-E64C-9138-1D4CD8652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6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23E47AD-FEA1-4397-95A4-285FB2F0797B}" type="datetime1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33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8D4E-9625-422C-BE72-C5D71E4F43DE}" type="datetime1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6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5C7-D633-46E8-9CEC-11B3D505B592}" type="datetime1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B2A6-BE98-4B8A-A99B-4033DEE6CBFE}" type="datetime1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2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99DAA6-925A-44CB-831E-717F45FA951D}" type="datetime1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32AD-FDAC-4494-A3B0-57BC73CC250E}" type="datetime1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57FC-B80E-4084-A405-FAC816C8DDAB}" type="datetime1">
              <a:rPr lang="en-US" smtClean="0"/>
              <a:t>4/8/2025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626-7E9A-4D76-93BB-577D4C970AF6}" type="datetime1">
              <a:rPr lang="en-US" smtClean="0"/>
              <a:t>4/8/2025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C272-AF13-445C-80BF-85289A74369F}" type="datetime1">
              <a:rPr lang="en-US" smtClean="0"/>
              <a:t>4/8/2025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7DB770-3F1D-4E6F-813B-95D59C98FD56}" type="datetime1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2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6DFED3-5F9E-4AC9-97FF-35CBE2B0202D}" type="datetime1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5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2F3E160-52D2-4197-852E-88B5629D0E18}" type="datetime1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3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3school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ustomXml" Target="../ink/ink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customXml" Target="../ink/ink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customXml" Target="../ink/ink9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customXml" Target="../ink/ink1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www.w3schools.com/js/tryit.asp?filename=tryjs_events_mouseover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www.w3schools.com/js/tryit.asp?filename=tryjs_events_mouseov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html/tryit.asp?filename=tryhtml_input_submit_nn" TargetMode="External"/><Relationship Id="rId3" Type="http://schemas.openxmlformats.org/officeDocument/2006/relationships/hyperlink" Target="https://www.w3schools.com/html/html_form_input_types.asp" TargetMode="External"/><Relationship Id="rId7" Type="http://schemas.openxmlformats.org/officeDocument/2006/relationships/hyperlink" Target="https://www.w3schools.com/html/tryit.asp?filename=tryhtml_input_checkbox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schools.com/html/tryit.asp?filename=tryhtml_input_radio" TargetMode="External"/><Relationship Id="rId11" Type="http://schemas.openxmlformats.org/officeDocument/2006/relationships/hyperlink" Target="https://www.w3schools.com/html/tryit.asp?filename=tryhtml_input_email" TargetMode="External"/><Relationship Id="rId5" Type="http://schemas.openxmlformats.org/officeDocument/2006/relationships/hyperlink" Target="https://www.w3schools.com/html/tryit.asp?filename=tryhtml_input_password" TargetMode="External"/><Relationship Id="rId10" Type="http://schemas.openxmlformats.org/officeDocument/2006/relationships/hyperlink" Target="https://www.w3schools.com/html/tryit.asp?filename=tryhtml_input_button" TargetMode="External"/><Relationship Id="rId4" Type="http://schemas.openxmlformats.org/officeDocument/2006/relationships/hyperlink" Target="https://www.w3schools.com/html/tryit.asp?filename=tryhtml_input_text" TargetMode="External"/><Relationship Id="rId9" Type="http://schemas.openxmlformats.org/officeDocument/2006/relationships/hyperlink" Target="https://www.w3schools.com/html/tryit.asp?filename=tryhtml_input_rese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eb Design">
            <a:extLst>
              <a:ext uri="{FF2B5EF4-FFF2-40B4-BE49-F238E27FC236}">
                <a16:creationId xmlns:a16="http://schemas.microsoft.com/office/drawing/2014/main" id="{44D7F978-B55D-4BFD-8783-95BD1874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7717A-6BD7-2546-83F4-A7C39E55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730" y="425989"/>
            <a:ext cx="5607908" cy="3254321"/>
          </a:xfrm>
        </p:spPr>
        <p:txBody>
          <a:bodyPr>
            <a:noAutofit/>
          </a:bodyPr>
          <a:lstStyle/>
          <a:p>
            <a:pPr algn="l"/>
            <a:r>
              <a:rPr lang="en-AU" sz="4400" b="1"/>
              <a:t>CT1452 </a:t>
            </a:r>
            <a:r>
              <a:rPr lang="en-AU" sz="4400" b="1" dirty="0"/>
              <a:t>– </a:t>
            </a:r>
            <a:r>
              <a:rPr lang="en-US" sz="4400" b="1" dirty="0"/>
              <a:t>Forms &amp; Events</a:t>
            </a:r>
            <a:endParaRPr lang="en-SA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226F2-0DD5-5B45-98FC-C22A8CB4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732" y="4090475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Notes in this slides are based on </a:t>
            </a:r>
            <a:r>
              <a:rPr lang="en-US" altLang="en-US" sz="1600" b="1" i="1" dirty="0">
                <a:solidFill>
                  <a:srgbClr val="EF5E63"/>
                </a:solidFill>
                <a:hlinkClick r:id="rId4"/>
              </a:rPr>
              <a:t>www.w3schools.com</a:t>
            </a:r>
            <a:r>
              <a:rPr lang="en-US" altLang="en-US" sz="1600" b="1" i="1" dirty="0">
                <a:solidFill>
                  <a:srgbClr val="EF5E63"/>
                </a:solidFill>
              </a:rPr>
              <a:t> </a:t>
            </a:r>
            <a:r>
              <a:rPr lang="en-US" altLang="en-US" sz="1600" b="1" i="1" dirty="0" err="1">
                <a:solidFill>
                  <a:srgbClr val="EF5E63"/>
                </a:solidFill>
              </a:rPr>
              <a:t>explination</a:t>
            </a:r>
            <a:r>
              <a:rPr lang="en-US" altLang="en-US" sz="1600" b="1" i="1" dirty="0">
                <a:solidFill>
                  <a:srgbClr val="EF5E63"/>
                </a:solidFill>
              </a:rPr>
              <a:t> of HTML forms:</a:t>
            </a:r>
          </a:p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https://www.w3schools.com/html/</a:t>
            </a:r>
            <a:r>
              <a:rPr lang="en-US" altLang="en-US" sz="1600" b="1" i="1" dirty="0" err="1">
                <a:solidFill>
                  <a:srgbClr val="EF5E63"/>
                </a:solidFill>
              </a:rPr>
              <a:t>html_form_elements.asp</a:t>
            </a:r>
            <a:endParaRPr lang="en-SA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5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Slide Number Placeholder 2">
            <a:extLst>
              <a:ext uri="{FF2B5EF4-FFF2-40B4-BE49-F238E27FC236}">
                <a16:creationId xmlns:a16="http://schemas.microsoft.com/office/drawing/2014/main" id="{9463BCA8-4C5C-AF4F-8E04-0EE7D610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E8B97B21-18D8-954E-BE0E-874E1D352CB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0319B-1F69-6D4E-9C78-CE8C6F064255}"/>
              </a:ext>
            </a:extLst>
          </p:cNvPr>
          <p:cNvSpPr txBox="1"/>
          <p:nvPr/>
        </p:nvSpPr>
        <p:spPr>
          <a:xfrm>
            <a:off x="10221019" y="19809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3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6931F2-266D-D2A2-7958-CB614AB8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FEDAB-EE53-7541-ACBA-7F581204A315}"/>
              </a:ext>
            </a:extLst>
          </p:cNvPr>
          <p:cNvSpPr txBox="1"/>
          <p:nvPr/>
        </p:nvSpPr>
        <p:spPr>
          <a:xfrm>
            <a:off x="1380877" y="4748664"/>
            <a:ext cx="620791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Note: The </a:t>
            </a:r>
            <a:r>
              <a:rPr lang="en-GB" i="0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required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attribute specifies that field should not be left empty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EF3D7E-5931-0403-0A64-16AC588D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75" y="99497"/>
            <a:ext cx="9350863" cy="42371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B995D6-6682-E059-EEB5-D86D04792C3F}"/>
                  </a:ext>
                </a:extLst>
              </p14:cNvPr>
              <p14:cNvContentPartPr/>
              <p14:nvPr/>
            </p14:nvContentPartPr>
            <p14:xfrm>
              <a:off x="313990" y="2771210"/>
              <a:ext cx="2403000" cy="208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B995D6-6682-E059-EEB5-D86D04792C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350" y="2762570"/>
                <a:ext cx="2420640" cy="20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2A110D3-BB26-0E17-9537-B7FB3F335C63}"/>
                  </a:ext>
                </a:extLst>
              </p14:cNvPr>
              <p14:cNvContentPartPr/>
              <p14:nvPr/>
            </p14:nvContentPartPr>
            <p14:xfrm>
              <a:off x="7856350" y="1768610"/>
              <a:ext cx="490320" cy="262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2A110D3-BB26-0E17-9537-B7FB3F335C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7350" y="1759610"/>
                <a:ext cx="507960" cy="2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80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Slide Number Placeholder 2">
            <a:extLst>
              <a:ext uri="{FF2B5EF4-FFF2-40B4-BE49-F238E27FC236}">
                <a16:creationId xmlns:a16="http://schemas.microsoft.com/office/drawing/2014/main" id="{9463BCA8-4C5C-AF4F-8E04-0EE7D610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E8B97B21-18D8-954E-BE0E-874E1D352CB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0319B-1F69-6D4E-9C78-CE8C6F064255}"/>
              </a:ext>
            </a:extLst>
          </p:cNvPr>
          <p:cNvSpPr txBox="1"/>
          <p:nvPr/>
        </p:nvSpPr>
        <p:spPr>
          <a:xfrm>
            <a:off x="10221019" y="19809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6931F2-266D-D2A2-7958-CB614AB8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FEDAB-EE53-7541-ACBA-7F581204A315}"/>
              </a:ext>
            </a:extLst>
          </p:cNvPr>
          <p:cNvSpPr txBox="1"/>
          <p:nvPr/>
        </p:nvSpPr>
        <p:spPr>
          <a:xfrm>
            <a:off x="940058" y="4590858"/>
            <a:ext cx="620791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Note: The </a:t>
            </a:r>
            <a:r>
              <a:rPr lang="en-GB" i="0" dirty="0" err="1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textarea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element has other specific attributes such as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rows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cols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965A7-E124-EFA2-C314-75E1BF695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58" y="730364"/>
            <a:ext cx="10128970" cy="32906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828EA2-BD7A-24DD-E0F1-FC67E0A3EB40}"/>
                  </a:ext>
                </a:extLst>
              </p14:cNvPr>
              <p14:cNvContentPartPr/>
              <p14:nvPr/>
            </p14:nvContentPartPr>
            <p14:xfrm>
              <a:off x="4308190" y="2712170"/>
              <a:ext cx="587880" cy="1875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828EA2-BD7A-24DD-E0F1-FC67E0A3EB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9190" y="2703170"/>
                <a:ext cx="605520" cy="18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2C49BA-54FA-DBEF-EF30-B9394B3CB707}"/>
                  </a:ext>
                </a:extLst>
              </p14:cNvPr>
              <p14:cNvContentPartPr/>
              <p14:nvPr/>
            </p14:nvContentPartPr>
            <p14:xfrm>
              <a:off x="3483430" y="2346770"/>
              <a:ext cx="1709280" cy="70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2C49BA-54FA-DBEF-EF30-B9394B3CB7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9790" y="2239130"/>
                <a:ext cx="1816920" cy="2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0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356728"/>
            <a:ext cx="9601200" cy="4957095"/>
          </a:xfrm>
        </p:spPr>
        <p:txBody>
          <a:bodyPr>
            <a:normAutofit/>
          </a:bodyPr>
          <a:lstStyle/>
          <a:p>
            <a:r>
              <a:rPr lang="en-GB" dirty="0"/>
              <a:t>The 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&lt;input type=</a:t>
            </a:r>
            <a:r>
              <a:rPr lang="en-GB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"submit"&gt; </a:t>
            </a:r>
            <a:r>
              <a:rPr lang="en-GB" dirty="0"/>
              <a:t>defines a button for submitting the form data to a form-handler.</a:t>
            </a:r>
          </a:p>
          <a:p>
            <a:r>
              <a:rPr lang="en-GB" dirty="0"/>
              <a:t>The form-handler is typically a </a:t>
            </a:r>
            <a:r>
              <a:rPr lang="en-GB" u="sng" dirty="0"/>
              <a:t>file on the server </a:t>
            </a:r>
            <a:r>
              <a:rPr lang="en-GB" dirty="0"/>
              <a:t>with a script for processing input data.</a:t>
            </a:r>
          </a:p>
          <a:p>
            <a:r>
              <a:rPr lang="en-GB" dirty="0"/>
              <a:t>The form-handler is specified in the form's </a:t>
            </a:r>
            <a:r>
              <a:rPr lang="en-GB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action</a:t>
            </a:r>
            <a:r>
              <a:rPr lang="en-GB" dirty="0"/>
              <a:t> attribute.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GB" sz="1600" u="sng" dirty="0">
              <a:solidFill>
                <a:srgbClr val="EF5E63"/>
              </a:solidFill>
            </a:endParaRP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1462"/>
            <a:ext cx="9601200" cy="1014214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Difference between input element of type “submit” and a button element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9910BDB-687A-5B4A-8FC6-D32C59EE1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9"/>
          <a:stretch/>
        </p:blipFill>
        <p:spPr>
          <a:xfrm>
            <a:off x="1531938" y="3698875"/>
            <a:ext cx="9440862" cy="2146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1DCB0C-83DB-1A44-81A4-25B7B2C38DF8}"/>
                  </a:ext>
                </a:extLst>
              </p14:cNvPr>
              <p14:cNvContentPartPr/>
              <p14:nvPr/>
            </p14:nvContentPartPr>
            <p14:xfrm>
              <a:off x="4680180" y="3090330"/>
              <a:ext cx="1962720" cy="654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1DCB0C-83DB-1A44-81A4-25B7B2C38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5060" y="3075210"/>
                <a:ext cx="1993320" cy="6847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09021F-9DF1-3BEB-5DF1-C38DACB9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6609-E2A4-7E47-9662-CC0F39C6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Form validation examples</a:t>
            </a:r>
          </a:p>
        </p:txBody>
      </p:sp>
      <p:pic>
        <p:nvPicPr>
          <p:cNvPr id="7" name="Content Placeholder 6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99834380-D5B6-F945-9FFF-3AA4CAB22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9239" y="1402457"/>
            <a:ext cx="6229236" cy="391675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C3608-314D-EC46-BA29-16913EA4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258018-1DBC-2A40-91DD-29E241403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0" t="55183" r="20447" b="16280"/>
          <a:stretch/>
        </p:blipFill>
        <p:spPr>
          <a:xfrm>
            <a:off x="4581486" y="5438118"/>
            <a:ext cx="6862689" cy="11955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20C17B-3969-6945-8B5C-78794739584A}"/>
              </a:ext>
            </a:extLst>
          </p:cNvPr>
          <p:cNvSpPr txBox="1"/>
          <p:nvPr/>
        </p:nvSpPr>
        <p:spPr>
          <a:xfrm>
            <a:off x="2490977" y="217170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specify some conditions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F72482-C052-EE46-AF8B-2E173889B539}"/>
              </a:ext>
            </a:extLst>
          </p:cNvPr>
          <p:cNvSpPr txBox="1"/>
          <p:nvPr/>
        </p:nvSpPr>
        <p:spPr>
          <a:xfrm>
            <a:off x="3142982" y="5987534"/>
            <a:ext cx="121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Automatic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E3B4F-A7A8-F0CD-0298-972F540C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Slide Number Placeholder 2">
            <a:extLst>
              <a:ext uri="{FF2B5EF4-FFF2-40B4-BE49-F238E27FC236}">
                <a16:creationId xmlns:a16="http://schemas.microsoft.com/office/drawing/2014/main" id="{9463BCA8-4C5C-AF4F-8E04-0EE7D610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E8B97B21-18D8-954E-BE0E-874E1D352CB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0319B-1F69-6D4E-9C78-CE8C6F064255}"/>
              </a:ext>
            </a:extLst>
          </p:cNvPr>
          <p:cNvSpPr txBox="1"/>
          <p:nvPr/>
        </p:nvSpPr>
        <p:spPr>
          <a:xfrm>
            <a:off x="10035251" y="19809"/>
            <a:ext cx="2074832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2BC05C5-889C-2A48-BCC9-2D0E38778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66" y="19809"/>
            <a:ext cx="8932218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CAABAE-3E2E-3142-86DA-BB4DEEBEE386}"/>
              </a:ext>
            </a:extLst>
          </p:cNvPr>
          <p:cNvSpPr txBox="1"/>
          <p:nvPr/>
        </p:nvSpPr>
        <p:spPr>
          <a:xfrm>
            <a:off x="5991830" y="5087220"/>
            <a:ext cx="620791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Note: The </a:t>
            </a:r>
            <a:r>
              <a:rPr lang="en-GB" i="0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placeholder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attribute specifies a short hint that describes the expected value (type of value) of an input field. The </a:t>
            </a:r>
            <a:r>
              <a:rPr lang="en-GB" i="0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attribute specifies the default value of an input field.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6B669-B78A-C640-B8AC-9E6C92CF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1" descr="iw3htp5_13_slides_Page_24">
            <a:extLst>
              <a:ext uri="{FF2B5EF4-FFF2-40B4-BE49-F238E27FC236}">
                <a16:creationId xmlns:a16="http://schemas.microsoft.com/office/drawing/2014/main" id="{796270C1-4903-DA42-BCD6-045BFED5371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3860" r="38375" b="35402"/>
          <a:stretch/>
        </p:blipFill>
        <p:spPr bwMode="auto">
          <a:xfrm>
            <a:off x="2443162" y="700087"/>
            <a:ext cx="8029575" cy="521493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CE1B6F-DC85-2359-D9CE-3E95EBFF1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AA6E71-4792-D5BD-2B36-7D7589108F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3">
            <a:extLst>
              <a:ext uri="{FF2B5EF4-FFF2-40B4-BE49-F238E27FC236}">
                <a16:creationId xmlns:a16="http://schemas.microsoft.com/office/drawing/2014/main" id="{6866775E-04AA-1F40-957C-437EA615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5" y="1553720"/>
            <a:ext cx="9601200" cy="4768392"/>
          </a:xfrm>
        </p:spPr>
        <p:txBody>
          <a:bodyPr>
            <a:normAutofit/>
          </a:bodyPr>
          <a:lstStyle/>
          <a:p>
            <a:r>
              <a:rPr lang="en-GB" dirty="0"/>
              <a:t>JavaScript's interaction with HTML is handled through 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events</a:t>
            </a:r>
            <a:r>
              <a:rPr lang="en-GB" dirty="0"/>
              <a:t> that occur when the user or the browser manipulates a page</a:t>
            </a:r>
            <a:endParaRPr lang="en-US" altLang="en-US" dirty="0"/>
          </a:p>
          <a:p>
            <a:r>
              <a:rPr lang="en-GB" dirty="0"/>
              <a:t>Here are some examples of HTML events:</a:t>
            </a:r>
          </a:p>
          <a:p>
            <a:pPr lvl="1"/>
            <a:r>
              <a:rPr lang="en-GB" dirty="0"/>
              <a:t>An HTML web page has finished </a:t>
            </a:r>
            <a:r>
              <a:rPr lang="en-GB" u="sng" dirty="0"/>
              <a:t>loading</a:t>
            </a:r>
          </a:p>
          <a:p>
            <a:pPr lvl="1"/>
            <a:r>
              <a:rPr lang="en-GB" dirty="0"/>
              <a:t>An HTML input field was </a:t>
            </a:r>
            <a:r>
              <a:rPr lang="en-GB" u="sng" dirty="0"/>
              <a:t>changed</a:t>
            </a:r>
          </a:p>
          <a:p>
            <a:pPr lvl="1"/>
            <a:r>
              <a:rPr lang="en-GB" dirty="0"/>
              <a:t>An HTML button was </a:t>
            </a:r>
            <a:r>
              <a:rPr lang="en-GB" u="sng" dirty="0"/>
              <a:t>clicked</a:t>
            </a:r>
          </a:p>
          <a:p>
            <a:r>
              <a:rPr lang="en-GB" dirty="0"/>
              <a:t>Often, when events happen, you may want to do something. Thus, events are normally used in combination with </a:t>
            </a:r>
            <a:r>
              <a:rPr lang="en-GB" b="1" dirty="0"/>
              <a:t>functions (see next slides)</a:t>
            </a:r>
            <a:r>
              <a:rPr lang="en-GB" dirty="0"/>
              <a:t>, and the function will not be executed before the event occurs (such as when a user clicks a button). Such function are often called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event handlers</a:t>
            </a:r>
          </a:p>
          <a:p>
            <a:r>
              <a:rPr lang="en-US" dirty="0"/>
              <a:t>Assigning an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event handler </a:t>
            </a:r>
            <a:r>
              <a:rPr lang="en-US" dirty="0"/>
              <a:t>to an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event</a:t>
            </a:r>
            <a:r>
              <a:rPr lang="en-US" dirty="0"/>
              <a:t> on a DOM node (</a:t>
            </a:r>
            <a:r>
              <a:rPr lang="en-US" dirty="0" err="1"/>
              <a:t>a.k.a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event target</a:t>
            </a:r>
            <a:r>
              <a:rPr lang="en-US" dirty="0"/>
              <a:t>) is called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registering an event handler.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  <a:p>
            <a:endParaRPr lang="en-GB" u="sng" dirty="0"/>
          </a:p>
          <a:p>
            <a:pPr lvl="1"/>
            <a:endParaRPr lang="en-US" altLang="en-US" dirty="0"/>
          </a:p>
        </p:txBody>
      </p:sp>
      <p:sp>
        <p:nvSpPr>
          <p:cNvPr id="143363" name="Footer Placeholder 1">
            <a:extLst>
              <a:ext uri="{FF2B5EF4-FFF2-40B4-BE49-F238E27FC236}">
                <a16:creationId xmlns:a16="http://schemas.microsoft.com/office/drawing/2014/main" id="{101AAFDF-CE16-7747-86FB-4C1107B1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smtClean="0">
                <a:latin typeface="Arial" panose="020B0604020202020204" pitchFamily="34" charset="0"/>
              </a:rPr>
              <a:t>©1992-2012 by Pearson Education, Inc. All Rights Reserved.</a:t>
            </a: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1F3FE2-CE28-994C-A303-1BCFE8407021}"/>
              </a:ext>
            </a:extLst>
          </p:cNvPr>
          <p:cNvSpPr txBox="1">
            <a:spLocks noChangeArrowheads="1"/>
          </p:cNvSpPr>
          <p:nvPr/>
        </p:nvSpPr>
        <p:spPr>
          <a:xfrm>
            <a:off x="1571992" y="535888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Events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">
            <a:extLst>
              <a:ext uri="{FF2B5EF4-FFF2-40B4-BE49-F238E27FC236}">
                <a16:creationId xmlns:a16="http://schemas.microsoft.com/office/drawing/2014/main" id="{C56CFF0C-E083-0348-9CE3-1087317E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760226" cy="3581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The following slide lists some common events and their descriptions.</a:t>
            </a:r>
          </a:p>
          <a:p>
            <a:r>
              <a:rPr lang="en-US" altLang="en-US" sz="2400" dirty="0"/>
              <a:t>The actual DOM event names begin with "</a:t>
            </a:r>
            <a:r>
              <a:rPr lang="en-US" altLang="en-US" sz="2400" dirty="0">
                <a:latin typeface="Lucida Console" panose="020B0609040504020204" pitchFamily="49" charset="0"/>
              </a:rPr>
              <a:t>on</a:t>
            </a:r>
            <a:r>
              <a:rPr lang="en-US" altLang="en-US" sz="2400" dirty="0"/>
              <a:t>” (e.g. “</a:t>
            </a:r>
            <a:r>
              <a:rPr lang="en-US" altLang="en-US" sz="2400" b="1" dirty="0"/>
              <a:t>on</a:t>
            </a:r>
            <a:r>
              <a:rPr lang="en-US" altLang="en-US" sz="2400" dirty="0"/>
              <a:t>load”, “</a:t>
            </a:r>
            <a:r>
              <a:rPr lang="en-US" altLang="en-US" sz="2400" b="1" dirty="0"/>
              <a:t>on</a:t>
            </a:r>
            <a:r>
              <a:rPr lang="en-US" altLang="en-US" sz="2400" dirty="0"/>
              <a:t>click”,</a:t>
            </a:r>
            <a:r>
              <a:rPr lang="en-US" altLang="en-US" sz="2400" dirty="0" err="1"/>
              <a:t>etc</a:t>
            </a:r>
            <a:r>
              <a:rPr lang="en-US" altLang="en-US" sz="2400" dirty="0"/>
              <a:t>.), but depending on the way you register an event handler you might use them as they are or without the “on” </a:t>
            </a:r>
            <a:r>
              <a:rPr lang="en-US" altLang="en-US" sz="2400" b="1" dirty="0">
                <a:highlight>
                  <a:srgbClr val="EF5E63"/>
                </a:highlight>
              </a:rPr>
              <a:t>(see slide 7) </a:t>
            </a:r>
            <a:r>
              <a:rPr lang="en-US" altLang="en-US" sz="2400" dirty="0"/>
              <a:t>i.e.:</a:t>
            </a:r>
          </a:p>
          <a:p>
            <a:pPr lvl="1"/>
            <a:r>
              <a:rPr lang="en-US" altLang="en-US" sz="2400" dirty="0"/>
              <a:t>inline registering uses the version with “on” : onload, onclick, etc.</a:t>
            </a:r>
          </a:p>
          <a:p>
            <a:pPr lvl="1"/>
            <a:r>
              <a:rPr lang="en-US" altLang="en-US" sz="2400" dirty="0"/>
              <a:t>registering with the method </a:t>
            </a:r>
            <a:r>
              <a:rPr lang="en-US" altLang="en-US" sz="2400" dirty="0" err="1">
                <a:latin typeface="Lucida Console" panose="020B0609040504020204" pitchFamily="49" charset="0"/>
              </a:rPr>
              <a:t>addEventListener</a:t>
            </a:r>
            <a:r>
              <a:rPr lang="en-US" altLang="en-US" sz="2400" dirty="0"/>
              <a:t> uses the version without the “on”: load, click, etc.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C0533B6-AC08-EA49-997D-48629FE41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Events (Cont.)</a:t>
            </a:r>
          </a:p>
        </p:txBody>
      </p:sp>
      <p:sp>
        <p:nvSpPr>
          <p:cNvPr id="185347" name="Footer Placeholder 1">
            <a:extLst>
              <a:ext uri="{FF2B5EF4-FFF2-40B4-BE49-F238E27FC236}">
                <a16:creationId xmlns:a16="http://schemas.microsoft.com/office/drawing/2014/main" id="{1B1C9146-6018-B143-989C-A5862DD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 descr="iw3htp5_13_slides_Page_36">
            <a:extLst>
              <a:ext uri="{FF2B5EF4-FFF2-40B4-BE49-F238E27FC236}">
                <a16:creationId xmlns:a16="http://schemas.microsoft.com/office/drawing/2014/main" id="{C5E8A7CA-0004-D64B-8EFA-CC79194F1DC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" t="5854" r="22873" b="14345"/>
          <a:stretch/>
        </p:blipFill>
        <p:spPr bwMode="auto">
          <a:xfrm>
            <a:off x="2933532" y="36827"/>
            <a:ext cx="6542689" cy="443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4" name="Footer Placeholder 1">
            <a:extLst>
              <a:ext uri="{FF2B5EF4-FFF2-40B4-BE49-F238E27FC236}">
                <a16:creationId xmlns:a16="http://schemas.microsoft.com/office/drawing/2014/main" id="{15D5768C-70D3-A645-B3C8-248AA30D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995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4" name="Picture 1" descr="iw3htp5_13_slides_Page_37">
            <a:extLst>
              <a:ext uri="{FF2B5EF4-FFF2-40B4-BE49-F238E27FC236}">
                <a16:creationId xmlns:a16="http://schemas.microsoft.com/office/drawing/2014/main" id="{858AA307-AD4F-F14D-A6FA-AC19FE58CA7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8" t="15225" r="23391" b="45300"/>
          <a:stretch/>
        </p:blipFill>
        <p:spPr bwMode="auto">
          <a:xfrm>
            <a:off x="2901999" y="4425993"/>
            <a:ext cx="6542690" cy="21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CE1B6F-DC85-2359-D9CE-3E95EBFF1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AA6E71-4792-D5BD-2B36-7D7589108F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">
            <a:extLst>
              <a:ext uri="{FF2B5EF4-FFF2-40B4-BE49-F238E27FC236}">
                <a16:creationId xmlns:a16="http://schemas.microsoft.com/office/drawing/2014/main" id="{C56CFF0C-E083-0348-9CE3-1087317E5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Events targets are most commonly DOM nodes, </a:t>
            </a:r>
            <a:r>
              <a:rPr lang="en-US" altLang="en-US" sz="2400" b="1" dirty="0">
                <a:solidFill>
                  <a:srgbClr val="EF5E63"/>
                </a:solidFill>
              </a:rPr>
              <a:t>e.g. </a:t>
            </a:r>
            <a:r>
              <a:rPr lang="en-US" altLang="en-US" sz="2400" i="1" dirty="0"/>
              <a:t>document</a:t>
            </a:r>
            <a:r>
              <a:rPr lang="en-US" altLang="en-US" sz="2400" dirty="0"/>
              <a:t>, </a:t>
            </a:r>
            <a:r>
              <a:rPr lang="en-US" altLang="en-US" sz="2400" i="1" dirty="0"/>
              <a:t>window</a:t>
            </a:r>
            <a:r>
              <a:rPr lang="en-US" altLang="en-US" sz="2400" dirty="0"/>
              <a:t>, </a:t>
            </a:r>
            <a:r>
              <a:rPr lang="en-US" altLang="en-US" sz="2400" i="1" dirty="0"/>
              <a:t>button</a:t>
            </a:r>
            <a:r>
              <a:rPr lang="en-US" altLang="en-US" sz="2400" dirty="0"/>
              <a:t>, etc.</a:t>
            </a: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C0533B6-AC08-EA49-997D-48629FE41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Events’ Targets</a:t>
            </a:r>
          </a:p>
        </p:txBody>
      </p:sp>
      <p:sp>
        <p:nvSpPr>
          <p:cNvPr id="185347" name="Footer Placeholder 1">
            <a:extLst>
              <a:ext uri="{FF2B5EF4-FFF2-40B4-BE49-F238E27FC236}">
                <a16:creationId xmlns:a16="http://schemas.microsoft.com/office/drawing/2014/main" id="{1B1C9146-6018-B143-989C-A5862DD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6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">
            <a:extLst>
              <a:ext uri="{FF2B5EF4-FFF2-40B4-BE49-F238E27FC236}">
                <a16:creationId xmlns:a16="http://schemas.microsoft.com/office/drawing/2014/main" id="{C56CFF0C-E083-0348-9CE3-1087317E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436" y="2286000"/>
            <a:ext cx="9744364" cy="43468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To add an event on a DOM node, we assign it an event handler.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Two models for registering event handlers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</a:rPr>
              <a:t>1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Inline model </a:t>
            </a:r>
            <a:r>
              <a:rPr lang="en-US" sz="1800" dirty="0"/>
              <a:t>that treats events as attributes of HTML elements and their values are the event handler.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EF5E63"/>
                </a:solidFill>
              </a:rPr>
              <a:t>e.g.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sz="1800" dirty="0"/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Lucida Console" pitchFamily="49" charset="0"/>
              </a:rPr>
              <a:t>	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body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onload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“. . .”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&lt;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button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onclick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“. . .”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id=“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ok_button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sz="18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sz="18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  <a:highlight>
                  <a:srgbClr val="FFFFFF"/>
                </a:highlight>
              </a:rPr>
              <a:t>2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Part of the script model </a:t>
            </a:r>
            <a:r>
              <a:rPr lang="en-US" dirty="0"/>
              <a:t>using the </a:t>
            </a:r>
            <a:r>
              <a:rPr lang="en-US" altLang="en-US" b="1" i="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addEventListener</a:t>
            </a:r>
            <a:r>
              <a:rPr lang="en-US" altLang="en-US" dirty="0">
                <a:latin typeface="Lucida Console" panose="020B0609040504020204" pitchFamily="49" charset="0"/>
              </a:rPr>
              <a:t> </a:t>
            </a:r>
            <a:r>
              <a:rPr lang="en-US" altLang="en-US" dirty="0"/>
              <a:t>method where events and event handlers are passed as parameters 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EF5E63"/>
                </a:solidFill>
              </a:rPr>
              <a:t>e.g.</a:t>
            </a:r>
            <a:endParaRPr lang="en-US" dirty="0"/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dirty="0">
                <a:latin typeface="Lucida Console" pitchFamily="49" charset="0"/>
              </a:rPr>
              <a:t>	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document.</a:t>
            </a:r>
            <a:r>
              <a:rPr lang="en-US" altLang="en-US" sz="1800" i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addEventListener</a:t>
            </a:r>
            <a:r>
              <a:rPr lang="en-US" altLang="en-US" sz="1800" i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800" i="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“load”, </a:t>
            </a:r>
            <a:r>
              <a:rPr lang="en-US" altLang="en-US" sz="1800" i="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lang="en-US" altLang="en-US" sz="1800" i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altLang="en-US" sz="1800" i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document.getElementById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ok_button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”).</a:t>
            </a:r>
            <a:r>
              <a:rPr lang="en-US" altLang="en-US" sz="1800" i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addEventListener</a:t>
            </a:r>
            <a:r>
              <a:rPr lang="en-US" altLang="en-US" sz="1800" i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800" i="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“click”, </a:t>
            </a:r>
            <a:r>
              <a:rPr lang="en-US" altLang="en-US" sz="1800" i="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lang="en-US" altLang="en-US" sz="1800" i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altLang="en-US" sz="2400" dirty="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C0533B6-AC08-EA49-997D-48629FE41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Assigning an event handler</a:t>
            </a:r>
          </a:p>
        </p:txBody>
      </p:sp>
      <p:sp>
        <p:nvSpPr>
          <p:cNvPr id="185347" name="Footer Placeholder 1">
            <a:extLst>
              <a:ext uri="{FF2B5EF4-FFF2-40B4-BE49-F238E27FC236}">
                <a16:creationId xmlns:a16="http://schemas.microsoft.com/office/drawing/2014/main" id="{1B1C9146-6018-B143-989C-A5862DD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3C302E-989E-1647-824A-88E5EF68D613}"/>
              </a:ext>
            </a:extLst>
          </p:cNvPr>
          <p:cNvCxnSpPr/>
          <p:nvPr/>
        </p:nvCxnSpPr>
        <p:spPr>
          <a:xfrm>
            <a:off x="2837795" y="3689131"/>
            <a:ext cx="6274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90A1C0-D175-7440-97BC-00773E295E51}"/>
              </a:ext>
            </a:extLst>
          </p:cNvPr>
          <p:cNvCxnSpPr/>
          <p:nvPr/>
        </p:nvCxnSpPr>
        <p:spPr>
          <a:xfrm>
            <a:off x="3447396" y="3841531"/>
            <a:ext cx="5688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09477A-022C-9C44-B21B-EB380EDAF4AC}"/>
              </a:ext>
            </a:extLst>
          </p:cNvPr>
          <p:cNvCxnSpPr/>
          <p:nvPr/>
        </p:nvCxnSpPr>
        <p:spPr>
          <a:xfrm>
            <a:off x="4766290" y="3993931"/>
            <a:ext cx="4356000" cy="0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29B032-5706-D142-BF47-0C14544184E5}"/>
              </a:ext>
            </a:extLst>
          </p:cNvPr>
          <p:cNvCxnSpPr/>
          <p:nvPr/>
        </p:nvCxnSpPr>
        <p:spPr>
          <a:xfrm>
            <a:off x="2847384" y="3694545"/>
            <a:ext cx="0" cy="39716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3F1C7C-FB35-6F4C-B0F3-6D123000A651}"/>
              </a:ext>
            </a:extLst>
          </p:cNvPr>
          <p:cNvCxnSpPr/>
          <p:nvPr/>
        </p:nvCxnSpPr>
        <p:spPr>
          <a:xfrm>
            <a:off x="3447396" y="3841531"/>
            <a:ext cx="0" cy="216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4BF767-84DF-9840-AE36-FA4729404117}"/>
              </a:ext>
            </a:extLst>
          </p:cNvPr>
          <p:cNvCxnSpPr/>
          <p:nvPr/>
        </p:nvCxnSpPr>
        <p:spPr>
          <a:xfrm>
            <a:off x="4782049" y="3993931"/>
            <a:ext cx="0" cy="144000"/>
          </a:xfrm>
          <a:prstGeom prst="line">
            <a:avLst/>
          </a:prstGeom>
          <a:ln>
            <a:solidFill>
              <a:srgbClr val="EF5E6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4BC284-DBF7-354D-A53D-19F0B7CB4840}"/>
              </a:ext>
            </a:extLst>
          </p:cNvPr>
          <p:cNvSpPr txBox="1"/>
          <p:nvPr/>
        </p:nvSpPr>
        <p:spPr>
          <a:xfrm>
            <a:off x="9414033" y="3404079"/>
            <a:ext cx="184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target DOM node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B8DA6-F87E-A243-B578-623DEB27CEDA}"/>
              </a:ext>
            </a:extLst>
          </p:cNvPr>
          <p:cNvSpPr txBox="1"/>
          <p:nvPr/>
        </p:nvSpPr>
        <p:spPr>
          <a:xfrm>
            <a:off x="9445707" y="3597683"/>
            <a:ext cx="71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event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CA3FD-90F0-B64F-A47B-8FF5E29CDFA7}"/>
              </a:ext>
            </a:extLst>
          </p:cNvPr>
          <p:cNvSpPr txBox="1"/>
          <p:nvPr/>
        </p:nvSpPr>
        <p:spPr>
          <a:xfrm>
            <a:off x="9443211" y="378611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event handler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69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">
            <a:extLst>
              <a:ext uri="{FF2B5EF4-FFF2-40B4-BE49-F238E27FC236}">
                <a16:creationId xmlns:a16="http://schemas.microsoft.com/office/drawing/2014/main" id="{C56CFF0C-E083-0348-9CE3-1087317E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436" y="2286000"/>
            <a:ext cx="9744364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A handler can be some JavaScript code (See </a:t>
            </a:r>
            <a:r>
              <a:rPr lang="en-US" altLang="en-US" sz="2400" b="1" dirty="0">
                <a:solidFill>
                  <a:srgbClr val="EF5E63"/>
                </a:solidFill>
              </a:rPr>
              <a:t>Example 1</a:t>
            </a:r>
            <a:r>
              <a:rPr lang="en-US" altLang="en-US" sz="2400" dirty="0"/>
              <a:t>):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EF5E63"/>
                </a:solidFill>
              </a:rPr>
              <a:t>e.g.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sz="1800" dirty="0"/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&lt;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button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onclick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‘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window.alert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(“Hello World”)</a:t>
            </a:r>
            <a:r>
              <a:rPr lang="en-US" sz="1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’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id=“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ok_button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sz="1800" dirty="0"/>
          </a:p>
          <a:p>
            <a:pPr eaLnBrk="1" hangingPunct="1"/>
            <a:r>
              <a:rPr lang="en-US" altLang="en-US" sz="2400" dirty="0"/>
              <a:t>Or, a function (see </a:t>
            </a:r>
            <a:r>
              <a:rPr lang="en-US" altLang="en-US" sz="2400" b="1" dirty="0">
                <a:solidFill>
                  <a:srgbClr val="EF5E63"/>
                </a:solidFill>
              </a:rPr>
              <a:t>Example 2</a:t>
            </a:r>
            <a:r>
              <a:rPr lang="en-US" altLang="en-US" sz="2400" dirty="0"/>
              <a:t>):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EF5E63"/>
                </a:solidFill>
              </a:rPr>
              <a:t>e.g.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sz="1800" dirty="0"/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&lt;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button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onclick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sayHello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id=“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ok_button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/>
              <a:t>	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/>
              <a:t>	….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/>
              <a:t>	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 ..&gt;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 function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sayHello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window.alert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("Hello World");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} 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&lt;/script&gt;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sz="18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C0533B6-AC08-EA49-997D-48629FE41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Event handler</a:t>
            </a:r>
          </a:p>
        </p:txBody>
      </p:sp>
      <p:sp>
        <p:nvSpPr>
          <p:cNvPr id="185347" name="Footer Placeholder 1">
            <a:extLst>
              <a:ext uri="{FF2B5EF4-FFF2-40B4-BE49-F238E27FC236}">
                <a16:creationId xmlns:a16="http://schemas.microsoft.com/office/drawing/2014/main" id="{1B1C9146-6018-B143-989C-A5862DD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729097" y="6525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3C302E-989E-1647-824A-88E5EF68D613}"/>
              </a:ext>
            </a:extLst>
          </p:cNvPr>
          <p:cNvCxnSpPr/>
          <p:nvPr/>
        </p:nvCxnSpPr>
        <p:spPr>
          <a:xfrm>
            <a:off x="2837795" y="2733783"/>
            <a:ext cx="6274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90A1C0-D175-7440-97BC-00773E295E51}"/>
              </a:ext>
            </a:extLst>
          </p:cNvPr>
          <p:cNvCxnSpPr/>
          <p:nvPr/>
        </p:nvCxnSpPr>
        <p:spPr>
          <a:xfrm>
            <a:off x="3447396" y="2886183"/>
            <a:ext cx="5688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09477A-022C-9C44-B21B-EB380EDAF4AC}"/>
              </a:ext>
            </a:extLst>
          </p:cNvPr>
          <p:cNvCxnSpPr/>
          <p:nvPr/>
        </p:nvCxnSpPr>
        <p:spPr>
          <a:xfrm>
            <a:off x="4766290" y="3038583"/>
            <a:ext cx="4356000" cy="0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29B032-5706-D142-BF47-0C14544184E5}"/>
              </a:ext>
            </a:extLst>
          </p:cNvPr>
          <p:cNvCxnSpPr/>
          <p:nvPr/>
        </p:nvCxnSpPr>
        <p:spPr>
          <a:xfrm>
            <a:off x="2847384" y="2739197"/>
            <a:ext cx="0" cy="39716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3F1C7C-FB35-6F4C-B0F3-6D123000A651}"/>
              </a:ext>
            </a:extLst>
          </p:cNvPr>
          <p:cNvCxnSpPr/>
          <p:nvPr/>
        </p:nvCxnSpPr>
        <p:spPr>
          <a:xfrm>
            <a:off x="3447396" y="2886183"/>
            <a:ext cx="0" cy="216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4BF767-84DF-9840-AE36-FA4729404117}"/>
              </a:ext>
            </a:extLst>
          </p:cNvPr>
          <p:cNvCxnSpPr/>
          <p:nvPr/>
        </p:nvCxnSpPr>
        <p:spPr>
          <a:xfrm>
            <a:off x="4782049" y="3038583"/>
            <a:ext cx="0" cy="144000"/>
          </a:xfrm>
          <a:prstGeom prst="line">
            <a:avLst/>
          </a:prstGeom>
          <a:ln>
            <a:solidFill>
              <a:srgbClr val="EF5E6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4BC284-DBF7-354D-A53D-19F0B7CB4840}"/>
              </a:ext>
            </a:extLst>
          </p:cNvPr>
          <p:cNvSpPr txBox="1"/>
          <p:nvPr/>
        </p:nvSpPr>
        <p:spPr>
          <a:xfrm>
            <a:off x="9414033" y="2448731"/>
            <a:ext cx="184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target DOM node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B8DA6-F87E-A243-B578-623DEB27CEDA}"/>
              </a:ext>
            </a:extLst>
          </p:cNvPr>
          <p:cNvSpPr txBox="1"/>
          <p:nvPr/>
        </p:nvSpPr>
        <p:spPr>
          <a:xfrm>
            <a:off x="9445707" y="2642335"/>
            <a:ext cx="71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event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CA3FD-90F0-B64F-A47B-8FF5E29CDFA7}"/>
              </a:ext>
            </a:extLst>
          </p:cNvPr>
          <p:cNvSpPr txBox="1"/>
          <p:nvPr/>
        </p:nvSpPr>
        <p:spPr>
          <a:xfrm>
            <a:off x="9443211" y="2830766"/>
            <a:ext cx="21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event handler script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EBAE3E-D720-9848-A162-F1475A35A347}"/>
                  </a:ext>
                </a:extLst>
              </p14:cNvPr>
              <p14:cNvContentPartPr/>
              <p14:nvPr/>
            </p14:nvContentPartPr>
            <p14:xfrm>
              <a:off x="4348284" y="4967718"/>
              <a:ext cx="639000" cy="798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EBAE3E-D720-9848-A162-F1475A35A3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3164" y="4952238"/>
                <a:ext cx="669600" cy="8287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1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67542DA-0D12-D94C-9C86-A6ACAFD4F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92" y="94825"/>
            <a:ext cx="8953500" cy="2679700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631731A-FDDD-B441-9337-6327BD021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40" y="2820650"/>
            <a:ext cx="5041900" cy="194310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B323722-3CBC-6F48-8675-EA0EF418C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694" y="4868099"/>
            <a:ext cx="5727700" cy="157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EBDA3D-95E5-724A-9E24-8DFEC8E8F975}"/>
                  </a:ext>
                </a:extLst>
              </p14:cNvPr>
              <p14:cNvContentPartPr/>
              <p14:nvPr/>
            </p14:nvContentPartPr>
            <p14:xfrm>
              <a:off x="2907849" y="4569480"/>
              <a:ext cx="581400" cy="88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EBDA3D-95E5-724A-9E24-8DFEC8E8F9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2729" y="4554360"/>
                <a:ext cx="612000" cy="9154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8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2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92C561-872D-5647-81EA-51BD1FC52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155" y="3251545"/>
            <a:ext cx="4419603" cy="17032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00F5A7-27E2-D84C-B6C5-87C9EBCC7E12}"/>
                  </a:ext>
                </a:extLst>
              </p14:cNvPr>
              <p14:cNvContentPartPr/>
              <p14:nvPr/>
            </p14:nvContentPartPr>
            <p14:xfrm>
              <a:off x="2893564" y="4950577"/>
              <a:ext cx="509641" cy="694852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00F5A7-27E2-D84C-B6C5-87C9EBCC7E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8448" y="4935464"/>
                <a:ext cx="540234" cy="725079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F26CF94-CAEF-9443-8923-4C6604C3A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132" y="7295"/>
            <a:ext cx="8642422" cy="3692024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D83FFC-03A6-4649-AE3F-22EB8BF6A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155" y="5004693"/>
            <a:ext cx="5676900" cy="1651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31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3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7A479-ADC1-AE49-BBB8-BDE7D048A8D0}"/>
              </a:ext>
            </a:extLst>
          </p:cNvPr>
          <p:cNvSpPr txBox="1"/>
          <p:nvPr/>
        </p:nvSpPr>
        <p:spPr>
          <a:xfrm>
            <a:off x="6757082" y="3918400"/>
            <a:ext cx="3389194" cy="141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256032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100" dirty="0"/>
              <a:t>Note :It’s possible to remove an event listener by calling </a:t>
            </a:r>
            <a:r>
              <a:rPr lang="en-US" sz="11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removeEventListener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100" dirty="0"/>
              <a:t>with the same arguments that you passed to </a:t>
            </a:r>
            <a:r>
              <a:rPr lang="en-US" sz="11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addEventListener</a:t>
            </a:r>
            <a:r>
              <a:rPr lang="en-US" sz="1100" dirty="0"/>
              <a:t> to register the event handler.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01CEA0-E8D3-F440-912E-B701FB02A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16" y="13646"/>
            <a:ext cx="8629860" cy="3787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5A0290-66FE-A342-8BD7-B74DCECD2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416" y="5461588"/>
            <a:ext cx="4993566" cy="1396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EB6D50-A10F-CF4A-9B3C-59664722A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416" y="3837613"/>
            <a:ext cx="3234468" cy="15878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397713-F79B-4549-B2A2-9121CFB99DBE}"/>
                  </a:ext>
                </a:extLst>
              </p14:cNvPr>
              <p14:cNvContentPartPr/>
              <p14:nvPr/>
            </p14:nvContentPartPr>
            <p14:xfrm>
              <a:off x="1193355" y="5223531"/>
              <a:ext cx="509641" cy="694852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397713-F79B-4549-B2A2-9121CFB99D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8239" y="5208418"/>
                <a:ext cx="540234" cy="72507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98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3">
            <a:extLst>
              <a:ext uri="{FF2B5EF4-FFF2-40B4-BE49-F238E27FC236}">
                <a16:creationId xmlns:a16="http://schemas.microsoft.com/office/drawing/2014/main" id="{6866775E-04AA-1F40-957C-437EA615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5" y="1553720"/>
            <a:ext cx="9601200" cy="3581400"/>
          </a:xfrm>
        </p:spPr>
        <p:txBody>
          <a:bodyPr/>
          <a:lstStyle/>
          <a:p>
            <a:r>
              <a:rPr lang="en-GB" dirty="0"/>
              <a:t>A JavaScript function is a block of code designed to perform a particular task.</a:t>
            </a:r>
          </a:p>
          <a:p>
            <a:r>
              <a:rPr lang="en-GB" dirty="0"/>
              <a:t>A JavaScript function is executed when "something" invokes it (calls it).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EF5E63"/>
                </a:solidFill>
              </a:rPr>
              <a:t>Example:</a:t>
            </a:r>
          </a:p>
        </p:txBody>
      </p:sp>
      <p:sp>
        <p:nvSpPr>
          <p:cNvPr id="143363" name="Footer Placeholder 1">
            <a:extLst>
              <a:ext uri="{FF2B5EF4-FFF2-40B4-BE49-F238E27FC236}">
                <a16:creationId xmlns:a16="http://schemas.microsoft.com/office/drawing/2014/main" id="{101AAFDF-CE16-7747-86FB-4C1107B1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smtClean="0">
                <a:latin typeface="Arial" panose="020B0604020202020204" pitchFamily="34" charset="0"/>
              </a:rPr>
              <a:t>©1992-2012 by Pearson Education, Inc. All Rights Reserved.</a:t>
            </a: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1F3FE2-CE28-994C-A303-1BCFE8407021}"/>
              </a:ext>
            </a:extLst>
          </p:cNvPr>
          <p:cNvSpPr txBox="1">
            <a:spLocks noChangeArrowheads="1"/>
          </p:cNvSpPr>
          <p:nvPr/>
        </p:nvSpPr>
        <p:spPr>
          <a:xfrm>
            <a:off x="1571992" y="535888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JavaScript Functions*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BF5D7-78EF-854C-A8A9-FA9F21F13037}"/>
              </a:ext>
            </a:extLst>
          </p:cNvPr>
          <p:cNvSpPr txBox="1"/>
          <p:nvPr/>
        </p:nvSpPr>
        <p:spPr>
          <a:xfrm>
            <a:off x="1790337" y="3132943"/>
            <a:ext cx="8964118" cy="1432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myFunction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(p1, p2) {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 p1 * p2;   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function returns the product of p1 and p2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8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3">
            <a:extLst>
              <a:ext uri="{FF2B5EF4-FFF2-40B4-BE49-F238E27FC236}">
                <a16:creationId xmlns:a16="http://schemas.microsoft.com/office/drawing/2014/main" id="{6866775E-04AA-1F40-957C-437EA615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5" y="1553720"/>
            <a:ext cx="9601200" cy="3581400"/>
          </a:xfrm>
        </p:spPr>
        <p:txBody>
          <a:bodyPr>
            <a:normAutofit/>
          </a:bodyPr>
          <a:lstStyle/>
          <a:p>
            <a:r>
              <a:rPr lang="en-GB" dirty="0"/>
              <a:t>A JavaScript function is defined with the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en-GB" dirty="0"/>
              <a:t> keyword, followed by a 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name</a:t>
            </a:r>
            <a:r>
              <a:rPr lang="en-GB" dirty="0"/>
              <a:t>, followed by parentheses</a:t>
            </a:r>
            <a:r>
              <a:rPr lang="en-GB" dirty="0">
                <a:solidFill>
                  <a:srgbClr val="EF5E63"/>
                </a:solidFill>
              </a:rPr>
              <a:t> </a:t>
            </a:r>
            <a:r>
              <a:rPr lang="en-GB" b="1" dirty="0">
                <a:solidFill>
                  <a:srgbClr val="EF5E63"/>
                </a:solidFill>
              </a:rPr>
              <a:t>( )</a:t>
            </a:r>
            <a:r>
              <a:rPr lang="en-GB" dirty="0"/>
              <a:t>.</a:t>
            </a:r>
          </a:p>
          <a:p>
            <a:r>
              <a:rPr lang="en-GB" dirty="0"/>
              <a:t>Function names follow the same naming rules as variables.</a:t>
            </a:r>
          </a:p>
          <a:p>
            <a:r>
              <a:rPr lang="en-GB" dirty="0"/>
              <a:t>The parentheses may include parameter names separated by commas:</a:t>
            </a:r>
            <a:br>
              <a:rPr lang="en-GB" dirty="0"/>
            </a:br>
            <a:r>
              <a:rPr lang="en-GB" dirty="0">
                <a:solidFill>
                  <a:srgbClr val="EF5E63"/>
                </a:solidFill>
              </a:rPr>
              <a:t>e.g.</a:t>
            </a:r>
            <a:r>
              <a:rPr lang="en-GB" dirty="0"/>
              <a:t> </a:t>
            </a:r>
            <a:r>
              <a:rPr lang="en-GB" b="1" dirty="0"/>
              <a:t>(</a:t>
            </a:r>
            <a:r>
              <a:rPr lang="en-GB" b="1" i="1" dirty="0"/>
              <a:t>parameter1, parameter2, ...</a:t>
            </a:r>
            <a:r>
              <a:rPr lang="en-GB" b="1" dirty="0"/>
              <a:t>)</a:t>
            </a:r>
            <a:endParaRPr lang="en-GB" dirty="0"/>
          </a:p>
          <a:p>
            <a:r>
              <a:rPr lang="en-GB" dirty="0"/>
              <a:t>The code to be executed, by the function, is placed inside curly brackets: </a:t>
            </a:r>
            <a:r>
              <a:rPr lang="en-GB" b="1" dirty="0">
                <a:solidFill>
                  <a:srgbClr val="EF5E63"/>
                </a:solidFill>
              </a:rPr>
              <a:t>{ }</a:t>
            </a:r>
            <a:endParaRPr lang="en-GB" dirty="0">
              <a:solidFill>
                <a:srgbClr val="EF5E63"/>
              </a:solidFill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b="1" dirty="0">
              <a:solidFill>
                <a:srgbClr val="EF5E63"/>
              </a:solidFill>
            </a:endParaRPr>
          </a:p>
        </p:txBody>
      </p:sp>
      <p:sp>
        <p:nvSpPr>
          <p:cNvPr id="143363" name="Footer Placeholder 1">
            <a:extLst>
              <a:ext uri="{FF2B5EF4-FFF2-40B4-BE49-F238E27FC236}">
                <a16:creationId xmlns:a16="http://schemas.microsoft.com/office/drawing/2014/main" id="{101AAFDF-CE16-7747-86FB-4C1107B1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smtClean="0">
                <a:latin typeface="Arial" panose="020B0604020202020204" pitchFamily="34" charset="0"/>
              </a:rPr>
              <a:t>©1992-2012 by Pearson Education, Inc. All Rights Reserved.</a:t>
            </a: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1F3FE2-CE28-994C-A303-1BCFE8407021}"/>
              </a:ext>
            </a:extLst>
          </p:cNvPr>
          <p:cNvSpPr txBox="1">
            <a:spLocks noChangeArrowheads="1"/>
          </p:cNvSpPr>
          <p:nvPr/>
        </p:nvSpPr>
        <p:spPr>
          <a:xfrm>
            <a:off x="1571992" y="535888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JavaScript Functions Syntax*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BF5D7-78EF-854C-A8A9-FA9F21F13037}"/>
              </a:ext>
            </a:extLst>
          </p:cNvPr>
          <p:cNvSpPr txBox="1"/>
          <p:nvPr/>
        </p:nvSpPr>
        <p:spPr>
          <a:xfrm>
            <a:off x="1790337" y="4095611"/>
            <a:ext cx="8964118" cy="1432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GB" i="1" dirty="0">
                <a:solidFill>
                  <a:srgbClr val="69A1A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i="1" dirty="0">
                <a:latin typeface="Consolas" panose="020B0609020204030204" pitchFamily="49" charset="0"/>
                <a:cs typeface="Consolas" panose="020B0609020204030204" pitchFamily="49" charset="0"/>
              </a:rPr>
              <a:t>parameter1, parameter2, parameter3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GB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 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 to be executed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22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3">
            <a:extLst>
              <a:ext uri="{FF2B5EF4-FFF2-40B4-BE49-F238E27FC236}">
                <a16:creationId xmlns:a16="http://schemas.microsoft.com/office/drawing/2014/main" id="{6866775E-04AA-1F40-957C-437EA615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5" y="1658650"/>
            <a:ext cx="9601200" cy="3581400"/>
          </a:xfrm>
        </p:spPr>
        <p:txBody>
          <a:bodyPr>
            <a:normAutofit/>
          </a:bodyPr>
          <a:lstStyle/>
          <a:p>
            <a:r>
              <a:rPr lang="en-GB" dirty="0"/>
              <a:t>Function </a:t>
            </a:r>
            <a:r>
              <a:rPr lang="en-GB" b="1" dirty="0"/>
              <a:t>parameters</a:t>
            </a:r>
            <a:r>
              <a:rPr lang="en-GB" dirty="0"/>
              <a:t> are listed inside the parentheses () in the function definition.</a:t>
            </a:r>
          </a:p>
          <a:p>
            <a:r>
              <a:rPr lang="en-GB" dirty="0"/>
              <a:t>Function </a:t>
            </a:r>
            <a:r>
              <a:rPr lang="en-GB" b="1" dirty="0"/>
              <a:t>arguments</a:t>
            </a:r>
            <a:r>
              <a:rPr lang="en-GB" dirty="0"/>
              <a:t> are the </a:t>
            </a:r>
            <a:r>
              <a:rPr lang="en-GB" b="1" dirty="0"/>
              <a:t>values</a:t>
            </a:r>
            <a:r>
              <a:rPr lang="en-GB" dirty="0"/>
              <a:t> received by the function when it is invoked.</a:t>
            </a:r>
          </a:p>
          <a:p>
            <a:r>
              <a:rPr lang="en-GB" dirty="0"/>
              <a:t>Inside the function, the arguments (the parameters) behave as local variables.</a:t>
            </a:r>
          </a:p>
          <a:p>
            <a:pPr marL="0" indent="0">
              <a:buNone/>
            </a:pPr>
            <a:endParaRPr lang="en-GB" b="1" dirty="0">
              <a:solidFill>
                <a:srgbClr val="EF5E63"/>
              </a:solidFill>
            </a:endParaRPr>
          </a:p>
        </p:txBody>
      </p:sp>
      <p:sp>
        <p:nvSpPr>
          <p:cNvPr id="143363" name="Footer Placeholder 1">
            <a:extLst>
              <a:ext uri="{FF2B5EF4-FFF2-40B4-BE49-F238E27FC236}">
                <a16:creationId xmlns:a16="http://schemas.microsoft.com/office/drawing/2014/main" id="{101AAFDF-CE16-7747-86FB-4C1107B1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smtClean="0">
                <a:latin typeface="Arial" panose="020B0604020202020204" pitchFamily="34" charset="0"/>
              </a:rPr>
              <a:t>©1992-2012 by Pearson Education, Inc. All Rights Reserved.</a:t>
            </a: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1F3FE2-CE28-994C-A303-1BCFE8407021}"/>
              </a:ext>
            </a:extLst>
          </p:cNvPr>
          <p:cNvSpPr txBox="1">
            <a:spLocks noChangeArrowheads="1"/>
          </p:cNvSpPr>
          <p:nvPr/>
        </p:nvSpPr>
        <p:spPr>
          <a:xfrm>
            <a:off x="1571991" y="535888"/>
            <a:ext cx="9835523" cy="10178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JavaScript Functions Parameters vs Arguments*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37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3">
            <a:extLst>
              <a:ext uri="{FF2B5EF4-FFF2-40B4-BE49-F238E27FC236}">
                <a16:creationId xmlns:a16="http://schemas.microsoft.com/office/drawing/2014/main" id="{6866775E-04AA-1F40-957C-437EA615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5" y="1658650"/>
            <a:ext cx="9601200" cy="4663462"/>
          </a:xfrm>
        </p:spPr>
        <p:txBody>
          <a:bodyPr>
            <a:normAutofit/>
          </a:bodyPr>
          <a:lstStyle/>
          <a:p>
            <a:r>
              <a:rPr lang="en-GB" dirty="0"/>
              <a:t>The code inside the function will execute when "something"  (calls) the function:</a:t>
            </a:r>
          </a:p>
          <a:p>
            <a:pPr lvl="1"/>
            <a:r>
              <a:rPr lang="en-GB" dirty="0"/>
              <a:t>When an event occurs (when a user clicks a button)</a:t>
            </a:r>
          </a:p>
          <a:p>
            <a:pPr lvl="1"/>
            <a:r>
              <a:rPr lang="en-GB" dirty="0"/>
              <a:t>When it is invoked (called) from JavaScript code</a:t>
            </a:r>
          </a:p>
          <a:p>
            <a:pPr lvl="1"/>
            <a:r>
              <a:rPr lang="en-GB" dirty="0"/>
              <a:t>Automatically (self invoked)</a:t>
            </a:r>
          </a:p>
          <a:p>
            <a:r>
              <a:rPr lang="en-GB" dirty="0"/>
              <a:t>When JavaScript reaches a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GB" dirty="0"/>
              <a:t> statement, the function will stop executing.</a:t>
            </a:r>
          </a:p>
          <a:p>
            <a:r>
              <a:rPr lang="en-GB" dirty="0"/>
              <a:t>If the function was called by a statement, JavaScript will "return" to execute the code after the invoking statement.</a:t>
            </a:r>
          </a:p>
          <a:p>
            <a:r>
              <a:rPr lang="en-GB" dirty="0"/>
              <a:t>Functions often compute a 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return value</a:t>
            </a:r>
            <a:r>
              <a:rPr lang="en-GB" dirty="0"/>
              <a:t>. The return value is "returned" back to the "caller"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b="1" dirty="0">
              <a:solidFill>
                <a:srgbClr val="EF5E63"/>
              </a:solidFill>
            </a:endParaRPr>
          </a:p>
        </p:txBody>
      </p:sp>
      <p:sp>
        <p:nvSpPr>
          <p:cNvPr id="143363" name="Footer Placeholder 1">
            <a:extLst>
              <a:ext uri="{FF2B5EF4-FFF2-40B4-BE49-F238E27FC236}">
                <a16:creationId xmlns:a16="http://schemas.microsoft.com/office/drawing/2014/main" id="{101AAFDF-CE16-7747-86FB-4C1107B1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smtClean="0">
                <a:latin typeface="Arial" panose="020B0604020202020204" pitchFamily="34" charset="0"/>
              </a:rPr>
              <a:t>©1992-2012 by Pearson Education, Inc. All Rights Reserved.</a:t>
            </a: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1F3FE2-CE28-994C-A303-1BCFE8407021}"/>
              </a:ext>
            </a:extLst>
          </p:cNvPr>
          <p:cNvSpPr txBox="1">
            <a:spLocks noChangeArrowheads="1"/>
          </p:cNvSpPr>
          <p:nvPr/>
        </p:nvSpPr>
        <p:spPr>
          <a:xfrm>
            <a:off x="1571991" y="535888"/>
            <a:ext cx="9835523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JavaScript Functions Call and </a:t>
            </a: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*</a:t>
            </a:r>
            <a:endParaRPr lang="en-US" sz="41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0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496291"/>
            <a:ext cx="9601200" cy="4957095"/>
          </a:xfrm>
        </p:spPr>
        <p:txBody>
          <a:bodyPr>
            <a:normAutofit/>
          </a:bodyPr>
          <a:lstStyle/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/>
              <a:t>An HTML form is used to collect user input. The user input is most often sent to a server for processing.</a:t>
            </a: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/>
              <a:t>The HTML 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&lt;form&gt;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GB" dirty="0"/>
              <a:t>element is used to create an HTML form for user input:</a:t>
            </a:r>
            <a:endParaRPr lang="en-US" sz="1600" u="sng" dirty="0">
              <a:solidFill>
                <a:srgbClr val="EF5E63"/>
              </a:solidFill>
            </a:endParaRP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Forms</a:t>
            </a:r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45D7349-BC41-DB4E-A5CC-F26B0702E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920" y="2317898"/>
            <a:ext cx="7431285" cy="171256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3C3B746-88DA-5449-8A6B-7F3264796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838"/>
          <a:stretch/>
        </p:blipFill>
        <p:spPr>
          <a:xfrm>
            <a:off x="1998920" y="4736302"/>
            <a:ext cx="7431285" cy="15748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C1D598-F9CC-1F63-C235-89C03EDA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>
            <a:extLst>
              <a:ext uri="{FF2B5EF4-FFF2-40B4-BE49-F238E27FC236}">
                <a16:creationId xmlns:a16="http://schemas.microsoft.com/office/drawing/2014/main" id="{9CE48B03-47DA-A042-A3BA-F7868637F6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</a:t>
            </a:r>
            <a:r>
              <a:rPr lang="en-US" dirty="0"/>
              <a:t> object’s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</a:t>
            </a:r>
            <a:r>
              <a:rPr lang="en-US" dirty="0"/>
              <a:t> event fires when the window finishes loading successfully (</a:t>
            </a:r>
            <a:r>
              <a:rPr lang="en-US" i="1" dirty="0">
                <a:solidFill>
                  <a:srgbClr val="EF5E63"/>
                </a:solidFill>
              </a:rPr>
              <a:t>i.e.</a:t>
            </a:r>
            <a:r>
              <a:rPr lang="en-US" dirty="0"/>
              <a:t> all its children are loaded and all external files referenced by the page are loaded)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/>
              <a:t>Every</a:t>
            </a:r>
            <a:r>
              <a:rPr lang="en-US" dirty="0"/>
              <a:t> DOM element has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</a:t>
            </a:r>
            <a:r>
              <a:rPr lang="en-US" dirty="0"/>
              <a:t> event, but it’s most commonly used on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</a:t>
            </a:r>
            <a:r>
              <a:rPr lang="en-US" dirty="0"/>
              <a:t> object. 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The next example, </a:t>
            </a:r>
            <a:r>
              <a:rPr lang="en-US" b="1" dirty="0">
                <a:solidFill>
                  <a:srgbClr val="EF5E63"/>
                </a:solidFill>
              </a:rPr>
              <a:t>Example 4</a:t>
            </a:r>
            <a:r>
              <a:rPr lang="en-US" dirty="0"/>
              <a:t>, reviews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</a:t>
            </a:r>
            <a:r>
              <a:rPr lang="en-US" dirty="0"/>
              <a:t> event. 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</a:t>
            </a:r>
            <a:r>
              <a:rPr lang="en-US" dirty="0"/>
              <a:t> event’s handler creates an interval timer that updates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</a:t>
            </a:r>
            <a:r>
              <a:rPr lang="en-US" dirty="0"/>
              <a:t> with the number of seconds that have elapsed since the document was loaded. The document’s paragraph contains the span.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7B2852A-4DA6-BA41-AB1E-90C090D74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Reviewing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 Event</a:t>
            </a:r>
          </a:p>
        </p:txBody>
      </p:sp>
      <p:sp>
        <p:nvSpPr>
          <p:cNvPr id="145411" name="Footer Placeholder 1">
            <a:extLst>
              <a:ext uri="{FF2B5EF4-FFF2-40B4-BE49-F238E27FC236}">
                <a16:creationId xmlns:a16="http://schemas.microsoft.com/office/drawing/2014/main" id="{10AEE71A-29F3-9246-AD2C-D050C27E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2CE6C4E-F938-FB4E-9675-FF596A70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61" y="0"/>
            <a:ext cx="10020300" cy="6057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" name="Events1.mov" descr="Events1.mov">
            <a:hlinkClick r:id="" action="ppaction://media"/>
            <a:extLst>
              <a:ext uri="{FF2B5EF4-FFF2-40B4-BE49-F238E27FC236}">
                <a16:creationId xmlns:a16="http://schemas.microsoft.com/office/drawing/2014/main" id="{58BB61B0-1452-2149-ADBC-29930D3546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6370" y="1241027"/>
            <a:ext cx="5435217" cy="41034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3">
            <a:extLst>
              <a:ext uri="{FF2B5EF4-FFF2-40B4-BE49-F238E27FC236}">
                <a16:creationId xmlns:a16="http://schemas.microsoft.com/office/drawing/2014/main" id="{FD7AE255-6F98-5A4E-AD75-FC9E02E16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When the mouse cursor enters an element, an </a:t>
            </a:r>
            <a:r>
              <a:rPr lang="en-US" altLang="en-US" sz="2400" dirty="0">
                <a:latin typeface="Lucida Console" panose="020B0609040504020204" pitchFamily="49" charset="0"/>
              </a:rPr>
              <a:t>mouseover</a:t>
            </a:r>
            <a:r>
              <a:rPr lang="en-US" altLang="en-US" sz="2400" dirty="0"/>
              <a:t> event occurs for that element</a:t>
            </a:r>
          </a:p>
          <a:p>
            <a:pPr eaLnBrk="1" hangingPunct="1"/>
            <a:r>
              <a:rPr lang="en-US" altLang="en-US" sz="2400" dirty="0"/>
              <a:t>When the mouse cursor leaves the element, a </a:t>
            </a:r>
            <a:r>
              <a:rPr lang="en-US" altLang="en-US" sz="2400" dirty="0" err="1">
                <a:latin typeface="Lucida Console" panose="020B0609040504020204" pitchFamily="49" charset="0"/>
              </a:rPr>
              <a:t>mouseout</a:t>
            </a:r>
            <a:r>
              <a:rPr lang="en-US" altLang="en-US" sz="2400" dirty="0"/>
              <a:t> event occurs for that element</a:t>
            </a:r>
          </a:p>
          <a:p>
            <a:pPr eaLnBrk="1" hangingPunct="1"/>
            <a:r>
              <a:rPr lang="en-US" altLang="en-US" sz="2400" dirty="0"/>
              <a:t>Creating an </a:t>
            </a:r>
            <a:r>
              <a:rPr lang="en-US" altLang="en-US" sz="2400" dirty="0">
                <a:latin typeface="Lucida Console" panose="020B0609040504020204" pitchFamily="49" charset="0"/>
              </a:rPr>
              <a:t>Image</a:t>
            </a:r>
            <a:r>
              <a:rPr lang="en-US" altLang="en-US" sz="2400" dirty="0"/>
              <a:t> object and setting its </a:t>
            </a:r>
            <a:r>
              <a:rPr lang="en-US" altLang="en-US" sz="2400" dirty="0" err="1">
                <a:latin typeface="Lucida Console" panose="020B0609040504020204" pitchFamily="49" charset="0"/>
              </a:rPr>
              <a:t>src</a:t>
            </a:r>
            <a:r>
              <a:rPr lang="en-US" altLang="en-US" sz="2400" dirty="0"/>
              <a:t> property preloads the image</a:t>
            </a: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53FBEEA-BF8D-304F-87F8-07B5712A7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10269940" cy="1485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Rollovers with 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mouseover 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and </a:t>
            </a:r>
            <a:r>
              <a:rPr lang="en-US" sz="42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mouseout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 events</a:t>
            </a:r>
          </a:p>
        </p:txBody>
      </p:sp>
      <p:sp>
        <p:nvSpPr>
          <p:cNvPr id="162819" name="Footer Placeholder 1">
            <a:extLst>
              <a:ext uri="{FF2B5EF4-FFF2-40B4-BE49-F238E27FC236}">
                <a16:creationId xmlns:a16="http://schemas.microsoft.com/office/drawing/2014/main" id="{28702B6C-4A98-5349-94CA-7047AAB2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76535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Footer Placeholder 3">
            <a:extLst>
              <a:ext uri="{FF2B5EF4-FFF2-40B4-BE49-F238E27FC236}">
                <a16:creationId xmlns:a16="http://schemas.microsoft.com/office/drawing/2014/main" id="{39AA7CF4-583D-3849-B931-3A8A5697E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202755" name="TextBox 7">
            <a:extLst>
              <a:ext uri="{FF2B5EF4-FFF2-40B4-BE49-F238E27FC236}">
                <a16:creationId xmlns:a16="http://schemas.microsoft.com/office/drawing/2014/main" id="{3630CF9A-6428-8F46-A9FE-2E198BF1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4579" y="6453386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dirty="0">
                <a:hlinkClick r:id="rId4"/>
              </a:rPr>
              <a:t>Example’s link</a:t>
            </a:r>
            <a:endParaRPr lang="en-US" alt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F4095C1-86B0-B64A-872F-DF54A21F8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02136" y="0"/>
            <a:ext cx="8521262" cy="3581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A8723E-C9C9-3A44-9EA3-7299D5EE01E6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5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Events-Ex3.mov" descr="Events-Ex3.mov">
            <a:hlinkClick r:id="" action="ppaction://media"/>
            <a:extLst>
              <a:ext uri="{FF2B5EF4-FFF2-40B4-BE49-F238E27FC236}">
                <a16:creationId xmlns:a16="http://schemas.microsoft.com/office/drawing/2014/main" id="{6938F85F-2564-504B-A999-2B2FB0CB1D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47235" y="3715281"/>
            <a:ext cx="3631063" cy="23067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3">
            <a:extLst>
              <a:ext uri="{FF2B5EF4-FFF2-40B4-BE49-F238E27FC236}">
                <a16:creationId xmlns:a16="http://schemas.microsoft.com/office/drawing/2014/main" id="{0CF0E4F5-FE7D-4B47-A1DB-D8F564BAF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focus</a:t>
            </a:r>
            <a:r>
              <a:rPr lang="en-US" altLang="en-US" dirty="0"/>
              <a:t> event fires when an element gains focus </a:t>
            </a:r>
          </a:p>
          <a:p>
            <a:pPr lvl="1" eaLnBrk="1" hangingPunct="1"/>
            <a:r>
              <a:rPr lang="en-US" altLang="en-US" dirty="0"/>
              <a:t>i.e., when the user clicks a form field or uses the </a:t>
            </a:r>
            <a:r>
              <a:rPr lang="en-US" altLang="en-US" i="1" dirty="0"/>
              <a:t>Tab</a:t>
            </a:r>
            <a:r>
              <a:rPr lang="en-US" altLang="en-US" dirty="0"/>
              <a:t> key to move between form elements</a:t>
            </a:r>
          </a:p>
          <a:p>
            <a:pPr eaLnBrk="1" hangingPunct="1"/>
            <a:r>
              <a:rPr lang="en-US" alt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blur</a:t>
            </a:r>
            <a:r>
              <a:rPr lang="en-US" altLang="en-US" dirty="0"/>
              <a:t> fires when an element loses focus</a:t>
            </a:r>
          </a:p>
          <a:p>
            <a:pPr lvl="1" eaLnBrk="1" hangingPunct="1"/>
            <a:r>
              <a:rPr lang="en-US" altLang="en-US" dirty="0"/>
              <a:t>i.e., when another control gains the focus</a:t>
            </a:r>
          </a:p>
          <a:p>
            <a:r>
              <a:rPr lang="en-US" altLang="en-US" dirty="0"/>
              <a:t>See </a:t>
            </a:r>
            <a:r>
              <a:rPr lang="en-US" altLang="en-US" b="1" dirty="0">
                <a:solidFill>
                  <a:srgbClr val="EF5E63"/>
                </a:solidFill>
              </a:rPr>
              <a:t>Example 6</a:t>
            </a: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82308F9-3EE0-AA44-82AE-E0F318D42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Form Processing with 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focus 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and 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blur</a:t>
            </a:r>
          </a:p>
        </p:txBody>
      </p:sp>
      <p:sp>
        <p:nvSpPr>
          <p:cNvPr id="173059" name="Footer Placeholder 1">
            <a:extLst>
              <a:ext uri="{FF2B5EF4-FFF2-40B4-BE49-F238E27FC236}">
                <a16:creationId xmlns:a16="http://schemas.microsoft.com/office/drawing/2014/main" id="{F62AF2B9-7F15-6147-9508-50930BF2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Footer Placeholder 3">
            <a:extLst>
              <a:ext uri="{FF2B5EF4-FFF2-40B4-BE49-F238E27FC236}">
                <a16:creationId xmlns:a16="http://schemas.microsoft.com/office/drawing/2014/main" id="{39AA7CF4-583D-3849-B931-3A8A5697E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202755" name="TextBox 7">
            <a:extLst>
              <a:ext uri="{FF2B5EF4-FFF2-40B4-BE49-F238E27FC236}">
                <a16:creationId xmlns:a16="http://schemas.microsoft.com/office/drawing/2014/main" id="{3630CF9A-6428-8F46-A9FE-2E198BF1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4579" y="6453386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dirty="0">
                <a:hlinkClick r:id="rId4"/>
              </a:rPr>
              <a:t>Example’s link</a:t>
            </a:r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8723E-C9C9-3A44-9EA3-7299D5EE01E6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6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F652C79C-101D-2448-ABDB-499EED323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61158" y="54592"/>
            <a:ext cx="9236396" cy="4012442"/>
          </a:xfrm>
        </p:spPr>
      </p:pic>
      <p:pic>
        <p:nvPicPr>
          <p:cNvPr id="9" name="Events-Ex4.mov" descr="Events-Ex4.mov">
            <a:hlinkClick r:id="" action="ppaction://media"/>
            <a:extLst>
              <a:ext uri="{FF2B5EF4-FFF2-40B4-BE49-F238E27FC236}">
                <a16:creationId xmlns:a16="http://schemas.microsoft.com/office/drawing/2014/main" id="{FCFB9130-C8C6-E54A-B729-3B185D27DC3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62564" y="4517060"/>
            <a:ext cx="7742830" cy="161813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091381"/>
            <a:ext cx="9601200" cy="536200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 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&lt;form&gt; </a:t>
            </a:r>
            <a:r>
              <a:rPr lang="en-GB" dirty="0"/>
              <a:t>element, as any other element, has a number of attributes including:</a:t>
            </a:r>
          </a:p>
          <a:p>
            <a:pPr lvl="1"/>
            <a:r>
              <a:rPr lang="en-GB" i="0" dirty="0"/>
              <a:t>The 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action</a:t>
            </a:r>
            <a:r>
              <a:rPr lang="en-GB" i="0" dirty="0"/>
              <a:t> attribute defines the action to be performed when the form is submitted. Normally we provide a </a:t>
            </a:r>
            <a:r>
              <a:rPr lang="en-GB" b="1" i="0" dirty="0"/>
              <a:t>.</a:t>
            </a:r>
            <a:r>
              <a:rPr lang="en-GB" b="1" i="0" dirty="0" err="1"/>
              <a:t>php</a:t>
            </a:r>
            <a:r>
              <a:rPr lang="en-GB" b="1" i="0" dirty="0"/>
              <a:t> </a:t>
            </a:r>
            <a:r>
              <a:rPr lang="en-GB" i="0" dirty="0"/>
              <a:t>file</a:t>
            </a:r>
          </a:p>
          <a:p>
            <a:pPr lvl="1"/>
            <a:r>
              <a:rPr lang="en-GB" i="0" dirty="0"/>
              <a:t>The 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target</a:t>
            </a:r>
            <a:r>
              <a:rPr lang="en-GB" i="0" dirty="0"/>
              <a:t> attribute specifies where to display the response that is received after submitting the form.</a:t>
            </a:r>
          </a:p>
          <a:p>
            <a:pPr lvl="1"/>
            <a:endParaRPr lang="en-GB" i="0" dirty="0"/>
          </a:p>
          <a:p>
            <a:pPr lvl="1"/>
            <a:endParaRPr lang="en-GB" i="0" dirty="0"/>
          </a:p>
          <a:p>
            <a:pPr lvl="1"/>
            <a:endParaRPr lang="en-GB" i="0" dirty="0"/>
          </a:p>
          <a:p>
            <a:pPr lvl="1"/>
            <a:endParaRPr lang="en-GB" i="0" dirty="0"/>
          </a:p>
          <a:p>
            <a:pPr lvl="1"/>
            <a:endParaRPr lang="en-GB" i="0" dirty="0"/>
          </a:p>
          <a:p>
            <a:pPr lvl="1"/>
            <a:r>
              <a:rPr lang="en-GB" i="0" dirty="0"/>
              <a:t>The 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method</a:t>
            </a:r>
            <a:r>
              <a:rPr lang="en-GB" i="0" dirty="0"/>
              <a:t> attribute specifies the HTTP method to be used when submitting the form data.</a:t>
            </a:r>
          </a:p>
          <a:p>
            <a:pPr lvl="1"/>
            <a:r>
              <a:rPr lang="en-GB" i="0" dirty="0"/>
              <a:t>The 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autocomplete</a:t>
            </a:r>
            <a:r>
              <a:rPr lang="en-GB" i="0" dirty="0"/>
              <a:t> attribute specifies whether a form should have autocomplete on or off.</a:t>
            </a:r>
          </a:p>
          <a:p>
            <a:pPr lvl="1"/>
            <a:r>
              <a:rPr lang="en-GB" dirty="0"/>
              <a:t>The </a:t>
            </a:r>
            <a:r>
              <a:rPr lang="en-GB" sz="1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novalidate</a:t>
            </a:r>
            <a:r>
              <a:rPr lang="en-GB" dirty="0"/>
              <a:t> attribute is a </a:t>
            </a:r>
            <a:r>
              <a:rPr lang="en-GB" dirty="0" err="1"/>
              <a:t>boolean</a:t>
            </a:r>
            <a:r>
              <a:rPr lang="en-GB" dirty="0"/>
              <a:t> attribute. When present, it specifies that the form-data (input) should not be validated when submitted.</a:t>
            </a:r>
          </a:p>
          <a:p>
            <a:pPr lvl="1"/>
            <a:endParaRPr lang="en-GB" i="0" dirty="0"/>
          </a:p>
          <a:p>
            <a:pPr lvl="1"/>
            <a:endParaRPr lang="en-GB" i="0" dirty="0"/>
          </a:p>
          <a:p>
            <a:pPr lvl="2"/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GB" sz="1600" u="sng" dirty="0">
              <a:solidFill>
                <a:srgbClr val="EF5E63"/>
              </a:solidFill>
            </a:endParaRP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1462"/>
            <a:ext cx="9601200" cy="1014214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Forms: attributes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3CFB33-2251-9152-76C0-644A3AAD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283D89-1C78-DA66-7EC4-E64758119AFB}"/>
              </a:ext>
            </a:extLst>
          </p:cNvPr>
          <p:cNvGraphicFramePr>
            <a:graphicFrameLocks noGrp="1"/>
          </p:cNvGraphicFramePr>
          <p:nvPr/>
        </p:nvGraphicFramePr>
        <p:xfrm>
          <a:off x="3527000" y="2635118"/>
          <a:ext cx="5290400" cy="1646755"/>
        </p:xfrm>
        <a:graphic>
          <a:graphicData uri="http://schemas.openxmlformats.org/drawingml/2006/table">
            <a:tbl>
              <a:tblPr/>
              <a:tblGrid>
                <a:gridCol w="1056758">
                  <a:extLst>
                    <a:ext uri="{9D8B030D-6E8A-4147-A177-3AD203B41FA5}">
                      <a16:colId xmlns:a16="http://schemas.microsoft.com/office/drawing/2014/main" val="3679711513"/>
                    </a:ext>
                  </a:extLst>
                </a:gridCol>
                <a:gridCol w="4233642">
                  <a:extLst>
                    <a:ext uri="{9D8B030D-6E8A-4147-A177-3AD203B41FA5}">
                      <a16:colId xmlns:a16="http://schemas.microsoft.com/office/drawing/2014/main" val="2111002263"/>
                    </a:ext>
                  </a:extLst>
                </a:gridCol>
              </a:tblGrid>
              <a:tr h="32935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dirty="0">
                          <a:effectLst/>
                        </a:rPr>
                        <a:t>Value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dirty="0">
                          <a:effectLst/>
                        </a:rPr>
                        <a:t>Description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73005"/>
                  </a:ext>
                </a:extLst>
              </a:tr>
              <a:tr h="32935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_blank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The response is displayed in a new window or tab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035046"/>
                  </a:ext>
                </a:extLst>
              </a:tr>
              <a:tr h="32935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dirty="0">
                          <a:effectLst/>
                        </a:rPr>
                        <a:t>_self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dirty="0">
                          <a:effectLst/>
                        </a:rPr>
                        <a:t>The response is displayed in the current window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9916"/>
                  </a:ext>
                </a:extLst>
              </a:tr>
              <a:tr h="32935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_parent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The response is displayed in the parent frame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86851"/>
                  </a:ext>
                </a:extLst>
              </a:tr>
              <a:tr h="32935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_top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dirty="0">
                          <a:effectLst/>
                        </a:rPr>
                        <a:t>The response is displayed in the full body of the window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186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8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496291"/>
            <a:ext cx="9601200" cy="495709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 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&lt;form&gt; </a:t>
            </a:r>
            <a:r>
              <a:rPr lang="en-GB" dirty="0"/>
              <a:t>element is a container for different types of input elements, such as: text fields, checkboxes, radio buttons, submit buttons, etc.</a:t>
            </a:r>
          </a:p>
          <a:p>
            <a:r>
              <a:rPr lang="en-GB" dirty="0"/>
              <a:t>The HTML 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&lt;form&gt; </a:t>
            </a:r>
            <a:r>
              <a:rPr lang="en-GB" dirty="0"/>
              <a:t>element can contain one or more of the following form elements depending on the design of your form: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&lt;input&gt;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&lt;label&gt;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&lt;select&gt;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1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textarea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&lt;button&gt;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1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fieldset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&lt;legend&gt;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1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datalist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&lt;output&gt;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&lt;option&gt;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1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optgroup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GB" sz="1600" u="sng" dirty="0">
              <a:solidFill>
                <a:srgbClr val="EF5E63"/>
              </a:solidFill>
            </a:endParaRP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1462"/>
            <a:ext cx="9601200" cy="1014214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Forms: nested elements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3CFB33-2251-9152-76C0-644A3AAD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028112"/>
            <a:ext cx="9601200" cy="4957095"/>
          </a:xfrm>
        </p:spPr>
        <p:txBody>
          <a:bodyPr>
            <a:normAutofit/>
          </a:bodyPr>
          <a:lstStyle/>
          <a:p>
            <a:r>
              <a:rPr lang="en-GB" dirty="0"/>
              <a:t>The HTML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&lt;input&gt; </a:t>
            </a:r>
            <a:r>
              <a:rPr lang="en-GB" dirty="0"/>
              <a:t>element is the most used form element.</a:t>
            </a:r>
          </a:p>
          <a:p>
            <a:r>
              <a:rPr lang="en-GB" dirty="0"/>
              <a:t>An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&lt;input&gt; </a:t>
            </a:r>
            <a:r>
              <a:rPr lang="en-GB" dirty="0"/>
              <a:t>element can be displayed in many ways, depending on the type attribute. Here are some examples (click </a:t>
            </a:r>
            <a:r>
              <a:rPr lang="en-GB" dirty="0">
                <a:hlinkClick r:id="rId3"/>
              </a:rPr>
              <a:t>here</a:t>
            </a:r>
            <a:r>
              <a:rPr lang="en-GB" dirty="0"/>
              <a:t> for full list):</a:t>
            </a:r>
          </a:p>
          <a:p>
            <a:endParaRPr lang="en-GB" dirty="0"/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GB" sz="1600" u="sng" dirty="0">
              <a:solidFill>
                <a:srgbClr val="EF5E63"/>
              </a:solidFill>
            </a:endParaRP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1462"/>
            <a:ext cx="9601200" cy="10142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&lt;input&gt;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Element</a:t>
            </a:r>
          </a:p>
        </p:txBody>
      </p:sp>
      <p:sp>
        <p:nvSpPr>
          <p:cNvPr id="176132" name="Footer Placeholder 1">
            <a:extLst>
              <a:ext uri="{FF2B5EF4-FFF2-40B4-BE49-F238E27FC236}">
                <a16:creationId xmlns:a16="http://schemas.microsoft.com/office/drawing/2014/main" id="{6B6F960B-FA80-284B-95A7-C8256896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smtClean="0">
                <a:latin typeface="Arial" panose="020B0604020202020204" pitchFamily="34" charset="0"/>
              </a:rPr>
              <a:t>©1992-2012 by Pearson Education, Inc. All Rights Reserved.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781196-0E1E-9840-BB1C-A2BF57F2B861}"/>
              </a:ext>
            </a:extLst>
          </p:cNvPr>
          <p:cNvGraphicFramePr>
            <a:graphicFrameLocks noGrp="1"/>
          </p:cNvGraphicFramePr>
          <p:nvPr/>
        </p:nvGraphicFramePr>
        <p:xfrm>
          <a:off x="1718480" y="2174056"/>
          <a:ext cx="9350548" cy="458168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50780">
                  <a:extLst>
                    <a:ext uri="{9D8B030D-6E8A-4147-A177-3AD203B41FA5}">
                      <a16:colId xmlns:a16="http://schemas.microsoft.com/office/drawing/2014/main" val="742542265"/>
                    </a:ext>
                  </a:extLst>
                </a:gridCol>
                <a:gridCol w="5302241">
                  <a:extLst>
                    <a:ext uri="{9D8B030D-6E8A-4147-A177-3AD203B41FA5}">
                      <a16:colId xmlns:a16="http://schemas.microsoft.com/office/drawing/2014/main" val="1842429638"/>
                    </a:ext>
                  </a:extLst>
                </a:gridCol>
                <a:gridCol w="1297527">
                  <a:extLst>
                    <a:ext uri="{9D8B030D-6E8A-4147-A177-3AD203B41FA5}">
                      <a16:colId xmlns:a16="http://schemas.microsoft.com/office/drawing/2014/main" val="780148516"/>
                    </a:ext>
                  </a:extLst>
                </a:gridCol>
              </a:tblGrid>
              <a:tr h="378199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dirty="0">
                          <a:effectLst/>
                        </a:rPr>
                        <a:t>Type</a:t>
                      </a:r>
                    </a:p>
                  </a:txBody>
                  <a:tcPr marL="152400" marR="76200" marT="76200" marB="76200">
                    <a:solidFill>
                      <a:srgbClr val="69A1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dirty="0">
                          <a:effectLst/>
                        </a:rPr>
                        <a:t>Description</a:t>
                      </a:r>
                    </a:p>
                  </a:txBody>
                  <a:tcPr marL="76200" marR="76200" marT="76200" marB="76200">
                    <a:solidFill>
                      <a:srgbClr val="69A1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dirty="0">
                          <a:effectLst/>
                        </a:rPr>
                        <a:t>Example</a:t>
                      </a:r>
                    </a:p>
                  </a:txBody>
                  <a:tcPr marL="76200" marR="76200" marT="76200" marB="76200">
                    <a:solidFill>
                      <a:srgbClr val="69A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57096"/>
                  </a:ext>
                </a:extLst>
              </a:tr>
              <a:tr h="378199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"text"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</a:rPr>
                        <a:t>Displays a single-line text input field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  <a:hlinkClick r:id="rId4"/>
                        </a:rPr>
                        <a:t>Here</a:t>
                      </a:r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997837997"/>
                  </a:ext>
                </a:extLst>
              </a:tr>
              <a:tr h="37819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</a:t>
                      </a:r>
                      <a:r>
                        <a:rPr lang="en-GB" sz="1400" b="0" kern="12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password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Displays a single-line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password field</a:t>
                      </a:r>
                      <a:endParaRPr lang="en-GB" sz="1600" b="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effectLst/>
                          <a:hlinkClick r:id="rId5"/>
                        </a:rPr>
                        <a:t>Here</a:t>
                      </a:r>
                      <a:endParaRPr lang="en-GB" sz="1600" b="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124195942"/>
                  </a:ext>
                </a:extLst>
              </a:tr>
              <a:tr h="57218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"radio"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</a:rPr>
                        <a:t>Displays a radio button (for selecting one of many choices)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  <a:hlinkClick r:id="rId6"/>
                        </a:rPr>
                        <a:t>Here</a:t>
                      </a:r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464431931"/>
                  </a:ext>
                </a:extLst>
              </a:tr>
              <a:tr h="57218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"checkbox"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</a:rPr>
                        <a:t>Displays a checkbox (for selecting zero or more of many choices)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  <a:hlinkClick r:id="rId7"/>
                        </a:rPr>
                        <a:t>Here</a:t>
                      </a:r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5631387"/>
                  </a:ext>
                </a:extLst>
              </a:tr>
              <a:tr h="57218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"submit"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</a:rPr>
                        <a:t>Displays a submit button (for submitting the form)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  <a:hlinkClick r:id="rId8"/>
                        </a:rPr>
                        <a:t>Here</a:t>
                      </a:r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79993788"/>
                  </a:ext>
                </a:extLst>
              </a:tr>
              <a:tr h="6109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”reset"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Displays a reset button (for resetting the form)</a:t>
                      </a:r>
                    </a:p>
                    <a:p>
                      <a:pPr algn="l" fontAlgn="t"/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  <a:hlinkClick r:id="rId9"/>
                        </a:rPr>
                        <a:t>Here</a:t>
                      </a:r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586105776"/>
                  </a:ext>
                </a:extLst>
              </a:tr>
              <a:tr h="378199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"button"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</a:rPr>
                        <a:t>Displays a clickable button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  <a:hlinkClick r:id="rId10"/>
                        </a:rPr>
                        <a:t>Here</a:t>
                      </a:r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168281738"/>
                  </a:ext>
                </a:extLst>
              </a:tr>
              <a:tr h="57218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b="0" kern="12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"email"</a:t>
                      </a:r>
                      <a:r>
                        <a:rPr lang="en-GB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  <a:endParaRPr lang="en-GB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used for input fields that should contain an e-mail address.</a:t>
                      </a:r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effectLst/>
                          <a:hlinkClick r:id="rId11"/>
                        </a:rPr>
                        <a:t>Here</a:t>
                      </a:r>
                      <a:endParaRPr lang="en-GB" sz="1600" b="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14407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1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028112"/>
            <a:ext cx="9601200" cy="4957095"/>
          </a:xfrm>
        </p:spPr>
        <p:txBody>
          <a:bodyPr>
            <a:normAutofit/>
          </a:bodyPr>
          <a:lstStyle/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Notice that each input field must have a </a:t>
            </a:r>
            <a:r>
              <a:rPr lang="en-GB" b="0" i="0" dirty="0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attribute to be submitted.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If the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attribute is omitted, the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of the input field </a:t>
            </a:r>
            <a:r>
              <a:rPr lang="en-GB" b="0" i="0" u="sng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will not be sent at all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endParaRPr lang="en-GB" dirty="0"/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GB" sz="1600" u="sng" dirty="0">
              <a:solidFill>
                <a:srgbClr val="EF5E63"/>
              </a:solidFill>
            </a:endParaRP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1462"/>
            <a:ext cx="9601200" cy="10142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&lt;input&gt;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Element</a:t>
            </a:r>
          </a:p>
        </p:txBody>
      </p:sp>
      <p:sp>
        <p:nvSpPr>
          <p:cNvPr id="176132" name="Footer Placeholder 1">
            <a:extLst>
              <a:ext uri="{FF2B5EF4-FFF2-40B4-BE49-F238E27FC236}">
                <a16:creationId xmlns:a16="http://schemas.microsoft.com/office/drawing/2014/main" id="{6B6F960B-FA80-284B-95A7-C8256896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smtClean="0">
                <a:latin typeface="Arial" panose="020B0604020202020204" pitchFamily="34" charset="0"/>
              </a:rPr>
              <a:t>©1992-2012 by Pearson Education, Inc. All Rights Reserved.</a:t>
            </a:r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356728"/>
            <a:ext cx="9601200" cy="4957095"/>
          </a:xfrm>
        </p:spPr>
        <p:txBody>
          <a:bodyPr>
            <a:normAutofit/>
          </a:bodyPr>
          <a:lstStyle/>
          <a:p>
            <a:r>
              <a:rPr lang="en-GB" dirty="0"/>
              <a:t>The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&lt;label&gt; </a:t>
            </a:r>
            <a:r>
              <a:rPr lang="en-GB" dirty="0"/>
              <a:t>tag defines a label for many form elements.</a:t>
            </a:r>
          </a:p>
          <a:p>
            <a:r>
              <a:rPr lang="en-GB" dirty="0"/>
              <a:t>The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dirty="0"/>
              <a:t> attribute of the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&lt;label&gt; </a:t>
            </a:r>
            <a:r>
              <a:rPr lang="en-GB" dirty="0"/>
              <a:t>tag should be equal to the id attribute of the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&lt;input&gt; </a:t>
            </a:r>
            <a:r>
              <a:rPr lang="en-GB" dirty="0"/>
              <a:t>element to bind them together.</a:t>
            </a:r>
          </a:p>
          <a:p>
            <a:r>
              <a:rPr lang="en-GB" dirty="0"/>
              <a:t>See next </a:t>
            </a:r>
            <a:r>
              <a:rPr lang="en-GB" dirty="0">
                <a:solidFill>
                  <a:srgbClr val="EF5E63"/>
                </a:solidFill>
              </a:rPr>
              <a:t>Example</a:t>
            </a:r>
            <a:r>
              <a:rPr lang="en-GB" dirty="0"/>
              <a:t/>
            </a:r>
            <a:br>
              <a:rPr lang="en-GB" dirty="0"/>
            </a:b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GB" sz="1600" u="sng" dirty="0">
              <a:solidFill>
                <a:srgbClr val="EF5E63"/>
              </a:solidFill>
            </a:endParaRP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1462"/>
            <a:ext cx="9601200" cy="1014214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&lt;label&gt;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Element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D1FE3-0F66-DC0A-F003-26EC2EF2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Slide Number Placeholder 2">
            <a:extLst>
              <a:ext uri="{FF2B5EF4-FFF2-40B4-BE49-F238E27FC236}">
                <a16:creationId xmlns:a16="http://schemas.microsoft.com/office/drawing/2014/main" id="{9463BCA8-4C5C-AF4F-8E04-0EE7D610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E8B97B21-18D8-954E-BE0E-874E1D352CB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0319B-1F69-6D4E-9C78-CE8C6F064255}"/>
              </a:ext>
            </a:extLst>
          </p:cNvPr>
          <p:cNvSpPr txBox="1"/>
          <p:nvPr/>
        </p:nvSpPr>
        <p:spPr>
          <a:xfrm>
            <a:off x="10280011" y="19809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3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CAABAE-3E2E-3142-86DA-BB4DEEBEE386}"/>
              </a:ext>
            </a:extLst>
          </p:cNvPr>
          <p:cNvSpPr txBox="1"/>
          <p:nvPr/>
        </p:nvSpPr>
        <p:spPr>
          <a:xfrm>
            <a:off x="4072093" y="4852610"/>
            <a:ext cx="620791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Note: The </a:t>
            </a:r>
            <a:r>
              <a:rPr lang="en-GB" i="0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placeholder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attribute specifies a short hint that describes the expected value (type of value) of an input field. The </a:t>
            </a:r>
            <a:r>
              <a:rPr lang="en-GB" i="0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attribute specifies the default value of an input field.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6931F2-266D-D2A2-7958-CB614AB8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6CA88B-CBBE-A031-02A1-7D14CAAF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46" y="19809"/>
            <a:ext cx="9472736" cy="46081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305434-3935-0C95-3063-BE19BFF6A980}"/>
                  </a:ext>
                </a:extLst>
              </p14:cNvPr>
              <p14:cNvContentPartPr/>
              <p14:nvPr/>
            </p14:nvContentPartPr>
            <p14:xfrm>
              <a:off x="5414110" y="2622170"/>
              <a:ext cx="850680" cy="233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305434-3935-0C95-3063-BE19BFF6A9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5110" y="2613530"/>
                <a:ext cx="868320" cy="23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748887D-D790-5B2D-6680-CD9A562601F0}"/>
                  </a:ext>
                </a:extLst>
              </p14:cNvPr>
              <p14:cNvContentPartPr/>
              <p14:nvPr/>
            </p14:nvContentPartPr>
            <p14:xfrm>
              <a:off x="4802830" y="3136250"/>
              <a:ext cx="382320" cy="2442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748887D-D790-5B2D-6680-CD9A562601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93830" y="3127250"/>
                <a:ext cx="399960" cy="24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64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{B31A2C14-54B3-2547-AF34-C32FF5EB952D}tf10001072</Template>
  <TotalTime>64187</TotalTime>
  <Words>1451</Words>
  <Application>Microsoft Office PowerPoint</Application>
  <PresentationFormat>Widescreen</PresentationFormat>
  <Paragraphs>297</Paragraphs>
  <Slides>36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Arial</vt:lpstr>
      <vt:lpstr>Calibri</vt:lpstr>
      <vt:lpstr>Consolas</vt:lpstr>
      <vt:lpstr>Franklin Gothic Book</vt:lpstr>
      <vt:lpstr>Lucida Console</vt:lpstr>
      <vt:lpstr>Times New Roman</vt:lpstr>
      <vt:lpstr>Verdana</vt:lpstr>
      <vt:lpstr>Wingdings 3</vt:lpstr>
      <vt:lpstr>Crop</vt:lpstr>
      <vt:lpstr>CT1452 – Forms &amp; Events</vt:lpstr>
      <vt:lpstr>Forms</vt:lpstr>
      <vt:lpstr>Forms</vt:lpstr>
      <vt:lpstr>Forms: attributes</vt:lpstr>
      <vt:lpstr>Forms: nested elements </vt:lpstr>
      <vt:lpstr>The &lt;input&gt; Element</vt:lpstr>
      <vt:lpstr>The &lt;input&gt; Element</vt:lpstr>
      <vt:lpstr>The &lt;label&gt; Element</vt:lpstr>
      <vt:lpstr>PowerPoint Presentation</vt:lpstr>
      <vt:lpstr>PowerPoint Presentation</vt:lpstr>
      <vt:lpstr>PowerPoint Presentation</vt:lpstr>
      <vt:lpstr>Difference between input element of type “submit” and a button element</vt:lpstr>
      <vt:lpstr>Form validation examples</vt:lpstr>
      <vt:lpstr>PowerPoint Presentation</vt:lpstr>
      <vt:lpstr>PowerPoint Presentation</vt:lpstr>
      <vt:lpstr>EVENTS</vt:lpstr>
      <vt:lpstr>PowerPoint Presentation</vt:lpstr>
      <vt:lpstr>Events (Cont.)</vt:lpstr>
      <vt:lpstr>PowerPoint Presentation</vt:lpstr>
      <vt:lpstr>Events’ Targets</vt:lpstr>
      <vt:lpstr>Assigning an event handler</vt:lpstr>
      <vt:lpstr>Event handler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Reviewing the load Event</vt:lpstr>
      <vt:lpstr>PowerPoint Presentation</vt:lpstr>
      <vt:lpstr>PowerPoint Presentation</vt:lpstr>
      <vt:lpstr>Rollovers with mouseover and mouseout events</vt:lpstr>
      <vt:lpstr>PowerPoint Presentation</vt:lpstr>
      <vt:lpstr>Form Processing with focus and blur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Ashwaq</cp:lastModifiedBy>
  <cp:revision>242</cp:revision>
  <dcterms:created xsi:type="dcterms:W3CDTF">2021-01-19T15:50:39Z</dcterms:created>
  <dcterms:modified xsi:type="dcterms:W3CDTF">2025-04-08T07:49:37Z</dcterms:modified>
</cp:coreProperties>
</file>