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31"/>
  </p:notesMasterIdLst>
  <p:sldIdLst>
    <p:sldId id="265" r:id="rId2"/>
    <p:sldId id="297" r:id="rId3"/>
    <p:sldId id="392" r:id="rId4"/>
    <p:sldId id="298" r:id="rId5"/>
    <p:sldId id="327" r:id="rId6"/>
    <p:sldId id="511" r:id="rId7"/>
    <p:sldId id="514" r:id="rId8"/>
    <p:sldId id="515" r:id="rId9"/>
    <p:sldId id="300" r:id="rId10"/>
    <p:sldId id="517" r:id="rId11"/>
    <p:sldId id="513" r:id="rId12"/>
    <p:sldId id="302" r:id="rId13"/>
    <p:sldId id="518" r:id="rId14"/>
    <p:sldId id="519" r:id="rId15"/>
    <p:sldId id="303" r:id="rId16"/>
    <p:sldId id="516" r:id="rId17"/>
    <p:sldId id="520" r:id="rId18"/>
    <p:sldId id="521" r:id="rId19"/>
    <p:sldId id="522" r:id="rId20"/>
    <p:sldId id="347" r:id="rId21"/>
    <p:sldId id="348" r:id="rId22"/>
    <p:sldId id="523" r:id="rId23"/>
    <p:sldId id="524" r:id="rId24"/>
    <p:sldId id="352" r:id="rId25"/>
    <p:sldId id="353" r:id="rId26"/>
    <p:sldId id="354" r:id="rId27"/>
    <p:sldId id="525" r:id="rId28"/>
    <p:sldId id="368" r:id="rId29"/>
    <p:sldId id="50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E63"/>
    <a:srgbClr val="69A1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7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3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03/12/2025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4F3E400F-1925-C64E-82E9-5AAD62E27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CECFA4-B5F3-2E4B-A53D-89D2F3D0A445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71B29EF5-75A1-D84F-9D26-4C5C866E1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53E343AF-522D-0E44-AB23-36AACD7DC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785C9D8B-2F85-D045-9105-CEB76235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B5A4C-E411-E44F-BD54-F04EA865D1A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4D8AA82-0E14-3F45-9448-628E422D4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C00A9FF-9CFB-1C40-BCF3-488D937C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0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785C9D8B-2F85-D045-9105-CEB76235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B5A4C-E411-E44F-BD54-F04EA865D1A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4D8AA82-0E14-3F45-9448-628E422D4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C00A9FF-9CFB-1C40-BCF3-488D937C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1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C74568F8-5C88-1F4C-A757-2A639B5AB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CB0866-B8D0-A04B-8961-C2ACB801742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895A4263-AF1A-FE45-9D39-335C998F9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381CADA9-BA97-6D45-AA62-E85BEC5F6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9AA5BF03-DBFA-514B-BF86-CD2DB1B7B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61B7A-64B2-FD41-8D9F-64E921454CA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2C5826C-9883-234A-964F-E8525BFDB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A75FF7CE-583D-2947-AA55-0AF524660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9AA5BF03-DBFA-514B-BF86-CD2DB1B7B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61B7A-64B2-FD41-8D9F-64E921454CA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2C5826C-9883-234A-964F-E8525BFDB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A75FF7CE-583D-2947-AA55-0AF524660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1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>
            <a:extLst>
              <a:ext uri="{FF2B5EF4-FFF2-40B4-BE49-F238E27FC236}">
                <a16:creationId xmlns:a16="http://schemas.microsoft.com/office/drawing/2014/main" id="{654A6C48-D8E4-924E-9A87-BD61DA74F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856C83-9E7A-8D44-8416-6E7B2144C59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B7216BEA-0567-524C-9BD5-5A8747277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E8E4953C-FA79-354E-9409-6B4C2AA5D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B4A4753E-968E-0240-A307-D6FCD914E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7AD437-366C-6548-9748-1D0DA6D76A6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9AFE4F5C-FDB6-6D47-9682-22F7A35A8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03709F9-0731-8F4D-9613-D3C6F7F71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32A6CA80-19CC-0B4F-BE90-7E6E8E4DE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41F7E-74E4-4D49-ACF7-D531D7EDE570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8A83A361-CB13-DC43-8D66-6A03310FF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937DAE5-5C01-7441-8A03-CEED15A0A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785C9D8B-2F85-D045-9105-CEB76235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B5A4C-E411-E44F-BD54-F04EA865D1A9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4D8AA82-0E14-3F45-9448-628E422D4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C00A9FF-9CFB-1C40-BCF3-488D937C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785C9D8B-2F85-D045-9105-CEB76235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B5A4C-E411-E44F-BD54-F04EA865D1A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4D8AA82-0E14-3F45-9448-628E422D4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C00A9FF-9CFB-1C40-BCF3-488D937C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18EA47-3EE3-4064-8F8D-25E6F4871B9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58F4-8BA8-4885-9982-A27CAE0622BD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78FE-46BF-484C-8503-8ED794B46CC3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CA8-6E17-45FE-B4CA-226F329CB1DC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980DB-5F98-442E-A63B-04B7FBE6F32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BA33-7899-416D-B43C-D6C21372B54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E91E-A2AB-4A45-8E6F-7D44C945F33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AD73-01E8-406F-8373-6209A41C477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6B0-634B-4DE5-9339-AC9096626CBF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8959D6-3AEE-45D3-ADC0-816990692E78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12780C-B4FA-4959-987C-07A46B4F4FD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82A2C16-92EA-4E30-9535-1154731ECF9C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8" y="2090173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 smtClean="0"/>
              <a:t>CT1452</a:t>
            </a:r>
            <a:r>
              <a:rPr lang="en-AU" sz="4400" b="1" dirty="0" smtClean="0"/>
              <a:t> </a:t>
            </a:r>
            <a:r>
              <a:rPr lang="en-AU" sz="4400" b="1" dirty="0"/>
              <a:t>– </a:t>
            </a:r>
            <a:r>
              <a:rPr lang="en-US" sz="4400" b="1" dirty="0" err="1"/>
              <a:t>Javascript</a:t>
            </a:r>
            <a:r>
              <a:rPr lang="en-US" sz="4400" b="1" dirty="0"/>
              <a:t>: </a:t>
            </a:r>
            <a:r>
              <a:rPr lang="en-US" altLang="en-US" sz="4400" dirty="0"/>
              <a:t>Document Object Model (DOM): Objects and Collections </a:t>
            </a:r>
            <a:br>
              <a:rPr lang="en-US" altLang="en-US" sz="4400" dirty="0"/>
            </a:br>
            <a:endParaRPr lang="en-S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53C8B-450D-BA49-A975-2737F058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482" y="1057230"/>
            <a:ext cx="4411382" cy="4614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BD2E3-A4AD-7444-9D9D-824EEA52D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88" y="1301750"/>
            <a:ext cx="6718300" cy="4254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8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3">
            <a:extLst>
              <a:ext uri="{FF2B5EF4-FFF2-40B4-BE49-F238E27FC236}">
                <a16:creationId xmlns:a16="http://schemas.microsoft.com/office/drawing/2014/main" id="{A9F66BF8-C07C-0B4B-A40F-23B0621F17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DOM collections are groups of related objects on a page</a:t>
            </a:r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>
                <a:latin typeface="Lucida Console" panose="020B0609040504020204" pitchFamily="49" charset="0"/>
              </a:rPr>
              <a:t>document</a:t>
            </a:r>
            <a:r>
              <a:rPr lang="en-US" altLang="en-US" sz="2400" dirty="0"/>
              <a:t> object has properties containing the </a:t>
            </a:r>
            <a:r>
              <a:rPr lang="en-US" altLang="en-US" sz="2400" dirty="0">
                <a:latin typeface="Lucida Console" panose="020B0609040504020204" pitchFamily="49" charset="0"/>
              </a:rPr>
              <a:t>images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collection, </a:t>
            </a:r>
            <a:r>
              <a:rPr lang="en-US" altLang="en-US" sz="2400" dirty="0" smtClean="0">
                <a:latin typeface="Lucida Console" panose="020B0609040504020204" pitchFamily="49" charset="0"/>
              </a:rPr>
              <a:t>forms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collection and </a:t>
            </a:r>
            <a:r>
              <a:rPr lang="en-US" altLang="en-US" sz="2400" dirty="0" smtClean="0">
                <a:latin typeface="Lucida Console" panose="020B0609040504020204" pitchFamily="49" charset="0"/>
              </a:rPr>
              <a:t>links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collection</a:t>
            </a:r>
          </a:p>
          <a:p>
            <a:pPr lvl="1" eaLnBrk="1" hangingPunct="1"/>
            <a:r>
              <a:rPr lang="en-US" altLang="en-US" sz="1800" dirty="0"/>
              <a:t>Contain all the elements of the corresponding type on the page</a:t>
            </a:r>
          </a:p>
          <a:p>
            <a:pPr eaLnBrk="1" hangingPunct="1"/>
            <a:r>
              <a:rPr lang="en-US" altLang="en-US" sz="2400" dirty="0"/>
              <a:t>The collection’s </a:t>
            </a:r>
            <a:r>
              <a:rPr lang="en-US" altLang="en-US" sz="2400" dirty="0">
                <a:latin typeface="Lucida Console" panose="020B0609040504020204" pitchFamily="49" charset="0"/>
              </a:rPr>
              <a:t>length</a:t>
            </a:r>
            <a:r>
              <a:rPr lang="en-US" altLang="en-US" sz="2400" dirty="0"/>
              <a:t> property specifies the number of items in the collection</a:t>
            </a:r>
          </a:p>
        </p:txBody>
      </p:sp>
      <p:sp>
        <p:nvSpPr>
          <p:cNvPr id="160770" name="Slide Number Placeholder 3">
            <a:extLst>
              <a:ext uri="{FF2B5EF4-FFF2-40B4-BE49-F238E27FC236}">
                <a16:creationId xmlns:a16="http://schemas.microsoft.com/office/drawing/2014/main" id="{E5AD54CD-312F-CC42-AF3C-6D1EC89E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02BAEEA-CA80-924E-BA95-91039FEFC70F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FEF91F4-E87A-4946-9D99-F08A2AF83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DOM Collections</a:t>
            </a:r>
          </a:p>
        </p:txBody>
      </p:sp>
      <p:sp>
        <p:nvSpPr>
          <p:cNvPr id="160772" name="Footer Placeholder 1">
            <a:extLst>
              <a:ext uri="{FF2B5EF4-FFF2-40B4-BE49-F238E27FC236}">
                <a16:creationId xmlns:a16="http://schemas.microsoft.com/office/drawing/2014/main" id="{B7BC29F7-16E0-6846-8C94-7BB59052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3">
            <a:extLst>
              <a:ext uri="{FF2B5EF4-FFF2-40B4-BE49-F238E27FC236}">
                <a16:creationId xmlns:a16="http://schemas.microsoft.com/office/drawing/2014/main" id="{A945B78D-B203-9840-8518-CA7B4CA5B4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Collections allow easy access to all elements of a single type in a page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Useful for gathering elements into one place and for applying changes across an entire page</a:t>
            </a:r>
            <a:endParaRPr lang="ar-SA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You access the elements of the collection using indices in square brackets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 smtClean="0">
                <a:latin typeface="Lucida Console" panose="020B0609040504020204" pitchFamily="49" charset="0"/>
              </a:rPr>
              <a:t>href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property of a DOM link node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Refers to the link’s </a:t>
            </a:r>
            <a:r>
              <a:rPr lang="en-US" altLang="en-US" sz="1800" dirty="0" err="1">
                <a:latin typeface="Lucida Console" panose="020B0609040504020204" pitchFamily="49" charset="0"/>
              </a:rPr>
              <a:t>href</a:t>
            </a:r>
            <a:r>
              <a:rPr lang="en-US" altLang="en-US" sz="1800" dirty="0"/>
              <a:t> attribute</a:t>
            </a:r>
          </a:p>
        </p:txBody>
      </p:sp>
      <p:sp>
        <p:nvSpPr>
          <p:cNvPr id="162818" name="Slide Number Placeholder 3">
            <a:extLst>
              <a:ext uri="{FF2B5EF4-FFF2-40B4-BE49-F238E27FC236}">
                <a16:creationId xmlns:a16="http://schemas.microsoft.com/office/drawing/2014/main" id="{B6A86F6B-CB91-684E-825D-7D6A7529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6303794-2667-AD42-87A5-8130F1825067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95A49F8-F004-0B47-B56B-6188766CF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DOM Collections (Cont.)</a:t>
            </a:r>
            <a:endParaRPr lang="en-US" dirty="0"/>
          </a:p>
        </p:txBody>
      </p:sp>
      <p:sp>
        <p:nvSpPr>
          <p:cNvPr id="162820" name="Footer Placeholder 1">
            <a:extLst>
              <a:ext uri="{FF2B5EF4-FFF2-40B4-BE49-F238E27FC236}">
                <a16:creationId xmlns:a16="http://schemas.microsoft.com/office/drawing/2014/main" id="{0AD826DB-0702-4B49-947F-C5CF809C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75C49-92BC-3C4C-90A8-20C7FB3D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75" y="132521"/>
            <a:ext cx="100540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15F79-C214-5347-9A68-1755708A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00" y="924700"/>
            <a:ext cx="7239000" cy="5308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8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>
            <a:extLst>
              <a:ext uri="{FF2B5EF4-FFF2-40B4-BE49-F238E27FC236}">
                <a16:creationId xmlns:a16="http://schemas.microsoft.com/office/drawing/2014/main" id="{C5A29B59-971D-F444-8DB1-6B9A88EA3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 element’s style can be changed dynamically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E.g., in response to user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Can create mouse-hover effects, interactive menus and animations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Or, by using the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setAttribute</a:t>
            </a:r>
            <a:r>
              <a:rPr lang="en-US" altLang="en-US" sz="2400" dirty="0"/>
              <a:t> method set the </a:t>
            </a:r>
            <a:r>
              <a:rPr lang="en-US" altLang="en-US" sz="2400" dirty="0">
                <a:latin typeface="Lucida Console" panose="020B0609040504020204" pitchFamily="49" charset="0"/>
              </a:rPr>
              <a:t>style</a:t>
            </a:r>
            <a:r>
              <a:rPr lang="en-US" altLang="en-US" sz="2400" dirty="0"/>
              <a:t> attribute for an element.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EF5E63"/>
                </a:solidFill>
              </a:rPr>
              <a:t>Example 5 </a:t>
            </a:r>
            <a:r>
              <a:rPr lang="en-US" altLang="en-US" sz="2400" dirty="0"/>
              <a:t>sets style of the paragraph element to fixed size and a user-specified color.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If you have predefined CSS style classes defined for your document, you can also use the </a:t>
            </a:r>
            <a:r>
              <a:rPr lang="en-US" altLang="en-US" sz="2400" dirty="0" err="1">
                <a:latin typeface="Lucida Console" panose="020B0609040504020204" pitchFamily="49" charset="0"/>
              </a:rPr>
              <a:t>setAttribute</a:t>
            </a:r>
            <a:r>
              <a:rPr lang="en-US" altLang="en-US" sz="2400" dirty="0"/>
              <a:t> method to set the </a:t>
            </a:r>
            <a:r>
              <a:rPr lang="en-US" altLang="en-US" sz="2400" dirty="0">
                <a:latin typeface="Lucida Console" panose="020B0609040504020204" pitchFamily="49" charset="0"/>
              </a:rPr>
              <a:t>class</a:t>
            </a:r>
            <a:r>
              <a:rPr lang="en-US" altLang="en-US" sz="2400" dirty="0"/>
              <a:t> attribute (see </a:t>
            </a:r>
            <a:r>
              <a:rPr lang="en-US" altLang="en-US" sz="2400" b="1" dirty="0">
                <a:solidFill>
                  <a:srgbClr val="EF5E63"/>
                </a:solidFill>
              </a:rPr>
              <a:t>Example 6</a:t>
            </a:r>
            <a:r>
              <a:rPr lang="en-US" altLang="en-US" sz="2400" dirty="0"/>
              <a:t>). </a:t>
            </a:r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3391F7E3-EF5E-6444-8B39-31A8098F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F921C7-5998-F547-BD30-DE3F87142613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5C1016-9721-FC40-BEB4-945D3CC3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Dynamic Styles</a:t>
            </a:r>
          </a:p>
        </p:txBody>
      </p:sp>
      <p:sp>
        <p:nvSpPr>
          <p:cNvPr id="168964" name="Footer Placeholder 1">
            <a:extLst>
              <a:ext uri="{FF2B5EF4-FFF2-40B4-BE49-F238E27FC236}">
                <a16:creationId xmlns:a16="http://schemas.microsoft.com/office/drawing/2014/main" id="{106EA626-CA17-4142-A90D-4D52A676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5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6C20AA-7739-1847-B4AF-963C946E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84" y="4491736"/>
            <a:ext cx="4983895" cy="1962339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6C49EC-A6C3-AD43-B37F-60D43256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23" y="3862212"/>
            <a:ext cx="5998514" cy="296580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51F3A32-9EAB-224A-AD1D-D9992A4D9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72" y="44268"/>
            <a:ext cx="9334500" cy="3505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6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C55CF9-CE85-D148-A57A-06B37FF0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4104062"/>
            <a:ext cx="6606018" cy="234932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A57400E-A718-5C4C-8F90-06F1C099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7" y="0"/>
            <a:ext cx="10020300" cy="384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6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9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4F63B0-F5DE-974B-B220-1A49CCF62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dirty="0"/>
              <a:t>More objects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F554EB-B48B-6B4F-8A3F-287DB0694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>
            <a:extLst>
              <a:ext uri="{FF2B5EF4-FFF2-40B4-BE49-F238E27FC236}">
                <a16:creationId xmlns:a16="http://schemas.microsoft.com/office/drawing/2014/main" id="{C5A29B59-971D-F444-8DB1-6B9A88EA3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Lucida Console" panose="020B0609040504020204" pitchFamily="49" charset="0"/>
              </a:rPr>
              <a:t>Math</a:t>
            </a:r>
            <a:r>
              <a:rPr lang="en-US" altLang="en-US" sz="2400" dirty="0"/>
              <a:t> object methods enable you to conveniently perform many common mathematical calculations.</a:t>
            </a:r>
          </a:p>
          <a:p>
            <a:r>
              <a:rPr lang="en-US" altLang="en-US" sz="2400" dirty="0"/>
              <a:t>An object’s methods are called by writing the name of the object followed by a dot operator (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.</a:t>
            </a:r>
            <a:r>
              <a:rPr lang="en-US" altLang="en-US" sz="2400" dirty="0"/>
              <a:t>) and the name of the method</a:t>
            </a:r>
          </a:p>
          <a:p>
            <a:r>
              <a:rPr lang="en-US" altLang="en-US" sz="2400" dirty="0"/>
              <a:t>In parentheses following the method name is are arguments to the method</a:t>
            </a:r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3391F7E3-EF5E-6444-8B39-31A8098F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F921C7-5998-F547-BD30-DE3F87142613}" type="slidenum">
              <a:rPr lang="en-US" altLang="en-US" sz="1200">
                <a:solidFill>
                  <a:schemeClr val="tx1"/>
                </a:solidFill>
              </a:rPr>
              <a:pPr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5C1016-9721-FC40-BEB4-945D3CC3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object</a:t>
            </a:r>
          </a:p>
        </p:txBody>
      </p:sp>
      <p:sp>
        <p:nvSpPr>
          <p:cNvPr id="168964" name="Footer Placeholder 1">
            <a:extLst>
              <a:ext uri="{FF2B5EF4-FFF2-40B4-BE49-F238E27FC236}">
                <a16:creationId xmlns:a16="http://schemas.microsoft.com/office/drawing/2014/main" id="{106EA626-CA17-4142-A90D-4D52A676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173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>
            <a:extLst>
              <a:ext uri="{FF2B5EF4-FFF2-40B4-BE49-F238E27FC236}">
                <a16:creationId xmlns:a16="http://schemas.microsoft.com/office/drawing/2014/main" id="{C8D9D6B3-AAE9-7E47-B66D-B910097909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7828" y="1776334"/>
            <a:ext cx="9601200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The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altLang="en-US" sz="3200" dirty="0"/>
              <a:t>ocument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altLang="en-US" sz="3200" dirty="0"/>
              <a:t>bject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en-US" sz="3200" dirty="0"/>
              <a:t>odel (DOM) gives you scripting access to </a:t>
            </a:r>
            <a:r>
              <a:rPr lang="en-US" altLang="en-US" sz="3200" i="1" u="sng" dirty="0"/>
              <a:t>al</a:t>
            </a:r>
            <a:r>
              <a:rPr lang="en-US" altLang="en-US" sz="3200" i="1" dirty="0"/>
              <a:t>l</a:t>
            </a:r>
            <a:r>
              <a:rPr lang="en-US" altLang="en-US" sz="3200" dirty="0"/>
              <a:t> the elements on a web page. Thus, using JavaScript, you can create, modify and remove elements in the page dynamically.</a:t>
            </a:r>
          </a:p>
        </p:txBody>
      </p:sp>
      <p:sp>
        <p:nvSpPr>
          <p:cNvPr id="142338" name="Slide Number Placeholder 3">
            <a:extLst>
              <a:ext uri="{FF2B5EF4-FFF2-40B4-BE49-F238E27FC236}">
                <a16:creationId xmlns:a16="http://schemas.microsoft.com/office/drawing/2014/main" id="{73E9A245-BDCF-9C45-9A3B-C0BF7D9D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0A83923-3B29-EC4E-A53E-CF5B3837B4FD}" type="slidenum">
              <a:rPr lang="en-US" altLang="en-US" sz="1200">
                <a:solidFill>
                  <a:schemeClr val="tx1"/>
                </a:solidFill>
              </a:rPr>
              <a:pPr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42340" name="Footer Placeholder 1">
            <a:extLst>
              <a:ext uri="{FF2B5EF4-FFF2-40B4-BE49-F238E27FC236}">
                <a16:creationId xmlns:a16="http://schemas.microsoft.com/office/drawing/2014/main" id="{C8156DAA-AF1B-7E4F-9488-9D6436E7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ECC7D82-0A33-574D-AD3E-09A8EB9BE602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2" y="535888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1" descr="iw3htp5_12_slides_Page_04">
            <a:extLst>
              <a:ext uri="{FF2B5EF4-FFF2-40B4-BE49-F238E27FC236}">
                <a16:creationId xmlns:a16="http://schemas.microsoft.com/office/drawing/2014/main" id="{552A6DB0-80F8-9547-89D4-D1A4F2C96BA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784" r="22896" b="65324"/>
          <a:stretch/>
        </p:blipFill>
        <p:spPr bwMode="auto">
          <a:xfrm>
            <a:off x="1858781" y="3976401"/>
            <a:ext cx="9085814" cy="22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 descr="iw3htp5_11_slides_Page_05">
            <a:extLst>
              <a:ext uri="{FF2B5EF4-FFF2-40B4-BE49-F238E27FC236}">
                <a16:creationId xmlns:a16="http://schemas.microsoft.com/office/drawing/2014/main" id="{B8D40EA5-C8AA-104A-B5F8-DD69FA4BDC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Footer Placeholder 1">
            <a:extLst>
              <a:ext uri="{FF2B5EF4-FFF2-40B4-BE49-F238E27FC236}">
                <a16:creationId xmlns:a16="http://schemas.microsoft.com/office/drawing/2014/main" id="{7349EA97-D683-D342-ABCD-8F8B85C6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46435" name="Slide Number Placeholder 2">
            <a:extLst>
              <a:ext uri="{FF2B5EF4-FFF2-40B4-BE49-F238E27FC236}">
                <a16:creationId xmlns:a16="http://schemas.microsoft.com/office/drawing/2014/main" id="{11F11EFF-BC74-D840-96E1-6ECE62A9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79C99E45-0BD6-0844-9296-121569249CF9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1" descr="iw3htp5_11_slides_Page_06">
            <a:extLst>
              <a:ext uri="{FF2B5EF4-FFF2-40B4-BE49-F238E27FC236}">
                <a16:creationId xmlns:a16="http://schemas.microsoft.com/office/drawing/2014/main" id="{90A34F08-3AD5-8443-9ACF-801779CF8C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Footer Placeholder 1">
            <a:extLst>
              <a:ext uri="{FF2B5EF4-FFF2-40B4-BE49-F238E27FC236}">
                <a16:creationId xmlns:a16="http://schemas.microsoft.com/office/drawing/2014/main" id="{BD43FFAB-388E-AF43-B70E-41851FC5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47459" name="Slide Number Placeholder 2">
            <a:extLst>
              <a:ext uri="{FF2B5EF4-FFF2-40B4-BE49-F238E27FC236}">
                <a16:creationId xmlns:a16="http://schemas.microsoft.com/office/drawing/2014/main" id="{D1DA4024-A3E4-DE4D-939C-EE350A5A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5BFB10FF-21C2-B24F-B0A6-F4B703C571AC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7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7ACB474-74AF-5D4C-8AA4-76A4EF5D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0"/>
            <a:ext cx="5473700" cy="3721100"/>
          </a:xfrm>
          <a:prstGeom prst="rect">
            <a:avLst/>
          </a:prstGeom>
        </p:spPr>
      </p:pic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C26217B-CDCA-F249-9780-FBC51888A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4102854"/>
            <a:ext cx="5664200" cy="168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>
            <a:extLst>
              <a:ext uri="{FF2B5EF4-FFF2-40B4-BE49-F238E27FC236}">
                <a16:creationId xmlns:a16="http://schemas.microsoft.com/office/drawing/2014/main" id="{C5A29B59-971D-F444-8DB1-6B9A88EA3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709530"/>
            <a:ext cx="9601200" cy="4157870"/>
          </a:xfrm>
        </p:spPr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Characters are the building blocks of JavaScript programs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Every program is composed of a sequence of characters grouped together meaningfully that is interpreted by the computer as a series of instructions used to accomplish a task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 string is a series of characters treated as a single unit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 string may include letters, digits and various </a:t>
            </a:r>
            <a:r>
              <a:rPr lang="en-US" sz="2400" b="1" dirty="0"/>
              <a:t>special characters</a:t>
            </a:r>
            <a:r>
              <a:rPr lang="en-US" sz="2400" dirty="0"/>
              <a:t>, such as </a:t>
            </a:r>
            <a:r>
              <a:rPr lang="en-US" sz="2400" dirty="0">
                <a:latin typeface="Lucida Console" pitchFamily="49" charset="0"/>
              </a:rPr>
              <a:t>+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-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*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/</a:t>
            </a:r>
            <a:r>
              <a:rPr lang="en-US" sz="2400" dirty="0"/>
              <a:t>, and </a:t>
            </a:r>
            <a:r>
              <a:rPr lang="en-US" sz="2400" dirty="0">
                <a:latin typeface="Lucida Console" pitchFamily="49" charset="0"/>
              </a:rPr>
              <a:t>$</a:t>
            </a:r>
            <a:endParaRPr lang="en-US" sz="2400" dirty="0"/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JavaScript supports </a:t>
            </a:r>
            <a:r>
              <a:rPr lang="en-US" sz="2400" b="1" dirty="0"/>
              <a:t>Unicode</a:t>
            </a:r>
            <a:r>
              <a:rPr lang="en-US" sz="2400" dirty="0"/>
              <a:t>, which represents a large portion of the world’s languages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String literals </a:t>
            </a:r>
            <a:r>
              <a:rPr lang="en-US" sz="2400" dirty="0"/>
              <a:t>or </a:t>
            </a:r>
            <a:r>
              <a:rPr lang="en-US" sz="2400" b="1" dirty="0"/>
              <a:t>string constants </a:t>
            </a:r>
            <a:r>
              <a:rPr lang="en-US" sz="2400" dirty="0"/>
              <a:t>are written as a sequence of characters in double or single quotation marks</a:t>
            </a:r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3391F7E3-EF5E-6444-8B39-31A8098F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F921C7-5998-F547-BD30-DE3F87142613}" type="slidenum">
              <a:rPr lang="en-US" altLang="en-US" sz="1200">
                <a:solidFill>
                  <a:schemeClr val="tx1"/>
                </a:solidFill>
              </a:rPr>
              <a:pPr/>
              <a:t>23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5C1016-9721-FC40-BEB4-945D3CC3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object</a:t>
            </a:r>
          </a:p>
        </p:txBody>
      </p:sp>
      <p:sp>
        <p:nvSpPr>
          <p:cNvPr id="168964" name="Footer Placeholder 1">
            <a:extLst>
              <a:ext uri="{FF2B5EF4-FFF2-40B4-BE49-F238E27FC236}">
                <a16:creationId xmlns:a16="http://schemas.microsoft.com/office/drawing/2014/main" id="{106EA626-CA17-4142-A90D-4D52A676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2339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 descr="iw3htp5_11_slides_Page_08">
            <a:extLst>
              <a:ext uri="{FF2B5EF4-FFF2-40B4-BE49-F238E27FC236}">
                <a16:creationId xmlns:a16="http://schemas.microsoft.com/office/drawing/2014/main" id="{E5BA168E-439A-5649-A848-C5873E478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3390F2D5-7E8C-FF49-BCEB-35F15A36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50531" name="Slide Number Placeholder 2">
            <a:extLst>
              <a:ext uri="{FF2B5EF4-FFF2-40B4-BE49-F238E27FC236}">
                <a16:creationId xmlns:a16="http://schemas.microsoft.com/office/drawing/2014/main" id="{BC4D1A46-6D6B-7F4F-A63D-DB0B45CB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A7F79100-693F-2347-AE25-AB3F930DCD5A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1" descr="iw3htp5_11_slides_Page_09">
            <a:extLst>
              <a:ext uri="{FF2B5EF4-FFF2-40B4-BE49-F238E27FC236}">
                <a16:creationId xmlns:a16="http://schemas.microsoft.com/office/drawing/2014/main" id="{707E0AA0-9E04-6B48-8EB0-E567A68CD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Footer Placeholder 1">
            <a:extLst>
              <a:ext uri="{FF2B5EF4-FFF2-40B4-BE49-F238E27FC236}">
                <a16:creationId xmlns:a16="http://schemas.microsoft.com/office/drawing/2014/main" id="{B4BA794E-1440-4245-BBB1-ADA91440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51555" name="Slide Number Placeholder 2">
            <a:extLst>
              <a:ext uri="{FF2B5EF4-FFF2-40B4-BE49-F238E27FC236}">
                <a16:creationId xmlns:a16="http://schemas.microsoft.com/office/drawing/2014/main" id="{E822C13B-5D9F-1D44-837A-5FEBB85B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A31339C-531F-CC43-8680-AB51BF74A93A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iw3htp5_11_slides_Page_10">
            <a:extLst>
              <a:ext uri="{FF2B5EF4-FFF2-40B4-BE49-F238E27FC236}">
                <a16:creationId xmlns:a16="http://schemas.microsoft.com/office/drawing/2014/main" id="{59F2F515-B64C-E946-A64E-FCA4226BE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Footer Placeholder 1">
            <a:extLst>
              <a:ext uri="{FF2B5EF4-FFF2-40B4-BE49-F238E27FC236}">
                <a16:creationId xmlns:a16="http://schemas.microsoft.com/office/drawing/2014/main" id="{A9A13559-DBD1-0C4D-AE8F-EAA725A6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52579" name="Slide Number Placeholder 2">
            <a:extLst>
              <a:ext uri="{FF2B5EF4-FFF2-40B4-BE49-F238E27FC236}">
                <a16:creationId xmlns:a16="http://schemas.microsoft.com/office/drawing/2014/main" id="{22A01054-4570-BE41-B18B-100742D0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C463EBBC-9FF6-1343-987B-0289ABAAC862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>
            <a:extLst>
              <a:ext uri="{FF2B5EF4-FFF2-40B4-BE49-F238E27FC236}">
                <a16:creationId xmlns:a16="http://schemas.microsoft.com/office/drawing/2014/main" id="{C5A29B59-971D-F444-8DB1-6B9A88EA3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709530"/>
            <a:ext cx="9601200" cy="4157870"/>
          </a:xfrm>
        </p:spPr>
        <p:txBody>
          <a:bodyPr>
            <a:normAutofit lnSpcReduction="10000"/>
          </a:bodyPr>
          <a:lstStyle/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latin typeface="Lucida Console" pitchFamily="49" charset="0"/>
              </a:rPr>
              <a:t>Date</a:t>
            </a:r>
            <a:r>
              <a:rPr lang="en-US" sz="2400" dirty="0"/>
              <a:t> object provides methods for date and time manipulations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Based either on the computer’s local time zone or on World Time Standard’s Coordinated Universal Time (abbreviated UTC)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Most methods have a local time zone and a UTC version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Empty parentheses after an object name indicate a call to the object’s constructor with no arguments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A constructor is an initializer method for an object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Called automatically when an object is allocated with </a:t>
            </a:r>
            <a:r>
              <a:rPr lang="en-US" sz="1600" dirty="0">
                <a:latin typeface="Lucida Console" pitchFamily="49" charset="0"/>
              </a:rPr>
              <a:t>new</a:t>
            </a:r>
            <a:endParaRPr lang="en-US" sz="16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The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constructor with no arguments initializes the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object with the local computer’s current date and time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A new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object can be initialized by passing the number of milliseconds since midnight, January 1, 1970, to the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constructor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Can also create a new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object by supplying arguments to the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constructor for year, month, date, hours, minutes, seconds and milliseconds. </a:t>
            </a:r>
          </a:p>
          <a:p>
            <a:pPr marL="859536" lvl="2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Hours, minutes, seconds and milliseconds arguments are all optional</a:t>
            </a:r>
          </a:p>
          <a:p>
            <a:pPr marL="859536" lvl="2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If any one of these arguments is not specified, a zero is supplied in its place</a:t>
            </a:r>
          </a:p>
          <a:p>
            <a:pPr marL="859536" lvl="2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If an argument is specified, all arguments to its left must be specified</a:t>
            </a:r>
          </a:p>
          <a:p>
            <a:pPr marL="859536" lvl="2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dirty="0"/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3391F7E3-EF5E-6444-8B39-31A8098F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F921C7-5998-F547-BD30-DE3F87142613}" type="slidenum">
              <a:rPr lang="en-US" altLang="en-US" sz="1200">
                <a:solidFill>
                  <a:schemeClr val="tx1"/>
                </a:solidFill>
              </a:rPr>
              <a:pPr/>
              <a:t>27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5C1016-9721-FC40-BEB4-945D3CC3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7586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object</a:t>
            </a:r>
          </a:p>
        </p:txBody>
      </p:sp>
      <p:sp>
        <p:nvSpPr>
          <p:cNvPr id="168964" name="Footer Placeholder 1">
            <a:extLst>
              <a:ext uri="{FF2B5EF4-FFF2-40B4-BE49-F238E27FC236}">
                <a16:creationId xmlns:a16="http://schemas.microsoft.com/office/drawing/2014/main" id="{106EA626-CA17-4142-A90D-4D52A676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47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" descr="iw3htp5_11_slides_Page_23">
            <a:extLst>
              <a:ext uri="{FF2B5EF4-FFF2-40B4-BE49-F238E27FC236}">
                <a16:creationId xmlns:a16="http://schemas.microsoft.com/office/drawing/2014/main" id="{3DDC3FA8-5130-474D-8B16-9B0991BF6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Footer Placeholder 1">
            <a:extLst>
              <a:ext uri="{FF2B5EF4-FFF2-40B4-BE49-F238E27FC236}">
                <a16:creationId xmlns:a16="http://schemas.microsoft.com/office/drawing/2014/main" id="{35C75080-1E3E-4441-B6CE-7FC428F9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78179" name="Slide Number Placeholder 2">
            <a:extLst>
              <a:ext uri="{FF2B5EF4-FFF2-40B4-BE49-F238E27FC236}">
                <a16:creationId xmlns:a16="http://schemas.microsoft.com/office/drawing/2014/main" id="{71A25504-B72E-5D4D-A993-A9F05008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7F0375D-416A-C04F-ABA1-0DBE62FDA5BD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Footer Placeholder 1">
            <a:extLst>
              <a:ext uri="{FF2B5EF4-FFF2-40B4-BE49-F238E27FC236}">
                <a16:creationId xmlns:a16="http://schemas.microsoft.com/office/drawing/2014/main" id="{A4744172-01EB-FF4D-AB1F-F681EF50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8A72F-83BC-CA48-A5F5-8D03683006B1}"/>
              </a:ext>
            </a:extLst>
          </p:cNvPr>
          <p:cNvSpPr txBox="1"/>
          <p:nvPr/>
        </p:nvSpPr>
        <p:spPr>
          <a:xfrm>
            <a:off x="9909763" y="23363"/>
            <a:ext cx="227402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old example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B475CD-4B33-0A49-B9AA-37A79BB4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08" y="1159392"/>
            <a:ext cx="4027771" cy="296016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D63F87E-3694-4C4F-99EB-2B1E326A9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21" y="128587"/>
            <a:ext cx="7189134" cy="6600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0CCF94-06E2-F24F-A3EA-C0FE5B649E96}"/>
              </a:ext>
            </a:extLst>
          </p:cNvPr>
          <p:cNvSpPr txBox="1"/>
          <p:nvPr/>
        </p:nvSpPr>
        <p:spPr>
          <a:xfrm>
            <a:off x="8159641" y="4409310"/>
            <a:ext cx="3962738" cy="1754326"/>
          </a:xfrm>
          <a:prstGeom prst="rect">
            <a:avLst/>
          </a:prstGeom>
          <a:solidFill>
            <a:srgbClr val="EF5E63">
              <a:alpha val="16078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Again,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object acquire the current local time, 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getDay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returns the weekday as a number between 0 and 6: </a:t>
            </a:r>
          </a:p>
          <a:p>
            <a:pPr algn="just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(Sunday=0, Monday=1, Tuesday=2 ..)</a:t>
            </a:r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1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Content Placeholder 1">
            <a:extLst>
              <a:ext uri="{FF2B5EF4-FFF2-40B4-BE49-F238E27FC236}">
                <a16:creationId xmlns:a16="http://schemas.microsoft.com/office/drawing/2014/main" id="{BF45F0F9-446F-ED4C-A4B3-6CD2AE450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1386"/>
            <a:ext cx="9601200" cy="3581400"/>
          </a:xfrm>
        </p:spPr>
        <p:txBody>
          <a:bodyPr/>
          <a:lstStyle/>
          <a:p>
            <a:r>
              <a:rPr lang="en-US" altLang="en-US" dirty="0"/>
              <a:t>When a web page is loaded, the browser creates its DOM.</a:t>
            </a:r>
          </a:p>
          <a:p>
            <a:r>
              <a:rPr lang="en-US" altLang="en-US" dirty="0"/>
              <a:t>The </a:t>
            </a:r>
            <a:r>
              <a:rPr lang="en-US" altLang="en-US" b="1" dirty="0"/>
              <a:t>HTML DOM</a:t>
            </a:r>
            <a:r>
              <a:rPr lang="en-US" altLang="en-US" dirty="0"/>
              <a:t> model is constructed as a tree of </a:t>
            </a:r>
            <a:r>
              <a:rPr lang="en-US" altLang="en-US" b="1" dirty="0"/>
              <a:t>Objects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17EC7-2B30-0A44-B458-8921BB5E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Introduction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045E8-5474-2948-A6E2-074B53C1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668E945E-8C35-F24C-925C-3338B3A605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64" y="3075186"/>
            <a:ext cx="6172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3">
            <a:extLst>
              <a:ext uri="{FF2B5EF4-FFF2-40B4-BE49-F238E27FC236}">
                <a16:creationId xmlns:a16="http://schemas.microsoft.com/office/drawing/2014/main" id="{3FD058A4-BC84-6741-B4D0-5DC002CF8F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Every piece of an HTML5 page (</a:t>
            </a:r>
            <a:r>
              <a:rPr lang="en-US" altLang="en-US" i="1" dirty="0"/>
              <a:t>elements</a:t>
            </a:r>
            <a:r>
              <a:rPr lang="en-US" altLang="en-US" dirty="0"/>
              <a:t>, </a:t>
            </a:r>
            <a:r>
              <a:rPr lang="en-US" altLang="en-US" i="1" dirty="0"/>
              <a:t>attributes</a:t>
            </a:r>
            <a:r>
              <a:rPr lang="en-US" altLang="en-US" dirty="0"/>
              <a:t>, </a:t>
            </a:r>
            <a:r>
              <a:rPr lang="en-US" altLang="en-US" i="1" dirty="0"/>
              <a:t>text</a:t>
            </a:r>
            <a:r>
              <a:rPr lang="en-US" altLang="en-US" dirty="0"/>
              <a:t>, etc.) is modeled in the web browser by a DOM node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nodes in a document make up the page’s DOM tree, which describes the relationships among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Nodes are related to each other through child-parent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node can have multiple children, but only one parent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Nodes with the same parent node are referred to as siblings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latin typeface="Lucida Console" panose="020B0609040504020204" pitchFamily="49" charset="0"/>
              </a:rPr>
              <a:t>html</a:t>
            </a:r>
            <a:r>
              <a:rPr lang="en-US" altLang="en-US" dirty="0"/>
              <a:t> node in a DOM tree is called the root node, because it has no parent</a:t>
            </a:r>
          </a:p>
        </p:txBody>
      </p:sp>
      <p:sp>
        <p:nvSpPr>
          <p:cNvPr id="145410" name="Slide Number Placeholder 3">
            <a:extLst>
              <a:ext uri="{FF2B5EF4-FFF2-40B4-BE49-F238E27FC236}">
                <a16:creationId xmlns:a16="http://schemas.microsoft.com/office/drawing/2014/main" id="{9F0F20F4-0615-CB4A-A4CB-FB946CBF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46E659C-6BC3-2646-AB8F-7B1DDF3D5BBD}" type="slidenum">
              <a:rPr lang="en-US" altLang="en-US" sz="1200">
                <a:solidFill>
                  <a:schemeClr val="tx1"/>
                </a:solidFill>
              </a:rPr>
              <a:pPr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5045831-4167-9A41-AB77-9F8A88C79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Introduction (Cont.)</a:t>
            </a:r>
          </a:p>
        </p:txBody>
      </p:sp>
      <p:sp>
        <p:nvSpPr>
          <p:cNvPr id="145412" name="Footer Placeholder 1">
            <a:extLst>
              <a:ext uri="{FF2B5EF4-FFF2-40B4-BE49-F238E27FC236}">
                <a16:creationId xmlns:a16="http://schemas.microsoft.com/office/drawing/2014/main" id="{7E53C832-B4C4-EE4A-8ACF-2297FBDA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>
            <a:extLst>
              <a:ext uri="{FF2B5EF4-FFF2-40B4-BE49-F238E27FC236}">
                <a16:creationId xmlns:a16="http://schemas.microsoft.com/office/drawing/2014/main" id="{55666D9E-51C7-C046-8984-9320CCDB1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399" y="1595203"/>
            <a:ext cx="9773629" cy="4711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getElementById</a:t>
            </a:r>
            <a:r>
              <a:rPr lang="en-US" altLang="en-US" sz="2400" dirty="0"/>
              <a:t> method: </a:t>
            </a:r>
          </a:p>
          <a:p>
            <a:r>
              <a:rPr lang="en-GB" altLang="en-US" dirty="0"/>
              <a:t>t</a:t>
            </a:r>
            <a:r>
              <a:rPr lang="en-GB" dirty="0"/>
              <a:t>he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en-GB" dirty="0"/>
              <a:t> method 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getElementById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</a:t>
            </a:r>
            <a:r>
              <a:rPr lang="en-GB" dirty="0"/>
              <a:t>returns an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Element</a:t>
            </a:r>
            <a:r>
              <a:rPr lang="en-GB" dirty="0"/>
              <a:t> object representing the element whose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id</a:t>
            </a:r>
            <a:r>
              <a:rPr lang="en-GB" dirty="0"/>
              <a:t> property matches the specified string. </a:t>
            </a:r>
          </a:p>
          <a:p>
            <a:r>
              <a:rPr lang="en-GB" dirty="0"/>
              <a:t>Since element IDs are required to be unique if specified, they're a useful way to get access to a specific element quickly. </a:t>
            </a:r>
          </a:p>
          <a:p>
            <a:r>
              <a:rPr lang="en-GB" altLang="en-US" dirty="0"/>
              <a:t>For instance, one can use t</a:t>
            </a:r>
            <a:r>
              <a:rPr lang="en-GB" dirty="0"/>
              <a:t>he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innerHTML</a:t>
            </a:r>
            <a:r>
              <a:rPr lang="en-GB" dirty="0"/>
              <a:t> property with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getElementById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GB" dirty="0"/>
              <a:t>to set (as in </a:t>
            </a:r>
            <a:r>
              <a:rPr lang="en-GB" b="1" dirty="0">
                <a:solidFill>
                  <a:srgbClr val="EF5E63"/>
                </a:solidFill>
              </a:rPr>
              <a:t>Example 1</a:t>
            </a:r>
            <a:r>
              <a:rPr lang="en-GB" dirty="0"/>
              <a:t>) or return the HTML content (inner HTML) of an element.</a:t>
            </a:r>
            <a:endParaRPr lang="en-US" altLang="en-US" dirty="0"/>
          </a:p>
        </p:txBody>
      </p:sp>
      <p:sp>
        <p:nvSpPr>
          <p:cNvPr id="149506" name="Slide Number Placeholder 3">
            <a:extLst>
              <a:ext uri="{FF2B5EF4-FFF2-40B4-BE49-F238E27FC236}">
                <a16:creationId xmlns:a16="http://schemas.microsoft.com/office/drawing/2014/main" id="{26A291EA-1685-A14A-81C7-4D550F8A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4D50C90-7373-9C40-98EF-C92B897FE02C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5B107F8-B896-164B-A88F-D8E4E1760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399" y="329307"/>
            <a:ext cx="10501859" cy="929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Traversing and Modifying a DOM Tree</a:t>
            </a:r>
          </a:p>
        </p:txBody>
      </p:sp>
      <p:sp>
        <p:nvSpPr>
          <p:cNvPr id="149508" name="Footer Placeholder 1">
            <a:extLst>
              <a:ext uri="{FF2B5EF4-FFF2-40B4-BE49-F238E27FC236}">
                <a16:creationId xmlns:a16="http://schemas.microsoft.com/office/drawing/2014/main" id="{5B2F2FEF-F71C-6042-87F6-FCFB9C89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 smtClean="0">
                <a:solidFill>
                  <a:schemeClr val="tx1"/>
                </a:solidFill>
              </a:rPr>
              <a:t>©1992-2012 by Pearson Education, Inc. All Rights Reserved.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47EE0D-4EA6-3F42-A407-2CDCBC21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50" y="755257"/>
            <a:ext cx="7454900" cy="416560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E23CAA-1765-1F44-9F47-ED0BAB18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33" y="695528"/>
            <a:ext cx="4026712" cy="1623382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1E19BF-299C-A640-809C-5008F621E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060" y="2467713"/>
            <a:ext cx="4053920" cy="1578036"/>
          </a:xfrm>
          <a:prstGeom prst="rect">
            <a:avLst/>
          </a:prstGeom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F9EE725-2EDB-0945-91EB-B767FD99C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532" y="4317712"/>
            <a:ext cx="4026711" cy="2489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C1C5AE-EBCE-6B4F-94E2-1D03377CA4F7}"/>
              </a:ext>
            </a:extLst>
          </p:cNvPr>
          <p:cNvSpPr txBox="1"/>
          <p:nvPr/>
        </p:nvSpPr>
        <p:spPr>
          <a:xfrm>
            <a:off x="788110" y="5021363"/>
            <a:ext cx="7216637" cy="1469906"/>
          </a:xfrm>
          <a:prstGeom prst="roundRect">
            <a:avLst/>
          </a:prstGeom>
          <a:ln w="127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EF5E63"/>
                </a:solidFill>
                <a:latin typeface="+mj-lt"/>
                <a:cs typeface="Consolas" panose="020B0609020204030204" pitchFamily="49" charset="0"/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setting the HTML content of an element using </a:t>
            </a:r>
            <a:r>
              <a:rPr lang="en-GB" b="1" dirty="0" err="1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innerHTML</a:t>
            </a:r>
            <a:r>
              <a:rPr lang="en-GB" b="1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requires your script to be in the body of an HTML not the head (</a:t>
            </a:r>
            <a:r>
              <a:rPr lang="en-GB" sz="2000" b="1" i="1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why?</a:t>
            </a:r>
            <a:r>
              <a:rPr lang="en-GB" b="1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) </a:t>
            </a:r>
            <a:endParaRPr lang="en-US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>
            <a:extLst>
              <a:ext uri="{FF2B5EF4-FFF2-40B4-BE49-F238E27FC236}">
                <a16:creationId xmlns:a16="http://schemas.microsoft.com/office/drawing/2014/main" id="{55666D9E-51C7-C046-8984-9320CCDB1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399" y="1295400"/>
            <a:ext cx="9773629" cy="47117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Moreover, the DOM element methods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setAttribute</a:t>
            </a:r>
            <a:r>
              <a:rPr lang="en-US" altLang="en-US" sz="2400" dirty="0"/>
              <a:t> and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getAttribute</a:t>
            </a:r>
            <a:r>
              <a:rPr lang="en-US" altLang="en-US" sz="2400" dirty="0"/>
              <a:t> allow you to modify an attribute value and get an attribute value, respectively.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r>
              <a:rPr lang="en-US" altLang="en-US" sz="2400" b="1" dirty="0"/>
              <a:t>*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setAttribute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attributeName,Value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400" dirty="0"/>
              <a:t> </a:t>
            </a:r>
            <a:r>
              <a:rPr lang="en-GB" altLang="en-US" sz="2400" dirty="0"/>
              <a:t>s</a:t>
            </a:r>
            <a:r>
              <a:rPr lang="en-GB" sz="2400" dirty="0"/>
              <a:t>ets the value of an attribute on the specified element. If the attribute already exists, the value is updated; otherwise a new attribute is added with the specified name and value.</a:t>
            </a:r>
          </a:p>
          <a:p>
            <a:endParaRPr lang="en-GB" sz="2400" dirty="0"/>
          </a:p>
          <a:p>
            <a:r>
              <a:rPr lang="en-GB" sz="2400" dirty="0"/>
              <a:t>*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getAttribute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attributeName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GB" dirty="0"/>
              <a:t>returns the value of a specified attribute on the element. If the given attribute does not exist, the value returned will either be null or ”” (empty string)</a:t>
            </a:r>
          </a:p>
          <a:p>
            <a:endParaRPr lang="en-GB" sz="2400" dirty="0"/>
          </a:p>
          <a:p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sp>
        <p:nvSpPr>
          <p:cNvPr id="149506" name="Slide Number Placeholder 3">
            <a:extLst>
              <a:ext uri="{FF2B5EF4-FFF2-40B4-BE49-F238E27FC236}">
                <a16:creationId xmlns:a16="http://schemas.microsoft.com/office/drawing/2014/main" id="{26A291EA-1685-A14A-81C7-4D550F8A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4D50C90-7373-9C40-98EF-C92B897FE02C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5B107F8-B896-164B-A88F-D8E4E1760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399" y="329307"/>
            <a:ext cx="10501859" cy="854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Traversing and Modifying a DOM Tree (Cont.)</a:t>
            </a:r>
          </a:p>
        </p:txBody>
      </p:sp>
      <p:sp>
        <p:nvSpPr>
          <p:cNvPr id="149508" name="Footer Placeholder 1">
            <a:extLst>
              <a:ext uri="{FF2B5EF4-FFF2-40B4-BE49-F238E27FC236}">
                <a16:creationId xmlns:a16="http://schemas.microsoft.com/office/drawing/2014/main" id="{5B2F2FEF-F71C-6042-87F6-FCFB9C89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955585" y="6118277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 smtClean="0">
                <a:solidFill>
                  <a:schemeClr val="tx1"/>
                </a:solidFill>
              </a:rPr>
              <a:t>©1992-2012 by Pearson Education, Inc. All Rights Reserved.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2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304204-9BEB-A147-9B55-B9E57575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62"/>
          <a:stretch/>
        </p:blipFill>
        <p:spPr>
          <a:xfrm>
            <a:off x="1322279" y="3544193"/>
            <a:ext cx="4711700" cy="311150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60ACE47-FBB1-2F4A-925B-87786E0C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54" y="3612701"/>
            <a:ext cx="5626100" cy="1840875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1F8973C-70FD-C64F-9200-EB6E729C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04" y="59960"/>
            <a:ext cx="8394700" cy="3365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3">
            <a:extLst>
              <a:ext uri="{FF2B5EF4-FFF2-40B4-BE49-F238E27FC236}">
                <a16:creationId xmlns:a16="http://schemas.microsoft.com/office/drawing/2014/main" id="{BF45A3C6-A40C-6247-A15C-3190B60666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7828" y="1461540"/>
            <a:ext cx="9601200" cy="506715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</a:t>
            </a:r>
            <a:r>
              <a:rPr lang="en-US" altLang="en-US" dirty="0"/>
              <a:t> object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createElement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tagName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Creates a new DOM node, taking the tag name as an argument.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It does not insert the element on the page.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</a:t>
            </a:r>
            <a:r>
              <a:rPr lang="en-US" altLang="en-US" dirty="0"/>
              <a:t> object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createTextNode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stringArg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Creates a DOM node that contains only text.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Given a string argument, </a:t>
            </a:r>
            <a:r>
              <a:rPr lang="en-US" altLang="en-US" sz="1400" dirty="0" err="1">
                <a:latin typeface="Lucida Console" panose="020B0609040504020204" pitchFamily="49" charset="0"/>
              </a:rPr>
              <a:t>createTextNode</a:t>
            </a:r>
            <a:r>
              <a:rPr lang="en-US" altLang="en-US" sz="1400" dirty="0"/>
              <a:t> inserts the string into the text node.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Method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appendChild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(node)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Inserts a child </a:t>
            </a:r>
            <a:r>
              <a:rPr lang="en-US" altLang="en-US" sz="1400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sz="1400" dirty="0"/>
              <a:t> (passed as an argument) after any existing children of the node on which it’s called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Property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parentNode</a:t>
            </a:r>
            <a:r>
              <a:rPr lang="en-US" altLang="en-US" dirty="0"/>
              <a:t> contains the node’s parent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insertBefore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Inserts a node as a child, right before an existing child, which you specify.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err="1"/>
              <a:t>node.insertBefore</a:t>
            </a:r>
            <a:r>
              <a:rPr lang="en-US" altLang="en-US" sz="1400" dirty="0"/>
              <a:t>(</a:t>
            </a:r>
            <a:r>
              <a:rPr lang="en-US" altLang="en-US" sz="1400" dirty="0" err="1"/>
              <a:t>newnode,existingnode</a:t>
            </a:r>
            <a:r>
              <a:rPr lang="en-US" altLang="en-US" sz="1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replaceChild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Receives as its first argument the new node to insert and as its second argument the node to replace. </a:t>
            </a:r>
            <a:r>
              <a:rPr lang="en-US" altLang="en-US" sz="1400" dirty="0" err="1"/>
              <a:t>node.replaceChild</a:t>
            </a:r>
            <a:r>
              <a:rPr lang="en-US" altLang="en-US" sz="1400" dirty="0"/>
              <a:t>(</a:t>
            </a:r>
            <a:r>
              <a:rPr lang="en-US" altLang="en-US" sz="1400" dirty="0" err="1"/>
              <a:t>newnode,oldnode</a:t>
            </a:r>
            <a:r>
              <a:rPr lang="en-US" altLang="en-US" sz="1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removeChild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removes a specified child node of the specified element. Returns the removed node as a Node object, or null if the node does not exist. </a:t>
            </a:r>
            <a:r>
              <a:rPr lang="en-US" altLang="en-US" sz="1400" dirty="0" err="1"/>
              <a:t>node.removeChild</a:t>
            </a:r>
            <a:r>
              <a:rPr lang="en-US" altLang="en-US" sz="1400" dirty="0"/>
              <a:t>(child) </a:t>
            </a:r>
          </a:p>
        </p:txBody>
      </p:sp>
      <p:sp>
        <p:nvSpPr>
          <p:cNvPr id="153602" name="Slide Number Placeholder 3">
            <a:extLst>
              <a:ext uri="{FF2B5EF4-FFF2-40B4-BE49-F238E27FC236}">
                <a16:creationId xmlns:a16="http://schemas.microsoft.com/office/drawing/2014/main" id="{74E1AF4D-4210-B647-8C6B-CCBD2621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3B65F6F-6C60-E347-87C7-D1CB1607E52D}" type="slidenum">
              <a:rPr lang="en-US" altLang="en-US" sz="1200">
                <a:solidFill>
                  <a:schemeClr val="tx1"/>
                </a:solidFill>
              </a:rPr>
              <a:pPr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53604" name="Footer Placeholder 1">
            <a:extLst>
              <a:ext uri="{FF2B5EF4-FFF2-40B4-BE49-F238E27FC236}">
                <a16:creationId xmlns:a16="http://schemas.microsoft.com/office/drawing/2014/main" id="{608971DE-9681-594B-822D-D9545025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C5C80A9-929E-304E-8B97-66ABB4DB3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399" y="329307"/>
            <a:ext cx="10501859" cy="854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Traversing and Modifying a DOM Tree (Cont.)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70094</TotalTime>
  <Words>1422</Words>
  <Application>Microsoft Office PowerPoint</Application>
  <PresentationFormat>Widescreen</PresentationFormat>
  <Paragraphs>164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Consolas</vt:lpstr>
      <vt:lpstr>Franklin Gothic Book</vt:lpstr>
      <vt:lpstr>Lucida Console</vt:lpstr>
      <vt:lpstr>Tahoma</vt:lpstr>
      <vt:lpstr>Times New Roman</vt:lpstr>
      <vt:lpstr>Wingdings 2</vt:lpstr>
      <vt:lpstr>Wingdings 3</vt:lpstr>
      <vt:lpstr>Crop</vt:lpstr>
      <vt:lpstr>CT1452 – Javascript: Document Object Model (DOM): Objects and Collections  </vt:lpstr>
      <vt:lpstr>PowerPoint Presentation</vt:lpstr>
      <vt:lpstr>Introduction (Cont.)</vt:lpstr>
      <vt:lpstr>Introduction (Cont.)</vt:lpstr>
      <vt:lpstr>Traversing and Modifying a DOM Tree</vt:lpstr>
      <vt:lpstr>PowerPoint Presentation</vt:lpstr>
      <vt:lpstr>Traversing and Modifying a DOM Tree (Cont.)</vt:lpstr>
      <vt:lpstr>PowerPoint Presentation</vt:lpstr>
      <vt:lpstr>Traversing and Modifying a DOM Tree (Cont.)</vt:lpstr>
      <vt:lpstr>PowerPoint Presentation</vt:lpstr>
      <vt:lpstr>DOM Collections</vt:lpstr>
      <vt:lpstr>DOM Collections (Cont.)</vt:lpstr>
      <vt:lpstr>PowerPoint Presentation</vt:lpstr>
      <vt:lpstr>PowerPoint Presentation</vt:lpstr>
      <vt:lpstr>Dynamic Styles</vt:lpstr>
      <vt:lpstr>PowerPoint Presentation</vt:lpstr>
      <vt:lpstr>PowerPoint Presentation</vt:lpstr>
      <vt:lpstr>More objects</vt:lpstr>
      <vt:lpstr>Math object</vt:lpstr>
      <vt:lpstr>PowerPoint Presentation</vt:lpstr>
      <vt:lpstr>PowerPoint Presentation</vt:lpstr>
      <vt:lpstr>PowerPoint Presentation</vt:lpstr>
      <vt:lpstr>String object</vt:lpstr>
      <vt:lpstr>PowerPoint Presentation</vt:lpstr>
      <vt:lpstr>PowerPoint Presentation</vt:lpstr>
      <vt:lpstr>PowerPoint Presentation</vt:lpstr>
      <vt:lpstr>Date object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Ashwaq</cp:lastModifiedBy>
  <cp:revision>226</cp:revision>
  <dcterms:created xsi:type="dcterms:W3CDTF">2021-01-19T15:50:39Z</dcterms:created>
  <dcterms:modified xsi:type="dcterms:W3CDTF">2025-03-12T01:10:12Z</dcterms:modified>
</cp:coreProperties>
</file>