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51"/>
  </p:notesMasterIdLst>
  <p:sldIdLst>
    <p:sldId id="265" r:id="rId2"/>
    <p:sldId id="510" r:id="rId3"/>
    <p:sldId id="511" r:id="rId4"/>
    <p:sldId id="512" r:id="rId5"/>
    <p:sldId id="315" r:id="rId6"/>
    <p:sldId id="466" r:id="rId7"/>
    <p:sldId id="342" r:id="rId8"/>
    <p:sldId id="384" r:id="rId9"/>
    <p:sldId id="394" r:id="rId10"/>
    <p:sldId id="468" r:id="rId11"/>
    <p:sldId id="469" r:id="rId12"/>
    <p:sldId id="470" r:id="rId13"/>
    <p:sldId id="471" r:id="rId14"/>
    <p:sldId id="498" r:id="rId15"/>
    <p:sldId id="499" r:id="rId16"/>
    <p:sldId id="472" r:id="rId17"/>
    <p:sldId id="501" r:id="rId18"/>
    <p:sldId id="50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467" r:id="rId27"/>
    <p:sldId id="473" r:id="rId28"/>
    <p:sldId id="475" r:id="rId29"/>
    <p:sldId id="492" r:id="rId30"/>
    <p:sldId id="347" r:id="rId31"/>
    <p:sldId id="491" r:id="rId32"/>
    <p:sldId id="493" r:id="rId33"/>
    <p:sldId id="474" r:id="rId34"/>
    <p:sldId id="494" r:id="rId35"/>
    <p:sldId id="495" r:id="rId36"/>
    <p:sldId id="497" r:id="rId37"/>
    <p:sldId id="503" r:id="rId38"/>
    <p:sldId id="496" r:id="rId39"/>
    <p:sldId id="476" r:id="rId40"/>
    <p:sldId id="477" r:id="rId41"/>
    <p:sldId id="478" r:id="rId42"/>
    <p:sldId id="479" r:id="rId43"/>
    <p:sldId id="480" r:id="rId44"/>
    <p:sldId id="504" r:id="rId45"/>
    <p:sldId id="505" r:id="rId46"/>
    <p:sldId id="506" r:id="rId47"/>
    <p:sldId id="507" r:id="rId48"/>
    <p:sldId id="508" r:id="rId49"/>
    <p:sldId id="50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E63"/>
    <a:srgbClr val="FFFFFF"/>
    <a:srgbClr val="69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2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29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F8344-CC27-49DA-B6FB-BCE258C548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92A6A7-6979-4A6A-8BD3-08EBC6702C94}">
      <dgm:prSet/>
      <dgm:spPr/>
      <dgm:t>
        <a:bodyPr/>
        <a:lstStyle/>
        <a:p>
          <a:r>
            <a:rPr lang="en-GB" baseline="0" dirty="0"/>
            <a:t>Sequential execution</a:t>
          </a:r>
          <a:endParaRPr lang="en-US" dirty="0"/>
        </a:p>
      </dgm:t>
    </dgm:pt>
    <dgm:pt modelId="{B734DF22-12A5-4DBD-B0B4-CFD2BB003680}" type="parTrans" cxnId="{7BD17C37-1136-4704-8FDD-B96894544BF9}">
      <dgm:prSet/>
      <dgm:spPr/>
      <dgm:t>
        <a:bodyPr/>
        <a:lstStyle/>
        <a:p>
          <a:endParaRPr lang="en-US"/>
        </a:p>
      </dgm:t>
    </dgm:pt>
    <dgm:pt modelId="{8F33ABF2-4F94-4389-9BC0-9A022D618CDF}" type="sibTrans" cxnId="{7BD17C37-1136-4704-8FDD-B96894544BF9}">
      <dgm:prSet/>
      <dgm:spPr/>
      <dgm:t>
        <a:bodyPr/>
        <a:lstStyle/>
        <a:p>
          <a:endParaRPr lang="en-US"/>
        </a:p>
      </dgm:t>
    </dgm:pt>
    <dgm:pt modelId="{ADC627AD-C8F0-45C3-A243-8EF87E0AD461}">
      <dgm:prSet/>
      <dgm:spPr/>
      <dgm:t>
        <a:bodyPr/>
        <a:lstStyle/>
        <a:p>
          <a:r>
            <a:rPr lang="en-GB" i="1" baseline="0"/>
            <a:t>Execute statements in the order they appear in the code </a:t>
          </a:r>
          <a:endParaRPr lang="en-US"/>
        </a:p>
      </dgm:t>
    </dgm:pt>
    <dgm:pt modelId="{7CCC23B9-039C-4266-95C9-FF1C44613723}" type="parTrans" cxnId="{3CA563B7-E2D5-4446-A590-6560F2062D02}">
      <dgm:prSet/>
      <dgm:spPr/>
      <dgm:t>
        <a:bodyPr/>
        <a:lstStyle/>
        <a:p>
          <a:endParaRPr lang="en-US"/>
        </a:p>
      </dgm:t>
    </dgm:pt>
    <dgm:pt modelId="{41D1DE48-2F2A-412E-B524-F69A5F123698}" type="sibTrans" cxnId="{3CA563B7-E2D5-4446-A590-6560F2062D02}">
      <dgm:prSet/>
      <dgm:spPr/>
      <dgm:t>
        <a:bodyPr/>
        <a:lstStyle/>
        <a:p>
          <a:endParaRPr lang="en-US"/>
        </a:p>
      </dgm:t>
    </dgm:pt>
    <dgm:pt modelId="{CA09F4F2-F9C7-4A63-8769-CAC84A33D3AC}">
      <dgm:prSet/>
      <dgm:spPr/>
      <dgm:t>
        <a:bodyPr/>
        <a:lstStyle/>
        <a:p>
          <a:r>
            <a:rPr lang="en-GB" baseline="0"/>
            <a:t>Transfer of control</a:t>
          </a:r>
          <a:endParaRPr lang="en-US"/>
        </a:p>
      </dgm:t>
    </dgm:pt>
    <dgm:pt modelId="{F893DA20-3DE4-4ADC-9D68-898FF522EC0B}" type="parTrans" cxnId="{CA4F65C9-6F5E-4548-BF6B-F943BEF13DBC}">
      <dgm:prSet/>
      <dgm:spPr/>
      <dgm:t>
        <a:bodyPr/>
        <a:lstStyle/>
        <a:p>
          <a:endParaRPr lang="en-US"/>
        </a:p>
      </dgm:t>
    </dgm:pt>
    <dgm:pt modelId="{BBCA8246-198E-40AB-A59A-A643D0EB0A37}" type="sibTrans" cxnId="{CA4F65C9-6F5E-4548-BF6B-F943BEF13DBC}">
      <dgm:prSet/>
      <dgm:spPr/>
      <dgm:t>
        <a:bodyPr/>
        <a:lstStyle/>
        <a:p>
          <a:endParaRPr lang="en-US"/>
        </a:p>
      </dgm:t>
    </dgm:pt>
    <dgm:pt modelId="{C6D86CC4-BDE7-4A7B-8CDA-C90DF254B356}">
      <dgm:prSet/>
      <dgm:spPr/>
      <dgm:t>
        <a:bodyPr/>
        <a:lstStyle/>
        <a:p>
          <a:r>
            <a:rPr lang="en-GB" i="1" baseline="0" dirty="0"/>
            <a:t>Changing the order in which statements execute </a:t>
          </a:r>
          <a:endParaRPr lang="en-US" dirty="0"/>
        </a:p>
      </dgm:t>
    </dgm:pt>
    <dgm:pt modelId="{E943EA88-D3C9-4E58-8C18-25AD67AEF54F}" type="parTrans" cxnId="{7025897B-E581-4AB5-BB21-47B92D4CDC27}">
      <dgm:prSet/>
      <dgm:spPr/>
      <dgm:t>
        <a:bodyPr/>
        <a:lstStyle/>
        <a:p>
          <a:endParaRPr lang="en-US"/>
        </a:p>
      </dgm:t>
    </dgm:pt>
    <dgm:pt modelId="{310AECEA-48F6-47C2-9C73-D97E37FF3FF3}" type="sibTrans" cxnId="{7025897B-E581-4AB5-BB21-47B92D4CDC27}">
      <dgm:prSet/>
      <dgm:spPr/>
      <dgm:t>
        <a:bodyPr/>
        <a:lstStyle/>
        <a:p>
          <a:endParaRPr lang="en-US"/>
        </a:p>
      </dgm:t>
    </dgm:pt>
    <dgm:pt modelId="{96275DC5-80C5-44CB-8112-68304FB03688}">
      <dgm:prSet/>
      <dgm:spPr/>
      <dgm:t>
        <a:bodyPr/>
        <a:lstStyle/>
        <a:p>
          <a:r>
            <a:rPr lang="en-GB" baseline="0"/>
            <a:t>All scripts can be written in terms of only three control statements </a:t>
          </a:r>
          <a:endParaRPr lang="en-US"/>
        </a:p>
      </dgm:t>
    </dgm:pt>
    <dgm:pt modelId="{F4A3F70C-9524-4F99-B3D7-15E7F6350878}" type="parTrans" cxnId="{E83BA6E9-F063-48E6-B89D-E80D86512947}">
      <dgm:prSet/>
      <dgm:spPr/>
      <dgm:t>
        <a:bodyPr/>
        <a:lstStyle/>
        <a:p>
          <a:endParaRPr lang="en-US"/>
        </a:p>
      </dgm:t>
    </dgm:pt>
    <dgm:pt modelId="{05835F0C-224B-4316-97D8-759E344FAD4D}" type="sibTrans" cxnId="{E83BA6E9-F063-48E6-B89D-E80D86512947}">
      <dgm:prSet/>
      <dgm:spPr/>
      <dgm:t>
        <a:bodyPr/>
        <a:lstStyle/>
        <a:p>
          <a:endParaRPr lang="en-US"/>
        </a:p>
      </dgm:t>
    </dgm:pt>
    <dgm:pt modelId="{F3796B5D-145E-45A8-BE60-4ECB1955867B}">
      <dgm:prSet/>
      <dgm:spPr/>
      <dgm:t>
        <a:bodyPr/>
        <a:lstStyle/>
        <a:p>
          <a:r>
            <a:rPr lang="en-GB" i="1" baseline="0" dirty="0"/>
            <a:t>sequence</a:t>
          </a:r>
          <a:endParaRPr lang="en-US" dirty="0"/>
        </a:p>
      </dgm:t>
    </dgm:pt>
    <dgm:pt modelId="{9D0FEEA1-815E-4E89-9F3D-E10941AB4370}" type="parTrans" cxnId="{2D9549AA-DE5C-4EDD-9342-18E3B7AB98DB}">
      <dgm:prSet/>
      <dgm:spPr/>
      <dgm:t>
        <a:bodyPr/>
        <a:lstStyle/>
        <a:p>
          <a:endParaRPr lang="en-US"/>
        </a:p>
      </dgm:t>
    </dgm:pt>
    <dgm:pt modelId="{83404527-5785-4609-9AF5-5DB81314BF73}" type="sibTrans" cxnId="{2D9549AA-DE5C-4EDD-9342-18E3B7AB98DB}">
      <dgm:prSet/>
      <dgm:spPr/>
      <dgm:t>
        <a:bodyPr/>
        <a:lstStyle/>
        <a:p>
          <a:endParaRPr lang="en-US"/>
        </a:p>
      </dgm:t>
    </dgm:pt>
    <dgm:pt modelId="{17E493FC-4587-4007-9993-32AEE9087B5A}">
      <dgm:prSet/>
      <dgm:spPr/>
      <dgm:t>
        <a:bodyPr/>
        <a:lstStyle/>
        <a:p>
          <a:r>
            <a:rPr lang="en-GB" i="1" baseline="0" dirty="0"/>
            <a:t>selection </a:t>
          </a:r>
          <a:endParaRPr lang="en-US" dirty="0"/>
        </a:p>
      </dgm:t>
    </dgm:pt>
    <dgm:pt modelId="{3C346542-3A44-45B3-81EF-F58466AC8911}" type="parTrans" cxnId="{38913AED-85C7-47FA-A544-913BD0CA5725}">
      <dgm:prSet/>
      <dgm:spPr/>
      <dgm:t>
        <a:bodyPr/>
        <a:lstStyle/>
        <a:p>
          <a:endParaRPr lang="en-US"/>
        </a:p>
      </dgm:t>
    </dgm:pt>
    <dgm:pt modelId="{EB7A1995-58A1-402C-98B2-0886296F9EE7}" type="sibTrans" cxnId="{38913AED-85C7-47FA-A544-913BD0CA5725}">
      <dgm:prSet/>
      <dgm:spPr/>
      <dgm:t>
        <a:bodyPr/>
        <a:lstStyle/>
        <a:p>
          <a:endParaRPr lang="en-US"/>
        </a:p>
      </dgm:t>
    </dgm:pt>
    <dgm:pt modelId="{E96D9D33-B3DB-4740-932D-D543735BD892}">
      <dgm:prSet/>
      <dgm:spPr/>
      <dgm:t>
        <a:bodyPr/>
        <a:lstStyle/>
        <a:p>
          <a:r>
            <a:rPr lang="en-GB" i="1" baseline="0" dirty="0"/>
            <a:t>repetition </a:t>
          </a:r>
          <a:endParaRPr lang="en-US" dirty="0"/>
        </a:p>
      </dgm:t>
    </dgm:pt>
    <dgm:pt modelId="{D413E09B-45A8-48F6-896E-3725FF68EEA1}" type="parTrans" cxnId="{EDADD384-FD10-413B-9784-7BC9AE64007B}">
      <dgm:prSet/>
      <dgm:spPr/>
      <dgm:t>
        <a:bodyPr/>
        <a:lstStyle/>
        <a:p>
          <a:endParaRPr lang="en-US"/>
        </a:p>
      </dgm:t>
    </dgm:pt>
    <dgm:pt modelId="{168AFD92-5A0C-4658-A794-FBDA36C1317C}" type="sibTrans" cxnId="{EDADD384-FD10-413B-9784-7BC9AE64007B}">
      <dgm:prSet/>
      <dgm:spPr/>
      <dgm:t>
        <a:bodyPr/>
        <a:lstStyle/>
        <a:p>
          <a:endParaRPr lang="en-US"/>
        </a:p>
      </dgm:t>
    </dgm:pt>
    <dgm:pt modelId="{75487114-CD3F-9B4F-9C27-757245335F6F}" type="pres">
      <dgm:prSet presAssocID="{BDAF8344-CC27-49DA-B6FB-BCE258C54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EFC6F-CAA2-6B44-8B0D-CDDFF13CC759}" type="pres">
      <dgm:prSet presAssocID="{0192A6A7-6979-4A6A-8BD3-08EBC6702C94}" presName="composite" presStyleCnt="0"/>
      <dgm:spPr/>
    </dgm:pt>
    <dgm:pt modelId="{6398675E-FA74-6E4B-8B1C-DEF7DCB4B76F}" type="pres">
      <dgm:prSet presAssocID="{0192A6A7-6979-4A6A-8BD3-08EBC6702C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7F92-BFCC-EA4C-A6AF-415FFD7D0A5D}" type="pres">
      <dgm:prSet presAssocID="{0192A6A7-6979-4A6A-8BD3-08EBC6702C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999C2-1102-824D-A2C1-DF3F80684671}" type="pres">
      <dgm:prSet presAssocID="{8F33ABF2-4F94-4389-9BC0-9A022D618CDF}" presName="space" presStyleCnt="0"/>
      <dgm:spPr/>
    </dgm:pt>
    <dgm:pt modelId="{3BF75DCD-51F0-F24B-9572-017E3A4E0010}" type="pres">
      <dgm:prSet presAssocID="{CA09F4F2-F9C7-4A63-8769-CAC84A33D3AC}" presName="composite" presStyleCnt="0"/>
      <dgm:spPr/>
    </dgm:pt>
    <dgm:pt modelId="{755486D9-EA19-7848-BBA3-C712E6F7FF22}" type="pres">
      <dgm:prSet presAssocID="{CA09F4F2-F9C7-4A63-8769-CAC84A33D3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C6DFA-C482-3B4C-9B3D-622FCDF483F5}" type="pres">
      <dgm:prSet presAssocID="{CA09F4F2-F9C7-4A63-8769-CAC84A33D3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BA790-C602-D946-A409-3015A8978C81}" type="pres">
      <dgm:prSet presAssocID="{BBCA8246-198E-40AB-A59A-A643D0EB0A37}" presName="space" presStyleCnt="0"/>
      <dgm:spPr/>
    </dgm:pt>
    <dgm:pt modelId="{CF028B82-2A48-9B4D-B197-F6DF292997A5}" type="pres">
      <dgm:prSet presAssocID="{96275DC5-80C5-44CB-8112-68304FB03688}" presName="composite" presStyleCnt="0"/>
      <dgm:spPr/>
    </dgm:pt>
    <dgm:pt modelId="{8A2DC933-0140-5B4A-9D4E-09308F36DEB9}" type="pres">
      <dgm:prSet presAssocID="{96275DC5-80C5-44CB-8112-68304FB036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7141-85BA-6F4C-8942-44034BD519E7}" type="pres">
      <dgm:prSet presAssocID="{96275DC5-80C5-44CB-8112-68304FB036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BA6E9-F063-48E6-B89D-E80D86512947}" srcId="{BDAF8344-CC27-49DA-B6FB-BCE258C54832}" destId="{96275DC5-80C5-44CB-8112-68304FB03688}" srcOrd="2" destOrd="0" parTransId="{F4A3F70C-9524-4F99-B3D7-15E7F6350878}" sibTransId="{05835F0C-224B-4316-97D8-759E344FAD4D}"/>
    <dgm:cxn modelId="{2D9549AA-DE5C-4EDD-9342-18E3B7AB98DB}" srcId="{96275DC5-80C5-44CB-8112-68304FB03688}" destId="{F3796B5D-145E-45A8-BE60-4ECB1955867B}" srcOrd="0" destOrd="0" parTransId="{9D0FEEA1-815E-4E89-9F3D-E10941AB4370}" sibTransId="{83404527-5785-4609-9AF5-5DB81314BF73}"/>
    <dgm:cxn modelId="{3F2607C4-A35C-CC4C-92E3-FC63DBCAE501}" type="presOf" srcId="{CA09F4F2-F9C7-4A63-8769-CAC84A33D3AC}" destId="{755486D9-EA19-7848-BBA3-C712E6F7FF22}" srcOrd="0" destOrd="0" presId="urn:microsoft.com/office/officeart/2005/8/layout/hList1"/>
    <dgm:cxn modelId="{7BD17C37-1136-4704-8FDD-B96894544BF9}" srcId="{BDAF8344-CC27-49DA-B6FB-BCE258C54832}" destId="{0192A6A7-6979-4A6A-8BD3-08EBC6702C94}" srcOrd="0" destOrd="0" parTransId="{B734DF22-12A5-4DBD-B0B4-CFD2BB003680}" sibTransId="{8F33ABF2-4F94-4389-9BC0-9A022D618CDF}"/>
    <dgm:cxn modelId="{7025897B-E581-4AB5-BB21-47B92D4CDC27}" srcId="{CA09F4F2-F9C7-4A63-8769-CAC84A33D3AC}" destId="{C6D86CC4-BDE7-4A7B-8CDA-C90DF254B356}" srcOrd="0" destOrd="0" parTransId="{E943EA88-D3C9-4E58-8C18-25AD67AEF54F}" sibTransId="{310AECEA-48F6-47C2-9C73-D97E37FF3FF3}"/>
    <dgm:cxn modelId="{4F1AEC41-6FA2-6F45-A630-B702164528F8}" type="presOf" srcId="{ADC627AD-C8F0-45C3-A243-8EF87E0AD461}" destId="{B2CB7F92-BFCC-EA4C-A6AF-415FFD7D0A5D}" srcOrd="0" destOrd="0" presId="urn:microsoft.com/office/officeart/2005/8/layout/hList1"/>
    <dgm:cxn modelId="{EDADD384-FD10-413B-9784-7BC9AE64007B}" srcId="{96275DC5-80C5-44CB-8112-68304FB03688}" destId="{E96D9D33-B3DB-4740-932D-D543735BD892}" srcOrd="2" destOrd="0" parTransId="{D413E09B-45A8-48F6-896E-3725FF68EEA1}" sibTransId="{168AFD92-5A0C-4658-A794-FBDA36C1317C}"/>
    <dgm:cxn modelId="{DAA64546-E853-B946-AA0F-5BBB7D9F45ED}" type="presOf" srcId="{96275DC5-80C5-44CB-8112-68304FB03688}" destId="{8A2DC933-0140-5B4A-9D4E-09308F36DEB9}" srcOrd="0" destOrd="0" presId="urn:microsoft.com/office/officeart/2005/8/layout/hList1"/>
    <dgm:cxn modelId="{D29FE001-114D-424A-B948-BEAAA4E6F39A}" type="presOf" srcId="{E96D9D33-B3DB-4740-932D-D543735BD892}" destId="{E7347141-85BA-6F4C-8942-44034BD519E7}" srcOrd="0" destOrd="2" presId="urn:microsoft.com/office/officeart/2005/8/layout/hList1"/>
    <dgm:cxn modelId="{BD31231D-883D-C94A-BBE1-0118B516FE5C}" type="presOf" srcId="{17E493FC-4587-4007-9993-32AEE9087B5A}" destId="{E7347141-85BA-6F4C-8942-44034BD519E7}" srcOrd="0" destOrd="1" presId="urn:microsoft.com/office/officeart/2005/8/layout/hList1"/>
    <dgm:cxn modelId="{8C11DA02-E865-0243-934D-1E63FCB77C0D}" type="presOf" srcId="{F3796B5D-145E-45A8-BE60-4ECB1955867B}" destId="{E7347141-85BA-6F4C-8942-44034BD519E7}" srcOrd="0" destOrd="0" presId="urn:microsoft.com/office/officeart/2005/8/layout/hList1"/>
    <dgm:cxn modelId="{0092D150-3E4D-0D4B-BD57-8FFF6FC4BA58}" type="presOf" srcId="{0192A6A7-6979-4A6A-8BD3-08EBC6702C94}" destId="{6398675E-FA74-6E4B-8B1C-DEF7DCB4B76F}" srcOrd="0" destOrd="0" presId="urn:microsoft.com/office/officeart/2005/8/layout/hList1"/>
    <dgm:cxn modelId="{9E3AE38E-27FB-6940-8927-A78AE498E81B}" type="presOf" srcId="{C6D86CC4-BDE7-4A7B-8CDA-C90DF254B356}" destId="{946C6DFA-C482-3B4C-9B3D-622FCDF483F5}" srcOrd="0" destOrd="0" presId="urn:microsoft.com/office/officeart/2005/8/layout/hList1"/>
    <dgm:cxn modelId="{CA4F65C9-6F5E-4548-BF6B-F943BEF13DBC}" srcId="{BDAF8344-CC27-49DA-B6FB-BCE258C54832}" destId="{CA09F4F2-F9C7-4A63-8769-CAC84A33D3AC}" srcOrd="1" destOrd="0" parTransId="{F893DA20-3DE4-4ADC-9D68-898FF522EC0B}" sibTransId="{BBCA8246-198E-40AB-A59A-A643D0EB0A37}"/>
    <dgm:cxn modelId="{3CA563B7-E2D5-4446-A590-6560F2062D02}" srcId="{0192A6A7-6979-4A6A-8BD3-08EBC6702C94}" destId="{ADC627AD-C8F0-45C3-A243-8EF87E0AD461}" srcOrd="0" destOrd="0" parTransId="{7CCC23B9-039C-4266-95C9-FF1C44613723}" sibTransId="{41D1DE48-2F2A-412E-B524-F69A5F123698}"/>
    <dgm:cxn modelId="{38913AED-85C7-47FA-A544-913BD0CA5725}" srcId="{96275DC5-80C5-44CB-8112-68304FB03688}" destId="{17E493FC-4587-4007-9993-32AEE9087B5A}" srcOrd="1" destOrd="0" parTransId="{3C346542-3A44-45B3-81EF-F58466AC8911}" sibTransId="{EB7A1995-58A1-402C-98B2-0886296F9EE7}"/>
    <dgm:cxn modelId="{B7C571FF-45CB-F440-B612-7E25A6F43703}" type="presOf" srcId="{BDAF8344-CC27-49DA-B6FB-BCE258C54832}" destId="{75487114-CD3F-9B4F-9C27-757245335F6F}" srcOrd="0" destOrd="0" presId="urn:microsoft.com/office/officeart/2005/8/layout/hList1"/>
    <dgm:cxn modelId="{A2B6A54C-DC1B-8447-8C0C-EB7CCA3E15BD}" type="presParOf" srcId="{75487114-CD3F-9B4F-9C27-757245335F6F}" destId="{26BEFC6F-CAA2-6B44-8B0D-CDDFF13CC759}" srcOrd="0" destOrd="0" presId="urn:microsoft.com/office/officeart/2005/8/layout/hList1"/>
    <dgm:cxn modelId="{3503CAD2-C7CA-0546-B5D9-BA6F8028E112}" type="presParOf" srcId="{26BEFC6F-CAA2-6B44-8B0D-CDDFF13CC759}" destId="{6398675E-FA74-6E4B-8B1C-DEF7DCB4B76F}" srcOrd="0" destOrd="0" presId="urn:microsoft.com/office/officeart/2005/8/layout/hList1"/>
    <dgm:cxn modelId="{B3C7B91A-A20D-594F-BAF5-22A58512FE4C}" type="presParOf" srcId="{26BEFC6F-CAA2-6B44-8B0D-CDDFF13CC759}" destId="{B2CB7F92-BFCC-EA4C-A6AF-415FFD7D0A5D}" srcOrd="1" destOrd="0" presId="urn:microsoft.com/office/officeart/2005/8/layout/hList1"/>
    <dgm:cxn modelId="{6CCEC2DB-936A-F24D-9F05-B72895587143}" type="presParOf" srcId="{75487114-CD3F-9B4F-9C27-757245335F6F}" destId="{41A999C2-1102-824D-A2C1-DF3F80684671}" srcOrd="1" destOrd="0" presId="urn:microsoft.com/office/officeart/2005/8/layout/hList1"/>
    <dgm:cxn modelId="{A6DA4EF0-8E12-C441-9DE5-6AF602B40026}" type="presParOf" srcId="{75487114-CD3F-9B4F-9C27-757245335F6F}" destId="{3BF75DCD-51F0-F24B-9572-017E3A4E0010}" srcOrd="2" destOrd="0" presId="urn:microsoft.com/office/officeart/2005/8/layout/hList1"/>
    <dgm:cxn modelId="{B03FDFFF-7982-DE43-914E-473055A3CC5D}" type="presParOf" srcId="{3BF75DCD-51F0-F24B-9572-017E3A4E0010}" destId="{755486D9-EA19-7848-BBA3-C712E6F7FF22}" srcOrd="0" destOrd="0" presId="urn:microsoft.com/office/officeart/2005/8/layout/hList1"/>
    <dgm:cxn modelId="{0A398FB6-8339-284A-86F3-222EFE6E9FFC}" type="presParOf" srcId="{3BF75DCD-51F0-F24B-9572-017E3A4E0010}" destId="{946C6DFA-C482-3B4C-9B3D-622FCDF483F5}" srcOrd="1" destOrd="0" presId="urn:microsoft.com/office/officeart/2005/8/layout/hList1"/>
    <dgm:cxn modelId="{41E5A97A-0AB6-B744-8610-D886244B6021}" type="presParOf" srcId="{75487114-CD3F-9B4F-9C27-757245335F6F}" destId="{A60BA790-C602-D946-A409-3015A8978C81}" srcOrd="3" destOrd="0" presId="urn:microsoft.com/office/officeart/2005/8/layout/hList1"/>
    <dgm:cxn modelId="{FC88A893-9F71-5E4E-A6E7-F3A5080D701F}" type="presParOf" srcId="{75487114-CD3F-9B4F-9C27-757245335F6F}" destId="{CF028B82-2A48-9B4D-B197-F6DF292997A5}" srcOrd="4" destOrd="0" presId="urn:microsoft.com/office/officeart/2005/8/layout/hList1"/>
    <dgm:cxn modelId="{754CA19E-7BDA-334E-A0B2-0CF319DA4C27}" type="presParOf" srcId="{CF028B82-2A48-9B4D-B197-F6DF292997A5}" destId="{8A2DC933-0140-5B4A-9D4E-09308F36DEB9}" srcOrd="0" destOrd="0" presId="urn:microsoft.com/office/officeart/2005/8/layout/hList1"/>
    <dgm:cxn modelId="{F3846178-BA15-A242-9539-D009EE8DA392}" type="presParOf" srcId="{CF028B82-2A48-9B4D-B197-F6DF292997A5}" destId="{E7347141-85BA-6F4C-8942-44034BD51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675E-FA74-6E4B-8B1C-DEF7DCB4B76F}">
      <dsp:nvSpPr>
        <dsp:cNvPr id="0" name=""/>
        <dsp:cNvSpPr/>
      </dsp:nvSpPr>
      <dsp:spPr>
        <a:xfrm>
          <a:off x="3000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baseline="0" dirty="0"/>
            <a:t>Sequential execution</a:t>
          </a:r>
          <a:endParaRPr lang="en-US" sz="2000" kern="1200" dirty="0"/>
        </a:p>
      </dsp:txBody>
      <dsp:txXfrm>
        <a:off x="3000" y="748299"/>
        <a:ext cx="2925365" cy="947341"/>
      </dsp:txXfrm>
    </dsp:sp>
    <dsp:sp modelId="{B2CB7F92-BFCC-EA4C-A6AF-415FFD7D0A5D}">
      <dsp:nvSpPr>
        <dsp:cNvPr id="0" name=""/>
        <dsp:cNvSpPr/>
      </dsp:nvSpPr>
      <dsp:spPr>
        <a:xfrm>
          <a:off x="3000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baseline="0"/>
            <a:t>Execute statements in the order they appear in the code </a:t>
          </a:r>
          <a:endParaRPr lang="en-US" sz="2000" kern="1200"/>
        </a:p>
      </dsp:txBody>
      <dsp:txXfrm>
        <a:off x="3000" y="1695641"/>
        <a:ext cx="2925365" cy="1137459"/>
      </dsp:txXfrm>
    </dsp:sp>
    <dsp:sp modelId="{755486D9-EA19-7848-BBA3-C712E6F7FF22}">
      <dsp:nvSpPr>
        <dsp:cNvPr id="0" name=""/>
        <dsp:cNvSpPr/>
      </dsp:nvSpPr>
      <dsp:spPr>
        <a:xfrm>
          <a:off x="3337917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baseline="0"/>
            <a:t>Transfer of control</a:t>
          </a:r>
          <a:endParaRPr lang="en-US" sz="2000" kern="1200"/>
        </a:p>
      </dsp:txBody>
      <dsp:txXfrm>
        <a:off x="3337917" y="748299"/>
        <a:ext cx="2925365" cy="947341"/>
      </dsp:txXfrm>
    </dsp:sp>
    <dsp:sp modelId="{946C6DFA-C482-3B4C-9B3D-622FCDF483F5}">
      <dsp:nvSpPr>
        <dsp:cNvPr id="0" name=""/>
        <dsp:cNvSpPr/>
      </dsp:nvSpPr>
      <dsp:spPr>
        <a:xfrm>
          <a:off x="3337917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baseline="0" dirty="0"/>
            <a:t>Changing the order in which statements execute </a:t>
          </a:r>
          <a:endParaRPr lang="en-US" sz="2000" kern="1200" dirty="0"/>
        </a:p>
      </dsp:txBody>
      <dsp:txXfrm>
        <a:off x="3337917" y="1695641"/>
        <a:ext cx="2925365" cy="1137459"/>
      </dsp:txXfrm>
    </dsp:sp>
    <dsp:sp modelId="{8A2DC933-0140-5B4A-9D4E-09308F36DEB9}">
      <dsp:nvSpPr>
        <dsp:cNvPr id="0" name=""/>
        <dsp:cNvSpPr/>
      </dsp:nvSpPr>
      <dsp:spPr>
        <a:xfrm>
          <a:off x="6672833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baseline="0"/>
            <a:t>All scripts can be written in terms of only three control statements </a:t>
          </a:r>
          <a:endParaRPr lang="en-US" sz="2000" kern="1200"/>
        </a:p>
      </dsp:txBody>
      <dsp:txXfrm>
        <a:off x="6672833" y="748299"/>
        <a:ext cx="2925365" cy="947341"/>
      </dsp:txXfrm>
    </dsp:sp>
    <dsp:sp modelId="{E7347141-85BA-6F4C-8942-44034BD519E7}">
      <dsp:nvSpPr>
        <dsp:cNvPr id="0" name=""/>
        <dsp:cNvSpPr/>
      </dsp:nvSpPr>
      <dsp:spPr>
        <a:xfrm>
          <a:off x="6672833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baseline="0" dirty="0"/>
            <a:t>sequence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baseline="0" dirty="0"/>
            <a:t>selection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1" kern="1200" baseline="0" dirty="0"/>
            <a:t>repetition </a:t>
          </a:r>
          <a:endParaRPr lang="en-US" sz="2000" kern="1200" dirty="0"/>
        </a:p>
      </dsp:txBody>
      <dsp:txXfrm>
        <a:off x="6672833" y="1695641"/>
        <a:ext cx="2925365" cy="113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10/13/2025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0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15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3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16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17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>
            <a:extLst>
              <a:ext uri="{FF2B5EF4-FFF2-40B4-BE49-F238E27FC236}">
                <a16:creationId xmlns:a16="http://schemas.microsoft.com/office/drawing/2014/main" id="{1BA73537-4BF0-FE4C-BD48-5B1EFBC67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4ADC0-358E-7A4C-ADDD-8CF5C8BAD8E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CF3512F9-9AC8-6B4B-94A6-43546B45E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70B2ACA-D0C9-E04D-9FA8-9E03E94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1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25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7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74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27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8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29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28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35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6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77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4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75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46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1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8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>
            <a:extLst>
              <a:ext uri="{FF2B5EF4-FFF2-40B4-BE49-F238E27FC236}">
                <a16:creationId xmlns:a16="http://schemas.microsoft.com/office/drawing/2014/main" id="{8CEE30BD-2371-624F-94EC-2FDEFB9EA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3CF33-13ED-0A4E-B508-477AE625ED1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0C1F86FB-73FA-9C41-BC51-2014074B8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CA03221C-AF65-DF47-8AF3-44099ADAB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10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6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11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3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757258-49CC-4A2B-993C-579DF168D562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05EA-C90C-43DB-9F3B-37B1960E1F5C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46FE-DE9F-44C5-B470-3C0D333FF13B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0991-0FD1-4495-87D3-D76883B0BDAC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60AB53-C358-494C-AC5F-32CE15A3F663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613D-CD13-4515-A0EE-57549E2971C1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CCA3-291E-423F-828D-C20A37771169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33D-EA95-49CD-9655-F8E1A64C9C22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958-9966-4F64-A30F-9B936D79F2F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A9D679-18B8-4CBD-BFA6-E55BEE7EAF59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4C4072-A33C-48C2-B000-F21C6E97CF93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177AC0A-49C3-41EF-A23B-E645A07B2CD1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©1992-2012 by Pearson Education,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7" y="1550529"/>
            <a:ext cx="5841935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CT1452 – </a:t>
            </a:r>
            <a:r>
              <a:rPr lang="en-US" sz="4400" b="1" dirty="0" err="1"/>
              <a:t>Javascript</a:t>
            </a:r>
            <a:r>
              <a:rPr lang="en-US" sz="4400" b="1" dirty="0"/>
              <a:t>: Control statements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Binhadba Edit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53610E-D3A7-7E4E-AA25-4EA766C26DFD}"/>
              </a:ext>
            </a:extLst>
          </p:cNvPr>
          <p:cNvSpPr/>
          <p:nvPr/>
        </p:nvSpPr>
        <p:spPr>
          <a:xfrm>
            <a:off x="1843088" y="3357568"/>
            <a:ext cx="9143634" cy="6572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Statement: </a:t>
            </a:r>
            <a:r>
              <a:rPr lang="en-US" sz="4000" b="1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458913"/>
            <a:ext cx="9143634" cy="4360862"/>
          </a:xfrm>
        </p:spPr>
        <p:txBody>
          <a:bodyPr>
            <a:normAutofit/>
          </a:bodyPr>
          <a:lstStyle/>
          <a:p>
            <a:r>
              <a:rPr lang="en-GB" sz="2400" dirty="0"/>
              <a:t>The following statement contains a conditional expression that evaluates to the string "Passed" if the condition </a:t>
            </a:r>
            <a:r>
              <a:rPr lang="en-GB" sz="2400" dirty="0" err="1"/>
              <a:t>studentGrade</a:t>
            </a:r>
            <a:r>
              <a:rPr lang="en-GB" sz="2400" dirty="0"/>
              <a:t> &gt;= 60 is true and evaluates to the string "Failed" if the condition is false. </a:t>
            </a:r>
            <a:endParaRPr lang="en-GB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document.writeln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studentGrade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&gt;= 60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"Passed"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"Failed" ); 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2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 (Cont.)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Nested if...else statements</a:t>
            </a:r>
          </a:p>
          <a:p>
            <a:pPr lvl="1"/>
            <a:r>
              <a:rPr lang="en-GB" sz="2400" dirty="0"/>
              <a:t>Test for multiple cases by placing if...else statements inside </a:t>
            </a:r>
            <a:r>
              <a:rPr lang="en-GB" sz="2800" dirty="0"/>
              <a:t> </a:t>
            </a:r>
            <a:r>
              <a:rPr lang="en-GB" sz="2400" dirty="0"/>
              <a:t>other if...else statements</a:t>
            </a:r>
          </a:p>
          <a:p>
            <a:pPr lvl="1"/>
            <a:endParaRPr lang="en-GB" sz="2400" dirty="0"/>
          </a:p>
          <a:p>
            <a:r>
              <a:rPr lang="en-GB" sz="2400" dirty="0"/>
              <a:t>The JavaScript interpreter always associates an else with the previous if, unless told to do otherwise by the placement of curly brackets </a:t>
            </a:r>
            <a:r>
              <a:rPr lang="en-GB" sz="2400" b="1" dirty="0">
                <a:solidFill>
                  <a:srgbClr val="EF5E63"/>
                </a:solidFill>
              </a:rPr>
              <a:t>{ }</a:t>
            </a:r>
            <a:r>
              <a:rPr lang="en-GB" sz="2400" dirty="0"/>
              <a:t>  (see next slides).</a:t>
            </a:r>
            <a:endParaRPr lang="en-GB" sz="2800" dirty="0"/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988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43063"/>
            <a:ext cx="9601200" cy="4224337"/>
          </a:xfrm>
        </p:spPr>
        <p:txBody>
          <a:bodyPr/>
          <a:lstStyle/>
          <a:p>
            <a:pPr algn="just"/>
            <a:r>
              <a:rPr lang="en-GB" sz="2400" dirty="0"/>
              <a:t>This statement tests whether x is greater than 5. If so, execution continues by testing whether y is also greater than 5. If the second condition is true, the proper string—"x and y are &gt; 5"—is displayed. However, if the second condition is false, the string "x is &lt;= 5" is displayed, even though we know that x is greater than 5. </a:t>
            </a:r>
            <a:endParaRPr lang="en-GB" sz="32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Dangling else Problem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C131DF4-12A2-C647-A0AC-59855A6E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64" y="3842304"/>
            <a:ext cx="6519530" cy="23298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8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43063"/>
            <a:ext cx="9601200" cy="4224337"/>
          </a:xfrm>
        </p:spPr>
        <p:txBody>
          <a:bodyPr/>
          <a:lstStyle/>
          <a:p>
            <a:pPr algn="just"/>
            <a:r>
              <a:rPr lang="en-GB" dirty="0"/>
              <a:t>To force the first nested if statement to execute as it was intended originally, we must write it as follows: 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dirty="0"/>
              <a:t>The brackets ({}) indicate to the JavaScript interpreter that the second if statement is in the body of the first if statement and that the else is matched with the first if statement. </a:t>
            </a:r>
            <a:endParaRPr lang="en-GB" sz="3200" dirty="0"/>
          </a:p>
          <a:p>
            <a:pPr algn="just"/>
            <a:endParaRPr lang="en-GB" sz="32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Dangling else Problem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EB631A6-8570-1B48-8544-7191BEC5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316" y="2313367"/>
            <a:ext cx="6029325" cy="24586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0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else…if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9CDF232-6C30-B74F-BD09-248FE771B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3385"/>
          <a:stretch/>
        </p:blipFill>
        <p:spPr>
          <a:xfrm>
            <a:off x="1443403" y="1855093"/>
            <a:ext cx="10024697" cy="210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552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</a:t>
            </a:r>
          </a:p>
        </p:txBody>
      </p:sp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B388C93-2CB0-DF43-9E4E-4266C5769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9175"/>
          <a:stretch/>
        </p:blipFill>
        <p:spPr>
          <a:xfrm>
            <a:off x="1585913" y="2190750"/>
            <a:ext cx="9400808" cy="3009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3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Selection Statement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switch multiple-selection statement</a:t>
            </a:r>
          </a:p>
          <a:p>
            <a:pPr lvl="1"/>
            <a:r>
              <a:rPr lang="en-GB" dirty="0"/>
              <a:t>Tests a variable or expression separately for each of the values it may assume</a:t>
            </a:r>
          </a:p>
          <a:p>
            <a:pPr lvl="1"/>
            <a:r>
              <a:rPr lang="en-GB" dirty="0"/>
              <a:t>Different actions are taken for each value</a:t>
            </a:r>
          </a:p>
          <a:p>
            <a:r>
              <a:rPr lang="en-GB" dirty="0"/>
              <a:t>switch statement</a:t>
            </a:r>
          </a:p>
          <a:p>
            <a:pPr lvl="1"/>
            <a:r>
              <a:rPr lang="en-GB" dirty="0"/>
              <a:t>Consists of a series of case labels and an optional default case </a:t>
            </a:r>
          </a:p>
          <a:p>
            <a:pPr lvl="1"/>
            <a:r>
              <a:rPr lang="en-GB" dirty="0"/>
              <a:t>When control reaches a switch statement </a:t>
            </a:r>
          </a:p>
          <a:p>
            <a:pPr lvl="2"/>
            <a:r>
              <a:rPr lang="en-GB" dirty="0"/>
              <a:t>The script evaluates the controlling expression in the parentheses </a:t>
            </a:r>
          </a:p>
          <a:p>
            <a:pPr lvl="2"/>
            <a:r>
              <a:rPr lang="en-GB" dirty="0"/>
              <a:t>Compares this value with the value in each of the case labels </a:t>
            </a:r>
          </a:p>
          <a:p>
            <a:pPr lvl="2"/>
            <a:r>
              <a:rPr lang="en-GB" dirty="0"/>
              <a:t>If the comparison evaluates to true, the statements after the case label are executed in order until a break statement is reached </a:t>
            </a:r>
          </a:p>
          <a:p>
            <a:r>
              <a:rPr lang="en-GB" dirty="0"/>
              <a:t>The break statement is used as the last statement in each case to exit the switch statement immediately </a:t>
            </a:r>
          </a:p>
          <a:p>
            <a:r>
              <a:rPr lang="en-GB" dirty="0"/>
              <a:t>The default case allows you to specify a set of statements to execute if no other case is satisfied </a:t>
            </a:r>
          </a:p>
          <a:p>
            <a:pPr lvl="1"/>
            <a:r>
              <a:rPr lang="en-GB" dirty="0"/>
              <a:t>Usually (but not necessary) the last case in the switch statement </a:t>
            </a:r>
            <a:endParaRPr lang="en-GB" sz="2800" dirty="0"/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114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Selection Statement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Each case can have multiple actions (statements)</a:t>
            </a:r>
          </a:p>
          <a:p>
            <a:r>
              <a:rPr lang="en-GB" dirty="0"/>
              <a:t>Curly brackets are not required around multiple actions in a case of a switch </a:t>
            </a:r>
          </a:p>
          <a:p>
            <a:r>
              <a:rPr lang="en-GB" dirty="0"/>
              <a:t>The break statement is not required for the last case because program control automatically continues with the next statement after the switch </a:t>
            </a:r>
          </a:p>
          <a:p>
            <a:r>
              <a:rPr lang="en-GB" dirty="0"/>
              <a:t>Having several case labels listed together (e.g., case 1: case 2: with no statements between the cases) executes the same set of actions for each case </a:t>
            </a:r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342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3</a:t>
            </a:r>
            <a:endParaRPr lang="en-US" sz="3200" b="1" dirty="0">
              <a:solidFill>
                <a:srgbClr val="EF5E63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B475CD-4B33-0A49-B9AA-37A79BB4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08" y="1159392"/>
            <a:ext cx="4027771" cy="296016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D63F87E-3694-4C4F-99EB-2B1E326A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1" y="128587"/>
            <a:ext cx="7189134" cy="6600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CCF94-06E2-F24F-A3EA-C0FE5B649E96}"/>
              </a:ext>
            </a:extLst>
          </p:cNvPr>
          <p:cNvSpPr txBox="1"/>
          <p:nvPr/>
        </p:nvSpPr>
        <p:spPr>
          <a:xfrm>
            <a:off x="8159641" y="4409310"/>
            <a:ext cx="3962738" cy="1754326"/>
          </a:xfrm>
          <a:prstGeom prst="rect">
            <a:avLst/>
          </a:prstGeom>
          <a:solidFill>
            <a:srgbClr val="EF5E63">
              <a:alpha val="16078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Again,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 acquire the current local time,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getDay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returns the weekday as a number between 0 and 6: </a:t>
            </a:r>
          </a:p>
          <a:p>
            <a:pPr algn="just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(Sunday=0, Monday=1, Tuesday=2 ..)</a:t>
            </a:r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3">
            <a:extLst>
              <a:ext uri="{FF2B5EF4-FFF2-40B4-BE49-F238E27FC236}">
                <a16:creationId xmlns:a16="http://schemas.microsoft.com/office/drawing/2014/main" id="{F715EFDC-DAB8-5C4F-8500-B5C52CF71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585714"/>
            <a:ext cx="9601200" cy="3581400"/>
          </a:xfrm>
        </p:spPr>
        <p:txBody>
          <a:bodyPr/>
          <a:lstStyle/>
          <a:p>
            <a:r>
              <a:rPr lang="en-US" dirty="0"/>
              <a:t>Conditions in</a:t>
            </a:r>
            <a:r>
              <a:rPr lang="en-GB" dirty="0"/>
              <a:t> selection and repetition </a:t>
            </a:r>
            <a:r>
              <a:rPr lang="en-US"/>
              <a:t>statements can </a:t>
            </a:r>
            <a:r>
              <a:rPr lang="en-US" dirty="0"/>
              <a:t>be formed by using the equality operators and relational operators</a:t>
            </a:r>
            <a:endParaRPr lang="en-US" altLang="en-US" dirty="0"/>
          </a:p>
          <a:p>
            <a:pPr eaLnBrk="1" hangingPunct="1"/>
            <a:r>
              <a:rPr lang="en-US" altLang="en-US" dirty="0"/>
              <a:t>Equality operators both have the same level of precedence, which is lower than the precedence of the relational operators.</a:t>
            </a:r>
          </a:p>
          <a:p>
            <a:pPr eaLnBrk="1" hangingPunct="1"/>
            <a:r>
              <a:rPr lang="en-US" altLang="en-US" dirty="0"/>
              <a:t>The equality operators associate from left to right.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2CDC5EE-230F-9841-9F67-B16AF4601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Conditions </a:t>
            </a:r>
            <a:endParaRPr lang="en-US" sz="3600" dirty="0"/>
          </a:p>
        </p:txBody>
      </p:sp>
      <p:pic>
        <p:nvPicPr>
          <p:cNvPr id="6" name="Picture 1" descr="iw3htp5_06_JSIntro_Page_36">
            <a:extLst>
              <a:ext uri="{FF2B5EF4-FFF2-40B4-BE49-F238E27FC236}">
                <a16:creationId xmlns:a16="http://schemas.microsoft.com/office/drawing/2014/main" id="{F934900B-3D35-A644-AF44-89589393247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t="6091" r="20833" b="33515"/>
          <a:stretch/>
        </p:blipFill>
        <p:spPr bwMode="auto">
          <a:xfrm>
            <a:off x="3326044" y="3476228"/>
            <a:ext cx="5848350" cy="28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6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Assignments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800" dirty="0"/>
              <a:t>JavaScript provides the arithmetic assignment operators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%=</a:t>
            </a:r>
            <a:r>
              <a:rPr lang="en-GB" sz="2800" dirty="0"/>
              <a:t>, which abbreviate certain common types of expressions.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58E1D8-D8EB-E146-AD85-D1C1D6D0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1100" y="3429000"/>
            <a:ext cx="7289800" cy="2705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Logical operators can be used to form complex conditions by combining simple conditions </a:t>
            </a:r>
          </a:p>
          <a:p>
            <a:pPr lvl="1"/>
            <a:r>
              <a:rPr lang="en-GB" dirty="0"/>
              <a:t>logical AND (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logical OR (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)</a:t>
            </a:r>
          </a:p>
          <a:p>
            <a:pPr lvl="1"/>
            <a:r>
              <a:rPr lang="en-GB" dirty="0"/>
              <a:t>logical NOT, also called logical negation (</a:t>
            </a:r>
            <a:r>
              <a:rPr lang="en-GB" dirty="0">
                <a:solidFill>
                  <a:srgbClr val="EF5E63"/>
                </a:solidFill>
              </a:rPr>
              <a:t>!</a:t>
            </a:r>
            <a:r>
              <a:rPr lang="en-GB" dirty="0"/>
              <a:t>) </a:t>
            </a:r>
          </a:p>
          <a:p>
            <a:r>
              <a:rPr lang="en-GB" dirty="0"/>
              <a:t>JavaScript evaluates to false or true all expressions that include relational operators, equality operators and/or logical operators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operator is used to ensure that two conditions are both true before choosing a certain path of execution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 is used to ensure that either or both of two conditions are true before choosing choose a certain path of execution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operator has a higher precedence than the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 </a:t>
            </a:r>
          </a:p>
          <a:p>
            <a:r>
              <a:rPr lang="en-GB" dirty="0"/>
              <a:t>Both operators associate from left to right. </a:t>
            </a:r>
          </a:p>
          <a:p>
            <a:r>
              <a:rPr lang="en-GB" dirty="0"/>
              <a:t>An expression containing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or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operators is evaluated only until truth or falsity is known </a:t>
            </a:r>
          </a:p>
          <a:p>
            <a:pPr lvl="1"/>
            <a:r>
              <a:rPr lang="en-GB" dirty="0"/>
              <a:t>This is called short-circuit evaluation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2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F0F54593-1334-314A-946B-333404A47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414"/>
          <a:stretch/>
        </p:blipFill>
        <p:spPr>
          <a:xfrm>
            <a:off x="2284536" y="368300"/>
            <a:ext cx="7188200" cy="30607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3956A-6B4A-8743-910E-FACD30F3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726554B-8A7F-0F4A-801A-53EBC4B4A1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536" y="3633986"/>
            <a:ext cx="7188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2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!</a:t>
            </a:r>
            <a:r>
              <a:rPr lang="en-GB" dirty="0"/>
              <a:t> operator </a:t>
            </a:r>
          </a:p>
          <a:p>
            <a:pPr lvl="1"/>
            <a:r>
              <a:rPr lang="en-GB" dirty="0"/>
              <a:t>reverses the meaning of a condition (i.e., a true value becomes false, and a false value becomes true) </a:t>
            </a:r>
          </a:p>
          <a:p>
            <a:pPr lvl="1"/>
            <a:r>
              <a:rPr lang="en-GB" dirty="0"/>
              <a:t>Has only a single condition as an operand (i.e., it is a unary operator)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F2E25-7DB6-C247-A317-A607C298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766" y="4033837"/>
            <a:ext cx="3146425" cy="20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</a:t>
            </a:r>
            <a:r>
              <a:rPr lang="en-GB" dirty="0" err="1"/>
              <a:t>nonboolean</a:t>
            </a:r>
            <a:r>
              <a:rPr lang="en-GB" dirty="0"/>
              <a:t> values can be converted to a </a:t>
            </a:r>
            <a:r>
              <a:rPr lang="en-GB" dirty="0" err="1"/>
              <a:t>boolean</a:t>
            </a:r>
            <a:r>
              <a:rPr lang="en-GB" dirty="0"/>
              <a:t> true or false value </a:t>
            </a:r>
          </a:p>
          <a:p>
            <a:r>
              <a:rPr lang="en-GB" dirty="0"/>
              <a:t>Nonzero numeric values are considered to be true </a:t>
            </a:r>
          </a:p>
          <a:p>
            <a:r>
              <a:rPr lang="en-GB" dirty="0"/>
              <a:t>The numeric value zero is considered to be false </a:t>
            </a:r>
          </a:p>
          <a:p>
            <a:r>
              <a:rPr lang="en-GB" dirty="0"/>
              <a:t>Any string that contains characters is considered to be true </a:t>
            </a:r>
          </a:p>
          <a:p>
            <a:r>
              <a:rPr lang="en-GB" dirty="0"/>
              <a:t>The empty string is considered to be false </a:t>
            </a:r>
          </a:p>
          <a:p>
            <a:r>
              <a:rPr lang="en-GB" dirty="0"/>
              <a:t>The value null and variables that have been declared but not initialized are considered to be false </a:t>
            </a:r>
          </a:p>
          <a:p>
            <a:r>
              <a:rPr lang="en-GB" dirty="0"/>
              <a:t>All objects are considered to be true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0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Precedence and Associativity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39E08-5878-EB43-A4DC-D005491CA9B8}"/>
              </a:ext>
            </a:extLst>
          </p:cNvPr>
          <p:cNvSpPr txBox="1"/>
          <p:nvPr/>
        </p:nvSpPr>
        <p:spPr>
          <a:xfrm>
            <a:off x="2431762" y="5560165"/>
            <a:ext cx="693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Precedence and associativity of the operators discussed so far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4E2C791E-7C13-E243-BEAF-EDE0355FA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2856" y="1782634"/>
            <a:ext cx="7366288" cy="3581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474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2"/>
                </a:solidFill>
              </a:rPr>
              <a:t>Control Statements</a:t>
            </a:r>
            <a:r>
              <a:rPr lang="ar-SA" sz="5400" b="1" dirty="0">
                <a:solidFill>
                  <a:schemeClr val="bg2"/>
                </a:solidFill>
              </a:rPr>
              <a:t> </a:t>
            </a:r>
            <a:r>
              <a:rPr lang="en-US" sz="5400" b="1" dirty="0">
                <a:solidFill>
                  <a:schemeClr val="bg2"/>
                </a:solidFill>
              </a:rPr>
              <a:t>: Repetition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GB" sz="1800" dirty="0"/>
              <a:t>JavaScript provides four repetition statements, namely: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break </a:t>
            </a:r>
            <a:r>
              <a:rPr lang="en-GB" sz="180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continue </a:t>
            </a:r>
          </a:p>
          <a:p>
            <a:pPr marL="530352" lvl="1" indent="0">
              <a:buNone/>
            </a:pPr>
            <a:endParaRPr lang="en-GB" sz="1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While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/>
              <a:t>Allows you to specify that an action is to be repeated while some condition remains true </a:t>
            </a:r>
            <a:endParaRPr lang="en-GB" sz="3200" dirty="0"/>
          </a:p>
          <a:p>
            <a:r>
              <a:rPr lang="en-GB" sz="2400" dirty="0"/>
              <a:t>The body of a loop may be a single statement or a block </a:t>
            </a:r>
            <a:endParaRPr lang="en-GB" sz="3200" dirty="0"/>
          </a:p>
          <a:p>
            <a:r>
              <a:rPr lang="en-GB" sz="2400" dirty="0"/>
              <a:t>Eventually, the condition becomes false and repetition terminates </a:t>
            </a:r>
            <a:endParaRPr lang="en-GB" sz="3200" dirty="0"/>
          </a:p>
          <a:p>
            <a:pPr marL="0" indent="0">
              <a:buNone/>
            </a:pPr>
            <a:endParaRPr lang="en-GB" sz="3600" dirty="0">
              <a:effectLst/>
            </a:endParaRPr>
          </a:p>
          <a:p>
            <a:pPr marL="0" indent="0">
              <a:buNone/>
            </a:pPr>
            <a:endParaRPr lang="en-GB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515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Counter-controlled repetition requires </a:t>
            </a:r>
          </a:p>
          <a:p>
            <a:pPr lvl="1"/>
            <a:r>
              <a:rPr lang="en-GB" sz="2400" dirty="0"/>
              <a:t>name of a control variable </a:t>
            </a:r>
            <a:endParaRPr lang="en-GB" sz="2800" dirty="0"/>
          </a:p>
          <a:p>
            <a:pPr lvl="1"/>
            <a:r>
              <a:rPr lang="en-GB" sz="2400" dirty="0"/>
              <a:t> initial value of the control variable</a:t>
            </a:r>
          </a:p>
          <a:p>
            <a:pPr lvl="1"/>
            <a:r>
              <a:rPr lang="en-GB" sz="2400" dirty="0"/>
              <a:t>the increment (or decrement) by which the control variable is modified each time through the loop </a:t>
            </a:r>
            <a:endParaRPr lang="en-GB" sz="2800" dirty="0"/>
          </a:p>
          <a:p>
            <a:pPr lvl="1"/>
            <a:r>
              <a:rPr lang="en-GB" sz="2400" dirty="0"/>
              <a:t> the condition that tests for the final value of the control variable to determine whether looping should continue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429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EF5E63"/>
                </a:solidFill>
              </a:rPr>
              <a:t>Example </a:t>
            </a:r>
            <a:r>
              <a:rPr lang="en-GB" sz="2400" b="1" dirty="0" smtClean="0">
                <a:solidFill>
                  <a:srgbClr val="EF5E63"/>
                </a:solidFill>
              </a:rPr>
              <a:t>4 </a:t>
            </a:r>
            <a:endParaRPr lang="en-GB" sz="2400" b="1" dirty="0">
              <a:solidFill>
                <a:srgbClr val="EF5E63"/>
              </a:solidFill>
            </a:endParaRPr>
          </a:p>
          <a:p>
            <a:pPr lvl="1"/>
            <a:r>
              <a:rPr lang="en-GB" sz="2400" dirty="0"/>
              <a:t>Uses a counter controlled while loop to asks the user to enter 5 students’ grades then display their average. </a:t>
            </a:r>
          </a:p>
          <a:p>
            <a:endParaRPr lang="en-GB" sz="2400" dirty="0">
              <a:solidFill>
                <a:srgbClr val="EF5E63"/>
              </a:solidFill>
            </a:endParaRPr>
          </a:p>
          <a:p>
            <a:r>
              <a:rPr lang="en-GB" sz="2400" b="1" dirty="0">
                <a:solidFill>
                  <a:srgbClr val="EF5E63"/>
                </a:solidFill>
              </a:rPr>
              <a:t>Example </a:t>
            </a:r>
            <a:r>
              <a:rPr lang="en-GB" sz="2400" b="1" dirty="0" smtClean="0">
                <a:solidFill>
                  <a:srgbClr val="EF5E63"/>
                </a:solidFill>
              </a:rPr>
              <a:t>5 </a:t>
            </a:r>
            <a:endParaRPr lang="en-GB" sz="2400" b="1" dirty="0">
              <a:solidFill>
                <a:srgbClr val="EF5E63"/>
              </a:solidFill>
            </a:endParaRPr>
          </a:p>
          <a:p>
            <a:pPr lvl="1"/>
            <a:r>
              <a:rPr lang="en-GB" sz="2400" dirty="0"/>
              <a:t>Uses a counter controlled while loop to incrementally changes the font-size of a displayed paragraph.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490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Increment/Decrement 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The increment operator, ++, and the decrement operator, --, increment or decrement a variable by 1, respectively. </a:t>
            </a:r>
            <a:endParaRPr lang="en-GB" sz="2800" dirty="0"/>
          </a:p>
          <a:p>
            <a:r>
              <a:rPr lang="en-GB" dirty="0"/>
              <a:t>If the operator is prefixed to the variable, the variable is incremented or decremented by 1, then used in its expression. </a:t>
            </a:r>
            <a:endParaRPr lang="en-GB" sz="2800" dirty="0"/>
          </a:p>
          <a:p>
            <a:r>
              <a:rPr lang="en-GB" dirty="0"/>
              <a:t>If the operator is postfixed to the variable, the variable is used in its expression, then incremented or decremented by 1.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278C932-7374-8E47-A097-8CFC65BA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455"/>
          <a:stretch/>
        </p:blipFill>
        <p:spPr>
          <a:xfrm>
            <a:off x="3017606" y="3937766"/>
            <a:ext cx="6386516" cy="24791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4</a:t>
            </a:r>
            <a:endParaRPr lang="en-US" sz="3200" b="1" dirty="0">
              <a:solidFill>
                <a:srgbClr val="EF5E63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0B05AA6-8685-B442-BC5C-8219B25E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19" y="23363"/>
            <a:ext cx="5437062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92173" y="2371725"/>
            <a:ext cx="4803827" cy="2928938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163DF2-8A47-6A45-A9C7-027521B3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52" y="1480060"/>
            <a:ext cx="5001642" cy="1947542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F40DAD-6CD9-8B4C-84A9-B9544A11C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94" y="4499868"/>
            <a:ext cx="5041900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175875" y="683363"/>
            <a:ext cx="4547848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This prompt will appear 5 times requesting 5</a:t>
            </a:r>
          </a:p>
          <a:p>
            <a:r>
              <a:rPr lang="en-US" dirty="0">
                <a:solidFill>
                  <a:srgbClr val="EF5E63"/>
                </a:solidFill>
              </a:rPr>
              <a:t> grades to be entered.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stCxn id="14" idx="2"/>
            <a:endCxn id="11" idx="0"/>
          </p:cNvCxnSpPr>
          <p:nvPr/>
        </p:nvCxnSpPr>
        <p:spPr>
          <a:xfrm>
            <a:off x="9449799" y="1329694"/>
            <a:ext cx="5574" cy="150366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DB8158-EDA6-0046-B1CD-7E6BC0023ACB}"/>
              </a:ext>
            </a:extLst>
          </p:cNvPr>
          <p:cNvSpPr txBox="1"/>
          <p:nvPr/>
        </p:nvSpPr>
        <p:spPr>
          <a:xfrm>
            <a:off x="7161320" y="3600341"/>
            <a:ext cx="4772578" cy="923330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assuming the user has entered the grades: 10, 5, 10, 5 and 10; the class average is given below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1A0AC7-DDF6-364F-A7E9-81F3CAE57340}"/>
              </a:ext>
            </a:extLst>
          </p:cNvPr>
          <p:cNvCxnSpPr/>
          <p:nvPr/>
        </p:nvCxnSpPr>
        <p:spPr>
          <a:xfrm>
            <a:off x="9416459" y="4253881"/>
            <a:ext cx="5574" cy="150366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952602C-0442-8D42-9364-7E50AC6B8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9"/>
          <a:stretch/>
        </p:blipFill>
        <p:spPr>
          <a:xfrm>
            <a:off x="609596" y="1771686"/>
            <a:ext cx="6553200" cy="378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243868" y="0"/>
            <a:ext cx="39481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5: </a:t>
            </a:r>
            <a:r>
              <a:rPr lang="en-US" sz="3200" b="1" dirty="0">
                <a:solidFill>
                  <a:srgbClr val="EF5E63"/>
                </a:solidFill>
              </a:rPr>
              <a:t>while loop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744131" y="2912534"/>
            <a:ext cx="5300133" cy="1642534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D54ED-368E-3A40-A517-C43B634C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67" y="874585"/>
            <a:ext cx="4968577" cy="57811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7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Some notes on </a:t>
            </a:r>
            <a:r>
              <a:rPr lang="en-GB" sz="2800" b="1" dirty="0">
                <a:solidFill>
                  <a:srgbClr val="EF5E63"/>
                </a:solidFill>
              </a:rPr>
              <a:t>Example </a:t>
            </a:r>
            <a:r>
              <a:rPr lang="en-GB" sz="2800" b="1" dirty="0" smtClean="0">
                <a:solidFill>
                  <a:srgbClr val="EF5E63"/>
                </a:solidFill>
              </a:rPr>
              <a:t>5</a:t>
            </a:r>
            <a:r>
              <a:rPr lang="en-GB" sz="2800" dirty="0" smtClean="0">
                <a:solidFill>
                  <a:srgbClr val="EF5E63"/>
                </a:solidFill>
              </a:rPr>
              <a:t> </a:t>
            </a:r>
            <a:endParaRPr lang="en-GB" sz="2800" dirty="0">
              <a:solidFill>
                <a:srgbClr val="EF5E63"/>
              </a:solidFill>
            </a:endParaRPr>
          </a:p>
          <a:p>
            <a:r>
              <a:rPr lang="en-GB" sz="2400" dirty="0"/>
              <a:t>The double-quote character delimits the beginning and end of a string literal in JavaScript </a:t>
            </a:r>
          </a:p>
          <a:p>
            <a:r>
              <a:rPr lang="en-GB" sz="2400" dirty="0"/>
              <a:t>it cannot be used in a string unless it is preceded by a \ to create the escape sequence \” </a:t>
            </a:r>
          </a:p>
          <a:p>
            <a:r>
              <a:rPr lang="en-GB" sz="2400" dirty="0"/>
              <a:t>HTML5 allows either single quotes (') or double quotes (") to be placed around the value specified for an attribute </a:t>
            </a:r>
          </a:p>
          <a:p>
            <a:r>
              <a:rPr lang="en-GB" sz="2400" dirty="0"/>
              <a:t> JavaScript allows single quotes to be placed in a string literal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1406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449E6-F50E-B846-BF55-E50B5100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E06E1-9EF0-934E-A6F3-F4C6F502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280" y="2232837"/>
            <a:ext cx="9732034" cy="19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477168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/>
              <a:t> statement is a counter-controlled repetition statement that includes three expressions in its header:</a:t>
            </a:r>
          </a:p>
          <a:p>
            <a:pPr lvl="1"/>
            <a:r>
              <a:rPr lang="en-GB" dirty="0"/>
              <a:t> </a:t>
            </a:r>
            <a:r>
              <a:rPr lang="en-GB" sz="1600" dirty="0"/>
              <a:t>Initialization </a:t>
            </a:r>
          </a:p>
          <a:p>
            <a:pPr lvl="1"/>
            <a:r>
              <a:rPr lang="en-GB" sz="1600" dirty="0"/>
              <a:t>Condition</a:t>
            </a:r>
          </a:p>
          <a:p>
            <a:pPr lvl="1"/>
            <a:r>
              <a:rPr lang="en-GB" sz="1600" dirty="0"/>
              <a:t>Increment Expression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 two semicolons in the for statement are required </a:t>
            </a:r>
          </a:p>
          <a:p>
            <a:r>
              <a:rPr lang="en-GB" dirty="0"/>
              <a:t>The initialization, loop-continuation condition and increment portions of a for statement can contain arithmetic expressions </a:t>
            </a:r>
            <a:endParaRPr lang="en-GB" sz="28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D960E55-0D7B-CA4D-9DFB-F4AB293F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7" y="3256740"/>
            <a:ext cx="7986712" cy="20772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753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EF5E63"/>
                </a:solidFill>
              </a:rPr>
              <a:t>Example </a:t>
            </a:r>
            <a:r>
              <a:rPr lang="en-GB" sz="2400" b="1" dirty="0" smtClean="0">
                <a:solidFill>
                  <a:srgbClr val="EF5E63"/>
                </a:solidFill>
              </a:rPr>
              <a:t>5 </a:t>
            </a:r>
            <a:r>
              <a:rPr lang="en-GB" sz="2400" b="1" dirty="0">
                <a:solidFill>
                  <a:srgbClr val="EF5E63"/>
                </a:solidFill>
              </a:rPr>
              <a:t>in next slide </a:t>
            </a:r>
          </a:p>
          <a:p>
            <a:pPr lvl="1"/>
            <a:r>
              <a:rPr lang="en-GB" sz="2400" dirty="0"/>
              <a:t>is the same as the one we saw before but using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dirty="0"/>
              <a:t> loop this time </a:t>
            </a:r>
          </a:p>
          <a:p>
            <a:r>
              <a:rPr lang="en-GB" sz="2400" b="1" dirty="0">
                <a:solidFill>
                  <a:srgbClr val="EF5E63"/>
                </a:solidFill>
              </a:rPr>
              <a:t>Example </a:t>
            </a:r>
            <a:r>
              <a:rPr lang="en-GB" sz="2400" b="1" dirty="0" smtClean="0">
                <a:solidFill>
                  <a:srgbClr val="EF5E63"/>
                </a:solidFill>
              </a:rPr>
              <a:t>6</a:t>
            </a:r>
            <a:endParaRPr lang="en-GB" sz="2400" b="1" dirty="0">
              <a:solidFill>
                <a:srgbClr val="EF5E63"/>
              </a:solidFill>
            </a:endParaRPr>
          </a:p>
          <a:p>
            <a:pPr lvl="1"/>
            <a:r>
              <a:rPr lang="en-GB" sz="2400" i="1" dirty="0"/>
              <a:t>uses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i="1" dirty="0"/>
              <a:t> statement to sum the even integers from 2 to 100</a:t>
            </a:r>
            <a:r>
              <a:rPr lang="en-GB" sz="1800" dirty="0">
                <a:latin typeface="LucidaSansUnicode"/>
              </a:rPr>
              <a:t> </a:t>
            </a:r>
            <a:endParaRPr lang="en-GB" dirty="0"/>
          </a:p>
          <a:p>
            <a:endParaRPr lang="en-GB" sz="28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9984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676486" y="32630"/>
            <a:ext cx="35155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5: </a:t>
            </a:r>
            <a:r>
              <a:rPr lang="en-US" sz="3200" b="1" dirty="0">
                <a:solidFill>
                  <a:srgbClr val="EF5E63"/>
                </a:solidFill>
              </a:rPr>
              <a:t>for loop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D54ED-368E-3A40-A517-C43B634C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7" y="874585"/>
            <a:ext cx="4968577" cy="578110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7309C7C-292B-334C-A8C6-3C4A8428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7" y="1485936"/>
            <a:ext cx="6832600" cy="43561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357314" y="3314699"/>
            <a:ext cx="5372626" cy="1170553"/>
          </a:xfrm>
          <a:prstGeom prst="roundRect">
            <a:avLst>
              <a:gd name="adj" fmla="val 15797"/>
            </a:avLst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8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676486" y="32630"/>
            <a:ext cx="35155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6: </a:t>
            </a:r>
            <a:r>
              <a:rPr lang="en-US" sz="3200" b="1" dirty="0">
                <a:solidFill>
                  <a:srgbClr val="EF5E63"/>
                </a:solidFill>
              </a:rPr>
              <a:t>for loop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1C0176-A81E-504E-BD0B-B08F5E33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60"/>
          <a:stretch/>
        </p:blipFill>
        <p:spPr>
          <a:xfrm>
            <a:off x="935042" y="3457321"/>
            <a:ext cx="6337300" cy="316777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E582FCA-75F6-8647-BD63-8988A97D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0" y="51478"/>
            <a:ext cx="7899400" cy="33147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674558" y="1215098"/>
            <a:ext cx="5372626" cy="756577"/>
          </a:xfrm>
          <a:prstGeom prst="roundRect">
            <a:avLst>
              <a:gd name="adj" fmla="val 15797"/>
            </a:avLst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If the loop’s condition uses a &lt; or &gt; instead of a &lt;= or &gt;=, or vice-versa, it can result in an off-by-one error </a:t>
            </a:r>
          </a:p>
          <a:p>
            <a:r>
              <a:rPr lang="en-GB" dirty="0"/>
              <a:t>The part of a script in which a variable name can be used is known as the variable’s scope </a:t>
            </a:r>
          </a:p>
          <a:p>
            <a:r>
              <a:rPr lang="en-GB" dirty="0"/>
              <a:t>The “increment” of a for statement may be negative, in which case it is called a decrement and the loop actually counts downward </a:t>
            </a:r>
          </a:p>
          <a:p>
            <a:r>
              <a:rPr lang="en-GB" dirty="0"/>
              <a:t>If the loop-continuation condition initially is false, the body of the for statement is not performed </a:t>
            </a:r>
          </a:p>
          <a:p>
            <a:pPr lvl="1"/>
            <a:r>
              <a:rPr lang="en-GB" dirty="0"/>
              <a:t> Execution proceeds with the statement following the for statement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3573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Sentinel-Controlled repetition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Sentinel-controlled repetition </a:t>
            </a:r>
          </a:p>
          <a:p>
            <a:pPr lvl="1"/>
            <a:r>
              <a:rPr lang="en-GB" dirty="0"/>
              <a:t>Special value called a sentinel value (also called a signal value, a dummy value or a flag value) indicates the end of data entry </a:t>
            </a:r>
          </a:p>
          <a:p>
            <a:pPr lvl="1"/>
            <a:r>
              <a:rPr lang="en-GB" dirty="0"/>
              <a:t>Often is called indefinite repetition, because the number of repetitions is not known in advance </a:t>
            </a:r>
          </a:p>
          <a:p>
            <a:r>
              <a:rPr lang="en-GB" dirty="0"/>
              <a:t>Choose a sentinel value that cannot be confused with an acceptable input value</a:t>
            </a:r>
          </a:p>
          <a:p>
            <a:r>
              <a:rPr lang="en-GB" b="1" dirty="0">
                <a:solidFill>
                  <a:srgbClr val="EF5E63"/>
                </a:solidFill>
              </a:rPr>
              <a:t>Example </a:t>
            </a:r>
            <a:r>
              <a:rPr lang="en-GB" b="1" dirty="0" smtClean="0">
                <a:solidFill>
                  <a:srgbClr val="EF5E63"/>
                </a:solidFill>
              </a:rPr>
              <a:t>7</a:t>
            </a:r>
            <a:endParaRPr lang="en-GB" b="1" dirty="0">
              <a:solidFill>
                <a:srgbClr val="EF5E63"/>
              </a:solidFill>
            </a:endParaRPr>
          </a:p>
          <a:p>
            <a:pPr lvl="1"/>
            <a:r>
              <a:rPr lang="en-GB" dirty="0"/>
              <a:t>prompt the user to enter students grades then display their average. To stop the entering process the user should type -1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9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805C-BFF0-694A-A561-5F3D78FC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2B9C-317D-BE4E-94F5-402108D90916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1</a:t>
            </a:r>
            <a:endParaRPr lang="en-US" sz="3200" b="1" dirty="0">
              <a:solidFill>
                <a:srgbClr val="EF5E63"/>
              </a:solidFill>
            </a:endParaRP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CDFAB3-4E50-1545-BFF4-61416869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97" y="851594"/>
            <a:ext cx="4058906" cy="51548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0A7BF54-D42F-764C-9EA0-6F001B29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33710"/>
            <a:ext cx="6921151" cy="60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E299B93-5340-F424-D79E-4C2F3A7F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5" y="23363"/>
            <a:ext cx="503347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7</a:t>
            </a:r>
            <a:endParaRPr lang="en-US" sz="3200" b="1" dirty="0">
              <a:solidFill>
                <a:srgbClr val="EF5E6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175875" y="683363"/>
            <a:ext cx="4656980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This prompt will stop appearing when the user</a:t>
            </a:r>
          </a:p>
          <a:p>
            <a:r>
              <a:rPr lang="en-US" dirty="0">
                <a:solidFill>
                  <a:srgbClr val="EF5E63"/>
                </a:solidFill>
              </a:rPr>
              <a:t>enters -1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504365" y="1329694"/>
            <a:ext cx="0" cy="64633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937029" y="1567131"/>
            <a:ext cx="4343400" cy="3390629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CCA7ED-C807-FD4F-8E78-AFABBC89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54" y="1976024"/>
            <a:ext cx="4966975" cy="19155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1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80F50-37E1-EC46-A0AC-77247506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27010-8E29-7E4D-ACF0-AEF279EA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301895"/>
            <a:ext cx="4763497" cy="183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279EA-1611-A44D-BE46-969E5B37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4155684"/>
            <a:ext cx="4763497" cy="198283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F3845-2EBA-0D48-81C8-56F2B2CA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3" y="11306"/>
            <a:ext cx="4296543" cy="1699307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81AC11-53AA-C44E-BD86-2DF9C0406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814" y="1752201"/>
            <a:ext cx="4296543" cy="1668184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ABECCD-9A7D-864B-8F37-D0FFAF3E2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494" y="3464093"/>
            <a:ext cx="4235176" cy="1633297"/>
          </a:xfrm>
          <a:prstGeom prst="rect">
            <a:avLst/>
          </a:prstGeom>
        </p:spPr>
      </p:pic>
      <p:pic>
        <p:nvPicPr>
          <p:cNvPr id="21" name="Picture 2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6816E31-00F5-A744-B2BA-3188295DC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611" y="4963267"/>
            <a:ext cx="3642301" cy="189473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7729A-9A30-BC4E-BB4C-186DF49847F7}"/>
              </a:ext>
            </a:extLst>
          </p:cNvPr>
          <p:cNvCxnSpPr/>
          <p:nvPr/>
        </p:nvCxnSpPr>
        <p:spPr>
          <a:xfrm>
            <a:off x="6380415" y="11306"/>
            <a:ext cx="0" cy="6835388"/>
          </a:xfrm>
          <a:prstGeom prst="line">
            <a:avLst/>
          </a:prstGeom>
          <a:ln w="38100" cap="flat" cmpd="sng" algn="ctr">
            <a:solidFill>
              <a:srgbClr val="EF5E6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Nested Control Statement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Control structures may be nested inside of one another </a:t>
            </a:r>
          </a:p>
          <a:p>
            <a:r>
              <a:rPr lang="en-GB" dirty="0"/>
              <a:t>For instance, in </a:t>
            </a:r>
            <a:r>
              <a:rPr lang="en-GB" b="1" dirty="0">
                <a:solidFill>
                  <a:srgbClr val="EF5E63"/>
                </a:solidFill>
              </a:rPr>
              <a:t>Example </a:t>
            </a:r>
            <a:r>
              <a:rPr lang="en-GB" b="1" dirty="0" smtClean="0">
                <a:solidFill>
                  <a:srgbClr val="EF5E63"/>
                </a:solidFill>
              </a:rPr>
              <a:t>8</a:t>
            </a:r>
            <a:r>
              <a:rPr lang="en-GB" dirty="0" smtClean="0"/>
              <a:t> </a:t>
            </a:r>
            <a:r>
              <a:rPr lang="en-GB" dirty="0"/>
              <a:t>, we have an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GB" dirty="0"/>
              <a:t>selection statement inside a counter-controlled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dirty="0"/>
              <a:t> loop.</a:t>
            </a:r>
          </a:p>
          <a:p>
            <a:pPr lvl="1"/>
            <a:r>
              <a:rPr lang="en-GB" dirty="0"/>
              <a:t>The loop is to prompt the user to  enter the exam result for 10 students.</a:t>
            </a:r>
          </a:p>
          <a:p>
            <a:pPr lvl="1"/>
            <a:r>
              <a:rPr lang="en-GB" dirty="0"/>
              <a:t>the selection statement is to check whether an entered value indicates a pass or fail result and then add that result to the total number of passed or failed students.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873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B7881C-B223-9241-BC8C-B4BF171D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62" y="1627651"/>
            <a:ext cx="4258387" cy="1730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8</a:t>
            </a:r>
            <a:endParaRPr lang="en-US" sz="3200" b="1" dirty="0">
              <a:solidFill>
                <a:srgbClr val="EF5E6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682830" y="824481"/>
            <a:ext cx="4368760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   This dialog is displayed 10 times and the </a:t>
            </a:r>
          </a:p>
          <a:p>
            <a:r>
              <a:rPr lang="en-US" dirty="0">
                <a:solidFill>
                  <a:srgbClr val="EF5E63"/>
                </a:solidFill>
              </a:rPr>
              <a:t>user input is: 1, 1, 1, 1, 1, 1, 1, 1, 1 and 2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867210" y="1470812"/>
            <a:ext cx="0" cy="339557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F92502-F568-D94C-8473-1702B63C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08" y="4425136"/>
            <a:ext cx="3486582" cy="239595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F139BAA-B526-E640-AA3E-03B9B799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68" y="300731"/>
            <a:ext cx="6638230" cy="66904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64809" y="1728788"/>
            <a:ext cx="5757737" cy="437197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57BD4-4B88-AA49-866C-EE51F91EDD67}"/>
              </a:ext>
            </a:extLst>
          </p:cNvPr>
          <p:cNvSpPr txBox="1"/>
          <p:nvPr/>
        </p:nvSpPr>
        <p:spPr>
          <a:xfrm>
            <a:off x="7845887" y="3538797"/>
            <a:ext cx="4042645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   9 students passed and 1 failed so the</a:t>
            </a:r>
          </a:p>
          <a:p>
            <a:r>
              <a:rPr lang="en-US" dirty="0">
                <a:solidFill>
                  <a:srgbClr val="EF5E63"/>
                </a:solidFill>
              </a:rPr>
              <a:t> instructor gets a bonus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6516D7-6619-6548-84E7-AAA3DA5FE0E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867210" y="4185128"/>
            <a:ext cx="338673" cy="261201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33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do…while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Control Statement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do...while statement</a:t>
            </a:r>
          </a:p>
          <a:p>
            <a:pPr lvl="1"/>
            <a:r>
              <a:rPr lang="en-GB" sz="2400" dirty="0"/>
              <a:t> tests the loop-continuation condition after the loop body executes</a:t>
            </a:r>
          </a:p>
          <a:p>
            <a:pPr lvl="1"/>
            <a:r>
              <a:rPr lang="en-GB" sz="2400" dirty="0"/>
              <a:t>The loop body always executes at least once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70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079C2C-BE29-B943-965C-E19D7879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71699"/>
            <a:ext cx="7021276" cy="3044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7948915" y="-14288"/>
            <a:ext cx="424308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9: </a:t>
            </a:r>
            <a:r>
              <a:rPr lang="en-US" sz="3200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do..while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AC840-5351-D54B-A12F-54E3356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176" y="2095283"/>
            <a:ext cx="4827824" cy="378082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36233" y="3557185"/>
            <a:ext cx="5993241" cy="8858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88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statements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GB" sz="2400" dirty="0"/>
              <a:t> statement in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2400" dirty="0"/>
              <a:t>,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 </a:t>
            </a:r>
            <a:r>
              <a:rPr lang="en-GB" sz="2400" dirty="0"/>
              <a:t>or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</a:t>
            </a:r>
            <a:r>
              <a:rPr lang="en-GB" sz="2400" dirty="0"/>
              <a:t>statement </a:t>
            </a:r>
            <a:endParaRPr lang="en-GB" sz="2800" dirty="0"/>
          </a:p>
          <a:p>
            <a:pPr lvl="1"/>
            <a:r>
              <a:rPr lang="en-GB" sz="2400" dirty="0"/>
              <a:t>Causes immediate exit from the statement</a:t>
            </a:r>
          </a:p>
          <a:p>
            <a:pPr lvl="1"/>
            <a:r>
              <a:rPr lang="en-GB" sz="2400" dirty="0"/>
              <a:t>Execution continues with the next statement in sequence </a:t>
            </a:r>
            <a:endParaRPr lang="en-GB" sz="2800" dirty="0"/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GB" sz="2400" dirty="0"/>
              <a:t> statement common uses</a:t>
            </a:r>
          </a:p>
          <a:p>
            <a:pPr lvl="1"/>
            <a:r>
              <a:rPr lang="en-GB" sz="2400" dirty="0"/>
              <a:t> Escape early from a loop</a:t>
            </a:r>
          </a:p>
          <a:p>
            <a:pPr lvl="1"/>
            <a:r>
              <a:rPr lang="en-GB" sz="2400" dirty="0"/>
              <a:t>Skip the remainder of a switch statement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593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9961068" y="0"/>
            <a:ext cx="22309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10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187CD-E1F7-5148-8BB9-8DAA2939D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03"/>
          <a:stretch/>
        </p:blipFill>
        <p:spPr>
          <a:xfrm>
            <a:off x="977435" y="3882211"/>
            <a:ext cx="6337300" cy="2378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D6F07-43E3-334E-AA1D-9D5682F84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35" y="584775"/>
            <a:ext cx="6528709" cy="31043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6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statements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GB" sz="2400" dirty="0"/>
              <a:t> statement in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dirty="0"/>
              <a:t> or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 </a:t>
            </a:r>
          </a:p>
          <a:p>
            <a:pPr lvl="1"/>
            <a:r>
              <a:rPr lang="en-GB" sz="2400" dirty="0"/>
              <a:t>skips the remaining statements in the body of the statement and proceeds with the next iteration of the loop </a:t>
            </a:r>
          </a:p>
          <a:p>
            <a:pPr lvl="1"/>
            <a:r>
              <a:rPr lang="en-GB" sz="2400" dirty="0"/>
              <a:t>In while and do...while statements, the loop- continuation test evaluates immediately after the continue statement executes </a:t>
            </a:r>
          </a:p>
          <a:p>
            <a:pPr lvl="1"/>
            <a:r>
              <a:rPr lang="en-GB" sz="2400" dirty="0"/>
              <a:t>In for statements, the increment expression executes, then the loop-continuation test evaluates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92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9961068" y="0"/>
            <a:ext cx="2236703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160E6-F6D5-E248-B8F7-BB87BB2A9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95"/>
          <a:stretch/>
        </p:blipFill>
        <p:spPr>
          <a:xfrm>
            <a:off x="1350962" y="292387"/>
            <a:ext cx="62865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6A36E-17D9-8549-BA6A-E653EF2F7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03"/>
          <a:stretch/>
        </p:blipFill>
        <p:spPr>
          <a:xfrm>
            <a:off x="1350962" y="4005099"/>
            <a:ext cx="6286500" cy="2380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7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3" name="Rectangle 3">
            <a:extLst>
              <a:ext uri="{FF2B5EF4-FFF2-40B4-BE49-F238E27FC236}">
                <a16:creationId xmlns:a16="http://schemas.microsoft.com/office/drawing/2014/main" id="{AFE1A929-4153-767C-8DB4-451C32F93E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Control Statements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2"/>
                </a:solidFill>
              </a:rPr>
              <a:t>Control Statements</a:t>
            </a:r>
            <a:r>
              <a:rPr lang="ar-SA" sz="4800" b="1" dirty="0">
                <a:solidFill>
                  <a:schemeClr val="bg2"/>
                </a:solidFill>
              </a:rPr>
              <a:t> </a:t>
            </a:r>
            <a:r>
              <a:rPr lang="en-US" sz="4800" b="1" dirty="0">
                <a:solidFill>
                  <a:schemeClr val="bg2"/>
                </a:solidFill>
              </a:rPr>
              <a:t>: Selection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JavaScript provides three selection structures*. </a:t>
            </a:r>
          </a:p>
          <a:p>
            <a:pPr lvl="1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if</a:t>
            </a:r>
            <a:endParaRPr lang="en-GB" sz="2400" dirty="0"/>
          </a:p>
          <a:p>
            <a:pPr lvl="1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if...else</a:t>
            </a:r>
          </a:p>
          <a:p>
            <a:pPr lvl="1"/>
            <a:r>
              <a:rPr lang="en-GB" sz="2400" smtClean="0">
                <a:solidFill>
                  <a:schemeClr val="accent1">
                    <a:lumMod val="75000"/>
                  </a:schemeClr>
                </a:solidFill>
              </a:rPr>
              <a:t>else…if</a:t>
            </a:r>
            <a:endParaRPr lang="en-GB" sz="2400" dirty="0"/>
          </a:p>
          <a:p>
            <a:pPr lvl="1"/>
            <a:r>
              <a:rPr lang="en-GB" sz="2400" dirty="0"/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switch</a:t>
            </a:r>
            <a:endParaRPr lang="en-GB" sz="2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>
            <a:extLst>
              <a:ext uri="{FF2B5EF4-FFF2-40B4-BE49-F238E27FC236}">
                <a16:creationId xmlns:a16="http://schemas.microsoft.com/office/drawing/2014/main" id="{6719A91E-9779-244D-9904-C45DEC112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2520" y="2676526"/>
            <a:ext cx="9601200" cy="3495676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Not that </a:t>
            </a:r>
            <a:r>
              <a:rPr lang="en-US" altLang="en-US" dirty="0"/>
              <a:t>any </a:t>
            </a:r>
            <a:r>
              <a:rPr lang="en-GB" dirty="0"/>
              <a:t>selection statement expects only one statement in its body.</a:t>
            </a:r>
          </a:p>
          <a:p>
            <a:pPr lvl="1"/>
            <a:r>
              <a:rPr lang="en-GB" dirty="0"/>
              <a:t>To include several statements, enclose the statements in the curly brackets </a:t>
            </a:r>
            <a:r>
              <a:rPr lang="en-GB" dirty="0">
                <a:solidFill>
                  <a:srgbClr val="EF5E63"/>
                </a:solidFill>
              </a:rPr>
              <a:t>{</a:t>
            </a:r>
            <a:r>
              <a:rPr lang="en-GB" dirty="0"/>
              <a:t> and </a:t>
            </a:r>
            <a:r>
              <a:rPr lang="en-GB" dirty="0">
                <a:solidFill>
                  <a:srgbClr val="EF5E63"/>
                </a:solidFill>
              </a:rPr>
              <a:t>}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 set of statements contained within a pair of brackets is called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block 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dirty="0"/>
              <a:t>The script in </a:t>
            </a:r>
            <a:r>
              <a:rPr lang="en-US" altLang="en-US" b="1" dirty="0">
                <a:solidFill>
                  <a:srgbClr val="EF5E63"/>
                </a:solidFill>
              </a:rPr>
              <a:t>Example </a:t>
            </a:r>
            <a:r>
              <a:rPr lang="en-US" altLang="en-US" b="1" dirty="0" smtClean="0">
                <a:solidFill>
                  <a:srgbClr val="EF5E63"/>
                </a:solidFill>
              </a:rPr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uses four </a:t>
            </a:r>
            <a:r>
              <a:rPr lang="en-US" altLang="en-US" dirty="0">
                <a:latin typeface="Lucida Console" panose="020B0609040504020204" pitchFamily="49" charset="0"/>
              </a:rPr>
              <a:t>if</a:t>
            </a:r>
            <a:r>
              <a:rPr lang="en-US" altLang="en-US" dirty="0"/>
              <a:t> statements to display a time-sensitive greeting on a welcome page. </a:t>
            </a:r>
          </a:p>
          <a:p>
            <a:r>
              <a:rPr lang="en-US" altLang="en-US" dirty="0"/>
              <a:t>The example uses also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the Date</a:t>
            </a:r>
            <a:r>
              <a:rPr lang="en-US" altLang="en-US" dirty="0"/>
              <a:t> object to</a:t>
            </a:r>
          </a:p>
          <a:p>
            <a:pPr lvl="1"/>
            <a:r>
              <a:rPr lang="en-US" altLang="en-US" dirty="0"/>
              <a:t>acquire the current local time</a:t>
            </a:r>
          </a:p>
          <a:p>
            <a:pPr lvl="1"/>
            <a:r>
              <a:rPr lang="en-US" altLang="en-US" dirty="0"/>
              <a:t>Create a new instance of an object by using the </a:t>
            </a:r>
            <a:r>
              <a:rPr lang="en-US" altLang="en-US" dirty="0">
                <a:latin typeface="Lucida Console" panose="020B0609040504020204" pitchFamily="49" charset="0"/>
              </a:rPr>
              <a:t>new</a:t>
            </a:r>
            <a:r>
              <a:rPr lang="en-US" altLang="en-US" dirty="0"/>
              <a:t> operator followed by the type of the object,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Date</a:t>
            </a:r>
            <a:r>
              <a:rPr lang="en-US" altLang="en-US" dirty="0"/>
              <a:t>, and a pair of parentheses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BAE5047-F420-9445-9BD9-9C0BF11C1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68FD9-98BA-0B4F-95FE-FA8B995A2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323"/>
          <a:stretch/>
        </p:blipFill>
        <p:spPr>
          <a:xfrm>
            <a:off x="1371600" y="1666875"/>
            <a:ext cx="9601200" cy="1009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</a:t>
            </a:r>
            <a:r>
              <a:rPr lang="en-US" sz="3200" b="1" dirty="0" smtClean="0">
                <a:solidFill>
                  <a:srgbClr val="EF5E63"/>
                </a:solidFill>
              </a:rPr>
              <a:t>2</a:t>
            </a:r>
            <a:endParaRPr lang="en-US" sz="3200" b="1" dirty="0">
              <a:solidFill>
                <a:srgbClr val="EF5E63"/>
              </a:solidFill>
            </a:endParaRPr>
          </a:p>
        </p:txBody>
      </p:sp>
      <p:pic>
        <p:nvPicPr>
          <p:cNvPr id="3" name="Picture 2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18EFCE4-9D95-E3E9-4413-234212F8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40" y="16329"/>
            <a:ext cx="7322948" cy="6881363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D66A95-2BF9-5248-9E83-FA0535E0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779" y="1014214"/>
            <a:ext cx="4957465" cy="1982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D1804-A1E0-F0A9-3A0F-3A367785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74" y="3860801"/>
            <a:ext cx="5413070" cy="130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5913" y="3237806"/>
            <a:ext cx="9143634" cy="3076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Conditional operator (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?:</a:t>
            </a:r>
            <a:r>
              <a:rPr lang="en-GB" dirty="0"/>
              <a:t>) </a:t>
            </a:r>
            <a:endParaRPr lang="en-GB" sz="2400" dirty="0"/>
          </a:p>
          <a:p>
            <a:pPr lvl="1"/>
            <a:r>
              <a:rPr lang="en-GB" dirty="0"/>
              <a:t>Closely related to the if...else statement </a:t>
            </a:r>
            <a:endParaRPr lang="en-GB" sz="2400" dirty="0"/>
          </a:p>
          <a:p>
            <a:pPr lvl="1"/>
            <a:r>
              <a:rPr lang="en-GB" dirty="0"/>
              <a:t>JavaScript’s only ternary operator—it takes three operands </a:t>
            </a:r>
            <a:endParaRPr lang="en-GB" sz="2400" dirty="0"/>
          </a:p>
          <a:p>
            <a:pPr lvl="1"/>
            <a:r>
              <a:rPr lang="en-GB" dirty="0"/>
              <a:t>The operands together with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?:</a:t>
            </a:r>
            <a:r>
              <a:rPr lang="en-GB" dirty="0"/>
              <a:t> operator form a conditional expression </a:t>
            </a:r>
            <a:endParaRPr lang="en-GB" sz="2400" dirty="0"/>
          </a:p>
          <a:p>
            <a:pPr lvl="1"/>
            <a:r>
              <a:rPr lang="en-GB" dirty="0"/>
              <a:t>The first operand is a </a:t>
            </a:r>
            <a:r>
              <a:rPr lang="en-GB" dirty="0" err="1"/>
              <a:t>boolean</a:t>
            </a:r>
            <a:r>
              <a:rPr lang="en-GB" dirty="0"/>
              <a:t> expression </a:t>
            </a:r>
            <a:endParaRPr lang="en-GB" sz="2400" dirty="0"/>
          </a:p>
          <a:p>
            <a:pPr lvl="1"/>
            <a:r>
              <a:rPr lang="en-GB" dirty="0"/>
              <a:t>The second is the value for the conditional expression if the </a:t>
            </a:r>
            <a:r>
              <a:rPr lang="en-GB" dirty="0" err="1"/>
              <a:t>boolean</a:t>
            </a:r>
            <a:r>
              <a:rPr lang="en-GB" dirty="0"/>
              <a:t> expression evaluates to true </a:t>
            </a:r>
            <a:endParaRPr lang="en-GB" sz="2400" dirty="0"/>
          </a:p>
          <a:p>
            <a:pPr lvl="1"/>
            <a:r>
              <a:rPr lang="en-GB" dirty="0"/>
              <a:t>Third is the value for the conditional expression if the </a:t>
            </a:r>
            <a:r>
              <a:rPr lang="en-GB" dirty="0" err="1"/>
              <a:t>boolean</a:t>
            </a:r>
            <a:r>
              <a:rPr lang="en-GB" dirty="0"/>
              <a:t> expression evaluates to false </a:t>
            </a:r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C2283E2-DB84-224B-810E-AFE10768C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2854"/>
          <a:stretch/>
        </p:blipFill>
        <p:spPr>
          <a:xfrm>
            <a:off x="1585913" y="1458913"/>
            <a:ext cx="9020174" cy="1625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56543</TotalTime>
  <Words>2099</Words>
  <Application>Microsoft Office PowerPoint</Application>
  <PresentationFormat>Widescreen</PresentationFormat>
  <Paragraphs>294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Consolas</vt:lpstr>
      <vt:lpstr>Franklin Gothic Book</vt:lpstr>
      <vt:lpstr>Lucida Console</vt:lpstr>
      <vt:lpstr>LucidaSansUnicode</vt:lpstr>
      <vt:lpstr>Tahoma</vt:lpstr>
      <vt:lpstr>Times</vt:lpstr>
      <vt:lpstr>Times New Roman</vt:lpstr>
      <vt:lpstr>Crop</vt:lpstr>
      <vt:lpstr>CT1452 – Javascript: Control statements</vt:lpstr>
      <vt:lpstr>Assignments Operators</vt:lpstr>
      <vt:lpstr>Increment/Decrement  Operators</vt:lpstr>
      <vt:lpstr>PowerPoint Presentation</vt:lpstr>
      <vt:lpstr>Control Statements </vt:lpstr>
      <vt:lpstr>Control Statements : Selection </vt:lpstr>
      <vt:lpstr>if Selection Statement</vt:lpstr>
      <vt:lpstr>PowerPoint Presentation</vt:lpstr>
      <vt:lpstr>if…else Selection Statement</vt:lpstr>
      <vt:lpstr>if…else Selection Statement: Example</vt:lpstr>
      <vt:lpstr>if…else Selection Statement (Cont.)</vt:lpstr>
      <vt:lpstr>Dangling else Problem</vt:lpstr>
      <vt:lpstr>Dangling else Problem</vt:lpstr>
      <vt:lpstr>else…if Selection Statement</vt:lpstr>
      <vt:lpstr>switch Selection Statement</vt:lpstr>
      <vt:lpstr>switch Selection Statement (Cont.)</vt:lpstr>
      <vt:lpstr>switch Selection Statement (Cont.)</vt:lpstr>
      <vt:lpstr>PowerPoint Presentation</vt:lpstr>
      <vt:lpstr>Conditions </vt:lpstr>
      <vt:lpstr>Logical Operators</vt:lpstr>
      <vt:lpstr>Logical Operators (Cont.)</vt:lpstr>
      <vt:lpstr>PowerPoint Presentation</vt:lpstr>
      <vt:lpstr>Logical Operators (Cont.)</vt:lpstr>
      <vt:lpstr>Logical Operators (Cont.)</vt:lpstr>
      <vt:lpstr>Precedence and Associativity </vt:lpstr>
      <vt:lpstr>Control Statements : Repetition </vt:lpstr>
      <vt:lpstr>While Repetition Statement </vt:lpstr>
      <vt:lpstr>Counter-Controlled Repetition </vt:lpstr>
      <vt:lpstr>Counter-Controlled Repetition (Cont.)</vt:lpstr>
      <vt:lpstr>PowerPoint Presentation</vt:lpstr>
      <vt:lpstr>PowerPoint Presentation</vt:lpstr>
      <vt:lpstr>Counter-Controlled Repetition (Cont.)</vt:lpstr>
      <vt:lpstr>PowerPoint Presentation</vt:lpstr>
      <vt:lpstr>For Repetition Statement </vt:lpstr>
      <vt:lpstr>For Repetition Statement </vt:lpstr>
      <vt:lpstr>PowerPoint Presentation</vt:lpstr>
      <vt:lpstr>PowerPoint Presentation</vt:lpstr>
      <vt:lpstr>For Repetition Statement </vt:lpstr>
      <vt:lpstr>Sentinel-Controlled repetition </vt:lpstr>
      <vt:lpstr>PowerPoint Presentation</vt:lpstr>
      <vt:lpstr>PowerPoint Presentation</vt:lpstr>
      <vt:lpstr>Nested Control Statement</vt:lpstr>
      <vt:lpstr>PowerPoint Presentation</vt:lpstr>
      <vt:lpstr>do…while Control Statement</vt:lpstr>
      <vt:lpstr>PowerPoint Presentation</vt:lpstr>
      <vt:lpstr>Break and Continue statements </vt:lpstr>
      <vt:lpstr>PowerPoint Presentation</vt:lpstr>
      <vt:lpstr>Break and Continue statements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Ashwaq</cp:lastModifiedBy>
  <cp:revision>208</cp:revision>
  <dcterms:created xsi:type="dcterms:W3CDTF">2021-01-19T15:50:39Z</dcterms:created>
  <dcterms:modified xsi:type="dcterms:W3CDTF">2025-10-13T19:44:23Z</dcterms:modified>
</cp:coreProperties>
</file>