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47"/>
  </p:notesMasterIdLst>
  <p:handoutMasterIdLst>
    <p:handoutMasterId r:id="rId48"/>
  </p:handoutMasterIdLst>
  <p:sldIdLst>
    <p:sldId id="256" r:id="rId2"/>
    <p:sldId id="284" r:id="rId3"/>
    <p:sldId id="285" r:id="rId4"/>
    <p:sldId id="286" r:id="rId5"/>
    <p:sldId id="269"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1" r:id="rId19"/>
    <p:sldId id="302" r:id="rId20"/>
    <p:sldId id="303" r:id="rId21"/>
    <p:sldId id="300" r:id="rId22"/>
    <p:sldId id="304" r:id="rId23"/>
    <p:sldId id="305" r:id="rId24"/>
    <p:sldId id="306" r:id="rId25"/>
    <p:sldId id="307" r:id="rId26"/>
    <p:sldId id="308" r:id="rId27"/>
    <p:sldId id="325" r:id="rId28"/>
    <p:sldId id="320" r:id="rId29"/>
    <p:sldId id="321" r:id="rId30"/>
    <p:sldId id="322" r:id="rId31"/>
    <p:sldId id="323" r:id="rId32"/>
    <p:sldId id="324" r:id="rId33"/>
    <p:sldId id="309" r:id="rId34"/>
    <p:sldId id="310" r:id="rId35"/>
    <p:sldId id="312" r:id="rId36"/>
    <p:sldId id="313" r:id="rId37"/>
    <p:sldId id="314" r:id="rId38"/>
    <p:sldId id="315" r:id="rId39"/>
    <p:sldId id="316" r:id="rId40"/>
    <p:sldId id="317" r:id="rId41"/>
    <p:sldId id="318" r:id="rId42"/>
    <p:sldId id="319" r:id="rId43"/>
    <p:sldId id="326" r:id="rId44"/>
    <p:sldId id="327" r:id="rId45"/>
    <p:sldId id="27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0" autoAdjust="0"/>
    <p:restoredTop sz="94660"/>
  </p:normalViewPr>
  <p:slideViewPr>
    <p:cSldViewPr snapToGrid="0">
      <p:cViewPr varScale="1">
        <p:scale>
          <a:sx n="78" d="100"/>
          <a:sy n="78" d="100"/>
        </p:scale>
        <p:origin x="62" y="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0E2B69-8CDA-4637-8CF8-8BA1A13612CC}" type="datetimeFigureOut">
              <a:rPr lang="en-US" smtClean="0"/>
              <a:t>1/31/2022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DD0961-6C72-4081-BEEF-34D929A3F746}" type="slidenum">
              <a:rPr lang="en-US" smtClean="0"/>
              <a:t>‹#›</a:t>
            </a:fld>
            <a:endParaRPr lang="en-US"/>
          </a:p>
        </p:txBody>
      </p:sp>
    </p:spTree>
    <p:extLst>
      <p:ext uri="{BB962C8B-B14F-4D97-AF65-F5344CB8AC3E}">
        <p14:creationId xmlns:p14="http://schemas.microsoft.com/office/powerpoint/2010/main" val="9790674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033F8-85D8-4A16-B5C5-5D60D8BEAA35}" type="datetimeFigureOut">
              <a:rPr lang="en-US" smtClean="0"/>
              <a:t>1/31/2022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C4DA3-1AA5-43D5-9074-113790D0A27E}" type="slidenum">
              <a:rPr lang="en-US" smtClean="0"/>
              <a:t>‹#›</a:t>
            </a:fld>
            <a:endParaRPr lang="en-US"/>
          </a:p>
        </p:txBody>
      </p:sp>
    </p:spTree>
    <p:extLst>
      <p:ext uri="{BB962C8B-B14F-4D97-AF65-F5344CB8AC3E}">
        <p14:creationId xmlns:p14="http://schemas.microsoft.com/office/powerpoint/2010/main" val="11130601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25602" name="Notes Placeholder 2"/>
          <p:cNvSpPr>
            <a:spLocks noGrp="1" noChangeArrowheads="1"/>
          </p:cNvSpPr>
          <p:nvPr>
            <p:ph type="body" idx="1"/>
          </p:nvPr>
        </p:nvSpPr>
        <p:spPr bwMode="auto">
          <a:noFill/>
        </p:spPr>
        <p:txBody>
          <a:bodyPr/>
          <a:lstStyle/>
          <a:p>
            <a:pPr algn="l" rtl="0"/>
            <a:r>
              <a:rPr lang="en-US" altLang="en-US"/>
              <a:t>The function has two parts : 1- header  2- block (statements).</a:t>
            </a:r>
          </a:p>
        </p:txBody>
      </p:sp>
      <p:sp>
        <p:nvSpPr>
          <p:cNvPr id="25603" name="Slide Number Placeholder 3"/>
          <p:cNvSpPr>
            <a:spLocks noGrp="1" noChangeArrowheads="1"/>
          </p:cNvSpPr>
          <p:nvPr>
            <p:ph type="sldNum" sz="quarter" idx="5"/>
          </p:nvPr>
        </p:nvSpPr>
        <p:spPr bwMode="auto">
          <a:noFill/>
          <a:ln>
            <a:miter lim="800000"/>
            <a:headEnd/>
            <a:tailEnd/>
          </a:ln>
        </p:spPr>
        <p:txBody>
          <a:bodyPr/>
          <a:lstStyle/>
          <a:p>
            <a:fld id="{D5A663BF-C16D-4F8E-ADA2-E1BD78CD4D88}" type="slidenum">
              <a:rPr lang="ar-SA" altLang="en-US"/>
              <a:pPr/>
              <a:t>12</a:t>
            </a:fld>
            <a:endParaRPr lang="ar-SA" altLang="en-US"/>
          </a:p>
        </p:txBody>
      </p:sp>
    </p:spTree>
    <p:extLst>
      <p:ext uri="{BB962C8B-B14F-4D97-AF65-F5344CB8AC3E}">
        <p14:creationId xmlns:p14="http://schemas.microsoft.com/office/powerpoint/2010/main" val="759737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pPr eaLnBrk="1" hangingPunct="1">
              <a:spcBef>
                <a:spcPct val="0"/>
              </a:spcBef>
            </a:pPr>
            <a:endParaRPr lang="ar-SA" altLang="ar-SA">
              <a:latin typeface="Arial" pitchFamily="34" charset="0"/>
              <a:ea typeface="ヒラギノ角ゴ Pro W3"/>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55B5ED7B-85F7-4EBE-802B-26D2B1DC811E}" type="slidenum">
              <a:rPr lang="en-US" altLang="ar-SA">
                <a:ea typeface="ヒラギノ角ゴ Pro W3"/>
                <a:cs typeface="ヒラギノ角ゴ Pro W3"/>
              </a:rPr>
              <a:pPr/>
              <a:t>13</a:t>
            </a:fld>
            <a:endParaRPr lang="en-US" altLang="ar-SA">
              <a:ea typeface="ヒラギノ角ゴ Pro W3"/>
              <a:cs typeface="ヒラギノ角ゴ Pro W3"/>
            </a:endParaRPr>
          </a:p>
        </p:txBody>
      </p:sp>
    </p:spTree>
    <p:extLst>
      <p:ext uri="{BB962C8B-B14F-4D97-AF65-F5344CB8AC3E}">
        <p14:creationId xmlns:p14="http://schemas.microsoft.com/office/powerpoint/2010/main" val="3009460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pPr eaLnBrk="1" hangingPunct="1">
              <a:spcBef>
                <a:spcPct val="0"/>
              </a:spcBef>
            </a:pPr>
            <a:endParaRPr lang="ar-SA" altLang="ar-SA">
              <a:latin typeface="Arial" pitchFamily="34" charset="0"/>
              <a:ea typeface="ヒラギノ角ゴ Pro W3"/>
            </a:endParaRPr>
          </a:p>
        </p:txBody>
      </p:sp>
      <p:sp>
        <p:nvSpPr>
          <p:cNvPr id="29699" name="Slide Number Placeholder 3"/>
          <p:cNvSpPr>
            <a:spLocks noGrp="1"/>
          </p:cNvSpPr>
          <p:nvPr>
            <p:ph type="sldNum" sz="quarter" idx="5"/>
          </p:nvPr>
        </p:nvSpPr>
        <p:spPr bwMode="auto">
          <a:noFill/>
          <a:ln>
            <a:miter lim="800000"/>
            <a:headEnd/>
            <a:tailEnd/>
          </a:ln>
        </p:spPr>
        <p:txBody>
          <a:bodyPr/>
          <a:lstStyle/>
          <a:p>
            <a:fld id="{0C74A1EC-DF2F-45B1-A270-0E22064F74EA}" type="slidenum">
              <a:rPr lang="en-US" altLang="ar-SA">
                <a:ea typeface="ヒラギノ角ゴ Pro W3"/>
                <a:cs typeface="ヒラギノ角ゴ Pro W3"/>
              </a:rPr>
              <a:pPr/>
              <a:t>14</a:t>
            </a:fld>
            <a:endParaRPr lang="en-US" altLang="ar-SA">
              <a:ea typeface="ヒラギノ角ゴ Pro W3"/>
              <a:cs typeface="ヒラギノ角ゴ Pro W3"/>
            </a:endParaRPr>
          </a:p>
        </p:txBody>
      </p:sp>
    </p:spTree>
    <p:extLst>
      <p:ext uri="{BB962C8B-B14F-4D97-AF65-F5344CB8AC3E}">
        <p14:creationId xmlns:p14="http://schemas.microsoft.com/office/powerpoint/2010/main" val="135144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pPr eaLnBrk="1" hangingPunct="1">
              <a:spcBef>
                <a:spcPct val="0"/>
              </a:spcBef>
            </a:pPr>
            <a:endParaRPr lang="ar-SA" altLang="ar-SA">
              <a:latin typeface="Arial" pitchFamily="34" charset="0"/>
              <a:ea typeface="ヒラギノ角ゴ Pro W3"/>
            </a:endParaRPr>
          </a:p>
        </p:txBody>
      </p:sp>
      <p:sp>
        <p:nvSpPr>
          <p:cNvPr id="31747" name="Slide Number Placeholder 3"/>
          <p:cNvSpPr>
            <a:spLocks noGrp="1"/>
          </p:cNvSpPr>
          <p:nvPr>
            <p:ph type="sldNum" sz="quarter" idx="5"/>
          </p:nvPr>
        </p:nvSpPr>
        <p:spPr bwMode="auto">
          <a:noFill/>
          <a:ln>
            <a:miter lim="800000"/>
            <a:headEnd/>
            <a:tailEnd/>
          </a:ln>
        </p:spPr>
        <p:txBody>
          <a:bodyPr/>
          <a:lstStyle/>
          <a:p>
            <a:fld id="{57C39730-400B-4223-ABAA-87DE597EB173}" type="slidenum">
              <a:rPr lang="en-US" altLang="ar-SA">
                <a:ea typeface="ヒラギノ角ゴ Pro W3"/>
                <a:cs typeface="ヒラギノ角ゴ Pro W3"/>
              </a:rPr>
              <a:pPr/>
              <a:t>15</a:t>
            </a:fld>
            <a:endParaRPr lang="en-US" altLang="ar-SA">
              <a:ea typeface="ヒラギノ角ゴ Pro W3"/>
              <a:cs typeface="ヒラギノ角ゴ Pro W3"/>
            </a:endParaRPr>
          </a:p>
        </p:txBody>
      </p:sp>
    </p:spTree>
    <p:extLst>
      <p:ext uri="{BB962C8B-B14F-4D97-AF65-F5344CB8AC3E}">
        <p14:creationId xmlns:p14="http://schemas.microsoft.com/office/powerpoint/2010/main" val="24465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pPr eaLnBrk="1" hangingPunct="1">
              <a:spcBef>
                <a:spcPct val="0"/>
              </a:spcBef>
            </a:pPr>
            <a:endParaRPr lang="ar-SA" altLang="ar-SA">
              <a:latin typeface="Arial" pitchFamily="34" charset="0"/>
              <a:ea typeface="ヒラギノ角ゴ Pro W3"/>
            </a:endParaRPr>
          </a:p>
        </p:txBody>
      </p:sp>
      <p:sp>
        <p:nvSpPr>
          <p:cNvPr id="33795" name="Slide Number Placeholder 3"/>
          <p:cNvSpPr>
            <a:spLocks noGrp="1"/>
          </p:cNvSpPr>
          <p:nvPr>
            <p:ph type="sldNum" sz="quarter" idx="5"/>
          </p:nvPr>
        </p:nvSpPr>
        <p:spPr bwMode="auto">
          <a:noFill/>
          <a:ln>
            <a:miter lim="800000"/>
            <a:headEnd/>
            <a:tailEnd/>
          </a:ln>
        </p:spPr>
        <p:txBody>
          <a:bodyPr/>
          <a:lstStyle/>
          <a:p>
            <a:fld id="{7E0AF4D5-9587-4804-A5A8-EBA2A867D490}" type="slidenum">
              <a:rPr lang="en-US" altLang="ar-SA">
                <a:ea typeface="ヒラギノ角ゴ Pro W3"/>
                <a:cs typeface="ヒラギノ角ゴ Pro W3"/>
              </a:rPr>
              <a:pPr/>
              <a:t>16</a:t>
            </a:fld>
            <a:endParaRPr lang="en-US" altLang="ar-SA">
              <a:ea typeface="ヒラギノ角ゴ Pro W3"/>
              <a:cs typeface="ヒラギノ角ゴ Pro W3"/>
            </a:endParaRPr>
          </a:p>
        </p:txBody>
      </p:sp>
    </p:spTree>
    <p:extLst>
      <p:ext uri="{BB962C8B-B14F-4D97-AF65-F5344CB8AC3E}">
        <p14:creationId xmlns:p14="http://schemas.microsoft.com/office/powerpoint/2010/main" val="2172126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pPr eaLnBrk="1" hangingPunct="1">
              <a:spcBef>
                <a:spcPct val="0"/>
              </a:spcBef>
            </a:pPr>
            <a:endParaRPr lang="ar-SA" altLang="ar-SA">
              <a:latin typeface="Arial" pitchFamily="34" charset="0"/>
              <a:ea typeface="ヒラギノ角ゴ Pro W3"/>
            </a:endParaRPr>
          </a:p>
        </p:txBody>
      </p:sp>
      <p:sp>
        <p:nvSpPr>
          <p:cNvPr id="35843" name="Slide Number Placeholder 3"/>
          <p:cNvSpPr>
            <a:spLocks noGrp="1"/>
          </p:cNvSpPr>
          <p:nvPr>
            <p:ph type="sldNum" sz="quarter" idx="5"/>
          </p:nvPr>
        </p:nvSpPr>
        <p:spPr bwMode="auto">
          <a:noFill/>
          <a:ln>
            <a:miter lim="800000"/>
            <a:headEnd/>
            <a:tailEnd/>
          </a:ln>
        </p:spPr>
        <p:txBody>
          <a:bodyPr/>
          <a:lstStyle/>
          <a:p>
            <a:fld id="{BBCB2E55-E537-4812-B04C-FECE9B55C94D}" type="slidenum">
              <a:rPr lang="en-US" altLang="ar-SA">
                <a:ea typeface="ヒラギノ角ゴ Pro W3"/>
                <a:cs typeface="ヒラギノ角ゴ Pro W3"/>
              </a:rPr>
              <a:pPr/>
              <a:t>17</a:t>
            </a:fld>
            <a:endParaRPr lang="en-US" altLang="ar-SA">
              <a:ea typeface="ヒラギノ角ゴ Pro W3"/>
              <a:cs typeface="ヒラギノ角ゴ Pro W3"/>
            </a:endParaRPr>
          </a:p>
        </p:txBody>
      </p:sp>
    </p:spTree>
    <p:extLst>
      <p:ext uri="{BB962C8B-B14F-4D97-AF65-F5344CB8AC3E}">
        <p14:creationId xmlns:p14="http://schemas.microsoft.com/office/powerpoint/2010/main" val="521181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pPr eaLnBrk="1" hangingPunct="1">
              <a:spcBef>
                <a:spcPct val="0"/>
              </a:spcBef>
            </a:pPr>
            <a:endParaRPr lang="ar-SA" altLang="ar-SA">
              <a:latin typeface="Arial" pitchFamily="34" charset="0"/>
              <a:ea typeface="ヒラギノ角ゴ Pro W3"/>
            </a:endParaRPr>
          </a:p>
        </p:txBody>
      </p:sp>
      <p:sp>
        <p:nvSpPr>
          <p:cNvPr id="37891" name="Slide Number Placeholder 3"/>
          <p:cNvSpPr>
            <a:spLocks noGrp="1"/>
          </p:cNvSpPr>
          <p:nvPr>
            <p:ph type="sldNum" sz="quarter" idx="5"/>
          </p:nvPr>
        </p:nvSpPr>
        <p:spPr bwMode="auto">
          <a:noFill/>
          <a:ln>
            <a:miter lim="800000"/>
            <a:headEnd/>
            <a:tailEnd/>
          </a:ln>
        </p:spPr>
        <p:txBody>
          <a:bodyPr/>
          <a:lstStyle/>
          <a:p>
            <a:fld id="{345C21DC-0202-471E-8C63-B793AEA05F29}" type="slidenum">
              <a:rPr lang="en-US" altLang="ar-SA">
                <a:ea typeface="ヒラギノ角ゴ Pro W3"/>
                <a:cs typeface="ヒラギノ角ゴ Pro W3"/>
              </a:rPr>
              <a:pPr/>
              <a:t>21</a:t>
            </a:fld>
            <a:endParaRPr lang="en-US" altLang="ar-SA">
              <a:ea typeface="ヒラギノ角ゴ Pro W3"/>
              <a:cs typeface="ヒラギノ角ゴ Pro W3"/>
            </a:endParaRPr>
          </a:p>
        </p:txBody>
      </p:sp>
    </p:spTree>
    <p:extLst>
      <p:ext uri="{BB962C8B-B14F-4D97-AF65-F5344CB8AC3E}">
        <p14:creationId xmlns:p14="http://schemas.microsoft.com/office/powerpoint/2010/main" val="444165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pPr eaLnBrk="1" hangingPunct="1">
              <a:spcBef>
                <a:spcPct val="0"/>
              </a:spcBef>
            </a:pPr>
            <a:endParaRPr lang="ar-SA" altLang="ar-SA">
              <a:latin typeface="Arial" pitchFamily="34" charset="0"/>
              <a:ea typeface="ヒラギノ角ゴ Pro W3"/>
            </a:endParaRPr>
          </a:p>
        </p:txBody>
      </p:sp>
      <p:sp>
        <p:nvSpPr>
          <p:cNvPr id="52227" name="Slide Number Placeholder 3"/>
          <p:cNvSpPr>
            <a:spLocks noGrp="1"/>
          </p:cNvSpPr>
          <p:nvPr>
            <p:ph type="sldNum" sz="quarter" idx="5"/>
          </p:nvPr>
        </p:nvSpPr>
        <p:spPr bwMode="auto">
          <a:noFill/>
          <a:ln>
            <a:miter lim="800000"/>
            <a:headEnd/>
            <a:tailEnd/>
          </a:ln>
        </p:spPr>
        <p:txBody>
          <a:bodyPr/>
          <a:lstStyle/>
          <a:p>
            <a:fld id="{5317C64E-BAE3-451C-852F-393153EDDD5B}" type="slidenum">
              <a:rPr lang="en-US" altLang="ar-SA">
                <a:ea typeface="ヒラギノ角ゴ Pro W3"/>
                <a:cs typeface="ヒラギノ角ゴ Pro W3"/>
              </a:rPr>
              <a:pPr/>
              <a:t>25</a:t>
            </a:fld>
            <a:endParaRPr lang="en-US" altLang="ar-SA">
              <a:ea typeface="ヒラギノ角ゴ Pro W3"/>
              <a:cs typeface="ヒラギノ角ゴ Pro W3"/>
            </a:endParaRPr>
          </a:p>
        </p:txBody>
      </p:sp>
    </p:spTree>
    <p:extLst>
      <p:ext uri="{BB962C8B-B14F-4D97-AF65-F5344CB8AC3E}">
        <p14:creationId xmlns:p14="http://schemas.microsoft.com/office/powerpoint/2010/main" val="223657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pPr eaLnBrk="1" hangingPunct="1">
              <a:spcBef>
                <a:spcPct val="0"/>
              </a:spcBef>
            </a:pPr>
            <a:endParaRPr lang="ar-SA" altLang="ar-SA">
              <a:latin typeface="Arial" pitchFamily="34" charset="0"/>
              <a:ea typeface="ヒラギノ角ゴ Pro W3"/>
            </a:endParaRPr>
          </a:p>
        </p:txBody>
      </p:sp>
      <p:sp>
        <p:nvSpPr>
          <p:cNvPr id="54275" name="Slide Number Placeholder 3"/>
          <p:cNvSpPr>
            <a:spLocks noGrp="1"/>
          </p:cNvSpPr>
          <p:nvPr>
            <p:ph type="sldNum" sz="quarter" idx="5"/>
          </p:nvPr>
        </p:nvSpPr>
        <p:spPr bwMode="auto">
          <a:noFill/>
          <a:ln>
            <a:miter lim="800000"/>
            <a:headEnd/>
            <a:tailEnd/>
          </a:ln>
        </p:spPr>
        <p:txBody>
          <a:bodyPr/>
          <a:lstStyle/>
          <a:p>
            <a:fld id="{4C3993E7-0C4C-4FF4-B11C-EA85FEDCE87C}" type="slidenum">
              <a:rPr lang="en-US" altLang="ar-SA">
                <a:ea typeface="ヒラギノ角ゴ Pro W3"/>
                <a:cs typeface="ヒラギノ角ゴ Pro W3"/>
              </a:rPr>
              <a:pPr/>
              <a:t>26</a:t>
            </a:fld>
            <a:endParaRPr lang="en-US" altLang="ar-SA">
              <a:ea typeface="ヒラギノ角ゴ Pro W3"/>
              <a:cs typeface="ヒラギノ角ゴ Pro W3"/>
            </a:endParaRPr>
          </a:p>
        </p:txBody>
      </p:sp>
    </p:spTree>
    <p:extLst>
      <p:ext uri="{BB962C8B-B14F-4D97-AF65-F5344CB8AC3E}">
        <p14:creationId xmlns:p14="http://schemas.microsoft.com/office/powerpoint/2010/main" val="58450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r>
              <a:rPr lang="en-US"/>
              <a:t>2/1/2022</a:t>
            </a: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en-US"/>
              <a:t>Edited by : Nouf almunyif</a:t>
            </a: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D0779ED-FA58-4206-B5D0-EDB4AC2C4E85}"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65479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2/1/2022</a:t>
            </a:r>
          </a:p>
        </p:txBody>
      </p:sp>
      <p:sp>
        <p:nvSpPr>
          <p:cNvPr id="5" name="Footer Placeholder 4"/>
          <p:cNvSpPr>
            <a:spLocks noGrp="1"/>
          </p:cNvSpPr>
          <p:nvPr>
            <p:ph type="ftr" sz="quarter" idx="11"/>
          </p:nvPr>
        </p:nvSpPr>
        <p:spPr/>
        <p:txBody>
          <a:bodyPr/>
          <a:lstStyle/>
          <a:p>
            <a:r>
              <a:rPr lang="en-US"/>
              <a:t>Edited by : Nouf almunyif</a:t>
            </a:r>
          </a:p>
        </p:txBody>
      </p:sp>
      <p:sp>
        <p:nvSpPr>
          <p:cNvPr id="6" name="Slide Number Placeholder 5"/>
          <p:cNvSpPr>
            <a:spLocks noGrp="1"/>
          </p:cNvSpPr>
          <p:nvPr>
            <p:ph type="sldNum" sz="quarter" idx="12"/>
          </p:nvPr>
        </p:nvSpPr>
        <p:spPr/>
        <p:txBody>
          <a:bodyPr/>
          <a:lstStyle/>
          <a:p>
            <a:fld id="{3D0779ED-FA58-4206-B5D0-EDB4AC2C4E85}" type="slidenum">
              <a:rPr lang="en-US" smtClean="0"/>
              <a:t>‹#›</a:t>
            </a:fld>
            <a:endParaRPr lang="en-US"/>
          </a:p>
        </p:txBody>
      </p:sp>
    </p:spTree>
    <p:extLst>
      <p:ext uri="{BB962C8B-B14F-4D97-AF65-F5344CB8AC3E}">
        <p14:creationId xmlns:p14="http://schemas.microsoft.com/office/powerpoint/2010/main" val="713467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2/1/2022</a:t>
            </a:r>
          </a:p>
        </p:txBody>
      </p:sp>
      <p:sp>
        <p:nvSpPr>
          <p:cNvPr id="5" name="Footer Placeholder 4"/>
          <p:cNvSpPr>
            <a:spLocks noGrp="1"/>
          </p:cNvSpPr>
          <p:nvPr>
            <p:ph type="ftr" sz="quarter" idx="11"/>
          </p:nvPr>
        </p:nvSpPr>
        <p:spPr/>
        <p:txBody>
          <a:bodyPr/>
          <a:lstStyle/>
          <a:p>
            <a:r>
              <a:rPr lang="en-US"/>
              <a:t>Edited by : Nouf almunyif</a:t>
            </a:r>
          </a:p>
        </p:txBody>
      </p:sp>
      <p:sp>
        <p:nvSpPr>
          <p:cNvPr id="6" name="Slide Number Placeholder 5"/>
          <p:cNvSpPr>
            <a:spLocks noGrp="1"/>
          </p:cNvSpPr>
          <p:nvPr>
            <p:ph type="sldNum" sz="quarter" idx="12"/>
          </p:nvPr>
        </p:nvSpPr>
        <p:spPr/>
        <p:txBody>
          <a:bodyPr/>
          <a:lstStyle/>
          <a:p>
            <a:fld id="{3D0779ED-FA58-4206-B5D0-EDB4AC2C4E85}" type="slidenum">
              <a:rPr lang="en-US" smtClean="0"/>
              <a:t>‹#›</a:t>
            </a:fld>
            <a:endParaRPr lang="en-US"/>
          </a:p>
        </p:txBody>
      </p:sp>
    </p:spTree>
    <p:extLst>
      <p:ext uri="{BB962C8B-B14F-4D97-AF65-F5344CB8AC3E}">
        <p14:creationId xmlns:p14="http://schemas.microsoft.com/office/powerpoint/2010/main" val="277984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2/1/2022</a:t>
            </a:r>
          </a:p>
        </p:txBody>
      </p:sp>
      <p:sp>
        <p:nvSpPr>
          <p:cNvPr id="5" name="Footer Placeholder 4"/>
          <p:cNvSpPr>
            <a:spLocks noGrp="1"/>
          </p:cNvSpPr>
          <p:nvPr>
            <p:ph type="ftr" sz="quarter" idx="11"/>
          </p:nvPr>
        </p:nvSpPr>
        <p:spPr/>
        <p:txBody>
          <a:bodyPr/>
          <a:lstStyle/>
          <a:p>
            <a:r>
              <a:rPr lang="en-US"/>
              <a:t>Edited by : Nouf almunyif</a:t>
            </a:r>
          </a:p>
        </p:txBody>
      </p:sp>
      <p:sp>
        <p:nvSpPr>
          <p:cNvPr id="6" name="Slide Number Placeholder 5"/>
          <p:cNvSpPr>
            <a:spLocks noGrp="1"/>
          </p:cNvSpPr>
          <p:nvPr>
            <p:ph type="sldNum" sz="quarter" idx="12"/>
          </p:nvPr>
        </p:nvSpPr>
        <p:spPr/>
        <p:txBody>
          <a:bodyPr/>
          <a:lstStyle/>
          <a:p>
            <a:fld id="{3D0779ED-FA58-4206-B5D0-EDB4AC2C4E85}" type="slidenum">
              <a:rPr lang="en-US" smtClean="0"/>
              <a:t>‹#›</a:t>
            </a:fld>
            <a:endParaRPr lang="en-US"/>
          </a:p>
        </p:txBody>
      </p:sp>
    </p:spTree>
    <p:extLst>
      <p:ext uri="{BB962C8B-B14F-4D97-AF65-F5344CB8AC3E}">
        <p14:creationId xmlns:p14="http://schemas.microsoft.com/office/powerpoint/2010/main" val="193170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2/1/2022</a:t>
            </a:r>
          </a:p>
        </p:txBody>
      </p:sp>
      <p:sp>
        <p:nvSpPr>
          <p:cNvPr id="5" name="Footer Placeholder 4"/>
          <p:cNvSpPr>
            <a:spLocks noGrp="1"/>
          </p:cNvSpPr>
          <p:nvPr>
            <p:ph type="ftr" sz="quarter" idx="11"/>
          </p:nvPr>
        </p:nvSpPr>
        <p:spPr/>
        <p:txBody>
          <a:bodyPr/>
          <a:lstStyle/>
          <a:p>
            <a:r>
              <a:rPr lang="en-US"/>
              <a:t>Edited by : Nouf almunyif</a:t>
            </a:r>
          </a:p>
        </p:txBody>
      </p:sp>
      <p:sp>
        <p:nvSpPr>
          <p:cNvPr id="6" name="Slide Number Placeholder 5"/>
          <p:cNvSpPr>
            <a:spLocks noGrp="1"/>
          </p:cNvSpPr>
          <p:nvPr>
            <p:ph type="sldNum" sz="quarter" idx="12"/>
          </p:nvPr>
        </p:nvSpPr>
        <p:spPr/>
        <p:txBody>
          <a:bodyPr/>
          <a:lstStyle/>
          <a:p>
            <a:fld id="{3D0779ED-FA58-4206-B5D0-EDB4AC2C4E85}"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715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2/1/2022</a:t>
            </a:r>
          </a:p>
        </p:txBody>
      </p:sp>
      <p:sp>
        <p:nvSpPr>
          <p:cNvPr id="6" name="Footer Placeholder 5"/>
          <p:cNvSpPr>
            <a:spLocks noGrp="1"/>
          </p:cNvSpPr>
          <p:nvPr>
            <p:ph type="ftr" sz="quarter" idx="11"/>
          </p:nvPr>
        </p:nvSpPr>
        <p:spPr/>
        <p:txBody>
          <a:bodyPr/>
          <a:lstStyle/>
          <a:p>
            <a:r>
              <a:rPr lang="en-US"/>
              <a:t>Edited by : Nouf almunyif</a:t>
            </a:r>
          </a:p>
        </p:txBody>
      </p:sp>
      <p:sp>
        <p:nvSpPr>
          <p:cNvPr id="7" name="Slide Number Placeholder 6"/>
          <p:cNvSpPr>
            <a:spLocks noGrp="1"/>
          </p:cNvSpPr>
          <p:nvPr>
            <p:ph type="sldNum" sz="quarter" idx="12"/>
          </p:nvPr>
        </p:nvSpPr>
        <p:spPr/>
        <p:txBody>
          <a:bodyPr/>
          <a:lstStyle/>
          <a:p>
            <a:fld id="{3D0779ED-FA58-4206-B5D0-EDB4AC2C4E85}" type="slidenum">
              <a:rPr lang="en-US" smtClean="0"/>
              <a:t>‹#›</a:t>
            </a:fld>
            <a:endParaRPr lang="en-US"/>
          </a:p>
        </p:txBody>
      </p:sp>
    </p:spTree>
    <p:extLst>
      <p:ext uri="{BB962C8B-B14F-4D97-AF65-F5344CB8AC3E}">
        <p14:creationId xmlns:p14="http://schemas.microsoft.com/office/powerpoint/2010/main" val="251991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2/1/2022</a:t>
            </a:r>
          </a:p>
        </p:txBody>
      </p:sp>
      <p:sp>
        <p:nvSpPr>
          <p:cNvPr id="8" name="Footer Placeholder 7"/>
          <p:cNvSpPr>
            <a:spLocks noGrp="1"/>
          </p:cNvSpPr>
          <p:nvPr>
            <p:ph type="ftr" sz="quarter" idx="11"/>
          </p:nvPr>
        </p:nvSpPr>
        <p:spPr/>
        <p:txBody>
          <a:bodyPr/>
          <a:lstStyle/>
          <a:p>
            <a:r>
              <a:rPr lang="en-US"/>
              <a:t>Edited by : Nouf almunyif</a:t>
            </a:r>
          </a:p>
        </p:txBody>
      </p:sp>
      <p:sp>
        <p:nvSpPr>
          <p:cNvPr id="9" name="Slide Number Placeholder 8"/>
          <p:cNvSpPr>
            <a:spLocks noGrp="1"/>
          </p:cNvSpPr>
          <p:nvPr>
            <p:ph type="sldNum" sz="quarter" idx="12"/>
          </p:nvPr>
        </p:nvSpPr>
        <p:spPr/>
        <p:txBody>
          <a:bodyPr/>
          <a:lstStyle/>
          <a:p>
            <a:fld id="{3D0779ED-FA58-4206-B5D0-EDB4AC2C4E85}" type="slidenum">
              <a:rPr lang="en-US" smtClean="0"/>
              <a:t>‹#›</a:t>
            </a:fld>
            <a:endParaRPr lang="en-US"/>
          </a:p>
        </p:txBody>
      </p:sp>
    </p:spTree>
    <p:extLst>
      <p:ext uri="{BB962C8B-B14F-4D97-AF65-F5344CB8AC3E}">
        <p14:creationId xmlns:p14="http://schemas.microsoft.com/office/powerpoint/2010/main" val="406795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2/1/2022</a:t>
            </a:r>
          </a:p>
        </p:txBody>
      </p:sp>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lstStyle/>
          <a:p>
            <a:fld id="{3D0779ED-FA58-4206-B5D0-EDB4AC2C4E85}" type="slidenum">
              <a:rPr lang="en-US" smtClean="0"/>
              <a:t>‹#›</a:t>
            </a:fld>
            <a:endParaRPr lang="en-US"/>
          </a:p>
        </p:txBody>
      </p:sp>
    </p:spTree>
    <p:extLst>
      <p:ext uri="{BB962C8B-B14F-4D97-AF65-F5344CB8AC3E}">
        <p14:creationId xmlns:p14="http://schemas.microsoft.com/office/powerpoint/2010/main" val="293529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2/1/2022</a:t>
            </a:r>
          </a:p>
        </p:txBody>
      </p:sp>
      <p:sp>
        <p:nvSpPr>
          <p:cNvPr id="3" name="Footer Placeholder 2"/>
          <p:cNvSpPr>
            <a:spLocks noGrp="1"/>
          </p:cNvSpPr>
          <p:nvPr>
            <p:ph type="ftr" sz="quarter" idx="11"/>
          </p:nvPr>
        </p:nvSpPr>
        <p:spPr/>
        <p:txBody>
          <a:bodyPr/>
          <a:lstStyle/>
          <a:p>
            <a:r>
              <a:rPr lang="en-US"/>
              <a:t>Edited by : Nouf almunyif</a:t>
            </a:r>
          </a:p>
        </p:txBody>
      </p:sp>
      <p:sp>
        <p:nvSpPr>
          <p:cNvPr id="4" name="Slide Number Placeholder 3"/>
          <p:cNvSpPr>
            <a:spLocks noGrp="1"/>
          </p:cNvSpPr>
          <p:nvPr>
            <p:ph type="sldNum" sz="quarter" idx="12"/>
          </p:nvPr>
        </p:nvSpPr>
        <p:spPr/>
        <p:txBody>
          <a:bodyPr/>
          <a:lstStyle/>
          <a:p>
            <a:fld id="{3D0779ED-FA58-4206-B5D0-EDB4AC2C4E85}" type="slidenum">
              <a:rPr lang="en-US" smtClean="0"/>
              <a:t>‹#›</a:t>
            </a:fld>
            <a:endParaRPr lang="en-US"/>
          </a:p>
        </p:txBody>
      </p:sp>
    </p:spTree>
    <p:extLst>
      <p:ext uri="{BB962C8B-B14F-4D97-AF65-F5344CB8AC3E}">
        <p14:creationId xmlns:p14="http://schemas.microsoft.com/office/powerpoint/2010/main" val="356577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2/1/2022</a:t>
            </a:r>
          </a:p>
        </p:txBody>
      </p:sp>
      <p:sp>
        <p:nvSpPr>
          <p:cNvPr id="6" name="Footer Placeholder 5"/>
          <p:cNvSpPr>
            <a:spLocks noGrp="1"/>
          </p:cNvSpPr>
          <p:nvPr>
            <p:ph type="ftr" sz="quarter" idx="11"/>
          </p:nvPr>
        </p:nvSpPr>
        <p:spPr/>
        <p:txBody>
          <a:bodyPr/>
          <a:lstStyle/>
          <a:p>
            <a:r>
              <a:rPr lang="en-US"/>
              <a:t>Edited by : Nouf almunyif</a:t>
            </a:r>
          </a:p>
        </p:txBody>
      </p:sp>
      <p:sp>
        <p:nvSpPr>
          <p:cNvPr id="7" name="Slide Number Placeholder 6"/>
          <p:cNvSpPr>
            <a:spLocks noGrp="1"/>
          </p:cNvSpPr>
          <p:nvPr>
            <p:ph type="sldNum" sz="quarter" idx="12"/>
          </p:nvPr>
        </p:nvSpPr>
        <p:spPr/>
        <p:txBody>
          <a:bodyPr/>
          <a:lstStyle/>
          <a:p>
            <a:fld id="{3D0779ED-FA58-4206-B5D0-EDB4AC2C4E85}" type="slidenum">
              <a:rPr lang="en-US" smtClean="0"/>
              <a:t>‹#›</a:t>
            </a:fld>
            <a:endParaRPr lang="en-US"/>
          </a:p>
        </p:txBody>
      </p:sp>
    </p:spTree>
    <p:extLst>
      <p:ext uri="{BB962C8B-B14F-4D97-AF65-F5344CB8AC3E}">
        <p14:creationId xmlns:p14="http://schemas.microsoft.com/office/powerpoint/2010/main" val="211604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2/1/2022</a:t>
            </a:r>
          </a:p>
        </p:txBody>
      </p:sp>
      <p:sp>
        <p:nvSpPr>
          <p:cNvPr id="6" name="Footer Placeholder 5"/>
          <p:cNvSpPr>
            <a:spLocks noGrp="1"/>
          </p:cNvSpPr>
          <p:nvPr>
            <p:ph type="ftr" sz="quarter" idx="11"/>
          </p:nvPr>
        </p:nvSpPr>
        <p:spPr/>
        <p:txBody>
          <a:bodyPr/>
          <a:lstStyle/>
          <a:p>
            <a:r>
              <a:rPr lang="en-US"/>
              <a:t>Edited by : Nouf almunyif</a:t>
            </a:r>
          </a:p>
        </p:txBody>
      </p:sp>
      <p:sp>
        <p:nvSpPr>
          <p:cNvPr id="7" name="Slide Number Placeholder 6"/>
          <p:cNvSpPr>
            <a:spLocks noGrp="1"/>
          </p:cNvSpPr>
          <p:nvPr>
            <p:ph type="sldNum" sz="quarter" idx="12"/>
          </p:nvPr>
        </p:nvSpPr>
        <p:spPr/>
        <p:txBody>
          <a:bodyPr/>
          <a:lstStyle/>
          <a:p>
            <a:fld id="{3D0779ED-FA58-4206-B5D0-EDB4AC2C4E85}" type="slidenum">
              <a:rPr lang="en-US" smtClean="0"/>
              <a:t>‹#›</a:t>
            </a:fld>
            <a:endParaRPr lang="en-US"/>
          </a:p>
        </p:txBody>
      </p:sp>
    </p:spTree>
    <p:extLst>
      <p:ext uri="{BB962C8B-B14F-4D97-AF65-F5344CB8AC3E}">
        <p14:creationId xmlns:p14="http://schemas.microsoft.com/office/powerpoint/2010/main" val="125971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r>
              <a:rPr lang="en-US"/>
              <a:t>2/1/2022</a:t>
            </a: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en-US"/>
              <a:t>Edited by : Nouf almunyif</a:t>
            </a: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D0779ED-FA58-4206-B5D0-EDB4AC2C4E85}" type="slidenum">
              <a:rPr lang="en-US" smtClean="0"/>
              <a:t>‹#›</a:t>
            </a:fld>
            <a:endParaRPr lang="en-US"/>
          </a:p>
        </p:txBody>
      </p:sp>
    </p:spTree>
    <p:extLst>
      <p:ext uri="{BB962C8B-B14F-4D97-AF65-F5344CB8AC3E}">
        <p14:creationId xmlns:p14="http://schemas.microsoft.com/office/powerpoint/2010/main" val="135204316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docs.python.org/3/library/function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python.org/3/library/functions.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0C42D-BA42-4B0C-B795-76DA82525817}"/>
              </a:ext>
            </a:extLst>
          </p:cNvPr>
          <p:cNvSpPr>
            <a:spLocks noGrp="1"/>
          </p:cNvSpPr>
          <p:nvPr>
            <p:ph type="ctrTitle"/>
          </p:nvPr>
        </p:nvSpPr>
        <p:spPr>
          <a:xfrm>
            <a:off x="7355756" y="1701807"/>
            <a:ext cx="4727385" cy="2889114"/>
          </a:xfrm>
        </p:spPr>
        <p:txBody>
          <a:bodyPr anchor="b">
            <a:normAutofit/>
          </a:bodyPr>
          <a:lstStyle/>
          <a:p>
            <a:r>
              <a:rPr lang="en-US" altLang="en-US" sz="5400" dirty="0"/>
              <a:t>Python Functions 1</a:t>
            </a:r>
            <a:endParaRPr lang="en-US" sz="5400" dirty="0"/>
          </a:p>
        </p:txBody>
      </p:sp>
      <p:pic>
        <p:nvPicPr>
          <p:cNvPr id="7" name="Picture 6" descr="Icon&#10;&#10;Description automatically generated">
            <a:extLst>
              <a:ext uri="{FF2B5EF4-FFF2-40B4-BE49-F238E27FC236}">
                <a16:creationId xmlns:a16="http://schemas.microsoft.com/office/drawing/2014/main" id="{4609168E-9726-4B5A-B93B-E2CD920D9638}"/>
              </a:ext>
            </a:extLst>
          </p:cNvPr>
          <p:cNvPicPr>
            <a:picLocks noChangeAspect="1"/>
          </p:cNvPicPr>
          <p:nvPr/>
        </p:nvPicPr>
        <p:blipFill rotWithShape="1">
          <a:blip r:embed="rId2">
            <a:extLst>
              <a:ext uri="{28A0092B-C50C-407E-A947-70E740481C1C}">
                <a14:useLocalDpi xmlns:a14="http://schemas.microsoft.com/office/drawing/2010/main" val="0"/>
              </a:ext>
            </a:extLst>
          </a:blip>
          <a:srcRect l="21440" r="19888"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1</a:t>
            </a:fld>
            <a:endParaRPr lang="en-US"/>
          </a:p>
        </p:txBody>
      </p:sp>
      <p:sp>
        <p:nvSpPr>
          <p:cNvPr id="3" name="Date Placeholder 2">
            <a:extLst>
              <a:ext uri="{FF2B5EF4-FFF2-40B4-BE49-F238E27FC236}">
                <a16:creationId xmlns:a16="http://schemas.microsoft.com/office/drawing/2014/main" id="{A16D2F6A-60AB-4E05-A9F3-540AEF7E0DA0}"/>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10708188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noChangeArrowheads="1"/>
          </p:cNvSpPr>
          <p:nvPr>
            <p:ph type="title"/>
          </p:nvPr>
        </p:nvSpPr>
        <p:spPr/>
        <p:txBody>
          <a:bodyPr/>
          <a:lstStyle/>
          <a:p>
            <a:r>
              <a:rPr lang="en-US" altLang="en-US"/>
              <a:t>Defining and Calling a Function</a:t>
            </a:r>
          </a:p>
        </p:txBody>
      </p:sp>
      <p:sp>
        <p:nvSpPr>
          <p:cNvPr id="3" name="Content Placeholder 2"/>
          <p:cNvSpPr>
            <a:spLocks noGrp="1"/>
          </p:cNvSpPr>
          <p:nvPr>
            <p:ph idx="1"/>
          </p:nvPr>
        </p:nvSpPr>
        <p:spPr/>
        <p:txBody>
          <a:bodyPr>
            <a:normAutofit/>
          </a:bodyPr>
          <a:lstStyle/>
          <a:p>
            <a:pPr eaLnBrk="1" hangingPunct="1">
              <a:defRPr/>
            </a:pPr>
            <a:r>
              <a:rPr lang="en-US" altLang="en-US" sz="2400" dirty="0"/>
              <a:t>Functions are given names </a:t>
            </a:r>
          </a:p>
          <a:p>
            <a:pPr lvl="1" eaLnBrk="1" hangingPunct="1">
              <a:defRPr/>
            </a:pPr>
            <a:r>
              <a:rPr lang="en-US" altLang="en-US" sz="2400" dirty="0"/>
              <a:t>Function naming rules:</a:t>
            </a:r>
          </a:p>
          <a:p>
            <a:pPr lvl="2" eaLnBrk="1" hangingPunct="1">
              <a:defRPr/>
            </a:pPr>
            <a:r>
              <a:rPr lang="en-US" altLang="en-US" sz="2400" dirty="0"/>
              <a:t>Cannot use key words as a function name</a:t>
            </a:r>
          </a:p>
          <a:p>
            <a:pPr lvl="2" eaLnBrk="1" hangingPunct="1">
              <a:defRPr/>
            </a:pPr>
            <a:r>
              <a:rPr lang="en-US" altLang="en-US" sz="2400" dirty="0"/>
              <a:t>Cannot contain spaces</a:t>
            </a:r>
          </a:p>
          <a:p>
            <a:pPr lvl="2" eaLnBrk="1" hangingPunct="1">
              <a:defRPr/>
            </a:pPr>
            <a:r>
              <a:rPr lang="en-US" altLang="en-US" sz="2400" dirty="0"/>
              <a:t>First character must be a letter or underscore</a:t>
            </a:r>
          </a:p>
          <a:p>
            <a:pPr lvl="2" eaLnBrk="1" hangingPunct="1">
              <a:defRPr/>
            </a:pPr>
            <a:r>
              <a:rPr lang="en-US" altLang="en-US" sz="2400" dirty="0"/>
              <a:t>All other characters must be a letter, number or underscore</a:t>
            </a:r>
          </a:p>
          <a:p>
            <a:pPr lvl="2" eaLnBrk="1" hangingPunct="1">
              <a:defRPr/>
            </a:pPr>
            <a:r>
              <a:rPr lang="en-US" altLang="en-US" sz="2400" dirty="0"/>
              <a:t>Uppercase and lowercase characters are distinct</a:t>
            </a:r>
          </a:p>
          <a:p>
            <a:pPr marL="0" indent="0">
              <a:buNone/>
              <a:defRPr/>
            </a:pPr>
            <a:endParaRPr lang="en-US" sz="2400" dirty="0"/>
          </a:p>
        </p:txBody>
      </p:sp>
      <p:sp>
        <p:nvSpPr>
          <p:cNvPr id="2" name="Footer Placeholder 1"/>
          <p:cNvSpPr>
            <a:spLocks noGrp="1"/>
          </p:cNvSpPr>
          <p:nvPr>
            <p:ph type="ftr" sz="quarter" idx="11"/>
          </p:nvPr>
        </p:nvSpPr>
        <p:spPr/>
        <p:txBody>
          <a:bodyPr/>
          <a:lstStyle/>
          <a:p>
            <a:r>
              <a:rPr lang="en-US"/>
              <a:t>Edited by : Nouf almunyif</a:t>
            </a:r>
          </a:p>
        </p:txBody>
      </p:sp>
      <p:sp>
        <p:nvSpPr>
          <p:cNvPr id="4" name="Slide Number Placeholder 3"/>
          <p:cNvSpPr>
            <a:spLocks noGrp="1"/>
          </p:cNvSpPr>
          <p:nvPr>
            <p:ph type="sldNum" sz="quarter" idx="12"/>
          </p:nvPr>
        </p:nvSpPr>
        <p:spPr/>
        <p:txBody>
          <a:bodyPr>
            <a:normAutofit lnSpcReduction="10000"/>
          </a:bodyPr>
          <a:lstStyle/>
          <a:p>
            <a:fld id="{3D0779ED-FA58-4206-B5D0-EDB4AC2C4E85}" type="slidenum">
              <a:rPr lang="en-US" smtClean="0"/>
              <a:t>10</a:t>
            </a:fld>
            <a:endParaRPr lang="en-US"/>
          </a:p>
        </p:txBody>
      </p:sp>
      <p:sp>
        <p:nvSpPr>
          <p:cNvPr id="5" name="Date Placeholder 4">
            <a:extLst>
              <a:ext uri="{FF2B5EF4-FFF2-40B4-BE49-F238E27FC236}">
                <a16:creationId xmlns:a16="http://schemas.microsoft.com/office/drawing/2014/main" id="{A8D11874-BA70-4AFB-87EA-1973F2B64C6C}"/>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4132996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noChangeArrowheads="1"/>
          </p:cNvSpPr>
          <p:nvPr>
            <p:ph type="title"/>
          </p:nvPr>
        </p:nvSpPr>
        <p:spPr/>
        <p:txBody>
          <a:bodyPr/>
          <a:lstStyle/>
          <a:p>
            <a:r>
              <a:rPr lang="en-US" altLang="en-US"/>
              <a:t>Defining and Calling a Function (cont’d.)</a:t>
            </a:r>
          </a:p>
        </p:txBody>
      </p:sp>
      <p:sp>
        <p:nvSpPr>
          <p:cNvPr id="3" name="Content Placeholder 2"/>
          <p:cNvSpPr>
            <a:spLocks noGrp="1"/>
          </p:cNvSpPr>
          <p:nvPr>
            <p:ph idx="1"/>
          </p:nvPr>
        </p:nvSpPr>
        <p:spPr/>
        <p:txBody>
          <a:bodyPr/>
          <a:lstStyle/>
          <a:p>
            <a:pPr eaLnBrk="1" hangingPunct="1">
              <a:defRPr/>
            </a:pPr>
            <a:r>
              <a:rPr lang="en-US" altLang="en-US" sz="2400" dirty="0"/>
              <a:t>Function name should be </a:t>
            </a:r>
            <a:r>
              <a:rPr lang="en-US" altLang="en-US" sz="2400" dirty="0">
                <a:solidFill>
                  <a:schemeClr val="accent2">
                    <a:lumMod val="75000"/>
                  </a:schemeClr>
                </a:solidFill>
                <a:effectLst>
                  <a:outerShdw blurRad="38100" dist="38100" dir="2700000" algn="tl">
                    <a:srgbClr val="000000">
                      <a:alpha val="43137"/>
                    </a:srgbClr>
                  </a:outerShdw>
                </a:effectLst>
              </a:rPr>
              <a:t>descriptive of the task carried out by the function</a:t>
            </a:r>
          </a:p>
          <a:p>
            <a:pPr lvl="1" eaLnBrk="1" hangingPunct="1">
              <a:defRPr/>
            </a:pPr>
            <a:r>
              <a:rPr lang="en-US" altLang="en-US" sz="2400" dirty="0"/>
              <a:t>Often includes a verb</a:t>
            </a:r>
          </a:p>
          <a:p>
            <a:pPr eaLnBrk="1" hangingPunct="1">
              <a:defRPr/>
            </a:pPr>
            <a:r>
              <a:rPr lang="en-US" altLang="en-US" sz="2400" u="sng" dirty="0"/>
              <a:t>Function definition</a:t>
            </a:r>
            <a:r>
              <a:rPr lang="en-US" altLang="en-US" sz="2400" dirty="0"/>
              <a:t>: specifies what function does</a:t>
            </a:r>
          </a:p>
          <a:p>
            <a:pPr lvl="1" indent="0">
              <a:buNone/>
              <a:defRPr/>
            </a:pPr>
            <a:r>
              <a:rPr lang="en-US" altLang="en-US" sz="2400" dirty="0">
                <a:latin typeface="Courier New" pitchFamily="49" charset="0"/>
                <a:cs typeface="Courier New" pitchFamily="49" charset="0"/>
              </a:rPr>
              <a:t> </a:t>
            </a:r>
            <a:r>
              <a:rPr lang="en-US" altLang="en-US" sz="2400" dirty="0" err="1">
                <a:latin typeface="Courier New" pitchFamily="49" charset="0"/>
                <a:cs typeface="Courier New" pitchFamily="49" charset="0"/>
              </a:rPr>
              <a:t>def</a:t>
            </a:r>
            <a:r>
              <a:rPr lang="en-US" altLang="en-US" sz="2400" dirty="0">
                <a:latin typeface="Courier New" pitchFamily="49" charset="0"/>
                <a:cs typeface="Courier New" pitchFamily="49" charset="0"/>
              </a:rPr>
              <a:t> </a:t>
            </a:r>
            <a:r>
              <a:rPr lang="en-US" altLang="en-US" sz="2400" i="1" dirty="0" err="1">
                <a:latin typeface="Courier New" pitchFamily="49" charset="0"/>
                <a:cs typeface="Courier New" pitchFamily="49" charset="0"/>
              </a:rPr>
              <a:t>function_name</a:t>
            </a:r>
            <a:r>
              <a:rPr lang="en-US" altLang="en-US" sz="2400" dirty="0">
                <a:latin typeface="Courier New" pitchFamily="49" charset="0"/>
                <a:cs typeface="Courier New" pitchFamily="49" charset="0"/>
              </a:rPr>
              <a:t>():</a:t>
            </a:r>
          </a:p>
          <a:p>
            <a:pPr lvl="2" eaLnBrk="1" hangingPunct="1">
              <a:buFontTx/>
              <a:buNone/>
              <a:defRPr/>
            </a:pPr>
            <a:r>
              <a:rPr lang="en-US" altLang="en-US" sz="2400" dirty="0">
                <a:latin typeface="Courier New" pitchFamily="49" charset="0"/>
                <a:cs typeface="Courier New" pitchFamily="49" charset="0"/>
              </a:rPr>
              <a:t>		statement</a:t>
            </a:r>
          </a:p>
          <a:p>
            <a:pPr lvl="2" eaLnBrk="1" hangingPunct="1">
              <a:buFontTx/>
              <a:buNone/>
              <a:defRPr/>
            </a:pPr>
            <a:r>
              <a:rPr lang="en-US" altLang="en-US" sz="2400" dirty="0">
                <a:latin typeface="Courier New" pitchFamily="49" charset="0"/>
                <a:cs typeface="Courier New" pitchFamily="49" charset="0"/>
              </a:rPr>
              <a:t>		statement</a:t>
            </a:r>
            <a:endParaRPr lang="en-US" altLang="en-US" sz="2400" dirty="0"/>
          </a:p>
          <a:p>
            <a:pPr marL="0" indent="0">
              <a:buNone/>
              <a:defRPr/>
            </a:pPr>
            <a:endParaRPr lang="en-US" dirty="0"/>
          </a:p>
        </p:txBody>
      </p:sp>
      <p:sp>
        <p:nvSpPr>
          <p:cNvPr id="2" name="Footer Placeholder 1"/>
          <p:cNvSpPr>
            <a:spLocks noGrp="1"/>
          </p:cNvSpPr>
          <p:nvPr>
            <p:ph type="ftr" sz="quarter" idx="11"/>
          </p:nvPr>
        </p:nvSpPr>
        <p:spPr/>
        <p:txBody>
          <a:bodyPr/>
          <a:lstStyle/>
          <a:p>
            <a:r>
              <a:rPr lang="en-US"/>
              <a:t>Edited by : Nouf almunyif</a:t>
            </a:r>
          </a:p>
        </p:txBody>
      </p:sp>
      <p:sp>
        <p:nvSpPr>
          <p:cNvPr id="4" name="Slide Number Placeholder 3"/>
          <p:cNvSpPr>
            <a:spLocks noGrp="1"/>
          </p:cNvSpPr>
          <p:nvPr>
            <p:ph type="sldNum" sz="quarter" idx="12"/>
          </p:nvPr>
        </p:nvSpPr>
        <p:spPr/>
        <p:txBody>
          <a:bodyPr>
            <a:normAutofit lnSpcReduction="10000"/>
          </a:bodyPr>
          <a:lstStyle/>
          <a:p>
            <a:fld id="{3D0779ED-FA58-4206-B5D0-EDB4AC2C4E85}" type="slidenum">
              <a:rPr lang="en-US" smtClean="0"/>
              <a:t>11</a:t>
            </a:fld>
            <a:endParaRPr lang="en-US"/>
          </a:p>
        </p:txBody>
      </p:sp>
      <p:sp>
        <p:nvSpPr>
          <p:cNvPr id="5" name="Date Placeholder 4">
            <a:extLst>
              <a:ext uri="{FF2B5EF4-FFF2-40B4-BE49-F238E27FC236}">
                <a16:creationId xmlns:a16="http://schemas.microsoft.com/office/drawing/2014/main" id="{77655693-278E-4442-8127-D57119EBC042}"/>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151053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noChangeArrowheads="1"/>
          </p:cNvSpPr>
          <p:nvPr>
            <p:ph type="title"/>
          </p:nvPr>
        </p:nvSpPr>
        <p:spPr/>
        <p:txBody>
          <a:bodyPr/>
          <a:lstStyle/>
          <a:p>
            <a:r>
              <a:rPr lang="en-US" altLang="en-US"/>
              <a:t>Defining and Calling a Function (cont’d.)</a:t>
            </a:r>
          </a:p>
        </p:txBody>
      </p:sp>
      <p:sp>
        <p:nvSpPr>
          <p:cNvPr id="3" name="Content Placeholder 2"/>
          <p:cNvSpPr>
            <a:spLocks noGrp="1"/>
          </p:cNvSpPr>
          <p:nvPr>
            <p:ph idx="1"/>
          </p:nvPr>
        </p:nvSpPr>
        <p:spPr/>
        <p:txBody>
          <a:bodyPr>
            <a:normAutofit/>
          </a:bodyPr>
          <a:lstStyle/>
          <a:p>
            <a:pPr eaLnBrk="1" hangingPunct="1">
              <a:defRPr/>
            </a:pPr>
            <a:r>
              <a:rPr lang="en-US" sz="2400" u="sng" dirty="0">
                <a:cs typeface="Courier New" pitchFamily="49" charset="0"/>
              </a:rPr>
              <a:t>Function header</a:t>
            </a:r>
            <a:r>
              <a:rPr lang="en-US" sz="2400" dirty="0">
                <a:cs typeface="Courier New" pitchFamily="49" charset="0"/>
              </a:rPr>
              <a:t>: first line of function</a:t>
            </a:r>
          </a:p>
          <a:p>
            <a:pPr lvl="1" eaLnBrk="1" hangingPunct="1">
              <a:buFont typeface="Arial" panose="020B0604020202020204" pitchFamily="34" charset="0"/>
              <a:buChar char="–"/>
              <a:defRPr/>
            </a:pPr>
            <a:r>
              <a:rPr lang="en-US" sz="2400" dirty="0">
                <a:cs typeface="Courier New" pitchFamily="49" charset="0"/>
              </a:rPr>
              <a:t>Includes keyword </a:t>
            </a:r>
            <a:r>
              <a:rPr lang="en-US" sz="2400" dirty="0" err="1">
                <a:latin typeface="Courier New" pitchFamily="49" charset="0"/>
                <a:cs typeface="Courier New" pitchFamily="49" charset="0"/>
              </a:rPr>
              <a:t>def</a:t>
            </a:r>
            <a:r>
              <a:rPr lang="en-US" sz="2400" dirty="0">
                <a:cs typeface="Courier New" pitchFamily="49" charset="0"/>
              </a:rPr>
              <a:t> and function name, followed by parentheses and colon</a:t>
            </a:r>
          </a:p>
          <a:p>
            <a:pPr eaLnBrk="1" hangingPunct="1">
              <a:defRPr/>
            </a:pPr>
            <a:r>
              <a:rPr lang="en-US" sz="2400" u="sng" dirty="0">
                <a:cs typeface="Courier New" pitchFamily="49" charset="0"/>
              </a:rPr>
              <a:t>Block</a:t>
            </a:r>
            <a:r>
              <a:rPr lang="en-US" sz="2400" dirty="0">
                <a:cs typeface="Courier New" pitchFamily="49" charset="0"/>
              </a:rPr>
              <a:t>: set of statements that belong together as a group</a:t>
            </a:r>
          </a:p>
          <a:p>
            <a:pPr lvl="1" eaLnBrk="1" hangingPunct="1">
              <a:buFont typeface="Arial" panose="020B0604020202020204" pitchFamily="34" charset="0"/>
              <a:buChar char="–"/>
              <a:defRPr/>
            </a:pPr>
            <a:r>
              <a:rPr lang="en-US" sz="2400" dirty="0">
                <a:cs typeface="Courier New" pitchFamily="49" charset="0"/>
              </a:rPr>
              <a:t>Example: the statements included in a function</a:t>
            </a:r>
            <a:endParaRPr lang="he-IL" sz="2400" dirty="0">
              <a:cs typeface="Courier New" pitchFamily="49" charset="0"/>
            </a:endParaRPr>
          </a:p>
          <a:p>
            <a:pPr marL="0" indent="0">
              <a:buNone/>
              <a:defRPr/>
            </a:pPr>
            <a:endParaRPr lang="en-US" sz="2400" dirty="0"/>
          </a:p>
        </p:txBody>
      </p:sp>
      <p:sp>
        <p:nvSpPr>
          <p:cNvPr id="2" name="Footer Placeholder 1"/>
          <p:cNvSpPr>
            <a:spLocks noGrp="1"/>
          </p:cNvSpPr>
          <p:nvPr>
            <p:ph type="ftr" sz="quarter" idx="11"/>
          </p:nvPr>
        </p:nvSpPr>
        <p:spPr/>
        <p:txBody>
          <a:bodyPr/>
          <a:lstStyle/>
          <a:p>
            <a:r>
              <a:rPr lang="en-US"/>
              <a:t>Edited by : Nouf almunyif</a:t>
            </a:r>
          </a:p>
        </p:txBody>
      </p:sp>
      <p:sp>
        <p:nvSpPr>
          <p:cNvPr id="4" name="Slide Number Placeholder 3"/>
          <p:cNvSpPr>
            <a:spLocks noGrp="1"/>
          </p:cNvSpPr>
          <p:nvPr>
            <p:ph type="sldNum" sz="quarter" idx="12"/>
          </p:nvPr>
        </p:nvSpPr>
        <p:spPr/>
        <p:txBody>
          <a:bodyPr>
            <a:normAutofit lnSpcReduction="10000"/>
          </a:bodyPr>
          <a:lstStyle/>
          <a:p>
            <a:fld id="{3D0779ED-FA58-4206-B5D0-EDB4AC2C4E85}" type="slidenum">
              <a:rPr lang="en-US" smtClean="0"/>
              <a:t>12</a:t>
            </a:fld>
            <a:endParaRPr lang="en-US" dirty="0"/>
          </a:p>
        </p:txBody>
      </p:sp>
      <p:sp>
        <p:nvSpPr>
          <p:cNvPr id="5" name="Date Placeholder 4">
            <a:extLst>
              <a:ext uri="{FF2B5EF4-FFF2-40B4-BE49-F238E27FC236}">
                <a16:creationId xmlns:a16="http://schemas.microsoft.com/office/drawing/2014/main" id="{F1786EB0-1C6A-48EE-8EC0-9D919B6DC897}"/>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3075453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25800" y="-381000"/>
            <a:ext cx="9692640" cy="1325562"/>
          </a:xfrm>
        </p:spPr>
        <p:txBody>
          <a:bodyPr/>
          <a:lstStyle/>
          <a:p>
            <a:pPr eaLnBrk="1" hangingPunct="1"/>
            <a:r>
              <a:rPr lang="en-US" altLang="ar-SA" dirty="0"/>
              <a:t>Defining and Calling a Function</a:t>
            </a:r>
          </a:p>
        </p:txBody>
      </p:sp>
      <p:sp>
        <p:nvSpPr>
          <p:cNvPr id="26628" name="TextBox 4"/>
          <p:cNvSpPr txBox="1">
            <a:spLocks noChangeArrowheads="1"/>
          </p:cNvSpPr>
          <p:nvPr/>
        </p:nvSpPr>
        <p:spPr bwMode="auto">
          <a:xfrm>
            <a:off x="2552700" y="1720851"/>
            <a:ext cx="5791200" cy="366713"/>
          </a:xfrm>
          <a:prstGeom prst="rect">
            <a:avLst/>
          </a:prstGeom>
          <a:noFill/>
          <a:ln w="25400" algn="ctr">
            <a:noFill/>
            <a:miter lim="800000"/>
            <a:headEnd/>
            <a:tailEnd/>
          </a:ln>
        </p:spPr>
        <p:txBody>
          <a:bodyPr>
            <a:spAutoFit/>
          </a:bodyPr>
          <a:lstStyle/>
          <a:p>
            <a:r>
              <a:rPr lang="en-US" altLang="ar-SA">
                <a:ea typeface="ヒラギノ角ゴ Pro W3"/>
                <a:cs typeface="ヒラギノ角ゴ Pro W3"/>
              </a:rPr>
              <a:t>The function definition and the function call</a:t>
            </a:r>
          </a:p>
        </p:txBody>
      </p:sp>
      <p:pic>
        <p:nvPicPr>
          <p:cNvPr id="26629" name="Picture 2"/>
          <p:cNvPicPr>
            <a:picLocks noChangeAspect="1" noChangeArrowheads="1"/>
          </p:cNvPicPr>
          <p:nvPr/>
        </p:nvPicPr>
        <p:blipFill>
          <a:blip r:embed="rId3" cstate="print"/>
          <a:srcRect/>
          <a:stretch>
            <a:fillRect/>
          </a:stretch>
        </p:blipFill>
        <p:spPr bwMode="auto">
          <a:xfrm>
            <a:off x="1916114" y="2189163"/>
            <a:ext cx="8435975" cy="3960812"/>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13</a:t>
            </a:fld>
            <a:endParaRPr lang="en-US"/>
          </a:p>
        </p:txBody>
      </p:sp>
      <p:sp>
        <p:nvSpPr>
          <p:cNvPr id="4" name="Date Placeholder 3">
            <a:extLst>
              <a:ext uri="{FF2B5EF4-FFF2-40B4-BE49-F238E27FC236}">
                <a16:creationId xmlns:a16="http://schemas.microsoft.com/office/drawing/2014/main" id="{46FF85BB-D8AF-4577-8DE8-23FA608F2CEA}"/>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2141387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49680" y="-205740"/>
            <a:ext cx="9692640" cy="1325562"/>
          </a:xfrm>
        </p:spPr>
        <p:txBody>
          <a:bodyPr/>
          <a:lstStyle/>
          <a:p>
            <a:pPr eaLnBrk="1" hangingPunct="1"/>
            <a:r>
              <a:rPr lang="en-US" altLang="ar-SA" dirty="0"/>
              <a:t>Defining and Calling a Function</a:t>
            </a:r>
          </a:p>
        </p:txBody>
      </p:sp>
      <p:sp>
        <p:nvSpPr>
          <p:cNvPr id="28676" name="TextBox 4"/>
          <p:cNvSpPr txBox="1">
            <a:spLocks noChangeArrowheads="1"/>
          </p:cNvSpPr>
          <p:nvPr/>
        </p:nvSpPr>
        <p:spPr bwMode="auto">
          <a:xfrm>
            <a:off x="2552700" y="1720851"/>
            <a:ext cx="5791200" cy="366713"/>
          </a:xfrm>
          <a:prstGeom prst="rect">
            <a:avLst/>
          </a:prstGeom>
          <a:noFill/>
          <a:ln w="25400" algn="ctr">
            <a:noFill/>
            <a:miter lim="800000"/>
            <a:headEnd/>
            <a:tailEnd/>
          </a:ln>
        </p:spPr>
        <p:txBody>
          <a:bodyPr>
            <a:spAutoFit/>
          </a:bodyPr>
          <a:lstStyle/>
          <a:p>
            <a:r>
              <a:rPr lang="en-US" altLang="ar-SA">
                <a:ea typeface="ヒラギノ角ゴ Pro W3"/>
                <a:cs typeface="ヒラギノ角ゴ Pro W3"/>
              </a:rPr>
              <a:t>Calling the main function</a:t>
            </a:r>
          </a:p>
        </p:txBody>
      </p:sp>
      <p:pic>
        <p:nvPicPr>
          <p:cNvPr id="28677" name="Picture 3"/>
          <p:cNvPicPr>
            <a:picLocks noChangeAspect="1" noChangeArrowheads="1"/>
          </p:cNvPicPr>
          <p:nvPr/>
        </p:nvPicPr>
        <p:blipFill>
          <a:blip r:embed="rId3" cstate="print"/>
          <a:srcRect/>
          <a:stretch>
            <a:fillRect/>
          </a:stretch>
        </p:blipFill>
        <p:spPr bwMode="auto">
          <a:xfrm>
            <a:off x="1924050" y="2322513"/>
            <a:ext cx="8343900" cy="360045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14</a:t>
            </a:fld>
            <a:endParaRPr lang="en-US"/>
          </a:p>
        </p:txBody>
      </p:sp>
      <p:sp>
        <p:nvSpPr>
          <p:cNvPr id="4" name="Date Placeholder 3">
            <a:extLst>
              <a:ext uri="{FF2B5EF4-FFF2-40B4-BE49-F238E27FC236}">
                <a16:creationId xmlns:a16="http://schemas.microsoft.com/office/drawing/2014/main" id="{D2C55095-267E-490C-955D-58F3878611DF}"/>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350653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ar-SA"/>
              <a:t>Defining and Calling a Function</a:t>
            </a:r>
          </a:p>
        </p:txBody>
      </p:sp>
      <p:pic>
        <p:nvPicPr>
          <p:cNvPr id="30725" name="Picture 2"/>
          <p:cNvPicPr>
            <a:picLocks noChangeAspect="1" noChangeArrowheads="1"/>
          </p:cNvPicPr>
          <p:nvPr/>
        </p:nvPicPr>
        <p:blipFill>
          <a:blip r:embed="rId3" cstate="print"/>
          <a:srcRect/>
          <a:stretch>
            <a:fillRect/>
          </a:stretch>
        </p:blipFill>
        <p:spPr bwMode="auto">
          <a:xfrm>
            <a:off x="1806575" y="2335213"/>
            <a:ext cx="8655050" cy="3529012"/>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15</a:t>
            </a:fld>
            <a:endParaRPr lang="en-US"/>
          </a:p>
        </p:txBody>
      </p:sp>
      <p:sp>
        <p:nvSpPr>
          <p:cNvPr id="4" name="Date Placeholder 3">
            <a:extLst>
              <a:ext uri="{FF2B5EF4-FFF2-40B4-BE49-F238E27FC236}">
                <a16:creationId xmlns:a16="http://schemas.microsoft.com/office/drawing/2014/main" id="{D554515C-1F3A-4787-B9C0-8BE26CEAA2CC}"/>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758340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ar-SA" dirty="0"/>
              <a:t>Defining and Calling a Function</a:t>
            </a:r>
          </a:p>
        </p:txBody>
      </p:sp>
      <p:sp>
        <p:nvSpPr>
          <p:cNvPr id="32772" name="TextBox 4"/>
          <p:cNvSpPr txBox="1">
            <a:spLocks noChangeArrowheads="1"/>
          </p:cNvSpPr>
          <p:nvPr/>
        </p:nvSpPr>
        <p:spPr bwMode="auto">
          <a:xfrm>
            <a:off x="2552700" y="1720851"/>
            <a:ext cx="5791200" cy="366713"/>
          </a:xfrm>
          <a:prstGeom prst="rect">
            <a:avLst/>
          </a:prstGeom>
          <a:noFill/>
          <a:ln w="25400" algn="ctr">
            <a:noFill/>
            <a:miter lim="800000"/>
            <a:headEnd/>
            <a:tailEnd/>
          </a:ln>
        </p:spPr>
        <p:txBody>
          <a:bodyPr>
            <a:spAutoFit/>
          </a:bodyPr>
          <a:lstStyle/>
          <a:p>
            <a:r>
              <a:rPr lang="en-US" altLang="ar-SA" dirty="0">
                <a:ea typeface="ヒラギノ角ゴ Pro W3"/>
                <a:cs typeface="ヒラギノ角ゴ Pro W3"/>
              </a:rPr>
              <a:t>The message function returns</a:t>
            </a:r>
          </a:p>
        </p:txBody>
      </p:sp>
      <p:pic>
        <p:nvPicPr>
          <p:cNvPr id="32773" name="Picture 6"/>
          <p:cNvPicPr>
            <a:picLocks noChangeAspect="1" noChangeArrowheads="1"/>
          </p:cNvPicPr>
          <p:nvPr/>
        </p:nvPicPr>
        <p:blipFill>
          <a:blip r:embed="rId3" cstate="print"/>
          <a:srcRect/>
          <a:stretch>
            <a:fillRect/>
          </a:stretch>
        </p:blipFill>
        <p:spPr bwMode="auto">
          <a:xfrm>
            <a:off x="1733551" y="2351089"/>
            <a:ext cx="8823325" cy="35639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16</a:t>
            </a:fld>
            <a:endParaRPr lang="en-US"/>
          </a:p>
        </p:txBody>
      </p:sp>
      <p:sp>
        <p:nvSpPr>
          <p:cNvPr id="4" name="Date Placeholder 3">
            <a:extLst>
              <a:ext uri="{FF2B5EF4-FFF2-40B4-BE49-F238E27FC236}">
                <a16:creationId xmlns:a16="http://schemas.microsoft.com/office/drawing/2014/main" id="{EF562563-0D27-4B5E-96DF-2F7E60E22B40}"/>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376582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ar-SA"/>
              <a:t>Defining and Calling a Function</a:t>
            </a:r>
          </a:p>
        </p:txBody>
      </p:sp>
      <p:sp>
        <p:nvSpPr>
          <p:cNvPr id="34820" name="TextBox 4"/>
          <p:cNvSpPr txBox="1">
            <a:spLocks noChangeArrowheads="1"/>
          </p:cNvSpPr>
          <p:nvPr/>
        </p:nvSpPr>
        <p:spPr bwMode="auto">
          <a:xfrm>
            <a:off x="2552700" y="1720851"/>
            <a:ext cx="5791200" cy="366713"/>
          </a:xfrm>
          <a:prstGeom prst="rect">
            <a:avLst/>
          </a:prstGeom>
          <a:noFill/>
          <a:ln w="25400" algn="ctr">
            <a:noFill/>
            <a:miter lim="800000"/>
            <a:headEnd/>
            <a:tailEnd/>
          </a:ln>
        </p:spPr>
        <p:txBody>
          <a:bodyPr>
            <a:spAutoFit/>
          </a:bodyPr>
          <a:lstStyle/>
          <a:p>
            <a:r>
              <a:rPr lang="en-US" altLang="ar-SA">
                <a:ea typeface="ヒラギノ角ゴ Pro W3"/>
                <a:cs typeface="ヒラギノ角ゴ Pro W3"/>
              </a:rPr>
              <a:t>The main function returns</a:t>
            </a:r>
          </a:p>
        </p:txBody>
      </p:sp>
      <p:pic>
        <p:nvPicPr>
          <p:cNvPr id="34821" name="Picture 2"/>
          <p:cNvPicPr>
            <a:picLocks noChangeAspect="1" noChangeArrowheads="1"/>
          </p:cNvPicPr>
          <p:nvPr/>
        </p:nvPicPr>
        <p:blipFill>
          <a:blip r:embed="rId3" cstate="print"/>
          <a:srcRect/>
          <a:stretch>
            <a:fillRect/>
          </a:stretch>
        </p:blipFill>
        <p:spPr bwMode="auto">
          <a:xfrm>
            <a:off x="1924050" y="2297113"/>
            <a:ext cx="8343900" cy="37084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17</a:t>
            </a:fld>
            <a:endParaRPr lang="en-US"/>
          </a:p>
        </p:txBody>
      </p:sp>
      <p:sp>
        <p:nvSpPr>
          <p:cNvPr id="4" name="Date Placeholder 3">
            <a:extLst>
              <a:ext uri="{FF2B5EF4-FFF2-40B4-BE49-F238E27FC236}">
                <a16:creationId xmlns:a16="http://schemas.microsoft.com/office/drawing/2014/main" id="{BFF72DBD-43B1-492C-A728-4BA563357FAA}"/>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2572708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noChangeArrowheads="1"/>
          </p:cNvSpPr>
          <p:nvPr>
            <p:ph type="title"/>
          </p:nvPr>
        </p:nvSpPr>
        <p:spPr/>
        <p:txBody>
          <a:bodyPr/>
          <a:lstStyle/>
          <a:p>
            <a:r>
              <a:rPr lang="en-US" altLang="en-US"/>
              <a:t>Defining and Calling a Function (cont’d.)</a:t>
            </a:r>
          </a:p>
        </p:txBody>
      </p:sp>
      <p:sp>
        <p:nvSpPr>
          <p:cNvPr id="3" name="Content Placeholder 2"/>
          <p:cNvSpPr>
            <a:spLocks noGrp="1"/>
          </p:cNvSpPr>
          <p:nvPr>
            <p:ph idx="1"/>
          </p:nvPr>
        </p:nvSpPr>
        <p:spPr/>
        <p:txBody>
          <a:bodyPr/>
          <a:lstStyle/>
          <a:p>
            <a:pPr eaLnBrk="1" hangingPunct="1">
              <a:defRPr/>
            </a:pPr>
            <a:r>
              <a:rPr lang="en-US" altLang="en-US" sz="2400" dirty="0"/>
              <a:t>Call a function to execute it</a:t>
            </a:r>
          </a:p>
          <a:p>
            <a:pPr lvl="1" eaLnBrk="1" hangingPunct="1">
              <a:defRPr/>
            </a:pPr>
            <a:r>
              <a:rPr lang="en-US" altLang="en-US" sz="2400" dirty="0"/>
              <a:t>When a function is called:</a:t>
            </a:r>
          </a:p>
          <a:p>
            <a:pPr lvl="2" eaLnBrk="1" hangingPunct="1">
              <a:defRPr/>
            </a:pPr>
            <a:r>
              <a:rPr lang="en-US" altLang="en-US" sz="2400" dirty="0"/>
              <a:t>Interpreter jumps to the function and executes statements in the block</a:t>
            </a:r>
          </a:p>
          <a:p>
            <a:pPr lvl="2" eaLnBrk="1" hangingPunct="1">
              <a:defRPr/>
            </a:pPr>
            <a:r>
              <a:rPr lang="en-US" altLang="en-US" sz="2400" dirty="0"/>
              <a:t>Interpreter jumps back to part of program that called the function</a:t>
            </a:r>
          </a:p>
          <a:p>
            <a:pPr lvl="3" eaLnBrk="1" hangingPunct="1">
              <a:defRPr/>
            </a:pPr>
            <a:r>
              <a:rPr lang="en-US" altLang="en-US" sz="2400" dirty="0"/>
              <a:t>Known as function return</a:t>
            </a:r>
          </a:p>
          <a:p>
            <a:pPr marL="0" indent="0">
              <a:buNone/>
              <a:defRPr/>
            </a:pPr>
            <a:endParaRPr lang="en-US" dirty="0"/>
          </a:p>
        </p:txBody>
      </p:sp>
      <p:sp>
        <p:nvSpPr>
          <p:cNvPr id="2" name="Footer Placeholder 1"/>
          <p:cNvSpPr>
            <a:spLocks noGrp="1"/>
          </p:cNvSpPr>
          <p:nvPr>
            <p:ph type="ftr" sz="quarter" idx="11"/>
          </p:nvPr>
        </p:nvSpPr>
        <p:spPr/>
        <p:txBody>
          <a:bodyPr/>
          <a:lstStyle/>
          <a:p>
            <a:r>
              <a:rPr lang="en-US"/>
              <a:t>Edited by : Nouf almunyif</a:t>
            </a:r>
          </a:p>
        </p:txBody>
      </p:sp>
      <p:sp>
        <p:nvSpPr>
          <p:cNvPr id="4" name="Slide Number Placeholder 3"/>
          <p:cNvSpPr>
            <a:spLocks noGrp="1"/>
          </p:cNvSpPr>
          <p:nvPr>
            <p:ph type="sldNum" sz="quarter" idx="12"/>
          </p:nvPr>
        </p:nvSpPr>
        <p:spPr/>
        <p:txBody>
          <a:bodyPr>
            <a:normAutofit lnSpcReduction="10000"/>
          </a:bodyPr>
          <a:lstStyle/>
          <a:p>
            <a:fld id="{3D0779ED-FA58-4206-B5D0-EDB4AC2C4E85}" type="slidenum">
              <a:rPr lang="en-US" smtClean="0"/>
              <a:t>18</a:t>
            </a:fld>
            <a:endParaRPr lang="en-US"/>
          </a:p>
        </p:txBody>
      </p:sp>
      <p:sp>
        <p:nvSpPr>
          <p:cNvPr id="5" name="Date Placeholder 4">
            <a:extLst>
              <a:ext uri="{FF2B5EF4-FFF2-40B4-BE49-F238E27FC236}">
                <a16:creationId xmlns:a16="http://schemas.microsoft.com/office/drawing/2014/main" id="{92BE42D3-6E43-4DAF-A832-546887FC9EC5}"/>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1262872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noChangeArrowheads="1"/>
          </p:cNvSpPr>
          <p:nvPr>
            <p:ph type="title"/>
          </p:nvPr>
        </p:nvSpPr>
        <p:spPr/>
        <p:txBody>
          <a:bodyPr/>
          <a:lstStyle/>
          <a:p>
            <a:r>
              <a:rPr lang="en-US" altLang="en-US"/>
              <a:t>Defining and Calling a Function (cont’d.)</a:t>
            </a:r>
          </a:p>
        </p:txBody>
      </p:sp>
      <p:sp>
        <p:nvSpPr>
          <p:cNvPr id="39938" name="Content Placeholder 2"/>
          <p:cNvSpPr>
            <a:spLocks noGrp="1" noChangeArrowheads="1"/>
          </p:cNvSpPr>
          <p:nvPr>
            <p:ph idx="1"/>
          </p:nvPr>
        </p:nvSpPr>
        <p:spPr/>
        <p:txBody>
          <a:bodyPr>
            <a:normAutofit/>
          </a:bodyPr>
          <a:lstStyle/>
          <a:p>
            <a:pPr eaLnBrk="1" hangingPunct="1">
              <a:buFontTx/>
              <a:buChar char="•"/>
            </a:pPr>
            <a:r>
              <a:rPr lang="en-US" altLang="en-US" sz="2400" u="sng" dirty="0">
                <a:latin typeface="Courier New" pitchFamily="49" charset="0"/>
                <a:cs typeface="Courier New" pitchFamily="49" charset="0"/>
              </a:rPr>
              <a:t>main</a:t>
            </a:r>
            <a:r>
              <a:rPr lang="en-US" altLang="en-US" sz="2400" u="sng" dirty="0"/>
              <a:t> function</a:t>
            </a:r>
            <a:r>
              <a:rPr lang="en-US" altLang="en-US" sz="2400" dirty="0"/>
              <a:t>: called when the program starts</a:t>
            </a:r>
          </a:p>
          <a:p>
            <a:pPr lvl="1" eaLnBrk="1" hangingPunct="1"/>
            <a:r>
              <a:rPr lang="en-US" altLang="en-US" sz="2400" dirty="0"/>
              <a:t>Calls other functions when they are needed </a:t>
            </a:r>
          </a:p>
          <a:p>
            <a:pPr lvl="1" eaLnBrk="1" hangingPunct="1"/>
            <a:r>
              <a:rPr lang="en-US" altLang="en-US" sz="2400" dirty="0"/>
              <a:t>Defines the </a:t>
            </a:r>
            <a:r>
              <a:rPr lang="en-US" altLang="en-US" sz="2400" i="1" dirty="0"/>
              <a:t>mainline logic </a:t>
            </a:r>
            <a:r>
              <a:rPr lang="en-US" altLang="en-US" sz="2400" dirty="0"/>
              <a:t>of the program</a:t>
            </a:r>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19</a:t>
            </a:fld>
            <a:endParaRPr lang="en-US"/>
          </a:p>
        </p:txBody>
      </p:sp>
      <p:sp>
        <p:nvSpPr>
          <p:cNvPr id="4" name="Date Placeholder 3">
            <a:extLst>
              <a:ext uri="{FF2B5EF4-FFF2-40B4-BE49-F238E27FC236}">
                <a16:creationId xmlns:a16="http://schemas.microsoft.com/office/drawing/2014/main" id="{F66C8019-65BF-4B09-9DA9-883ABA633F05}"/>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230649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noChangeArrowheads="1"/>
          </p:cNvSpPr>
          <p:nvPr>
            <p:ph type="title"/>
          </p:nvPr>
        </p:nvSpPr>
        <p:spPr/>
        <p:txBody>
          <a:bodyPr/>
          <a:lstStyle/>
          <a:p>
            <a:r>
              <a:rPr lang="en-US" altLang="en-US"/>
              <a:t>Introduction to Functions</a:t>
            </a:r>
          </a:p>
        </p:txBody>
      </p:sp>
      <p:sp>
        <p:nvSpPr>
          <p:cNvPr id="18434" name="Content Placeholder 2"/>
          <p:cNvSpPr>
            <a:spLocks noGrp="1" noChangeArrowheads="1"/>
          </p:cNvSpPr>
          <p:nvPr>
            <p:ph idx="1"/>
          </p:nvPr>
        </p:nvSpPr>
        <p:spPr/>
        <p:txBody>
          <a:bodyPr/>
          <a:lstStyle/>
          <a:p>
            <a:pPr eaLnBrk="1" hangingPunct="1">
              <a:buFontTx/>
              <a:buChar char="•"/>
            </a:pPr>
            <a:r>
              <a:rPr lang="en-US" altLang="en-US" sz="2400" u="sng" dirty="0"/>
              <a:t>Function</a:t>
            </a:r>
            <a:r>
              <a:rPr lang="en-US" altLang="en-US" sz="2400" dirty="0"/>
              <a:t>: group of statements within  a program that perform as specific task</a:t>
            </a:r>
          </a:p>
          <a:p>
            <a:pPr lvl="1" eaLnBrk="1" hangingPunct="1"/>
            <a:r>
              <a:rPr lang="en-US" altLang="en-US" sz="2400"/>
              <a:t>Usually, </a:t>
            </a:r>
            <a:r>
              <a:rPr lang="en-US" altLang="en-US" sz="2400" dirty="0"/>
              <a:t>one task of a large program</a:t>
            </a:r>
          </a:p>
          <a:p>
            <a:pPr lvl="2" eaLnBrk="1" hangingPunct="1">
              <a:buFontTx/>
              <a:buChar char="•"/>
            </a:pPr>
            <a:r>
              <a:rPr lang="en-US" altLang="en-US" sz="2400" dirty="0"/>
              <a:t>Functions can be executed in order to perform overall program task</a:t>
            </a:r>
          </a:p>
          <a:p>
            <a:pPr eaLnBrk="1" hangingPunct="1">
              <a:buFontTx/>
              <a:buChar char="•"/>
            </a:pPr>
            <a:r>
              <a:rPr lang="en-US" altLang="en-US" sz="2400" u="sng" dirty="0"/>
              <a:t>Modularized program</a:t>
            </a:r>
            <a:r>
              <a:rPr lang="en-US" altLang="en-US" sz="2400" dirty="0"/>
              <a:t>: program wherein each task within the program is in its own function</a:t>
            </a:r>
          </a:p>
          <a:p>
            <a:pPr>
              <a:buFontTx/>
              <a:buChar char="•"/>
            </a:pPr>
            <a:endParaRPr lang="en-US" altLang="en-US"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2</a:t>
            </a:fld>
            <a:endParaRPr lang="en-US"/>
          </a:p>
        </p:txBody>
      </p:sp>
      <p:sp>
        <p:nvSpPr>
          <p:cNvPr id="4" name="Date Placeholder 3">
            <a:extLst>
              <a:ext uri="{FF2B5EF4-FFF2-40B4-BE49-F238E27FC236}">
                <a16:creationId xmlns:a16="http://schemas.microsoft.com/office/drawing/2014/main" id="{C11C5A96-9DE1-466E-B624-E53D066BA71A}"/>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2123825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noChangeArrowheads="1"/>
          </p:cNvSpPr>
          <p:nvPr>
            <p:ph type="title"/>
          </p:nvPr>
        </p:nvSpPr>
        <p:spPr/>
        <p:txBody>
          <a:bodyPr/>
          <a:lstStyle/>
          <a:p>
            <a:r>
              <a:rPr lang="en-US" altLang="en-US"/>
              <a:t>Indentation in Python</a:t>
            </a:r>
          </a:p>
        </p:txBody>
      </p:sp>
      <p:sp>
        <p:nvSpPr>
          <p:cNvPr id="40962" name="Content Placeholder 2"/>
          <p:cNvSpPr>
            <a:spLocks noGrp="1" noChangeArrowheads="1"/>
          </p:cNvSpPr>
          <p:nvPr>
            <p:ph idx="1"/>
          </p:nvPr>
        </p:nvSpPr>
        <p:spPr/>
        <p:txBody>
          <a:bodyPr/>
          <a:lstStyle/>
          <a:p>
            <a:pPr eaLnBrk="1" hangingPunct="1">
              <a:buFontTx/>
              <a:buChar char="•"/>
            </a:pPr>
            <a:r>
              <a:rPr lang="en-US" altLang="en-US" sz="2400" dirty="0"/>
              <a:t>Each block must be indented</a:t>
            </a:r>
          </a:p>
          <a:p>
            <a:pPr lvl="1" eaLnBrk="1" hangingPunct="1"/>
            <a:r>
              <a:rPr lang="en-US" altLang="en-US" sz="2400" dirty="0"/>
              <a:t>Lines in block must begin with the same number of spaces</a:t>
            </a:r>
          </a:p>
          <a:p>
            <a:pPr lvl="2" eaLnBrk="1" hangingPunct="1">
              <a:buFontTx/>
              <a:buChar char="•"/>
            </a:pPr>
            <a:r>
              <a:rPr lang="en-US" altLang="en-US" sz="2400" dirty="0"/>
              <a:t>Use tabs or spaces to indent lines in a block, but not both as this can confuse the Python interpreter</a:t>
            </a:r>
          </a:p>
          <a:p>
            <a:pPr lvl="2" eaLnBrk="1" hangingPunct="1">
              <a:buFontTx/>
              <a:buChar char="•"/>
            </a:pPr>
            <a:r>
              <a:rPr lang="en-US" altLang="en-US" sz="2400" dirty="0"/>
              <a:t>IDLE automatically indents the lines in a block</a:t>
            </a:r>
          </a:p>
          <a:p>
            <a:pPr lvl="1" eaLnBrk="1" hangingPunct="1"/>
            <a:r>
              <a:rPr lang="en-US" altLang="en-US" sz="2400" dirty="0"/>
              <a:t>Blank lines that appear in a block are ignored</a:t>
            </a:r>
          </a:p>
          <a:p>
            <a:pPr>
              <a:buFontTx/>
              <a:buChar char="•"/>
            </a:pPr>
            <a:endParaRPr lang="en-US" altLang="en-US"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20</a:t>
            </a:fld>
            <a:endParaRPr lang="en-US"/>
          </a:p>
        </p:txBody>
      </p:sp>
      <p:sp>
        <p:nvSpPr>
          <p:cNvPr id="4" name="Date Placeholder 3">
            <a:extLst>
              <a:ext uri="{FF2B5EF4-FFF2-40B4-BE49-F238E27FC236}">
                <a16:creationId xmlns:a16="http://schemas.microsoft.com/office/drawing/2014/main" id="{4AB4F2D5-CB7C-4267-B068-0DE9A76CFD53}"/>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715692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n-US" altLang="ar-SA" dirty="0"/>
              <a:t>Defining and Calling a Function</a:t>
            </a:r>
            <a:br>
              <a:rPr lang="en-US" altLang="ar-SA" dirty="0"/>
            </a:br>
            <a:r>
              <a:rPr lang="en-US" altLang="ar-SA" dirty="0"/>
              <a:t>Indentation in Python</a:t>
            </a:r>
          </a:p>
        </p:txBody>
      </p:sp>
      <p:sp>
        <p:nvSpPr>
          <p:cNvPr id="5" name="Rectangle 3"/>
          <p:cNvSpPr txBox="1">
            <a:spLocks noChangeArrowheads="1"/>
          </p:cNvSpPr>
          <p:nvPr/>
        </p:nvSpPr>
        <p:spPr bwMode="auto">
          <a:xfrm>
            <a:off x="2133600" y="1447800"/>
            <a:ext cx="6629400" cy="609600"/>
          </a:xfrm>
          <a:prstGeom prst="rect">
            <a:avLst/>
          </a:prstGeom>
          <a:noFill/>
          <a:ln w="9525">
            <a:noFill/>
            <a:miter lim="800000"/>
            <a:headEnd/>
            <a:tailEnd/>
          </a:ln>
        </p:spPr>
        <p:txBody>
          <a:bodyPr/>
          <a:lstStyle/>
          <a:p>
            <a:pPr marL="53975" lvl="3" indent="1588">
              <a:spcBef>
                <a:spcPct val="20000"/>
              </a:spcBef>
              <a:buClr>
                <a:srgbClr val="EB9F27"/>
              </a:buClr>
              <a:defRPr/>
            </a:pPr>
            <a:endParaRPr lang="en-US" sz="2600" kern="0" dirty="0">
              <a:latin typeface="Arial Black" pitchFamily="34" charset="0"/>
            </a:endParaRPr>
          </a:p>
        </p:txBody>
      </p:sp>
      <p:sp>
        <p:nvSpPr>
          <p:cNvPr id="36868" name="TextBox 4"/>
          <p:cNvSpPr txBox="1">
            <a:spLocks noChangeArrowheads="1"/>
          </p:cNvSpPr>
          <p:nvPr/>
        </p:nvSpPr>
        <p:spPr bwMode="auto">
          <a:xfrm>
            <a:off x="1981200" y="2590800"/>
            <a:ext cx="7467600" cy="641350"/>
          </a:xfrm>
          <a:prstGeom prst="rect">
            <a:avLst/>
          </a:prstGeom>
          <a:noFill/>
          <a:ln w="25400" algn="ctr">
            <a:noFill/>
            <a:miter lim="800000"/>
            <a:headEnd/>
            <a:tailEnd/>
          </a:ln>
        </p:spPr>
        <p:txBody>
          <a:bodyPr>
            <a:spAutoFit/>
          </a:bodyPr>
          <a:lstStyle/>
          <a:p>
            <a:r>
              <a:rPr lang="en-US" altLang="ar-SA" b="1" dirty="0">
                <a:ea typeface="ヒラギノ角ゴ Pro W3"/>
                <a:cs typeface="ヒラギノ角ゴ Pro W3"/>
              </a:rPr>
              <a:t> </a:t>
            </a:r>
            <a:r>
              <a:rPr lang="en-US" altLang="ar-SA" dirty="0">
                <a:ea typeface="ヒラギノ角ゴ Pro W3"/>
                <a:cs typeface="ヒラギノ角ゴ Pro W3"/>
              </a:rPr>
              <a:t>All of the statements in a block are indented</a:t>
            </a:r>
          </a:p>
          <a:p>
            <a:endParaRPr lang="en-US" altLang="ar-SA" dirty="0">
              <a:ea typeface="MS PGothic" pitchFamily="34" charset="-128"/>
            </a:endParaRPr>
          </a:p>
        </p:txBody>
      </p:sp>
      <p:pic>
        <p:nvPicPr>
          <p:cNvPr id="36869" name="Picture 2"/>
          <p:cNvPicPr>
            <a:picLocks noChangeAspect="1" noChangeArrowheads="1"/>
          </p:cNvPicPr>
          <p:nvPr/>
        </p:nvPicPr>
        <p:blipFill>
          <a:blip r:embed="rId3" cstate="print"/>
          <a:srcRect/>
          <a:stretch>
            <a:fillRect/>
          </a:stretch>
        </p:blipFill>
        <p:spPr bwMode="auto">
          <a:xfrm>
            <a:off x="1754189" y="3232150"/>
            <a:ext cx="8683625" cy="2160588"/>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21</a:t>
            </a:fld>
            <a:endParaRPr lang="en-US"/>
          </a:p>
        </p:txBody>
      </p:sp>
      <p:sp>
        <p:nvSpPr>
          <p:cNvPr id="4" name="Date Placeholder 3">
            <a:extLst>
              <a:ext uri="{FF2B5EF4-FFF2-40B4-BE49-F238E27FC236}">
                <a16:creationId xmlns:a16="http://schemas.microsoft.com/office/drawing/2014/main" id="{2EA7E37A-8636-488E-B078-AB0EF63CBA4C}"/>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2860191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61872" y="758952"/>
            <a:ext cx="10206228" cy="4041648"/>
          </a:xfrm>
        </p:spPr>
        <p:txBody>
          <a:bodyPr/>
          <a:lstStyle/>
          <a:p>
            <a:r>
              <a:rPr lang="en-US" dirty="0"/>
              <a:t>Python </a:t>
            </a:r>
            <a:r>
              <a:rPr lang="en-US" altLang="ar-SA" dirty="0"/>
              <a:t>Local Variables</a:t>
            </a:r>
            <a:br>
              <a:rPr lang="en-US" dirty="0"/>
            </a:br>
            <a:endParaRPr lang="en-US" dirty="0"/>
          </a:p>
        </p:txBody>
      </p:sp>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22</a:t>
            </a:fld>
            <a:endParaRPr lang="en-US"/>
          </a:p>
        </p:txBody>
      </p:sp>
      <p:sp>
        <p:nvSpPr>
          <p:cNvPr id="2" name="Date Placeholder 1">
            <a:extLst>
              <a:ext uri="{FF2B5EF4-FFF2-40B4-BE49-F238E27FC236}">
                <a16:creationId xmlns:a16="http://schemas.microsoft.com/office/drawing/2014/main" id="{62B3F285-B100-4079-B68C-4040FC62560F}"/>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3176114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noChangeArrowheads="1"/>
          </p:cNvSpPr>
          <p:nvPr>
            <p:ph type="title"/>
          </p:nvPr>
        </p:nvSpPr>
        <p:spPr/>
        <p:txBody>
          <a:bodyPr/>
          <a:lstStyle/>
          <a:p>
            <a:r>
              <a:rPr lang="en-US" altLang="en-US"/>
              <a:t>Local Variables</a:t>
            </a:r>
          </a:p>
        </p:txBody>
      </p:sp>
      <p:sp>
        <p:nvSpPr>
          <p:cNvPr id="49154" name="Content Placeholder 2"/>
          <p:cNvSpPr>
            <a:spLocks noGrp="1" noChangeArrowheads="1"/>
          </p:cNvSpPr>
          <p:nvPr>
            <p:ph idx="1"/>
          </p:nvPr>
        </p:nvSpPr>
        <p:spPr/>
        <p:txBody>
          <a:bodyPr/>
          <a:lstStyle/>
          <a:p>
            <a:pPr eaLnBrk="1" hangingPunct="1">
              <a:buFontTx/>
              <a:buChar char="•"/>
            </a:pPr>
            <a:r>
              <a:rPr lang="en-US" altLang="en-US" sz="2400" u="sng" dirty="0"/>
              <a:t>Local variable</a:t>
            </a:r>
            <a:r>
              <a:rPr lang="en-US" altLang="en-US" sz="2400" dirty="0"/>
              <a:t>: variable that is assigned a value inside a function</a:t>
            </a:r>
          </a:p>
          <a:p>
            <a:pPr lvl="1" eaLnBrk="1" hangingPunct="1"/>
            <a:r>
              <a:rPr lang="en-US" altLang="en-US" sz="2400" dirty="0"/>
              <a:t>Belongs to the function in which it was created</a:t>
            </a:r>
          </a:p>
          <a:p>
            <a:pPr lvl="2" eaLnBrk="1" hangingPunct="1">
              <a:buFontTx/>
              <a:buChar char="•"/>
            </a:pPr>
            <a:r>
              <a:rPr lang="en-US" altLang="en-US" sz="2400" dirty="0"/>
              <a:t>Only statements inside that function can access it, error will occur if another function tries to access the variable</a:t>
            </a:r>
          </a:p>
          <a:p>
            <a:pPr eaLnBrk="1" hangingPunct="1">
              <a:buFontTx/>
              <a:buChar char="•"/>
            </a:pPr>
            <a:r>
              <a:rPr lang="en-US" altLang="en-US" sz="2400" u="sng" dirty="0"/>
              <a:t>Scope</a:t>
            </a:r>
            <a:r>
              <a:rPr lang="en-US" altLang="en-US" sz="2400" dirty="0"/>
              <a:t>: the part of a program in which a variable may be accessed</a:t>
            </a:r>
          </a:p>
          <a:p>
            <a:pPr lvl="1" eaLnBrk="1" hangingPunct="1"/>
            <a:r>
              <a:rPr lang="en-US" altLang="en-US" sz="2400" dirty="0"/>
              <a:t>For local variable: function in which created</a:t>
            </a:r>
          </a:p>
          <a:p>
            <a:pPr>
              <a:buFontTx/>
              <a:buChar char="•"/>
            </a:pPr>
            <a:endParaRPr lang="en-US" altLang="en-US"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23</a:t>
            </a:fld>
            <a:endParaRPr lang="en-US"/>
          </a:p>
        </p:txBody>
      </p:sp>
      <p:sp>
        <p:nvSpPr>
          <p:cNvPr id="4" name="Date Placeholder 3">
            <a:extLst>
              <a:ext uri="{FF2B5EF4-FFF2-40B4-BE49-F238E27FC236}">
                <a16:creationId xmlns:a16="http://schemas.microsoft.com/office/drawing/2014/main" id="{D5BBDE9D-BF6A-4F6A-9549-AF2D06EF1A86}"/>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2822563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noChangeArrowheads="1"/>
          </p:cNvSpPr>
          <p:nvPr>
            <p:ph type="title"/>
          </p:nvPr>
        </p:nvSpPr>
        <p:spPr/>
        <p:txBody>
          <a:bodyPr/>
          <a:lstStyle/>
          <a:p>
            <a:r>
              <a:rPr lang="en-US" altLang="en-US" dirty="0"/>
              <a:t>Local Variables (cont’d.)</a:t>
            </a:r>
          </a:p>
        </p:txBody>
      </p:sp>
      <p:sp>
        <p:nvSpPr>
          <p:cNvPr id="50178" name="Content Placeholder 2"/>
          <p:cNvSpPr>
            <a:spLocks noGrp="1" noChangeArrowheads="1"/>
          </p:cNvSpPr>
          <p:nvPr>
            <p:ph idx="1"/>
          </p:nvPr>
        </p:nvSpPr>
        <p:spPr/>
        <p:txBody>
          <a:bodyPr>
            <a:normAutofit/>
          </a:bodyPr>
          <a:lstStyle/>
          <a:p>
            <a:pPr eaLnBrk="1" hangingPunct="1">
              <a:buFontTx/>
              <a:buChar char="•"/>
            </a:pPr>
            <a:r>
              <a:rPr lang="en-US" altLang="en-US" sz="2400" dirty="0">
                <a:cs typeface="Courier New" pitchFamily="49" charset="0"/>
              </a:rPr>
              <a:t>Local variable cannot be accessed by statements inside its function which precede its creation</a:t>
            </a:r>
          </a:p>
          <a:p>
            <a:pPr eaLnBrk="1" hangingPunct="1">
              <a:buFontTx/>
              <a:buChar char="•"/>
            </a:pPr>
            <a:r>
              <a:rPr lang="en-US" altLang="en-US" sz="2400" dirty="0">
                <a:cs typeface="Courier New" pitchFamily="49" charset="0"/>
              </a:rPr>
              <a:t>Different functions may have local variables with </a:t>
            </a:r>
            <a:r>
              <a:rPr lang="en-US" altLang="en-US" sz="2400" dirty="0">
                <a:solidFill>
                  <a:srgbClr val="FF0000"/>
                </a:solidFill>
                <a:cs typeface="Courier New" pitchFamily="49" charset="0"/>
              </a:rPr>
              <a:t>the same name </a:t>
            </a:r>
          </a:p>
          <a:p>
            <a:pPr lvl="1" eaLnBrk="1" hangingPunct="1"/>
            <a:r>
              <a:rPr lang="en-US" altLang="en-US" sz="2400" dirty="0">
                <a:cs typeface="Courier New" pitchFamily="49" charset="0"/>
              </a:rPr>
              <a:t>Each function does not see the other function’s local variables, so no confusion</a:t>
            </a:r>
            <a:endParaRPr lang="he-IL" altLang="en-US" sz="2400" dirty="0">
              <a:cs typeface="Courier New" pitchFamily="49" charset="0"/>
            </a:endParaRPr>
          </a:p>
          <a:p>
            <a:pPr>
              <a:buFontTx/>
              <a:buChar char="•"/>
            </a:pPr>
            <a:endParaRPr lang="en-US" altLang="en-US" sz="2400"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24</a:t>
            </a:fld>
            <a:endParaRPr lang="en-US"/>
          </a:p>
        </p:txBody>
      </p:sp>
      <p:sp>
        <p:nvSpPr>
          <p:cNvPr id="4" name="Date Placeholder 3">
            <a:extLst>
              <a:ext uri="{FF2B5EF4-FFF2-40B4-BE49-F238E27FC236}">
                <a16:creationId xmlns:a16="http://schemas.microsoft.com/office/drawing/2014/main" id="{60BCA760-0287-4B63-AB65-E5413FAE0B90}"/>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3491389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752600" y="76200"/>
            <a:ext cx="8686800" cy="1143000"/>
          </a:xfrm>
        </p:spPr>
        <p:txBody>
          <a:bodyPr/>
          <a:lstStyle/>
          <a:p>
            <a:pPr eaLnBrk="1" hangingPunct="1"/>
            <a:r>
              <a:rPr lang="en-US" altLang="ar-SA" sz="3300"/>
              <a:t>Local Variables</a:t>
            </a:r>
          </a:p>
        </p:txBody>
      </p:sp>
      <p:sp>
        <p:nvSpPr>
          <p:cNvPr id="5" name="Rectangle 3"/>
          <p:cNvSpPr txBox="1">
            <a:spLocks noChangeArrowheads="1"/>
          </p:cNvSpPr>
          <p:nvPr/>
        </p:nvSpPr>
        <p:spPr bwMode="auto">
          <a:xfrm>
            <a:off x="1121228" y="1219200"/>
            <a:ext cx="8077200" cy="1447800"/>
          </a:xfrm>
          <a:prstGeom prst="rect">
            <a:avLst/>
          </a:prstGeom>
          <a:noFill/>
          <a:ln w="9525">
            <a:noFill/>
            <a:miter lim="800000"/>
            <a:headEnd/>
            <a:tailEnd/>
          </a:ln>
        </p:spPr>
        <p:txBody>
          <a:bodyPr/>
          <a:lstStyle/>
          <a:p>
            <a:pPr marL="53975" lvl="3" indent="1588">
              <a:spcBef>
                <a:spcPct val="20000"/>
              </a:spcBef>
              <a:buClr>
                <a:srgbClr val="EB9F27"/>
              </a:buClr>
              <a:defRPr/>
            </a:pPr>
            <a:r>
              <a:rPr lang="en-US" sz="2600" kern="0" dirty="0">
                <a:latin typeface="Arial Black" pitchFamily="34" charset="0"/>
              </a:rPr>
              <a:t>Scope and Local Variables</a:t>
            </a:r>
          </a:p>
          <a:p>
            <a:pPr marL="53975" lvl="3" indent="1588">
              <a:spcBef>
                <a:spcPct val="20000"/>
              </a:spcBef>
              <a:buClr>
                <a:srgbClr val="EB9F27"/>
              </a:buClr>
              <a:defRPr/>
            </a:pPr>
            <a:r>
              <a:rPr lang="en-US" dirty="0">
                <a:ea typeface="ヒラギノ角ゴ Pro W3" charset="-128"/>
              </a:rPr>
              <a:t>A local variable’s scope is the function in which the variable is created</a:t>
            </a:r>
          </a:p>
          <a:p>
            <a:pPr marL="53975" lvl="3" indent="1588">
              <a:spcBef>
                <a:spcPct val="20000"/>
              </a:spcBef>
              <a:buClr>
                <a:srgbClr val="EB9F27"/>
              </a:buClr>
              <a:defRPr/>
            </a:pPr>
            <a:endParaRPr lang="en-US" sz="2600" kern="0" dirty="0">
              <a:latin typeface="Arial Black" pitchFamily="34" charset="0"/>
            </a:endParaRPr>
          </a:p>
          <a:p>
            <a:pPr marL="53975" lvl="3" indent="1588">
              <a:spcBef>
                <a:spcPct val="20000"/>
              </a:spcBef>
              <a:buClr>
                <a:srgbClr val="EB9F27"/>
              </a:buClr>
              <a:defRPr/>
            </a:pPr>
            <a:endParaRPr lang="en-US" sz="2600" kern="0" dirty="0">
              <a:latin typeface="Arial Black" pitchFamily="34" charset="0"/>
            </a:endParaRPr>
          </a:p>
          <a:p>
            <a:pPr marL="53975" lvl="3" indent="1588">
              <a:spcBef>
                <a:spcPct val="20000"/>
              </a:spcBef>
              <a:buClr>
                <a:srgbClr val="EB9F27"/>
              </a:buClr>
              <a:defRPr/>
            </a:pPr>
            <a:endParaRPr lang="en-US" sz="2600" kern="0" dirty="0">
              <a:latin typeface="Arial Black" pitchFamily="34" charset="0"/>
            </a:endParaRPr>
          </a:p>
        </p:txBody>
      </p:sp>
      <p:pic>
        <p:nvPicPr>
          <p:cNvPr id="51204" name="Picture 1"/>
          <p:cNvPicPr>
            <a:picLocks noChangeAspect="1" noChangeArrowheads="1"/>
          </p:cNvPicPr>
          <p:nvPr/>
        </p:nvPicPr>
        <p:blipFill>
          <a:blip r:embed="rId3" cstate="print"/>
          <a:srcRect/>
          <a:stretch>
            <a:fillRect/>
          </a:stretch>
        </p:blipFill>
        <p:spPr bwMode="auto">
          <a:xfrm>
            <a:off x="1744298" y="2133600"/>
            <a:ext cx="8923703" cy="3836798"/>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25</a:t>
            </a:fld>
            <a:endParaRPr lang="en-US"/>
          </a:p>
        </p:txBody>
      </p:sp>
      <p:sp>
        <p:nvSpPr>
          <p:cNvPr id="4" name="Date Placeholder 3">
            <a:extLst>
              <a:ext uri="{FF2B5EF4-FFF2-40B4-BE49-F238E27FC236}">
                <a16:creationId xmlns:a16="http://schemas.microsoft.com/office/drawing/2014/main" id="{310C4087-3C24-4F87-AA39-3863089A3155}"/>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3259392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752600" y="76200"/>
            <a:ext cx="8686800" cy="1143000"/>
          </a:xfrm>
        </p:spPr>
        <p:txBody>
          <a:bodyPr/>
          <a:lstStyle/>
          <a:p>
            <a:pPr eaLnBrk="1" hangingPunct="1"/>
            <a:r>
              <a:rPr lang="en-US" altLang="ar-SA" sz="3300" dirty="0"/>
              <a:t>Local Variables</a:t>
            </a:r>
          </a:p>
        </p:txBody>
      </p:sp>
      <p:sp>
        <p:nvSpPr>
          <p:cNvPr id="53251" name="TextBox 4"/>
          <p:cNvSpPr txBox="1">
            <a:spLocks noChangeArrowheads="1"/>
          </p:cNvSpPr>
          <p:nvPr/>
        </p:nvSpPr>
        <p:spPr bwMode="auto">
          <a:xfrm>
            <a:off x="1988186" y="1415143"/>
            <a:ext cx="2057400" cy="457200"/>
          </a:xfrm>
          <a:prstGeom prst="rect">
            <a:avLst/>
          </a:prstGeom>
          <a:noFill/>
          <a:ln w="25400" algn="ctr">
            <a:noFill/>
            <a:miter lim="800000"/>
            <a:headEnd/>
            <a:tailEnd/>
          </a:ln>
        </p:spPr>
        <p:txBody>
          <a:bodyPr>
            <a:spAutoFit/>
          </a:bodyPr>
          <a:lstStyle/>
          <a:p>
            <a:r>
              <a:rPr lang="en-US" altLang="ar-SA" sz="2400" b="1" dirty="0">
                <a:solidFill>
                  <a:srgbClr val="000000"/>
                </a:solidFill>
                <a:ea typeface="ヒラギノ角ゴ Pro W3"/>
                <a:cs typeface="ヒラギノ角ゴ Pro W3"/>
              </a:rPr>
              <a:t>Program</a:t>
            </a:r>
            <a:endParaRPr lang="en-US" altLang="ar-SA" sz="2400" dirty="0">
              <a:ea typeface="ヒラギノ角ゴ Pro W3"/>
              <a:cs typeface="ヒラギノ角ゴ Pro W3"/>
            </a:endParaRPr>
          </a:p>
        </p:txBody>
      </p:sp>
      <p:pic>
        <p:nvPicPr>
          <p:cNvPr id="53252" name="Picture 1"/>
          <p:cNvPicPr>
            <a:picLocks noChangeAspect="1" noChangeArrowheads="1"/>
          </p:cNvPicPr>
          <p:nvPr/>
        </p:nvPicPr>
        <p:blipFill>
          <a:blip r:embed="rId3" cstate="print"/>
          <a:srcRect/>
          <a:stretch>
            <a:fillRect/>
          </a:stretch>
        </p:blipFill>
        <p:spPr bwMode="auto">
          <a:xfrm>
            <a:off x="5065714" y="990601"/>
            <a:ext cx="5481637" cy="5400675"/>
          </a:xfrm>
          <a:prstGeom prst="rect">
            <a:avLst/>
          </a:prstGeom>
          <a:noFill/>
          <a:ln w="9525">
            <a:noFill/>
            <a:miter lim="800000"/>
            <a:headEnd/>
            <a:tailEnd/>
          </a:ln>
        </p:spPr>
      </p:pic>
      <p:pic>
        <p:nvPicPr>
          <p:cNvPr id="53253" name="Picture 2"/>
          <p:cNvPicPr>
            <a:picLocks noChangeAspect="1" noChangeArrowheads="1"/>
          </p:cNvPicPr>
          <p:nvPr/>
        </p:nvPicPr>
        <p:blipFill>
          <a:blip r:embed="rId4" cstate="print"/>
          <a:srcRect/>
          <a:stretch>
            <a:fillRect/>
          </a:stretch>
        </p:blipFill>
        <p:spPr bwMode="auto">
          <a:xfrm>
            <a:off x="1752601" y="3167064"/>
            <a:ext cx="3190875" cy="27003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26</a:t>
            </a:fld>
            <a:endParaRPr lang="en-US"/>
          </a:p>
        </p:txBody>
      </p:sp>
      <p:sp>
        <p:nvSpPr>
          <p:cNvPr id="4" name="Date Placeholder 3">
            <a:extLst>
              <a:ext uri="{FF2B5EF4-FFF2-40B4-BE49-F238E27FC236}">
                <a16:creationId xmlns:a16="http://schemas.microsoft.com/office/drawing/2014/main" id="{3569BAC0-6423-4D2C-A80F-87839B92CEE5}"/>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1418726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61872" y="758952"/>
            <a:ext cx="10206228" cy="4041648"/>
          </a:xfrm>
        </p:spPr>
        <p:txBody>
          <a:bodyPr/>
          <a:lstStyle/>
          <a:p>
            <a:r>
              <a:rPr lang="en-US" dirty="0"/>
              <a:t>Python </a:t>
            </a:r>
            <a:r>
              <a:rPr lang="en-US" altLang="en-US" dirty="0"/>
              <a:t>Global Variables and Global Constants</a:t>
            </a:r>
            <a:endParaRPr lang="en-US" dirty="0"/>
          </a:p>
        </p:txBody>
      </p:sp>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27</a:t>
            </a:fld>
            <a:endParaRPr lang="en-US"/>
          </a:p>
        </p:txBody>
      </p:sp>
      <p:sp>
        <p:nvSpPr>
          <p:cNvPr id="2" name="Date Placeholder 1">
            <a:extLst>
              <a:ext uri="{FF2B5EF4-FFF2-40B4-BE49-F238E27FC236}">
                <a16:creationId xmlns:a16="http://schemas.microsoft.com/office/drawing/2014/main" id="{5F715887-BACA-425C-9909-16C9B9E568A0}"/>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105266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noChangeArrowheads="1"/>
          </p:cNvSpPr>
          <p:nvPr>
            <p:ph type="title"/>
          </p:nvPr>
        </p:nvSpPr>
        <p:spPr/>
        <p:txBody>
          <a:bodyPr/>
          <a:lstStyle/>
          <a:p>
            <a:r>
              <a:rPr lang="en-US" altLang="en-US" dirty="0"/>
              <a:t>Global Variables and Global Constants</a:t>
            </a:r>
          </a:p>
        </p:txBody>
      </p:sp>
      <p:sp>
        <p:nvSpPr>
          <p:cNvPr id="66562" name="Content Placeholder 2"/>
          <p:cNvSpPr>
            <a:spLocks noGrp="1" noChangeArrowheads="1"/>
          </p:cNvSpPr>
          <p:nvPr>
            <p:ph idx="1"/>
          </p:nvPr>
        </p:nvSpPr>
        <p:spPr/>
        <p:txBody>
          <a:bodyPr/>
          <a:lstStyle/>
          <a:p>
            <a:pPr>
              <a:buFontTx/>
              <a:buChar char="•"/>
            </a:pPr>
            <a:r>
              <a:rPr lang="en-US" altLang="en-US" sz="2400" u="sng" dirty="0"/>
              <a:t>Global variable</a:t>
            </a:r>
            <a:r>
              <a:rPr lang="en-US" altLang="en-US" sz="2400" dirty="0"/>
              <a:t>: created by assignment statement written outside all the functions</a:t>
            </a:r>
          </a:p>
          <a:p>
            <a:pPr>
              <a:buFontTx/>
              <a:buChar char="•"/>
            </a:pPr>
            <a:endParaRPr lang="en-US" altLang="en-US" dirty="0"/>
          </a:p>
        </p:txBody>
      </p:sp>
      <p:pic>
        <p:nvPicPr>
          <p:cNvPr id="7" name="Picture 2"/>
          <p:cNvPicPr>
            <a:picLocks noChangeAspect="1" noChangeArrowheads="1"/>
          </p:cNvPicPr>
          <p:nvPr/>
        </p:nvPicPr>
        <p:blipFill>
          <a:blip r:embed="rId2" cstate="print"/>
          <a:srcRect/>
          <a:stretch>
            <a:fillRect/>
          </a:stretch>
        </p:blipFill>
        <p:spPr bwMode="auto">
          <a:xfrm>
            <a:off x="2209800" y="3505200"/>
            <a:ext cx="4201610" cy="18288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7162801" y="3886200"/>
            <a:ext cx="2486025" cy="74295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28</a:t>
            </a:fld>
            <a:endParaRPr lang="en-US"/>
          </a:p>
        </p:txBody>
      </p:sp>
      <p:sp>
        <p:nvSpPr>
          <p:cNvPr id="4" name="Date Placeholder 3">
            <a:extLst>
              <a:ext uri="{FF2B5EF4-FFF2-40B4-BE49-F238E27FC236}">
                <a16:creationId xmlns:a16="http://schemas.microsoft.com/office/drawing/2014/main" id="{7C7B800F-6438-4076-92C6-66F8ACCA1680}"/>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2609384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0" y="228600"/>
            <a:ext cx="8458200" cy="1569660"/>
          </a:xfrm>
          <a:prstGeom prst="rect">
            <a:avLst/>
          </a:prstGeom>
        </p:spPr>
        <p:txBody>
          <a:bodyPr wrap="square">
            <a:spAutoFit/>
          </a:bodyPr>
          <a:lstStyle/>
          <a:p>
            <a:r>
              <a:rPr lang="en-GB" sz="2400" dirty="0">
                <a:latin typeface="Times New Roman" pitchFamily="18" charset="0"/>
                <a:cs typeface="Times New Roman" pitchFamily="18" charset="0"/>
              </a:rPr>
              <a:t>If you create a variable with the same name inside a function, this variable will be local, and can only be used inside the function. The global variable with the same name will remain as it was, global and with the original value</a:t>
            </a:r>
            <a:r>
              <a:rPr lang="en-GB" sz="2000" dirty="0"/>
              <a:t>.</a:t>
            </a:r>
            <a:endParaRPr lang="en-US" sz="2000" dirty="0"/>
          </a:p>
        </p:txBody>
      </p:sp>
      <p:pic>
        <p:nvPicPr>
          <p:cNvPr id="108548" name="Picture 4"/>
          <p:cNvPicPr>
            <a:picLocks noChangeAspect="1" noChangeArrowheads="1"/>
          </p:cNvPicPr>
          <p:nvPr/>
        </p:nvPicPr>
        <p:blipFill>
          <a:blip r:embed="rId2" cstate="print"/>
          <a:srcRect/>
          <a:stretch>
            <a:fillRect/>
          </a:stretch>
        </p:blipFill>
        <p:spPr bwMode="auto">
          <a:xfrm>
            <a:off x="1905000" y="1905000"/>
            <a:ext cx="5110936" cy="3276600"/>
          </a:xfrm>
          <a:prstGeom prst="rect">
            <a:avLst/>
          </a:prstGeom>
          <a:noFill/>
          <a:ln w="9525">
            <a:noFill/>
            <a:miter lim="800000"/>
            <a:headEnd/>
            <a:tailEnd/>
          </a:ln>
        </p:spPr>
      </p:pic>
      <p:pic>
        <p:nvPicPr>
          <p:cNvPr id="108549" name="Picture 5"/>
          <p:cNvPicPr>
            <a:picLocks noChangeAspect="1" noChangeArrowheads="1"/>
          </p:cNvPicPr>
          <p:nvPr/>
        </p:nvPicPr>
        <p:blipFill>
          <a:blip r:embed="rId3" cstate="print"/>
          <a:srcRect/>
          <a:stretch>
            <a:fillRect/>
          </a:stretch>
        </p:blipFill>
        <p:spPr bwMode="auto">
          <a:xfrm>
            <a:off x="6553201" y="5410200"/>
            <a:ext cx="2847975" cy="66675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29</a:t>
            </a:fld>
            <a:endParaRPr lang="en-US"/>
          </a:p>
        </p:txBody>
      </p:sp>
      <p:sp>
        <p:nvSpPr>
          <p:cNvPr id="4" name="Date Placeholder 3">
            <a:extLst>
              <a:ext uri="{FF2B5EF4-FFF2-40B4-BE49-F238E27FC236}">
                <a16:creationId xmlns:a16="http://schemas.microsoft.com/office/drawing/2014/main" id="{B2480019-2122-423E-B713-DAE852E71964}"/>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2896301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p:cNvPicPr>
          <p:nvPr/>
        </p:nvPicPr>
        <p:blipFill>
          <a:blip r:embed="rId2" cstate="print"/>
          <a:srcRect/>
          <a:stretch>
            <a:fillRect/>
          </a:stretch>
        </p:blipFill>
        <p:spPr bwMode="auto">
          <a:xfrm>
            <a:off x="1455965" y="261938"/>
            <a:ext cx="8039100" cy="59055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3</a:t>
            </a:fld>
            <a:endParaRPr lang="en-US"/>
          </a:p>
        </p:txBody>
      </p:sp>
      <p:sp>
        <p:nvSpPr>
          <p:cNvPr id="4" name="Date Placeholder 3">
            <a:extLst>
              <a:ext uri="{FF2B5EF4-FFF2-40B4-BE49-F238E27FC236}">
                <a16:creationId xmlns:a16="http://schemas.microsoft.com/office/drawing/2014/main" id="{03772872-12B3-4059-94C4-86A25C73374A}"/>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2955703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0" name="Rectangle 6"/>
          <p:cNvSpPr>
            <a:spLocks noChangeArrowheads="1"/>
          </p:cNvSpPr>
          <p:nvPr/>
        </p:nvSpPr>
        <p:spPr bwMode="auto">
          <a:xfrm>
            <a:off x="1981200" y="304800"/>
            <a:ext cx="8458200" cy="400110"/>
          </a:xfrm>
          <a:prstGeom prst="rect">
            <a:avLst/>
          </a:prstGeom>
          <a:solidFill>
            <a:srgbClr val="F1F1F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000" dirty="0">
                <a:latin typeface="Times New Roman" pitchFamily="18" charset="0"/>
                <a:cs typeface="Times New Roman" pitchFamily="18" charset="0"/>
              </a:rPr>
              <a:t>To create a global variable inside a function,  you can use the </a:t>
            </a:r>
            <a:r>
              <a:rPr lang="en-US" sz="2000" dirty="0">
                <a:solidFill>
                  <a:srgbClr val="FF0000"/>
                </a:solidFill>
                <a:latin typeface="Times New Roman" pitchFamily="18" charset="0"/>
                <a:cs typeface="Times New Roman" pitchFamily="18" charset="0"/>
              </a:rPr>
              <a:t>global</a:t>
            </a:r>
            <a:r>
              <a:rPr lang="en-US" sz="2000" dirty="0">
                <a:latin typeface="Times New Roman" pitchFamily="18" charset="0"/>
                <a:cs typeface="Times New Roman" pitchFamily="18" charset="0"/>
              </a:rPr>
              <a:t> keyword.</a:t>
            </a:r>
          </a:p>
        </p:txBody>
      </p:sp>
      <p:pic>
        <p:nvPicPr>
          <p:cNvPr id="108551" name="Picture 7"/>
          <p:cNvPicPr>
            <a:picLocks noChangeAspect="1" noChangeArrowheads="1"/>
          </p:cNvPicPr>
          <p:nvPr/>
        </p:nvPicPr>
        <p:blipFill>
          <a:blip r:embed="rId2" cstate="print"/>
          <a:srcRect/>
          <a:stretch>
            <a:fillRect/>
          </a:stretch>
        </p:blipFill>
        <p:spPr bwMode="auto">
          <a:xfrm>
            <a:off x="3048000" y="914401"/>
            <a:ext cx="3219450" cy="1857375"/>
          </a:xfrm>
          <a:prstGeom prst="rect">
            <a:avLst/>
          </a:prstGeom>
          <a:noFill/>
          <a:ln w="9525">
            <a:noFill/>
            <a:miter lim="800000"/>
            <a:headEnd/>
            <a:tailEnd/>
          </a:ln>
        </p:spPr>
      </p:pic>
      <p:sp>
        <p:nvSpPr>
          <p:cNvPr id="108552" name="Rectangle 8"/>
          <p:cNvSpPr>
            <a:spLocks noChangeArrowheads="1"/>
          </p:cNvSpPr>
          <p:nvPr/>
        </p:nvSpPr>
        <p:spPr bwMode="auto">
          <a:xfrm>
            <a:off x="1676400" y="3048000"/>
            <a:ext cx="8763000" cy="707886"/>
          </a:xfrm>
          <a:prstGeom prst="rect">
            <a:avLst/>
          </a:prstGeom>
          <a:solidFill>
            <a:srgbClr val="F1F1F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000" dirty="0">
                <a:latin typeface="Times New Roman" pitchFamily="18" charset="0"/>
                <a:cs typeface="Times New Roman" pitchFamily="18" charset="0"/>
              </a:rPr>
              <a:t>Also, use the global keyword if you want to </a:t>
            </a:r>
            <a:r>
              <a:rPr lang="en-US" sz="2000" dirty="0">
                <a:solidFill>
                  <a:srgbClr val="FF0000"/>
                </a:solidFill>
                <a:latin typeface="Times New Roman" pitchFamily="18" charset="0"/>
                <a:cs typeface="Times New Roman" pitchFamily="18" charset="0"/>
              </a:rPr>
              <a:t>change</a:t>
            </a:r>
            <a:r>
              <a:rPr lang="en-US" sz="2000" dirty="0">
                <a:latin typeface="Times New Roman" pitchFamily="18" charset="0"/>
                <a:cs typeface="Times New Roman" pitchFamily="18" charset="0"/>
              </a:rPr>
              <a:t> a global variable inside a function. </a:t>
            </a:r>
          </a:p>
        </p:txBody>
      </p:sp>
      <p:pic>
        <p:nvPicPr>
          <p:cNvPr id="121858" name="Picture 2"/>
          <p:cNvPicPr>
            <a:picLocks noChangeAspect="1" noChangeArrowheads="1"/>
          </p:cNvPicPr>
          <p:nvPr/>
        </p:nvPicPr>
        <p:blipFill>
          <a:blip r:embed="rId3" cstate="print"/>
          <a:srcRect/>
          <a:stretch>
            <a:fillRect/>
          </a:stretch>
        </p:blipFill>
        <p:spPr bwMode="auto">
          <a:xfrm>
            <a:off x="3124201" y="4038600"/>
            <a:ext cx="3381375" cy="22098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30</a:t>
            </a:fld>
            <a:endParaRPr lang="en-US"/>
          </a:p>
        </p:txBody>
      </p:sp>
      <p:sp>
        <p:nvSpPr>
          <p:cNvPr id="4" name="Date Placeholder 3">
            <a:extLst>
              <a:ext uri="{FF2B5EF4-FFF2-40B4-BE49-F238E27FC236}">
                <a16:creationId xmlns:a16="http://schemas.microsoft.com/office/drawing/2014/main" id="{DCB30BCD-745F-456F-B720-4DF64F339D8C}"/>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2979636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noChangeArrowheads="1"/>
          </p:cNvSpPr>
          <p:nvPr>
            <p:ph type="title"/>
          </p:nvPr>
        </p:nvSpPr>
        <p:spPr/>
        <p:txBody>
          <a:bodyPr/>
          <a:lstStyle/>
          <a:p>
            <a:r>
              <a:rPr lang="en-US" altLang="en-US"/>
              <a:t>Global Variables and Global Constants (cont’d.)</a:t>
            </a:r>
          </a:p>
        </p:txBody>
      </p:sp>
      <p:sp>
        <p:nvSpPr>
          <p:cNvPr id="67586" name="Content Placeholder 2"/>
          <p:cNvSpPr>
            <a:spLocks noGrp="1" noChangeArrowheads="1"/>
          </p:cNvSpPr>
          <p:nvPr>
            <p:ph idx="1"/>
          </p:nvPr>
        </p:nvSpPr>
        <p:spPr/>
        <p:txBody>
          <a:bodyPr/>
          <a:lstStyle/>
          <a:p>
            <a:pPr eaLnBrk="1" hangingPunct="1">
              <a:buFontTx/>
              <a:buChar char="•"/>
            </a:pPr>
            <a:r>
              <a:rPr lang="en-US" altLang="en-US" sz="3200" dirty="0"/>
              <a:t>Reasons to avoid using global variables:</a:t>
            </a:r>
          </a:p>
          <a:p>
            <a:pPr lvl="1" eaLnBrk="1" hangingPunct="1"/>
            <a:r>
              <a:rPr lang="en-US" altLang="en-US" sz="2800" dirty="0">
                <a:cs typeface="Courier New" pitchFamily="49" charset="0"/>
              </a:rPr>
              <a:t>Global variables making debugging difficult</a:t>
            </a:r>
          </a:p>
          <a:p>
            <a:pPr lvl="2" eaLnBrk="1" hangingPunct="1">
              <a:buFontTx/>
              <a:buChar char="•"/>
            </a:pPr>
            <a:r>
              <a:rPr lang="en-US" altLang="en-US" sz="2400" dirty="0">
                <a:cs typeface="Courier New" pitchFamily="49" charset="0"/>
              </a:rPr>
              <a:t>Many locations in the code could be causing a wrong variable value</a:t>
            </a:r>
          </a:p>
          <a:p>
            <a:pPr lvl="1" eaLnBrk="1" hangingPunct="1"/>
            <a:r>
              <a:rPr lang="en-US" altLang="en-US" sz="2800" dirty="0">
                <a:cs typeface="Courier New" pitchFamily="49" charset="0"/>
              </a:rPr>
              <a:t>Functions that use global variables are usually dependent on those variables</a:t>
            </a:r>
          </a:p>
          <a:p>
            <a:pPr lvl="2" eaLnBrk="1" hangingPunct="1">
              <a:buFontTx/>
              <a:buChar char="•"/>
            </a:pPr>
            <a:r>
              <a:rPr lang="en-US" altLang="en-US" sz="2400" dirty="0">
                <a:cs typeface="Courier New" pitchFamily="49" charset="0"/>
              </a:rPr>
              <a:t>Makes function hard to transfer to another program</a:t>
            </a:r>
          </a:p>
          <a:p>
            <a:pPr lvl="1" eaLnBrk="1" hangingPunct="1"/>
            <a:r>
              <a:rPr lang="en-US" altLang="en-US" sz="2800" dirty="0">
                <a:cs typeface="Courier New" pitchFamily="49" charset="0"/>
              </a:rPr>
              <a:t>Global variables make a program hard to understand</a:t>
            </a:r>
          </a:p>
          <a:p>
            <a:pPr>
              <a:buFontTx/>
              <a:buChar char="•"/>
            </a:pPr>
            <a:endParaRPr lang="en-US" altLang="en-US"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31</a:t>
            </a:fld>
            <a:endParaRPr lang="en-US"/>
          </a:p>
        </p:txBody>
      </p:sp>
      <p:sp>
        <p:nvSpPr>
          <p:cNvPr id="4" name="Date Placeholder 3">
            <a:extLst>
              <a:ext uri="{FF2B5EF4-FFF2-40B4-BE49-F238E27FC236}">
                <a16:creationId xmlns:a16="http://schemas.microsoft.com/office/drawing/2014/main" id="{9AA74836-C306-40D8-8FBA-F8F1003AAE13}"/>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512088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noChangeArrowheads="1"/>
          </p:cNvSpPr>
          <p:nvPr>
            <p:ph type="title"/>
          </p:nvPr>
        </p:nvSpPr>
        <p:spPr/>
        <p:txBody>
          <a:bodyPr/>
          <a:lstStyle/>
          <a:p>
            <a:r>
              <a:rPr lang="en-US" altLang="en-US"/>
              <a:t>Global Constants</a:t>
            </a:r>
          </a:p>
        </p:txBody>
      </p:sp>
      <p:sp>
        <p:nvSpPr>
          <p:cNvPr id="68610" name="Content Placeholder 2"/>
          <p:cNvSpPr>
            <a:spLocks noGrp="1" noChangeArrowheads="1"/>
          </p:cNvSpPr>
          <p:nvPr>
            <p:ph idx="1"/>
          </p:nvPr>
        </p:nvSpPr>
        <p:spPr/>
        <p:txBody>
          <a:bodyPr/>
          <a:lstStyle/>
          <a:p>
            <a:pPr>
              <a:buFontTx/>
              <a:buChar char="•"/>
            </a:pPr>
            <a:r>
              <a:rPr lang="en-US" altLang="en-US" sz="2800" u="sng" dirty="0">
                <a:cs typeface="Courier New" pitchFamily="49" charset="0"/>
              </a:rPr>
              <a:t>Global constant</a:t>
            </a:r>
            <a:r>
              <a:rPr lang="en-US" altLang="en-US" sz="2800" dirty="0">
                <a:cs typeface="Courier New" pitchFamily="49" charset="0"/>
              </a:rPr>
              <a:t>: global name that references a value that cannot be changed</a:t>
            </a:r>
          </a:p>
          <a:p>
            <a:pPr lvl="1"/>
            <a:r>
              <a:rPr lang="en-US" altLang="en-US" sz="2400" dirty="0">
                <a:cs typeface="Courier New" pitchFamily="49" charset="0"/>
              </a:rPr>
              <a:t>Permissible to use global constants in a program </a:t>
            </a:r>
          </a:p>
          <a:p>
            <a:pPr lvl="1"/>
            <a:r>
              <a:rPr lang="en-US" altLang="en-US" sz="2400" dirty="0">
                <a:cs typeface="Courier New" pitchFamily="49" charset="0"/>
              </a:rPr>
              <a:t>To simulate global constant in Python, create global variable and </a:t>
            </a:r>
            <a:r>
              <a:rPr lang="en-US" altLang="en-US" sz="2400" dirty="0">
                <a:solidFill>
                  <a:srgbClr val="FF0000"/>
                </a:solidFill>
                <a:cs typeface="Courier New" pitchFamily="49" charset="0"/>
              </a:rPr>
              <a:t>do not </a:t>
            </a:r>
            <a:r>
              <a:rPr lang="en-US" altLang="en-US" sz="2400" dirty="0">
                <a:cs typeface="Courier New" pitchFamily="49" charset="0"/>
              </a:rPr>
              <a:t>re-declare it within functions</a:t>
            </a:r>
            <a:endParaRPr lang="he-IL" altLang="en-US" sz="2400" dirty="0">
              <a:cs typeface="Courier New" pitchFamily="49" charset="0"/>
            </a:endParaRPr>
          </a:p>
          <a:p>
            <a:pPr>
              <a:buFontTx/>
              <a:buChar char="•"/>
            </a:pPr>
            <a:endParaRPr lang="en-US" altLang="en-US"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32</a:t>
            </a:fld>
            <a:endParaRPr lang="en-US"/>
          </a:p>
        </p:txBody>
      </p:sp>
      <p:sp>
        <p:nvSpPr>
          <p:cNvPr id="4" name="Date Placeholder 3">
            <a:extLst>
              <a:ext uri="{FF2B5EF4-FFF2-40B4-BE49-F238E27FC236}">
                <a16:creationId xmlns:a16="http://schemas.microsoft.com/office/drawing/2014/main" id="{3CC80E29-6FDE-40A4-9785-F8E054A36CBD}"/>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3325259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61872" y="758952"/>
            <a:ext cx="10206228" cy="4041648"/>
          </a:xfrm>
        </p:spPr>
        <p:txBody>
          <a:bodyPr/>
          <a:lstStyle/>
          <a:p>
            <a:r>
              <a:rPr lang="en-US" altLang="en-US" dirty="0"/>
              <a:t>Passing Arguments to Functions</a:t>
            </a:r>
            <a:endParaRPr lang="en-US" dirty="0"/>
          </a:p>
        </p:txBody>
      </p:sp>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33</a:t>
            </a:fld>
            <a:endParaRPr lang="en-US"/>
          </a:p>
        </p:txBody>
      </p:sp>
      <p:sp>
        <p:nvSpPr>
          <p:cNvPr id="2" name="Date Placeholder 1">
            <a:extLst>
              <a:ext uri="{FF2B5EF4-FFF2-40B4-BE49-F238E27FC236}">
                <a16:creationId xmlns:a16="http://schemas.microsoft.com/office/drawing/2014/main" id="{5F8E6AFE-419E-4EED-98AF-DF7A1E975AC5}"/>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1064383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noChangeArrowheads="1"/>
          </p:cNvSpPr>
          <p:nvPr>
            <p:ph type="title"/>
          </p:nvPr>
        </p:nvSpPr>
        <p:spPr/>
        <p:txBody>
          <a:bodyPr/>
          <a:lstStyle/>
          <a:p>
            <a:r>
              <a:rPr lang="en-US" altLang="en-US" dirty="0"/>
              <a:t>Passing Arguments to Functions</a:t>
            </a:r>
          </a:p>
        </p:txBody>
      </p:sp>
      <p:sp>
        <p:nvSpPr>
          <p:cNvPr id="55298" name="Content Placeholder 2"/>
          <p:cNvSpPr>
            <a:spLocks noGrp="1" noChangeArrowheads="1"/>
          </p:cNvSpPr>
          <p:nvPr>
            <p:ph idx="1"/>
          </p:nvPr>
        </p:nvSpPr>
        <p:spPr/>
        <p:txBody>
          <a:bodyPr>
            <a:normAutofit/>
          </a:bodyPr>
          <a:lstStyle/>
          <a:p>
            <a:pPr eaLnBrk="1" hangingPunct="1">
              <a:buFontTx/>
              <a:buChar char="•"/>
            </a:pPr>
            <a:r>
              <a:rPr lang="en-US" altLang="en-US" sz="2400" u="sng" dirty="0"/>
              <a:t>Argument</a:t>
            </a:r>
            <a:r>
              <a:rPr lang="en-US" altLang="en-US" sz="2400" dirty="0"/>
              <a:t>: piece of data that is sent into a function</a:t>
            </a:r>
          </a:p>
          <a:p>
            <a:pPr lvl="1" eaLnBrk="1" hangingPunct="1"/>
            <a:r>
              <a:rPr lang="en-US" altLang="en-US" sz="2400" dirty="0"/>
              <a:t>Function can use argument in calculations</a:t>
            </a:r>
          </a:p>
          <a:p>
            <a:pPr lvl="1" eaLnBrk="1" hangingPunct="1"/>
            <a:r>
              <a:rPr lang="en-US" altLang="en-US" sz="2400" dirty="0"/>
              <a:t>When calling the function, the argument is placed in parentheses following the function name</a:t>
            </a:r>
          </a:p>
          <a:p>
            <a:pPr>
              <a:buFontTx/>
              <a:buChar char="•"/>
            </a:pPr>
            <a:endParaRPr lang="en-US" altLang="en-US" sz="2400" dirty="0"/>
          </a:p>
        </p:txBody>
      </p:sp>
      <p:pic>
        <p:nvPicPr>
          <p:cNvPr id="4" name="Content Placeholder 3"/>
          <p:cNvPicPr>
            <a:picLocks noChangeAspect="1" noChangeArrowheads="1"/>
          </p:cNvPicPr>
          <p:nvPr/>
        </p:nvPicPr>
        <p:blipFill>
          <a:blip r:embed="rId2" cstate="print"/>
          <a:srcRect l="24223" t="11905" r="29350"/>
          <a:stretch>
            <a:fillRect/>
          </a:stretch>
        </p:blipFill>
        <p:spPr>
          <a:xfrm>
            <a:off x="2754085" y="3703824"/>
            <a:ext cx="4501684" cy="2413947"/>
          </a:xfrm>
          <a:prstGeom prst="rect">
            <a:avLst/>
          </a:prstGeom>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34</a:t>
            </a:fld>
            <a:endParaRPr lang="en-US"/>
          </a:p>
        </p:txBody>
      </p:sp>
      <p:sp>
        <p:nvSpPr>
          <p:cNvPr id="5" name="Date Placeholder 4">
            <a:extLst>
              <a:ext uri="{FF2B5EF4-FFF2-40B4-BE49-F238E27FC236}">
                <a16:creationId xmlns:a16="http://schemas.microsoft.com/office/drawing/2014/main" id="{272B5797-A78B-4DD6-BC72-BC0054939503}"/>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3271801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noChangeArrowheads="1"/>
          </p:cNvSpPr>
          <p:nvPr>
            <p:ph type="title"/>
          </p:nvPr>
        </p:nvSpPr>
        <p:spPr/>
        <p:txBody>
          <a:bodyPr/>
          <a:lstStyle/>
          <a:p>
            <a:r>
              <a:rPr lang="en-US" altLang="en-US"/>
              <a:t>Passing Arguments to Functions (cont’d.)</a:t>
            </a:r>
          </a:p>
        </p:txBody>
      </p:sp>
      <p:sp>
        <p:nvSpPr>
          <p:cNvPr id="57346" name="Content Placeholder 2"/>
          <p:cNvSpPr>
            <a:spLocks noGrp="1" noChangeArrowheads="1"/>
          </p:cNvSpPr>
          <p:nvPr>
            <p:ph idx="1"/>
          </p:nvPr>
        </p:nvSpPr>
        <p:spPr/>
        <p:txBody>
          <a:bodyPr/>
          <a:lstStyle/>
          <a:p>
            <a:pPr eaLnBrk="1" hangingPunct="1">
              <a:buFontTx/>
              <a:buChar char="•"/>
            </a:pPr>
            <a:r>
              <a:rPr lang="en-US" altLang="en-US" sz="2400" u="sng" dirty="0"/>
              <a:t>Parameter variable</a:t>
            </a:r>
            <a:r>
              <a:rPr lang="en-US" altLang="en-US" sz="2400" dirty="0"/>
              <a:t>: variable that is assigned the value of an argument when the function is called</a:t>
            </a:r>
          </a:p>
          <a:p>
            <a:pPr lvl="1" eaLnBrk="1" hangingPunct="1"/>
            <a:r>
              <a:rPr lang="en-US" altLang="en-US" sz="2400" dirty="0"/>
              <a:t>The parameter and the argument reference the same value</a:t>
            </a:r>
          </a:p>
          <a:p>
            <a:pPr lvl="1" eaLnBrk="1" hangingPunct="1"/>
            <a:r>
              <a:rPr lang="en-US" altLang="en-US" sz="2400" dirty="0"/>
              <a:t>General format: </a:t>
            </a:r>
          </a:p>
          <a:p>
            <a:pPr lvl="1" eaLnBrk="1" hangingPunct="1"/>
            <a:r>
              <a:rPr lang="en-US" altLang="en-US" sz="2400" dirty="0">
                <a:latin typeface="Courier New" pitchFamily="49" charset="0"/>
                <a:cs typeface="Courier New" pitchFamily="49" charset="0"/>
              </a:rPr>
              <a:t>	   </a:t>
            </a:r>
            <a:r>
              <a:rPr lang="en-US" altLang="en-US" sz="2400" dirty="0" err="1">
                <a:latin typeface="Courier New" pitchFamily="49" charset="0"/>
                <a:cs typeface="Courier New" pitchFamily="49" charset="0"/>
              </a:rPr>
              <a:t>def</a:t>
            </a:r>
            <a:r>
              <a:rPr lang="en-US" altLang="en-US" sz="2400" dirty="0">
                <a:latin typeface="Courier New" pitchFamily="49" charset="0"/>
                <a:cs typeface="Courier New" pitchFamily="49" charset="0"/>
              </a:rPr>
              <a:t> </a:t>
            </a:r>
            <a:r>
              <a:rPr lang="en-US" altLang="en-US" sz="2400" i="1" dirty="0" err="1">
                <a:latin typeface="Courier New" pitchFamily="49" charset="0"/>
                <a:cs typeface="Courier New" pitchFamily="49" charset="0"/>
              </a:rPr>
              <a:t>function</a:t>
            </a:r>
            <a:r>
              <a:rPr lang="en-US" altLang="en-US" sz="2400" dirty="0" err="1">
                <a:latin typeface="Courier New" pitchFamily="49" charset="0"/>
                <a:cs typeface="Courier New" pitchFamily="49" charset="0"/>
              </a:rPr>
              <a:t>_</a:t>
            </a:r>
            <a:r>
              <a:rPr lang="en-US" altLang="en-US" sz="2400" i="1" dirty="0" err="1">
                <a:latin typeface="Courier New" pitchFamily="49" charset="0"/>
                <a:cs typeface="Courier New" pitchFamily="49" charset="0"/>
              </a:rPr>
              <a:t>name</a:t>
            </a:r>
            <a:r>
              <a:rPr lang="en-US" altLang="en-US" sz="2400" dirty="0">
                <a:latin typeface="Courier New" pitchFamily="49" charset="0"/>
                <a:cs typeface="Courier New" pitchFamily="49" charset="0"/>
              </a:rPr>
              <a:t>(</a:t>
            </a:r>
            <a:r>
              <a:rPr lang="en-US" altLang="en-US" sz="2400" i="1" dirty="0">
                <a:latin typeface="Courier New" pitchFamily="49" charset="0"/>
                <a:cs typeface="Courier New" pitchFamily="49" charset="0"/>
              </a:rPr>
              <a:t>parameter</a:t>
            </a:r>
            <a:r>
              <a:rPr lang="en-US" altLang="en-US" sz="2400" dirty="0">
                <a:latin typeface="Courier New" pitchFamily="49" charset="0"/>
                <a:cs typeface="Courier New" pitchFamily="49" charset="0"/>
              </a:rPr>
              <a:t>):</a:t>
            </a:r>
          </a:p>
          <a:p>
            <a:pPr lvl="1" eaLnBrk="1" hangingPunct="1"/>
            <a:r>
              <a:rPr lang="en-US" altLang="en-US" sz="2400" u="sng" dirty="0">
                <a:cs typeface="Courier New" pitchFamily="49" charset="0"/>
              </a:rPr>
              <a:t>Scope of a parameter</a:t>
            </a:r>
            <a:r>
              <a:rPr lang="en-US" altLang="en-US" sz="2400" dirty="0">
                <a:cs typeface="Courier New" pitchFamily="49" charset="0"/>
              </a:rPr>
              <a:t>: the function in which the parameter is used</a:t>
            </a:r>
          </a:p>
          <a:p>
            <a:pPr>
              <a:buFontTx/>
              <a:buChar char="•"/>
            </a:pPr>
            <a:endParaRPr lang="en-US" altLang="en-US"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35</a:t>
            </a:fld>
            <a:endParaRPr lang="en-US"/>
          </a:p>
        </p:txBody>
      </p:sp>
      <p:sp>
        <p:nvSpPr>
          <p:cNvPr id="4" name="Date Placeholder 3">
            <a:extLst>
              <a:ext uri="{FF2B5EF4-FFF2-40B4-BE49-F238E27FC236}">
                <a16:creationId xmlns:a16="http://schemas.microsoft.com/office/drawing/2014/main" id="{4CD83D4C-F815-40E7-A5C5-3B4A754A8E06}"/>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627430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noChangeArrowheads="1"/>
          </p:cNvSpPr>
          <p:nvPr>
            <p:ph type="title"/>
          </p:nvPr>
        </p:nvSpPr>
        <p:spPr/>
        <p:txBody>
          <a:bodyPr/>
          <a:lstStyle/>
          <a:p>
            <a:r>
              <a:rPr lang="en-US" altLang="en-US"/>
              <a:t>Passing Arguments to Functions (cont’d.)</a:t>
            </a:r>
          </a:p>
        </p:txBody>
      </p:sp>
      <p:pic>
        <p:nvPicPr>
          <p:cNvPr id="58370" name="Content Placeholder 3"/>
          <p:cNvPicPr>
            <a:picLocks noGrp="1" noChangeAspect="1" noChangeArrowheads="1"/>
          </p:cNvPicPr>
          <p:nvPr>
            <p:ph idx="1"/>
          </p:nvPr>
        </p:nvPicPr>
        <p:blipFill>
          <a:blip r:embed="rId2" cstate="print"/>
          <a:srcRect l="16667" t="15776" r="21296" b="-6491"/>
          <a:stretch>
            <a:fillRect/>
          </a:stretch>
        </p:blipFill>
        <p:spPr>
          <a:xfrm>
            <a:off x="1261872" y="2269671"/>
            <a:ext cx="8458200" cy="3352800"/>
          </a:xfrm>
        </p:spPr>
      </p:pic>
      <p:sp>
        <p:nvSpPr>
          <p:cNvPr id="3" name="Footer Placeholder 2"/>
          <p:cNvSpPr>
            <a:spLocks noGrp="1"/>
          </p:cNvSpPr>
          <p:nvPr>
            <p:ph type="ftr" sz="quarter" idx="11"/>
          </p:nvPr>
        </p:nvSpPr>
        <p:spPr/>
        <p:txBody>
          <a:bodyPr/>
          <a:lstStyle/>
          <a:p>
            <a:r>
              <a:rPr lang="en-US"/>
              <a:t>Edited by : Nouf almunyif</a:t>
            </a:r>
          </a:p>
        </p:txBody>
      </p:sp>
      <p:sp>
        <p:nvSpPr>
          <p:cNvPr id="4" name="Slide Number Placeholder 3"/>
          <p:cNvSpPr>
            <a:spLocks noGrp="1"/>
          </p:cNvSpPr>
          <p:nvPr>
            <p:ph type="sldNum" sz="quarter" idx="12"/>
          </p:nvPr>
        </p:nvSpPr>
        <p:spPr/>
        <p:txBody>
          <a:bodyPr>
            <a:normAutofit lnSpcReduction="10000"/>
          </a:bodyPr>
          <a:lstStyle/>
          <a:p>
            <a:fld id="{3D0779ED-FA58-4206-B5D0-EDB4AC2C4E85}" type="slidenum">
              <a:rPr lang="en-US" smtClean="0"/>
              <a:t>36</a:t>
            </a:fld>
            <a:endParaRPr lang="en-US"/>
          </a:p>
        </p:txBody>
      </p:sp>
      <p:sp>
        <p:nvSpPr>
          <p:cNvPr id="2" name="Date Placeholder 1">
            <a:extLst>
              <a:ext uri="{FF2B5EF4-FFF2-40B4-BE49-F238E27FC236}">
                <a16:creationId xmlns:a16="http://schemas.microsoft.com/office/drawing/2014/main" id="{D8665925-C335-4D3B-A70A-DAEFE5E51B3B}"/>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2531171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noChangeArrowheads="1"/>
          </p:cNvSpPr>
          <p:nvPr>
            <p:ph type="title"/>
          </p:nvPr>
        </p:nvSpPr>
        <p:spPr/>
        <p:txBody>
          <a:bodyPr/>
          <a:lstStyle/>
          <a:p>
            <a:r>
              <a:rPr lang="en-US" altLang="en-US"/>
              <a:t>Passing Multiple Arguments</a:t>
            </a:r>
          </a:p>
        </p:txBody>
      </p:sp>
      <p:sp>
        <p:nvSpPr>
          <p:cNvPr id="59394" name="Content Placeholder 2"/>
          <p:cNvSpPr>
            <a:spLocks noGrp="1" noChangeArrowheads="1"/>
          </p:cNvSpPr>
          <p:nvPr>
            <p:ph idx="1"/>
          </p:nvPr>
        </p:nvSpPr>
        <p:spPr/>
        <p:txBody>
          <a:bodyPr>
            <a:normAutofit/>
          </a:bodyPr>
          <a:lstStyle/>
          <a:p>
            <a:pPr eaLnBrk="1" hangingPunct="1">
              <a:buFontTx/>
              <a:buChar char="•"/>
            </a:pPr>
            <a:r>
              <a:rPr lang="en-US" altLang="en-US" sz="2400" dirty="0"/>
              <a:t>Python allows writing a function that accepts multiple arguments</a:t>
            </a:r>
          </a:p>
          <a:p>
            <a:pPr lvl="1" eaLnBrk="1" hangingPunct="1"/>
            <a:r>
              <a:rPr lang="en-US" altLang="en-US" sz="2400" dirty="0"/>
              <a:t>Parameter list replaces single parameter</a:t>
            </a:r>
          </a:p>
          <a:p>
            <a:pPr lvl="2" eaLnBrk="1" hangingPunct="1">
              <a:buFontTx/>
              <a:buChar char="•"/>
            </a:pPr>
            <a:r>
              <a:rPr lang="en-US" altLang="en-US" sz="2400" dirty="0"/>
              <a:t>Parameter list items </a:t>
            </a:r>
            <a:r>
              <a:rPr lang="en-US" altLang="en-US" sz="2400" dirty="0">
                <a:solidFill>
                  <a:srgbClr val="FF0000"/>
                </a:solidFill>
              </a:rPr>
              <a:t>separated by comma</a:t>
            </a:r>
          </a:p>
          <a:p>
            <a:pPr eaLnBrk="1" hangingPunct="1">
              <a:buFontTx/>
              <a:buChar char="•"/>
            </a:pPr>
            <a:r>
              <a:rPr lang="en-US" altLang="en-US" sz="2400" dirty="0"/>
              <a:t>Arguments are passed </a:t>
            </a:r>
            <a:r>
              <a:rPr lang="en-US" altLang="en-US" sz="2400" i="1" dirty="0">
                <a:solidFill>
                  <a:schemeClr val="accent1">
                    <a:lumMod val="75000"/>
                  </a:schemeClr>
                </a:solidFill>
              </a:rPr>
              <a:t>by position</a:t>
            </a:r>
            <a:r>
              <a:rPr lang="en-US" altLang="en-US" sz="2400" dirty="0">
                <a:solidFill>
                  <a:schemeClr val="accent1">
                    <a:lumMod val="75000"/>
                  </a:schemeClr>
                </a:solidFill>
              </a:rPr>
              <a:t> </a:t>
            </a:r>
            <a:r>
              <a:rPr lang="en-US" altLang="en-US" sz="2400" dirty="0"/>
              <a:t>to corresponding parameters</a:t>
            </a:r>
          </a:p>
          <a:p>
            <a:pPr lvl="1" eaLnBrk="1" hangingPunct="1"/>
            <a:r>
              <a:rPr lang="en-US" altLang="en-US" sz="2400" dirty="0"/>
              <a:t>First parameter receives value of first argument, second parameter receives value of second argument, etc.</a:t>
            </a:r>
          </a:p>
          <a:p>
            <a:pPr>
              <a:buFontTx/>
              <a:buChar char="•"/>
            </a:pPr>
            <a:endParaRPr lang="en-US" altLang="en-US" sz="2400"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37</a:t>
            </a:fld>
            <a:endParaRPr lang="en-US"/>
          </a:p>
        </p:txBody>
      </p:sp>
      <p:sp>
        <p:nvSpPr>
          <p:cNvPr id="4" name="Date Placeholder 3">
            <a:extLst>
              <a:ext uri="{FF2B5EF4-FFF2-40B4-BE49-F238E27FC236}">
                <a16:creationId xmlns:a16="http://schemas.microsoft.com/office/drawing/2014/main" id="{55F881A9-F97C-4E90-A3AE-8C2F5C435650}"/>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3099288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noChangeArrowheads="1"/>
          </p:cNvSpPr>
          <p:nvPr>
            <p:ph type="title"/>
          </p:nvPr>
        </p:nvSpPr>
        <p:spPr/>
        <p:txBody>
          <a:bodyPr/>
          <a:lstStyle/>
          <a:p>
            <a:r>
              <a:rPr lang="en-US" altLang="en-US"/>
              <a:t>Passing Multiple Arguments (cont’d.)</a:t>
            </a:r>
          </a:p>
        </p:txBody>
      </p:sp>
      <p:pic>
        <p:nvPicPr>
          <p:cNvPr id="60418" name="Content Placeholder 3"/>
          <p:cNvPicPr>
            <a:picLocks noGrp="1" noChangeAspect="1" noChangeArrowheads="1"/>
          </p:cNvPicPr>
          <p:nvPr>
            <p:ph idx="1"/>
          </p:nvPr>
        </p:nvPicPr>
        <p:blipFill>
          <a:blip r:embed="rId2" cstate="print"/>
          <a:srcRect l="26852" t="8622" r="28704"/>
          <a:stretch>
            <a:fillRect/>
          </a:stretch>
        </p:blipFill>
        <p:spPr>
          <a:xfrm>
            <a:off x="3048000" y="1752601"/>
            <a:ext cx="5334000" cy="4343135"/>
          </a:xfrm>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38</a:t>
            </a:fld>
            <a:endParaRPr lang="en-US"/>
          </a:p>
        </p:txBody>
      </p:sp>
      <p:sp>
        <p:nvSpPr>
          <p:cNvPr id="4" name="Date Placeholder 3">
            <a:extLst>
              <a:ext uri="{FF2B5EF4-FFF2-40B4-BE49-F238E27FC236}">
                <a16:creationId xmlns:a16="http://schemas.microsoft.com/office/drawing/2014/main" id="{73EB7329-75F5-4F37-8DDA-DB730F7B6170}"/>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153201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noChangeArrowheads="1"/>
          </p:cNvSpPr>
          <p:nvPr>
            <p:ph type="title"/>
          </p:nvPr>
        </p:nvSpPr>
        <p:spPr/>
        <p:txBody>
          <a:bodyPr/>
          <a:lstStyle/>
          <a:p>
            <a:r>
              <a:rPr lang="en-US" altLang="en-US"/>
              <a:t>Making Changes to Parameters</a:t>
            </a:r>
          </a:p>
        </p:txBody>
      </p:sp>
      <p:sp>
        <p:nvSpPr>
          <p:cNvPr id="61442" name="Content Placeholder 2"/>
          <p:cNvSpPr>
            <a:spLocks noGrp="1" noChangeArrowheads="1"/>
          </p:cNvSpPr>
          <p:nvPr>
            <p:ph idx="1"/>
          </p:nvPr>
        </p:nvSpPr>
        <p:spPr/>
        <p:txBody>
          <a:bodyPr/>
          <a:lstStyle/>
          <a:p>
            <a:pPr eaLnBrk="1" hangingPunct="1">
              <a:buFontTx/>
              <a:buChar char="•"/>
            </a:pPr>
            <a:r>
              <a:rPr lang="en-US" altLang="en-US" dirty="0"/>
              <a:t>Changes made to a parameter value within the function do not affect the argument</a:t>
            </a:r>
          </a:p>
          <a:p>
            <a:pPr lvl="1" eaLnBrk="1" hangingPunct="1"/>
            <a:r>
              <a:rPr lang="en-US" altLang="en-US" dirty="0"/>
              <a:t>Known as </a:t>
            </a:r>
            <a:r>
              <a:rPr lang="en-US" altLang="en-US" i="1" dirty="0">
                <a:solidFill>
                  <a:schemeClr val="accent2">
                    <a:lumMod val="60000"/>
                    <a:lumOff val="40000"/>
                  </a:schemeClr>
                </a:solidFill>
                <a:effectLst>
                  <a:outerShdw blurRad="38100" dist="38100" dir="2700000" algn="tl">
                    <a:srgbClr val="000000">
                      <a:alpha val="43137"/>
                    </a:srgbClr>
                  </a:outerShdw>
                </a:effectLst>
              </a:rPr>
              <a:t>pass by value</a:t>
            </a:r>
          </a:p>
          <a:p>
            <a:pPr lvl="1" eaLnBrk="1" hangingPunct="1"/>
            <a:r>
              <a:rPr lang="en-US" altLang="en-US" dirty="0"/>
              <a:t>Provides a way for unidirectional communication between one function and another function</a:t>
            </a:r>
          </a:p>
          <a:p>
            <a:pPr lvl="2" eaLnBrk="1" hangingPunct="1">
              <a:buFontTx/>
              <a:buChar char="•"/>
            </a:pPr>
            <a:r>
              <a:rPr lang="en-US" altLang="en-US" dirty="0"/>
              <a:t>Calling function can communicate with called function</a:t>
            </a:r>
            <a:endParaRPr lang="he-IL" altLang="en-US" dirty="0"/>
          </a:p>
          <a:p>
            <a:pPr>
              <a:buFontTx/>
              <a:buChar char="•"/>
            </a:pPr>
            <a:endParaRPr lang="en-US" altLang="en-US"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39</a:t>
            </a:fld>
            <a:endParaRPr lang="en-US"/>
          </a:p>
        </p:txBody>
      </p:sp>
      <p:sp>
        <p:nvSpPr>
          <p:cNvPr id="4" name="Date Placeholder 3">
            <a:extLst>
              <a:ext uri="{FF2B5EF4-FFF2-40B4-BE49-F238E27FC236}">
                <a16:creationId xmlns:a16="http://schemas.microsoft.com/office/drawing/2014/main" id="{56D31A08-C8BD-412D-A443-770B5C89045C}"/>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5081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noChangeArrowheads="1"/>
          </p:cNvSpPr>
          <p:nvPr>
            <p:ph type="title"/>
          </p:nvPr>
        </p:nvSpPr>
        <p:spPr/>
        <p:txBody>
          <a:bodyPr/>
          <a:lstStyle/>
          <a:p>
            <a:r>
              <a:rPr lang="en-US" altLang="en-US"/>
              <a:t>Benefits of Modularizing a Program with Functions</a:t>
            </a:r>
          </a:p>
        </p:txBody>
      </p:sp>
      <p:sp>
        <p:nvSpPr>
          <p:cNvPr id="20482" name="Content Placeholder 2"/>
          <p:cNvSpPr>
            <a:spLocks noGrp="1" noChangeArrowheads="1"/>
          </p:cNvSpPr>
          <p:nvPr>
            <p:ph idx="1"/>
          </p:nvPr>
        </p:nvSpPr>
        <p:spPr/>
        <p:txBody>
          <a:bodyPr>
            <a:normAutofit/>
          </a:bodyPr>
          <a:lstStyle/>
          <a:p>
            <a:pPr eaLnBrk="1" hangingPunct="1">
              <a:buFontTx/>
              <a:buChar char="•"/>
            </a:pPr>
            <a:r>
              <a:rPr lang="en-US" altLang="en-US" sz="2400" dirty="0"/>
              <a:t>The benefits of using functions include:</a:t>
            </a:r>
          </a:p>
          <a:p>
            <a:pPr lvl="1" eaLnBrk="1" hangingPunct="1"/>
            <a:r>
              <a:rPr lang="en-US" altLang="en-US" sz="2400" dirty="0"/>
              <a:t>Simpler code</a:t>
            </a:r>
          </a:p>
          <a:p>
            <a:pPr lvl="1" eaLnBrk="1" hangingPunct="1"/>
            <a:r>
              <a:rPr lang="en-US" altLang="en-US" sz="2400" dirty="0"/>
              <a:t>Code reuse</a:t>
            </a:r>
          </a:p>
          <a:p>
            <a:pPr lvl="2" eaLnBrk="1" hangingPunct="1">
              <a:buFontTx/>
              <a:buChar char="•"/>
            </a:pPr>
            <a:r>
              <a:rPr lang="en-US" altLang="en-US" sz="2400" dirty="0"/>
              <a:t>write the code once and call it multiple times </a:t>
            </a:r>
          </a:p>
          <a:p>
            <a:pPr lvl="1" eaLnBrk="1" hangingPunct="1"/>
            <a:r>
              <a:rPr lang="en-US" altLang="en-US" sz="2400" dirty="0"/>
              <a:t>Better testing and debugging </a:t>
            </a:r>
          </a:p>
          <a:p>
            <a:pPr lvl="2" eaLnBrk="1" hangingPunct="1">
              <a:buFontTx/>
              <a:buChar char="•"/>
            </a:pPr>
            <a:r>
              <a:rPr lang="en-US" altLang="en-US" sz="2400" dirty="0"/>
              <a:t>Can test and debug each function individually</a:t>
            </a:r>
          </a:p>
          <a:p>
            <a:pPr lvl="1" eaLnBrk="1" hangingPunct="1"/>
            <a:r>
              <a:rPr lang="en-US" altLang="en-US" sz="2400" dirty="0"/>
              <a:t>Faster development</a:t>
            </a:r>
          </a:p>
          <a:p>
            <a:pPr lvl="1" eaLnBrk="1" hangingPunct="1"/>
            <a:r>
              <a:rPr lang="en-US" altLang="en-US" sz="2400" dirty="0"/>
              <a:t>Easier facilitation of teamwork</a:t>
            </a:r>
          </a:p>
          <a:p>
            <a:pPr lvl="2" eaLnBrk="1" hangingPunct="1">
              <a:buFontTx/>
              <a:buChar char="•"/>
            </a:pPr>
            <a:r>
              <a:rPr lang="en-US" altLang="en-US" sz="2400" dirty="0"/>
              <a:t>Different team members can write different functions</a:t>
            </a:r>
            <a:endParaRPr lang="he-IL" altLang="en-US" sz="2400" dirty="0"/>
          </a:p>
          <a:p>
            <a:pPr>
              <a:buFontTx/>
              <a:buChar char="•"/>
            </a:pPr>
            <a:endParaRPr lang="en-US" altLang="en-US" sz="2400"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4</a:t>
            </a:fld>
            <a:endParaRPr lang="en-US"/>
          </a:p>
        </p:txBody>
      </p:sp>
      <p:sp>
        <p:nvSpPr>
          <p:cNvPr id="4" name="Date Placeholder 3">
            <a:extLst>
              <a:ext uri="{FF2B5EF4-FFF2-40B4-BE49-F238E27FC236}">
                <a16:creationId xmlns:a16="http://schemas.microsoft.com/office/drawing/2014/main" id="{45684A61-5D1D-4555-BC5E-E892419C1018}"/>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2490448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noChangeArrowheads="1"/>
          </p:cNvSpPr>
          <p:nvPr>
            <p:ph type="title"/>
          </p:nvPr>
        </p:nvSpPr>
        <p:spPr/>
        <p:txBody>
          <a:bodyPr/>
          <a:lstStyle/>
          <a:p>
            <a:r>
              <a:rPr lang="en-US" altLang="en-US"/>
              <a:t>Making Changes to Parameters (cont’d.)</a:t>
            </a:r>
          </a:p>
        </p:txBody>
      </p:sp>
      <p:pic>
        <p:nvPicPr>
          <p:cNvPr id="62466" name="Content Placeholder 3"/>
          <p:cNvPicPr>
            <a:picLocks noGrp="1" noChangeAspect="1" noChangeArrowheads="1"/>
          </p:cNvPicPr>
          <p:nvPr>
            <p:ph idx="1"/>
          </p:nvPr>
        </p:nvPicPr>
        <p:blipFill>
          <a:blip r:embed="rId2" cstate="print"/>
          <a:srcRect l="13889" t="13128" r="8333"/>
          <a:stretch>
            <a:fillRect/>
          </a:stretch>
        </p:blipFill>
        <p:spPr>
          <a:xfrm>
            <a:off x="1828801" y="2362200"/>
            <a:ext cx="8558173" cy="3048000"/>
          </a:xfrm>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40</a:t>
            </a:fld>
            <a:endParaRPr lang="en-US"/>
          </a:p>
        </p:txBody>
      </p:sp>
      <p:sp>
        <p:nvSpPr>
          <p:cNvPr id="4" name="Date Placeholder 3">
            <a:extLst>
              <a:ext uri="{FF2B5EF4-FFF2-40B4-BE49-F238E27FC236}">
                <a16:creationId xmlns:a16="http://schemas.microsoft.com/office/drawing/2014/main" id="{02040256-359C-46E2-8281-D07B0B7B41AC}"/>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2175854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noChangeArrowheads="1"/>
          </p:cNvSpPr>
          <p:nvPr>
            <p:ph type="title"/>
          </p:nvPr>
        </p:nvSpPr>
        <p:spPr/>
        <p:txBody>
          <a:bodyPr/>
          <a:lstStyle/>
          <a:p>
            <a:r>
              <a:rPr lang="en-US" altLang="en-US"/>
              <a:t>Making Changes to Parameters (cont’d.)</a:t>
            </a:r>
          </a:p>
        </p:txBody>
      </p:sp>
      <p:sp>
        <p:nvSpPr>
          <p:cNvPr id="63490" name="Content Placeholder 2"/>
          <p:cNvSpPr>
            <a:spLocks noGrp="1" noChangeArrowheads="1"/>
          </p:cNvSpPr>
          <p:nvPr>
            <p:ph idx="1"/>
          </p:nvPr>
        </p:nvSpPr>
        <p:spPr/>
        <p:txBody>
          <a:bodyPr/>
          <a:lstStyle/>
          <a:p>
            <a:pPr>
              <a:buFontTx/>
              <a:buChar char="•"/>
            </a:pPr>
            <a:r>
              <a:rPr lang="en-US" altLang="en-US"/>
              <a:t>Figure 5-18</a:t>
            </a:r>
          </a:p>
          <a:p>
            <a:pPr lvl="1"/>
            <a:r>
              <a:rPr lang="en-US" altLang="en-US"/>
              <a:t>The </a:t>
            </a:r>
            <a:r>
              <a:rPr lang="en-US" altLang="en-US">
                <a:latin typeface="Courier New" pitchFamily="49" charset="0"/>
                <a:cs typeface="Courier New" pitchFamily="49" charset="0"/>
              </a:rPr>
              <a:t>value</a:t>
            </a:r>
            <a:r>
              <a:rPr lang="en-US" altLang="en-US"/>
              <a:t> variable passed to the </a:t>
            </a:r>
            <a:r>
              <a:rPr lang="en-US" altLang="en-US">
                <a:latin typeface="Courier New" pitchFamily="49" charset="0"/>
                <a:cs typeface="Courier New" pitchFamily="49" charset="0"/>
              </a:rPr>
              <a:t>change_me</a:t>
            </a:r>
            <a:r>
              <a:rPr lang="en-US" altLang="en-US"/>
              <a:t> function cannot be changed by it</a:t>
            </a:r>
            <a:endParaRPr lang="he-IL" altLang="en-US"/>
          </a:p>
          <a:p>
            <a:pPr>
              <a:buFontTx/>
              <a:buChar char="•"/>
            </a:pPr>
            <a:endParaRPr lang="en-US" altLang="en-US"/>
          </a:p>
        </p:txBody>
      </p:sp>
      <p:pic>
        <p:nvPicPr>
          <p:cNvPr id="63491" name="Picture 3"/>
          <p:cNvPicPr>
            <a:picLocks noChangeAspect="1"/>
          </p:cNvPicPr>
          <p:nvPr/>
        </p:nvPicPr>
        <p:blipFill>
          <a:blip r:embed="rId2" cstate="print"/>
          <a:srcRect l="13461" t="11736" r="12570"/>
          <a:stretch>
            <a:fillRect/>
          </a:stretch>
        </p:blipFill>
        <p:spPr bwMode="auto">
          <a:xfrm>
            <a:off x="1905000" y="3124200"/>
            <a:ext cx="8199204" cy="29718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41</a:t>
            </a:fld>
            <a:endParaRPr lang="en-US"/>
          </a:p>
        </p:txBody>
      </p:sp>
      <p:sp>
        <p:nvSpPr>
          <p:cNvPr id="4" name="Date Placeholder 3">
            <a:extLst>
              <a:ext uri="{FF2B5EF4-FFF2-40B4-BE49-F238E27FC236}">
                <a16:creationId xmlns:a16="http://schemas.microsoft.com/office/drawing/2014/main" id="{C289FE08-00BE-4390-945A-CEB739CBD0EB}"/>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3417636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61872" y="758952"/>
            <a:ext cx="10206228" cy="4041648"/>
          </a:xfrm>
        </p:spPr>
        <p:txBody>
          <a:bodyPr/>
          <a:lstStyle/>
          <a:p>
            <a:r>
              <a:rPr lang="en-US" altLang="en-US" dirty="0"/>
              <a:t>Keyword Arguments</a:t>
            </a:r>
            <a:endParaRPr lang="en-US" dirty="0"/>
          </a:p>
        </p:txBody>
      </p:sp>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42</a:t>
            </a:fld>
            <a:endParaRPr lang="en-US"/>
          </a:p>
        </p:txBody>
      </p:sp>
      <p:sp>
        <p:nvSpPr>
          <p:cNvPr id="2" name="Date Placeholder 1">
            <a:extLst>
              <a:ext uri="{FF2B5EF4-FFF2-40B4-BE49-F238E27FC236}">
                <a16:creationId xmlns:a16="http://schemas.microsoft.com/office/drawing/2014/main" id="{4E7E1BA8-0CE9-478C-B6F5-17B51DE724DB}"/>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3899504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noChangeArrowheads="1"/>
          </p:cNvSpPr>
          <p:nvPr>
            <p:ph type="title"/>
          </p:nvPr>
        </p:nvSpPr>
        <p:spPr>
          <a:xfrm>
            <a:off x="2057400" y="0"/>
            <a:ext cx="8229600" cy="1143000"/>
          </a:xfrm>
        </p:spPr>
        <p:txBody>
          <a:bodyPr/>
          <a:lstStyle/>
          <a:p>
            <a:r>
              <a:rPr lang="en-US" altLang="en-US" dirty="0"/>
              <a:t>Keyword Arguments</a:t>
            </a:r>
          </a:p>
        </p:txBody>
      </p:sp>
      <p:sp>
        <p:nvSpPr>
          <p:cNvPr id="29699" name="Content Placeholder 2"/>
          <p:cNvSpPr>
            <a:spLocks noGrp="1"/>
          </p:cNvSpPr>
          <p:nvPr>
            <p:ph idx="1"/>
          </p:nvPr>
        </p:nvSpPr>
        <p:spPr>
          <a:xfrm>
            <a:off x="1752600" y="1219201"/>
            <a:ext cx="8458200" cy="4525963"/>
          </a:xfrm>
        </p:spPr>
        <p:txBody>
          <a:bodyPr>
            <a:normAutofit/>
          </a:bodyPr>
          <a:lstStyle/>
          <a:p>
            <a:pPr eaLnBrk="1" hangingPunct="1">
              <a:buFontTx/>
              <a:buChar char="•"/>
              <a:defRPr/>
            </a:pPr>
            <a:r>
              <a:rPr lang="en-US" altLang="en-US" sz="2800" dirty="0"/>
              <a:t>Keyword argument: argument that specifies which parameter the value should be passed to</a:t>
            </a:r>
          </a:p>
          <a:p>
            <a:pPr lvl="1" eaLnBrk="1" hangingPunct="1">
              <a:defRPr/>
            </a:pPr>
            <a:r>
              <a:rPr lang="en-US" altLang="en-US" sz="2400" dirty="0"/>
              <a:t>Position when calling function is irrelevant</a:t>
            </a:r>
          </a:p>
          <a:p>
            <a:pPr lvl="1" eaLnBrk="1" hangingPunct="1">
              <a:defRPr/>
            </a:pPr>
            <a:r>
              <a:rPr lang="en-US" altLang="en-US" sz="2400" dirty="0"/>
              <a:t>General Format: </a:t>
            </a:r>
          </a:p>
          <a:p>
            <a:pPr lvl="1" indent="0">
              <a:buNone/>
              <a:defRPr/>
            </a:pPr>
            <a:r>
              <a:rPr lang="en-US" altLang="en-US" sz="2400" dirty="0"/>
              <a:t>	</a:t>
            </a:r>
            <a:r>
              <a:rPr lang="en-US" altLang="en-US" sz="2400" dirty="0" err="1">
                <a:latin typeface="Courier New" panose="02070309020205020404" pitchFamily="49" charset="0"/>
                <a:cs typeface="Courier New" panose="02070309020205020404" pitchFamily="49" charset="0"/>
              </a:rPr>
              <a:t>function_name</a:t>
            </a:r>
            <a:r>
              <a:rPr lang="en-US" altLang="en-US" sz="2400" dirty="0">
                <a:latin typeface="Courier New" panose="02070309020205020404" pitchFamily="49" charset="0"/>
                <a:cs typeface="Courier New" panose="02070309020205020404" pitchFamily="49" charset="0"/>
              </a:rPr>
              <a:t>(parameter=value)</a:t>
            </a:r>
          </a:p>
          <a:p>
            <a:pPr eaLnBrk="1" hangingPunct="1">
              <a:buFontTx/>
              <a:buChar char="•"/>
              <a:defRPr/>
            </a:pPr>
            <a:r>
              <a:rPr lang="en-US" altLang="en-US" sz="2800" dirty="0">
                <a:cs typeface="Courier New" panose="02070309020205020404" pitchFamily="49" charset="0"/>
              </a:rPr>
              <a:t>Possible to mix keyword and positional arguments when calling a function</a:t>
            </a:r>
          </a:p>
          <a:p>
            <a:pPr lvl="1" eaLnBrk="1" hangingPunct="1">
              <a:defRPr/>
            </a:pPr>
            <a:r>
              <a:rPr lang="en-US" altLang="en-US" sz="2400" dirty="0">
                <a:cs typeface="Courier New" panose="02070309020205020404" pitchFamily="49" charset="0"/>
              </a:rPr>
              <a:t>Positional arguments must appear first </a:t>
            </a:r>
          </a:p>
          <a:p>
            <a:pPr lvl="1" eaLnBrk="1" hangingPunct="1">
              <a:defRPr/>
            </a:pPr>
            <a:r>
              <a:rPr lang="en-US" sz="2400" dirty="0" err="1"/>
              <a:t>show_interest</a:t>
            </a:r>
            <a:r>
              <a:rPr lang="en-US" sz="2400" dirty="0"/>
              <a:t>(10000.0, rate=0.01,periods=10)</a:t>
            </a:r>
            <a:endParaRPr lang="en-US" altLang="en-US" sz="2400" dirty="0">
              <a:cs typeface="Courier New" panose="02070309020205020404" pitchFamily="49" charset="0"/>
            </a:endParaRPr>
          </a:p>
          <a:p>
            <a:pPr>
              <a:buFontTx/>
              <a:buChar char="•"/>
              <a:defRPr/>
            </a:pPr>
            <a:endParaRPr lang="en-US" altLang="en-US"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43</a:t>
            </a:fld>
            <a:endParaRPr lang="en-US"/>
          </a:p>
        </p:txBody>
      </p:sp>
      <p:sp>
        <p:nvSpPr>
          <p:cNvPr id="4" name="Date Placeholder 3">
            <a:extLst>
              <a:ext uri="{FF2B5EF4-FFF2-40B4-BE49-F238E27FC236}">
                <a16:creationId xmlns:a16="http://schemas.microsoft.com/office/drawing/2014/main" id="{A78A7914-498A-4842-8E1C-79FE05B110E9}"/>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2925157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7" descr="prg03_11"/>
          <p:cNvPicPr>
            <a:picLocks noChangeAspect="1" noChangeArrowheads="1"/>
          </p:cNvPicPr>
          <p:nvPr/>
        </p:nvPicPr>
        <p:blipFill>
          <a:blip r:embed="rId2" cstate="print"/>
          <a:srcRect/>
          <a:stretch>
            <a:fillRect/>
          </a:stretch>
        </p:blipFill>
        <p:spPr bwMode="auto">
          <a:xfrm>
            <a:off x="1023258" y="310243"/>
            <a:ext cx="8659813" cy="60198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44</a:t>
            </a:fld>
            <a:endParaRPr lang="en-US"/>
          </a:p>
        </p:txBody>
      </p:sp>
      <p:sp>
        <p:nvSpPr>
          <p:cNvPr id="4" name="Date Placeholder 3">
            <a:extLst>
              <a:ext uri="{FF2B5EF4-FFF2-40B4-BE49-F238E27FC236}">
                <a16:creationId xmlns:a16="http://schemas.microsoft.com/office/drawing/2014/main" id="{EFEF92F3-D85C-4A4C-A92C-BFB0B092AD1D}"/>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1652792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Tony Gaddis - Starting Out with Python, Global Edition (2018, Pearson Education)</a:t>
            </a:r>
          </a:p>
          <a:p>
            <a:r>
              <a:rPr lang="en-US" dirty="0">
                <a:hlinkClick r:id="rId2"/>
              </a:rPr>
              <a:t>https://docs.python.org/3/library/functions.html</a:t>
            </a:r>
            <a:endParaRPr lang="en-US" dirty="0"/>
          </a:p>
          <a:p>
            <a:endParaRPr lang="en-US" dirty="0"/>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a:t>Edited by : Nouf almunyif</a:t>
            </a:r>
            <a:endParaRPr lang="en-US" dirty="0"/>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45</a:t>
            </a:fld>
            <a:endParaRPr lang="en-US"/>
          </a:p>
        </p:txBody>
      </p:sp>
      <p:sp>
        <p:nvSpPr>
          <p:cNvPr id="6" name="Date Placeholder 5">
            <a:extLst>
              <a:ext uri="{FF2B5EF4-FFF2-40B4-BE49-F238E27FC236}">
                <a16:creationId xmlns:a16="http://schemas.microsoft.com/office/drawing/2014/main" id="{66388F6E-5836-46D4-AE1F-8E53A96AA2AE}"/>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3886702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Python </a:t>
            </a:r>
            <a:r>
              <a:rPr lang="en-US" altLang="en-US" dirty="0"/>
              <a:t>Standard Library Functions</a:t>
            </a:r>
            <a:br>
              <a:rPr lang="en-US" dirty="0"/>
            </a:br>
            <a:endParaRPr lang="en-US" dirty="0"/>
          </a:p>
        </p:txBody>
      </p:sp>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5</a:t>
            </a:fld>
            <a:endParaRPr lang="en-US"/>
          </a:p>
        </p:txBody>
      </p:sp>
      <p:sp>
        <p:nvSpPr>
          <p:cNvPr id="2" name="Date Placeholder 1">
            <a:extLst>
              <a:ext uri="{FF2B5EF4-FFF2-40B4-BE49-F238E27FC236}">
                <a16:creationId xmlns:a16="http://schemas.microsoft.com/office/drawing/2014/main" id="{214AF2A3-D61E-4B7D-A124-4086A353D452}"/>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2740334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noChangeArrowheads="1"/>
          </p:cNvSpPr>
          <p:nvPr>
            <p:ph type="title"/>
          </p:nvPr>
        </p:nvSpPr>
        <p:spPr/>
        <p:txBody>
          <a:bodyPr/>
          <a:lstStyle/>
          <a:p>
            <a:r>
              <a:rPr lang="en-US" altLang="en-US" dirty="0"/>
              <a:t>Standard Library Functions</a:t>
            </a:r>
          </a:p>
        </p:txBody>
      </p:sp>
      <p:pic>
        <p:nvPicPr>
          <p:cNvPr id="58371" name="Content Placeholder 2"/>
          <p:cNvPicPr>
            <a:picLocks noGrp="1" noChangeArrowheads="1"/>
          </p:cNvPicPr>
          <p:nvPr>
            <p:ph idx="1"/>
          </p:nvPr>
        </p:nvPicPr>
        <p:blipFill>
          <a:blip r:embed="rId2" cstate="print"/>
          <a:srcRect/>
          <a:stretch>
            <a:fillRect/>
          </a:stretch>
        </p:blipFill>
        <p:spPr>
          <a:xfrm>
            <a:off x="1828800" y="1524000"/>
            <a:ext cx="8382000" cy="4635500"/>
          </a:xfrm>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6</a:t>
            </a:fld>
            <a:endParaRPr lang="en-US"/>
          </a:p>
        </p:txBody>
      </p:sp>
      <p:sp>
        <p:nvSpPr>
          <p:cNvPr id="4" name="Date Placeholder 3">
            <a:extLst>
              <a:ext uri="{FF2B5EF4-FFF2-40B4-BE49-F238E27FC236}">
                <a16:creationId xmlns:a16="http://schemas.microsoft.com/office/drawing/2014/main" id="{EA039332-B216-46AC-B14A-AAEBAACA53D9}"/>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119504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Standard Library Functions</a:t>
            </a:r>
            <a:endParaRPr lang="en-US" dirty="0"/>
          </a:p>
        </p:txBody>
      </p:sp>
      <p:sp>
        <p:nvSpPr>
          <p:cNvPr id="3" name="Content Placeholder 2"/>
          <p:cNvSpPr>
            <a:spLocks noGrp="1"/>
          </p:cNvSpPr>
          <p:nvPr>
            <p:ph idx="1"/>
          </p:nvPr>
        </p:nvSpPr>
        <p:spPr>
          <a:xfrm>
            <a:off x="1261872" y="1828801"/>
            <a:ext cx="8595360" cy="582386"/>
          </a:xfrm>
        </p:spPr>
        <p:txBody>
          <a:bodyPr>
            <a:normAutofit fontScale="92500" lnSpcReduction="10000"/>
          </a:bodyPr>
          <a:lstStyle/>
          <a:p>
            <a:r>
              <a:rPr lang="en-GB" dirty="0"/>
              <a:t>Built-in functions, are always available and don't have to be imported. Python comes with 69 built-in functions. </a:t>
            </a:r>
          </a:p>
          <a:p>
            <a:pPr>
              <a:buNone/>
            </a:pPr>
            <a:endParaRPr lang="en-GB" dirty="0">
              <a:solidFill>
                <a:srgbClr val="FF0000"/>
              </a:solidFill>
            </a:endParaRP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722674" y="2454730"/>
            <a:ext cx="6382975" cy="3871233"/>
          </a:xfrm>
          <a:prstGeom prst="rect">
            <a:avLst/>
          </a:prstGeom>
          <a:noFill/>
          <a:ln w="9525">
            <a:noFill/>
            <a:miter lim="800000"/>
            <a:headEnd/>
            <a:tailEnd/>
          </a:ln>
        </p:spPr>
      </p:pic>
      <p:sp>
        <p:nvSpPr>
          <p:cNvPr id="5" name="Rectangle 4"/>
          <p:cNvSpPr/>
          <p:nvPr/>
        </p:nvSpPr>
        <p:spPr>
          <a:xfrm>
            <a:off x="5848350" y="2041855"/>
            <a:ext cx="5219699" cy="369332"/>
          </a:xfrm>
          <a:prstGeom prst="rect">
            <a:avLst/>
          </a:prstGeom>
        </p:spPr>
        <p:txBody>
          <a:bodyPr wrap="none">
            <a:spAutoFit/>
          </a:bodyPr>
          <a:lstStyle/>
          <a:p>
            <a:r>
              <a:rPr lang="en-US" dirty="0">
                <a:hlinkClick r:id="rId3"/>
              </a:rPr>
              <a:t>https://docs.python.org/3/library/functions.html</a:t>
            </a:r>
            <a:endParaRPr lang="en-US" dirty="0"/>
          </a:p>
        </p:txBody>
      </p:sp>
      <p:sp>
        <p:nvSpPr>
          <p:cNvPr id="6" name="Footer Placeholder 5"/>
          <p:cNvSpPr>
            <a:spLocks noGrp="1"/>
          </p:cNvSpPr>
          <p:nvPr>
            <p:ph type="ftr" sz="quarter" idx="11"/>
          </p:nvPr>
        </p:nvSpPr>
        <p:spPr/>
        <p:txBody>
          <a:bodyPr/>
          <a:lstStyle/>
          <a:p>
            <a:r>
              <a:rPr lang="en-US"/>
              <a:t>Edited by : Nouf almunyif</a:t>
            </a:r>
          </a:p>
        </p:txBody>
      </p:sp>
      <p:sp>
        <p:nvSpPr>
          <p:cNvPr id="7" name="Slide Number Placeholder 6"/>
          <p:cNvSpPr>
            <a:spLocks noGrp="1"/>
          </p:cNvSpPr>
          <p:nvPr>
            <p:ph type="sldNum" sz="quarter" idx="12"/>
          </p:nvPr>
        </p:nvSpPr>
        <p:spPr/>
        <p:txBody>
          <a:bodyPr>
            <a:normAutofit lnSpcReduction="10000"/>
          </a:bodyPr>
          <a:lstStyle/>
          <a:p>
            <a:fld id="{3D0779ED-FA58-4206-B5D0-EDB4AC2C4E85}" type="slidenum">
              <a:rPr lang="en-US" smtClean="0"/>
              <a:t>7</a:t>
            </a:fld>
            <a:endParaRPr lang="en-US"/>
          </a:p>
        </p:txBody>
      </p:sp>
      <p:sp>
        <p:nvSpPr>
          <p:cNvPr id="8" name="Date Placeholder 7">
            <a:extLst>
              <a:ext uri="{FF2B5EF4-FFF2-40B4-BE49-F238E27FC236}">
                <a16:creationId xmlns:a16="http://schemas.microsoft.com/office/drawing/2014/main" id="{AADCDFC8-2A2E-47BB-810E-E47B0A495B84}"/>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356892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61872" y="758952"/>
            <a:ext cx="9852442" cy="4041648"/>
          </a:xfrm>
        </p:spPr>
        <p:txBody>
          <a:bodyPr/>
          <a:lstStyle/>
          <a:p>
            <a:r>
              <a:rPr lang="en-US" dirty="0"/>
              <a:t>Python </a:t>
            </a:r>
            <a:r>
              <a:rPr lang="en-US" altLang="en-US" dirty="0"/>
              <a:t>Void Functions</a:t>
            </a:r>
            <a:br>
              <a:rPr lang="en-US" dirty="0"/>
            </a:br>
            <a:endParaRPr lang="en-US" dirty="0"/>
          </a:p>
        </p:txBody>
      </p:sp>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8</a:t>
            </a:fld>
            <a:endParaRPr lang="en-US"/>
          </a:p>
        </p:txBody>
      </p:sp>
      <p:sp>
        <p:nvSpPr>
          <p:cNvPr id="2" name="Date Placeholder 1">
            <a:extLst>
              <a:ext uri="{FF2B5EF4-FFF2-40B4-BE49-F238E27FC236}">
                <a16:creationId xmlns:a16="http://schemas.microsoft.com/office/drawing/2014/main" id="{C8A382E0-413F-4EE5-99E1-DF1700A69007}"/>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3535105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noChangeArrowheads="1"/>
          </p:cNvSpPr>
          <p:nvPr>
            <p:ph type="title"/>
          </p:nvPr>
        </p:nvSpPr>
        <p:spPr/>
        <p:txBody>
          <a:bodyPr/>
          <a:lstStyle/>
          <a:p>
            <a:r>
              <a:rPr lang="en-US" altLang="en-US" dirty="0"/>
              <a:t>Void Functions</a:t>
            </a:r>
          </a:p>
        </p:txBody>
      </p:sp>
      <p:sp>
        <p:nvSpPr>
          <p:cNvPr id="21506" name="Content Placeholder 2"/>
          <p:cNvSpPr>
            <a:spLocks noGrp="1" noChangeArrowheads="1"/>
          </p:cNvSpPr>
          <p:nvPr>
            <p:ph idx="1"/>
          </p:nvPr>
        </p:nvSpPr>
        <p:spPr/>
        <p:txBody>
          <a:bodyPr>
            <a:normAutofit/>
          </a:bodyPr>
          <a:lstStyle/>
          <a:p>
            <a:pPr lvl="1">
              <a:buFontTx/>
              <a:buChar char="•"/>
            </a:pPr>
            <a:r>
              <a:rPr lang="en-US" altLang="en-US" sz="2400" dirty="0"/>
              <a:t>A </a:t>
            </a:r>
            <a:r>
              <a:rPr lang="en-US" altLang="en-US" sz="2400" u="sng" dirty="0"/>
              <a:t>void function</a:t>
            </a:r>
            <a:r>
              <a:rPr lang="en-US" altLang="en-US" sz="2400" dirty="0"/>
              <a:t>:</a:t>
            </a:r>
          </a:p>
          <a:p>
            <a:pPr lvl="2"/>
            <a:r>
              <a:rPr lang="en-US" altLang="en-US" sz="2400" dirty="0"/>
              <a:t>Simply executes the statements it contains and then terminates.</a:t>
            </a:r>
          </a:p>
          <a:p>
            <a:pPr lvl="2">
              <a:buNone/>
            </a:pPr>
            <a:endParaRPr lang="en-US" altLang="en-US" sz="2400"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9</a:t>
            </a:fld>
            <a:endParaRPr lang="en-US"/>
          </a:p>
        </p:txBody>
      </p:sp>
      <p:sp>
        <p:nvSpPr>
          <p:cNvPr id="4" name="Date Placeholder 3">
            <a:extLst>
              <a:ext uri="{FF2B5EF4-FFF2-40B4-BE49-F238E27FC236}">
                <a16:creationId xmlns:a16="http://schemas.microsoft.com/office/drawing/2014/main" id="{A565E7C1-B3EA-4C57-B502-C05EF6263944}"/>
              </a:ext>
            </a:extLst>
          </p:cNvPr>
          <p:cNvSpPr>
            <a:spLocks noGrp="1"/>
          </p:cNvSpPr>
          <p:nvPr>
            <p:ph type="dt" sz="half" idx="10"/>
          </p:nvPr>
        </p:nvSpPr>
        <p:spPr/>
        <p:txBody>
          <a:bodyPr/>
          <a:lstStyle/>
          <a:p>
            <a:r>
              <a:rPr lang="en-US"/>
              <a:t>2/1/2022</a:t>
            </a:r>
          </a:p>
        </p:txBody>
      </p:sp>
    </p:spTree>
    <p:extLst>
      <p:ext uri="{BB962C8B-B14F-4D97-AF65-F5344CB8AC3E}">
        <p14:creationId xmlns:p14="http://schemas.microsoft.com/office/powerpoint/2010/main" val="732668124"/>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614</TotalTime>
  <Words>1512</Words>
  <Application>Microsoft Office PowerPoint</Application>
  <PresentationFormat>Widescreen</PresentationFormat>
  <Paragraphs>292</Paragraphs>
  <Slides>45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Arial Black</vt:lpstr>
      <vt:lpstr>Calibri</vt:lpstr>
      <vt:lpstr>Century Schoolbook</vt:lpstr>
      <vt:lpstr>Courier New</vt:lpstr>
      <vt:lpstr>Times New Roman</vt:lpstr>
      <vt:lpstr>Wingdings 2</vt:lpstr>
      <vt:lpstr>View</vt:lpstr>
      <vt:lpstr>Python Functions 1</vt:lpstr>
      <vt:lpstr>Introduction to Functions</vt:lpstr>
      <vt:lpstr>PowerPoint Presentation</vt:lpstr>
      <vt:lpstr>Benefits of Modularizing a Program with Functions</vt:lpstr>
      <vt:lpstr>Python Standard Library Functions </vt:lpstr>
      <vt:lpstr>Standard Library Functions</vt:lpstr>
      <vt:lpstr>Standard Library Functions</vt:lpstr>
      <vt:lpstr>Python Void Functions </vt:lpstr>
      <vt:lpstr>Void Functions</vt:lpstr>
      <vt:lpstr>Defining and Calling a Function</vt:lpstr>
      <vt:lpstr>Defining and Calling a Function (cont’d.)</vt:lpstr>
      <vt:lpstr>Defining and Calling a Function (cont’d.)</vt:lpstr>
      <vt:lpstr>Defining and Calling a Function</vt:lpstr>
      <vt:lpstr>Defining and Calling a Function</vt:lpstr>
      <vt:lpstr>Defining and Calling a Function</vt:lpstr>
      <vt:lpstr>Defining and Calling a Function</vt:lpstr>
      <vt:lpstr>Defining and Calling a Function</vt:lpstr>
      <vt:lpstr>Defining and Calling a Function (cont’d.)</vt:lpstr>
      <vt:lpstr>Defining and Calling a Function (cont’d.)</vt:lpstr>
      <vt:lpstr>Indentation in Python</vt:lpstr>
      <vt:lpstr>Defining and Calling a Function Indentation in Python</vt:lpstr>
      <vt:lpstr>Python Local Variables </vt:lpstr>
      <vt:lpstr>Local Variables</vt:lpstr>
      <vt:lpstr>Local Variables (cont’d.)</vt:lpstr>
      <vt:lpstr>Local Variables</vt:lpstr>
      <vt:lpstr>Local Variables</vt:lpstr>
      <vt:lpstr>Python Global Variables and Global Constants</vt:lpstr>
      <vt:lpstr>Global Variables and Global Constants</vt:lpstr>
      <vt:lpstr>PowerPoint Presentation</vt:lpstr>
      <vt:lpstr>PowerPoint Presentation</vt:lpstr>
      <vt:lpstr>Global Variables and Global Constants (cont’d.)</vt:lpstr>
      <vt:lpstr>Global Constants</vt:lpstr>
      <vt:lpstr>Passing Arguments to Functions</vt:lpstr>
      <vt:lpstr>Passing Arguments to Functions</vt:lpstr>
      <vt:lpstr>Passing Arguments to Functions (cont’d.)</vt:lpstr>
      <vt:lpstr>Passing Arguments to Functions (cont’d.)</vt:lpstr>
      <vt:lpstr>Passing Multiple Arguments</vt:lpstr>
      <vt:lpstr>Passing Multiple Arguments (cont’d.)</vt:lpstr>
      <vt:lpstr>Making Changes to Parameters</vt:lpstr>
      <vt:lpstr>Making Changes to Parameters (cont’d.)</vt:lpstr>
      <vt:lpstr>Making Changes to Parameters (cont’d.)</vt:lpstr>
      <vt:lpstr>Keyword Arguments</vt:lpstr>
      <vt:lpstr>Keyword Arguments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CT1211 programming 2</dc:title>
  <dc:creator>Nouf Almunyif</dc:creator>
  <cp:lastModifiedBy>ashwag abdullah</cp:lastModifiedBy>
  <cp:revision>31</cp:revision>
  <dcterms:created xsi:type="dcterms:W3CDTF">2021-01-18T18:59:43Z</dcterms:created>
  <dcterms:modified xsi:type="dcterms:W3CDTF">2022-01-31T18:37:05Z</dcterms:modified>
</cp:coreProperties>
</file>