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4"/>
  </p:notesMasterIdLst>
  <p:handoutMasterIdLst>
    <p:handoutMasterId r:id="rId25"/>
  </p:handoutMasterIdLst>
  <p:sldIdLst>
    <p:sldId id="618" r:id="rId5"/>
    <p:sldId id="619" r:id="rId6"/>
    <p:sldId id="620" r:id="rId7"/>
    <p:sldId id="621" r:id="rId8"/>
    <p:sldId id="622" r:id="rId9"/>
    <p:sldId id="623" r:id="rId10"/>
    <p:sldId id="624" r:id="rId11"/>
    <p:sldId id="625" r:id="rId12"/>
    <p:sldId id="626" r:id="rId13"/>
    <p:sldId id="627" r:id="rId14"/>
    <p:sldId id="628" r:id="rId15"/>
    <p:sldId id="629" r:id="rId16"/>
    <p:sldId id="630" r:id="rId17"/>
    <p:sldId id="631" r:id="rId18"/>
    <p:sldId id="632" r:id="rId19"/>
    <p:sldId id="633" r:id="rId20"/>
    <p:sldId id="634" r:id="rId21"/>
    <p:sldId id="635" r:id="rId22"/>
    <p:sldId id="636" r:id="rId23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3E8"/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DEEEAA-0904-489D-AC80-D603BC0BFA0D}" v="4" dt="2020-09-27T05:48:22.982"/>
    <p1510:client id="{51F01F71-93AD-4BA1-9C88-A7211797C3C0}" v="1" dt="2020-10-07T08:34:26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53" autoAdjust="0"/>
    <p:restoredTop sz="89080" autoAdjust="0"/>
  </p:normalViewPr>
  <p:slideViewPr>
    <p:cSldViewPr snapToGrid="0">
      <p:cViewPr varScale="1">
        <p:scale>
          <a:sx n="98" d="100"/>
          <a:sy n="98" d="100"/>
        </p:scale>
        <p:origin x="10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fnan Algobail" userId="S::aalgobail@ksu.edu.sa::ea00aeb4-72eb-48ec-8b82-5e455209ca7b" providerId="AD" clId="Web-{85DEEEAA-0904-489D-AC80-D603BC0BFA0D}"/>
    <pc:docChg chg="modSld">
      <pc:chgData name="Afnan Algobail" userId="S::aalgobail@ksu.edu.sa::ea00aeb4-72eb-48ec-8b82-5e455209ca7b" providerId="AD" clId="Web-{85DEEEAA-0904-489D-AC80-D603BC0BFA0D}" dt="2020-09-27T05:48:22.982" v="3" actId="20577"/>
      <pc:docMkLst>
        <pc:docMk/>
      </pc:docMkLst>
      <pc:sldChg chg="modSp">
        <pc:chgData name="Afnan Algobail" userId="S::aalgobail@ksu.edu.sa::ea00aeb4-72eb-48ec-8b82-5e455209ca7b" providerId="AD" clId="Web-{85DEEEAA-0904-489D-AC80-D603BC0BFA0D}" dt="2020-09-27T05:48:22.982" v="3" actId="20577"/>
        <pc:sldMkLst>
          <pc:docMk/>
          <pc:sldMk cId="696633032" sldId="627"/>
        </pc:sldMkLst>
        <pc:spChg chg="mod">
          <ac:chgData name="Afnan Algobail" userId="S::aalgobail@ksu.edu.sa::ea00aeb4-72eb-48ec-8b82-5e455209ca7b" providerId="AD" clId="Web-{85DEEEAA-0904-489D-AC80-D603BC0BFA0D}" dt="2020-09-27T05:48:22.982" v="3" actId="20577"/>
          <ac:spMkLst>
            <pc:docMk/>
            <pc:sldMk cId="696633032" sldId="627"/>
            <ac:spMk id="16" creationId="{00000000-0000-0000-0000-000000000000}"/>
          </ac:spMkLst>
        </pc:spChg>
      </pc:sldChg>
    </pc:docChg>
  </pc:docChgLst>
  <pc:docChgLst>
    <pc:chgData name="Malak Mohammad Almojaly" userId="S::malmojaly@ksu.edu.sa::484870a2-abc2-4d9d-9b90-5026bb6109c8" providerId="AD" clId="Web-{51F01F71-93AD-4BA1-9C88-A7211797C3C0}"/>
    <pc:docChg chg="modSld">
      <pc:chgData name="Malak Mohammad Almojaly" userId="S::malmojaly@ksu.edu.sa::484870a2-abc2-4d9d-9b90-5026bb6109c8" providerId="AD" clId="Web-{51F01F71-93AD-4BA1-9C88-A7211797C3C0}" dt="2020-10-07T08:34:26.622" v="0" actId="1076"/>
      <pc:docMkLst>
        <pc:docMk/>
      </pc:docMkLst>
      <pc:sldChg chg="modSp">
        <pc:chgData name="Malak Mohammad Almojaly" userId="S::malmojaly@ksu.edu.sa::484870a2-abc2-4d9d-9b90-5026bb6109c8" providerId="AD" clId="Web-{51F01F71-93AD-4BA1-9C88-A7211797C3C0}" dt="2020-10-07T08:34:26.622" v="0" actId="1076"/>
        <pc:sldMkLst>
          <pc:docMk/>
          <pc:sldMk cId="443672747" sldId="618"/>
        </pc:sldMkLst>
        <pc:spChg chg="mod">
          <ac:chgData name="Malak Mohammad Almojaly" userId="S::malmojaly@ksu.edu.sa::484870a2-abc2-4d9d-9b90-5026bb6109c8" providerId="AD" clId="Web-{51F01F71-93AD-4BA1-9C88-A7211797C3C0}" dt="2020-10-07T08:34:26.622" v="0" actId="1076"/>
          <ac:spMkLst>
            <pc:docMk/>
            <pc:sldMk cId="443672747" sldId="618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794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66D14-6796-4ADE-B33E-D181ED824E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40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82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837568" y="2560221"/>
            <a:ext cx="7848600" cy="1927225"/>
          </a:xfrm>
        </p:spPr>
        <p:txBody>
          <a:bodyPr/>
          <a:lstStyle/>
          <a:p>
            <a:r>
              <a:rPr lang="en-US" dirty="0"/>
              <a:t>Flow of Control:</a:t>
            </a:r>
            <a:br>
              <a:rPr lang="en-US" dirty="0"/>
            </a:br>
            <a:r>
              <a:rPr lang="en-US" sz="3600" dirty="0"/>
              <a:t>Branching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3.2 The Type Boolean</a:t>
            </a:r>
          </a:p>
          <a:p>
            <a:r>
              <a:rPr lang="en-US" dirty="0"/>
              <a:t>3.3 The Switch Statement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72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Input and Output of Boolean Values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booleanVar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= false;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booleanVar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("Enter a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value:");</a:t>
            </a:r>
          </a:p>
          <a:p>
            <a:pPr lvl="1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Scanner keyboard = new Scanner(System.in);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booleanVar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=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keyboard.nextBoolean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("You entered "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booleanVar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60425" y="4619297"/>
            <a:ext cx="7751763" cy="1962993"/>
            <a:chOff x="860425" y="4619297"/>
            <a:chExt cx="7751763" cy="1962993"/>
          </a:xfrm>
        </p:grpSpPr>
        <p:grpSp>
          <p:nvGrpSpPr>
            <p:cNvPr id="14" name="Group 5"/>
            <p:cNvGrpSpPr>
              <a:grpSpLocks/>
            </p:cNvGrpSpPr>
            <p:nvPr/>
          </p:nvGrpSpPr>
          <p:grpSpPr bwMode="auto">
            <a:xfrm>
              <a:off x="860425" y="4619297"/>
              <a:ext cx="7116927" cy="1962993"/>
              <a:chOff x="880" y="2198"/>
              <a:chExt cx="4259" cy="1667"/>
            </a:xfrm>
          </p:grpSpPr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880" y="2198"/>
                <a:ext cx="4259" cy="1667"/>
              </a:xfrm>
              <a:prstGeom prst="rect">
                <a:avLst/>
              </a:prstGeom>
              <a:solidFill>
                <a:srgbClr val="6AC2A5"/>
              </a:solidFill>
              <a:ln w="12700" algn="ctr">
                <a:noFill/>
                <a:miter lim="800000"/>
                <a:headEnd/>
                <a:tailEnd/>
              </a:ln>
              <a:effectLst>
                <a:outerShdw dist="114300" dir="2700000" algn="tl" rotWithShape="0">
                  <a:schemeClr val="bg1">
                    <a:lumMod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6" name="AutoShape 7"/>
              <p:cNvSpPr>
                <a:spLocks noChangeArrowheads="1"/>
              </p:cNvSpPr>
              <p:nvPr/>
            </p:nvSpPr>
            <p:spPr bwMode="auto">
              <a:xfrm>
                <a:off x="990" y="2271"/>
                <a:ext cx="4039" cy="151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lIns="91440" tIns="45720" rIns="91440" bIns="45720"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r>
                  <a:rPr lang="en-US" altLang="en-US" b="1" dirty="0">
                    <a:latin typeface="Courier New" pitchFamily="49" charset="0"/>
                  </a:rPr>
                  <a:t>false</a:t>
                </a:r>
              </a:p>
              <a:p>
                <a:pPr eaLnBrk="1" hangingPunct="1"/>
                <a:r>
                  <a:rPr lang="en-US" altLang="en-US" b="1" dirty="0">
                    <a:latin typeface="Courier New"/>
                    <a:cs typeface="Courier New"/>
                  </a:rPr>
                  <a:t>Enter a </a:t>
                </a:r>
                <a:r>
                  <a:rPr lang="en-US" altLang="en-US" b="1" dirty="0" err="1">
                    <a:latin typeface="Courier New"/>
                    <a:cs typeface="Courier New"/>
                  </a:rPr>
                  <a:t>boolean</a:t>
                </a:r>
                <a:r>
                  <a:rPr lang="en-US" altLang="en-US" b="1" dirty="0">
                    <a:latin typeface="Courier New"/>
                    <a:cs typeface="Courier New"/>
                  </a:rPr>
                  <a:t> value: </a:t>
                </a:r>
                <a:endParaRPr lang="en-US" altLang="en-US" b="1">
                  <a:latin typeface="Courier New" pitchFamily="49" charset="0"/>
                  <a:cs typeface="Courier New"/>
                </a:endParaRPr>
              </a:p>
              <a:p>
                <a:pPr eaLnBrk="1" hangingPunct="1">
                  <a:buFontTx/>
                  <a:buNone/>
                </a:pPr>
                <a:r>
                  <a:rPr lang="en-US" altLang="en-US" b="1" dirty="0">
                    <a:solidFill>
                      <a:schemeClr val="accent2"/>
                    </a:solidFill>
                    <a:latin typeface="Courier New" pitchFamily="49" charset="0"/>
                  </a:rPr>
                  <a:t>true</a:t>
                </a:r>
                <a:br>
                  <a:rPr lang="en-US" altLang="en-US" b="1" dirty="0">
                    <a:solidFill>
                      <a:schemeClr val="accent2"/>
                    </a:solidFill>
                    <a:latin typeface="Courier New" pitchFamily="49" charset="0"/>
                  </a:rPr>
                </a:br>
                <a:r>
                  <a:rPr lang="en-US" altLang="en-US" b="1" dirty="0">
                    <a:latin typeface="Courier New" pitchFamily="49" charset="0"/>
                  </a:rPr>
                  <a:t>You entered true</a:t>
                </a:r>
              </a:p>
              <a:p>
                <a:pPr algn="ctr" eaLnBrk="1" hangingPunct="1"/>
                <a:endParaRPr lang="en-US" altLang="en-US" dirty="0"/>
              </a:p>
            </p:txBody>
          </p:sp>
        </p:grp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7088188" y="4853982"/>
              <a:ext cx="1524000" cy="1006475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000"/>
                <a:t>Sample </a:t>
              </a:r>
              <a:br>
                <a:rPr lang="en-US" altLang="en-US" sz="2000"/>
              </a:br>
              <a:r>
                <a:rPr lang="en-US" altLang="en-US" sz="2000"/>
                <a:t>screen 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663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Input Validation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You should check your input to ensure that it is within a valid or reasonable range. For example, consider a program that converts feet to inches. You might write the following:</a:t>
            </a:r>
          </a:p>
          <a:p>
            <a:endParaRPr lang="en-US" altLang="en-US" dirty="0"/>
          </a:p>
          <a:p>
            <a:pPr lvl="1">
              <a:buFont typeface="Wingdings" pitchFamily="2" charset="2"/>
              <a:buNone/>
            </a:pPr>
            <a:r>
              <a:rPr lang="en-US" altLang="en-US" sz="2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600" b="1" dirty="0">
                <a:solidFill>
                  <a:schemeClr val="accent2"/>
                </a:solidFill>
                <a:latin typeface="Courier New" pitchFamily="49" charset="0"/>
              </a:rPr>
              <a:t> feet = </a:t>
            </a:r>
            <a:r>
              <a:rPr lang="en-US" altLang="en-US" sz="2600" b="1" dirty="0" err="1">
                <a:solidFill>
                  <a:schemeClr val="accent2"/>
                </a:solidFill>
                <a:latin typeface="Courier New" pitchFamily="49" charset="0"/>
              </a:rPr>
              <a:t>keyboard.nextInt</a:t>
            </a:r>
            <a:r>
              <a:rPr lang="en-US" altLang="en-US" sz="2600" b="1" dirty="0">
                <a:solidFill>
                  <a:schemeClr val="accent2"/>
                </a:solidFill>
                <a:latin typeface="Courier New" pitchFamily="49" charset="0"/>
              </a:rPr>
              <a:t>();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6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altLang="en-US" sz="2600" b="1" dirty="0">
                <a:solidFill>
                  <a:schemeClr val="accent2"/>
                </a:solidFill>
                <a:latin typeface="Courier New" pitchFamily="49" charset="0"/>
              </a:rPr>
              <a:t> inches = feet * 12;</a:t>
            </a:r>
            <a:endParaRPr lang="en-US" altLang="en-US" sz="2600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What if:</a:t>
            </a:r>
          </a:p>
          <a:p>
            <a:pPr lvl="1"/>
            <a:r>
              <a:rPr lang="en-US" altLang="en-US" dirty="0"/>
              <a:t>The user types a negative number for feet?</a:t>
            </a:r>
          </a:p>
          <a:p>
            <a:pPr lvl="1"/>
            <a:r>
              <a:rPr lang="en-US" altLang="en-US" dirty="0"/>
              <a:t>The user enters an unreasonable value like 100?  Or a number larger than can be stored in an </a:t>
            </a:r>
            <a:r>
              <a:rPr lang="en-US" altLang="en-US" dirty="0" err="1"/>
              <a:t>int</a:t>
            </a:r>
            <a:r>
              <a:rPr lang="en-US" altLang="en-US" dirty="0"/>
              <a:t>? (2,147,483,647)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23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Input Validation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Address these problems by ensuring that the entered values are reasonable: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814388" y="3016250"/>
            <a:ext cx="7210260" cy="2463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07000"/>
              </a:lnSpc>
            </a:pP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 feet =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keyboard.nextInt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();</a:t>
            </a:r>
            <a:endParaRPr lang="en-US" altLang="en-US" sz="3200" b="1" dirty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if ((feet &gt;= 0) &amp;&amp; (feet &lt; 10))</a:t>
            </a:r>
            <a:endParaRPr lang="en-US" altLang="en-US" sz="3200" b="1" dirty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{</a:t>
            </a:r>
            <a:endParaRPr lang="en-US" altLang="en-US" sz="3200" b="1" dirty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int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 inches = feet * 12;</a:t>
            </a:r>
            <a:endParaRPr lang="en-US" altLang="en-US" sz="3200" b="1" dirty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7000"/>
              </a:lnSpc>
            </a:pP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  ...</a:t>
            </a:r>
            <a:b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  <a:ea typeface="Calibri" pitchFamily="34" charset="0"/>
                <a:cs typeface="Times New Roman" pitchFamily="18" charset="0"/>
              </a:rPr>
              <a:t>   }</a:t>
            </a:r>
            <a:endParaRPr lang="en-US" altLang="en-US" sz="3200" b="1" dirty="0">
              <a:solidFill>
                <a:schemeClr val="accent2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964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3.3 </a:t>
            </a:r>
          </a:p>
        </p:txBody>
      </p:sp>
    </p:spTree>
    <p:extLst>
      <p:ext uri="{BB962C8B-B14F-4D97-AF65-F5344CB8AC3E}">
        <p14:creationId xmlns:p14="http://schemas.microsoft.com/office/powerpoint/2010/main" val="2825811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switch</a:t>
            </a:r>
            <a:r>
              <a:rPr lang="en-US" altLang="en-US" dirty="0"/>
              <a:t> Statement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dirty="0"/>
              <a:t> statement is a multiway branch that makes a decision based on an </a:t>
            </a:r>
            <a:r>
              <a:rPr lang="en-US" altLang="en-US" dirty="0">
                <a:solidFill>
                  <a:schemeClr val="tx2"/>
                </a:solidFill>
              </a:rPr>
              <a:t>integral</a:t>
            </a:r>
            <a:r>
              <a:rPr lang="en-US" altLang="en-US" dirty="0"/>
              <a:t> (integer or character) expression.</a:t>
            </a:r>
          </a:p>
          <a:p>
            <a:pPr lvl="1"/>
            <a:r>
              <a:rPr lang="en-US" altLang="en-US" dirty="0"/>
              <a:t>Java 7 allows String expressions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4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switch</a:t>
            </a:r>
            <a:r>
              <a:rPr lang="en-US" altLang="en-US" dirty="0"/>
              <a:t> Statement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sz="2000" dirty="0"/>
              <a:t> statement:</a:t>
            </a:r>
          </a:p>
          <a:p>
            <a:pPr lvl="1"/>
            <a:r>
              <a:rPr lang="en-US" altLang="en-US" sz="1800" dirty="0"/>
              <a:t>begins with the keyword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sz="1800" dirty="0"/>
              <a:t> </a:t>
            </a:r>
          </a:p>
          <a:p>
            <a:pPr lvl="1"/>
            <a:r>
              <a:rPr lang="en-US" altLang="en-US" sz="1800" dirty="0"/>
              <a:t>followed by an integral expression in parentheses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()</a:t>
            </a:r>
            <a:r>
              <a:rPr lang="en-US" altLang="en-US" sz="1800" dirty="0"/>
              <a:t> and called the </a:t>
            </a:r>
            <a:r>
              <a:rPr lang="en-US" altLang="en-US" sz="1800" dirty="0">
                <a:solidFill>
                  <a:schemeClr val="tx2"/>
                </a:solidFill>
              </a:rPr>
              <a:t>controlling expression</a:t>
            </a:r>
            <a:r>
              <a:rPr lang="en-US" altLang="en-US" sz="1800" dirty="0"/>
              <a:t>.</a:t>
            </a:r>
          </a:p>
          <a:p>
            <a:pPr lvl="1"/>
            <a:r>
              <a:rPr lang="en-US" altLang="en-US" sz="1800" dirty="0"/>
              <a:t>followed by list of cases, enclosed in braces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{}</a:t>
            </a:r>
            <a:r>
              <a:rPr lang="en-US" altLang="en-US" sz="1800" dirty="0"/>
              <a:t> .</a:t>
            </a:r>
          </a:p>
          <a:p>
            <a:r>
              <a:rPr lang="en-US" altLang="en-US" sz="2000" dirty="0"/>
              <a:t>Each case consists of:</a:t>
            </a:r>
          </a:p>
          <a:p>
            <a:pPr lvl="1"/>
            <a:r>
              <a:rPr lang="en-US" altLang="en-US" sz="1800" dirty="0"/>
              <a:t>the keyword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case</a:t>
            </a:r>
            <a:r>
              <a:rPr lang="en-US" altLang="en-US" sz="1800" dirty="0"/>
              <a:t> followed by</a:t>
            </a:r>
          </a:p>
          <a:p>
            <a:pPr lvl="1"/>
            <a:r>
              <a:rPr lang="en-US" altLang="en-US" sz="1800" dirty="0"/>
              <a:t>A constant called the </a:t>
            </a:r>
            <a:r>
              <a:rPr lang="en-US" altLang="en-US" sz="1800" dirty="0">
                <a:solidFill>
                  <a:schemeClr val="tx2"/>
                </a:solidFill>
              </a:rPr>
              <a:t>case label</a:t>
            </a:r>
          </a:p>
          <a:p>
            <a:pPr lvl="1"/>
            <a:r>
              <a:rPr lang="en-US" altLang="en-US" sz="1800" dirty="0"/>
              <a:t>A colon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</a:p>
          <a:p>
            <a:pPr lvl="1"/>
            <a:r>
              <a:rPr lang="en-US" altLang="en-US" sz="1800" dirty="0"/>
              <a:t>A list of statements, </a:t>
            </a:r>
            <a:r>
              <a:rPr lang="en-US" altLang="en-US" sz="1800" dirty="0">
                <a:solidFill>
                  <a:schemeClr val="tx2"/>
                </a:solidFill>
              </a:rPr>
              <a:t>typically </a:t>
            </a:r>
            <a:r>
              <a:rPr lang="en-US" altLang="en-US" sz="1800" dirty="0"/>
              <a:t>ending with 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break;</a:t>
            </a:r>
          </a:p>
          <a:p>
            <a:r>
              <a:rPr lang="en-US" altLang="en-US" sz="2000" dirty="0"/>
              <a:t>An </a:t>
            </a:r>
            <a:r>
              <a:rPr lang="en-US" altLang="en-US" sz="2000" dirty="0">
                <a:solidFill>
                  <a:schemeClr val="tx2"/>
                </a:solidFill>
              </a:rPr>
              <a:t>optional</a:t>
            </a:r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default:</a:t>
            </a:r>
            <a:r>
              <a:rPr lang="en-US" altLang="en-US" sz="2000" dirty="0"/>
              <a:t> case</a:t>
            </a:r>
            <a:endParaRPr lang="en-US" altLang="en-US" sz="20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1800" b="1" dirty="0"/>
              <a:t>Syntax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switch (</a:t>
            </a:r>
            <a:r>
              <a:rPr lang="en-US" altLang="en-US" sz="1800" b="1" dirty="0" err="1">
                <a:solidFill>
                  <a:schemeClr val="tx2"/>
                </a:solidFill>
                <a:latin typeface="Courier New" pitchFamily="49" charset="0"/>
              </a:rPr>
              <a:t>Controlling_Expr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{		case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Case_Label1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Statement(s);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break;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case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Case_Label2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…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default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…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r>
              <a:rPr lang="en-US" altLang="en-US" sz="1800" b="1" dirty="0"/>
              <a:t>Example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switch (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option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{		case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‘a’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 </a:t>
            </a:r>
            <a:r>
              <a:rPr lang="en-US" altLang="en-US" sz="1800" b="1" dirty="0">
                <a:solidFill>
                  <a:srgbClr val="00B050"/>
                </a:solidFill>
                <a:latin typeface="Courier New" pitchFamily="49" charset="0"/>
              </a:rPr>
              <a:t>// add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result = x + y;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break;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case 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‘s’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  <a:r>
              <a:rPr lang="en-US" altLang="en-US" sz="1800" b="1" dirty="0">
                <a:solidFill>
                  <a:srgbClr val="00B050"/>
                </a:solidFill>
                <a:latin typeface="Courier New" pitchFamily="49" charset="0"/>
              </a:rPr>
              <a:t> // subtract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result = x – y;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break;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en-US" altLang="en-US" sz="1800" b="1" dirty="0">
                <a:solidFill>
                  <a:schemeClr val="tx2"/>
                </a:solidFill>
                <a:latin typeface="Courier New" pitchFamily="49" charset="0"/>
              </a:rPr>
              <a:t>default</a:t>
            </a: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		    result = 0;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en-US" sz="18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07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dirty="0"/>
              <a:t> Statement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The list is searched for a case label matching the controlling expression.</a:t>
            </a:r>
          </a:p>
          <a:p>
            <a:r>
              <a:rPr lang="en-US" altLang="en-US" dirty="0"/>
              <a:t>The action associated with a matching case label is executed.</a:t>
            </a:r>
          </a:p>
          <a:p>
            <a:r>
              <a:rPr lang="en-US" altLang="en-US" dirty="0"/>
              <a:t>If no match is found, the case labeled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default</a:t>
            </a:r>
            <a:r>
              <a:rPr lang="en-US" altLang="en-US" dirty="0"/>
              <a:t> is executed.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default</a:t>
            </a:r>
            <a:r>
              <a:rPr lang="en-US" altLang="en-US" dirty="0"/>
              <a:t> case is optional, but recommended, even if it simply prints a message.</a:t>
            </a:r>
          </a:p>
          <a:p>
            <a:r>
              <a:rPr lang="en-US" altLang="en-US" dirty="0"/>
              <a:t>Execution of statements continues until:</a:t>
            </a:r>
          </a:p>
          <a:p>
            <a:pPr lvl="1"/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  <a:r>
              <a:rPr lang="en-US" altLang="en-US" dirty="0"/>
              <a:t> is reached </a:t>
            </a:r>
          </a:p>
          <a:p>
            <a:pPr lvl="1"/>
            <a:r>
              <a:rPr lang="en-US" altLang="en-US" dirty="0"/>
              <a:t>or 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  <a:r>
              <a:rPr lang="en-US" altLang="en-US" dirty="0"/>
              <a:t> of 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altLang="en-US" dirty="0"/>
              <a:t> statement is reached</a:t>
            </a:r>
          </a:p>
          <a:p>
            <a:r>
              <a:rPr lang="en-US" altLang="en-US" dirty="0"/>
              <a:t>Repeated case labels are not allowed.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04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7575" y="481012"/>
            <a:ext cx="8773469" cy="6001643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MultipleBirths</a:t>
            </a:r>
            <a:endParaRPr lang="en-US" alt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public static void main (String []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numberOfBabies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("Enter number of babies: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Scanner keyboard = new Scanner 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numberOfBabies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switch (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numberOfBabies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1:System.out.println ("Congratulations.");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2:System.out.println ("Wow. Twins.");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3:System.out.println ("Wow. Triplets.");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4: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case 5:System.out.print ("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Unbelieveable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numberOfBabies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 babies.");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default: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("I don't believe you.");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// end switch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// end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// end </a:t>
            </a:r>
            <a:r>
              <a:rPr lang="en-US" alt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MultipleBirths</a:t>
            </a:r>
            <a:endParaRPr lang="en-US" alt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3461654" y="541361"/>
            <a:ext cx="5427662" cy="1216025"/>
            <a:chOff x="3163167" y="1771650"/>
            <a:chExt cx="5428816" cy="1216602"/>
          </a:xfrm>
        </p:grpSpPr>
        <p:sp>
          <p:nvSpPr>
            <p:cNvPr id="26" name="Rectangle 25"/>
            <p:cNvSpPr/>
            <p:nvPr/>
          </p:nvSpPr>
          <p:spPr bwMode="auto">
            <a:xfrm>
              <a:off x="3199687" y="1771650"/>
              <a:ext cx="5273209" cy="121501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27" name="Group 8"/>
            <p:cNvGrpSpPr>
              <a:grpSpLocks/>
            </p:cNvGrpSpPr>
            <p:nvPr/>
          </p:nvGrpSpPr>
          <p:grpSpPr bwMode="auto">
            <a:xfrm>
              <a:off x="3163167" y="1780309"/>
              <a:ext cx="5428816" cy="1207943"/>
              <a:chOff x="71439" y="2840182"/>
              <a:chExt cx="5428816" cy="1207943"/>
            </a:xfrm>
          </p:grpSpPr>
          <p:pic>
            <p:nvPicPr>
              <p:cNvPr id="28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641"/>
              <a:stretch>
                <a:fillRect/>
              </a:stretch>
            </p:blipFill>
            <p:spPr bwMode="auto">
              <a:xfrm>
                <a:off x="71439" y="2840182"/>
                <a:ext cx="4597543" cy="1207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7228" r="-1273"/>
              <a:stretch>
                <a:fillRect/>
              </a:stretch>
            </p:blipFill>
            <p:spPr bwMode="auto">
              <a:xfrm>
                <a:off x="4267200" y="2840182"/>
                <a:ext cx="1233055" cy="1207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" name="Group 20"/>
          <p:cNvGrpSpPr>
            <a:grpSpLocks/>
          </p:cNvGrpSpPr>
          <p:nvPr/>
        </p:nvGrpSpPr>
        <p:grpSpPr bwMode="auto">
          <a:xfrm>
            <a:off x="3856840" y="1148580"/>
            <a:ext cx="5486400" cy="1208088"/>
            <a:chOff x="2249631" y="3243263"/>
            <a:chExt cx="5486400" cy="120751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2257568" y="3243263"/>
              <a:ext cx="5457825" cy="11852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32" name="Group 11"/>
            <p:cNvGrpSpPr>
              <a:grpSpLocks/>
            </p:cNvGrpSpPr>
            <p:nvPr/>
          </p:nvGrpSpPr>
          <p:grpSpPr bwMode="auto">
            <a:xfrm>
              <a:off x="2249631" y="3260148"/>
              <a:ext cx="5486400" cy="1190625"/>
              <a:chOff x="1801091" y="3332452"/>
              <a:chExt cx="5486400" cy="1190625"/>
            </a:xfrm>
          </p:grpSpPr>
          <p:pic>
            <p:nvPicPr>
              <p:cNvPr id="33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6785"/>
              <a:stretch>
                <a:fillRect/>
              </a:stretch>
            </p:blipFill>
            <p:spPr bwMode="auto">
              <a:xfrm>
                <a:off x="1801091" y="3332452"/>
                <a:ext cx="4779818" cy="1190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1516"/>
              <a:stretch>
                <a:fillRect/>
              </a:stretch>
            </p:blipFill>
            <p:spPr bwMode="auto">
              <a:xfrm>
                <a:off x="6525491" y="3332452"/>
                <a:ext cx="762000" cy="1190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5" name="Group 22"/>
          <p:cNvGrpSpPr>
            <a:grpSpLocks/>
          </p:cNvGrpSpPr>
          <p:nvPr/>
        </p:nvGrpSpPr>
        <p:grpSpPr bwMode="auto">
          <a:xfrm>
            <a:off x="3523469" y="1831771"/>
            <a:ext cx="5129213" cy="1344613"/>
            <a:chOff x="1628775" y="4139912"/>
            <a:chExt cx="4984606" cy="1191666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628775" y="4172272"/>
              <a:ext cx="4972264" cy="114242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37" name="Group 12"/>
            <p:cNvGrpSpPr>
              <a:grpSpLocks/>
            </p:cNvGrpSpPr>
            <p:nvPr/>
          </p:nvGrpSpPr>
          <p:grpSpPr bwMode="auto">
            <a:xfrm>
              <a:off x="1634839" y="4139912"/>
              <a:ext cx="4978542" cy="1191666"/>
              <a:chOff x="1406672" y="4781118"/>
              <a:chExt cx="4978542" cy="1191666"/>
            </a:xfrm>
          </p:grpSpPr>
          <p:pic>
            <p:nvPicPr>
              <p:cNvPr id="38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652"/>
              <a:stretch>
                <a:fillRect/>
              </a:stretch>
            </p:blipFill>
            <p:spPr bwMode="auto">
              <a:xfrm>
                <a:off x="1406672" y="4781118"/>
                <a:ext cx="4259837" cy="1191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9" name="Picture 6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954"/>
              <a:stretch>
                <a:fillRect/>
              </a:stretch>
            </p:blipFill>
            <p:spPr bwMode="auto">
              <a:xfrm>
                <a:off x="5486400" y="4781118"/>
                <a:ext cx="898814" cy="1191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0" name="Group 25"/>
          <p:cNvGrpSpPr>
            <a:grpSpLocks/>
          </p:cNvGrpSpPr>
          <p:nvPr/>
        </p:nvGrpSpPr>
        <p:grpSpPr bwMode="auto">
          <a:xfrm>
            <a:off x="4077499" y="2853163"/>
            <a:ext cx="5351463" cy="1243013"/>
            <a:chOff x="2603106" y="5114924"/>
            <a:chExt cx="5351621" cy="1243013"/>
          </a:xfrm>
        </p:grpSpPr>
        <p:pic>
          <p:nvPicPr>
            <p:cNvPr id="41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116"/>
            <a:stretch>
              <a:fillRect/>
            </a:stretch>
          </p:blipFill>
          <p:spPr bwMode="auto">
            <a:xfrm>
              <a:off x="2603106" y="5119578"/>
              <a:ext cx="4340619" cy="1234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8341" r="-1384"/>
            <a:stretch>
              <a:fillRect/>
            </a:stretch>
          </p:blipFill>
          <p:spPr bwMode="auto">
            <a:xfrm>
              <a:off x="6772275" y="5114924"/>
              <a:ext cx="1182452" cy="1243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Rounded Rectangular Callout 23"/>
          <p:cNvSpPr/>
          <p:nvPr/>
        </p:nvSpPr>
        <p:spPr>
          <a:xfrm>
            <a:off x="4353636" y="3277798"/>
            <a:ext cx="4790364" cy="1137757"/>
          </a:xfrm>
          <a:prstGeom prst="wedgeRoundRectCallout">
            <a:avLst>
              <a:gd name="adj1" fmla="val -76763"/>
              <a:gd name="adj2" fmla="val 4188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If we change case 4 to be as follows:</a:t>
            </a:r>
          </a:p>
          <a:p>
            <a:r>
              <a: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4: </a:t>
            </a: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(“More than 3!”);</a:t>
            </a:r>
          </a:p>
          <a:p>
            <a:r>
              <a:rPr lang="en-US" dirty="0">
                <a:solidFill>
                  <a:schemeClr val="tx2"/>
                </a:solidFill>
              </a:rPr>
              <a:t>What will be the output if the user enters </a:t>
            </a:r>
            <a:r>
              <a:rPr lang="en-US" dirty="0">
                <a:solidFill>
                  <a:schemeClr val="accent2"/>
                </a:solidFill>
              </a:rPr>
              <a:t>4</a:t>
            </a:r>
            <a:r>
              <a:rPr lang="en-US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5445458" y="5168196"/>
            <a:ext cx="2972532" cy="850468"/>
          </a:xfrm>
          <a:prstGeom prst="wedgeRoundRectCallout">
            <a:avLst>
              <a:gd name="adj1" fmla="val -51721"/>
              <a:gd name="adj2" fmla="val -15013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More than 3!</a:t>
            </a:r>
          </a:p>
          <a:p>
            <a:r>
              <a:rPr lang="en-US" dirty="0">
                <a:solidFill>
                  <a:schemeClr val="accent2"/>
                </a:solidFill>
              </a:rPr>
              <a:t>Unbelievable; 4 babies.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44" name="Rounded Rectangular Callout 43"/>
          <p:cNvSpPr/>
          <p:nvPr/>
        </p:nvSpPr>
        <p:spPr>
          <a:xfrm>
            <a:off x="259437" y="2708920"/>
            <a:ext cx="2183512" cy="765750"/>
          </a:xfrm>
          <a:prstGeom prst="wedgeRoundRectCallout">
            <a:avLst>
              <a:gd name="adj1" fmla="val 50876"/>
              <a:gd name="adj2" fmla="val -8393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What will happen if the user enters </a:t>
            </a:r>
            <a:r>
              <a:rPr lang="en-US" dirty="0">
                <a:solidFill>
                  <a:schemeClr val="accent2"/>
                </a:solidFill>
              </a:rPr>
              <a:t>-2</a:t>
            </a:r>
            <a:r>
              <a:rPr lang="en-US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131600" y="4072067"/>
            <a:ext cx="1451540" cy="1096127"/>
          </a:xfrm>
          <a:prstGeom prst="wedgeRoundRectCallout">
            <a:avLst>
              <a:gd name="adj1" fmla="val -3543"/>
              <a:gd name="adj2" fmla="val -10882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accent2"/>
                </a:solidFill>
              </a:rPr>
              <a:t>the </a:t>
            </a:r>
            <a:r>
              <a:rPr lang="en-US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dirty="0">
                <a:solidFill>
                  <a:schemeClr val="accent2"/>
                </a:solidFill>
              </a:rPr>
              <a:t> case will be executed</a:t>
            </a:r>
          </a:p>
        </p:txBody>
      </p:sp>
    </p:spTree>
    <p:extLst>
      <p:ext uri="{BB962C8B-B14F-4D97-AF65-F5344CB8AC3E}">
        <p14:creationId xmlns:p14="http://schemas.microsoft.com/office/powerpoint/2010/main" val="1967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3" grpId="0" animBg="1"/>
      <p:bldP spid="44" grpId="0" animBg="1"/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79512" y="2132856"/>
            <a:ext cx="8784976" cy="4524315"/>
            <a:chOff x="323528" y="1236822"/>
            <a:chExt cx="7848872" cy="4377611"/>
          </a:xfrm>
        </p:grpSpPr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437761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public static void </a:t>
              </a:r>
              <a:r>
                <a:rPr lang="en-US" dirty="0">
                  <a:solidFill>
                    <a:srgbClr val="0000FF"/>
                  </a:solidFill>
                </a:rPr>
                <a:t>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  Scanner read = </a:t>
              </a:r>
              <a:r>
                <a:rPr lang="en-US" dirty="0">
                  <a:solidFill>
                    <a:srgbClr val="00B0F0"/>
                  </a:solidFill>
                </a:rPr>
                <a:t>new </a:t>
              </a:r>
              <a:r>
                <a:rPr lang="en-US" dirty="0">
                  <a:solidFill>
                    <a:srgbClr val="0000FF"/>
                  </a:solidFill>
                </a:rPr>
                <a:t>Scanner (System.in);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>
                  <a:solidFill>
                    <a:srgbClr val="00B0F0"/>
                  </a:solidFill>
                </a:rPr>
                <a:t>char </a:t>
              </a:r>
              <a:r>
                <a:rPr lang="en-US" dirty="0">
                  <a:solidFill>
                    <a:srgbClr val="0000FF"/>
                  </a:solidFill>
                </a:rPr>
                <a:t>letter;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>
                  <a:solidFill>
                    <a:srgbClr val="00B0F0"/>
                  </a:solidFill>
                </a:rPr>
                <a:t>String </a:t>
              </a:r>
              <a:r>
                <a:rPr lang="en-US" dirty="0">
                  <a:solidFill>
                    <a:srgbClr val="0000FF"/>
                  </a:solidFill>
                </a:rPr>
                <a:t>vowel = “This is a vowel”;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letter = </a:t>
              </a:r>
              <a:r>
                <a:rPr lang="en-US" dirty="0" err="1">
                  <a:solidFill>
                    <a:srgbClr val="0000FF"/>
                  </a:solidFill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</a:rPr>
                <a:t>next</a:t>
              </a:r>
              <a:r>
                <a:rPr lang="en-US" dirty="0">
                  <a:solidFill>
                    <a:srgbClr val="00B050"/>
                  </a:solidFill>
                </a:rPr>
                <a:t>().</a:t>
              </a:r>
              <a:r>
                <a:rPr lang="en-US" dirty="0" err="1">
                  <a:solidFill>
                    <a:srgbClr val="00B050"/>
                  </a:solidFill>
                </a:rPr>
                <a:t>charAt</a:t>
              </a:r>
              <a:r>
                <a:rPr lang="en-US" dirty="0">
                  <a:solidFill>
                    <a:srgbClr val="00B050"/>
                  </a:solidFill>
                </a:rPr>
                <a:t>(0)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switch</a:t>
              </a:r>
              <a:r>
                <a:rPr lang="en-US" dirty="0">
                  <a:solidFill>
                    <a:srgbClr val="0000FF"/>
                  </a:solidFill>
                </a:rPr>
                <a:t> (letter)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</a:t>
              </a:r>
              <a:r>
                <a:rPr lang="en-US" dirty="0">
                  <a:solidFill>
                    <a:srgbClr val="00B0F0"/>
                  </a:solidFill>
                </a:rPr>
                <a:t>case</a:t>
              </a:r>
              <a:r>
                <a:rPr lang="en-US" dirty="0">
                  <a:solidFill>
                    <a:srgbClr val="0000FF"/>
                  </a:solidFill>
                </a:rPr>
                <a:t> ‘a’: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</a:t>
              </a:r>
              <a:r>
                <a:rPr lang="en-US" dirty="0">
                  <a:solidFill>
                    <a:srgbClr val="00B0F0"/>
                  </a:solidFill>
                </a:rPr>
                <a:t>case</a:t>
              </a:r>
              <a:r>
                <a:rPr lang="en-US" dirty="0">
                  <a:solidFill>
                    <a:srgbClr val="0000FF"/>
                  </a:solidFill>
                </a:rPr>
                <a:t> ‘e’: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</a:t>
              </a:r>
              <a:r>
                <a:rPr lang="en-US" dirty="0">
                  <a:solidFill>
                    <a:srgbClr val="00B0F0"/>
                  </a:solidFill>
                </a:rPr>
                <a:t>case</a:t>
              </a:r>
              <a:r>
                <a:rPr lang="en-US" dirty="0">
                  <a:solidFill>
                    <a:srgbClr val="0000FF"/>
                  </a:solidFill>
                </a:rPr>
                <a:t> ‘o’: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</a:t>
              </a:r>
              <a:r>
                <a:rPr lang="en-US" dirty="0">
                  <a:solidFill>
                    <a:srgbClr val="00B0F0"/>
                  </a:solidFill>
                </a:rPr>
                <a:t>case</a:t>
              </a:r>
              <a:r>
                <a:rPr lang="en-US" dirty="0">
                  <a:solidFill>
                    <a:srgbClr val="0000FF"/>
                  </a:solidFill>
                </a:rPr>
                <a:t> ‘</a:t>
              </a:r>
              <a:r>
                <a:rPr lang="en-US" dirty="0" err="1">
                  <a:solidFill>
                    <a:srgbClr val="0000FF"/>
                  </a:solidFill>
                </a:rPr>
                <a:t>i</a:t>
              </a:r>
              <a:r>
                <a:rPr lang="en-US" dirty="0">
                  <a:solidFill>
                    <a:srgbClr val="0000FF"/>
                  </a:solidFill>
                </a:rPr>
                <a:t>’: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</a:t>
              </a:r>
              <a:r>
                <a:rPr lang="en-US" dirty="0">
                  <a:solidFill>
                    <a:srgbClr val="00B0F0"/>
                  </a:solidFill>
                </a:rPr>
                <a:t>case</a:t>
              </a:r>
              <a:r>
                <a:rPr lang="en-US" dirty="0">
                  <a:solidFill>
                    <a:srgbClr val="0000FF"/>
                  </a:solidFill>
                </a:rPr>
                <a:t> ‘u’: 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(vowel);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    </a:t>
              </a:r>
              <a:r>
                <a:rPr lang="en-US" dirty="0">
                  <a:solidFill>
                    <a:srgbClr val="00B0F0"/>
                  </a:solidFill>
                </a:rPr>
                <a:t>break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</a:t>
              </a:r>
              <a:r>
                <a:rPr lang="en-US" dirty="0">
                  <a:solidFill>
                    <a:srgbClr val="00B0F0"/>
                  </a:solidFill>
                </a:rPr>
                <a:t>default</a:t>
              </a:r>
              <a:r>
                <a:rPr lang="en-US" dirty="0">
                  <a:solidFill>
                    <a:srgbClr val="0000FF"/>
                  </a:solidFill>
                </a:rPr>
                <a:t>: 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(“This is not a vowel”);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} </a:t>
              </a:r>
              <a:r>
                <a:rPr lang="en-US" dirty="0">
                  <a:solidFill>
                    <a:srgbClr val="00B050"/>
                  </a:solidFill>
                </a:rPr>
                <a:t>//end switch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>
                  <a:solidFill>
                    <a:srgbClr val="00B050"/>
                  </a:solidFill>
                </a:rPr>
                <a:t>//end main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528" y="1236822"/>
              <a:ext cx="576064" cy="4377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16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omitting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break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251520" y="1340768"/>
            <a:ext cx="8640960" cy="648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 same action is to be taken for several case labels, then we may write the program as follows:</a:t>
            </a:r>
            <a:endParaRPr lang="en-US" sz="1800" dirty="0">
              <a:solidFill>
                <a:srgbClr val="FF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145207" y="2969337"/>
            <a:ext cx="4162566" cy="24868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This is equivalent to:</a:t>
            </a:r>
          </a:p>
          <a:p>
            <a:r>
              <a:rPr lang="en-US" dirty="0">
                <a:solidFill>
                  <a:schemeClr val="accent2"/>
                </a:solidFill>
              </a:rPr>
              <a:t>if ( (letter==‘a’) || (letter==‘e’) || </a:t>
            </a:r>
          </a:p>
          <a:p>
            <a:r>
              <a:rPr lang="en-US" dirty="0">
                <a:solidFill>
                  <a:schemeClr val="accent2"/>
                </a:solidFill>
              </a:rPr>
              <a:t>     (letter==‘o’) || (letter==‘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’) || </a:t>
            </a:r>
          </a:p>
          <a:p>
            <a:r>
              <a:rPr lang="en-US" dirty="0">
                <a:solidFill>
                  <a:schemeClr val="accent2"/>
                </a:solidFill>
              </a:rPr>
              <a:t>     (letter==‘u’))  </a:t>
            </a:r>
          </a:p>
          <a:p>
            <a:r>
              <a:rPr lang="en-US" dirty="0">
                <a:solidFill>
                  <a:schemeClr val="accent2"/>
                </a:solidFill>
              </a:rPr>
              <a:t>       </a:t>
            </a:r>
            <a:r>
              <a:rPr lang="en-US" dirty="0" err="1">
                <a:solidFill>
                  <a:schemeClr val="accent2"/>
                </a:solidFill>
              </a:rPr>
              <a:t>System.out.println</a:t>
            </a:r>
            <a:r>
              <a:rPr lang="en-US" dirty="0">
                <a:solidFill>
                  <a:schemeClr val="accent2"/>
                </a:solidFill>
              </a:rPr>
              <a:t> (vowel);</a:t>
            </a:r>
          </a:p>
          <a:p>
            <a:r>
              <a:rPr lang="en-US" dirty="0">
                <a:solidFill>
                  <a:schemeClr val="accent2"/>
                </a:solidFill>
              </a:rPr>
              <a:t>else</a:t>
            </a:r>
          </a:p>
          <a:p>
            <a:r>
              <a:rPr lang="en-US" dirty="0">
                <a:solidFill>
                  <a:schemeClr val="accent2"/>
                </a:solidFill>
              </a:rPr>
              <a:t>       </a:t>
            </a:r>
            <a:r>
              <a:rPr lang="en-US" dirty="0" err="1">
                <a:solidFill>
                  <a:schemeClr val="accent2"/>
                </a:solidFill>
              </a:rPr>
              <a:t>System.out.println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        (“This is not a vowel”);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1127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dirty="0"/>
              <a:t> vs </a:t>
            </a:r>
            <a:r>
              <a:rPr lang="en-US" dirty="0" err="1"/>
              <a:t>multibranching</a:t>
            </a: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switch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is an elegant way to apply multiple selections. It is less confusing.</a:t>
            </a:r>
          </a:p>
          <a:p>
            <a:endParaRPr lang="en-US" dirty="0">
              <a:solidFill>
                <a:srgbClr val="FF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the programmer is forced sometimes to use the nested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For example:</a:t>
            </a:r>
          </a:p>
          <a:p>
            <a:endParaRPr lang="en-US" dirty="0">
              <a:solidFill>
                <a:srgbClr val="FF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selection involves a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 of values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74320" lvl="2" indent="0">
              <a:buNone/>
            </a:pP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if (score &gt;= 60) &amp;&amp; (score &lt; 70)</a:t>
            </a:r>
          </a:p>
          <a:p>
            <a:pPr marL="274320" lvl="2" indent="0"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selector’s type is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double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float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74320" lvl="3" indent="0">
              <a:buSzPct val="85000"/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Example: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if (salary == 5000.0)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CT1111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Type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boolean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529145" cy="48768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The type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dirty="0"/>
              <a:t> is a primitive type with only two values: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true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Boolean variables can make programs more readable. Like for example: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systemsAreOK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274320" lvl="1" indent="0">
              <a:buNone/>
            </a:pPr>
            <a:endParaRPr lang="en-US" altLang="en-US" dirty="0"/>
          </a:p>
          <a:p>
            <a:pPr marL="274320" lvl="1" indent="0">
              <a:buNone/>
            </a:pPr>
            <a:r>
              <a:rPr lang="en-US" altLang="en-US" dirty="0"/>
              <a:t>instead of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if((temperature &lt;= 100) &amp;&amp; (thrust &gt;= 12000) &amp;&amp; 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 (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cabinPressure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&gt; 30) &amp;&amp; …)</a:t>
            </a:r>
          </a:p>
          <a:p>
            <a:pPr marL="274320" lvl="1" indent="0">
              <a:buNone/>
            </a:pPr>
            <a:endParaRPr lang="en-US" altLang="en-US" dirty="0"/>
          </a:p>
          <a:p>
            <a:pPr marL="274320" lvl="1" indent="0">
              <a:buNone/>
            </a:pPr>
            <a:r>
              <a:rPr lang="en-US" altLang="en-US" dirty="0"/>
              <a:t>You would have to initialize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systemsAreOK</a:t>
            </a:r>
            <a:r>
              <a:rPr lang="en-US" altLang="en-US" dirty="0"/>
              <a:t>  something like this </a:t>
            </a:r>
          </a:p>
          <a:p>
            <a:pPr marL="274320" lvl="1" indent="0">
              <a:buNone/>
            </a:pP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systemsAreOK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= (temperature &lt;= 100) &amp;&amp; 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	(thrust &gt;= 12000) &amp;&amp; 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	(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cabinPressure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&gt; 30) &amp;&amp; …)</a:t>
            </a: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7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Boolean Expressions and Variables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Variables, constants, and expressions of type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dirty="0"/>
              <a:t> all evaluate to either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true</a:t>
            </a:r>
            <a:r>
              <a:rPr lang="en-US" altLang="en-US" dirty="0"/>
              <a:t> or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A </a:t>
            </a:r>
            <a:r>
              <a:rPr lang="en-US" altLang="en-US" dirty="0" err="1"/>
              <a:t>boolean</a:t>
            </a:r>
            <a:r>
              <a:rPr lang="en-US" altLang="en-US" dirty="0"/>
              <a:t> variable can be given the value of a </a:t>
            </a:r>
            <a:r>
              <a:rPr lang="en-US" altLang="en-US" dirty="0" err="1"/>
              <a:t>boolean</a:t>
            </a:r>
            <a:r>
              <a:rPr lang="en-US" altLang="en-US" dirty="0"/>
              <a:t> expression by using an assignment operator.</a:t>
            </a:r>
          </a:p>
          <a:p>
            <a:pPr marL="274320" lvl="1" indent="0">
              <a:buNone/>
            </a:pP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boolean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isPositive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= (number &gt; 0);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...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isPositive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 ...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0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Naming Boolean Variables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Choose names such as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isPositive</a:t>
            </a:r>
            <a:r>
              <a:rPr lang="en-US" altLang="en-US" dirty="0"/>
              <a:t> or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systemsAreOk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Avoid names such as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numberSign</a:t>
            </a:r>
            <a:r>
              <a:rPr lang="en-US" altLang="en-US" dirty="0"/>
              <a:t> or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systemStatus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For example:</a:t>
            </a:r>
          </a:p>
          <a:p>
            <a:pPr lvl="1"/>
            <a:r>
              <a:rPr lang="en-US" altLang="en-US" dirty="0"/>
              <a:t>If you need a </a:t>
            </a:r>
            <a:r>
              <a:rPr lang="en-US" altLang="en-US" dirty="0" err="1"/>
              <a:t>boolean</a:t>
            </a:r>
            <a:r>
              <a:rPr lang="en-US" altLang="en-US" dirty="0"/>
              <a:t> variable to indicate if a house is </a:t>
            </a:r>
            <a:r>
              <a:rPr lang="en-US" altLang="en-US" dirty="0">
                <a:solidFill>
                  <a:schemeClr val="tx2"/>
                </a:solidFill>
              </a:rPr>
              <a:t>for rent </a:t>
            </a:r>
            <a:r>
              <a:rPr lang="en-US" altLang="en-US" dirty="0"/>
              <a:t>or </a:t>
            </a:r>
            <a:r>
              <a:rPr lang="en-US" altLang="en-US" dirty="0">
                <a:solidFill>
                  <a:schemeClr val="tx2"/>
                </a:solidFill>
              </a:rPr>
              <a:t>for sale</a:t>
            </a:r>
            <a:r>
              <a:rPr lang="en-US" altLang="en-US" dirty="0"/>
              <a:t>, with true meaning for rent and false meaning for sale</a:t>
            </a:r>
          </a:p>
          <a:p>
            <a:pPr lvl="1"/>
            <a:r>
              <a:rPr lang="en-US" altLang="en-US" dirty="0"/>
              <a:t>an appropriate choice would be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forRent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/>
            <a:r>
              <a:rPr lang="en-US" altLang="en-US" dirty="0"/>
              <a:t>an </a:t>
            </a:r>
            <a:r>
              <a:rPr lang="en-US" altLang="en-US" dirty="0" err="1"/>
              <a:t>inapproproate</a:t>
            </a:r>
            <a:r>
              <a:rPr lang="en-US" altLang="en-US" dirty="0"/>
              <a:t> choice would be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RentOrSale</a:t>
            </a:r>
            <a:r>
              <a:rPr lang="en-US" altLang="en-US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3736427" y="3121748"/>
            <a:ext cx="4635063" cy="850966"/>
          </a:xfrm>
          <a:prstGeom prst="wedgeRoundRectCallout">
            <a:avLst>
              <a:gd name="adj1" fmla="val -49259"/>
              <a:gd name="adj2" fmla="val 662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What name would you choose  if you want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true </a:t>
            </a:r>
            <a:r>
              <a:rPr lang="en-US" dirty="0">
                <a:solidFill>
                  <a:schemeClr val="tx2"/>
                </a:solidFill>
              </a:rPr>
              <a:t>to indicate the house is </a:t>
            </a:r>
            <a:r>
              <a:rPr lang="en-US" b="1" dirty="0">
                <a:solidFill>
                  <a:schemeClr val="tx2"/>
                </a:solidFill>
              </a:rPr>
              <a:t>for sale </a:t>
            </a:r>
            <a:r>
              <a:rPr lang="en-US" dirty="0">
                <a:solidFill>
                  <a:schemeClr val="tx2"/>
                </a:solidFill>
              </a:rPr>
              <a:t>and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b="1" dirty="0">
                <a:solidFill>
                  <a:schemeClr val="tx2"/>
                </a:solidFill>
              </a:rPr>
              <a:t> for rent</a:t>
            </a:r>
            <a:r>
              <a:rPr lang="en-US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7204844" y="2025374"/>
            <a:ext cx="1576549" cy="779555"/>
          </a:xfrm>
          <a:prstGeom prst="wedgeRoundRectCallout">
            <a:avLst>
              <a:gd name="adj1" fmla="val -72173"/>
              <a:gd name="adj2" fmla="val 9846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forSale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5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Reminder: Precedence Rules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Parentheses should be used to indicate the order of operations.</a:t>
            </a:r>
          </a:p>
          <a:p>
            <a:r>
              <a:rPr lang="en-US" altLang="en-US" dirty="0"/>
              <a:t>When parentheses are omitted, the order of operation is determined by precedence rules.</a:t>
            </a:r>
          </a:p>
          <a:p>
            <a:r>
              <a:rPr lang="en-US" altLang="en-US" dirty="0"/>
              <a:t>Operations with </a:t>
            </a:r>
            <a:r>
              <a:rPr lang="en-US" altLang="en-US" dirty="0">
                <a:solidFill>
                  <a:schemeClr val="tx2"/>
                </a:solidFill>
              </a:rPr>
              <a:t>higher</a:t>
            </a:r>
            <a:r>
              <a:rPr lang="en-US" altLang="en-US" dirty="0"/>
              <a:t> precedence are performed </a:t>
            </a:r>
            <a:r>
              <a:rPr lang="en-US" altLang="en-US" dirty="0">
                <a:solidFill>
                  <a:schemeClr val="tx2"/>
                </a:solidFill>
              </a:rPr>
              <a:t>before</a:t>
            </a:r>
            <a:r>
              <a:rPr lang="en-US" altLang="en-US" dirty="0"/>
              <a:t> operations with </a:t>
            </a:r>
            <a:r>
              <a:rPr lang="en-US" altLang="en-US" dirty="0">
                <a:solidFill>
                  <a:schemeClr val="tx2"/>
                </a:solidFill>
              </a:rPr>
              <a:t>lower</a:t>
            </a:r>
            <a:r>
              <a:rPr lang="en-US" altLang="en-US" dirty="0"/>
              <a:t> precedence.</a:t>
            </a:r>
          </a:p>
          <a:p>
            <a:r>
              <a:rPr lang="en-US" altLang="en-US" dirty="0"/>
              <a:t>Operations with </a:t>
            </a:r>
            <a:r>
              <a:rPr lang="en-US" altLang="en-US" dirty="0">
                <a:solidFill>
                  <a:schemeClr val="tx2"/>
                </a:solidFill>
              </a:rPr>
              <a:t>equal</a:t>
            </a:r>
            <a:r>
              <a:rPr lang="en-US" altLang="en-US" dirty="0"/>
              <a:t> precedence:</a:t>
            </a:r>
          </a:p>
          <a:p>
            <a:pPr lvl="1"/>
            <a:r>
              <a:rPr lang="en-US" altLang="en-US" dirty="0"/>
              <a:t> are generally done </a:t>
            </a:r>
            <a:r>
              <a:rPr lang="en-US" altLang="en-US" dirty="0">
                <a:solidFill>
                  <a:schemeClr val="tx2"/>
                </a:solidFill>
              </a:rPr>
              <a:t>left-to-right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>
                <a:solidFill>
                  <a:schemeClr val="tx2"/>
                </a:solidFill>
              </a:rPr>
              <a:t>except </a:t>
            </a:r>
            <a:r>
              <a:rPr lang="en-US" altLang="en-US" dirty="0"/>
              <a:t>for</a:t>
            </a:r>
            <a:r>
              <a:rPr lang="en-US" altLang="en-US" dirty="0">
                <a:solidFill>
                  <a:schemeClr val="tx2"/>
                </a:solidFill>
              </a:rPr>
              <a:t> unary </a:t>
            </a:r>
            <a:r>
              <a:rPr lang="en-US" altLang="en-US" dirty="0"/>
              <a:t>operations which are done </a:t>
            </a:r>
            <a:r>
              <a:rPr lang="en-US" altLang="en-US" dirty="0">
                <a:solidFill>
                  <a:schemeClr val="tx2"/>
                </a:solidFill>
              </a:rPr>
              <a:t>right-to-left</a:t>
            </a:r>
            <a:r>
              <a:rPr lang="en-US" altLang="en-US" dirty="0"/>
              <a:t>.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7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/>
              <a:t>Precedence Rules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48" y="1606274"/>
            <a:ext cx="6653377" cy="498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82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Precedence Rules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 In what order are the operations performed?</a:t>
            </a:r>
          </a:p>
          <a:p>
            <a:pPr lvl="1" indent="-342900">
              <a:buNone/>
            </a:pPr>
            <a:endParaRPr lang="en-US" alt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 indent="-34290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score &lt;   min/2  - 10   ||  score &gt; 90</a:t>
            </a:r>
          </a:p>
          <a:p>
            <a:pPr lvl="1" indent="-342900">
              <a:buNone/>
            </a:pPr>
            <a:endParaRPr lang="en-US" altLang="en-US" sz="16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 indent="-34290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score &lt; 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min/2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- 10   ||  score &gt; 90</a:t>
            </a:r>
          </a:p>
          <a:p>
            <a:pPr lvl="1" indent="-34290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score &lt;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(min/2) - 10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||  score &gt; 90</a:t>
            </a:r>
          </a:p>
          <a:p>
            <a:pPr lvl="1" indent="-342900">
              <a:buNone/>
            </a:pP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 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score &lt; ((min/2) - 10)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||  score &gt; 90</a:t>
            </a:r>
          </a:p>
          <a:p>
            <a:pPr lvl="1" indent="-34290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(score &lt; ((min/2) - 10)) ||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score &gt; 90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</a:p>
          <a:p>
            <a:pPr lvl="1" indent="-342900">
              <a:buNone/>
            </a:pP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(score &lt; ((min/2) - 10)) || (score &gt; 90)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</a:p>
          <a:p>
            <a:pPr lvl="1" indent="-342900">
              <a:buNone/>
            </a:pP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3324" y="4430099"/>
            <a:ext cx="8024648" cy="961697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914400" y="5629244"/>
            <a:ext cx="3422558" cy="913436"/>
          </a:xfrm>
          <a:prstGeom prst="wedgeRoundRectCallout">
            <a:avLst>
              <a:gd name="adj1" fmla="val 87339"/>
              <a:gd name="adj2" fmla="val -8166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Sometimes we do NOT need the last 2 steps. Think of the truth table for the logical OR 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328742" y="5881489"/>
            <a:ext cx="2065283" cy="779555"/>
          </a:xfrm>
          <a:prstGeom prst="wedgeRoundRectCallout">
            <a:avLst>
              <a:gd name="adj1" fmla="val -103553"/>
              <a:gd name="adj2" fmla="val 745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>
                <a:solidFill>
                  <a:schemeClr val="accent2"/>
                </a:solidFill>
              </a:rPr>
              <a:t>This would be </a:t>
            </a:r>
            <a:r>
              <a:rPr lang="en-US" sz="2000" b="1" dirty="0">
                <a:solidFill>
                  <a:schemeClr val="accent2"/>
                </a:solidFill>
              </a:rPr>
              <a:t>short-circuiting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1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Short-circuit Evaluation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Sometimes only part of a </a:t>
            </a:r>
            <a:r>
              <a:rPr lang="en-US" altLang="en-US" dirty="0" err="1"/>
              <a:t>boolean</a:t>
            </a:r>
            <a:r>
              <a:rPr lang="en-US" altLang="en-US" dirty="0"/>
              <a:t> expression needs to be evaluated to determine the value of the entire expression.</a:t>
            </a:r>
          </a:p>
          <a:p>
            <a:pPr lvl="1"/>
            <a:r>
              <a:rPr lang="en-US" altLang="en-US" dirty="0"/>
              <a:t>If the </a:t>
            </a:r>
            <a:r>
              <a:rPr lang="en-US" altLang="en-US" dirty="0">
                <a:solidFill>
                  <a:schemeClr val="tx2"/>
                </a:solidFill>
              </a:rPr>
              <a:t>first operand </a:t>
            </a:r>
            <a:r>
              <a:rPr lang="en-US" altLang="en-US" dirty="0"/>
              <a:t>associated with 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||</a:t>
            </a:r>
            <a:r>
              <a:rPr lang="en-US" altLang="en-US" dirty="0"/>
              <a:t>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true</a:t>
            </a:r>
            <a:r>
              <a:rPr lang="en-US" altLang="en-US" dirty="0"/>
              <a:t>, the expression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true</a:t>
            </a:r>
            <a:r>
              <a:rPr lang="en-US" altLang="en-US" dirty="0"/>
              <a:t>.</a:t>
            </a:r>
          </a:p>
          <a:p>
            <a:pPr lvl="1"/>
            <a:r>
              <a:rPr lang="en-US" altLang="en-US" dirty="0"/>
              <a:t>If the </a:t>
            </a:r>
            <a:r>
              <a:rPr lang="en-US" altLang="en-US" dirty="0">
                <a:solidFill>
                  <a:schemeClr val="tx2"/>
                </a:solidFill>
              </a:rPr>
              <a:t>first operand </a:t>
            </a:r>
            <a:r>
              <a:rPr lang="en-US" altLang="en-US" dirty="0"/>
              <a:t>associated with 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&amp;&amp;</a:t>
            </a:r>
            <a:r>
              <a:rPr lang="en-US" altLang="en-US" dirty="0"/>
              <a:t>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altLang="en-US" dirty="0"/>
              <a:t>, the expression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false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This is called short-circuit or lazy evaluation.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4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Short-circuit Evaluation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Short-circuit evaluation is not only efficient, sometimes it is essential!</a:t>
            </a:r>
          </a:p>
          <a:p>
            <a:r>
              <a:rPr lang="en-US" altLang="en-US" dirty="0"/>
              <a:t>A run-time error can result, for example, from an attempt to divide by zero.</a:t>
            </a:r>
          </a:p>
          <a:p>
            <a:pPr lvl="1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((number != 0) &amp;&amp; (sum/number &gt; 5))</a:t>
            </a:r>
          </a:p>
          <a:p>
            <a:pPr lvl="1"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dirty="0">
                <a:solidFill>
                  <a:schemeClr val="tx2"/>
                </a:solidFill>
              </a:rPr>
              <a:t>Complete evaluation </a:t>
            </a:r>
            <a:r>
              <a:rPr lang="en-US" altLang="en-US" dirty="0"/>
              <a:t>can be achieved by substituting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&amp;</a:t>
            </a:r>
            <a:r>
              <a:rPr lang="en-US" altLang="en-US" dirty="0"/>
              <a:t> for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&amp;&amp;</a:t>
            </a:r>
            <a:r>
              <a:rPr lang="en-US" altLang="en-US" dirty="0"/>
              <a:t> or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|</a:t>
            </a:r>
            <a:r>
              <a:rPr lang="en-US" altLang="en-US" dirty="0"/>
              <a:t> for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||. </a:t>
            </a:r>
          </a:p>
          <a:p>
            <a:pPr lvl="1"/>
            <a:r>
              <a:rPr lang="en-US" altLang="en-US" dirty="0"/>
              <a:t>Note: bitwise-and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&amp;</a:t>
            </a:r>
            <a:r>
              <a:rPr lang="en-US" altLang="en-US" dirty="0"/>
              <a:t> and bitwise-or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|</a:t>
            </a:r>
            <a:r>
              <a:rPr lang="en-US" altLang="en-US" dirty="0"/>
              <a:t> </a:t>
            </a:r>
          </a:p>
          <a:p>
            <a:pPr marL="274320" lvl="1" indent="0">
              <a:buNone/>
            </a:pPr>
            <a:r>
              <a:rPr lang="en-US" altLang="en-US" dirty="0"/>
              <a:t>            will not be covered in this course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071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CFC7CF-248B-430A-B081-2989E40688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F57037-CBF9-411A-B490-E81C5D2F06BA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</ds:schemaRefs>
</ds:datastoreItem>
</file>

<file path=customXml/itemProps3.xml><?xml version="1.0" encoding="utf-8"?>
<ds:datastoreItem xmlns:ds="http://schemas.openxmlformats.org/officeDocument/2006/customXml" ds:itemID="{8785A0F9-8687-48B5-B7FF-A77CB4CC99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3284</TotalTime>
  <Words>1787</Words>
  <Application>Microsoft Macintosh PowerPoint</Application>
  <PresentationFormat>On-screen Show (4:3)</PresentationFormat>
  <Paragraphs>279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Tahoma</vt:lpstr>
      <vt:lpstr>Times New Roman</vt:lpstr>
      <vt:lpstr>Wingdings</vt:lpstr>
      <vt:lpstr>Clarity</vt:lpstr>
      <vt:lpstr>Flow of Control: Branching</vt:lpstr>
      <vt:lpstr>The Type boolean</vt:lpstr>
      <vt:lpstr>Boolean Expressions and Variables</vt:lpstr>
      <vt:lpstr>Naming Boolean Variables</vt:lpstr>
      <vt:lpstr>Reminder: Precedence Rules</vt:lpstr>
      <vt:lpstr>Precedence Rules</vt:lpstr>
      <vt:lpstr>Precedence Rules</vt:lpstr>
      <vt:lpstr>Short-circuit Evaluation</vt:lpstr>
      <vt:lpstr>Short-circuit Evaluation</vt:lpstr>
      <vt:lpstr>Input and Output of Boolean Values</vt:lpstr>
      <vt:lpstr>Input Validation</vt:lpstr>
      <vt:lpstr>Input Validation</vt:lpstr>
      <vt:lpstr>switch</vt:lpstr>
      <vt:lpstr>The switch Statement</vt:lpstr>
      <vt:lpstr>The switch Statement</vt:lpstr>
      <vt:lpstr>The switch Statement</vt:lpstr>
      <vt:lpstr>PowerPoint Presentation</vt:lpstr>
      <vt:lpstr>Example for omitting break</vt:lpstr>
      <vt:lpstr>switch vs multibranching if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Maha Mesfer</cp:lastModifiedBy>
  <cp:revision>276</cp:revision>
  <dcterms:created xsi:type="dcterms:W3CDTF">2004-08-20T17:48:18Z</dcterms:created>
  <dcterms:modified xsi:type="dcterms:W3CDTF">2024-02-26T22:31:52Z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