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37"/>
  </p:notesMasterIdLst>
  <p:handoutMasterIdLst>
    <p:handoutMasterId r:id="rId38"/>
  </p:handoutMasterIdLst>
  <p:sldIdLst>
    <p:sldId id="550" r:id="rId5"/>
    <p:sldId id="543" r:id="rId6"/>
    <p:sldId id="544" r:id="rId7"/>
    <p:sldId id="596" r:id="rId8"/>
    <p:sldId id="597" r:id="rId9"/>
    <p:sldId id="598" r:id="rId10"/>
    <p:sldId id="600" r:id="rId11"/>
    <p:sldId id="551" r:id="rId12"/>
    <p:sldId id="609" r:id="rId13"/>
    <p:sldId id="610" r:id="rId14"/>
    <p:sldId id="611" r:id="rId15"/>
    <p:sldId id="612" r:id="rId16"/>
    <p:sldId id="552" r:id="rId17"/>
    <p:sldId id="556" r:id="rId18"/>
    <p:sldId id="557" r:id="rId19"/>
    <p:sldId id="559" r:id="rId20"/>
    <p:sldId id="558" r:id="rId21"/>
    <p:sldId id="554" r:id="rId22"/>
    <p:sldId id="555" r:id="rId23"/>
    <p:sldId id="560" r:id="rId24"/>
    <p:sldId id="562" r:id="rId25"/>
    <p:sldId id="563" r:id="rId26"/>
    <p:sldId id="546" r:id="rId27"/>
    <p:sldId id="545" r:id="rId28"/>
    <p:sldId id="564" r:id="rId29"/>
    <p:sldId id="565" r:id="rId30"/>
    <p:sldId id="606" r:id="rId31"/>
    <p:sldId id="567" r:id="rId32"/>
    <p:sldId id="568" r:id="rId33"/>
    <p:sldId id="569" r:id="rId34"/>
    <p:sldId id="571" r:id="rId35"/>
    <p:sldId id="572" r:id="rId36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3E8"/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8367CA-9F39-4D82-A1FB-C28C8A1C95C6}" v="99" dt="2020-09-28T15:20:56.0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63" autoAdjust="0"/>
    <p:restoredTop sz="78705" autoAdjust="0"/>
  </p:normalViewPr>
  <p:slideViewPr>
    <p:cSldViewPr snapToGrid="0">
      <p:cViewPr varScale="1">
        <p:scale>
          <a:sx n="55" d="100"/>
          <a:sy n="55" d="100"/>
        </p:scale>
        <p:origin x="1502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6/11/relationships/changesInfo" Target="changesInfos/changesInfo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ia Al-Ghreimil" userId="S::ghreimil@ksu.edu.sa::bd57fa0a-72d9-4845-a2d9-9d930f860865" providerId="AD" clId="Web-{7E8367CA-9F39-4D82-A1FB-C28C8A1C95C6}"/>
    <pc:docChg chg="modSld">
      <pc:chgData name="Nadia Al-Ghreimil" userId="S::ghreimil@ksu.edu.sa::bd57fa0a-72d9-4845-a2d9-9d930f860865" providerId="AD" clId="Web-{7E8367CA-9F39-4D82-A1FB-C28C8A1C95C6}" dt="2020-09-28T15:20:56.036" v="94" actId="20577"/>
      <pc:docMkLst>
        <pc:docMk/>
      </pc:docMkLst>
      <pc:sldChg chg="addSp modSp">
        <pc:chgData name="Nadia Al-Ghreimil" userId="S::ghreimil@ksu.edu.sa::bd57fa0a-72d9-4845-a2d9-9d930f860865" providerId="AD" clId="Web-{7E8367CA-9F39-4D82-A1FB-C28C8A1C95C6}" dt="2020-09-28T15:19:48.253" v="90" actId="14100"/>
        <pc:sldMkLst>
          <pc:docMk/>
          <pc:sldMk cId="2344581206" sldId="546"/>
        </pc:sldMkLst>
        <pc:spChg chg="add mod">
          <ac:chgData name="Nadia Al-Ghreimil" userId="S::ghreimil@ksu.edu.sa::bd57fa0a-72d9-4845-a2d9-9d930f860865" providerId="AD" clId="Web-{7E8367CA-9F39-4D82-A1FB-C28C8A1C95C6}" dt="2020-09-28T15:19:48.253" v="90" actId="14100"/>
          <ac:spMkLst>
            <pc:docMk/>
            <pc:sldMk cId="2344581206" sldId="546"/>
            <ac:spMk id="5" creationId="{FDDCC302-26A4-4D70-896F-19E0D0A6EFAA}"/>
          </ac:spMkLst>
        </pc:spChg>
        <pc:spChg chg="mod">
          <ac:chgData name="Nadia Al-Ghreimil" userId="S::ghreimil@ksu.edu.sa::bd57fa0a-72d9-4845-a2d9-9d930f860865" providerId="AD" clId="Web-{7E8367CA-9F39-4D82-A1FB-C28C8A1C95C6}" dt="2020-09-28T15:16:37.999" v="20" actId="20577"/>
          <ac:spMkLst>
            <pc:docMk/>
            <pc:sldMk cId="2344581206" sldId="546"/>
            <ac:spMk id="36867" creationId="{00000000-0000-0000-0000-000000000000}"/>
          </ac:spMkLst>
        </pc:spChg>
      </pc:sldChg>
      <pc:sldChg chg="modSp">
        <pc:chgData name="Nadia Al-Ghreimil" userId="S::ghreimil@ksu.edu.sa::bd57fa0a-72d9-4845-a2d9-9d930f860865" providerId="AD" clId="Web-{7E8367CA-9F39-4D82-A1FB-C28C8A1C95C6}" dt="2020-09-28T15:20:56.036" v="94" actId="20577"/>
        <pc:sldMkLst>
          <pc:docMk/>
          <pc:sldMk cId="2991044901" sldId="569"/>
        </pc:sldMkLst>
        <pc:spChg chg="mod">
          <ac:chgData name="Nadia Al-Ghreimil" userId="S::ghreimil@ksu.edu.sa::bd57fa0a-72d9-4845-a2d9-9d930f860865" providerId="AD" clId="Web-{7E8367CA-9F39-4D82-A1FB-C28C8A1C95C6}" dt="2020-09-28T15:20:56.036" v="94" actId="20577"/>
          <ac:spMkLst>
            <pc:docMk/>
            <pc:sldMk cId="2991044901" sldId="569"/>
            <ac:spMk id="2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66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0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07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77347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534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B76B0-FEEE-4DD7-8ECF-D7232802857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01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343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ar-SA" smtClean="0"/>
              <a:t>CSC111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ar-SA" smtClean="0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CodeSamples1.htm#Listing 3.4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Nested and </a:t>
            </a:r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3.1 The if-else statement (continued)</a:t>
            </a:r>
          </a:p>
        </p:txBody>
      </p:sp>
    </p:spTree>
    <p:extLst>
      <p:ext uri="{BB962C8B-B14F-4D97-AF65-F5344CB8AC3E}">
        <p14:creationId xmlns:p14="http://schemas.microsoft.com/office/powerpoint/2010/main" val="473279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Syntax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(Boolean_Expression_1)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(Boolean_Expression_2)	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Statement_2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if (Boolean_Expression_3)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		Statement_3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else 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else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			</a:t>
            </a:r>
            <a:r>
              <a:rPr lang="en-US" altLang="en-US" b="1" dirty="0" err="1">
                <a:solidFill>
                  <a:schemeClr val="tx2"/>
                </a:solidFill>
                <a:latin typeface="Courier New" pitchFamily="49" charset="0"/>
              </a:rPr>
              <a:t>Default_Statement</a:t>
            </a:r>
            <a:endParaRPr lang="en-US" altLang="en-US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64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Syntax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(Boolean_Expression_1)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(Boolean_Expression_2)	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Statement_2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if (Boolean_Expression_3)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Statement_3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else 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else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			</a:t>
            </a:r>
            <a:r>
              <a:rPr lang="en-US" altLang="en-US" b="1" dirty="0" err="1">
                <a:solidFill>
                  <a:schemeClr val="tx2"/>
                </a:solidFill>
                <a:latin typeface="Courier New" pitchFamily="49" charset="0"/>
              </a:rPr>
              <a:t>Default_Statement</a:t>
            </a:r>
            <a:endParaRPr lang="en-US" altLang="en-US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81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Syntax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(Boolean_Expression_1)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(Boolean_Expression_2)	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Statement_2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if (Boolean_Expression_3)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Statement_3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else 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else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n-US" b="1" dirty="0" err="1">
                <a:solidFill>
                  <a:schemeClr val="tx2"/>
                </a:solidFill>
                <a:latin typeface="Courier New" pitchFamily="49" charset="0"/>
              </a:rPr>
              <a:t>Default_Statement</a:t>
            </a:r>
            <a:endParaRPr lang="en-US" altLang="en-US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62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4" name="Picture 5" descr="3gl_flow_mult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775"/>
            <a:ext cx="786536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6995949" y="4704849"/>
            <a:ext cx="112723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Default</a:t>
            </a:r>
          </a:p>
        </p:txBody>
      </p:sp>
    </p:spTree>
    <p:extLst>
      <p:ext uri="{BB962C8B-B14F-4D97-AF65-F5344CB8AC3E}">
        <p14:creationId xmlns:p14="http://schemas.microsoft.com/office/powerpoint/2010/main" val="1798997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804"/>
            <a:ext cx="8229600" cy="990600"/>
          </a:xfrm>
        </p:spPr>
        <p:txBody>
          <a:bodyPr/>
          <a:lstStyle/>
          <a:p>
            <a:r>
              <a:rPr lang="en-US" dirty="0" err="1"/>
              <a:t>Multibranch</a:t>
            </a:r>
            <a:r>
              <a:rPr lang="en-US" dirty="0"/>
              <a:t> Example - Analysis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1412776"/>
            <a:ext cx="8712968" cy="576064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a program that calculates the letter grade of a student.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36951" y="220486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INPUT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619672" y="2204864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Student’s score </a:t>
            </a:r>
            <a:r>
              <a:rPr lang="en-US" dirty="0">
                <a:solidFill>
                  <a:srgbClr val="FF3399"/>
                </a:solidFill>
              </a:rPr>
              <a:t>(variable: score, type: </a:t>
            </a:r>
            <a:r>
              <a:rPr lang="en-US" dirty="0">
                <a:solidFill>
                  <a:srgbClr val="00B0F0"/>
                </a:solidFill>
              </a:rPr>
              <a:t>double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51520" y="278092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OUTPUT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634241" y="2780928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Student’s letter grade </a:t>
            </a:r>
            <a:r>
              <a:rPr lang="en-US" dirty="0">
                <a:solidFill>
                  <a:srgbClr val="FF3399"/>
                </a:solidFill>
              </a:rPr>
              <a:t>(variable: grade, type: </a:t>
            </a:r>
            <a:r>
              <a:rPr lang="en-US" dirty="0">
                <a:solidFill>
                  <a:srgbClr val="00B0F0"/>
                </a:solidFill>
              </a:rPr>
              <a:t>char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251520" y="33569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PROCESS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1634241" y="3356992"/>
            <a:ext cx="7344816" cy="295232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less than 60.0)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‘F’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between 60.0 and 70.0)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‘D’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between 70.0 and 80.0)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‘C’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    if (</a:t>
            </a:r>
            <a:r>
              <a:rPr lang="en-US" dirty="0">
                <a:solidFill>
                  <a:srgbClr val="FF3399"/>
                </a:solidFill>
              </a:rPr>
              <a:t>score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between 80.0 and 90.0)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‘B’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    otherwise </a:t>
            </a:r>
            <a:r>
              <a:rPr lang="en-US" dirty="0">
                <a:solidFill>
                  <a:srgbClr val="FF3399"/>
                </a:solidFill>
              </a:rPr>
              <a:t>grade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‘A’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6536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43" grpId="0" animBg="1"/>
      <p:bldP spid="44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438804"/>
            <a:ext cx="8229600" cy="990600"/>
          </a:xfrm>
        </p:spPr>
        <p:txBody>
          <a:bodyPr/>
          <a:lstStyle/>
          <a:p>
            <a:r>
              <a:rPr lang="en-US" dirty="0" err="1"/>
              <a:t>Multibranch</a:t>
            </a:r>
            <a:r>
              <a:rPr lang="en-US" dirty="0"/>
              <a:t> Example - Flowchart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AutoShape 67"/>
          <p:cNvSpPr>
            <a:spLocks noChangeArrowheads="1"/>
          </p:cNvSpPr>
          <p:nvPr/>
        </p:nvSpPr>
        <p:spPr bwMode="auto">
          <a:xfrm>
            <a:off x="1476933" y="1340768"/>
            <a:ext cx="1151706" cy="288032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9" name="AutoShape 68"/>
          <p:cNvSpPr>
            <a:spLocks noChangeArrowheads="1"/>
          </p:cNvSpPr>
          <p:nvPr/>
        </p:nvSpPr>
        <p:spPr bwMode="auto">
          <a:xfrm>
            <a:off x="1117749" y="1844824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latin typeface="Arial" charset="0"/>
                <a:cs typeface="Arial" charset="0"/>
              </a:rPr>
              <a:t>score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AutoShape 73"/>
          <p:cNvSpPr>
            <a:spLocks noChangeArrowheads="1"/>
          </p:cNvSpPr>
          <p:nvPr/>
        </p:nvSpPr>
        <p:spPr bwMode="auto">
          <a:xfrm>
            <a:off x="1153542" y="2420888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&lt; 60)?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7504" y="3429000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‘F’</a:t>
            </a:r>
          </a:p>
        </p:txBody>
      </p:sp>
      <p:cxnSp>
        <p:nvCxnSpPr>
          <p:cNvPr id="13" name="Straight Arrow Connector 12"/>
          <p:cNvCxnSpPr>
            <a:stCxn id="8" idx="2"/>
            <a:endCxn id="9" idx="1"/>
          </p:cNvCxnSpPr>
          <p:nvPr/>
        </p:nvCxnSpPr>
        <p:spPr>
          <a:xfrm>
            <a:off x="2052786" y="1628800"/>
            <a:ext cx="1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>
          <a:xfrm flipH="1">
            <a:off x="2052786" y="2203599"/>
            <a:ext cx="1" cy="2172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</p:cNvCxnSpPr>
          <p:nvPr/>
        </p:nvCxnSpPr>
        <p:spPr>
          <a:xfrm flipH="1" flipV="1">
            <a:off x="683568" y="2961047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83568" y="2961047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0" idx="3"/>
          </p:cNvCxnSpPr>
          <p:nvPr/>
        </p:nvCxnSpPr>
        <p:spPr>
          <a:xfrm>
            <a:off x="2952030" y="2961048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73"/>
          <p:cNvSpPr>
            <a:spLocks noChangeArrowheads="1"/>
          </p:cNvSpPr>
          <p:nvPr/>
        </p:nvSpPr>
        <p:spPr bwMode="auto">
          <a:xfrm>
            <a:off x="2557488" y="3284785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 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200" dirty="0">
                <a:latin typeface="Arial" charset="0"/>
                <a:cs typeface="Arial" charset="0"/>
              </a:rPr>
              <a:t>&lt; 70)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Straight Arrow Connector 24"/>
          <p:cNvCxnSpPr>
            <a:endCxn id="23" idx="0"/>
          </p:cNvCxnSpPr>
          <p:nvPr/>
        </p:nvCxnSpPr>
        <p:spPr>
          <a:xfrm>
            <a:off x="3456732" y="2961047"/>
            <a:ext cx="0" cy="3237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2123728" y="3832969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547664" y="4293096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‘D’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2123728" y="3825143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390478" y="3825144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utoShape 73"/>
          <p:cNvSpPr>
            <a:spLocks noChangeArrowheads="1"/>
          </p:cNvSpPr>
          <p:nvPr/>
        </p:nvSpPr>
        <p:spPr bwMode="auto">
          <a:xfrm>
            <a:off x="3995936" y="4148881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 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200" dirty="0">
                <a:latin typeface="Arial" charset="0"/>
                <a:cs typeface="Arial" charset="0"/>
              </a:rPr>
              <a:t>&lt; 80)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>
            <a:off x="4895180" y="3825143"/>
            <a:ext cx="0" cy="3237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3525962" y="4689040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2987824" y="5185271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‘C’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563888" y="4717318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760342" y="4689240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utoShape 73"/>
          <p:cNvSpPr>
            <a:spLocks noChangeArrowheads="1"/>
          </p:cNvSpPr>
          <p:nvPr/>
        </p:nvSpPr>
        <p:spPr bwMode="auto">
          <a:xfrm>
            <a:off x="5365800" y="5012977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dirty="0">
                <a:latin typeface="Arial" charset="0"/>
                <a:cs typeface="Arial" charset="0"/>
              </a:rPr>
              <a:t> (</a:t>
            </a:r>
            <a:r>
              <a:rPr lang="en-US" sz="12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200" dirty="0">
                <a:latin typeface="Arial" charset="0"/>
                <a:cs typeface="Arial" charset="0"/>
              </a:rPr>
              <a:t>&lt; 90)</a:t>
            </a:r>
            <a:endParaRPr lang="en-US" sz="12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Straight Arrow Connector 37"/>
          <p:cNvCxnSpPr>
            <a:endCxn id="37" idx="0"/>
          </p:cNvCxnSpPr>
          <p:nvPr/>
        </p:nvCxnSpPr>
        <p:spPr>
          <a:xfrm>
            <a:off x="6265044" y="4689239"/>
            <a:ext cx="0" cy="32373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4894114" y="5553136"/>
            <a:ext cx="46997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355976" y="6049367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‘B’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932040" y="5581414"/>
            <a:ext cx="0" cy="4679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7164288" y="5553535"/>
            <a:ext cx="50470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44" idx="0"/>
          </p:cNvCxnSpPr>
          <p:nvPr/>
        </p:nvCxnSpPr>
        <p:spPr>
          <a:xfrm>
            <a:off x="7668990" y="5553534"/>
            <a:ext cx="0" cy="5397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092926" y="6093296"/>
            <a:ext cx="1152128" cy="403969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= ‘A’</a:t>
            </a:r>
          </a:p>
        </p:txBody>
      </p:sp>
      <p:cxnSp>
        <p:nvCxnSpPr>
          <p:cNvPr id="47" name="Straight Arrow Connector 46"/>
          <p:cNvCxnSpPr>
            <a:endCxn id="69" idx="0"/>
          </p:cNvCxnSpPr>
          <p:nvPr/>
        </p:nvCxnSpPr>
        <p:spPr>
          <a:xfrm>
            <a:off x="693049" y="3832969"/>
            <a:ext cx="1" cy="246231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123728" y="4725144"/>
            <a:ext cx="0" cy="19722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563888" y="5589240"/>
            <a:ext cx="0" cy="11081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4" idx="2"/>
          </p:cNvCxnSpPr>
          <p:nvPr/>
        </p:nvCxnSpPr>
        <p:spPr>
          <a:xfrm>
            <a:off x="7668990" y="6497265"/>
            <a:ext cx="0" cy="24410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932040" y="6453336"/>
            <a:ext cx="0" cy="24410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H="1">
            <a:off x="4932040" y="6697439"/>
            <a:ext cx="2736951" cy="0"/>
          </a:xfrm>
          <a:prstGeom prst="straightConnector1">
            <a:avLst/>
          </a:prstGeom>
          <a:ln w="28575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3563888" y="6697439"/>
            <a:ext cx="1368152" cy="0"/>
          </a:xfrm>
          <a:prstGeom prst="straightConnector1">
            <a:avLst/>
          </a:prstGeom>
          <a:ln w="28575">
            <a:solidFill>
              <a:srgbClr val="FF3399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123728" y="6697439"/>
            <a:ext cx="1440160" cy="0"/>
          </a:xfrm>
          <a:prstGeom prst="straightConnector1">
            <a:avLst/>
          </a:prstGeom>
          <a:ln w="28575">
            <a:solidFill>
              <a:srgbClr val="FF3399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467544" y="6295280"/>
            <a:ext cx="451011" cy="4460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1403648" y="6697439"/>
            <a:ext cx="720080" cy="0"/>
          </a:xfrm>
          <a:prstGeom prst="straightConnector1">
            <a:avLst/>
          </a:prstGeom>
          <a:ln w="28575">
            <a:solidFill>
              <a:srgbClr val="FF3399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69" idx="6"/>
          </p:cNvCxnSpPr>
          <p:nvPr/>
        </p:nvCxnSpPr>
        <p:spPr>
          <a:xfrm flipH="1">
            <a:off x="918555" y="6518324"/>
            <a:ext cx="485093" cy="0"/>
          </a:xfrm>
          <a:prstGeom prst="straightConnector1">
            <a:avLst/>
          </a:prstGeom>
          <a:ln w="28575">
            <a:solidFill>
              <a:srgbClr val="FF33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1403648" y="6518324"/>
            <a:ext cx="0" cy="179115"/>
          </a:xfrm>
          <a:prstGeom prst="line">
            <a:avLst/>
          </a:prstGeom>
          <a:ln w="28575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7191133" y="1412776"/>
            <a:ext cx="451011" cy="4460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8" name="AutoShape 68"/>
          <p:cNvSpPr>
            <a:spLocks noChangeArrowheads="1"/>
          </p:cNvSpPr>
          <p:nvPr/>
        </p:nvSpPr>
        <p:spPr bwMode="auto">
          <a:xfrm>
            <a:off x="6481601" y="2132856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grade</a:t>
            </a:r>
          </a:p>
        </p:txBody>
      </p:sp>
      <p:sp>
        <p:nvSpPr>
          <p:cNvPr id="79" name="AutoShape 67"/>
          <p:cNvSpPr>
            <a:spLocks noChangeArrowheads="1"/>
          </p:cNvSpPr>
          <p:nvPr/>
        </p:nvSpPr>
        <p:spPr bwMode="auto">
          <a:xfrm>
            <a:off x="6840785" y="2782193"/>
            <a:ext cx="1151706" cy="288032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latin typeface="Arial" charset="0"/>
                <a:cs typeface="Arial" charset="0"/>
              </a:rPr>
              <a:t>END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Straight Arrow Connector 80"/>
          <p:cNvCxnSpPr>
            <a:stCxn id="77" idx="4"/>
            <a:endCxn id="78" idx="1"/>
          </p:cNvCxnSpPr>
          <p:nvPr/>
        </p:nvCxnSpPr>
        <p:spPr>
          <a:xfrm>
            <a:off x="7416639" y="1858864"/>
            <a:ext cx="0" cy="2739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78" idx="4"/>
            <a:endCxn id="79" idx="0"/>
          </p:cNvCxnSpPr>
          <p:nvPr/>
        </p:nvCxnSpPr>
        <p:spPr>
          <a:xfrm flipH="1">
            <a:off x="7416638" y="2491631"/>
            <a:ext cx="1" cy="2905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611560" y="263691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123728" y="350100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563888" y="436510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860032" y="5229200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915816" y="2636912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283968" y="344003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24128" y="4365104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092280" y="5240233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8147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00"/>
                            </p:stCondLst>
                            <p:childTnLst>
                              <p:par>
                                <p:cTn id="1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500"/>
                            </p:stCondLst>
                            <p:childTnLst>
                              <p:par>
                                <p:cTn id="2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2000"/>
                            </p:stCondLst>
                            <p:childTnLst>
                              <p:par>
                                <p:cTn id="20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23" grpId="0" animBg="1"/>
      <p:bldP spid="27" grpId="0" animBg="1"/>
      <p:bldP spid="31" grpId="0" animBg="1"/>
      <p:bldP spid="34" grpId="0" animBg="1"/>
      <p:bldP spid="37" grpId="0" animBg="1"/>
      <p:bldP spid="40" grpId="0" animBg="1"/>
      <p:bldP spid="44" grpId="0" animBg="1"/>
      <p:bldP spid="69" grpId="0" animBg="1"/>
      <p:bldP spid="77" grpId="0" animBg="1"/>
      <p:bldP spid="78" grpId="0" animBg="1"/>
      <p:bldP spid="79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7504" y="2203599"/>
            <a:ext cx="6778739" cy="4537769"/>
            <a:chOff x="107504" y="2203599"/>
            <a:chExt cx="8137550" cy="4537769"/>
          </a:xfrm>
        </p:grpSpPr>
        <p:sp>
          <p:nvSpPr>
            <p:cNvPr id="10" name="AutoShape 73"/>
            <p:cNvSpPr>
              <a:spLocks noChangeArrowheads="1"/>
            </p:cNvSpPr>
            <p:nvPr/>
          </p:nvSpPr>
          <p:spPr bwMode="auto">
            <a:xfrm>
              <a:off x="1153542" y="2420888"/>
              <a:ext cx="1798488" cy="1080319"/>
            </a:xfrm>
            <a:prstGeom prst="flowChartDecision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(</a:t>
              </a:r>
              <a:r>
                <a:rPr lang="en-US" sz="120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score &lt; 60)?</a:t>
              </a:r>
              <a:endParaRPr lang="en-US" sz="1200" dirty="0"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7504" y="3429000"/>
              <a:ext cx="1152128" cy="403969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grade = ‘F’</a:t>
              </a:r>
            </a:p>
          </p:txBody>
        </p:sp>
        <p:cxnSp>
          <p:nvCxnSpPr>
            <p:cNvPr id="15" name="Straight Arrow Connector 14"/>
            <p:cNvCxnSpPr>
              <a:endCxn id="10" idx="0"/>
            </p:cNvCxnSpPr>
            <p:nvPr/>
          </p:nvCxnSpPr>
          <p:spPr>
            <a:xfrm flipH="1">
              <a:off x="2052786" y="2203599"/>
              <a:ext cx="1" cy="21728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10" idx="1"/>
            </p:cNvCxnSpPr>
            <p:nvPr/>
          </p:nvCxnSpPr>
          <p:spPr>
            <a:xfrm flipH="1" flipV="1">
              <a:off x="683568" y="2961047"/>
              <a:ext cx="4699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83568" y="2961047"/>
              <a:ext cx="0" cy="4679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0" idx="3"/>
            </p:cNvCxnSpPr>
            <p:nvPr/>
          </p:nvCxnSpPr>
          <p:spPr>
            <a:xfrm>
              <a:off x="2952030" y="2961048"/>
              <a:ext cx="50470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AutoShape 73"/>
            <p:cNvSpPr>
              <a:spLocks noChangeArrowheads="1"/>
            </p:cNvSpPr>
            <p:nvPr/>
          </p:nvSpPr>
          <p:spPr bwMode="auto">
            <a:xfrm>
              <a:off x="2557488" y="3284785"/>
              <a:ext cx="1798488" cy="1080319"/>
            </a:xfrm>
            <a:prstGeom prst="flowChartDecision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 (</a:t>
              </a:r>
              <a:r>
                <a:rPr lang="en-US" sz="120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score </a:t>
              </a:r>
              <a:r>
                <a:rPr lang="en-US" sz="1200" dirty="0">
                  <a:latin typeface="Arial" charset="0"/>
                  <a:cs typeface="Arial" charset="0"/>
                </a:rPr>
                <a:t>&lt; 70)</a:t>
              </a:r>
              <a:endParaRPr lang="en-US" sz="1200" dirty="0"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Straight Arrow Connector 24"/>
            <p:cNvCxnSpPr>
              <a:endCxn id="23" idx="0"/>
            </p:cNvCxnSpPr>
            <p:nvPr/>
          </p:nvCxnSpPr>
          <p:spPr>
            <a:xfrm>
              <a:off x="3456732" y="2961047"/>
              <a:ext cx="0" cy="3237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 flipV="1">
              <a:off x="2123728" y="3832969"/>
              <a:ext cx="4699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1547664" y="4293096"/>
              <a:ext cx="1152128" cy="403969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grade = ‘D’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2123728" y="3825143"/>
              <a:ext cx="0" cy="4679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4390478" y="3825144"/>
              <a:ext cx="50470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AutoShape 73"/>
            <p:cNvSpPr>
              <a:spLocks noChangeArrowheads="1"/>
            </p:cNvSpPr>
            <p:nvPr/>
          </p:nvSpPr>
          <p:spPr bwMode="auto">
            <a:xfrm>
              <a:off x="3995936" y="4148881"/>
              <a:ext cx="1798488" cy="1080319"/>
            </a:xfrm>
            <a:prstGeom prst="flowChartDecision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 (</a:t>
              </a:r>
              <a:r>
                <a:rPr lang="en-US" sz="120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score </a:t>
              </a:r>
              <a:r>
                <a:rPr lang="en-US" sz="1200" dirty="0">
                  <a:latin typeface="Arial" charset="0"/>
                  <a:cs typeface="Arial" charset="0"/>
                </a:rPr>
                <a:t>&lt; 80)</a:t>
              </a:r>
              <a:endParaRPr lang="en-US" sz="1200" dirty="0"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2" name="Straight Arrow Connector 31"/>
            <p:cNvCxnSpPr>
              <a:endCxn id="31" idx="0"/>
            </p:cNvCxnSpPr>
            <p:nvPr/>
          </p:nvCxnSpPr>
          <p:spPr>
            <a:xfrm>
              <a:off x="4895180" y="3825143"/>
              <a:ext cx="0" cy="3237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 flipV="1">
              <a:off x="3525962" y="4689040"/>
              <a:ext cx="4699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2987824" y="5185271"/>
              <a:ext cx="1152128" cy="403969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grade = ‘C’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3563888" y="4717318"/>
              <a:ext cx="0" cy="4679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5760342" y="4689240"/>
              <a:ext cx="50470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AutoShape 73"/>
            <p:cNvSpPr>
              <a:spLocks noChangeArrowheads="1"/>
            </p:cNvSpPr>
            <p:nvPr/>
          </p:nvSpPr>
          <p:spPr bwMode="auto">
            <a:xfrm>
              <a:off x="5365800" y="5012977"/>
              <a:ext cx="1798488" cy="1080319"/>
            </a:xfrm>
            <a:prstGeom prst="flowChartDecision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Arial" charset="0"/>
                  <a:cs typeface="Arial" charset="0"/>
                </a:rPr>
                <a:t> (</a:t>
              </a:r>
              <a:r>
                <a:rPr lang="en-US" sz="1200" dirty="0">
                  <a:solidFill>
                    <a:srgbClr val="0000FF"/>
                  </a:solidFill>
                  <a:latin typeface="Arial" charset="0"/>
                  <a:cs typeface="Arial" charset="0"/>
                </a:rPr>
                <a:t>score </a:t>
              </a:r>
              <a:r>
                <a:rPr lang="en-US" sz="1200" dirty="0">
                  <a:latin typeface="Arial" charset="0"/>
                  <a:cs typeface="Arial" charset="0"/>
                </a:rPr>
                <a:t>&lt; 90)</a:t>
              </a:r>
              <a:endParaRPr lang="en-US" sz="1200" dirty="0"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8" name="Straight Arrow Connector 37"/>
            <p:cNvCxnSpPr>
              <a:endCxn id="37" idx="0"/>
            </p:cNvCxnSpPr>
            <p:nvPr/>
          </p:nvCxnSpPr>
          <p:spPr>
            <a:xfrm>
              <a:off x="6265044" y="4689239"/>
              <a:ext cx="0" cy="3237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 flipV="1">
              <a:off x="4894114" y="5553136"/>
              <a:ext cx="469974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Rectangle 39"/>
            <p:cNvSpPr/>
            <p:nvPr/>
          </p:nvSpPr>
          <p:spPr>
            <a:xfrm>
              <a:off x="4355976" y="6049367"/>
              <a:ext cx="1152128" cy="403969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grade = ‘B’</a:t>
              </a:r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4932040" y="5581414"/>
              <a:ext cx="0" cy="46795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7164288" y="5553535"/>
              <a:ext cx="50470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endCxn id="44" idx="0"/>
            </p:cNvCxnSpPr>
            <p:nvPr/>
          </p:nvCxnSpPr>
          <p:spPr>
            <a:xfrm>
              <a:off x="7668990" y="5553534"/>
              <a:ext cx="0" cy="53976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7092926" y="6093296"/>
              <a:ext cx="1152128" cy="403969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grade = ‘A’</a:t>
              </a:r>
            </a:p>
          </p:txBody>
        </p:sp>
        <p:cxnSp>
          <p:nvCxnSpPr>
            <p:cNvPr id="47" name="Straight Arrow Connector 46"/>
            <p:cNvCxnSpPr>
              <a:endCxn id="69" idx="0"/>
            </p:cNvCxnSpPr>
            <p:nvPr/>
          </p:nvCxnSpPr>
          <p:spPr>
            <a:xfrm>
              <a:off x="693049" y="3832969"/>
              <a:ext cx="1" cy="246231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2123728" y="4725144"/>
              <a:ext cx="0" cy="197229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563888" y="5589240"/>
              <a:ext cx="0" cy="110819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4" idx="2"/>
            </p:cNvCxnSpPr>
            <p:nvPr/>
          </p:nvCxnSpPr>
          <p:spPr>
            <a:xfrm>
              <a:off x="7668990" y="6497265"/>
              <a:ext cx="0" cy="24410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>
              <a:off x="4932040" y="6453336"/>
              <a:ext cx="0" cy="24410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4932040" y="6697439"/>
              <a:ext cx="2736951" cy="0"/>
            </a:xfrm>
            <a:prstGeom prst="straightConnector1">
              <a:avLst/>
            </a:prstGeom>
            <a:ln w="28575"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H="1">
              <a:off x="3563888" y="6697439"/>
              <a:ext cx="1368152" cy="0"/>
            </a:xfrm>
            <a:prstGeom prst="straightConnector1">
              <a:avLst/>
            </a:prstGeom>
            <a:ln w="28575">
              <a:solidFill>
                <a:srgbClr val="FF3399"/>
              </a:solidFill>
              <a:headEnd type="diamond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 flipH="1">
              <a:off x="2123728" y="6697439"/>
              <a:ext cx="1440160" cy="0"/>
            </a:xfrm>
            <a:prstGeom prst="straightConnector1">
              <a:avLst/>
            </a:prstGeom>
            <a:ln w="28575">
              <a:solidFill>
                <a:srgbClr val="FF3399"/>
              </a:solidFill>
              <a:headEnd type="diamond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/>
            <p:nvPr/>
          </p:nvSpPr>
          <p:spPr>
            <a:xfrm>
              <a:off x="467544" y="6295280"/>
              <a:ext cx="451011" cy="44608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>
            <a:xfrm flipH="1">
              <a:off x="1403648" y="6697439"/>
              <a:ext cx="720080" cy="0"/>
            </a:xfrm>
            <a:prstGeom prst="straightConnector1">
              <a:avLst/>
            </a:prstGeom>
            <a:ln w="28575">
              <a:solidFill>
                <a:srgbClr val="FF3399"/>
              </a:solidFill>
              <a:headEnd type="diamond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69" idx="6"/>
            </p:cNvCxnSpPr>
            <p:nvPr/>
          </p:nvCxnSpPr>
          <p:spPr>
            <a:xfrm flipH="1">
              <a:off x="918555" y="6518324"/>
              <a:ext cx="485093" cy="0"/>
            </a:xfrm>
            <a:prstGeom prst="straightConnector1">
              <a:avLst/>
            </a:prstGeom>
            <a:ln w="28575"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1403648" y="6518324"/>
              <a:ext cx="0" cy="179115"/>
            </a:xfrm>
            <a:prstGeom prst="line">
              <a:avLst/>
            </a:prstGeom>
            <a:ln w="28575"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611560" y="2636912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</a:rPr>
                <a:t>TRUE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123728" y="3501008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</a:rPr>
                <a:t>TRUE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563888" y="4365104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</a:rPr>
                <a:t>TRUE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860032" y="5229200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00B050"/>
                  </a:solidFill>
                </a:rPr>
                <a:t>TRUE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2915816" y="2636912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FF3399"/>
                  </a:solidFill>
                </a:rPr>
                <a:t>FALSE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83969" y="3440033"/>
              <a:ext cx="8451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FF3399"/>
                  </a:solidFill>
                </a:rPr>
                <a:t>FALSE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724128" y="4365104"/>
              <a:ext cx="9319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FF3399"/>
                  </a:solidFill>
                </a:rPr>
                <a:t>FALSE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092280" y="5240233"/>
              <a:ext cx="93592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rgbClr val="FF3399"/>
                  </a:solidFill>
                </a:rPr>
                <a:t>FALSE</a:t>
              </a: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5562600" y="1524000"/>
            <a:ext cx="3048000" cy="3293209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60.0)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grade = ‘F’;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</a:t>
            </a:r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70.0)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grade = ‘D’;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</a:t>
            </a:r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80.0)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grade = ‘C’;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</a:t>
            </a:r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90.0)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   grade = ‘B’;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   grade = ‘A’;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199" y="438804"/>
            <a:ext cx="8387255" cy="990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Multibranch</a:t>
            </a:r>
            <a:r>
              <a:rPr lang="en-US" dirty="0"/>
              <a:t> Example – code for branches:</a:t>
            </a:r>
          </a:p>
        </p:txBody>
      </p:sp>
    </p:spTree>
    <p:extLst>
      <p:ext uri="{BB962C8B-B14F-4D97-AF65-F5344CB8AC3E}">
        <p14:creationId xmlns:p14="http://schemas.microsoft.com/office/powerpoint/2010/main" val="1008210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79512" y="1347590"/>
            <a:ext cx="8784976" cy="5262979"/>
            <a:chOff x="323528" y="1236822"/>
            <a:chExt cx="7848872" cy="5092332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509233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import</a:t>
              </a:r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 err="1">
                  <a:solidFill>
                    <a:srgbClr val="0000FF"/>
                  </a:solidFill>
                </a:rPr>
                <a:t>java.util</a:t>
              </a:r>
              <a:r>
                <a:rPr lang="en-US" sz="1600" dirty="0">
                  <a:solidFill>
                    <a:srgbClr val="0000FF"/>
                  </a:solidFill>
                </a:rPr>
                <a:t>.*;		</a:t>
              </a:r>
              <a:r>
                <a:rPr lang="en-US" sz="1600" dirty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public class</a:t>
              </a:r>
              <a:r>
                <a:rPr lang="en-US" sz="1600" dirty="0">
                  <a:solidFill>
                    <a:srgbClr val="0000FF"/>
                  </a:solidFill>
                </a:rPr>
                <a:t> nestedIf2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{ </a:t>
              </a:r>
              <a:r>
                <a:rPr lang="en-US" sz="1600" dirty="0">
                  <a:solidFill>
                    <a:srgbClr val="00B0F0"/>
                  </a:solidFill>
                </a:rPr>
                <a:t> static </a:t>
              </a:r>
              <a:r>
                <a:rPr lang="en-US" sz="1600" dirty="0">
                  <a:solidFill>
                    <a:srgbClr val="0000FF"/>
                  </a:solidFill>
                </a:rPr>
                <a:t>Scanner console = </a:t>
              </a:r>
              <a:r>
                <a:rPr lang="en-US" sz="1600" dirty="0">
                  <a:solidFill>
                    <a:srgbClr val="00B0F0"/>
                  </a:solidFill>
                </a:rPr>
                <a:t>new</a:t>
              </a:r>
              <a:r>
                <a:rPr lang="en-US" sz="1600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600" dirty="0">
                  <a:solidFill>
                    <a:srgbClr val="0000FF"/>
                  </a:solidFill>
                </a:rPr>
                <a:t> main (String[] </a:t>
              </a:r>
              <a:r>
                <a:rPr lang="en-US" sz="1600" dirty="0" err="1">
                  <a:solidFill>
                    <a:srgbClr val="0000FF"/>
                  </a:solidFill>
                </a:rPr>
                <a:t>args</a:t>
              </a:r>
              <a:r>
                <a:rPr lang="en-US" sz="16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{	</a:t>
              </a:r>
              <a:r>
                <a:rPr lang="en-US" sz="1600" dirty="0">
                  <a:solidFill>
                    <a:srgbClr val="00B0F0"/>
                  </a:solidFill>
                </a:rPr>
                <a:t>double</a:t>
              </a:r>
              <a:r>
                <a:rPr lang="en-US" sz="1600" dirty="0">
                  <a:solidFill>
                    <a:srgbClr val="0000FF"/>
                  </a:solidFill>
                </a:rPr>
                <a:t> score;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>
                  <a:solidFill>
                    <a:srgbClr val="00B0F0"/>
                  </a:solidFill>
                </a:rPr>
                <a:t>char</a:t>
              </a:r>
              <a:r>
                <a:rPr lang="en-US" sz="1600" dirty="0">
                  <a:solidFill>
                    <a:srgbClr val="0000FF"/>
                  </a:solidFill>
                </a:rPr>
                <a:t> grade;		</a:t>
              </a:r>
              <a:endParaRPr lang="en-US" sz="1600" dirty="0">
                <a:solidFill>
                  <a:srgbClr val="00B050"/>
                </a:solidFill>
              </a:endParaRPr>
            </a:p>
            <a:p>
              <a:r>
                <a:rPr lang="en-US" sz="1600" dirty="0"/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(“Enter score”);   </a:t>
              </a:r>
              <a:r>
                <a:rPr lang="en-US" sz="1600" dirty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score = </a:t>
              </a:r>
              <a:r>
                <a:rPr lang="en-US" sz="1600" dirty="0" err="1">
                  <a:solidFill>
                    <a:srgbClr val="0000FF"/>
                  </a:solidFill>
                </a:rPr>
                <a:t>console.</a:t>
              </a:r>
              <a:r>
                <a:rPr lang="en-US" sz="1600" dirty="0" err="1">
                  <a:solidFill>
                    <a:srgbClr val="00B050"/>
                  </a:solidFill>
                </a:rPr>
                <a:t>nextDouble</a:t>
              </a:r>
              <a:r>
                <a:rPr lang="en-US" sz="1600" dirty="0">
                  <a:solidFill>
                    <a:srgbClr val="00B050"/>
                  </a:solidFill>
                </a:rPr>
                <a:t>()</a:t>
              </a:r>
              <a:r>
                <a:rPr lang="en-US" sz="16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600" dirty="0"/>
                <a:t>	</a:t>
              </a:r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&lt; 60.0)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    grade = ‘F’;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	else if</a:t>
              </a:r>
              <a:r>
                <a:rPr lang="en-US" sz="1600" dirty="0">
                  <a:solidFill>
                    <a:srgbClr val="0000FF"/>
                  </a:solidFill>
                </a:rPr>
                <a:t> (score &lt; 70.0)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    grade = ‘D’;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	else</a:t>
              </a:r>
              <a:r>
                <a:rPr lang="en-US" sz="1600" dirty="0">
                  <a:solidFill>
                    <a:srgbClr val="0000FF"/>
                  </a:solidFill>
                </a:rPr>
                <a:t> </a:t>
              </a:r>
              <a:r>
                <a:rPr lang="en-US" sz="1600" dirty="0">
                  <a:solidFill>
                    <a:srgbClr val="00B0F0"/>
                  </a:solidFill>
                </a:rPr>
                <a:t>if </a:t>
              </a:r>
              <a:r>
                <a:rPr lang="en-US" sz="1600" dirty="0">
                  <a:solidFill>
                    <a:srgbClr val="0000FF"/>
                  </a:solidFill>
                </a:rPr>
                <a:t>(score &lt; 80.0)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    grade = ‘C’;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	else if </a:t>
              </a:r>
              <a:r>
                <a:rPr lang="en-US" sz="1600" dirty="0">
                  <a:solidFill>
                    <a:srgbClr val="0000FF"/>
                  </a:solidFill>
                </a:rPr>
                <a:t>(score &lt; 90.0)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    grade = ‘B’;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    grade = ‘A’;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	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 (“Student’s grade = %c”, grade);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} </a:t>
              </a:r>
              <a:r>
                <a:rPr lang="en-US" sz="1600" dirty="0">
                  <a:solidFill>
                    <a:srgbClr val="00B050"/>
                  </a:solidFill>
                </a:rPr>
                <a:t>//end main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 </a:t>
              </a:r>
              <a:r>
                <a:rPr lang="en-US" sz="1600" dirty="0">
                  <a:solidFill>
                    <a:srgbClr val="00B050"/>
                  </a:solidFill>
                </a:rPr>
                <a:t>//end class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5092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21</a:t>
              </a: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3880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Multibranch</a:t>
            </a:r>
            <a:r>
              <a:rPr lang="en-US" dirty="0"/>
              <a:t> Example – complete code</a:t>
            </a:r>
          </a:p>
        </p:txBody>
      </p:sp>
    </p:spTree>
    <p:extLst>
      <p:ext uri="{BB962C8B-B14F-4D97-AF65-F5344CB8AC3E}">
        <p14:creationId xmlns:p14="http://schemas.microsoft.com/office/powerpoint/2010/main" val="3911742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425670"/>
            <a:ext cx="9144000" cy="6463308"/>
          </a:xfrm>
        </p:spPr>
        <p:txBody>
          <a:bodyPr wrap="square">
            <a:sp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import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java.util.Scanner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public class Grader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{   public static void main (String []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args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{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score;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char grade;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("Enter your score: ");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Scanner keyboard = new Scanner (System.in</a:t>
            </a:r>
            <a:r>
              <a:rPr lang="en-US" sz="1800" b="1" dirty="0"/>
              <a:t>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/>
              <a:t>                 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score =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keyboard.nextInt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();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if (score &gt;= 90)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    grade = 'A';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else if (score &gt;= 80)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    grade = 'B';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else if (score &gt;= 70)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    grade = 'C';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else if (score &gt;= 60)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    grade = 'D';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else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    grade = 'F';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("Score = " + score);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    </a:t>
            </a:r>
            <a:r>
              <a:rPr lang="en-US" sz="18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("Grade = " + grade);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    }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18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  <a:endParaRPr lang="en-US" altLang="en-US" sz="1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4531" y="3271345"/>
            <a:ext cx="5073869" cy="15652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0142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65150"/>
            <a:ext cx="8686800" cy="769938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Multibranch </a:t>
            </a:r>
            <a:r>
              <a:rPr lang="en-US" altLang="en-US" sz="4000" b="1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/>
              <a:t> Statements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17563" y="1600200"/>
            <a:ext cx="7869237" cy="421640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/>
              <a:t>Equivalent code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if (score &gt;= 90)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grade = 'A';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 if ((score &gt;= 80) &amp;&amp; (score &lt; 90))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grade = 'B';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 if ((score &gt;= 70) &amp;&amp; (score &lt; 80))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grade = 'C';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 if ((score &gt;= 60) &amp;&amp; (score &lt; 70))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grade = 'D';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</a:p>
          <a:p>
            <a:pPr eaLnBrk="1" hangingPunct="1"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grade = 'F';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1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Nested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 can contain any sort of statement within it.</a:t>
            </a:r>
          </a:p>
          <a:p>
            <a:r>
              <a:rPr lang="en-US" altLang="en-US" dirty="0"/>
              <a:t>In particular, it can contain another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statement.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 </a:t>
            </a:r>
            <a:r>
              <a:rPr lang="en-US" altLang="en-US" dirty="0"/>
              <a:t>may be nested within the "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dirty="0"/>
              <a:t>" part.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 </a:t>
            </a:r>
            <a:r>
              <a:rPr lang="en-US" altLang="en-US" dirty="0"/>
              <a:t>may be nested within the "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dirty="0"/>
              <a:t>" part.</a:t>
            </a:r>
          </a:p>
          <a:p>
            <a:pPr lvl="1"/>
            <a:r>
              <a:rPr lang="en-US" altLang="en-US" dirty="0"/>
              <a:t>An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 </a:t>
            </a:r>
            <a:r>
              <a:rPr lang="en-US" altLang="en-US" dirty="0"/>
              <a:t>may be nested within </a:t>
            </a:r>
            <a:r>
              <a:rPr lang="en-US" altLang="en-US" dirty="0">
                <a:solidFill>
                  <a:schemeClr val="tx2"/>
                </a:solidFill>
              </a:rPr>
              <a:t>both</a:t>
            </a:r>
            <a:r>
              <a:rPr lang="en-US" altLang="en-US" dirty="0"/>
              <a:t> parts.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654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429000" y="1388209"/>
            <a:ext cx="3048000" cy="2554545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60.0)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grade = ‘F’;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 if</a:t>
            </a:r>
            <a:r>
              <a:rPr lang="en-US" sz="1600" dirty="0">
                <a:solidFill>
                  <a:srgbClr val="0000FF"/>
                </a:solidFill>
              </a:rPr>
              <a:t> (score &lt; 70.0)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grade = ‘D’;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</a:t>
            </a:r>
            <a:r>
              <a:rPr lang="en-US" sz="1600" dirty="0">
                <a:solidFill>
                  <a:srgbClr val="00B0F0"/>
                </a:solidFill>
              </a:rPr>
              <a:t>else if </a:t>
            </a:r>
            <a:r>
              <a:rPr lang="en-US" sz="1600" dirty="0">
                <a:solidFill>
                  <a:srgbClr val="0000FF"/>
                </a:solidFill>
              </a:rPr>
              <a:t>(score &lt; 80.0)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grade = ‘C’;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90.0)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   grade = ‘B’;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   grade = ‘A’;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2400" y="1371600"/>
            <a:ext cx="3048000" cy="3293209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60.0)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grade = ‘F’;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</a:t>
            </a:r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70.0)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grade = ‘D’;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</a:t>
            </a:r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80.0)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grade = ‘C’;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</a:t>
            </a:r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90.0)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   grade = ‘B’;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   grade = ‘A’;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705600" y="1371600"/>
            <a:ext cx="2209800" cy="3293209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60.0)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grade = ‘F’;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70.0)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grade = ‘D’;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80.0)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grade = ‘C’;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90.0)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grade = ‘B’;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grade = ‘A’;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52400" y="5562600"/>
            <a:ext cx="8835008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0000FF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00FF"/>
                </a:solidFill>
              </a:rPr>
              <a:t>Indentations make a program more </a:t>
            </a:r>
            <a:r>
              <a:rPr lang="en-US" dirty="0">
                <a:solidFill>
                  <a:schemeClr val="tx2"/>
                </a:solidFill>
              </a:rPr>
              <a:t>readable</a:t>
            </a:r>
          </a:p>
          <a:p>
            <a:r>
              <a:rPr lang="en-US" dirty="0">
                <a:solidFill>
                  <a:srgbClr val="0000FF"/>
                </a:solidFill>
              </a:rPr>
              <a:t>Indentations have </a:t>
            </a:r>
            <a:r>
              <a:rPr lang="en-US" dirty="0">
                <a:solidFill>
                  <a:schemeClr val="tx2"/>
                </a:solidFill>
              </a:rPr>
              <a:t>NO</a:t>
            </a:r>
            <a:r>
              <a:rPr lang="en-US" dirty="0">
                <a:solidFill>
                  <a:srgbClr val="0000FF"/>
                </a:solidFill>
              </a:rPr>
              <a:t> effect on program execution</a:t>
            </a:r>
          </a:p>
          <a:p>
            <a:r>
              <a:rPr lang="en-US" dirty="0">
                <a:solidFill>
                  <a:schemeClr val="tx2"/>
                </a:solidFill>
              </a:rPr>
              <a:t>Beware</a:t>
            </a:r>
            <a:r>
              <a:rPr lang="en-US" dirty="0">
                <a:solidFill>
                  <a:srgbClr val="0000FF"/>
                </a:solidFill>
              </a:rPr>
              <a:t>: Wrong indentations may cause the programmer confusion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0" y="4825425"/>
            <a:ext cx="8763000" cy="584775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60.0) grade = ‘F’; 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  <a:r>
              <a:rPr lang="en-US" sz="1600" dirty="0">
                <a:solidFill>
                  <a:srgbClr val="0000FF"/>
                </a:solidFill>
              </a:rPr>
              <a:t>  </a:t>
            </a:r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&lt; 70.0)  grade = ‘D’;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  <a:r>
              <a:rPr lang="en-US" sz="1600" dirty="0">
                <a:solidFill>
                  <a:srgbClr val="0000FF"/>
                </a:solidFill>
              </a:rPr>
              <a:t>  </a:t>
            </a:r>
          </a:p>
          <a:p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80.0)  grade = ‘C’;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  <a:r>
              <a:rPr lang="en-US" sz="1600" dirty="0">
                <a:solidFill>
                  <a:srgbClr val="0000FF"/>
                </a:solidFill>
              </a:rPr>
              <a:t>  </a:t>
            </a:r>
            <a:r>
              <a:rPr lang="en-US" sz="1600" dirty="0">
                <a:solidFill>
                  <a:srgbClr val="00B0F0"/>
                </a:solidFill>
              </a:rPr>
              <a:t>if </a:t>
            </a:r>
            <a:r>
              <a:rPr lang="en-US" sz="1600" dirty="0">
                <a:solidFill>
                  <a:srgbClr val="0000FF"/>
                </a:solidFill>
              </a:rPr>
              <a:t>(score &lt; 90.0)  grade = ‘B’; </a:t>
            </a:r>
            <a:r>
              <a:rPr lang="en-US" sz="1600" dirty="0">
                <a:solidFill>
                  <a:srgbClr val="00B0F0"/>
                </a:solidFill>
              </a:rPr>
              <a:t>else</a:t>
            </a:r>
            <a:r>
              <a:rPr lang="en-US" sz="1600" dirty="0">
                <a:solidFill>
                  <a:srgbClr val="0000FF"/>
                </a:solidFill>
              </a:rPr>
              <a:t>  grade = ‘A’;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38804"/>
            <a:ext cx="8229600" cy="990600"/>
          </a:xfrm>
        </p:spPr>
        <p:txBody>
          <a:bodyPr/>
          <a:lstStyle/>
          <a:p>
            <a:r>
              <a:rPr lang="en-US" dirty="0"/>
              <a:t>Indentations</a:t>
            </a:r>
          </a:p>
        </p:txBody>
      </p:sp>
      <p:sp>
        <p:nvSpPr>
          <p:cNvPr id="18" name="Explosion 1 17"/>
          <p:cNvSpPr/>
          <p:nvPr/>
        </p:nvSpPr>
        <p:spPr>
          <a:xfrm rot="396448">
            <a:off x="3618192" y="3801772"/>
            <a:ext cx="3054607" cy="1149777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all these are equivalent</a:t>
            </a:r>
          </a:p>
        </p:txBody>
      </p:sp>
    </p:spTree>
    <p:extLst>
      <p:ext uri="{BB962C8B-B14F-4D97-AF65-F5344CB8AC3E}">
        <p14:creationId xmlns:p14="http://schemas.microsoft.com/office/powerpoint/2010/main" val="40771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67"/>
          <p:cNvSpPr>
            <a:spLocks noChangeArrowheads="1"/>
          </p:cNvSpPr>
          <p:nvPr/>
        </p:nvSpPr>
        <p:spPr bwMode="auto">
          <a:xfrm>
            <a:off x="980263" y="1506985"/>
            <a:ext cx="1151706" cy="288032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9" name="AutoShape 68"/>
          <p:cNvSpPr>
            <a:spLocks noChangeArrowheads="1"/>
          </p:cNvSpPr>
          <p:nvPr/>
        </p:nvSpPr>
        <p:spPr bwMode="auto">
          <a:xfrm>
            <a:off x="621079" y="2011041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score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AutoShape 73"/>
          <p:cNvSpPr>
            <a:spLocks noChangeArrowheads="1"/>
          </p:cNvSpPr>
          <p:nvPr/>
        </p:nvSpPr>
        <p:spPr bwMode="auto">
          <a:xfrm>
            <a:off x="656872" y="2587105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600" dirty="0">
                <a:latin typeface="Arial" charset="0"/>
                <a:cs typeface="Arial" charset="0"/>
              </a:rPr>
              <a:t>&gt;60)</a:t>
            </a:r>
            <a:endParaRPr lang="en-US" sz="1600" dirty="0"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Straight Arrow Connector 12"/>
          <p:cNvCxnSpPr>
            <a:stCxn id="8" idx="2"/>
            <a:endCxn id="9" idx="1"/>
          </p:cNvCxnSpPr>
          <p:nvPr/>
        </p:nvCxnSpPr>
        <p:spPr>
          <a:xfrm>
            <a:off x="1556116" y="1795017"/>
            <a:ext cx="1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>
          <a:xfrm flipH="1">
            <a:off x="1556116" y="2369816"/>
            <a:ext cx="1" cy="2172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73"/>
          <p:cNvSpPr>
            <a:spLocks noChangeArrowheads="1"/>
          </p:cNvSpPr>
          <p:nvPr/>
        </p:nvSpPr>
        <p:spPr bwMode="auto">
          <a:xfrm>
            <a:off x="2990250" y="3451002"/>
            <a:ext cx="1798488" cy="1080319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 (</a:t>
            </a:r>
            <a:r>
              <a:rPr lang="en-US" sz="1600" dirty="0">
                <a:solidFill>
                  <a:srgbClr val="0000FF"/>
                </a:solidFill>
                <a:latin typeface="Arial" charset="0"/>
                <a:cs typeface="Arial" charset="0"/>
              </a:rPr>
              <a:t>score </a:t>
            </a:r>
            <a:r>
              <a:rPr lang="en-US" sz="1600" dirty="0">
                <a:latin typeface="Arial" charset="0"/>
                <a:cs typeface="Arial" charset="0"/>
              </a:rPr>
              <a:t>&gt; 65)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AutoShape 68"/>
          <p:cNvSpPr>
            <a:spLocks noChangeArrowheads="1"/>
          </p:cNvSpPr>
          <p:nvPr/>
        </p:nvSpPr>
        <p:spPr bwMode="auto">
          <a:xfrm>
            <a:off x="2971800" y="5768231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score</a:t>
            </a:r>
          </a:p>
        </p:txBody>
      </p:sp>
      <p:sp>
        <p:nvSpPr>
          <p:cNvPr id="79" name="AutoShape 67"/>
          <p:cNvSpPr>
            <a:spLocks noChangeArrowheads="1"/>
          </p:cNvSpPr>
          <p:nvPr/>
        </p:nvSpPr>
        <p:spPr bwMode="auto">
          <a:xfrm>
            <a:off x="3330984" y="6417568"/>
            <a:ext cx="1151706" cy="288032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latin typeface="Arial" charset="0"/>
                <a:cs typeface="Arial" charset="0"/>
              </a:rPr>
              <a:t>END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590800" y="283321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46454" y="402767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cxnSp>
        <p:nvCxnSpPr>
          <p:cNvPr id="12" name="Elbow Connector 11"/>
          <p:cNvCxnSpPr>
            <a:stCxn id="23" idx="3"/>
            <a:endCxn id="75" idx="1"/>
          </p:cNvCxnSpPr>
          <p:nvPr/>
        </p:nvCxnSpPr>
        <p:spPr>
          <a:xfrm>
            <a:off x="4788738" y="3991162"/>
            <a:ext cx="839551" cy="667120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766320" y="377541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B050"/>
                </a:solidFill>
              </a:rPr>
              <a:t>TRUE</a:t>
            </a:r>
          </a:p>
        </p:txBody>
      </p:sp>
      <p:sp>
        <p:nvSpPr>
          <p:cNvPr id="71" name="AutoShape 68"/>
          <p:cNvSpPr>
            <a:spLocks noChangeArrowheads="1"/>
          </p:cNvSpPr>
          <p:nvPr/>
        </p:nvSpPr>
        <p:spPr bwMode="auto">
          <a:xfrm>
            <a:off x="223109" y="4664931"/>
            <a:ext cx="2666013" cy="552458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Print 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“Score less than 60”</a:t>
            </a:r>
          </a:p>
        </p:txBody>
      </p:sp>
      <p:sp>
        <p:nvSpPr>
          <p:cNvPr id="75" name="AutoShape 68"/>
          <p:cNvSpPr>
            <a:spLocks noChangeArrowheads="1"/>
          </p:cNvSpPr>
          <p:nvPr/>
        </p:nvSpPr>
        <p:spPr bwMode="auto">
          <a:xfrm>
            <a:off x="4169977" y="4658282"/>
            <a:ext cx="2916623" cy="53713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Print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“Score greater than 65”</a:t>
            </a:r>
          </a:p>
        </p:txBody>
      </p:sp>
      <p:cxnSp>
        <p:nvCxnSpPr>
          <p:cNvPr id="53" name="Elbow Connector 52"/>
          <p:cNvCxnSpPr>
            <a:stCxn id="10" idx="3"/>
            <a:endCxn id="23" idx="0"/>
          </p:cNvCxnSpPr>
          <p:nvPr/>
        </p:nvCxnSpPr>
        <p:spPr>
          <a:xfrm>
            <a:off x="2455360" y="3127265"/>
            <a:ext cx="1434134" cy="323737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71" idx="4"/>
            <a:endCxn id="78" idx="2"/>
          </p:cNvCxnSpPr>
          <p:nvPr/>
        </p:nvCxnSpPr>
        <p:spPr>
          <a:xfrm rot="16200000" flipH="1">
            <a:off x="1992347" y="4781158"/>
            <a:ext cx="730230" cy="160269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75" idx="4"/>
            <a:endCxn id="78" idx="5"/>
          </p:cNvCxnSpPr>
          <p:nvPr/>
        </p:nvCxnSpPr>
        <p:spPr>
          <a:xfrm rot="5400000">
            <a:off x="4765478" y="5084808"/>
            <a:ext cx="752202" cy="97342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78" idx="4"/>
            <a:endCxn id="79" idx="0"/>
          </p:cNvCxnSpPr>
          <p:nvPr/>
        </p:nvCxnSpPr>
        <p:spPr>
          <a:xfrm flipH="1">
            <a:off x="3906837" y="6127006"/>
            <a:ext cx="1" cy="29056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3220119" y="4751596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80159" y="1334737"/>
            <a:ext cx="5486400" cy="1645920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Consider this flowchart ...</a:t>
            </a:r>
          </a:p>
          <a:p>
            <a:r>
              <a:rPr lang="en-US" sz="1600" dirty="0"/>
              <a:t>Now translate it into Java code ...</a:t>
            </a:r>
          </a:p>
          <a:p>
            <a:r>
              <a:rPr lang="en-US" sz="1600" dirty="0"/>
              <a:t>You may think to write it like this:</a:t>
            </a:r>
          </a:p>
          <a:p>
            <a:endParaRPr lang="en-US" sz="1600" dirty="0">
              <a:solidFill>
                <a:srgbClr val="00B0F0"/>
              </a:solidFill>
            </a:endParaRPr>
          </a:p>
          <a:p>
            <a:endParaRPr lang="en-US" sz="1600" dirty="0">
              <a:solidFill>
                <a:srgbClr val="00B0F0"/>
              </a:solidFill>
            </a:endParaRPr>
          </a:p>
          <a:p>
            <a:endParaRPr lang="en-US" sz="1600" dirty="0">
              <a:solidFill>
                <a:srgbClr val="0000FF"/>
              </a:solidFill>
            </a:endParaRPr>
          </a:p>
        </p:txBody>
      </p:sp>
      <p:cxnSp>
        <p:nvCxnSpPr>
          <p:cNvPr id="33" name="Straight Arrow Connector 32"/>
          <p:cNvCxnSpPr>
            <a:stCxn id="10" idx="2"/>
            <a:endCxn id="71" idx="1"/>
          </p:cNvCxnSpPr>
          <p:nvPr/>
        </p:nvCxnSpPr>
        <p:spPr>
          <a:xfrm>
            <a:off x="1556116" y="3667424"/>
            <a:ext cx="0" cy="9975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3" idx="2"/>
            <a:endCxn id="78" idx="1"/>
          </p:cNvCxnSpPr>
          <p:nvPr/>
        </p:nvCxnSpPr>
        <p:spPr>
          <a:xfrm>
            <a:off x="3889494" y="4531321"/>
            <a:ext cx="17344" cy="12369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57200" y="438804"/>
            <a:ext cx="8229600" cy="990600"/>
          </a:xfrm>
        </p:spPr>
        <p:txBody>
          <a:bodyPr/>
          <a:lstStyle/>
          <a:p>
            <a:r>
              <a:rPr lang="en-US" dirty="0"/>
              <a:t>Tricky flowchart &amp; code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80159" y="1340429"/>
            <a:ext cx="5486400" cy="1645920"/>
          </a:xfrm>
          <a:prstGeom prst="rect">
            <a:avLst/>
          </a:prstGeom>
          <a:solidFill>
            <a:schemeClr val="bg2"/>
          </a:solidFill>
          <a:ln w="28575" cap="rnd" cmpd="thickThin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B0F0"/>
                </a:solidFill>
              </a:rPr>
              <a:t> if</a:t>
            </a:r>
            <a:r>
              <a:rPr lang="en-US" sz="1600" dirty="0">
                <a:solidFill>
                  <a:srgbClr val="0000FF"/>
                </a:solidFill>
              </a:rPr>
              <a:t> (score &gt; 60.0)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</a:t>
            </a:r>
            <a:r>
              <a:rPr lang="en-US" sz="1600" dirty="0">
                <a:solidFill>
                  <a:srgbClr val="00B0F0"/>
                </a:solidFill>
              </a:rPr>
              <a:t>if</a:t>
            </a:r>
            <a:r>
              <a:rPr lang="en-US" sz="1600" dirty="0">
                <a:solidFill>
                  <a:srgbClr val="0000FF"/>
                </a:solidFill>
              </a:rPr>
              <a:t> (score &gt; 65.0) 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     </a:t>
            </a:r>
            <a:r>
              <a:rPr lang="en-US" sz="1600" dirty="0" err="1">
                <a:solidFill>
                  <a:srgbClr val="0000FF"/>
                </a:solidFill>
              </a:rPr>
              <a:t>System.out.printf</a:t>
            </a:r>
            <a:r>
              <a:rPr lang="en-US" sz="1600" dirty="0">
                <a:solidFill>
                  <a:srgbClr val="0000FF"/>
                </a:solidFill>
              </a:rPr>
              <a:t> (“Score is greater than 65”);</a:t>
            </a:r>
          </a:p>
          <a:p>
            <a:r>
              <a:rPr lang="en-US" sz="1600" dirty="0">
                <a:solidFill>
                  <a:srgbClr val="00B0F0"/>
                </a:solidFill>
              </a:rPr>
              <a:t>else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</a:t>
            </a:r>
            <a:r>
              <a:rPr lang="en-US" sz="1600" dirty="0" err="1">
                <a:solidFill>
                  <a:srgbClr val="0000FF"/>
                </a:solidFill>
              </a:rPr>
              <a:t>System.out.printf</a:t>
            </a:r>
            <a:r>
              <a:rPr lang="en-US" sz="1600" dirty="0">
                <a:solidFill>
                  <a:srgbClr val="0000FF"/>
                </a:solidFill>
              </a:rPr>
              <a:t> (“Score is less than 60”);</a:t>
            </a:r>
          </a:p>
          <a:p>
            <a:r>
              <a:rPr lang="en-US" sz="1600" dirty="0" err="1">
                <a:solidFill>
                  <a:srgbClr val="0000FF"/>
                </a:solidFill>
              </a:rPr>
              <a:t>System.out.printf</a:t>
            </a:r>
            <a:r>
              <a:rPr lang="en-US" sz="1600" dirty="0">
                <a:solidFill>
                  <a:srgbClr val="0000FF"/>
                </a:solidFill>
              </a:rPr>
              <a:t>(“Score  = “ + score);</a:t>
            </a:r>
          </a:p>
        </p:txBody>
      </p:sp>
    </p:spTree>
    <p:extLst>
      <p:ext uri="{BB962C8B-B14F-4D97-AF65-F5344CB8AC3E}">
        <p14:creationId xmlns:p14="http://schemas.microsoft.com/office/powerpoint/2010/main" val="22880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391" y="1178168"/>
            <a:ext cx="8784976" cy="1569660"/>
            <a:chOff x="323528" y="1236822"/>
            <a:chExt cx="7848872" cy="1518764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1518764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 if</a:t>
              </a:r>
              <a:r>
                <a:rPr lang="en-US" sz="1600" dirty="0">
                  <a:solidFill>
                    <a:srgbClr val="0000FF"/>
                  </a:solidFill>
                </a:rPr>
                <a:t> (score &gt; 60.0)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</a:t>
              </a:r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&gt; 65.0) 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 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 (“Score is greater than 65”);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 (“Score is less than 60”);</a:t>
              </a:r>
            </a:p>
            <a:p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(“Score  = “ + score);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23528" y="1236822"/>
              <a:ext cx="576064" cy="15187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</p:txBody>
        </p:sp>
      </p:grp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0" name="Content Placeholder 4"/>
          <p:cNvSpPr>
            <a:spLocks noGrp="1"/>
          </p:cNvSpPr>
          <p:nvPr>
            <p:ph idx="4294967295"/>
          </p:nvPr>
        </p:nvSpPr>
        <p:spPr>
          <a:xfrm>
            <a:off x="141894" y="757238"/>
            <a:ext cx="8642350" cy="420687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code does not work as intended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Trace for score = 62.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971600" y="2186280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971600" y="1610216"/>
            <a:ext cx="0" cy="5760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971600" y="1610216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650334" y="2789992"/>
            <a:ext cx="8314155" cy="954107"/>
            <a:chOff x="1029207" y="1236822"/>
            <a:chExt cx="7143193" cy="954107"/>
          </a:xfrm>
        </p:grpSpPr>
        <p:sp>
          <p:nvSpPr>
            <p:cNvPr id="35" name="TextBox 34"/>
            <p:cNvSpPr txBox="1"/>
            <p:nvPr/>
          </p:nvSpPr>
          <p:spPr>
            <a:xfrm>
              <a:off x="1249811" y="1236822"/>
              <a:ext cx="6922589" cy="954107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Enter student’s score</a:t>
              </a:r>
            </a:p>
            <a:p>
              <a:r>
                <a:rPr lang="en-US" sz="1400" dirty="0">
                  <a:solidFill>
                    <a:srgbClr val="FFC000"/>
                  </a:solidFill>
                </a:rPr>
                <a:t>62.0</a:t>
              </a: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Score is less than 60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Score = 62.0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029207" y="1236822"/>
              <a:ext cx="216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37" name="Content Placeholder 4"/>
          <p:cNvSpPr txBox="1">
            <a:spLocks/>
          </p:cNvSpPr>
          <p:nvPr/>
        </p:nvSpPr>
        <p:spPr>
          <a:xfrm>
            <a:off x="141158" y="3790592"/>
            <a:ext cx="8640960" cy="42150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is corrected as follows: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179512" y="4119926"/>
            <a:ext cx="8784976" cy="1815882"/>
            <a:chOff x="323528" y="1236822"/>
            <a:chExt cx="7848872" cy="1757002"/>
          </a:xfrm>
        </p:grpSpPr>
        <p:sp>
          <p:nvSpPr>
            <p:cNvPr id="39" name="TextBox 38"/>
            <p:cNvSpPr txBox="1"/>
            <p:nvPr/>
          </p:nvSpPr>
          <p:spPr>
            <a:xfrm>
              <a:off x="971600" y="1236822"/>
              <a:ext cx="7200800" cy="175700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&gt; 60.0)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{ </a:t>
              </a:r>
              <a:r>
                <a:rPr lang="en-US" sz="1600" dirty="0">
                  <a:solidFill>
                    <a:srgbClr val="00B0F0"/>
                  </a:solidFill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</a:rPr>
                <a:t> (score &gt; 65.0) 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(“Score is greater than 65”);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}</a:t>
              </a:r>
            </a:p>
            <a:p>
              <a:r>
                <a:rPr lang="en-US" sz="1600" dirty="0">
                  <a:solidFill>
                    <a:srgbClr val="00B0F0"/>
                  </a:solidFill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</a:rPr>
                <a:t>   </a:t>
              </a:r>
              <a:r>
                <a:rPr lang="en-US" sz="16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600" dirty="0">
                  <a:solidFill>
                    <a:srgbClr val="0000FF"/>
                  </a:solidFill>
                </a:rPr>
                <a:t> (“Score is less than 60”);</a:t>
              </a:r>
            </a:p>
            <a:p>
              <a:r>
                <a:rPr lang="en-US" sz="1600" dirty="0" err="1">
                  <a:solidFill>
                    <a:srgbClr val="0000FF"/>
                  </a:solidFill>
                </a:rPr>
                <a:t>System.out.printf</a:t>
              </a:r>
              <a:r>
                <a:rPr lang="en-US" sz="1600" dirty="0">
                  <a:solidFill>
                    <a:srgbClr val="0000FF"/>
                  </a:solidFill>
                </a:rPr>
                <a:t>(“Score  = “ + score);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23528" y="1236822"/>
              <a:ext cx="576064" cy="1757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47455" y="5985312"/>
            <a:ext cx="8314155" cy="738664"/>
            <a:chOff x="1029207" y="1236822"/>
            <a:chExt cx="7143193" cy="738664"/>
          </a:xfrm>
        </p:grpSpPr>
        <p:sp>
          <p:nvSpPr>
            <p:cNvPr id="42" name="TextBox 41"/>
            <p:cNvSpPr txBox="1"/>
            <p:nvPr/>
          </p:nvSpPr>
          <p:spPr>
            <a:xfrm>
              <a:off x="1249811" y="1236822"/>
              <a:ext cx="6922589" cy="738664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Enter student’s score</a:t>
              </a:r>
            </a:p>
            <a:p>
              <a:r>
                <a:rPr lang="en-US" sz="1400" dirty="0">
                  <a:solidFill>
                    <a:srgbClr val="FFC000"/>
                  </a:solidFill>
                </a:rPr>
                <a:t>62.0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Score = 62.0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29207" y="1236822"/>
              <a:ext cx="21602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cxnSp>
        <p:nvCxnSpPr>
          <p:cNvPr id="44" name="Straight Connector 43"/>
          <p:cNvCxnSpPr/>
          <p:nvPr/>
        </p:nvCxnSpPr>
        <p:spPr>
          <a:xfrm flipH="1">
            <a:off x="827584" y="5368162"/>
            <a:ext cx="72008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824281" y="4335950"/>
            <a:ext cx="3303" cy="10322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827584" y="4335950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xplosion 1 46"/>
          <p:cNvSpPr/>
          <p:nvPr/>
        </p:nvSpPr>
        <p:spPr>
          <a:xfrm rot="396448">
            <a:off x="5482887" y="1611391"/>
            <a:ext cx="3624955" cy="1149777"/>
          </a:xfrm>
          <a:prstGeom prst="irregularSeal1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match 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sz="1600" dirty="0">
                <a:solidFill>
                  <a:schemeClr val="tx1"/>
                </a:solidFill>
              </a:rPr>
              <a:t> to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closest unmatched </a:t>
            </a:r>
            <a:r>
              <a:rPr lang="en-US" sz="1600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85859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  <p:bldP spid="4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Nested Statements – matching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rPr>
              <a:t>else</a:t>
            </a:r>
            <a:endParaRPr lang="en-US" altLang="en-US" sz="2800" b="1" dirty="0">
              <a:solidFill>
                <a:schemeClr val="accent2"/>
              </a:solidFill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/>
              <a:t>Consider these two code samples:</a:t>
            </a:r>
          </a:p>
          <a:p>
            <a:pPr lvl="1"/>
            <a:r>
              <a:rPr lang="en-US" altLang="en-US" dirty="0"/>
              <a:t>when a = 1 	and 	c = 200</a:t>
            </a:r>
          </a:p>
          <a:p>
            <a:pPr lvl="1"/>
            <a:r>
              <a:rPr lang="en-US" altLang="en-US" dirty="0"/>
              <a:t>when a = 10  	and	c = 10</a:t>
            </a:r>
          </a:p>
          <a:p>
            <a:pPr lvl="1"/>
            <a:r>
              <a:rPr lang="en-US" altLang="en-US" dirty="0"/>
              <a:t>when a = 0	and 	c = 150</a:t>
            </a:r>
            <a:endParaRPr lang="en-US" altLang="en-US" dirty="0">
              <a:cs typeface="Arial"/>
            </a:endParaRPr>
          </a:p>
          <a:p>
            <a:pPr marL="0" indent="0">
              <a:buNone/>
            </a:pPr>
            <a:endParaRPr lang="en-US" altLang="en-US" dirty="0">
              <a:cs typeface="Arial"/>
            </a:endParaRPr>
          </a:p>
          <a:p>
            <a:endParaRPr lang="en-US" altLang="en-US" dirty="0">
              <a:cs typeface="Arial"/>
            </a:endParaRPr>
          </a:p>
          <a:p>
            <a:pPr marL="0" indent="0">
              <a:buNone/>
            </a:pPr>
            <a:r>
              <a:rPr lang="en-US" alt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844451"/>
              </p:ext>
            </p:extLst>
          </p:nvPr>
        </p:nvGraphicFramePr>
        <p:xfrm>
          <a:off x="630624" y="3635705"/>
          <a:ext cx="7693572" cy="28699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46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7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54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1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if (a &gt; 0)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{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 if (c &gt; 100)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     </a:t>
                      </a:r>
                      <a:r>
                        <a:rPr lang="en-US" altLang="en-US" sz="2000" b="1" dirty="0" err="1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num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= 5;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}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 else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     </a:t>
                      </a:r>
                      <a:r>
                        <a:rPr lang="en-US" altLang="en-US" sz="2000" b="1" dirty="0" err="1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num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= 10;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if (a &gt; 0) 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if (c &gt; 100)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     </a:t>
                      </a:r>
                      <a:r>
                        <a:rPr lang="en-US" altLang="en-US" sz="2000" b="1" dirty="0" err="1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num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= 5;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else</a:t>
                      </a:r>
                      <a:b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</a:b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       </a:t>
                      </a:r>
                      <a:r>
                        <a:rPr lang="en-US" altLang="en-US" sz="2000" b="1" dirty="0" err="1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num</a:t>
                      </a:r>
                      <a:r>
                        <a:rPr lang="en-US" altLang="en-US" sz="2000" b="1" dirty="0">
                          <a:solidFill>
                            <a:schemeClr val="accent2"/>
                          </a:solidFill>
                          <a:latin typeface="Courier New" pitchFamily="49" charset="0"/>
                        </a:rPr>
                        <a:t> = 10;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25212" y="5573110"/>
            <a:ext cx="2790497" cy="6155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b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num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= 10;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DCC302-26A4-4D70-896F-19E0D0A6EFAA}"/>
              </a:ext>
            </a:extLst>
          </p:cNvPr>
          <p:cNvSpPr txBox="1"/>
          <p:nvPr/>
        </p:nvSpPr>
        <p:spPr>
          <a:xfrm>
            <a:off x="6321175" y="2468366"/>
            <a:ext cx="179284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/>
                <a:cs typeface="Arial"/>
              </a:rPr>
              <a:t>Assume:</a:t>
            </a:r>
            <a:endParaRPr lang="en-US" dirty="0">
              <a:cs typeface="Arial" charset="0"/>
            </a:endParaRPr>
          </a:p>
          <a:p>
            <a:r>
              <a:rPr lang="en-US" dirty="0">
                <a:latin typeface="Courier New"/>
                <a:cs typeface="Arial"/>
              </a:rPr>
              <a:t> num = 99;</a:t>
            </a:r>
          </a:p>
        </p:txBody>
      </p:sp>
    </p:spTree>
    <p:extLst>
      <p:ext uri="{BB962C8B-B14F-4D97-AF65-F5344CB8AC3E}">
        <p14:creationId xmlns:p14="http://schemas.microsoft.com/office/powerpoint/2010/main" val="234458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Nested Statements – matching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81848" cy="487680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Each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sz="2400" dirty="0"/>
              <a:t> is paired with the </a:t>
            </a:r>
            <a:r>
              <a:rPr lang="en-US" altLang="en-US" sz="2400" dirty="0">
                <a:solidFill>
                  <a:schemeClr val="tx2"/>
                </a:solidFill>
              </a:rPr>
              <a:t>nearest unmatched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If used </a:t>
            </a:r>
            <a:r>
              <a:rPr lang="en-US" altLang="en-US" sz="2400" dirty="0">
                <a:solidFill>
                  <a:schemeClr val="tx2"/>
                </a:solidFill>
              </a:rPr>
              <a:t>properly</a:t>
            </a:r>
            <a:r>
              <a:rPr lang="en-US" altLang="en-US" sz="2400" dirty="0"/>
              <a:t>, indentation communicates which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altLang="en-US" sz="2400" dirty="0"/>
              <a:t> goes with which </a:t>
            </a:r>
            <a:r>
              <a:rPr lang="en-US" altLang="en-US" sz="24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altLang="en-US" sz="2400" dirty="0"/>
              <a:t>.</a:t>
            </a:r>
          </a:p>
          <a:p>
            <a:r>
              <a:rPr lang="en-US" altLang="en-US" sz="2400" dirty="0"/>
              <a:t>Braces can be used like parentheses to group statements.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580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Case Study – Body Mass Index – </a:t>
            </a:r>
            <a:br>
              <a:rPr lang="en-US" altLang="en-US" dirty="0"/>
            </a:br>
            <a:r>
              <a:rPr lang="en-US" altLang="en-US" dirty="0">
                <a:solidFill>
                  <a:schemeClr val="accent2"/>
                </a:solidFill>
              </a:rPr>
              <a:t>Student Self Study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Body Mass Index (BMI) is used to estimate the risk of weight-related problems</a:t>
            </a:r>
          </a:p>
          <a:p>
            <a:r>
              <a:rPr lang="en-US" altLang="en-US" dirty="0"/>
              <a:t>BMI = mass / height</a:t>
            </a:r>
            <a:r>
              <a:rPr lang="en-US" altLang="en-US" baseline="30000" dirty="0"/>
              <a:t>2</a:t>
            </a:r>
          </a:p>
          <a:p>
            <a:pPr lvl="1"/>
            <a:r>
              <a:rPr lang="en-US" altLang="en-US" dirty="0"/>
              <a:t>Mass in kilograms, height in meters</a:t>
            </a:r>
          </a:p>
          <a:p>
            <a:r>
              <a:rPr lang="en-US" altLang="en-US" dirty="0"/>
              <a:t>Health assessment if:</a:t>
            </a:r>
          </a:p>
          <a:p>
            <a:pPr lvl="1"/>
            <a:r>
              <a:rPr lang="en-US" altLang="en-US" dirty="0"/>
              <a:t>BMI &lt; 18.5		Underweight</a:t>
            </a:r>
          </a:p>
          <a:p>
            <a:pPr lvl="1"/>
            <a:r>
              <a:rPr lang="en-US" altLang="en-US" dirty="0"/>
              <a:t>18.5 ≤ BMI &lt; 25		Normal weight</a:t>
            </a:r>
          </a:p>
          <a:p>
            <a:pPr lvl="1"/>
            <a:r>
              <a:rPr lang="en-US" altLang="en-US" dirty="0"/>
              <a:t>25 ≤ BMI &lt; 30		Overweight</a:t>
            </a:r>
          </a:p>
          <a:p>
            <a:pPr lvl="1"/>
            <a:r>
              <a:rPr lang="en-US" altLang="en-US" dirty="0"/>
              <a:t>30 ≤ BMI			Obese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001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highlight>
                  <a:srgbClr val="FFFF00"/>
                </a:highlight>
              </a:rPr>
              <a:t>Case Study – Body Mass Index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Algorithm</a:t>
            </a:r>
          </a:p>
          <a:p>
            <a:pPr lvl="1"/>
            <a:r>
              <a:rPr lang="en-US" altLang="en-US" dirty="0"/>
              <a:t>Input height in feet &amp; inches, weight in pounds</a:t>
            </a:r>
          </a:p>
          <a:p>
            <a:pPr lvl="1"/>
            <a:r>
              <a:rPr lang="en-US" altLang="en-US" dirty="0"/>
              <a:t>Convert to meters and kilograms	</a:t>
            </a:r>
          </a:p>
          <a:p>
            <a:pPr lvl="2"/>
            <a:r>
              <a:rPr lang="en-US" altLang="en-US" dirty="0"/>
              <a:t>1 </a:t>
            </a:r>
            <a:r>
              <a:rPr lang="en-US" altLang="en-US" dirty="0" err="1"/>
              <a:t>lb</a:t>
            </a:r>
            <a:r>
              <a:rPr lang="en-US" altLang="en-US" dirty="0"/>
              <a:t> = 2.2 kg</a:t>
            </a:r>
          </a:p>
          <a:p>
            <a:pPr lvl="2"/>
            <a:r>
              <a:rPr lang="en-US" altLang="en-US" dirty="0"/>
              <a:t>1 inch = 0.254 meters</a:t>
            </a:r>
          </a:p>
          <a:p>
            <a:pPr lvl="1"/>
            <a:r>
              <a:rPr lang="en-US" altLang="en-US" dirty="0"/>
              <a:t>Compute BMI</a:t>
            </a:r>
          </a:p>
          <a:p>
            <a:pPr lvl="1"/>
            <a:r>
              <a:rPr lang="en-US" altLang="en-US" dirty="0"/>
              <a:t>Output health risk using if statements</a:t>
            </a:r>
          </a:p>
          <a:p>
            <a:pPr marL="274320" lvl="1" indent="0">
              <a:buNone/>
            </a:pPr>
            <a:endParaRPr lang="en-US" altLang="en-US" dirty="0"/>
          </a:p>
          <a:p>
            <a:r>
              <a:rPr lang="en-US" altLang="en-US" dirty="0"/>
              <a:t>View </a:t>
            </a:r>
            <a:r>
              <a:rPr lang="en-US" altLang="en-US" dirty="0">
                <a:hlinkClick r:id="rId2" action="ppaction://hlinkfile"/>
              </a:rPr>
              <a:t>sample program </a:t>
            </a:r>
            <a:r>
              <a:rPr lang="en-US" altLang="en-US" dirty="0"/>
              <a:t>Listing 3.4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b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class BMI</a:t>
            </a:r>
          </a:p>
          <a:p>
            <a:pPr marL="0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42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378373"/>
            <a:ext cx="9144000" cy="64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main method ...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{   	Scanner keyboard = new Scanner(System.in);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pounds, feet, inches;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double 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heightMeters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mass, BMI;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your weight in pounds.");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pounds = 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("Enter your height in feet " +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"followed by a space then additional inches.");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feet = 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inches = 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keyboard.nextInt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Convert to meters and kilograms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heightMeters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((feet * 12) + inches) * 0.0254;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mass = (pounds / 2.2);</a:t>
            </a:r>
          </a:p>
          <a:p>
            <a:r>
              <a:rPr lang="en-US" sz="1600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// Compute BMI and output health category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BMI = mass / (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heightMeters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heightMeters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("Your BMI is " + BMI);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("Your risk category is " 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(BMI &lt; 18.5)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("Underweight.");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if (BMI &lt; 25)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("Normal weight.");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 if (BMI &lt; 30)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("Overweight.");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("Obese.");</a:t>
            </a:r>
          </a:p>
          <a:p>
            <a:r>
              <a:rPr lang="en-US" sz="16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val="3833418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Conditional Operator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 (n1 &gt; n2)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max = n1;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max = n2;</a:t>
            </a:r>
          </a:p>
          <a:p>
            <a:pPr marL="274320" lvl="1" indent="0">
              <a:buNone/>
            </a:pPr>
            <a:endParaRPr lang="en-US" altLang="en-US" dirty="0"/>
          </a:p>
          <a:p>
            <a:pPr marL="274320" lvl="1" indent="0">
              <a:buNone/>
            </a:pPr>
            <a:r>
              <a:rPr lang="en-US" altLang="en-US" dirty="0"/>
              <a:t>can be written as</a:t>
            </a:r>
          </a:p>
          <a:p>
            <a:pPr marL="274320" lvl="1" indent="0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max = (n1 &gt; n2) ? n1 : n2;</a:t>
            </a:r>
          </a:p>
          <a:p>
            <a:pPr marL="274320" lvl="1" indent="0"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altLang="en-US" dirty="0"/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?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:</a:t>
            </a:r>
            <a:r>
              <a:rPr lang="en-US" altLang="en-US" dirty="0"/>
              <a:t> together are call the </a:t>
            </a:r>
            <a:r>
              <a:rPr lang="en-US" altLang="en-US" dirty="0">
                <a:solidFill>
                  <a:schemeClr val="tx2"/>
                </a:solidFill>
              </a:rPr>
              <a:t>conditional operator </a:t>
            </a:r>
            <a:r>
              <a:rPr lang="en-US" altLang="en-US" dirty="0"/>
              <a:t>or ternary operator.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4471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Conditional Operator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00200"/>
            <a:ext cx="8529145" cy="4876800"/>
          </a:xfrm>
        </p:spPr>
        <p:txBody>
          <a:bodyPr>
            <a:normAutofit/>
          </a:bodyPr>
          <a:lstStyle/>
          <a:p>
            <a:r>
              <a:rPr lang="en-US" altLang="en-US" dirty="0"/>
              <a:t>Syntax</a:t>
            </a:r>
          </a:p>
          <a:p>
            <a:pPr marL="0" indent="0">
              <a:buNone/>
            </a:pP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 (</a:t>
            </a:r>
            <a:r>
              <a:rPr lang="en-US" sz="2400" b="1" dirty="0" err="1">
                <a:solidFill>
                  <a:schemeClr val="accent2"/>
                </a:solidFill>
                <a:latin typeface="Courier New" pitchFamily="49" charset="0"/>
              </a:rPr>
              <a:t>LogicalExpr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)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?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 Expr1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: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</a:rPr>
              <a:t> Expr2</a:t>
            </a:r>
            <a:endParaRPr lang="en-US" altLang="en-US" sz="2400" b="1" dirty="0">
              <a:solidFill>
                <a:schemeClr val="accent2"/>
              </a:solidFill>
              <a:latin typeface="Courier New" pitchFamily="49" charset="0"/>
            </a:endParaRPr>
          </a:p>
          <a:p>
            <a:pPr lvl="1"/>
            <a:r>
              <a:rPr lang="en-US" altLang="en-US" dirty="0">
                <a:latin typeface="Calibri" pitchFamily="34" charset="0"/>
              </a:rPr>
              <a:t>If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LogicalExpr</a:t>
            </a:r>
            <a:r>
              <a:rPr lang="en-US" altLang="en-US" dirty="0">
                <a:latin typeface="Calibri" pitchFamily="34" charset="0"/>
              </a:rPr>
              <a:t>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true</a:t>
            </a:r>
            <a:r>
              <a:rPr lang="en-US" altLang="en-US" dirty="0">
                <a:latin typeface="Calibri" pitchFamily="34" charset="0"/>
              </a:rPr>
              <a:t>, then the result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Expr1</a:t>
            </a:r>
            <a:r>
              <a:rPr lang="en-US" altLang="en-US" dirty="0">
                <a:latin typeface="Calibri" pitchFamily="34" charset="0"/>
              </a:rPr>
              <a:t>.</a:t>
            </a:r>
          </a:p>
          <a:p>
            <a:pPr lvl="1"/>
            <a:r>
              <a:rPr lang="en-US" altLang="en-US" dirty="0">
                <a:latin typeface="Calibri" pitchFamily="34" charset="0"/>
              </a:rPr>
              <a:t>Otherwise, the result is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Expr2</a:t>
            </a:r>
            <a:r>
              <a:rPr lang="en-US" altLang="en-US" dirty="0">
                <a:latin typeface="Calibri" pitchFamily="34" charset="0"/>
              </a:rPr>
              <a:t>.</a:t>
            </a:r>
          </a:p>
          <a:p>
            <a:pPr lvl="1"/>
            <a:r>
              <a:rPr lang="en-US" altLang="en-US" dirty="0">
                <a:latin typeface="Calibri" pitchFamily="34" charset="0"/>
              </a:rPr>
              <a:t>The type of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Expr1</a:t>
            </a:r>
            <a:r>
              <a:rPr lang="en-US" altLang="en-US" dirty="0">
                <a:latin typeface="Calibri" pitchFamily="34" charset="0"/>
              </a:rPr>
              <a:t> and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Expr2</a:t>
            </a:r>
            <a:r>
              <a:rPr lang="en-US" altLang="en-US" dirty="0">
                <a:latin typeface="Calibri" pitchFamily="34" charset="0"/>
              </a:rPr>
              <a:t> must be the same</a:t>
            </a:r>
            <a:endParaRPr lang="en-US" altLang="en-US" b="1" dirty="0">
              <a:solidFill>
                <a:schemeClr val="accent2"/>
              </a:solidFill>
              <a:latin typeface="Courier New" pitchFamily="49" charset="0"/>
            </a:endParaRPr>
          </a:p>
          <a:p>
            <a:endParaRPr lang="en-US" altLang="en-US" dirty="0"/>
          </a:p>
          <a:p>
            <a:r>
              <a:rPr lang="en-US" altLang="en-US" dirty="0"/>
              <a:t>The conditional operator is useful with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print</a:t>
            </a:r>
            <a:r>
              <a:rPr lang="en-US" altLang="en-US" dirty="0"/>
              <a:t> and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println</a:t>
            </a:r>
            <a:r>
              <a:rPr lang="en-US" altLang="en-US" dirty="0"/>
              <a:t> statements.</a:t>
            </a:r>
          </a:p>
          <a:p>
            <a:pPr lvl="1">
              <a:buNone/>
            </a:pP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</a:rPr>
              <a:t>System.out.print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("You worked " + hours +</a:t>
            </a:r>
          </a:p>
          <a:p>
            <a:pPr lvl="1"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(hours &gt; 1)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?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" hours"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: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" hour"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)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6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Nested Statements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Syntax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(Boolean_Expression_1)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(Boolean_Expression_2)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    Statement_1;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    Statement_2;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else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(Boolean_Expression_3)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    Statement_3;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    Statement_4;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1560785" y="2475189"/>
            <a:ext cx="5139557" cy="1639611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1560784" y="4493177"/>
            <a:ext cx="5139557" cy="1639611"/>
          </a:xfrm>
          <a:prstGeom prst="round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3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Conditional Operator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51520" y="1891717"/>
            <a:ext cx="1296144" cy="61206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black"/>
                </a:solidFill>
              </a:rPr>
              <a:t>Example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728340" y="1585682"/>
            <a:ext cx="5832648" cy="15437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1600" dirty="0">
                <a:solidFill>
                  <a:srgbClr val="00B0F0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urier New"/>
                <a:cs typeface="Courier New"/>
              </a:rPr>
              <a:t>x = 3, y = 5, min, max;</a:t>
            </a:r>
            <a:endParaRPr lang="en-US" sz="160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 =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&lt;= y) ?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: y;</a:t>
            </a:r>
          </a:p>
          <a:p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 =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 &gt;= y) ?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x: y;</a:t>
            </a:r>
          </a:p>
          <a:p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(min);</a:t>
            </a:r>
          </a:p>
          <a:p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(max);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1644216" y="3223073"/>
            <a:ext cx="5832648" cy="646331"/>
            <a:chOff x="683568" y="1236822"/>
            <a:chExt cx="7488832" cy="646331"/>
          </a:xfrm>
        </p:grpSpPr>
        <p:sp>
          <p:nvSpPr>
            <p:cNvPr id="48" name="TextBox 47"/>
            <p:cNvSpPr txBox="1"/>
            <p:nvPr/>
          </p:nvSpPr>
          <p:spPr>
            <a:xfrm>
              <a:off x="971600" y="1236822"/>
              <a:ext cx="7200800" cy="646331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prstClr val="white"/>
                  </a:solidFill>
                </a:rPr>
                <a:t>3</a:t>
              </a:r>
            </a:p>
            <a:p>
              <a:r>
                <a:rPr lang="en-US" dirty="0">
                  <a:solidFill>
                    <a:prstClr val="white"/>
                  </a:solidFill>
                </a:rPr>
                <a:t>5_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3568" y="1236822"/>
              <a:ext cx="2160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sp>
        <p:nvSpPr>
          <p:cNvPr id="50" name="Rounded Rectangle 49"/>
          <p:cNvSpPr/>
          <p:nvPr/>
        </p:nvSpPr>
        <p:spPr>
          <a:xfrm>
            <a:off x="228600" y="3314692"/>
            <a:ext cx="1296144" cy="289193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</a:rPr>
              <a:t>Output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542130" y="4960519"/>
            <a:ext cx="3068185" cy="1077218"/>
            <a:chOff x="323528" y="1236822"/>
            <a:chExt cx="7848872" cy="1042290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104229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(x &lt;= y)</a:t>
              </a:r>
            </a:p>
            <a:p>
              <a:r>
                <a:rPr lang="en-US" sz="16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min = x;</a:t>
              </a:r>
            </a:p>
            <a:p>
              <a:r>
                <a:rPr lang="en-US" sz="16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min = y;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1236822"/>
              <a:ext cx="576064" cy="1042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22" name="Content Placeholder 4"/>
          <p:cNvSpPr txBox="1">
            <a:spLocks/>
          </p:cNvSpPr>
          <p:nvPr/>
        </p:nvSpPr>
        <p:spPr>
          <a:xfrm>
            <a:off x="251520" y="4536110"/>
            <a:ext cx="8640960" cy="421507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 algn="just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Lines 2 and 3 in the above example are equivalent to the following code: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4408679" y="4960519"/>
            <a:ext cx="3068185" cy="1077218"/>
            <a:chOff x="323528" y="1236822"/>
            <a:chExt cx="7848872" cy="1042290"/>
          </a:xfrm>
        </p:grpSpPr>
        <p:sp>
          <p:nvSpPr>
            <p:cNvPr id="33" name="TextBox 32"/>
            <p:cNvSpPr txBox="1"/>
            <p:nvPr/>
          </p:nvSpPr>
          <p:spPr>
            <a:xfrm>
              <a:off x="971600" y="1236822"/>
              <a:ext cx="7200800" cy="1042290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if</a:t>
              </a:r>
              <a:r>
                <a:rPr lang="en-US" sz="16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(x &gt;= y)</a:t>
              </a:r>
            </a:p>
            <a:p>
              <a:r>
                <a:rPr lang="en-US" sz="16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max = x;</a:t>
              </a:r>
            </a:p>
            <a:p>
              <a:r>
                <a:rPr lang="en-US" sz="1600" dirty="0">
                  <a:solidFill>
                    <a:srgbClr val="00B0F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else</a:t>
              </a:r>
            </a:p>
            <a:p>
              <a:r>
                <a:rPr lang="en-US" sz="160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max = y;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23528" y="1236822"/>
              <a:ext cx="576064" cy="10422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600" dirty="0">
                  <a:solidFill>
                    <a:srgbClr val="FF000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104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65138"/>
            <a:ext cx="8229600" cy="76200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/>
              <a:t>The </a:t>
            </a:r>
            <a:r>
              <a:rPr lang="en-US" altLang="en-US" sz="4000" b="1">
                <a:solidFill>
                  <a:schemeClr val="accent2"/>
                </a:solidFill>
                <a:latin typeface="Courier New" pitchFamily="49" charset="0"/>
              </a:rPr>
              <a:t>exit</a:t>
            </a:r>
            <a:r>
              <a:rPr lang="en-US" altLang="en-US"/>
              <a:t> Method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198755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/>
              <a:t>Sometimes a situation arises that makes continuing the program pointless.</a:t>
            </a:r>
          </a:p>
          <a:p>
            <a:pPr eaLnBrk="1" hangingPunct="1"/>
            <a:r>
              <a:rPr lang="en-US" altLang="en-US" sz="2800"/>
              <a:t>A program can be terminated normally by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b="1">
                <a:solidFill>
                  <a:schemeClr val="accent2"/>
                </a:solidFill>
                <a:latin typeface="Courier New" pitchFamily="49" charset="0"/>
              </a:rPr>
              <a:t>System.exit(0).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99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highlight>
                  <a:srgbClr val="FFFF00"/>
                </a:highlight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highlight>
                  <a:srgbClr val="FFFF00"/>
                </a:highlight>
                <a:latin typeface="Courier New" pitchFamily="49" charset="0"/>
                <a:ea typeface="+mn-ea"/>
                <a:cs typeface="+mn-cs"/>
              </a:rPr>
              <a:t>exit</a:t>
            </a:r>
            <a:r>
              <a:rPr lang="en-US" altLang="en-US" dirty="0">
                <a:highlight>
                  <a:srgbClr val="FFFF00"/>
                </a:highlight>
              </a:rPr>
              <a:t> Method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86800" cy="4876800"/>
          </a:xfrm>
        </p:spPr>
        <p:txBody>
          <a:bodyPr>
            <a:normAutofit/>
          </a:bodyPr>
          <a:lstStyle/>
          <a:p>
            <a:r>
              <a:rPr lang="en-US" altLang="en-US" dirty="0"/>
              <a:t>Example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if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numberOfWinners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== 0)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("Error: Dividing by zero.");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System.exit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(0);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else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oneShare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= payoff /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numberOfWinners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;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("Each winner will receive $" 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                       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</a:rPr>
              <a:t>oneShare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);</a:t>
            </a:r>
          </a:p>
          <a:p>
            <a:pPr marL="274320" lvl="1" indent="0"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6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dirty="0"/>
              <a:t>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A1C68-F048-4C66-8544-2D3BD35A587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1412776"/>
            <a:ext cx="8712968" cy="576064"/>
          </a:xfrm>
          <a:prstGeom prst="roundRect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a program that identifies if a number is positive, negative or zero.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36951" y="220486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619672" y="2204864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Number </a:t>
            </a:r>
            <a:r>
              <a:rPr lang="en-US" dirty="0">
                <a:solidFill>
                  <a:srgbClr val="FF3399"/>
                </a:solidFill>
              </a:rPr>
              <a:t>(variable: number, type: </a:t>
            </a:r>
            <a:r>
              <a:rPr lang="en-US" dirty="0">
                <a:solidFill>
                  <a:srgbClr val="00B0F0"/>
                </a:solidFill>
              </a:rPr>
              <a:t>double </a:t>
            </a:r>
            <a:r>
              <a:rPr lang="en-US" dirty="0">
                <a:solidFill>
                  <a:srgbClr val="FF3399"/>
                </a:solidFill>
              </a:rPr>
              <a:t>or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51520" y="278092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1634241" y="2780928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 appropriate message </a:t>
            </a:r>
            <a:r>
              <a:rPr lang="en-US" dirty="0">
                <a:solidFill>
                  <a:srgbClr val="FF3399"/>
                </a:solidFill>
              </a:rPr>
              <a:t>(variable: message, type: </a:t>
            </a:r>
            <a:r>
              <a:rPr lang="en-US" dirty="0">
                <a:solidFill>
                  <a:srgbClr val="00B0F0"/>
                </a:solidFill>
              </a:rPr>
              <a:t>string</a:t>
            </a:r>
            <a:r>
              <a:rPr lang="en-US" dirty="0">
                <a:solidFill>
                  <a:srgbClr val="FF3399"/>
                </a:solidFill>
              </a:rPr>
              <a:t>)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251520" y="3356992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PROCESS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1634241" y="3356992"/>
            <a:ext cx="7344816" cy="2952328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(</a:t>
            </a:r>
            <a:r>
              <a:rPr lang="en-US" dirty="0">
                <a:solidFill>
                  <a:srgbClr val="FF3399"/>
                </a:solidFill>
              </a:rPr>
              <a:t>number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&lt; 0)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dirty="0">
                <a:solidFill>
                  <a:srgbClr val="FF3399"/>
                </a:solidFill>
              </a:rPr>
              <a:t>message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“The number is negative”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if (</a:t>
            </a:r>
            <a:r>
              <a:rPr lang="en-US" dirty="0">
                <a:solidFill>
                  <a:srgbClr val="FF3399"/>
                </a:solidFill>
              </a:rPr>
              <a:t>number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&gt; 0)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dirty="0">
                <a:solidFill>
                  <a:srgbClr val="FF3399"/>
                </a:solidFill>
              </a:rPr>
              <a:t>message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“The number is positive”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otherwise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dirty="0">
                <a:solidFill>
                  <a:srgbClr val="FF3399"/>
                </a:solidFill>
              </a:rPr>
              <a:t>message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= “The number is zero”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27377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dirty="0"/>
              <a:t> Example - flowchart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AutoShape 67"/>
          <p:cNvSpPr>
            <a:spLocks noChangeArrowheads="1"/>
          </p:cNvSpPr>
          <p:nvPr/>
        </p:nvSpPr>
        <p:spPr bwMode="auto">
          <a:xfrm>
            <a:off x="3814563" y="1340768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11" name="AutoShape 68"/>
          <p:cNvSpPr>
            <a:spLocks noChangeArrowheads="1"/>
          </p:cNvSpPr>
          <p:nvPr/>
        </p:nvSpPr>
        <p:spPr bwMode="auto">
          <a:xfrm>
            <a:off x="3600251" y="1988840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 err="1">
                <a:latin typeface="Arial" charset="0"/>
                <a:cs typeface="Arial" charset="0"/>
              </a:rPr>
              <a:t>num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AutoShape 73"/>
          <p:cNvSpPr>
            <a:spLocks noChangeArrowheads="1"/>
          </p:cNvSpPr>
          <p:nvPr/>
        </p:nvSpPr>
        <p:spPr bwMode="auto">
          <a:xfrm>
            <a:off x="3674742" y="2584450"/>
            <a:ext cx="1798488" cy="576263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FF"/>
                </a:solidFill>
                <a:latin typeface="Arial" charset="0"/>
                <a:cs typeface="Arial" charset="0"/>
              </a:rPr>
              <a:t>num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&lt; 0?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71800" y="2617167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True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188451" y="2872681"/>
            <a:ext cx="1516997" cy="57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utoShape 72"/>
          <p:cNvSpPr>
            <a:spLocks noChangeArrowheads="1"/>
          </p:cNvSpPr>
          <p:nvPr/>
        </p:nvSpPr>
        <p:spPr bwMode="auto">
          <a:xfrm>
            <a:off x="467544" y="3284984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negative”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Straight Arrow Connector 4"/>
          <p:cNvCxnSpPr>
            <a:stCxn id="13" idx="3"/>
          </p:cNvCxnSpPr>
          <p:nvPr/>
        </p:nvCxnSpPr>
        <p:spPr>
          <a:xfrm>
            <a:off x="5473230" y="2872582"/>
            <a:ext cx="647798" cy="58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73090" y="2617167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3399"/>
                </a:solidFill>
              </a:rPr>
              <a:t>False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121028" y="2872581"/>
            <a:ext cx="0" cy="2881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73"/>
          <p:cNvSpPr>
            <a:spLocks noChangeArrowheads="1"/>
          </p:cNvSpPr>
          <p:nvPr/>
        </p:nvSpPr>
        <p:spPr bwMode="auto">
          <a:xfrm>
            <a:off x="5221784" y="3166303"/>
            <a:ext cx="1798488" cy="576263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FF"/>
                </a:solidFill>
                <a:latin typeface="Arial" charset="0"/>
                <a:cs typeface="Arial" charset="0"/>
              </a:rPr>
              <a:t>num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cs typeface="Arial" charset="0"/>
              </a:rPr>
              <a:t>&gt;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0?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16016" y="3193231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True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644008" y="3448745"/>
            <a:ext cx="610602" cy="57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020412" y="3448646"/>
            <a:ext cx="295177" cy="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76256" y="3193231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3399"/>
                </a:solidFill>
              </a:rPr>
              <a:t>False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188451" y="2872382"/>
            <a:ext cx="0" cy="4126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AutoShape 72"/>
          <p:cNvSpPr>
            <a:spLocks noChangeArrowheads="1"/>
          </p:cNvSpPr>
          <p:nvPr/>
        </p:nvSpPr>
        <p:spPr bwMode="auto">
          <a:xfrm>
            <a:off x="2946949" y="3861048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positive”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667856" y="3448446"/>
            <a:ext cx="0" cy="41260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AutoShape 72"/>
          <p:cNvSpPr>
            <a:spLocks noChangeArrowheads="1"/>
          </p:cNvSpPr>
          <p:nvPr/>
        </p:nvSpPr>
        <p:spPr bwMode="auto">
          <a:xfrm>
            <a:off x="5594682" y="4592707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zero”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7315589" y="3429000"/>
            <a:ext cx="0" cy="11637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315589" y="5013176"/>
            <a:ext cx="0" cy="27820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716016" y="5229200"/>
            <a:ext cx="2599573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667856" y="4265266"/>
            <a:ext cx="0" cy="9982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2188451" y="3717032"/>
            <a:ext cx="7285" cy="15121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195736" y="5229200"/>
            <a:ext cx="24482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667856" y="5229200"/>
            <a:ext cx="0" cy="412602"/>
          </a:xfrm>
          <a:prstGeom prst="straightConnector1">
            <a:avLst/>
          </a:prstGeom>
          <a:ln w="28575">
            <a:solidFill>
              <a:schemeClr val="tx1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utoShape 68"/>
          <p:cNvSpPr>
            <a:spLocks noChangeArrowheads="1"/>
          </p:cNvSpPr>
          <p:nvPr/>
        </p:nvSpPr>
        <p:spPr bwMode="auto">
          <a:xfrm>
            <a:off x="3419872" y="5662513"/>
            <a:ext cx="2464636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57" name="AutoShape 67"/>
          <p:cNvSpPr>
            <a:spLocks noChangeArrowheads="1"/>
          </p:cNvSpPr>
          <p:nvPr/>
        </p:nvSpPr>
        <p:spPr bwMode="auto">
          <a:xfrm>
            <a:off x="3931465" y="6247502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63" name="Straight Arrow Connector 62"/>
          <p:cNvCxnSpPr>
            <a:stCxn id="56" idx="4"/>
            <a:endCxn id="57" idx="0"/>
          </p:cNvCxnSpPr>
          <p:nvPr/>
        </p:nvCxnSpPr>
        <p:spPr>
          <a:xfrm>
            <a:off x="4652190" y="6021288"/>
            <a:ext cx="0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9" idx="2"/>
            <a:endCxn id="11" idx="1"/>
          </p:cNvCxnSpPr>
          <p:nvPr/>
        </p:nvCxnSpPr>
        <p:spPr>
          <a:xfrm>
            <a:off x="4535288" y="1762626"/>
            <a:ext cx="1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571999" y="2348880"/>
            <a:ext cx="1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176538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4" grpId="0"/>
      <p:bldP spid="27" grpId="0"/>
      <p:bldP spid="33" grpId="0" animBg="1"/>
      <p:bldP spid="35" grpId="0" animBg="1"/>
      <p:bldP spid="56" grpId="0" animBg="1"/>
      <p:bldP spid="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86601" y="1514424"/>
            <a:ext cx="8582351" cy="5078313"/>
            <a:chOff x="504562" y="1236822"/>
            <a:chExt cx="7667838" cy="4913652"/>
          </a:xfrm>
        </p:grpSpPr>
        <p:sp>
          <p:nvSpPr>
            <p:cNvPr id="21" name="TextBox 20"/>
            <p:cNvSpPr txBox="1"/>
            <p:nvPr/>
          </p:nvSpPr>
          <p:spPr>
            <a:xfrm>
              <a:off x="971600" y="1236822"/>
              <a:ext cx="7200800" cy="4913652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import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java.util</a:t>
              </a:r>
              <a:r>
                <a:rPr lang="en-US" dirty="0">
                  <a:solidFill>
                    <a:srgbClr val="0000FF"/>
                  </a:solidFill>
                </a:rPr>
                <a:t>.*;		</a:t>
              </a:r>
              <a:r>
                <a:rPr lang="en-US" dirty="0">
                  <a:solidFill>
                    <a:srgbClr val="00B050"/>
                  </a:solidFill>
                </a:rPr>
                <a:t>//contains the class Scanner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public class</a:t>
              </a:r>
              <a:r>
                <a:rPr lang="en-US" dirty="0">
                  <a:solidFill>
                    <a:srgbClr val="0000FF"/>
                  </a:solidFill>
                </a:rPr>
                <a:t> nestedIf1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{</a:t>
              </a:r>
              <a:r>
                <a:rPr lang="en-US" dirty="0">
                  <a:solidFill>
                    <a:srgbClr val="00B0F0"/>
                  </a:solidFill>
                </a:rPr>
                <a:t>  static </a:t>
              </a:r>
              <a:r>
                <a:rPr lang="en-US" dirty="0">
                  <a:solidFill>
                    <a:srgbClr val="0000FF"/>
                  </a:solidFill>
                </a:rPr>
                <a:t>Scanner console = </a:t>
              </a:r>
              <a:r>
                <a:rPr lang="en-US" dirty="0">
                  <a:solidFill>
                    <a:srgbClr val="00B0F0"/>
                  </a:solidFill>
                </a:rPr>
                <a:t>new</a:t>
              </a:r>
              <a:r>
                <a:rPr lang="en-US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dirty="0">
                  <a:solidFill>
                    <a:srgbClr val="00B0F0"/>
                  </a:solidFill>
                </a:rPr>
                <a:t>   public static void</a:t>
              </a:r>
              <a:r>
                <a:rPr lang="en-US" dirty="0">
                  <a:solidFill>
                    <a:srgbClr val="0000FF"/>
                  </a:solidFill>
                </a:rPr>
                <a:t> main (String[] </a:t>
              </a:r>
              <a:r>
                <a:rPr lang="en-US" dirty="0" err="1">
                  <a:solidFill>
                    <a:srgbClr val="0000FF"/>
                  </a:solidFill>
                </a:rPr>
                <a:t>args</a:t>
              </a:r>
              <a:r>
                <a:rPr lang="en-US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{</a:t>
              </a:r>
              <a:r>
                <a:rPr lang="en-US" dirty="0"/>
                <a:t>	</a:t>
              </a:r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00FF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>
                  <a:solidFill>
                    <a:srgbClr val="00B0F0"/>
                  </a:solidFill>
                </a:rPr>
                <a:t>String</a:t>
              </a:r>
              <a:r>
                <a:rPr lang="en-US" dirty="0">
                  <a:solidFill>
                    <a:srgbClr val="0000FF"/>
                  </a:solidFill>
                </a:rPr>
                <a:t> message;		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/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(“Enter an integer number”);   </a:t>
              </a:r>
              <a:r>
                <a:rPr lang="en-US" dirty="0">
                  <a:solidFill>
                    <a:srgbClr val="00B050"/>
                  </a:solidFill>
                </a:rPr>
                <a:t>//prompt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num</a:t>
              </a:r>
              <a:r>
                <a:rPr lang="en-US" dirty="0">
                  <a:solidFill>
                    <a:srgbClr val="0000FF"/>
                  </a:solidFill>
                </a:rPr>
                <a:t> = </a:t>
              </a:r>
              <a:r>
                <a:rPr lang="en-US" dirty="0" err="1">
                  <a:solidFill>
                    <a:srgbClr val="0000FF"/>
                  </a:solidFill>
                </a:rPr>
                <a:t>console.</a:t>
              </a:r>
              <a:r>
                <a:rPr lang="en-US" dirty="0" err="1">
                  <a:solidFill>
                    <a:srgbClr val="00B050"/>
                  </a:solidFill>
                </a:rPr>
                <a:t>nextInt</a:t>
              </a:r>
              <a:r>
                <a:rPr lang="en-US" dirty="0">
                  <a:solidFill>
                    <a:srgbClr val="00B050"/>
                  </a:solidFill>
                </a:rPr>
                <a:t>()</a:t>
              </a:r>
              <a:r>
                <a:rPr lang="en-US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>
                  <a:solidFill>
                    <a:schemeClr val="tx2"/>
                  </a:solidFill>
                </a:rPr>
                <a:t>if (</a:t>
              </a:r>
              <a:r>
                <a:rPr lang="en-US" dirty="0" err="1">
                  <a:solidFill>
                    <a:schemeClr val="tx2"/>
                  </a:solidFill>
                </a:rPr>
                <a:t>num</a:t>
              </a:r>
              <a:r>
                <a:rPr lang="en-US" dirty="0">
                  <a:solidFill>
                    <a:schemeClr val="tx2"/>
                  </a:solidFill>
                </a:rPr>
                <a:t> &lt; 0)		</a:t>
              </a:r>
            </a:p>
            <a:p>
              <a:r>
                <a:rPr lang="en-US" dirty="0">
                  <a:solidFill>
                    <a:schemeClr val="tx2"/>
                  </a:solidFill>
                </a:rPr>
                <a:t>	   message = “The number is negative”;</a:t>
              </a:r>
            </a:p>
            <a:p>
              <a:r>
                <a:rPr lang="en-US" dirty="0">
                  <a:solidFill>
                    <a:schemeClr val="tx2"/>
                  </a:solidFill>
                </a:rPr>
                <a:t>	else </a:t>
              </a:r>
            </a:p>
            <a:p>
              <a:r>
                <a:rPr lang="en-US" dirty="0">
                  <a:solidFill>
                    <a:schemeClr val="tx2"/>
                  </a:solidFill>
                </a:rPr>
                <a:t>	       if (</a:t>
              </a:r>
              <a:r>
                <a:rPr lang="en-US" dirty="0" err="1">
                  <a:solidFill>
                    <a:schemeClr val="tx2"/>
                  </a:solidFill>
                </a:rPr>
                <a:t>num</a:t>
              </a:r>
              <a:r>
                <a:rPr lang="en-US" dirty="0">
                  <a:solidFill>
                    <a:schemeClr val="tx2"/>
                  </a:solidFill>
                </a:rPr>
                <a:t> &gt; 0)</a:t>
              </a:r>
            </a:p>
            <a:p>
              <a:r>
                <a:rPr lang="en-US" dirty="0">
                  <a:solidFill>
                    <a:schemeClr val="tx2"/>
                  </a:solidFill>
                </a:rPr>
                <a:t>	           message = “The number is positive”;</a:t>
              </a:r>
            </a:p>
            <a:p>
              <a:r>
                <a:rPr lang="en-US" dirty="0">
                  <a:solidFill>
                    <a:schemeClr val="tx2"/>
                  </a:solidFill>
                </a:rPr>
                <a:t>	       else 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            </a:t>
              </a:r>
              <a:r>
                <a:rPr lang="en-US" dirty="0">
                  <a:solidFill>
                    <a:schemeClr val="tx2"/>
                  </a:solidFill>
                </a:rPr>
                <a:t>message = “The number is zero”;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	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(“%25s“, message);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} </a:t>
              </a:r>
              <a:r>
                <a:rPr lang="en-US" dirty="0"/>
                <a:t>// end main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} </a:t>
              </a:r>
              <a:r>
                <a:rPr lang="en-US" dirty="0"/>
                <a:t>// end class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4562" y="1236822"/>
              <a:ext cx="395030" cy="4913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18</a:t>
              </a:r>
            </a:p>
          </p:txBody>
        </p:sp>
      </p:grp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Nested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dirty="0"/>
              <a:t> Example - code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4484-767D-4C48-AF0E-A1438A969E5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1576564" y="3799494"/>
            <a:ext cx="153713" cy="662147"/>
          </a:xfrm>
          <a:prstGeom prst="leftBracket">
            <a:avLst>
              <a:gd name="adj" fmla="val 4708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eft Bracket 17"/>
          <p:cNvSpPr/>
          <p:nvPr/>
        </p:nvSpPr>
        <p:spPr>
          <a:xfrm>
            <a:off x="2065295" y="4650832"/>
            <a:ext cx="153713" cy="662147"/>
          </a:xfrm>
          <a:prstGeom prst="leftBracket">
            <a:avLst>
              <a:gd name="adj" fmla="val 47080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7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dirty="0"/>
              <a:t> Example – other flowchart</a:t>
            </a:r>
            <a:endParaRPr lang="en-US" sz="4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AutoShape 67"/>
          <p:cNvSpPr>
            <a:spLocks noChangeArrowheads="1"/>
          </p:cNvSpPr>
          <p:nvPr/>
        </p:nvSpPr>
        <p:spPr bwMode="auto">
          <a:xfrm>
            <a:off x="3814563" y="1340768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rtl="1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Start</a:t>
            </a:r>
          </a:p>
        </p:txBody>
      </p:sp>
      <p:sp>
        <p:nvSpPr>
          <p:cNvPr id="11" name="AutoShape 68"/>
          <p:cNvSpPr>
            <a:spLocks noChangeArrowheads="1"/>
          </p:cNvSpPr>
          <p:nvPr/>
        </p:nvSpPr>
        <p:spPr bwMode="auto">
          <a:xfrm>
            <a:off x="3600251" y="1988840"/>
            <a:ext cx="1870075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Read </a:t>
            </a:r>
            <a:r>
              <a:rPr lang="en-US" sz="1600" dirty="0" err="1">
                <a:latin typeface="Arial" charset="0"/>
                <a:cs typeface="Arial" charset="0"/>
              </a:rPr>
              <a:t>num</a:t>
            </a:r>
            <a:endParaRPr lang="en-US" sz="16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AutoShape 73"/>
          <p:cNvSpPr>
            <a:spLocks noChangeArrowheads="1"/>
          </p:cNvSpPr>
          <p:nvPr/>
        </p:nvSpPr>
        <p:spPr bwMode="auto">
          <a:xfrm>
            <a:off x="3674742" y="2584450"/>
            <a:ext cx="1798488" cy="576263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FF"/>
                </a:solidFill>
                <a:latin typeface="Arial" charset="0"/>
                <a:cs typeface="Arial" charset="0"/>
              </a:rPr>
              <a:t>num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&lt; =0?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71800" y="2617167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True</a:t>
            </a:r>
          </a:p>
        </p:txBody>
      </p:sp>
      <p:sp>
        <p:nvSpPr>
          <p:cNvPr id="17" name="AutoShape 72"/>
          <p:cNvSpPr>
            <a:spLocks noChangeArrowheads="1"/>
          </p:cNvSpPr>
          <p:nvPr/>
        </p:nvSpPr>
        <p:spPr bwMode="auto">
          <a:xfrm>
            <a:off x="467544" y="4532531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negative”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AutoShape 73"/>
          <p:cNvSpPr>
            <a:spLocks noChangeArrowheads="1"/>
          </p:cNvSpPr>
          <p:nvPr/>
        </p:nvSpPr>
        <p:spPr bwMode="auto">
          <a:xfrm>
            <a:off x="1295400" y="3124200"/>
            <a:ext cx="1798488" cy="576263"/>
          </a:xfrm>
          <a:prstGeom prst="flowChartDecision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 err="1">
                <a:solidFill>
                  <a:srgbClr val="0000FF"/>
                </a:solidFill>
                <a:latin typeface="Arial" charset="0"/>
                <a:cs typeface="Arial" charset="0"/>
              </a:rPr>
              <a:t>num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dirty="0">
                <a:latin typeface="Arial" charset="0"/>
                <a:cs typeface="Arial" charset="0"/>
              </a:rPr>
              <a:t>==</a:t>
            </a:r>
            <a:r>
              <a:rPr lang="en-US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0?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3199" y="3078693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True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154370" y="2564804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3399"/>
                </a:solidFill>
              </a:rPr>
              <a:t>False</a:t>
            </a:r>
          </a:p>
        </p:txBody>
      </p:sp>
      <p:sp>
        <p:nvSpPr>
          <p:cNvPr id="33" name="AutoShape 72"/>
          <p:cNvSpPr>
            <a:spLocks noChangeArrowheads="1"/>
          </p:cNvSpPr>
          <p:nvPr/>
        </p:nvSpPr>
        <p:spPr bwMode="auto">
          <a:xfrm>
            <a:off x="2946949" y="3861048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zero”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AutoShape 72"/>
          <p:cNvSpPr>
            <a:spLocks noChangeArrowheads="1"/>
          </p:cNvSpPr>
          <p:nvPr/>
        </p:nvSpPr>
        <p:spPr bwMode="auto">
          <a:xfrm>
            <a:off x="5594682" y="4592707"/>
            <a:ext cx="3441814" cy="420469"/>
          </a:xfrm>
          <a:prstGeom prst="flowChartProcess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Arial" charset="0"/>
                <a:cs typeface="Arial" charset="0"/>
              </a:rPr>
              <a:t>message = “The number is positive”</a:t>
            </a:r>
            <a:endParaRPr lang="en-US" sz="1600" dirty="0">
              <a:solidFill>
                <a:srgbClr val="0000FF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667856" y="4265266"/>
            <a:ext cx="0" cy="9982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2" idx="2"/>
            <a:endCxn id="17" idx="0"/>
          </p:cNvCxnSpPr>
          <p:nvPr/>
        </p:nvCxnSpPr>
        <p:spPr>
          <a:xfrm flipH="1">
            <a:off x="2188451" y="3700463"/>
            <a:ext cx="6193" cy="8320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667856" y="5229200"/>
            <a:ext cx="0" cy="412602"/>
          </a:xfrm>
          <a:prstGeom prst="straightConnector1">
            <a:avLst/>
          </a:prstGeom>
          <a:ln w="28575">
            <a:solidFill>
              <a:schemeClr val="tx1"/>
            </a:solidFill>
            <a:headEnd type="diamond"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utoShape 68"/>
          <p:cNvSpPr>
            <a:spLocks noChangeArrowheads="1"/>
          </p:cNvSpPr>
          <p:nvPr/>
        </p:nvSpPr>
        <p:spPr bwMode="auto">
          <a:xfrm>
            <a:off x="3419872" y="5662513"/>
            <a:ext cx="2464636" cy="358775"/>
          </a:xfrm>
          <a:prstGeom prst="flowChartInputOutpu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Print </a:t>
            </a:r>
            <a:r>
              <a:rPr lang="en-US" sz="1600" dirty="0">
                <a:solidFill>
                  <a:srgbClr val="0000FF"/>
                </a:solidFill>
                <a:effectLst/>
                <a:latin typeface="Arial" charset="0"/>
                <a:cs typeface="Arial" charset="0"/>
              </a:rPr>
              <a:t>message</a:t>
            </a:r>
          </a:p>
        </p:txBody>
      </p:sp>
      <p:sp>
        <p:nvSpPr>
          <p:cNvPr id="57" name="AutoShape 67"/>
          <p:cNvSpPr>
            <a:spLocks noChangeArrowheads="1"/>
          </p:cNvSpPr>
          <p:nvPr/>
        </p:nvSpPr>
        <p:spPr bwMode="auto">
          <a:xfrm>
            <a:off x="3931465" y="6247502"/>
            <a:ext cx="1441450" cy="421858"/>
          </a:xfrm>
          <a:prstGeom prst="flowChartTerminator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END</a:t>
            </a:r>
          </a:p>
        </p:txBody>
      </p:sp>
      <p:cxnSp>
        <p:nvCxnSpPr>
          <p:cNvPr id="63" name="Straight Arrow Connector 62"/>
          <p:cNvCxnSpPr>
            <a:stCxn id="56" idx="4"/>
            <a:endCxn id="57" idx="0"/>
          </p:cNvCxnSpPr>
          <p:nvPr/>
        </p:nvCxnSpPr>
        <p:spPr>
          <a:xfrm>
            <a:off x="4652190" y="6021288"/>
            <a:ext cx="0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9" idx="2"/>
            <a:endCxn id="11" idx="1"/>
          </p:cNvCxnSpPr>
          <p:nvPr/>
        </p:nvCxnSpPr>
        <p:spPr>
          <a:xfrm>
            <a:off x="4535288" y="1762626"/>
            <a:ext cx="1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571999" y="2348880"/>
            <a:ext cx="1" cy="2262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13" idx="1"/>
            <a:endCxn id="22" idx="0"/>
          </p:cNvCxnSpPr>
          <p:nvPr/>
        </p:nvCxnSpPr>
        <p:spPr>
          <a:xfrm rot="10800000" flipV="1">
            <a:off x="2194644" y="2872582"/>
            <a:ext cx="1480098" cy="251618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7" idx="2"/>
          </p:cNvCxnSpPr>
          <p:nvPr/>
        </p:nvCxnSpPr>
        <p:spPr>
          <a:xfrm rot="16200000" flipH="1">
            <a:off x="3282220" y="3859230"/>
            <a:ext cx="276201" cy="246373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2" idx="3"/>
            <a:endCxn id="33" idx="0"/>
          </p:cNvCxnSpPr>
          <p:nvPr/>
        </p:nvCxnSpPr>
        <p:spPr>
          <a:xfrm>
            <a:off x="3093888" y="3412332"/>
            <a:ext cx="1573968" cy="448716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3" idx="3"/>
            <a:endCxn id="35" idx="0"/>
          </p:cNvCxnSpPr>
          <p:nvPr/>
        </p:nvCxnSpPr>
        <p:spPr>
          <a:xfrm>
            <a:off x="5473230" y="2872582"/>
            <a:ext cx="1842359" cy="1720125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299754" y="3861048"/>
            <a:ext cx="68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3399"/>
                </a:solidFill>
              </a:rPr>
              <a:t>False</a:t>
            </a:r>
          </a:p>
        </p:txBody>
      </p:sp>
      <p:cxnSp>
        <p:nvCxnSpPr>
          <p:cNvPr id="40" name="Elbow Connector 39"/>
          <p:cNvCxnSpPr>
            <a:stCxn id="35" idx="2"/>
          </p:cNvCxnSpPr>
          <p:nvPr/>
        </p:nvCxnSpPr>
        <p:spPr>
          <a:xfrm rot="5400000">
            <a:off x="5883711" y="3797322"/>
            <a:ext cx="216024" cy="2647733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ounded Rectangular Callout 33"/>
          <p:cNvSpPr/>
          <p:nvPr/>
        </p:nvSpPr>
        <p:spPr>
          <a:xfrm>
            <a:off x="6192077" y="1481293"/>
            <a:ext cx="2844419" cy="913436"/>
          </a:xfrm>
          <a:prstGeom prst="wedgeRoundRectCallout">
            <a:avLst>
              <a:gd name="adj1" fmla="val -71764"/>
              <a:gd name="adj2" fmla="val 65040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r>
              <a:rPr lang="en-US" dirty="0">
                <a:solidFill>
                  <a:schemeClr val="tx2"/>
                </a:solidFill>
              </a:rPr>
              <a:t>Can you write the code for the nested </a:t>
            </a:r>
            <a:r>
              <a:rPr lang="en-US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>
                <a:solidFill>
                  <a:schemeClr val="tx2"/>
                </a:solidFill>
              </a:rPr>
              <a:t>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7068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Syntax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(Boolean_Expression_1)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   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(Boolean_Expression_2)	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Statement_2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if (Boolean_Expression_3)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		Statement_3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else 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else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			</a:t>
            </a:r>
            <a:r>
              <a:rPr lang="en-US" altLang="en-US" b="1" dirty="0" err="1">
                <a:solidFill>
                  <a:schemeClr val="tx2"/>
                </a:solidFill>
                <a:latin typeface="Courier New" pitchFamily="49" charset="0"/>
              </a:rPr>
              <a:t>Default_Statement</a:t>
            </a:r>
            <a:endParaRPr lang="en-US" altLang="en-US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1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Multibranch</a:t>
            </a:r>
            <a:r>
              <a:rPr lang="en-US" altLang="en-US" dirty="0"/>
              <a:t> 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if-else</a:t>
            </a:r>
            <a:r>
              <a:rPr lang="en-US" altLang="en-US" dirty="0"/>
              <a:t> Statements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Syntax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(Boolean_Expression_1)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Statement_1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(Boolean_Expression_2)	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Statement_2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n-US" b="1" dirty="0">
                <a:solidFill>
                  <a:schemeClr val="tx2"/>
                </a:solidFill>
                <a:latin typeface="Courier New" pitchFamily="49" charset="0"/>
              </a:rPr>
              <a:t>else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if (Boolean_Expression_3)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		Statement_3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else 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if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		</a:t>
            </a:r>
            <a:r>
              <a:rPr lang="en-US" altLang="en-US" b="1" dirty="0">
                <a:solidFill>
                  <a:srgbClr val="00B050"/>
                </a:solidFill>
                <a:latin typeface="Courier New" pitchFamily="49" charset="0"/>
              </a:rPr>
              <a:t>else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</a:rPr>
              <a:t>	  			</a:t>
            </a:r>
            <a:r>
              <a:rPr lang="en-US" altLang="en-US" b="1" dirty="0" err="1">
                <a:solidFill>
                  <a:schemeClr val="tx2"/>
                </a:solidFill>
                <a:latin typeface="Courier New" pitchFamily="49" charset="0"/>
              </a:rPr>
              <a:t>Default_Statement</a:t>
            </a:r>
            <a:endParaRPr lang="en-US" altLang="en-US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53834-CBA7-4025-A175-4F775F185F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899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919085-C9F1-41B8-A840-2631236C7E4C}">
  <ds:schemaRefs>
    <ds:schemaRef ds:uri="http://schemas.microsoft.com/office/2006/metadata/properties"/>
    <ds:schemaRef ds:uri="http://schemas.microsoft.com/office/infopath/2007/PartnerControls"/>
    <ds:schemaRef ds:uri="3da05f73-4014-4744-996d-b94e73dfc83a"/>
    <ds:schemaRef ds:uri="32d064c7-3ed7-4051-9d9c-e267f97a39a0"/>
  </ds:schemaRefs>
</ds:datastoreItem>
</file>

<file path=customXml/itemProps2.xml><?xml version="1.0" encoding="utf-8"?>
<ds:datastoreItem xmlns:ds="http://schemas.openxmlformats.org/officeDocument/2006/customXml" ds:itemID="{B4BFF8F9-2240-47B1-8B01-36AD84819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7DEACAA-CF6F-475C-BF80-78D1C3838A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3282</TotalTime>
  <Words>1797</Words>
  <Application>Microsoft Office PowerPoint</Application>
  <PresentationFormat>On-screen Show (4:3)</PresentationFormat>
  <Paragraphs>596</Paragraphs>
  <Slides>32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Andalus</vt:lpstr>
      <vt:lpstr>Arial</vt:lpstr>
      <vt:lpstr>Calibri</vt:lpstr>
      <vt:lpstr>Courier New</vt:lpstr>
      <vt:lpstr>Tahoma</vt:lpstr>
      <vt:lpstr>Times New Roman</vt:lpstr>
      <vt:lpstr>Wingdings</vt:lpstr>
      <vt:lpstr>Clarity</vt:lpstr>
      <vt:lpstr>Nested and Multibranch if-else Statements</vt:lpstr>
      <vt:lpstr>Nested if-else Statements</vt:lpstr>
      <vt:lpstr>Nested Statements</vt:lpstr>
      <vt:lpstr>Nested if Example</vt:lpstr>
      <vt:lpstr>Nested if Example - flowchart</vt:lpstr>
      <vt:lpstr>Nested if Example - code</vt:lpstr>
      <vt:lpstr>Nested if Example – other flowchart</vt:lpstr>
      <vt:lpstr>Multibranch if-else Statements</vt:lpstr>
      <vt:lpstr>Multibranch if-else Statements</vt:lpstr>
      <vt:lpstr>Multibranch if-else Statements</vt:lpstr>
      <vt:lpstr>Multibranch if-else Statements</vt:lpstr>
      <vt:lpstr>Multibranch if-else Statements</vt:lpstr>
      <vt:lpstr>Multibranch if-else Statements</vt:lpstr>
      <vt:lpstr>Multibranch Example - Analysis</vt:lpstr>
      <vt:lpstr>Multibranch Example - Flowchart</vt:lpstr>
      <vt:lpstr>Multibranch Example – code for branches:</vt:lpstr>
      <vt:lpstr>Multibranch Example – complete code</vt:lpstr>
      <vt:lpstr>PowerPoint Presentation</vt:lpstr>
      <vt:lpstr>Multibranch if-else Statements</vt:lpstr>
      <vt:lpstr>Indentations</vt:lpstr>
      <vt:lpstr>Tricky flowchart &amp; code</vt:lpstr>
      <vt:lpstr>PowerPoint Presentation</vt:lpstr>
      <vt:lpstr>Nested Statements – matching else</vt:lpstr>
      <vt:lpstr>Nested Statements – matching else</vt:lpstr>
      <vt:lpstr>Case Study – Body Mass Index –  Student Self Study</vt:lpstr>
      <vt:lpstr>Case Study – Body Mass Index</vt:lpstr>
      <vt:lpstr>PowerPoint Presentation</vt:lpstr>
      <vt:lpstr>The Conditional Operator</vt:lpstr>
      <vt:lpstr>The Conditional Operator</vt:lpstr>
      <vt:lpstr>The Conditional Operator</vt:lpstr>
      <vt:lpstr>The exit Method</vt:lpstr>
      <vt:lpstr>The exit Method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Ashwaq</cp:lastModifiedBy>
  <cp:revision>309</cp:revision>
  <dcterms:created xsi:type="dcterms:W3CDTF">2004-08-20T17:48:18Z</dcterms:created>
  <dcterms:modified xsi:type="dcterms:W3CDTF">2024-10-13T08:09:40Z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