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922" r:id="rId4"/>
  </p:sldMasterIdLst>
  <p:notesMasterIdLst>
    <p:notesMasterId r:id="rId35"/>
  </p:notesMasterIdLst>
  <p:handoutMasterIdLst>
    <p:handoutMasterId r:id="rId36"/>
  </p:handoutMasterIdLst>
  <p:sldIdLst>
    <p:sldId id="510" r:id="rId5"/>
    <p:sldId id="511" r:id="rId6"/>
    <p:sldId id="512" r:id="rId7"/>
    <p:sldId id="514" r:id="rId8"/>
    <p:sldId id="513" r:id="rId9"/>
    <p:sldId id="602" r:id="rId10"/>
    <p:sldId id="516" r:id="rId11"/>
    <p:sldId id="518" r:id="rId12"/>
    <p:sldId id="519" r:id="rId13"/>
    <p:sldId id="603" r:id="rId14"/>
    <p:sldId id="525" r:id="rId15"/>
    <p:sldId id="526" r:id="rId16"/>
    <p:sldId id="528" r:id="rId17"/>
    <p:sldId id="529" r:id="rId18"/>
    <p:sldId id="532" r:id="rId19"/>
    <p:sldId id="534" r:id="rId20"/>
    <p:sldId id="536" r:id="rId21"/>
    <p:sldId id="537" r:id="rId22"/>
    <p:sldId id="538" r:id="rId23"/>
    <p:sldId id="540" r:id="rId24"/>
    <p:sldId id="541" r:id="rId25"/>
    <p:sldId id="542" r:id="rId26"/>
    <p:sldId id="548" r:id="rId27"/>
    <p:sldId id="549" r:id="rId28"/>
    <p:sldId id="604" r:id="rId29"/>
    <p:sldId id="543" r:id="rId30"/>
    <p:sldId id="544" r:id="rId31"/>
    <p:sldId id="545" r:id="rId32"/>
    <p:sldId id="546" r:id="rId33"/>
    <p:sldId id="606" r:id="rId34"/>
  </p:sldIdLst>
  <p:sldSz cx="9144000" cy="6858000" type="screen4x3"/>
  <p:notesSz cx="6934200" cy="10071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2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CCFFCC"/>
    <a:srgbClr val="FF0000"/>
    <a:srgbClr val="FFDD87"/>
    <a:srgbClr val="FFD1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B7E1D2-7BD6-43EE-8F20-2F11643BBE5A}" v="7" dt="2021-02-06T11:48:49.7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54" autoAdjust="0"/>
    <p:restoredTop sz="79953" autoAdjust="0"/>
  </p:normalViewPr>
  <p:slideViewPr>
    <p:cSldViewPr snapToGrid="0">
      <p:cViewPr varScale="1">
        <p:scale>
          <a:sx n="87" d="100"/>
          <a:sy n="87" d="100"/>
        </p:scale>
        <p:origin x="137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3606"/>
    </p:cViewPr>
  </p:sorterViewPr>
  <p:notesViewPr>
    <p:cSldViewPr snapToGrid="0">
      <p:cViewPr varScale="1">
        <p:scale>
          <a:sx n="54" d="100"/>
          <a:sy n="54" d="100"/>
        </p:scale>
        <p:origin x="-1890" y="-108"/>
      </p:cViewPr>
      <p:guideLst>
        <p:guide orient="horz" pos="3172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microsoft.com/office/2015/10/relationships/revisionInfo" Target="revisionInfo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nira S Alballa" userId="S::malballa@ksu.edu.sa::d1d78ce2-3bd7-4731-9a7b-346ec4100b40" providerId="AD" clId="Web-{8DB7E1D2-7BD6-43EE-8F20-2F11643BBE5A}"/>
    <pc:docChg chg="modSld">
      <pc:chgData name="Munira S Alballa" userId="S::malballa@ksu.edu.sa::d1d78ce2-3bd7-4731-9a7b-346ec4100b40" providerId="AD" clId="Web-{8DB7E1D2-7BD6-43EE-8F20-2F11643BBE5A}" dt="2021-02-06T11:48:49.700" v="6" actId="20577"/>
      <pc:docMkLst>
        <pc:docMk/>
      </pc:docMkLst>
      <pc:sldChg chg="modSp">
        <pc:chgData name="Munira S Alballa" userId="S::malballa@ksu.edu.sa::d1d78ce2-3bd7-4731-9a7b-346ec4100b40" providerId="AD" clId="Web-{8DB7E1D2-7BD6-43EE-8F20-2F11643BBE5A}" dt="2021-02-06T11:48:49.700" v="6" actId="20577"/>
        <pc:sldMkLst>
          <pc:docMk/>
          <pc:sldMk cId="663698408" sldId="518"/>
        </pc:sldMkLst>
        <pc:spChg chg="mod">
          <ac:chgData name="Munira S Alballa" userId="S::malballa@ksu.edu.sa::d1d78ce2-3bd7-4731-9a7b-346ec4100b40" providerId="AD" clId="Web-{8DB7E1D2-7BD6-43EE-8F20-2F11643BBE5A}" dt="2021-02-06T11:48:49.700" v="6" actId="20577"/>
          <ac:spMkLst>
            <pc:docMk/>
            <pc:sldMk cId="663698408" sldId="518"/>
            <ac:spMk id="3" creationId="{00000000-0000-0000-0000-000000000000}"/>
          </ac:spMkLst>
        </pc:spChg>
      </pc:sldChg>
    </pc:docChg>
  </pc:docChgLst>
  <pc:docChgLst>
    <pc:chgData name="Misheal Sabbar" userId="0d585f1d-c4a6-4170-810b-0e12759b83fb" providerId="ADAL" clId="{D57E3AF4-10B4-AB4B-8821-344C8320C2A0}"/>
    <pc:docChg chg="modSld">
      <pc:chgData name="Misheal Sabbar" userId="0d585f1d-c4a6-4170-810b-0e12759b83fb" providerId="ADAL" clId="{D57E3AF4-10B4-AB4B-8821-344C8320C2A0}" dt="2020-09-20T09:34:13.194" v="16" actId="13926"/>
      <pc:docMkLst>
        <pc:docMk/>
      </pc:docMkLst>
      <pc:sldChg chg="modSp mod">
        <pc:chgData name="Misheal Sabbar" userId="0d585f1d-c4a6-4170-810b-0e12759b83fb" providerId="ADAL" clId="{D57E3AF4-10B4-AB4B-8821-344C8320C2A0}" dt="2020-09-20T09:34:13.194" v="16" actId="13926"/>
        <pc:sldMkLst>
          <pc:docMk/>
          <pc:sldMk cId="663698408" sldId="518"/>
        </pc:sldMkLst>
        <pc:spChg chg="mod">
          <ac:chgData name="Misheal Sabbar" userId="0d585f1d-c4a6-4170-810b-0e12759b83fb" providerId="ADAL" clId="{D57E3AF4-10B4-AB4B-8821-344C8320C2A0}" dt="2020-09-20T09:34:13.194" v="16" actId="13926"/>
          <ac:spMkLst>
            <pc:docMk/>
            <pc:sldMk cId="663698408" sldId="518"/>
            <ac:spMk id="3" creationId="{00000000-0000-0000-0000-000000000000}"/>
          </ac:spMkLst>
        </pc:spChg>
      </pc:sldChg>
    </pc:docChg>
  </pc:docChgLst>
  <pc:docChgLst>
    <pc:chgData name="Nora Abdullah Alkaldi" userId="S::naalkaldi@ksu.edu.sa::b50b6a0a-3148-4833-a91d-401f54b85632" providerId="AD" clId="Web-{D4F81244-EF02-4770-ADCF-F639DCE2E96C}"/>
    <pc:docChg chg="addSld delSld modSld">
      <pc:chgData name="Nora Abdullah Alkaldi" userId="S::naalkaldi@ksu.edu.sa::b50b6a0a-3148-4833-a91d-401f54b85632" providerId="AD" clId="Web-{D4F81244-EF02-4770-ADCF-F639DCE2E96C}" dt="2020-09-19T07:37:04.170" v="80"/>
      <pc:docMkLst>
        <pc:docMk/>
      </pc:docMkLst>
      <pc:sldChg chg="new del">
        <pc:chgData name="Nora Abdullah Alkaldi" userId="S::naalkaldi@ksu.edu.sa::b50b6a0a-3148-4833-a91d-401f54b85632" providerId="AD" clId="Web-{D4F81244-EF02-4770-ADCF-F639DCE2E96C}" dt="2020-09-19T07:31:09.101" v="2"/>
        <pc:sldMkLst>
          <pc:docMk/>
          <pc:sldMk cId="3847799830" sldId="605"/>
        </pc:sldMkLst>
      </pc:sldChg>
      <pc:sldChg chg="addSp modSp add replId">
        <pc:chgData name="Nora Abdullah Alkaldi" userId="S::naalkaldi@ksu.edu.sa::b50b6a0a-3148-4833-a91d-401f54b85632" providerId="AD" clId="Web-{D4F81244-EF02-4770-ADCF-F639DCE2E96C}" dt="2020-09-19T07:37:04.170" v="80"/>
        <pc:sldMkLst>
          <pc:docMk/>
          <pc:sldMk cId="2878540303" sldId="606"/>
        </pc:sldMkLst>
        <pc:spChg chg="add mod">
          <ac:chgData name="Nora Abdullah Alkaldi" userId="S::naalkaldi@ksu.edu.sa::b50b6a0a-3148-4833-a91d-401f54b85632" providerId="AD" clId="Web-{D4F81244-EF02-4770-ADCF-F639DCE2E96C}" dt="2020-09-19T07:37:04.170" v="80"/>
          <ac:spMkLst>
            <pc:docMk/>
            <pc:sldMk cId="2878540303" sldId="606"/>
            <ac:spMk id="5" creationId="{1C686653-A46F-4ECA-AFB8-9484DA6FA63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t" anchorCtr="0" compatLnSpc="1">
            <a:prstTxWarp prst="textNoShape">
              <a:avLst/>
            </a:prstTxWarp>
          </a:bodyPr>
          <a:lstStyle>
            <a:lvl1pPr algn="l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t" anchorCtr="0" compatLnSpc="1">
            <a:prstTxWarp prst="textNoShape">
              <a:avLst/>
            </a:prstTxWarp>
          </a:bodyPr>
          <a:lstStyle>
            <a:lvl1pPr algn="r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67863"/>
            <a:ext cx="30051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b" anchorCtr="0" compatLnSpc="1">
            <a:prstTxWarp prst="textNoShape">
              <a:avLst/>
            </a:prstTxWarp>
          </a:bodyPr>
          <a:lstStyle>
            <a:lvl1pPr algn="l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9567863"/>
            <a:ext cx="3005137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b" anchorCtr="0" compatLnSpc="1">
            <a:prstTxWarp prst="textNoShape">
              <a:avLst/>
            </a:prstTxWarp>
          </a:bodyPr>
          <a:lstStyle>
            <a:lvl1pPr algn="r" defTabSz="97155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C278148-B7A2-4060-AB37-ECED51E077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2722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9325" y="755650"/>
            <a:ext cx="5035550" cy="37766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783138"/>
            <a:ext cx="5546725" cy="453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66275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9566275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3661A1F3-897E-4A21-9367-5BC43D3B26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6836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62CD1-D7A0-4387-B86A-4D9869FC107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24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B0C23-DB46-4482-B1B9-E6A7415CC25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8974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10416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 eaLnBrk="0" fontAlgn="base" hangingPunct="0">
              <a:spcBef>
                <a:spcPct val="30000"/>
              </a:spcBef>
              <a:spcAft>
                <a:spcPct val="0"/>
              </a:spcAft>
            </a:pPr>
            <a:endParaRPr lang="en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59334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2796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50736"/>
            <a:ext cx="7848600" cy="1927225"/>
          </a:xfrm>
        </p:spPr>
        <p:txBody>
          <a:bodyPr anchor="b">
            <a:noAutofit/>
          </a:bodyPr>
          <a:lstStyle>
            <a:lvl1pPr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684336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2DC218-EA44-478C-BF43-3DEB6C7888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4577656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525463"/>
            <a:ext cx="4505325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088" y="2312988"/>
            <a:ext cx="1609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0F6ED5-0754-49B6-AC84-C769BA21A6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A2C9BF-6260-4CDF-B0BA-922492E101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4F29C-54A9-44C4-8AB0-D66FEB889A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1D37DE-1D29-4F48-9C12-63028C1848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053E28-4C43-4ECA-8017-28609562B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A97D7-1E5C-49DF-BF0F-6A23C2D041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F0505-41FB-4F80-BD79-73B24DDB7D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46CAE0-C477-4820-AE6B-7D8D6E5B4F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CSC111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0358" y="18288"/>
            <a:ext cx="5883442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Adapted from: "JAVA: An Introduction to Problem Solving &amp; Programming", 8th Ed.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0A3DECE-5AC0-4C5E-9FAD-4889AB0DCB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ext Box 6"/>
          <p:cNvSpPr txBox="1">
            <a:spLocks noChangeArrowheads="1"/>
          </p:cNvSpPr>
          <p:nvPr userDrawn="1"/>
        </p:nvSpPr>
        <p:spPr bwMode="auto">
          <a:xfrm>
            <a:off x="685800" y="6400800"/>
            <a:ext cx="8229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en-US" sz="900" dirty="0">
              <a:solidFill>
                <a:prstClr val="black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Flow of Control:</a:t>
            </a:r>
            <a:br>
              <a:rPr lang="en-US" altLang="en-US" dirty="0"/>
            </a:br>
            <a:r>
              <a:rPr lang="en-US" altLang="en-US" sz="3200" dirty="0"/>
              <a:t>Branching</a:t>
            </a:r>
            <a:endParaRPr lang="en-US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Chapter 3.1 – The if-else Statement</a:t>
            </a:r>
          </a:p>
        </p:txBody>
      </p:sp>
    </p:spTree>
    <p:extLst>
      <p:ext uri="{BB962C8B-B14F-4D97-AF65-F5344CB8AC3E}">
        <p14:creationId xmlns:p14="http://schemas.microsoft.com/office/powerpoint/2010/main" val="2880037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Omitting the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else</a:t>
            </a:r>
            <a:r>
              <a:rPr lang="en-US" altLang="en-US" dirty="0"/>
              <a:t> Part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1677111" y="1556792"/>
            <a:ext cx="5832648" cy="50405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if (logical expression) statement1;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36951" y="1556792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SYNTAX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251520" y="2204864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FLOWCHART</a:t>
            </a:r>
          </a:p>
        </p:txBody>
      </p:sp>
      <p:sp>
        <p:nvSpPr>
          <p:cNvPr id="16" name="Oval 15"/>
          <p:cNvSpPr/>
          <p:nvPr/>
        </p:nvSpPr>
        <p:spPr>
          <a:xfrm>
            <a:off x="2951820" y="2348880"/>
            <a:ext cx="360040" cy="360040"/>
          </a:xfrm>
          <a:prstGeom prst="ellipse">
            <a:avLst/>
          </a:prstGeom>
          <a:solidFill>
            <a:srgbClr val="FF33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7" name="Flowchart: Decision 16"/>
          <p:cNvSpPr/>
          <p:nvPr/>
        </p:nvSpPr>
        <p:spPr>
          <a:xfrm>
            <a:off x="1691680" y="3212976"/>
            <a:ext cx="2880320" cy="1440160"/>
          </a:xfrm>
          <a:prstGeom prst="flowChartDecision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Logical Expression?</a:t>
            </a:r>
          </a:p>
        </p:txBody>
      </p:sp>
      <p:sp>
        <p:nvSpPr>
          <p:cNvPr id="18" name="AutoShape 72"/>
          <p:cNvSpPr>
            <a:spLocks noChangeArrowheads="1"/>
          </p:cNvSpPr>
          <p:nvPr/>
        </p:nvSpPr>
        <p:spPr bwMode="auto">
          <a:xfrm>
            <a:off x="251521" y="4448691"/>
            <a:ext cx="1425590" cy="420469"/>
          </a:xfrm>
          <a:prstGeom prst="flowChartProcess">
            <a:avLst/>
          </a:prstGeom>
          <a:solidFill>
            <a:srgbClr val="92D05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Arial" charset="0"/>
                <a:cs typeface="Arial" charset="0"/>
              </a:rPr>
              <a:t>Statement 1</a:t>
            </a:r>
            <a:endParaRPr lang="en-US" sz="1600" dirty="0"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15616" y="3625279"/>
            <a:ext cx="683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6600"/>
                </a:solidFill>
              </a:rPr>
              <a:t>True</a:t>
            </a:r>
          </a:p>
        </p:txBody>
      </p:sp>
      <p:sp>
        <p:nvSpPr>
          <p:cNvPr id="20" name="Oval 19"/>
          <p:cNvSpPr/>
          <p:nvPr/>
        </p:nvSpPr>
        <p:spPr>
          <a:xfrm>
            <a:off x="2951820" y="5877272"/>
            <a:ext cx="360040" cy="360040"/>
          </a:xfrm>
          <a:prstGeom prst="ellipse">
            <a:avLst/>
          </a:prstGeom>
          <a:solidFill>
            <a:srgbClr val="FF33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cxnSp>
        <p:nvCxnSpPr>
          <p:cNvPr id="21" name="Straight Arrow Connector 20"/>
          <p:cNvCxnSpPr>
            <a:stCxn id="16" idx="4"/>
            <a:endCxn id="17" idx="0"/>
          </p:cNvCxnSpPr>
          <p:nvPr/>
        </p:nvCxnSpPr>
        <p:spPr>
          <a:xfrm>
            <a:off x="3131840" y="2708920"/>
            <a:ext cx="0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20" idx="0"/>
          </p:cNvCxnSpPr>
          <p:nvPr/>
        </p:nvCxnSpPr>
        <p:spPr>
          <a:xfrm>
            <a:off x="3131840" y="4653136"/>
            <a:ext cx="0" cy="1224136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7" idx="1"/>
          </p:cNvCxnSpPr>
          <p:nvPr/>
        </p:nvCxnSpPr>
        <p:spPr>
          <a:xfrm flipH="1">
            <a:off x="953103" y="3933056"/>
            <a:ext cx="738577" cy="0"/>
          </a:xfrm>
          <a:prstGeom prst="straightConnector1">
            <a:avLst/>
          </a:prstGeom>
          <a:ln w="28575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18" idx="0"/>
          </p:cNvCxnSpPr>
          <p:nvPr/>
        </p:nvCxnSpPr>
        <p:spPr>
          <a:xfrm flipH="1">
            <a:off x="964316" y="3933056"/>
            <a:ext cx="7286" cy="515635"/>
          </a:xfrm>
          <a:prstGeom prst="straightConnector1">
            <a:avLst/>
          </a:prstGeom>
          <a:ln w="28575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971600" y="4857581"/>
            <a:ext cx="1" cy="1199711"/>
          </a:xfrm>
          <a:prstGeom prst="straightConnector1">
            <a:avLst/>
          </a:prstGeom>
          <a:ln w="28575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20" idx="2"/>
          </p:cNvCxnSpPr>
          <p:nvPr/>
        </p:nvCxnSpPr>
        <p:spPr>
          <a:xfrm>
            <a:off x="953103" y="6057292"/>
            <a:ext cx="1998717" cy="0"/>
          </a:xfrm>
          <a:prstGeom prst="straightConnector1">
            <a:avLst/>
          </a:prstGeom>
          <a:ln w="28575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059832" y="4993431"/>
            <a:ext cx="683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</a:rPr>
              <a:t>False</a:t>
            </a:r>
          </a:p>
        </p:txBody>
      </p:sp>
      <p:sp>
        <p:nvSpPr>
          <p:cNvPr id="28" name="Content Placeholder 4"/>
          <p:cNvSpPr txBox="1">
            <a:spLocks/>
          </p:cNvSpPr>
          <p:nvPr/>
        </p:nvSpPr>
        <p:spPr>
          <a:xfrm>
            <a:off x="4439008" y="4172022"/>
            <a:ext cx="4299045" cy="421507"/>
          </a:xfrm>
          <a:prstGeom prst="rect">
            <a:avLst/>
          </a:prstGeom>
        </p:spPr>
        <p:txBody>
          <a:bodyPr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 fontAlgn="auto">
              <a:lnSpc>
                <a:spcPct val="90000"/>
              </a:lnSpc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the logical expression is </a:t>
            </a:r>
            <a:r>
              <a:rPr lang="en-US" sz="200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true</a:t>
            </a:r>
            <a:r>
              <a:rPr lang="en-US" sz="200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2000" dirty="0">
              <a:solidFill>
                <a:srgbClr val="FF33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Content Placeholder 4"/>
          <p:cNvSpPr txBox="1">
            <a:spLocks/>
          </p:cNvSpPr>
          <p:nvPr/>
        </p:nvSpPr>
        <p:spPr>
          <a:xfrm>
            <a:off x="4553117" y="4581137"/>
            <a:ext cx="4146646" cy="421507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 1 is executed</a:t>
            </a:r>
          </a:p>
        </p:txBody>
      </p:sp>
      <p:sp>
        <p:nvSpPr>
          <p:cNvPr id="30" name="Content Placeholder 4"/>
          <p:cNvSpPr txBox="1">
            <a:spLocks/>
          </p:cNvSpPr>
          <p:nvPr/>
        </p:nvSpPr>
        <p:spPr>
          <a:xfrm>
            <a:off x="4593434" y="5002644"/>
            <a:ext cx="4146646" cy="421507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Execution continues at point 2</a:t>
            </a:r>
          </a:p>
        </p:txBody>
      </p:sp>
      <p:sp>
        <p:nvSpPr>
          <p:cNvPr id="31" name="Content Placeholder 4"/>
          <p:cNvSpPr txBox="1">
            <a:spLocks/>
          </p:cNvSpPr>
          <p:nvPr/>
        </p:nvSpPr>
        <p:spPr>
          <a:xfrm>
            <a:off x="4139202" y="5415642"/>
            <a:ext cx="4299045" cy="421507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the logical expression is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false</a:t>
            </a:r>
            <a:r>
              <a:rPr lang="en-US" sz="2000" dirty="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sp>
        <p:nvSpPr>
          <p:cNvPr id="32" name="Content Placeholder 4"/>
          <p:cNvSpPr txBox="1">
            <a:spLocks/>
          </p:cNvSpPr>
          <p:nvPr/>
        </p:nvSpPr>
        <p:spPr>
          <a:xfrm>
            <a:off x="4730956" y="5775682"/>
            <a:ext cx="4146646" cy="421507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 1 is NOT executed</a:t>
            </a:r>
          </a:p>
        </p:txBody>
      </p:sp>
      <p:sp>
        <p:nvSpPr>
          <p:cNvPr id="33" name="Content Placeholder 4"/>
          <p:cNvSpPr txBox="1">
            <a:spLocks/>
          </p:cNvSpPr>
          <p:nvPr/>
        </p:nvSpPr>
        <p:spPr>
          <a:xfrm>
            <a:off x="4759274" y="6168999"/>
            <a:ext cx="4146646" cy="421507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Execution continues at point 2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3131840" y="6237312"/>
            <a:ext cx="0" cy="3600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92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/>
      <p:bldP spid="20" grpId="0" animBg="1"/>
      <p:bldP spid="27" grpId="0"/>
      <p:bldP spid="28" grpId="0" build="p"/>
      <p:bldP spid="29" grpId="0"/>
      <p:bldP spid="30" grpId="0"/>
      <p:bldP spid="31" grpId="0"/>
      <p:bldP spid="32" grpId="0"/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Two-Way Selection – Caution!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>
          <a:xfrm>
            <a:off x="457200" y="1600200"/>
            <a:ext cx="8544910" cy="4876800"/>
          </a:xfrm>
        </p:spPr>
        <p:txBody>
          <a:bodyPr>
            <a:noAutofit/>
          </a:bodyPr>
          <a:lstStyle/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//The following statement shows an example of a syntax error 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alt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WHY ?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</a:rPr>
              <a:t>if (hours &gt; 40.0)</a:t>
            </a:r>
            <a:r>
              <a:rPr lang="en-US" altLang="en-US" sz="2400" b="1" dirty="0">
                <a:solidFill>
                  <a:srgbClr val="CC0000"/>
                </a:solidFill>
                <a:latin typeface="Courier New" pitchFamily="49" charset="0"/>
              </a:rPr>
              <a:t>;</a:t>
            </a:r>
            <a:r>
              <a:rPr lang="en-US" altLang="en-US" sz="1800" dirty="0">
                <a:solidFill>
                  <a:prstClr val="black"/>
                </a:solidFill>
                <a:latin typeface="Courier New" pitchFamily="49" charset="0"/>
              </a:rPr>
              <a:t>                  	</a:t>
            </a:r>
            <a:r>
              <a:rPr lang="en-US" altLang="en-US" sz="1800" dirty="0">
                <a:solidFill>
                  <a:srgbClr val="339933"/>
                </a:solidFill>
                <a:latin typeface="Courier New" pitchFamily="49" charset="0"/>
              </a:rPr>
              <a:t>//Line 1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prstClr val="black"/>
                </a:solidFill>
                <a:latin typeface="Courier New" pitchFamily="49" charset="0"/>
              </a:rPr>
              <a:t>  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</a:rPr>
              <a:t>wages = 40.0 * rate + 1.5 * rate *(hours - 40.0); </a:t>
            </a:r>
            <a:r>
              <a:rPr lang="en-US" altLang="en-US" sz="1800" dirty="0">
                <a:solidFill>
                  <a:srgbClr val="339933"/>
                </a:solidFill>
                <a:latin typeface="Courier New" pitchFamily="49" charset="0"/>
              </a:rPr>
              <a:t>//Line 2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</a:rPr>
              <a:t>else</a:t>
            </a:r>
            <a:r>
              <a:rPr lang="en-US" altLang="en-US" sz="1800" dirty="0">
                <a:solidFill>
                  <a:prstClr val="black"/>
                </a:solidFill>
                <a:latin typeface="Courier New" pitchFamily="49" charset="0"/>
              </a:rPr>
              <a:t>                             		</a:t>
            </a:r>
            <a:r>
              <a:rPr lang="en-US" altLang="en-US" sz="1800" dirty="0">
                <a:solidFill>
                  <a:srgbClr val="339933"/>
                </a:solidFill>
                <a:latin typeface="Courier New" pitchFamily="49" charset="0"/>
              </a:rPr>
              <a:t>//Line 3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prstClr val="black"/>
                </a:solidFill>
                <a:latin typeface="Courier New" pitchFamily="49" charset="0"/>
              </a:rPr>
              <a:t>  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</a:rPr>
              <a:t>wages = hours * rate;                	</a:t>
            </a:r>
            <a:r>
              <a:rPr lang="en-US" altLang="en-US" sz="1800" dirty="0">
                <a:solidFill>
                  <a:srgbClr val="339933"/>
                </a:solidFill>
                <a:latin typeface="Courier New" pitchFamily="49" charset="0"/>
              </a:rPr>
              <a:t>//Line 4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1800" dirty="0">
              <a:solidFill>
                <a:prstClr val="black"/>
              </a:solidFill>
              <a:latin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1800" dirty="0">
              <a:solidFill>
                <a:prstClr val="black"/>
              </a:solidFill>
              <a:latin typeface="Courier New" pitchFamily="49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SzPct val="120000"/>
            </a:pPr>
            <a:r>
              <a:rPr lang="en-US" altLang="en-US" sz="2000" dirty="0"/>
              <a:t>Because a semicolon follows the closing parenthesis of the 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altLang="en-US" sz="2000" dirty="0"/>
              <a:t> statement (Line 1), the 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else</a:t>
            </a:r>
            <a:r>
              <a:rPr lang="en-US" altLang="en-US" sz="2000" dirty="0"/>
              <a:t> statement stands alone. 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SzPct val="120000"/>
            </a:pPr>
            <a:r>
              <a:rPr lang="en-US" altLang="en-US" sz="2000" dirty="0"/>
              <a:t>The semicolon at the end of the 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altLang="en-US" sz="2000" dirty="0"/>
              <a:t> statement (see Line 1) ends the 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altLang="en-US" sz="2000" dirty="0"/>
              <a:t> statement.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SzPct val="120000"/>
            </a:pPr>
            <a:r>
              <a:rPr lang="en-US" altLang="en-US" sz="2000" dirty="0"/>
              <a:t>The statement at Line 2 separates the 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else</a:t>
            </a:r>
            <a:r>
              <a:rPr lang="en-US" altLang="en-US" sz="2000" dirty="0"/>
              <a:t> clause from the 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altLang="en-US" sz="2000" dirty="0"/>
              <a:t> statement. That is, 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else</a:t>
            </a:r>
            <a:r>
              <a:rPr lang="en-US" altLang="en-US" sz="2000" dirty="0"/>
              <a:t> is by itself. 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SzPct val="120000"/>
            </a:pPr>
            <a:r>
              <a:rPr lang="en-US" altLang="en-US" sz="2000" dirty="0"/>
              <a:t>Because there is no separate 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else</a:t>
            </a:r>
            <a:r>
              <a:rPr lang="en-US" altLang="en-US" sz="2000" dirty="0"/>
              <a:t> statement in Java, this code generates a syntax error.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Adapted from: "JAVA: An Introduction to Problem Solving &amp; Programming", 8th Ed.</a:t>
            </a:r>
          </a:p>
        </p:txBody>
      </p:sp>
      <p:sp>
        <p:nvSpPr>
          <p:cNvPr id="22" name="Rounded Rectangular Callout 21"/>
          <p:cNvSpPr/>
          <p:nvPr/>
        </p:nvSpPr>
        <p:spPr>
          <a:xfrm>
            <a:off x="5929275" y="520251"/>
            <a:ext cx="2773291" cy="835583"/>
          </a:xfrm>
          <a:prstGeom prst="wedgeRoundRectCallout">
            <a:avLst>
              <a:gd name="adj1" fmla="val -67090"/>
              <a:gd name="adj2" fmla="val 183456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What if we delete line 2, but keep the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 ; </a:t>
            </a:r>
            <a:r>
              <a:rPr lang="en-US" dirty="0">
                <a:solidFill>
                  <a:schemeClr val="tx2"/>
                </a:solidFill>
              </a:rPr>
              <a:t>on line 1?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594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Introduction to Boolean Expressions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/>
              <a:t>The value of a </a:t>
            </a:r>
            <a:r>
              <a:rPr lang="en-US" altLang="en-US" sz="2400" dirty="0" err="1">
                <a:solidFill>
                  <a:schemeClr val="tx2"/>
                </a:solidFill>
              </a:rPr>
              <a:t>boolean</a:t>
            </a:r>
            <a:r>
              <a:rPr lang="en-US" altLang="en-US" sz="2400" dirty="0">
                <a:solidFill>
                  <a:schemeClr val="tx2"/>
                </a:solidFill>
              </a:rPr>
              <a:t> expression </a:t>
            </a:r>
            <a:r>
              <a:rPr lang="en-US" altLang="en-US" sz="2400" dirty="0"/>
              <a:t>is either 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true</a:t>
            </a:r>
            <a:r>
              <a:rPr lang="en-US" altLang="en-US" sz="2400" dirty="0"/>
              <a:t> or 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false</a:t>
            </a:r>
            <a:r>
              <a:rPr lang="en-US" altLang="en-US" sz="2400" dirty="0"/>
              <a:t>.</a:t>
            </a:r>
          </a:p>
          <a:p>
            <a:r>
              <a:rPr lang="en-US" altLang="en-US" sz="2400" dirty="0"/>
              <a:t>Examples</a:t>
            </a:r>
          </a:p>
          <a:p>
            <a:pPr marL="274320" lvl="1" indent="0"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time &lt; limit</a:t>
            </a:r>
          </a:p>
          <a:p>
            <a:pPr marL="274320" lvl="1" indent="0"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balance &lt;= 0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2" y="3296971"/>
            <a:ext cx="7837487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18555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Compound Boolean Expressions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en-US" dirty="0"/>
              <a:t>Boolean expressions can be combined using:</a:t>
            </a:r>
          </a:p>
          <a:p>
            <a:pPr lvl="1"/>
            <a:r>
              <a:rPr lang="en-US" altLang="en-US" dirty="0"/>
              <a:t>the "and" (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&amp;&amp;</a:t>
            </a:r>
            <a:r>
              <a:rPr lang="en-US" altLang="en-US" dirty="0"/>
              <a:t>) operator.</a:t>
            </a:r>
          </a:p>
          <a:p>
            <a:pPr lvl="1"/>
            <a:r>
              <a:rPr lang="en-US" altLang="en-US" dirty="0"/>
              <a:t>the “or" (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||</a:t>
            </a:r>
            <a:r>
              <a:rPr lang="en-US" altLang="en-US" dirty="0"/>
              <a:t>) operator</a:t>
            </a:r>
          </a:p>
          <a:p>
            <a:r>
              <a:rPr lang="en-US" altLang="en-US" dirty="0"/>
              <a:t>Example</a:t>
            </a:r>
          </a:p>
          <a:p>
            <a:pPr marL="274320" lvl="1" indent="0"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if ((0 &lt; score) &amp;&amp; (score &lt;= 100))</a:t>
            </a:r>
          </a:p>
          <a:p>
            <a:pPr marL="274320" lvl="1" indent="0"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  ... ;</a:t>
            </a:r>
          </a:p>
          <a:p>
            <a:pPr marL="274320" lvl="1" indent="0"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if ((value&lt;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lowerLimit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) || (value&gt;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upperLimit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))</a:t>
            </a:r>
          </a:p>
          <a:p>
            <a:pPr marL="274320" lvl="1" indent="0"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  ... ;</a:t>
            </a:r>
            <a:endParaRPr lang="en-US" altLang="en-US" dirty="0"/>
          </a:p>
          <a:p>
            <a:r>
              <a:rPr lang="en-US" altLang="en-US" dirty="0"/>
              <a:t>Not allowed </a:t>
            </a:r>
          </a:p>
          <a:p>
            <a:pPr marL="274320" lvl="1" indent="0"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if (0 &lt; score &lt;= 100) ...;</a:t>
            </a:r>
          </a:p>
          <a:p>
            <a:pPr marL="274320" lvl="1" indent="0"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if (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lowerLimit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&gt; value &lt; 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upperLimit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) ...;</a:t>
            </a:r>
          </a:p>
          <a:p>
            <a:pPr marL="274320" lvl="1" indent="0">
              <a:buNone/>
            </a:pPr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Multiply 2"/>
          <p:cNvSpPr/>
          <p:nvPr/>
        </p:nvSpPr>
        <p:spPr>
          <a:xfrm>
            <a:off x="5194741" y="5063358"/>
            <a:ext cx="1066800" cy="990600"/>
          </a:xfrm>
          <a:prstGeom prst="mathMultiply">
            <a:avLst/>
          </a:prstGeom>
          <a:solidFill>
            <a:schemeClr val="tx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49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Compound Boolean Expressions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Syntax of “and” operator (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&amp;&amp;</a:t>
            </a:r>
            <a:r>
              <a:rPr lang="en-US" altLang="en-US" dirty="0"/>
              <a:t>)</a:t>
            </a:r>
          </a:p>
          <a:p>
            <a:pPr marL="274320" lvl="1" indent="0">
              <a:buNone/>
            </a:pPr>
            <a:r>
              <a:rPr lang="en-US" altLang="en-US" sz="2200" b="1" dirty="0">
                <a:solidFill>
                  <a:schemeClr val="accent2"/>
                </a:solidFill>
                <a:latin typeface="Courier New" pitchFamily="49" charset="0"/>
              </a:rPr>
              <a:t>(Sub_Expression_1) &amp;&amp; (Sub_Expression_2)</a:t>
            </a:r>
          </a:p>
          <a:p>
            <a:pPr lvl="1"/>
            <a:r>
              <a:rPr lang="en-US" altLang="en-US" dirty="0"/>
              <a:t>Parentheses often are used to enhance readability.</a:t>
            </a:r>
          </a:p>
          <a:p>
            <a:pPr lvl="1"/>
            <a:r>
              <a:rPr lang="en-US" altLang="en-US" dirty="0"/>
              <a:t>The larger expression is true only when </a:t>
            </a:r>
            <a:r>
              <a:rPr lang="en-US" altLang="en-US" dirty="0">
                <a:solidFill>
                  <a:schemeClr val="tx2"/>
                </a:solidFill>
              </a:rPr>
              <a:t>both</a:t>
            </a:r>
            <a:r>
              <a:rPr lang="en-US" altLang="en-US" dirty="0"/>
              <a:t> of the smaller expressions are true.</a:t>
            </a:r>
          </a:p>
          <a:p>
            <a:r>
              <a:rPr lang="en-US" altLang="en-US" dirty="0"/>
              <a:t>Syntax of “or” operator (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||</a:t>
            </a:r>
            <a:r>
              <a:rPr lang="en-US" altLang="en-US" dirty="0"/>
              <a:t>)</a:t>
            </a:r>
          </a:p>
          <a:p>
            <a:pPr marL="274320" lvl="1" indent="0">
              <a:buNone/>
            </a:pPr>
            <a:r>
              <a:rPr lang="en-US" altLang="en-US" sz="2200" b="1" dirty="0">
                <a:solidFill>
                  <a:schemeClr val="accent2"/>
                </a:solidFill>
                <a:latin typeface="Courier New" pitchFamily="49" charset="0"/>
              </a:rPr>
              <a:t>(Sub_Expression_1) || (Sub_Expression_2)</a:t>
            </a:r>
          </a:p>
          <a:p>
            <a:pPr lvl="1"/>
            <a:r>
              <a:rPr lang="en-US" altLang="en-US" dirty="0"/>
              <a:t>Parentheses often are used to enhance readability.</a:t>
            </a:r>
          </a:p>
          <a:p>
            <a:pPr lvl="1"/>
            <a:r>
              <a:rPr lang="en-US" altLang="en-US" dirty="0"/>
              <a:t>The larger expression is true </a:t>
            </a:r>
          </a:p>
          <a:p>
            <a:pPr lvl="2"/>
            <a:r>
              <a:rPr lang="en-US" altLang="en-US" dirty="0"/>
              <a:t>When either of the smaller expressions is true</a:t>
            </a:r>
          </a:p>
          <a:p>
            <a:pPr lvl="2"/>
            <a:r>
              <a:rPr lang="en-US" altLang="en-US" dirty="0"/>
              <a:t>When both of the smaller expressions are true.</a:t>
            </a:r>
          </a:p>
          <a:p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4" name="Explosion 1 13"/>
          <p:cNvSpPr/>
          <p:nvPr/>
        </p:nvSpPr>
        <p:spPr>
          <a:xfrm rot="1363004">
            <a:off x="5955630" y="4850746"/>
            <a:ext cx="3702321" cy="1901365"/>
          </a:xfrm>
          <a:prstGeom prst="irregularSeal1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this is the </a:t>
            </a:r>
            <a:r>
              <a:rPr lang="en-US" sz="1600" b="1" dirty="0">
                <a:solidFill>
                  <a:schemeClr val="tx1"/>
                </a:solidFill>
              </a:rPr>
              <a:t>inclusive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or</a:t>
            </a:r>
            <a:r>
              <a:rPr lang="en-US" sz="1600" dirty="0">
                <a:solidFill>
                  <a:schemeClr val="tx1"/>
                </a:solidFill>
              </a:rPr>
              <a:t> which allows either or both to be true.</a:t>
            </a:r>
          </a:p>
        </p:txBody>
      </p:sp>
    </p:spTree>
    <p:extLst>
      <p:ext uri="{BB962C8B-B14F-4D97-AF65-F5344CB8AC3E}">
        <p14:creationId xmlns:p14="http://schemas.microsoft.com/office/powerpoint/2010/main" val="75477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Negating a Boolean Expression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2720702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A </a:t>
            </a:r>
            <a:r>
              <a:rPr lang="en-US" altLang="en-US" dirty="0" err="1"/>
              <a:t>boolean</a:t>
            </a:r>
            <a:r>
              <a:rPr lang="en-US" altLang="en-US" dirty="0"/>
              <a:t> expression can be negated using the "not" (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!</a:t>
            </a:r>
            <a:r>
              <a:rPr lang="en-US" altLang="en-US" dirty="0"/>
              <a:t>) operator.</a:t>
            </a:r>
          </a:p>
          <a:p>
            <a:r>
              <a:rPr lang="en-US" altLang="en-US" dirty="0"/>
              <a:t>Syntax</a:t>
            </a:r>
          </a:p>
          <a:p>
            <a:pPr marL="274320" lvl="1" indent="0"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!(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Boolean_Expression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)</a:t>
            </a:r>
          </a:p>
          <a:p>
            <a:r>
              <a:rPr lang="en-US" altLang="en-US" dirty="0"/>
              <a:t>Example</a:t>
            </a:r>
          </a:p>
          <a:p>
            <a:pPr marL="274320" lvl="1" indent="0"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(a || b) &amp;&amp; !(a &amp;&amp; b)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391" y="4415498"/>
            <a:ext cx="6324600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Explosion 1 12"/>
          <p:cNvSpPr/>
          <p:nvPr/>
        </p:nvSpPr>
        <p:spPr>
          <a:xfrm rot="1363004">
            <a:off x="4933463" y="2763431"/>
            <a:ext cx="4328417" cy="2069970"/>
          </a:xfrm>
          <a:prstGeom prst="irregularSeal1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this example is the </a:t>
            </a:r>
            <a:r>
              <a:rPr lang="en-US" sz="1600" b="1" dirty="0">
                <a:solidFill>
                  <a:schemeClr val="tx1"/>
                </a:solidFill>
              </a:rPr>
              <a:t>exclusive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or</a:t>
            </a:r>
            <a:r>
              <a:rPr lang="en-US" sz="1600" dirty="0">
                <a:solidFill>
                  <a:schemeClr val="tx1"/>
                </a:solidFill>
              </a:rPr>
              <a:t> which allows ONLY one to be true.</a:t>
            </a:r>
          </a:p>
        </p:txBody>
      </p:sp>
    </p:spTree>
    <p:extLst>
      <p:ext uri="{BB962C8B-B14F-4D97-AF65-F5344CB8AC3E}">
        <p14:creationId xmlns:p14="http://schemas.microsoft.com/office/powerpoint/2010/main" val="2166937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Java Logical Operators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416" y="1655817"/>
            <a:ext cx="7932737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062" y="3741792"/>
            <a:ext cx="7827963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67383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highlight>
                  <a:srgbClr val="FFFF00"/>
                </a:highlight>
              </a:rPr>
              <a:t>Boolean equality (</a:t>
            </a:r>
            <a:r>
              <a:rPr lang="en-US" altLang="en-US" b="1" dirty="0">
                <a:solidFill>
                  <a:schemeClr val="accent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altLang="en-US" dirty="0">
                <a:highlight>
                  <a:srgbClr val="FFFF00"/>
                </a:highlight>
              </a:rPr>
              <a:t>)</a:t>
            </a:r>
            <a:endParaRPr lang="en-US" altLang="en-US" b="1" dirty="0">
              <a:solidFill>
                <a:schemeClr val="accent2"/>
              </a:solidFill>
              <a:highlight>
                <a:srgbClr val="FFFF00"/>
              </a:highlight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==</a:t>
            </a:r>
            <a:r>
              <a:rPr lang="en-US" altLang="en-US" dirty="0"/>
              <a:t> is </a:t>
            </a:r>
            <a:r>
              <a:rPr lang="en-US" altLang="en-US" dirty="0">
                <a:solidFill>
                  <a:schemeClr val="tx2"/>
                </a:solidFill>
              </a:rPr>
              <a:t>appropriate</a:t>
            </a:r>
            <a:r>
              <a:rPr lang="en-US" altLang="en-US" dirty="0"/>
              <a:t> for determining if two integers or characters have the same value.</a:t>
            </a:r>
          </a:p>
          <a:p>
            <a:pPr marL="274320" lvl="1" indent="0">
              <a:buNone/>
            </a:pP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if (a == 3)</a:t>
            </a:r>
          </a:p>
          <a:p>
            <a:pPr marL="274320" lvl="1" indent="0">
              <a:buNone/>
            </a:pPr>
            <a:r>
              <a:rPr lang="en-US" altLang="en-US" dirty="0"/>
              <a:t>where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a</a:t>
            </a:r>
            <a:r>
              <a:rPr lang="en-US" altLang="en-US" dirty="0"/>
              <a:t> is an integer type</a:t>
            </a:r>
          </a:p>
          <a:p>
            <a:pPr marL="274320" lvl="1" indent="0">
              <a:buNone/>
            </a:pPr>
            <a:endParaRPr lang="en-US" altLang="en-US" dirty="0"/>
          </a:p>
          <a:p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==</a:t>
            </a:r>
            <a:r>
              <a:rPr lang="en-US" altLang="en-US" dirty="0"/>
              <a:t> is </a:t>
            </a:r>
            <a:r>
              <a:rPr lang="en-US" altLang="en-US" dirty="0">
                <a:solidFill>
                  <a:schemeClr val="tx2"/>
                </a:solidFill>
              </a:rPr>
              <a:t>not appropriate </a:t>
            </a:r>
            <a:r>
              <a:rPr lang="en-US" altLang="en-US" dirty="0"/>
              <a:t>for determining if two floating points values are equal.   </a:t>
            </a:r>
          </a:p>
          <a:p>
            <a:pPr marL="274320" lvl="1" indent="0">
              <a:buNone/>
            </a:pPr>
            <a:r>
              <a:rPr lang="en-US" altLang="en-US" dirty="0"/>
              <a:t>Instead use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&lt; </a:t>
            </a:r>
            <a:r>
              <a:rPr lang="en-US" altLang="en-US" dirty="0"/>
              <a:t>and some appropriate tolerance instead.</a:t>
            </a:r>
          </a:p>
          <a:p>
            <a:pPr marL="274320" lvl="1" indent="0"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if (abs(b - c) &lt; epsilon)</a:t>
            </a:r>
          </a:p>
          <a:p>
            <a:pPr marL="274320" lvl="1" indent="0">
              <a:buNone/>
            </a:pPr>
            <a:r>
              <a:rPr lang="en-US" altLang="en-US" dirty="0"/>
              <a:t>where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b</a:t>
            </a:r>
            <a:r>
              <a:rPr lang="en-US" altLang="en-US" dirty="0"/>
              <a:t>,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c</a:t>
            </a:r>
            <a:r>
              <a:rPr lang="en-US" altLang="en-US" dirty="0"/>
              <a:t>, and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epsilon</a:t>
            </a:r>
            <a:r>
              <a:rPr lang="en-US" altLang="en-US" dirty="0"/>
              <a:t> are floating point types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4552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highlight>
                  <a:srgbClr val="FFFF00"/>
                </a:highlight>
              </a:rPr>
              <a:t>Boolean equality (</a:t>
            </a:r>
            <a:r>
              <a:rPr lang="en-US" altLang="en-US" b="1" dirty="0">
                <a:solidFill>
                  <a:schemeClr val="accent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altLang="en-US" dirty="0">
                <a:highlight>
                  <a:srgbClr val="FFFF00"/>
                </a:highlight>
              </a:rPr>
              <a:t>) for Objects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==</a:t>
            </a:r>
            <a:r>
              <a:rPr lang="en-US" altLang="en-US" dirty="0"/>
              <a:t> is </a:t>
            </a:r>
            <a:r>
              <a:rPr lang="en-US" altLang="en-US" dirty="0">
                <a:solidFill>
                  <a:schemeClr val="tx2"/>
                </a:solidFill>
              </a:rPr>
              <a:t>not appropriate </a:t>
            </a:r>
            <a:r>
              <a:rPr lang="en-US" altLang="en-US" dirty="0"/>
              <a:t>for determining if two objects have the same value.</a:t>
            </a:r>
          </a:p>
          <a:p>
            <a:pPr lvl="1"/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if (s1 == s2)</a:t>
            </a:r>
            <a:r>
              <a:rPr lang="en-US" altLang="en-US" dirty="0"/>
              <a:t>, where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s1</a:t>
            </a:r>
            <a:r>
              <a:rPr lang="en-US" altLang="en-US" dirty="0"/>
              <a:t> and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s2</a:t>
            </a:r>
            <a:r>
              <a:rPr lang="en-US" altLang="en-US" dirty="0"/>
              <a:t> refer to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Strings</a:t>
            </a:r>
            <a:r>
              <a:rPr lang="en-US" altLang="en-US" dirty="0"/>
              <a:t>, determines only if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s1</a:t>
            </a:r>
            <a:r>
              <a:rPr lang="en-US" altLang="en-US" dirty="0"/>
              <a:t> and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s2</a:t>
            </a:r>
            <a:r>
              <a:rPr lang="en-US" altLang="en-US" dirty="0"/>
              <a:t> refer the a common memory location.</a:t>
            </a:r>
          </a:p>
          <a:p>
            <a:pPr lvl="1"/>
            <a:r>
              <a:rPr lang="en-US" altLang="en-US" dirty="0"/>
              <a:t>If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s1</a:t>
            </a:r>
            <a:r>
              <a:rPr lang="en-US" altLang="en-US" dirty="0"/>
              <a:t> and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s2</a:t>
            </a:r>
            <a:r>
              <a:rPr lang="en-US" altLang="en-US" dirty="0"/>
              <a:t> refer to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Strings</a:t>
            </a:r>
            <a:r>
              <a:rPr lang="en-US" altLang="en-US" dirty="0"/>
              <a:t> with identical sequences of characters, but stored in different memory locations,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(s1 == s2) </a:t>
            </a:r>
            <a:r>
              <a:rPr lang="en-US" altLang="en-US" dirty="0"/>
              <a:t>is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false</a:t>
            </a:r>
            <a:r>
              <a:rPr lang="en-US" altLang="en-US" dirty="0"/>
              <a:t>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2275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Testing equality for Strings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/>
              <a:t>To test the equality of objects of class String, use method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equals</a:t>
            </a:r>
            <a:r>
              <a:rPr lang="en-US" altLang="en-US" dirty="0"/>
              <a:t>.</a:t>
            </a:r>
          </a:p>
          <a:p>
            <a:pPr marL="274320" lvl="1" indent="0"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s1.equals(s2)   </a:t>
            </a:r>
            <a:r>
              <a:rPr lang="en-US" altLang="en-US" dirty="0"/>
              <a:t>or    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s2.equals(s1)</a:t>
            </a:r>
          </a:p>
          <a:p>
            <a:pPr marL="274320" lvl="1" indent="0">
              <a:buNone/>
            </a:pPr>
            <a:endParaRPr lang="en-US" altLang="en-US" dirty="0"/>
          </a:p>
          <a:p>
            <a:r>
              <a:rPr lang="en-US" altLang="en-US" dirty="0"/>
              <a:t>To test for equality ignoring case, use method 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equalsIgnoreCase</a:t>
            </a:r>
            <a:r>
              <a:rPr lang="en-US" altLang="en-US" dirty="0"/>
              <a:t>.</a:t>
            </a:r>
          </a:p>
          <a:p>
            <a:pPr marL="274320" lvl="1" indent="0"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("Hello".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equalsIgnoreCase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("hello"))</a:t>
            </a:r>
          </a:p>
          <a:p>
            <a:pPr marL="274320" lvl="1" indent="0">
              <a:buNone/>
            </a:pPr>
            <a:endParaRPr lang="en-US" altLang="en-US" b="1" dirty="0">
              <a:solidFill>
                <a:schemeClr val="accent2"/>
              </a:solidFill>
              <a:latin typeface="Courier New" pitchFamily="49" charset="0"/>
            </a:endParaRPr>
          </a:p>
          <a:p>
            <a:r>
              <a:rPr lang="en-US" altLang="en-US" dirty="0"/>
              <a:t>Syntax</a:t>
            </a:r>
          </a:p>
          <a:p>
            <a:pPr lvl="1">
              <a:buNone/>
            </a:pPr>
            <a:r>
              <a:rPr lang="en-US" altLang="en-US" b="1" i="1" dirty="0" err="1">
                <a:solidFill>
                  <a:schemeClr val="accent2"/>
                </a:solidFill>
                <a:latin typeface="Courier New" pitchFamily="49" charset="0"/>
              </a:rPr>
              <a:t>String.equals</a:t>
            </a:r>
            <a:r>
              <a:rPr lang="en-US" altLang="en-US" b="1" i="1" dirty="0">
                <a:solidFill>
                  <a:schemeClr val="accent2"/>
                </a:solidFill>
                <a:latin typeface="Courier New" pitchFamily="49" charset="0"/>
              </a:rPr>
              <a:t>(</a:t>
            </a:r>
            <a:r>
              <a:rPr lang="en-US" altLang="en-US" b="1" i="1" dirty="0" err="1">
                <a:solidFill>
                  <a:schemeClr val="accent2"/>
                </a:solidFill>
                <a:latin typeface="Courier New" pitchFamily="49" charset="0"/>
              </a:rPr>
              <a:t>Other_String</a:t>
            </a:r>
            <a:r>
              <a:rPr lang="en-US" altLang="en-US" b="1" i="1" dirty="0">
                <a:solidFill>
                  <a:schemeClr val="accent2"/>
                </a:solidFill>
                <a:latin typeface="Courier New" pitchFamily="49" charset="0"/>
              </a:rPr>
              <a:t>)</a:t>
            </a:r>
          </a:p>
          <a:p>
            <a:pPr lvl="1">
              <a:buNone/>
            </a:pPr>
            <a:r>
              <a:rPr lang="en-US" altLang="en-US" b="1" i="1" dirty="0" err="1">
                <a:solidFill>
                  <a:schemeClr val="accent2"/>
                </a:solidFill>
                <a:latin typeface="Courier New" pitchFamily="49" charset="0"/>
              </a:rPr>
              <a:t>String.equalsIgnoreCase</a:t>
            </a:r>
            <a:r>
              <a:rPr lang="en-US" altLang="en-US" b="1" i="1" dirty="0">
                <a:solidFill>
                  <a:schemeClr val="accent2"/>
                </a:solidFill>
                <a:latin typeface="Courier New" pitchFamily="49" charset="0"/>
              </a:rPr>
              <a:t>(</a:t>
            </a:r>
            <a:r>
              <a:rPr lang="en-US" altLang="en-US" b="1" i="1" dirty="0" err="1">
                <a:solidFill>
                  <a:schemeClr val="accent2"/>
                </a:solidFill>
                <a:latin typeface="Courier New" pitchFamily="49" charset="0"/>
              </a:rPr>
              <a:t>Other_String</a:t>
            </a:r>
            <a:r>
              <a:rPr lang="en-US" altLang="en-US" b="1" i="1" dirty="0">
                <a:solidFill>
                  <a:schemeClr val="accent2"/>
                </a:solidFill>
                <a:latin typeface="Courier New" pitchFamily="49" charset="0"/>
              </a:rPr>
              <a:t>)</a:t>
            </a:r>
          </a:p>
          <a:p>
            <a:pPr marL="274320" lvl="1" indent="0">
              <a:buNone/>
            </a:pPr>
            <a:endParaRPr lang="en-US" altLang="en-US" b="1" dirty="0">
              <a:solidFill>
                <a:schemeClr val="accent2"/>
              </a:solidFill>
              <a:latin typeface="Courier New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618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Use Java branching statements</a:t>
            </a:r>
          </a:p>
          <a:p>
            <a:r>
              <a:rPr lang="en-US" altLang="en-US" dirty="0"/>
              <a:t>Compare values of primitive types</a:t>
            </a:r>
          </a:p>
          <a:p>
            <a:r>
              <a:rPr lang="en-US" altLang="en-US" dirty="0"/>
              <a:t>Compare objects such as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Strings</a:t>
            </a:r>
          </a:p>
          <a:p>
            <a:r>
              <a:rPr lang="en-US" altLang="en-US" dirty="0"/>
              <a:t>Use the primitive type 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boolean</a:t>
            </a:r>
            <a:endParaRPr lang="en-US" altLang="en-US" b="1" dirty="0">
              <a:solidFill>
                <a:schemeClr val="accent2"/>
              </a:solidFill>
              <a:latin typeface="Courier New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005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3060" y="525519"/>
            <a:ext cx="9017875" cy="6247864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altLang="en-US" sz="1600" b="1" dirty="0">
                <a:solidFill>
                  <a:schemeClr val="accent2"/>
                </a:solidFill>
                <a:latin typeface="Courier New" pitchFamily="49" charset="0"/>
              </a:rPr>
              <a:t>import </a:t>
            </a:r>
            <a:r>
              <a:rPr lang="en-US" altLang="en-US" sz="1600" b="1" dirty="0" err="1">
                <a:solidFill>
                  <a:schemeClr val="accent2"/>
                </a:solidFill>
                <a:latin typeface="Courier New" pitchFamily="49" charset="0"/>
              </a:rPr>
              <a:t>java.util.Scanner</a:t>
            </a:r>
            <a:r>
              <a:rPr lang="en-US" altLang="en-US" sz="1600" b="1" dirty="0">
                <a:solidFill>
                  <a:schemeClr val="accent2"/>
                </a:solidFill>
                <a:latin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altLang="en-US" sz="1600" b="1" dirty="0">
                <a:solidFill>
                  <a:schemeClr val="accent2"/>
                </a:solidFill>
                <a:latin typeface="Courier New" pitchFamily="49" charset="0"/>
              </a:rPr>
              <a:t>public class </a:t>
            </a:r>
            <a:r>
              <a:rPr lang="en-US" altLang="en-US" sz="1600" b="1" dirty="0" err="1">
                <a:solidFill>
                  <a:schemeClr val="accent2"/>
                </a:solidFill>
                <a:latin typeface="Courier New" pitchFamily="49" charset="0"/>
              </a:rPr>
              <a:t>StringEqualityDemo</a:t>
            </a:r>
            <a:endParaRPr lang="en-US" altLang="en-US" sz="1600" b="1" dirty="0">
              <a:solidFill>
                <a:schemeClr val="accent2"/>
              </a:solidFill>
              <a:latin typeface="Courier New" pitchFamily="49" charset="0"/>
            </a:endParaRPr>
          </a:p>
          <a:p>
            <a:pPr marL="0" indent="0">
              <a:buNone/>
            </a:pPr>
            <a:r>
              <a:rPr lang="en-US" altLang="en-US" sz="1600" b="1" dirty="0">
                <a:solidFill>
                  <a:schemeClr val="accent2"/>
                </a:solidFill>
                <a:latin typeface="Courier New" pitchFamily="49" charset="0"/>
              </a:rPr>
              <a:t>{ public static void main (String [] </a:t>
            </a:r>
            <a:r>
              <a:rPr lang="en-US" altLang="en-US" sz="1600" b="1" dirty="0" err="1">
                <a:solidFill>
                  <a:schemeClr val="accent2"/>
                </a:solidFill>
                <a:latin typeface="Courier New" pitchFamily="49" charset="0"/>
              </a:rPr>
              <a:t>args</a:t>
            </a:r>
            <a:r>
              <a:rPr lang="en-US" altLang="en-US" sz="1600" b="1" dirty="0">
                <a:solidFill>
                  <a:schemeClr val="accent2"/>
                </a:solidFill>
                <a:latin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altLang="en-US" sz="1600" b="1" dirty="0">
                <a:solidFill>
                  <a:schemeClr val="accent2"/>
                </a:solidFill>
                <a:latin typeface="Courier New" pitchFamily="49" charset="0"/>
              </a:rPr>
              <a:t>  { String s1, s2;</a:t>
            </a:r>
          </a:p>
          <a:p>
            <a:pPr marL="0" indent="0">
              <a:buNone/>
            </a:pPr>
            <a:r>
              <a:rPr lang="en-US" altLang="en-US" sz="1600" b="1" dirty="0">
                <a:solidFill>
                  <a:schemeClr val="accent2"/>
                </a:solidFill>
                <a:latin typeface="Courier New" pitchFamily="49" charset="0"/>
              </a:rPr>
              <a:t>    </a:t>
            </a:r>
            <a:r>
              <a:rPr lang="en-US" altLang="en-US" sz="1600" b="1" dirty="0" err="1">
                <a:solidFill>
                  <a:schemeClr val="accent2"/>
                </a:solidFill>
                <a:latin typeface="Courier New" pitchFamily="49" charset="0"/>
              </a:rPr>
              <a:t>System.out.println</a:t>
            </a:r>
            <a:r>
              <a:rPr lang="en-US" altLang="en-US" sz="1600" b="1" dirty="0">
                <a:solidFill>
                  <a:schemeClr val="accent2"/>
                </a:solidFill>
                <a:latin typeface="Courier New" pitchFamily="49" charset="0"/>
              </a:rPr>
              <a:t> ("Enter two lines of text:");</a:t>
            </a:r>
          </a:p>
          <a:p>
            <a:pPr marL="0" indent="0">
              <a:buNone/>
            </a:pPr>
            <a:r>
              <a:rPr lang="en-US" altLang="en-US" sz="1600" b="1" dirty="0">
                <a:solidFill>
                  <a:schemeClr val="accent2"/>
                </a:solidFill>
                <a:latin typeface="Courier New" pitchFamily="49" charset="0"/>
              </a:rPr>
              <a:t>    Scanner keyboard = new Scanner (System.in);</a:t>
            </a:r>
          </a:p>
          <a:p>
            <a:pPr marL="0" indent="0">
              <a:buNone/>
            </a:pPr>
            <a:r>
              <a:rPr lang="en-US" altLang="en-US" sz="1600" b="1" dirty="0">
                <a:solidFill>
                  <a:schemeClr val="accent2"/>
                </a:solidFill>
                <a:latin typeface="Courier New" pitchFamily="49" charset="0"/>
              </a:rPr>
              <a:t>    s1 = </a:t>
            </a:r>
            <a:r>
              <a:rPr lang="en-US" altLang="en-US" sz="1600" b="1" dirty="0" err="1">
                <a:solidFill>
                  <a:schemeClr val="accent2"/>
                </a:solidFill>
                <a:latin typeface="Courier New" pitchFamily="49" charset="0"/>
              </a:rPr>
              <a:t>keyboard.nextLine</a:t>
            </a:r>
            <a:r>
              <a:rPr lang="en-US" altLang="en-US" sz="1600" b="1" dirty="0">
                <a:solidFill>
                  <a:schemeClr val="accent2"/>
                </a:solidFill>
                <a:latin typeface="Courier New" pitchFamily="49" charset="0"/>
              </a:rPr>
              <a:t> ();</a:t>
            </a:r>
          </a:p>
          <a:p>
            <a:pPr marL="0" indent="0">
              <a:buNone/>
            </a:pPr>
            <a:r>
              <a:rPr lang="en-US" altLang="en-US" sz="1600" b="1" dirty="0">
                <a:solidFill>
                  <a:schemeClr val="accent2"/>
                </a:solidFill>
                <a:latin typeface="Courier New" pitchFamily="49" charset="0"/>
              </a:rPr>
              <a:t>    s2 = </a:t>
            </a:r>
            <a:r>
              <a:rPr lang="en-US" altLang="en-US" sz="1600" b="1" dirty="0" err="1">
                <a:solidFill>
                  <a:schemeClr val="accent2"/>
                </a:solidFill>
                <a:latin typeface="Courier New" pitchFamily="49" charset="0"/>
              </a:rPr>
              <a:t>keyboard.nextLine</a:t>
            </a:r>
            <a:r>
              <a:rPr lang="en-US" altLang="en-US" sz="1600" b="1" dirty="0">
                <a:solidFill>
                  <a:schemeClr val="accent2"/>
                </a:solidFill>
                <a:latin typeface="Courier New" pitchFamily="49" charset="0"/>
              </a:rPr>
              <a:t> ();</a:t>
            </a:r>
          </a:p>
          <a:p>
            <a:pPr marL="0" indent="0">
              <a:buNone/>
            </a:pPr>
            <a:r>
              <a:rPr lang="en-US" altLang="en-US" sz="1600" b="1" dirty="0">
                <a:solidFill>
                  <a:schemeClr val="accent2"/>
                </a:solidFill>
                <a:latin typeface="Courier New" pitchFamily="49" charset="0"/>
              </a:rPr>
              <a:t>    if (s1.equals (s2))</a:t>
            </a:r>
          </a:p>
          <a:p>
            <a:pPr marL="0" indent="0">
              <a:buNone/>
            </a:pPr>
            <a:r>
              <a:rPr lang="en-US" altLang="en-US" sz="1600" b="1" dirty="0">
                <a:solidFill>
                  <a:schemeClr val="accent2"/>
                </a:solidFill>
                <a:latin typeface="Courier New" pitchFamily="49" charset="0"/>
              </a:rPr>
              <a:t>        </a:t>
            </a:r>
            <a:r>
              <a:rPr lang="en-US" altLang="en-US" sz="1600" b="1" dirty="0" err="1">
                <a:solidFill>
                  <a:schemeClr val="accent2"/>
                </a:solidFill>
                <a:latin typeface="Courier New" pitchFamily="49" charset="0"/>
              </a:rPr>
              <a:t>System.out.println</a:t>
            </a:r>
            <a:r>
              <a:rPr lang="en-US" altLang="en-US" sz="1600" b="1" dirty="0">
                <a:solidFill>
                  <a:schemeClr val="accent2"/>
                </a:solidFill>
                <a:latin typeface="Courier New" pitchFamily="49" charset="0"/>
              </a:rPr>
              <a:t> ("The two lines are equal.");</a:t>
            </a:r>
          </a:p>
          <a:p>
            <a:pPr marL="0" indent="0">
              <a:buNone/>
            </a:pPr>
            <a:r>
              <a:rPr lang="en-US" altLang="en-US" sz="1600" b="1" dirty="0">
                <a:solidFill>
                  <a:schemeClr val="accent2"/>
                </a:solidFill>
                <a:latin typeface="Courier New" pitchFamily="49" charset="0"/>
              </a:rPr>
              <a:t>    else</a:t>
            </a:r>
          </a:p>
          <a:p>
            <a:pPr marL="0" indent="0">
              <a:buNone/>
            </a:pPr>
            <a:r>
              <a:rPr lang="en-US" altLang="en-US" sz="1600" b="1" dirty="0">
                <a:solidFill>
                  <a:schemeClr val="accent2"/>
                </a:solidFill>
                <a:latin typeface="Courier New" pitchFamily="49" charset="0"/>
              </a:rPr>
              <a:t>        </a:t>
            </a:r>
            <a:r>
              <a:rPr lang="en-US" altLang="en-US" sz="1600" b="1" dirty="0" err="1">
                <a:solidFill>
                  <a:schemeClr val="accent2"/>
                </a:solidFill>
                <a:latin typeface="Courier New" pitchFamily="49" charset="0"/>
              </a:rPr>
              <a:t>System.out.println</a:t>
            </a:r>
            <a:r>
              <a:rPr lang="en-US" altLang="en-US" sz="1600" b="1" dirty="0">
                <a:solidFill>
                  <a:schemeClr val="accent2"/>
                </a:solidFill>
                <a:latin typeface="Courier New" pitchFamily="49" charset="0"/>
              </a:rPr>
              <a:t> ("The two lines are not equal.");</a:t>
            </a:r>
          </a:p>
          <a:p>
            <a:pPr marL="0" indent="0">
              <a:buNone/>
            </a:pPr>
            <a:r>
              <a:rPr lang="en-US" altLang="en-US" sz="1600" b="1" dirty="0">
                <a:solidFill>
                  <a:schemeClr val="accent2"/>
                </a:solidFill>
                <a:latin typeface="Courier New" pitchFamily="49" charset="0"/>
              </a:rPr>
              <a:t>    if (s2.equals (s1))</a:t>
            </a:r>
          </a:p>
          <a:p>
            <a:pPr marL="0" indent="0">
              <a:buNone/>
            </a:pPr>
            <a:r>
              <a:rPr lang="en-US" altLang="en-US" sz="1600" b="1" dirty="0">
                <a:solidFill>
                  <a:schemeClr val="accent2"/>
                </a:solidFill>
                <a:latin typeface="Courier New" pitchFamily="49" charset="0"/>
              </a:rPr>
              <a:t>        </a:t>
            </a:r>
            <a:r>
              <a:rPr lang="en-US" altLang="en-US" sz="1600" b="1" dirty="0" err="1">
                <a:solidFill>
                  <a:schemeClr val="accent2"/>
                </a:solidFill>
                <a:latin typeface="Courier New" pitchFamily="49" charset="0"/>
              </a:rPr>
              <a:t>System.out.println</a:t>
            </a:r>
            <a:r>
              <a:rPr lang="en-US" altLang="en-US" sz="1600" b="1" dirty="0">
                <a:solidFill>
                  <a:schemeClr val="accent2"/>
                </a:solidFill>
                <a:latin typeface="Courier New" pitchFamily="49" charset="0"/>
              </a:rPr>
              <a:t> ("The two lines are equal.");</a:t>
            </a:r>
          </a:p>
          <a:p>
            <a:pPr marL="0" indent="0">
              <a:buNone/>
            </a:pPr>
            <a:r>
              <a:rPr lang="en-US" altLang="en-US" sz="1600" b="1" dirty="0">
                <a:solidFill>
                  <a:schemeClr val="accent2"/>
                </a:solidFill>
                <a:latin typeface="Courier New" pitchFamily="49" charset="0"/>
              </a:rPr>
              <a:t>    else</a:t>
            </a:r>
          </a:p>
          <a:p>
            <a:pPr marL="0" indent="0">
              <a:buNone/>
            </a:pPr>
            <a:r>
              <a:rPr lang="en-US" altLang="en-US" sz="1600" b="1" dirty="0">
                <a:solidFill>
                  <a:schemeClr val="accent2"/>
                </a:solidFill>
                <a:latin typeface="Courier New" pitchFamily="49" charset="0"/>
              </a:rPr>
              <a:t>        </a:t>
            </a:r>
            <a:r>
              <a:rPr lang="en-US" altLang="en-US" sz="1600" b="1" dirty="0" err="1">
                <a:solidFill>
                  <a:schemeClr val="accent2"/>
                </a:solidFill>
                <a:latin typeface="Courier New" pitchFamily="49" charset="0"/>
              </a:rPr>
              <a:t>System.out.println</a:t>
            </a:r>
            <a:r>
              <a:rPr lang="en-US" altLang="en-US" sz="1600" b="1" dirty="0">
                <a:solidFill>
                  <a:schemeClr val="accent2"/>
                </a:solidFill>
                <a:latin typeface="Courier New" pitchFamily="49" charset="0"/>
              </a:rPr>
              <a:t> ("The two lines are not equal.");</a:t>
            </a:r>
          </a:p>
          <a:p>
            <a:pPr marL="0" indent="0">
              <a:buNone/>
            </a:pPr>
            <a:r>
              <a:rPr lang="en-US" altLang="en-US" sz="1600" b="1" dirty="0">
                <a:solidFill>
                  <a:schemeClr val="accent2"/>
                </a:solidFill>
                <a:latin typeface="Courier New" pitchFamily="49" charset="0"/>
              </a:rPr>
              <a:t>    if (s1.equalsIgnoreCase (s2))</a:t>
            </a:r>
          </a:p>
          <a:p>
            <a:pPr marL="0" indent="0">
              <a:buNone/>
            </a:pPr>
            <a:r>
              <a:rPr lang="en-US" altLang="en-US" sz="1600" b="1" dirty="0">
                <a:solidFill>
                  <a:schemeClr val="accent2"/>
                </a:solidFill>
                <a:latin typeface="Courier New" pitchFamily="49" charset="0"/>
              </a:rPr>
              <a:t>        </a:t>
            </a:r>
            <a:r>
              <a:rPr lang="en-US" altLang="en-US" sz="1600" b="1" dirty="0" err="1">
                <a:solidFill>
                  <a:schemeClr val="accent2"/>
                </a:solidFill>
                <a:latin typeface="Courier New" pitchFamily="49" charset="0"/>
              </a:rPr>
              <a:t>System.out.println</a:t>
            </a:r>
            <a:r>
              <a:rPr lang="en-US" altLang="en-US" sz="1600" b="1" dirty="0">
                <a:solidFill>
                  <a:schemeClr val="accent2"/>
                </a:solidFill>
                <a:latin typeface="Courier New" pitchFamily="49" charset="0"/>
              </a:rPr>
              <a:t> ("But the lines are equal, ignoring case.");</a:t>
            </a:r>
          </a:p>
          <a:p>
            <a:pPr marL="0" indent="0">
              <a:buNone/>
            </a:pPr>
            <a:r>
              <a:rPr lang="en-US" altLang="en-US" sz="1600" b="1" dirty="0">
                <a:solidFill>
                  <a:schemeClr val="accent2"/>
                </a:solidFill>
                <a:latin typeface="Courier New" pitchFamily="49" charset="0"/>
              </a:rPr>
              <a:t>    else</a:t>
            </a:r>
          </a:p>
          <a:p>
            <a:pPr marL="0" indent="0">
              <a:buNone/>
            </a:pPr>
            <a:r>
              <a:rPr lang="en-US" altLang="en-US" sz="1600" b="1" dirty="0">
                <a:solidFill>
                  <a:schemeClr val="accent2"/>
                </a:solidFill>
                <a:latin typeface="Courier New" pitchFamily="49" charset="0"/>
              </a:rPr>
              <a:t>        </a:t>
            </a:r>
            <a:r>
              <a:rPr lang="en-US" altLang="en-US" sz="1600" b="1" dirty="0" err="1">
                <a:solidFill>
                  <a:schemeClr val="accent2"/>
                </a:solidFill>
                <a:latin typeface="Courier New" pitchFamily="49" charset="0"/>
              </a:rPr>
              <a:t>System.out.println</a:t>
            </a:r>
            <a:r>
              <a:rPr lang="en-US" altLang="en-US" sz="1600" b="1" dirty="0">
                <a:solidFill>
                  <a:schemeClr val="accent2"/>
                </a:solidFill>
                <a:latin typeface="Courier New" pitchFamily="49" charset="0"/>
              </a:rPr>
              <a:t> ("Lines are not equal, even ignoring case.");</a:t>
            </a:r>
          </a:p>
          <a:p>
            <a:pPr marL="0" indent="0">
              <a:buNone/>
            </a:pPr>
            <a:r>
              <a:rPr lang="en-US" altLang="en-US" sz="1600" b="1" dirty="0">
                <a:solidFill>
                  <a:schemeClr val="accent2"/>
                </a:solidFill>
                <a:latin typeface="Courier New" pitchFamily="49" charset="0"/>
              </a:rPr>
              <a:t>   }}</a:t>
            </a:r>
          </a:p>
        </p:txBody>
      </p:sp>
    </p:spTree>
    <p:extLst>
      <p:ext uri="{BB962C8B-B14F-4D97-AF65-F5344CB8AC3E}">
        <p14:creationId xmlns:p14="http://schemas.microsoft.com/office/powerpoint/2010/main" val="11381985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Testing Strings for Equality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3072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2386795"/>
            <a:ext cx="7683500" cy="23844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30725" name="Text Box 7"/>
          <p:cNvSpPr txBox="1">
            <a:spLocks noChangeArrowheads="1"/>
          </p:cNvSpPr>
          <p:nvPr/>
        </p:nvSpPr>
        <p:spPr bwMode="auto">
          <a:xfrm>
            <a:off x="6705600" y="1883557"/>
            <a:ext cx="1524000" cy="1006475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2000" dirty="0"/>
              <a:t>Sample </a:t>
            </a:r>
            <a:br>
              <a:rPr lang="en-US" altLang="en-US" sz="2000" dirty="0"/>
            </a:br>
            <a:r>
              <a:rPr lang="en-US" altLang="en-US" sz="2000" dirty="0"/>
              <a:t>screen output</a:t>
            </a:r>
          </a:p>
        </p:txBody>
      </p:sp>
    </p:spTree>
    <p:extLst>
      <p:ext uri="{BB962C8B-B14F-4D97-AF65-F5344CB8AC3E}">
        <p14:creationId xmlns:p14="http://schemas.microsoft.com/office/powerpoint/2010/main" val="26928991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Lexicographic Order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Lexicographic order is similar to alphabetical order, but is it based on the order of the characters in the ASCII (and Unicode) character set.</a:t>
            </a:r>
          </a:p>
          <a:p>
            <a:pPr lvl="1"/>
            <a:r>
              <a:rPr lang="en-US" altLang="en-US"/>
              <a:t>All the digits come before all the letters.</a:t>
            </a:r>
          </a:p>
          <a:p>
            <a:pPr lvl="1"/>
            <a:r>
              <a:rPr lang="en-US" altLang="en-US"/>
              <a:t>All the uppercase letters come before all the lower case letters.</a:t>
            </a:r>
          </a:p>
          <a:p>
            <a:pPr lvl="1"/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1635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Compound Statements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When a list of statements is enclosed in braces (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{}</a:t>
            </a:r>
            <a:r>
              <a:rPr lang="en-US" altLang="en-US" dirty="0"/>
              <a:t>), they form a </a:t>
            </a:r>
            <a:r>
              <a:rPr lang="en-US" altLang="en-US" dirty="0">
                <a:solidFill>
                  <a:schemeClr val="tx2"/>
                </a:solidFill>
              </a:rPr>
              <a:t>single compound statement</a:t>
            </a:r>
            <a:r>
              <a:rPr lang="en-US" altLang="en-US" dirty="0"/>
              <a:t>.</a:t>
            </a:r>
          </a:p>
          <a:p>
            <a:r>
              <a:rPr lang="en-US" altLang="en-US" dirty="0"/>
              <a:t>Syntax</a:t>
            </a:r>
          </a:p>
          <a:p>
            <a:pPr marL="274320" lvl="1" indent="0">
              <a:buNone/>
            </a:pP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{</a:t>
            </a:r>
          </a:p>
          <a:p>
            <a:pPr marL="274320" lvl="1" indent="0">
              <a:buNone/>
            </a:pP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	Statement_1;</a:t>
            </a:r>
          </a:p>
          <a:p>
            <a:pPr marL="274320" lvl="1" indent="0">
              <a:buNone/>
            </a:pP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	Statement_2;</a:t>
            </a:r>
          </a:p>
          <a:p>
            <a:pPr marL="274320" lvl="1" indent="0">
              <a:buNone/>
            </a:pP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	...</a:t>
            </a:r>
          </a:p>
          <a:p>
            <a:pPr marL="274320" lvl="1" indent="0">
              <a:buNone/>
            </a:pP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9111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65138"/>
            <a:ext cx="8229600" cy="762000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/>
              <a:t>Compound Statements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42892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/>
              <a:t>A compound statement can be used wherever a statement can be used.</a:t>
            </a:r>
          </a:p>
          <a:p>
            <a:pPr eaLnBrk="1" hangingPunct="1"/>
            <a:r>
              <a:rPr lang="en-US" altLang="en-US" sz="2800" dirty="0"/>
              <a:t>Example</a:t>
            </a:r>
          </a:p>
          <a:p>
            <a:pPr lvl="1"/>
            <a:r>
              <a:rPr lang="en-US" altLang="en-US" dirty="0"/>
              <a:t>To include multiple statements in a branch, enclose the statements in braces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{}</a:t>
            </a:r>
            <a:r>
              <a:rPr lang="en-US" altLang="en-US" dirty="0"/>
              <a:t>.</a:t>
            </a:r>
          </a:p>
          <a:p>
            <a:pPr marL="274320" lvl="1" indent="0">
              <a:buNone/>
            </a:pPr>
            <a:endParaRPr lang="en-US" altLang="en-US" dirty="0"/>
          </a:p>
          <a:p>
            <a:pPr lvl="2">
              <a:buFont typeface="Wingdings" pitchFamily="2" charset="2"/>
              <a:buNone/>
            </a:pP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if (total &gt; 10)</a:t>
            </a:r>
          </a:p>
          <a:p>
            <a:pPr lvl="2">
              <a:buFont typeface="Wingdings" pitchFamily="2" charset="2"/>
              <a:buNone/>
            </a:pP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{</a:t>
            </a:r>
          </a:p>
          <a:p>
            <a:pPr lvl="2">
              <a:buFont typeface="Wingdings" pitchFamily="2" charset="2"/>
              <a:buNone/>
            </a:pP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		sum = sum + total;</a:t>
            </a:r>
          </a:p>
          <a:p>
            <a:pPr lvl="2">
              <a:buFont typeface="Wingdings" pitchFamily="2" charset="2"/>
              <a:buNone/>
            </a:pP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		total = 0;</a:t>
            </a:r>
          </a:p>
          <a:p>
            <a:pPr lvl="2">
              <a:buFont typeface="Wingdings" pitchFamily="2" charset="2"/>
              <a:buNone/>
            </a:pP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040525" y="4745421"/>
            <a:ext cx="4178422" cy="1765738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ular Callout 7"/>
          <p:cNvSpPr/>
          <p:nvPr/>
        </p:nvSpPr>
        <p:spPr>
          <a:xfrm>
            <a:off x="5550022" y="4209393"/>
            <a:ext cx="3136780" cy="1072056"/>
          </a:xfrm>
          <a:prstGeom prst="wedgeRoundRectCallout">
            <a:avLst>
              <a:gd name="adj1" fmla="val -64237"/>
              <a:gd name="adj2" fmla="val 59402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All this will be executed if the condition is true</a:t>
            </a:r>
          </a:p>
        </p:txBody>
      </p:sp>
    </p:spTree>
    <p:extLst>
      <p:ext uri="{BB962C8B-B14F-4D97-AF65-F5344CB8AC3E}">
        <p14:creationId xmlns:p14="http://schemas.microsoft.com/office/powerpoint/2010/main" val="1451746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pPr eaLnBrk="1" hangingPunct="1"/>
            <a:r>
              <a:rPr lang="en-US" altLang="en-US"/>
              <a:t>Compound Statements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677111" y="1593024"/>
            <a:ext cx="2916324" cy="468052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B0F0"/>
                </a:solidFill>
              </a:rPr>
              <a:t>if (logical expression) </a:t>
            </a:r>
          </a:p>
          <a:p>
            <a:r>
              <a:rPr lang="en-US" dirty="0">
                <a:solidFill>
                  <a:srgbClr val="00B0F0"/>
                </a:solidFill>
              </a:rPr>
              <a:t>   {</a:t>
            </a:r>
          </a:p>
          <a:p>
            <a:r>
              <a:rPr lang="en-US" dirty="0">
                <a:solidFill>
                  <a:srgbClr val="00B0F0"/>
                </a:solidFill>
              </a:rPr>
              <a:t>    Statement </a:t>
            </a:r>
            <a:r>
              <a:rPr lang="en-US" dirty="0" err="1">
                <a:solidFill>
                  <a:srgbClr val="00B0F0"/>
                </a:solidFill>
              </a:rPr>
              <a:t>i</a:t>
            </a:r>
            <a:r>
              <a:rPr lang="en-US" dirty="0">
                <a:solidFill>
                  <a:srgbClr val="00B0F0"/>
                </a:solidFill>
              </a:rPr>
              <a:t>;</a:t>
            </a:r>
          </a:p>
          <a:p>
            <a:r>
              <a:rPr lang="en-US" dirty="0">
                <a:solidFill>
                  <a:srgbClr val="00B0F0"/>
                </a:solidFill>
              </a:rPr>
              <a:t>    Statement i+1;</a:t>
            </a:r>
          </a:p>
          <a:p>
            <a:r>
              <a:rPr lang="en-US" dirty="0">
                <a:solidFill>
                  <a:srgbClr val="00B0F0"/>
                </a:solidFill>
              </a:rPr>
              <a:t>    …</a:t>
            </a:r>
          </a:p>
          <a:p>
            <a:r>
              <a:rPr lang="en-US" dirty="0">
                <a:solidFill>
                  <a:srgbClr val="00B0F0"/>
                </a:solidFill>
              </a:rPr>
              <a:t>    Statement m;</a:t>
            </a:r>
          </a:p>
          <a:p>
            <a:r>
              <a:rPr lang="en-US" dirty="0">
                <a:solidFill>
                  <a:srgbClr val="00B0F0"/>
                </a:solidFill>
              </a:rPr>
              <a:t>   }</a:t>
            </a:r>
          </a:p>
          <a:p>
            <a:r>
              <a:rPr lang="en-US" dirty="0">
                <a:solidFill>
                  <a:srgbClr val="00B0F0"/>
                </a:solidFill>
              </a:rPr>
              <a:t>else</a:t>
            </a:r>
          </a:p>
          <a:p>
            <a:r>
              <a:rPr lang="en-US" dirty="0">
                <a:solidFill>
                  <a:srgbClr val="00B0F0"/>
                </a:solidFill>
              </a:rPr>
              <a:t>   {</a:t>
            </a:r>
          </a:p>
          <a:p>
            <a:r>
              <a:rPr lang="en-US" dirty="0">
                <a:solidFill>
                  <a:srgbClr val="00B0F0"/>
                </a:solidFill>
              </a:rPr>
              <a:t>     Statement j;</a:t>
            </a:r>
          </a:p>
          <a:p>
            <a:r>
              <a:rPr lang="en-US" dirty="0">
                <a:solidFill>
                  <a:srgbClr val="00B0F0"/>
                </a:solidFill>
              </a:rPr>
              <a:t>     Statement j+1;</a:t>
            </a:r>
          </a:p>
          <a:p>
            <a:r>
              <a:rPr lang="en-US" dirty="0">
                <a:solidFill>
                  <a:srgbClr val="00B0F0"/>
                </a:solidFill>
              </a:rPr>
              <a:t>     …</a:t>
            </a:r>
          </a:p>
          <a:p>
            <a:r>
              <a:rPr lang="en-US" dirty="0">
                <a:solidFill>
                  <a:srgbClr val="00B0F0"/>
                </a:solidFill>
              </a:rPr>
              <a:t>     Statement n;</a:t>
            </a:r>
          </a:p>
          <a:p>
            <a:r>
              <a:rPr lang="en-US" dirty="0">
                <a:solidFill>
                  <a:srgbClr val="00B0F0"/>
                </a:solidFill>
              </a:rPr>
              <a:t>   }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36951" y="1593024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SYNTAX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4860032" y="1593024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FLOWCHART</a:t>
            </a:r>
          </a:p>
        </p:txBody>
      </p:sp>
      <p:sp>
        <p:nvSpPr>
          <p:cNvPr id="13" name="Oval 12"/>
          <p:cNvSpPr/>
          <p:nvPr/>
        </p:nvSpPr>
        <p:spPr>
          <a:xfrm>
            <a:off x="6480212" y="2241096"/>
            <a:ext cx="360040" cy="360040"/>
          </a:xfrm>
          <a:prstGeom prst="ellipse">
            <a:avLst/>
          </a:prstGeom>
          <a:solidFill>
            <a:srgbClr val="FF33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4" name="Flowchart: Decision 13"/>
          <p:cNvSpPr/>
          <p:nvPr/>
        </p:nvSpPr>
        <p:spPr>
          <a:xfrm>
            <a:off x="5220072" y="3105192"/>
            <a:ext cx="2880320" cy="1440160"/>
          </a:xfrm>
          <a:prstGeom prst="flowChartDecision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Logical Expression?</a:t>
            </a:r>
          </a:p>
        </p:txBody>
      </p:sp>
      <p:sp>
        <p:nvSpPr>
          <p:cNvPr id="15" name="AutoShape 72"/>
          <p:cNvSpPr>
            <a:spLocks noChangeArrowheads="1"/>
          </p:cNvSpPr>
          <p:nvPr/>
        </p:nvSpPr>
        <p:spPr bwMode="auto">
          <a:xfrm>
            <a:off x="4298539" y="4340907"/>
            <a:ext cx="1425590" cy="420469"/>
          </a:xfrm>
          <a:prstGeom prst="flowChartProcess">
            <a:avLst/>
          </a:prstGeom>
          <a:solidFill>
            <a:srgbClr val="92D05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Arial" charset="0"/>
                <a:cs typeface="Arial" charset="0"/>
              </a:rPr>
              <a:t>Statement </a:t>
            </a:r>
            <a:r>
              <a:rPr lang="en-US" sz="1600" dirty="0" err="1">
                <a:latin typeface="Arial" charset="0"/>
                <a:cs typeface="Arial" charset="0"/>
              </a:rPr>
              <a:t>i</a:t>
            </a:r>
            <a:endParaRPr lang="en-US" sz="1600" dirty="0"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34514" y="3465232"/>
            <a:ext cx="683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6600"/>
                </a:solidFill>
              </a:rPr>
              <a:t>True</a:t>
            </a:r>
          </a:p>
        </p:txBody>
      </p:sp>
      <p:sp>
        <p:nvSpPr>
          <p:cNvPr id="17" name="Oval 16"/>
          <p:cNvSpPr/>
          <p:nvPr/>
        </p:nvSpPr>
        <p:spPr>
          <a:xfrm>
            <a:off x="6480212" y="5769488"/>
            <a:ext cx="360040" cy="360040"/>
          </a:xfrm>
          <a:prstGeom prst="ellipse">
            <a:avLst/>
          </a:prstGeom>
          <a:solidFill>
            <a:srgbClr val="FF33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cxnSp>
        <p:nvCxnSpPr>
          <p:cNvPr id="18" name="Straight Arrow Connector 17"/>
          <p:cNvCxnSpPr>
            <a:stCxn id="13" idx="4"/>
            <a:endCxn id="14" idx="0"/>
          </p:cNvCxnSpPr>
          <p:nvPr/>
        </p:nvCxnSpPr>
        <p:spPr>
          <a:xfrm>
            <a:off x="6660232" y="2601136"/>
            <a:ext cx="0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8316417" y="4761376"/>
            <a:ext cx="0" cy="1224136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4" idx="1"/>
          </p:cNvCxnSpPr>
          <p:nvPr/>
        </p:nvCxnSpPr>
        <p:spPr>
          <a:xfrm flipH="1">
            <a:off x="5011335" y="3825272"/>
            <a:ext cx="208737" cy="0"/>
          </a:xfrm>
          <a:prstGeom prst="straightConnector1">
            <a:avLst/>
          </a:prstGeom>
          <a:ln w="28575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5004049" y="3825272"/>
            <a:ext cx="7286" cy="515635"/>
          </a:xfrm>
          <a:prstGeom prst="straightConnector1">
            <a:avLst/>
          </a:prstGeom>
          <a:ln w="28575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5004048" y="4749797"/>
            <a:ext cx="1" cy="1199711"/>
          </a:xfrm>
          <a:prstGeom prst="straightConnector1">
            <a:avLst/>
          </a:prstGeom>
          <a:ln w="28575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17" idx="2"/>
          </p:cNvCxnSpPr>
          <p:nvPr/>
        </p:nvCxnSpPr>
        <p:spPr>
          <a:xfrm>
            <a:off x="5004048" y="5949508"/>
            <a:ext cx="1476164" cy="0"/>
          </a:xfrm>
          <a:prstGeom prst="straightConnector1">
            <a:avLst/>
          </a:prstGeom>
          <a:ln w="28575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8100392" y="3465232"/>
            <a:ext cx="683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</a:rPr>
              <a:t>False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6660232" y="6129528"/>
            <a:ext cx="0" cy="25202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AutoShape 72"/>
          <p:cNvSpPr>
            <a:spLocks noChangeArrowheads="1"/>
          </p:cNvSpPr>
          <p:nvPr/>
        </p:nvSpPr>
        <p:spPr bwMode="auto">
          <a:xfrm>
            <a:off x="7610906" y="4329328"/>
            <a:ext cx="1425590" cy="420469"/>
          </a:xfrm>
          <a:prstGeom prst="flowChartProcess">
            <a:avLst/>
          </a:prstGeom>
          <a:solidFill>
            <a:srgbClr val="0000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Arial" charset="0"/>
                <a:cs typeface="Arial" charset="0"/>
              </a:rPr>
              <a:t>Statement j</a:t>
            </a:r>
            <a:endParaRPr lang="en-US" sz="1600" dirty="0"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8100392" y="3825272"/>
            <a:ext cx="223309" cy="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8309130" y="3825272"/>
            <a:ext cx="7286" cy="51563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6840253" y="5949508"/>
            <a:ext cx="1483448" cy="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AutoShape 72"/>
          <p:cNvSpPr>
            <a:spLocks noChangeArrowheads="1"/>
          </p:cNvSpPr>
          <p:nvPr/>
        </p:nvSpPr>
        <p:spPr bwMode="auto">
          <a:xfrm>
            <a:off x="4283969" y="4916971"/>
            <a:ext cx="1425590" cy="420469"/>
          </a:xfrm>
          <a:prstGeom prst="flowChartProcess">
            <a:avLst/>
          </a:prstGeom>
          <a:solidFill>
            <a:srgbClr val="92D05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Arial" charset="0"/>
                <a:cs typeface="Arial" charset="0"/>
              </a:rPr>
              <a:t>Statement i+1</a:t>
            </a:r>
            <a:endParaRPr lang="en-US" sz="1600" dirty="0"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2" name="AutoShape 72"/>
          <p:cNvSpPr>
            <a:spLocks noChangeArrowheads="1"/>
          </p:cNvSpPr>
          <p:nvPr/>
        </p:nvSpPr>
        <p:spPr bwMode="auto">
          <a:xfrm>
            <a:off x="7596337" y="4905392"/>
            <a:ext cx="1425590" cy="420469"/>
          </a:xfrm>
          <a:prstGeom prst="flowChartProcess">
            <a:avLst/>
          </a:prstGeom>
          <a:solidFill>
            <a:srgbClr val="0000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Arial" charset="0"/>
                <a:cs typeface="Arial" charset="0"/>
              </a:rPr>
              <a:t>Statement j+1</a:t>
            </a:r>
            <a:endParaRPr lang="en-US" sz="1600" dirty="0"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3416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Nested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if-else</a:t>
            </a:r>
            <a:r>
              <a:rPr lang="en-US" altLang="en-US" dirty="0"/>
              <a:t> Statements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An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if-else</a:t>
            </a:r>
            <a:r>
              <a:rPr lang="en-US" altLang="en-US" dirty="0"/>
              <a:t> statement can contain any sort of statement within it.</a:t>
            </a:r>
          </a:p>
          <a:p>
            <a:r>
              <a:rPr lang="en-US" altLang="en-US" dirty="0"/>
              <a:t>In particular, it can contain another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if-else</a:t>
            </a:r>
            <a:r>
              <a:rPr lang="en-US" altLang="en-US" dirty="0"/>
              <a:t> statement.</a:t>
            </a:r>
          </a:p>
          <a:p>
            <a:pPr lvl="1"/>
            <a:r>
              <a:rPr lang="en-US" altLang="en-US" dirty="0"/>
              <a:t>An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if-else </a:t>
            </a:r>
            <a:r>
              <a:rPr lang="en-US" altLang="en-US" dirty="0"/>
              <a:t>may be nested within the "</a:t>
            </a:r>
            <a:r>
              <a:rPr lang="en-US" altLang="en-US" b="1" dirty="0">
                <a:solidFill>
                  <a:schemeClr val="tx2"/>
                </a:solidFill>
                <a:latin typeface="Courier New" pitchFamily="49" charset="0"/>
              </a:rPr>
              <a:t>if</a:t>
            </a:r>
            <a:r>
              <a:rPr lang="en-US" altLang="en-US" dirty="0"/>
              <a:t>" part.</a:t>
            </a:r>
          </a:p>
          <a:p>
            <a:pPr lvl="1"/>
            <a:r>
              <a:rPr lang="en-US" altLang="en-US" dirty="0"/>
              <a:t>An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if-else </a:t>
            </a:r>
            <a:r>
              <a:rPr lang="en-US" altLang="en-US" dirty="0"/>
              <a:t>may be nested within the "</a:t>
            </a:r>
            <a:r>
              <a:rPr lang="en-US" altLang="en-US" b="1" dirty="0">
                <a:solidFill>
                  <a:schemeClr val="tx2"/>
                </a:solidFill>
                <a:latin typeface="Courier New" pitchFamily="49" charset="0"/>
              </a:rPr>
              <a:t>else</a:t>
            </a:r>
            <a:r>
              <a:rPr lang="en-US" altLang="en-US" dirty="0"/>
              <a:t>" part.</a:t>
            </a:r>
          </a:p>
          <a:p>
            <a:pPr lvl="1"/>
            <a:r>
              <a:rPr lang="en-US" altLang="en-US" dirty="0"/>
              <a:t>An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if-else </a:t>
            </a:r>
            <a:r>
              <a:rPr lang="en-US" altLang="en-US" dirty="0"/>
              <a:t>may be nested within </a:t>
            </a:r>
            <a:r>
              <a:rPr lang="en-US" altLang="en-US" dirty="0">
                <a:solidFill>
                  <a:schemeClr val="tx2"/>
                </a:solidFill>
              </a:rPr>
              <a:t>both</a:t>
            </a:r>
            <a:r>
              <a:rPr lang="en-US" altLang="en-US" dirty="0"/>
              <a:t> parts.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6543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Nested Statements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/>
              <a:t>Syntax</a:t>
            </a:r>
          </a:p>
          <a:p>
            <a:pPr marL="274320" lvl="1" indent="0">
              <a:buNone/>
            </a:pP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if (Boolean_Expression_1)</a:t>
            </a:r>
          </a:p>
          <a:p>
            <a:pPr marL="274320" lvl="1" indent="0">
              <a:buNone/>
            </a:pP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	  if (Boolean_Expression_2)</a:t>
            </a:r>
          </a:p>
          <a:p>
            <a:pPr marL="274320" lvl="1" indent="0">
              <a:buNone/>
            </a:pP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		    Statement_1;</a:t>
            </a:r>
          </a:p>
          <a:p>
            <a:pPr marL="274320" lvl="1" indent="0">
              <a:buNone/>
            </a:pP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	  else </a:t>
            </a:r>
          </a:p>
          <a:p>
            <a:pPr marL="274320" lvl="1" indent="0">
              <a:buNone/>
            </a:pP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		    Statement_2;</a:t>
            </a:r>
          </a:p>
          <a:p>
            <a:pPr marL="274320" lvl="1" indent="0">
              <a:buNone/>
            </a:pP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else</a:t>
            </a:r>
          </a:p>
          <a:p>
            <a:pPr marL="274320" lvl="1" indent="0">
              <a:buNone/>
            </a:pP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	 if (Boolean_Expression_3)</a:t>
            </a:r>
          </a:p>
          <a:p>
            <a:pPr marL="274320" lvl="1" indent="0">
              <a:buNone/>
            </a:pP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		    Statement_3;</a:t>
            </a:r>
          </a:p>
          <a:p>
            <a:pPr marL="274320" lvl="1" indent="0">
              <a:buNone/>
            </a:pP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	  else </a:t>
            </a:r>
          </a:p>
          <a:p>
            <a:pPr marL="274320" lvl="1" indent="0">
              <a:buNone/>
            </a:pP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		    Statement_4;</a:t>
            </a:r>
            <a:endParaRPr lang="en-US" altLang="en-US" b="1" dirty="0">
              <a:solidFill>
                <a:schemeClr val="accent2"/>
              </a:solidFill>
              <a:latin typeface="Courier New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9376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Nested Statements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Each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else</a:t>
            </a:r>
            <a:r>
              <a:rPr lang="en-US" altLang="en-US" dirty="0"/>
              <a:t> is paired with the nearest unmatched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altLang="en-US" dirty="0"/>
              <a:t>.</a:t>
            </a:r>
          </a:p>
          <a:p>
            <a:r>
              <a:rPr lang="en-US" altLang="en-US" dirty="0"/>
              <a:t>If used </a:t>
            </a:r>
            <a:r>
              <a:rPr lang="en-US" altLang="en-US" dirty="0">
                <a:solidFill>
                  <a:schemeClr val="tx2"/>
                </a:solidFill>
              </a:rPr>
              <a:t>properly</a:t>
            </a:r>
            <a:r>
              <a:rPr lang="en-US" altLang="en-US" dirty="0"/>
              <a:t>, indentation communicates which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altLang="en-US" dirty="0"/>
              <a:t> goes with which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else</a:t>
            </a:r>
            <a:r>
              <a:rPr lang="en-US" altLang="en-US" dirty="0"/>
              <a:t>.</a:t>
            </a:r>
          </a:p>
          <a:p>
            <a:r>
              <a:rPr lang="en-US" altLang="en-US" dirty="0"/>
              <a:t>Braces can be used like parentheses to group statements.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3580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65138"/>
            <a:ext cx="8229600" cy="762000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/>
              <a:t>Nested Statements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297738" cy="1031875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sz="2800"/>
              <a:t>Subtly different forms</a:t>
            </a:r>
          </a:p>
          <a:p>
            <a:pPr eaLnBrk="1" hangingPunct="1">
              <a:buFontTx/>
              <a:buNone/>
            </a:pPr>
            <a:r>
              <a:rPr lang="en-US" altLang="en-US" sz="2800"/>
              <a:t>	</a:t>
            </a:r>
            <a:endParaRPr lang="en-US" altLang="en-US"/>
          </a:p>
        </p:txBody>
      </p:sp>
      <p:sp>
        <p:nvSpPr>
          <p:cNvPr id="36868" name="Text Box 5"/>
          <p:cNvSpPr txBox="1">
            <a:spLocks noChangeArrowheads="1"/>
          </p:cNvSpPr>
          <p:nvPr/>
        </p:nvSpPr>
        <p:spPr bwMode="auto">
          <a:xfrm>
            <a:off x="898525" y="2363788"/>
            <a:ext cx="3414713" cy="372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First Form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  <a:t>if (a &gt; b)</a:t>
            </a:r>
            <a:b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</a:br>
            <a: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  <a:t>{</a:t>
            </a:r>
            <a:b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</a:br>
            <a: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  <a:t>    if (c &gt; d)</a:t>
            </a:r>
            <a:b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</a:br>
            <a: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  <a:t>        e = f</a:t>
            </a:r>
            <a:b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</a:br>
            <a: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  <a:t>}</a:t>
            </a:r>
            <a:b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</a:br>
            <a: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  <a:t>    else</a:t>
            </a:r>
            <a:b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</a:br>
            <a: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  <a:t>        g = h;</a:t>
            </a:r>
          </a:p>
        </p:txBody>
      </p:sp>
      <p:sp>
        <p:nvSpPr>
          <p:cNvPr id="36869" name="Text Box 6"/>
          <p:cNvSpPr txBox="1">
            <a:spLocks noChangeArrowheads="1"/>
          </p:cNvSpPr>
          <p:nvPr/>
        </p:nvSpPr>
        <p:spPr bwMode="auto">
          <a:xfrm>
            <a:off x="5257800" y="2393950"/>
            <a:ext cx="3414713" cy="350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Second Form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  <a:t>if (a &gt; b) </a:t>
            </a:r>
            <a:b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</a:br>
            <a: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  <a:t>   if (c &gt; d)</a:t>
            </a:r>
            <a:b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</a:br>
            <a: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  <a:t>        e = f</a:t>
            </a:r>
            <a:b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</a:br>
            <a: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  <a:t>    else</a:t>
            </a:r>
            <a:b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</a:br>
            <a: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  <a:t>        g = h;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  <a:t>// oops</a:t>
            </a:r>
          </a:p>
        </p:txBody>
      </p:sp>
      <p:sp>
        <p:nvSpPr>
          <p:cNvPr id="36870" name="Rectangle 7"/>
          <p:cNvSpPr>
            <a:spLocks noChangeArrowheads="1"/>
          </p:cNvSpPr>
          <p:nvPr/>
        </p:nvSpPr>
        <p:spPr bwMode="auto">
          <a:xfrm>
            <a:off x="784225" y="2235200"/>
            <a:ext cx="3643313" cy="3976688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36871" name="Rectangle 8"/>
          <p:cNvSpPr>
            <a:spLocks noChangeArrowheads="1"/>
          </p:cNvSpPr>
          <p:nvPr/>
        </p:nvSpPr>
        <p:spPr bwMode="auto">
          <a:xfrm>
            <a:off x="4941888" y="2227263"/>
            <a:ext cx="3643312" cy="3976687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581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Outline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The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if-else</a:t>
            </a:r>
            <a:r>
              <a:rPr lang="en-US" altLang="en-US" dirty="0"/>
              <a:t> Statement</a:t>
            </a:r>
          </a:p>
          <a:p>
            <a:r>
              <a:rPr lang="en-US" altLang="en-US" dirty="0"/>
              <a:t>The Type 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boolean</a:t>
            </a:r>
            <a:endParaRPr lang="en-US" altLang="en-US" b="1" dirty="0">
              <a:solidFill>
                <a:schemeClr val="accent2"/>
              </a:solidFill>
              <a:latin typeface="Courier New" pitchFamily="49" charset="0"/>
            </a:endParaRPr>
          </a:p>
          <a:p>
            <a:r>
              <a:rPr lang="en-US" altLang="en-US" dirty="0"/>
              <a:t>The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switch</a:t>
            </a:r>
            <a:r>
              <a:rPr lang="en-US" altLang="en-US" dirty="0"/>
              <a:t> statement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142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65138"/>
            <a:ext cx="8229600" cy="762000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/>
              <a:t>Nested Statements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297738" cy="1031875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sz="2800"/>
              <a:t>Subtly different forms</a:t>
            </a:r>
          </a:p>
          <a:p>
            <a:pPr eaLnBrk="1" hangingPunct="1">
              <a:buFontTx/>
              <a:buNone/>
            </a:pPr>
            <a:r>
              <a:rPr lang="en-US" altLang="en-US" sz="2800"/>
              <a:t>	</a:t>
            </a:r>
            <a:endParaRPr lang="en-US" altLang="en-US"/>
          </a:p>
        </p:txBody>
      </p:sp>
      <p:sp>
        <p:nvSpPr>
          <p:cNvPr id="36868" name="Text Box 5"/>
          <p:cNvSpPr txBox="1">
            <a:spLocks noChangeArrowheads="1"/>
          </p:cNvSpPr>
          <p:nvPr/>
        </p:nvSpPr>
        <p:spPr bwMode="auto">
          <a:xfrm>
            <a:off x="898525" y="2363788"/>
            <a:ext cx="3414713" cy="372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First Form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  <a:t>if (a &gt; b)</a:t>
            </a:r>
            <a:b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</a:br>
            <a: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  <a:t>{</a:t>
            </a:r>
            <a:b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</a:br>
            <a: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  <a:t>    if (c &gt; d)</a:t>
            </a:r>
            <a:b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</a:br>
            <a: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  <a:t>        e = f</a:t>
            </a:r>
            <a:b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</a:br>
            <a: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  <a:t>}</a:t>
            </a:r>
            <a:b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</a:br>
            <a: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  <a:t>    else</a:t>
            </a:r>
            <a:b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</a:br>
            <a: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  <a:t>        g = h;</a:t>
            </a:r>
          </a:p>
        </p:txBody>
      </p:sp>
      <p:sp>
        <p:nvSpPr>
          <p:cNvPr id="36869" name="Text Box 6"/>
          <p:cNvSpPr txBox="1">
            <a:spLocks noChangeArrowheads="1"/>
          </p:cNvSpPr>
          <p:nvPr/>
        </p:nvSpPr>
        <p:spPr bwMode="auto">
          <a:xfrm>
            <a:off x="5257800" y="2393950"/>
            <a:ext cx="3414713" cy="350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Second Form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  <a:t>if (a &gt; b) </a:t>
            </a:r>
            <a:b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</a:br>
            <a: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  <a:t>   if (c &gt; d)</a:t>
            </a:r>
            <a:b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</a:br>
            <a: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  <a:t>        e = f</a:t>
            </a:r>
            <a:b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</a:br>
            <a: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  <a:t>    else</a:t>
            </a:r>
            <a:b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</a:br>
            <a: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  <a:t>        g = h;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  <a:t>// oops</a:t>
            </a:r>
          </a:p>
        </p:txBody>
      </p:sp>
      <p:sp>
        <p:nvSpPr>
          <p:cNvPr id="36870" name="Rectangle 7"/>
          <p:cNvSpPr>
            <a:spLocks noChangeArrowheads="1"/>
          </p:cNvSpPr>
          <p:nvPr/>
        </p:nvSpPr>
        <p:spPr bwMode="auto">
          <a:xfrm>
            <a:off x="784225" y="2235200"/>
            <a:ext cx="3643313" cy="3976688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36871" name="Rectangle 8"/>
          <p:cNvSpPr>
            <a:spLocks noChangeArrowheads="1"/>
          </p:cNvSpPr>
          <p:nvPr/>
        </p:nvSpPr>
        <p:spPr bwMode="auto">
          <a:xfrm>
            <a:off x="4941888" y="2227263"/>
            <a:ext cx="3643312" cy="3976687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CT1111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686653-A46F-4ECA-AFB8-9484DA6FA637}"/>
              </a:ext>
            </a:extLst>
          </p:cNvPr>
          <p:cNvSpPr txBox="1"/>
          <p:nvPr/>
        </p:nvSpPr>
        <p:spPr>
          <a:xfrm>
            <a:off x="4378751" y="1715679"/>
            <a:ext cx="2743200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b="1">
                <a:solidFill>
                  <a:srgbClr val="FF0000"/>
                </a:solidFill>
                <a:latin typeface="Arial"/>
                <a:cs typeface="Arial"/>
              </a:rPr>
              <a:t>a = 2    and b=5</a:t>
            </a:r>
            <a:endParaRPr lang="en-GB" b="1">
              <a:solidFill>
                <a:srgbClr val="FF000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78540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if-else</a:t>
            </a:r>
            <a:r>
              <a:rPr lang="en-US" altLang="en-US" dirty="0"/>
              <a:t> Statement: Outline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Basic 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if-else</a:t>
            </a:r>
            <a:r>
              <a:rPr lang="en-US" altLang="en-US" dirty="0"/>
              <a:t> Statement</a:t>
            </a:r>
          </a:p>
          <a:p>
            <a:r>
              <a:rPr lang="en-US" altLang="en-US" dirty="0"/>
              <a:t>Boolean Expressions</a:t>
            </a:r>
          </a:p>
          <a:p>
            <a:r>
              <a:rPr lang="en-US" altLang="en-US" dirty="0"/>
              <a:t>Comparing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Strings</a:t>
            </a:r>
          </a:p>
          <a:p>
            <a:r>
              <a:rPr lang="en-US" altLang="en-US" dirty="0"/>
              <a:t>Nested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if-else</a:t>
            </a:r>
            <a:r>
              <a:rPr lang="en-US" altLang="en-US" dirty="0"/>
              <a:t> Statements</a:t>
            </a:r>
          </a:p>
          <a:p>
            <a:r>
              <a:rPr lang="en-US" altLang="en-US" dirty="0" err="1"/>
              <a:t>Multibranch</a:t>
            </a:r>
            <a:r>
              <a:rPr lang="en-US" altLang="en-US" dirty="0"/>
              <a:t>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if-else </a:t>
            </a:r>
            <a:r>
              <a:rPr lang="en-US" altLang="en-US" dirty="0"/>
              <a:t>Statements</a:t>
            </a:r>
          </a:p>
          <a:p>
            <a:r>
              <a:rPr lang="en-US" altLang="en-US" dirty="0"/>
              <a:t>The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switch</a:t>
            </a:r>
            <a:r>
              <a:rPr lang="en-US" altLang="en-US" dirty="0"/>
              <a:t> </a:t>
            </a:r>
            <a:r>
              <a:rPr lang="en-US" altLang="en-US" dirty="0" err="1"/>
              <a:t>Statament</a:t>
            </a:r>
            <a:endParaRPr lang="en-US" altLang="en-US" dirty="0"/>
          </a:p>
          <a:p>
            <a:r>
              <a:rPr lang="en-US" altLang="en-US" dirty="0"/>
              <a:t>The Conditional Operator (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: ?</a:t>
            </a:r>
            <a:r>
              <a:rPr lang="en-US" altLang="en-US" dirty="0"/>
              <a:t>)</a:t>
            </a:r>
          </a:p>
          <a:p>
            <a:r>
              <a:rPr lang="en-US" altLang="en-US" dirty="0"/>
              <a:t>The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exit</a:t>
            </a:r>
            <a:r>
              <a:rPr lang="en-US" altLang="en-US" dirty="0"/>
              <a:t> Method  </a:t>
            </a:r>
            <a:r>
              <a:rPr lang="en-US" altLang="en-US" sz="2400" dirty="0">
                <a:solidFill>
                  <a:schemeClr val="tx2"/>
                </a:solidFill>
              </a:rPr>
              <a:t>(optional)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658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Flow of Control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>
                <a:solidFill>
                  <a:schemeClr val="tx2"/>
                </a:solidFill>
              </a:rPr>
              <a:t>Flow of control </a:t>
            </a:r>
            <a:r>
              <a:rPr lang="en-US" altLang="en-US" dirty="0"/>
              <a:t>is the order in which a program performs actions.</a:t>
            </a:r>
          </a:p>
          <a:p>
            <a:pPr lvl="1"/>
            <a:r>
              <a:rPr lang="en-US" altLang="en-US" dirty="0"/>
              <a:t>Up to this point, the order has been </a:t>
            </a:r>
            <a:r>
              <a:rPr lang="en-US" altLang="en-US" dirty="0">
                <a:solidFill>
                  <a:schemeClr val="tx2"/>
                </a:solidFill>
              </a:rPr>
              <a:t>sequential</a:t>
            </a:r>
            <a:r>
              <a:rPr lang="en-US" altLang="en-US" dirty="0"/>
              <a:t>.</a:t>
            </a:r>
          </a:p>
          <a:p>
            <a:r>
              <a:rPr lang="en-US" altLang="en-US" dirty="0"/>
              <a:t>A </a:t>
            </a:r>
            <a:r>
              <a:rPr lang="en-US" altLang="en-US" dirty="0">
                <a:solidFill>
                  <a:schemeClr val="tx2"/>
                </a:solidFill>
              </a:rPr>
              <a:t>branching</a:t>
            </a:r>
            <a:r>
              <a:rPr lang="en-US" altLang="en-US" dirty="0"/>
              <a:t> statement chooses between two or more possible actions.</a:t>
            </a:r>
          </a:p>
          <a:p>
            <a:pPr lvl="1"/>
            <a:r>
              <a:rPr lang="en-US" altLang="en-US" dirty="0"/>
              <a:t>A simple </a:t>
            </a:r>
            <a:r>
              <a:rPr lang="en-US" altLang="en-US" sz="2600" b="1" dirty="0">
                <a:solidFill>
                  <a:schemeClr val="accent2"/>
                </a:solidFill>
                <a:latin typeface="Courier New" pitchFamily="49" charset="0"/>
              </a:rPr>
              <a:t>if-else</a:t>
            </a:r>
            <a:r>
              <a:rPr lang="en-US" altLang="en-US" dirty="0"/>
              <a:t> statement chooses between two possible actions</a:t>
            </a:r>
          </a:p>
          <a:p>
            <a:pPr lvl="1"/>
            <a:r>
              <a:rPr lang="en-US" altLang="en-US" dirty="0"/>
              <a:t>A </a:t>
            </a:r>
            <a:r>
              <a:rPr lang="en-US" altLang="en-US" dirty="0" err="1"/>
              <a:t>multibranch</a:t>
            </a:r>
            <a:r>
              <a:rPr lang="en-US" altLang="en-US" dirty="0"/>
              <a:t> </a:t>
            </a:r>
            <a:r>
              <a:rPr lang="en-US" altLang="en-US" sz="2600" b="1" dirty="0">
                <a:solidFill>
                  <a:schemeClr val="accent2"/>
                </a:solidFill>
                <a:latin typeface="Courier New" pitchFamily="49" charset="0"/>
              </a:rPr>
              <a:t>if-else</a:t>
            </a:r>
            <a:r>
              <a:rPr lang="en-US" altLang="en-US" dirty="0"/>
              <a:t> statement chooses between more possible actions</a:t>
            </a:r>
          </a:p>
          <a:p>
            <a:pPr lvl="1"/>
            <a:r>
              <a:rPr lang="en-US" altLang="en-US" dirty="0"/>
              <a:t>Another </a:t>
            </a:r>
            <a:r>
              <a:rPr lang="en-US" altLang="en-US" dirty="0" err="1"/>
              <a:t>multibranch</a:t>
            </a:r>
            <a:r>
              <a:rPr lang="en-US" altLang="en-US" dirty="0"/>
              <a:t> statement is </a:t>
            </a:r>
            <a:r>
              <a:rPr lang="en-US" altLang="en-US" sz="2600" b="1" dirty="0">
                <a:solidFill>
                  <a:schemeClr val="accent2"/>
                </a:solidFill>
                <a:latin typeface="Courier New" pitchFamily="49" charset="0"/>
              </a:rPr>
              <a:t>switch</a:t>
            </a:r>
            <a:endParaRPr lang="en-US" altLang="en-US" sz="3000" b="1" dirty="0">
              <a:solidFill>
                <a:schemeClr val="accent2"/>
              </a:solidFill>
              <a:latin typeface="Courier New" pitchFamily="49" charset="0"/>
            </a:endParaRPr>
          </a:p>
          <a:p>
            <a:r>
              <a:rPr lang="en-US" altLang="en-US" dirty="0"/>
              <a:t>A </a:t>
            </a:r>
            <a:r>
              <a:rPr lang="en-US" altLang="en-US" dirty="0">
                <a:solidFill>
                  <a:schemeClr val="tx2"/>
                </a:solidFill>
              </a:rPr>
              <a:t>loop</a:t>
            </a:r>
            <a:r>
              <a:rPr lang="en-US" altLang="en-US" dirty="0"/>
              <a:t> statement repeats an action until a stopping condition occurs.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166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if-else</a:t>
            </a:r>
            <a:r>
              <a:rPr lang="en-US" altLang="en-US" dirty="0"/>
              <a:t> Statement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1677111" y="1556792"/>
            <a:ext cx="2916324" cy="122413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B0F0"/>
                </a:solidFill>
              </a:rPr>
              <a:t>if (logical expression) </a:t>
            </a:r>
          </a:p>
          <a:p>
            <a:r>
              <a:rPr lang="en-US" dirty="0">
                <a:solidFill>
                  <a:srgbClr val="00B0F0"/>
                </a:solidFill>
              </a:rPr>
              <a:t>   Statement1;</a:t>
            </a:r>
          </a:p>
          <a:p>
            <a:r>
              <a:rPr lang="en-US" dirty="0">
                <a:solidFill>
                  <a:srgbClr val="00B0F0"/>
                </a:solidFill>
              </a:rPr>
              <a:t>else</a:t>
            </a:r>
          </a:p>
          <a:p>
            <a:r>
              <a:rPr lang="en-US" dirty="0">
                <a:solidFill>
                  <a:srgbClr val="00B0F0"/>
                </a:solidFill>
              </a:rPr>
              <a:t>   Statement2;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36951" y="1556792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SYNTAX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660232" y="1664804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FLOWCHART</a:t>
            </a:r>
          </a:p>
        </p:txBody>
      </p:sp>
      <p:sp>
        <p:nvSpPr>
          <p:cNvPr id="15" name="Oval 14"/>
          <p:cNvSpPr/>
          <p:nvPr/>
        </p:nvSpPr>
        <p:spPr>
          <a:xfrm>
            <a:off x="5976155" y="1988840"/>
            <a:ext cx="360040" cy="360040"/>
          </a:xfrm>
          <a:prstGeom prst="ellipse">
            <a:avLst/>
          </a:prstGeom>
          <a:solidFill>
            <a:srgbClr val="FF33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6" name="Flowchart: Decision 15"/>
          <p:cNvSpPr/>
          <p:nvPr/>
        </p:nvSpPr>
        <p:spPr>
          <a:xfrm>
            <a:off x="4716015" y="2852936"/>
            <a:ext cx="2880320" cy="1440160"/>
          </a:xfrm>
          <a:prstGeom prst="flowChartDecision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Logical Expression?</a:t>
            </a:r>
          </a:p>
        </p:txBody>
      </p:sp>
      <p:sp>
        <p:nvSpPr>
          <p:cNvPr id="17" name="AutoShape 72"/>
          <p:cNvSpPr>
            <a:spLocks noChangeArrowheads="1"/>
          </p:cNvSpPr>
          <p:nvPr/>
        </p:nvSpPr>
        <p:spPr bwMode="auto">
          <a:xfrm>
            <a:off x="3794482" y="4088651"/>
            <a:ext cx="1425590" cy="420469"/>
          </a:xfrm>
          <a:prstGeom prst="flowChartProcess">
            <a:avLst/>
          </a:prstGeom>
          <a:solidFill>
            <a:srgbClr val="92D05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Arial" charset="0"/>
                <a:cs typeface="Arial" charset="0"/>
              </a:rPr>
              <a:t>Statement 1</a:t>
            </a:r>
            <a:endParaRPr lang="en-US" sz="1600" dirty="0"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30457" y="3212976"/>
            <a:ext cx="683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6600"/>
                </a:solidFill>
              </a:rPr>
              <a:t>True</a:t>
            </a:r>
          </a:p>
        </p:txBody>
      </p:sp>
      <p:sp>
        <p:nvSpPr>
          <p:cNvPr id="19" name="Oval 18"/>
          <p:cNvSpPr/>
          <p:nvPr/>
        </p:nvSpPr>
        <p:spPr>
          <a:xfrm>
            <a:off x="5976155" y="5517232"/>
            <a:ext cx="360040" cy="360040"/>
          </a:xfrm>
          <a:prstGeom prst="ellipse">
            <a:avLst/>
          </a:prstGeom>
          <a:solidFill>
            <a:srgbClr val="FF33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cxnSp>
        <p:nvCxnSpPr>
          <p:cNvPr id="20" name="Straight Arrow Connector 19"/>
          <p:cNvCxnSpPr>
            <a:stCxn id="15" idx="4"/>
            <a:endCxn id="16" idx="0"/>
          </p:cNvCxnSpPr>
          <p:nvPr/>
        </p:nvCxnSpPr>
        <p:spPr>
          <a:xfrm>
            <a:off x="6156175" y="2348880"/>
            <a:ext cx="0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8316415" y="4509120"/>
            <a:ext cx="0" cy="1224136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6" idx="1"/>
          </p:cNvCxnSpPr>
          <p:nvPr/>
        </p:nvCxnSpPr>
        <p:spPr>
          <a:xfrm flipH="1">
            <a:off x="4507278" y="3573016"/>
            <a:ext cx="208737" cy="0"/>
          </a:xfrm>
          <a:prstGeom prst="straightConnector1">
            <a:avLst/>
          </a:prstGeom>
          <a:ln w="28575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4499992" y="3573016"/>
            <a:ext cx="7286" cy="515635"/>
          </a:xfrm>
          <a:prstGeom prst="straightConnector1">
            <a:avLst/>
          </a:prstGeom>
          <a:ln w="28575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4499991" y="4497541"/>
            <a:ext cx="1" cy="1199711"/>
          </a:xfrm>
          <a:prstGeom prst="straightConnector1">
            <a:avLst/>
          </a:prstGeom>
          <a:ln w="28575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19" idx="2"/>
          </p:cNvCxnSpPr>
          <p:nvPr/>
        </p:nvCxnSpPr>
        <p:spPr>
          <a:xfrm>
            <a:off x="4499991" y="5697252"/>
            <a:ext cx="1476164" cy="0"/>
          </a:xfrm>
          <a:prstGeom prst="straightConnector1">
            <a:avLst/>
          </a:prstGeom>
          <a:ln w="28575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596335" y="3212976"/>
            <a:ext cx="683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</a:rPr>
              <a:t>False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6156175" y="5877272"/>
            <a:ext cx="0" cy="25202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utoShape 72"/>
          <p:cNvSpPr>
            <a:spLocks noChangeArrowheads="1"/>
          </p:cNvSpPr>
          <p:nvPr/>
        </p:nvSpPr>
        <p:spPr bwMode="auto">
          <a:xfrm>
            <a:off x="7610905" y="4077072"/>
            <a:ext cx="1425590" cy="420469"/>
          </a:xfrm>
          <a:prstGeom prst="flowChartProcess">
            <a:avLst/>
          </a:prstGeom>
          <a:solidFill>
            <a:srgbClr val="0000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Arial" charset="0"/>
                <a:cs typeface="Arial" charset="0"/>
              </a:rPr>
              <a:t>Statement 2</a:t>
            </a:r>
            <a:endParaRPr lang="en-US" sz="1600" dirty="0"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7596335" y="3573016"/>
            <a:ext cx="738577" cy="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8309129" y="3573016"/>
            <a:ext cx="7286" cy="51563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6336195" y="5697252"/>
            <a:ext cx="1998717" cy="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ontent Placeholder 4"/>
          <p:cNvSpPr txBox="1">
            <a:spLocks/>
          </p:cNvSpPr>
          <p:nvPr/>
        </p:nvSpPr>
        <p:spPr>
          <a:xfrm>
            <a:off x="-36512" y="2996952"/>
            <a:ext cx="4299045" cy="4215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 fontAlgn="auto">
              <a:lnSpc>
                <a:spcPct val="90000"/>
              </a:lnSpc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the logical expression is </a:t>
            </a:r>
            <a:r>
              <a:rPr lang="en-US" sz="200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true</a:t>
            </a:r>
            <a:r>
              <a:rPr lang="en-US" sz="200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2000" dirty="0">
              <a:solidFill>
                <a:srgbClr val="FF33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Content Placeholder 4"/>
          <p:cNvSpPr txBox="1">
            <a:spLocks/>
          </p:cNvSpPr>
          <p:nvPr/>
        </p:nvSpPr>
        <p:spPr>
          <a:xfrm>
            <a:off x="259904" y="3356992"/>
            <a:ext cx="4146646" cy="421507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 1 is executed</a:t>
            </a:r>
          </a:p>
        </p:txBody>
      </p:sp>
      <p:sp>
        <p:nvSpPr>
          <p:cNvPr id="34" name="Content Placeholder 4"/>
          <p:cNvSpPr txBox="1">
            <a:spLocks/>
          </p:cNvSpPr>
          <p:nvPr/>
        </p:nvSpPr>
        <p:spPr>
          <a:xfrm>
            <a:off x="259904" y="3717032"/>
            <a:ext cx="4146646" cy="421507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Execution continues at point 2</a:t>
            </a:r>
          </a:p>
        </p:txBody>
      </p:sp>
      <p:sp>
        <p:nvSpPr>
          <p:cNvPr id="35" name="Content Placeholder 4"/>
          <p:cNvSpPr txBox="1">
            <a:spLocks/>
          </p:cNvSpPr>
          <p:nvPr/>
        </p:nvSpPr>
        <p:spPr>
          <a:xfrm>
            <a:off x="-36512" y="4591669"/>
            <a:ext cx="4299045" cy="421507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the logical expression is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false</a:t>
            </a:r>
            <a:r>
              <a:rPr lang="en-US" sz="2000" dirty="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sp>
        <p:nvSpPr>
          <p:cNvPr id="36" name="Content Placeholder 4"/>
          <p:cNvSpPr txBox="1">
            <a:spLocks/>
          </p:cNvSpPr>
          <p:nvPr/>
        </p:nvSpPr>
        <p:spPr>
          <a:xfrm>
            <a:off x="259904" y="4951709"/>
            <a:ext cx="4146646" cy="421507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 2 is executed</a:t>
            </a:r>
          </a:p>
        </p:txBody>
      </p:sp>
      <p:sp>
        <p:nvSpPr>
          <p:cNvPr id="37" name="Content Placeholder 4"/>
          <p:cNvSpPr txBox="1">
            <a:spLocks/>
          </p:cNvSpPr>
          <p:nvPr/>
        </p:nvSpPr>
        <p:spPr>
          <a:xfrm>
            <a:off x="259904" y="5311749"/>
            <a:ext cx="4146646" cy="421507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Execution continues at point 2</a:t>
            </a:r>
          </a:p>
        </p:txBody>
      </p:sp>
    </p:spTree>
    <p:extLst>
      <p:ext uri="{BB962C8B-B14F-4D97-AF65-F5344CB8AC3E}">
        <p14:creationId xmlns:p14="http://schemas.microsoft.com/office/powerpoint/2010/main" val="1733566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/>
      <p:bldP spid="19" grpId="0" animBg="1"/>
      <p:bldP spid="26" grpId="0"/>
      <p:bldP spid="28" grpId="0" animBg="1"/>
      <p:bldP spid="32" grpId="0" build="p"/>
      <p:bldP spid="33" grpId="0"/>
      <p:bldP spid="34" grpId="0"/>
      <p:bldP spid="35" grpId="0"/>
      <p:bldP spid="36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if-else</a:t>
            </a:r>
            <a:r>
              <a:rPr lang="en-US" altLang="en-US" dirty="0"/>
              <a:t> Statement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  <a:p>
            <a:pPr lvl="1"/>
            <a:r>
              <a:rPr lang="en-US" altLang="en-US" dirty="0"/>
              <a:t>Once a month, a bank gives a small interest if your balance is positive, but will deduct a penalty if it is negative:</a:t>
            </a:r>
          </a:p>
          <a:p>
            <a:pPr marL="274320" lvl="1" indent="0">
              <a:buNone/>
            </a:pPr>
            <a:endParaRPr lang="en-US" altLang="en-US" dirty="0"/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if (balance &gt;= 0)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   balance = balance + (INTEREST_RATE * balance)/12;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else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   balance = balance - OVERDRAWN_PENALTY;</a:t>
            </a:r>
          </a:p>
          <a:p>
            <a:pPr marL="0" indent="0">
              <a:buNone/>
            </a:pPr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987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10358" y="551793"/>
            <a:ext cx="8812925" cy="608549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import 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java.util.Scanner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public class 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BankBalance</a:t>
            </a:r>
            <a:endParaRPr lang="en-US" sz="1600" b="1" dirty="0">
              <a:solidFill>
                <a:schemeClr val="accent2"/>
              </a:solidFill>
              <a:latin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  public static final double OVERDRAWN_PENALTY = 8.00;</a:t>
            </a:r>
          </a:p>
          <a:p>
            <a:pPr marL="0" indent="0"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  public static final double INTEREST_RATE = 0.02; //2% annually</a:t>
            </a:r>
          </a:p>
          <a:p>
            <a:pPr marL="0" indent="0"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  public static void main (String [] 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args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      double balance;</a:t>
            </a:r>
          </a:p>
          <a:p>
            <a:pPr marL="0" indent="0"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      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System.out.print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("Enter your checking account balance: $");</a:t>
            </a:r>
          </a:p>
          <a:p>
            <a:pPr marL="0" indent="0"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      Scanner keyboard = new Scanner (System.in);</a:t>
            </a:r>
          </a:p>
          <a:p>
            <a:pPr marL="0" indent="0"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      balance = 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keyboard.nextDouble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();</a:t>
            </a:r>
          </a:p>
          <a:p>
            <a:pPr marL="0" indent="0"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      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System.out.println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("Original balance $" + balance);</a:t>
            </a:r>
          </a:p>
          <a:p>
            <a:pPr marL="0" indent="0"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      </a:t>
            </a:r>
            <a:r>
              <a:rPr lang="en-US" sz="1600" b="1" dirty="0">
                <a:solidFill>
                  <a:schemeClr val="tx2"/>
                </a:solidFill>
                <a:latin typeface="Courier New" pitchFamily="49" charset="0"/>
              </a:rPr>
              <a:t>if (balance &gt;= 0)</a:t>
            </a:r>
          </a:p>
          <a:p>
            <a:pPr marL="0" indent="0"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          balance = balance + (INTEREST_RATE * balance) / 12;</a:t>
            </a:r>
          </a:p>
          <a:p>
            <a:pPr marL="0" indent="0">
              <a:buNone/>
            </a:pPr>
            <a:r>
              <a:rPr lang="en-US" sz="1600" b="1" dirty="0">
                <a:solidFill>
                  <a:schemeClr val="accent2"/>
                </a:solidFill>
                <a:highlight>
                  <a:srgbClr val="FFFF00"/>
                </a:highlight>
                <a:latin typeface="Courier New" pitchFamily="49" charset="0"/>
              </a:rPr>
              <a:t>        </a:t>
            </a:r>
            <a:r>
              <a:rPr lang="en-US" sz="1600" b="1" dirty="0">
                <a:solidFill>
                  <a:schemeClr val="tx2"/>
                </a:solidFill>
                <a:highlight>
                  <a:srgbClr val="FFFF00"/>
                </a:highlight>
                <a:latin typeface="Courier New" pitchFamily="49" charset="0"/>
              </a:rPr>
              <a:t>else</a:t>
            </a:r>
          </a:p>
          <a:p>
            <a:pPr marL="0" indent="0">
              <a:buNone/>
            </a:pPr>
            <a:r>
              <a:rPr lang="en-US" sz="1600" b="1" dirty="0">
                <a:solidFill>
                  <a:schemeClr val="accent2"/>
                </a:solidFill>
                <a:highlight>
                  <a:srgbClr val="FFFF00"/>
                </a:highlight>
                <a:latin typeface="Courier New" pitchFamily="49" charset="0"/>
              </a:rPr>
              <a:t>            balance = balance - OVERDRAWN_PENALTY;</a:t>
            </a:r>
          </a:p>
          <a:p>
            <a:pPr marL="0" indent="0">
              <a:buNone/>
            </a:pPr>
            <a:r>
              <a:rPr lang="en-US" sz="1600" b="1">
                <a:solidFill>
                  <a:schemeClr val="accent2"/>
                </a:solidFill>
                <a:latin typeface="Courier New"/>
                <a:cs typeface="Courier New"/>
              </a:rPr>
              <a:t>        System.out.print</a:t>
            </a: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 ("After adjusting for one month ");</a:t>
            </a:r>
          </a:p>
          <a:p>
            <a:pPr marL="0" indent="0">
              <a:buNone/>
            </a:pPr>
            <a:r>
              <a:rPr lang="en-US" sz="1600" b="1">
                <a:solidFill>
                  <a:schemeClr val="accent2"/>
                </a:solidFill>
                <a:latin typeface="Courier New"/>
                <a:cs typeface="Courier New"/>
              </a:rPr>
              <a:t>        System.out.println</a:t>
            </a: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 ("of interest and penalties,");</a:t>
            </a:r>
          </a:p>
          <a:p>
            <a:pPr marL="0" indent="0">
              <a:buNone/>
            </a:pPr>
            <a:r>
              <a:rPr lang="en-US" sz="1600" b="1">
                <a:solidFill>
                  <a:schemeClr val="accent2"/>
                </a:solidFill>
                <a:latin typeface="Courier New"/>
                <a:cs typeface="Courier New"/>
              </a:rPr>
              <a:t>        System.out.println</a:t>
            </a: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 ("your new balance is $" + balance);</a:t>
            </a:r>
          </a:p>
          <a:p>
            <a:pPr marL="0" indent="0"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63698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if-else</a:t>
            </a:r>
            <a:r>
              <a:rPr lang="en-US" altLang="en-US" dirty="0"/>
              <a:t> Statement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229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2775" y="2420938"/>
            <a:ext cx="7637463" cy="17653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pic>
        <p:nvPicPr>
          <p:cNvPr id="1229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54125" y="4473575"/>
            <a:ext cx="7639050" cy="173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12293" name="Text Box 7"/>
          <p:cNvSpPr txBox="1">
            <a:spLocks noChangeArrowheads="1"/>
          </p:cNvSpPr>
          <p:nvPr/>
        </p:nvSpPr>
        <p:spPr bwMode="auto">
          <a:xfrm>
            <a:off x="7088188" y="2035175"/>
            <a:ext cx="1524000" cy="1006475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2000"/>
              <a:t>Sample </a:t>
            </a:r>
            <a:br>
              <a:rPr lang="en-US" altLang="en-US" sz="2000"/>
            </a:br>
            <a:r>
              <a:rPr lang="en-US" altLang="en-US" sz="2000"/>
              <a:t>screen output</a:t>
            </a:r>
          </a:p>
        </p:txBody>
      </p:sp>
    </p:spTree>
    <p:extLst>
      <p:ext uri="{BB962C8B-B14F-4D97-AF65-F5344CB8AC3E}">
        <p14:creationId xmlns:p14="http://schemas.microsoft.com/office/powerpoint/2010/main" val="19222783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2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0070C0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da05f73-4014-4744-996d-b94e73dfc83a" xsi:nil="true"/>
    <lcf76f155ced4ddcb4097134ff3c332f xmlns="32d064c7-3ed7-4051-9d9c-e267f97a39a0">
      <Terms xmlns="http://schemas.microsoft.com/office/infopath/2007/PartnerControls"/>
    </lcf76f155ced4ddcb4097134ff3c332f>
    <comments xmlns="32d064c7-3ed7-4051-9d9c-e267f97a39a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30F259772545438AFC47D509E1C36E" ma:contentTypeVersion="17" ma:contentTypeDescription="Create a new document." ma:contentTypeScope="" ma:versionID="1c95a0e9f2067f3bcd75a718703f91ce">
  <xsd:schema xmlns:xsd="http://www.w3.org/2001/XMLSchema" xmlns:xs="http://www.w3.org/2001/XMLSchema" xmlns:p="http://schemas.microsoft.com/office/2006/metadata/properties" xmlns:ns2="32d064c7-3ed7-4051-9d9c-e267f97a39a0" xmlns:ns3="3da05f73-4014-4744-996d-b94e73dfc83a" targetNamespace="http://schemas.microsoft.com/office/2006/metadata/properties" ma:root="true" ma:fieldsID="1bca31d447172c41cc3b4e80f5e22f70" ns2:_="" ns3:_="">
    <xsd:import namespace="32d064c7-3ed7-4051-9d9c-e267f97a39a0"/>
    <xsd:import namespace="3da05f73-4014-4744-996d-b94e73dfc8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comment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d064c7-3ed7-4051-9d9c-e267f97a39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899f137a-b2ee-462a-b875-a540100c8c3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comments" ma:index="23" nillable="true" ma:displayName="comments" ma:format="Dropdown" ma:internalName="comments">
      <xsd:simpleType>
        <xsd:restriction base="dms:Text">
          <xsd:maxLength value="255"/>
        </xsd:restriction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a05f73-4014-4744-996d-b94e73dfc83a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15b5cfa5-6c17-4868-b491-9849b43e952e}" ma:internalName="TaxCatchAll" ma:showField="CatchAllData" ma:web="3da05f73-4014-4744-996d-b94e73dfc83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246CD5A-1F98-4F30-A2B2-0DD113F42959}">
  <ds:schemaRefs>
    <ds:schemaRef ds:uri="http://schemas.microsoft.com/office/2006/documentManagement/types"/>
    <ds:schemaRef ds:uri="http://purl.org/dc/dcmitype/"/>
    <ds:schemaRef ds:uri="352eb46a-7840-487e-9d07-b06d19e8c6c1"/>
    <ds:schemaRef ds:uri="http://schemas.microsoft.com/office/2006/metadata/properties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d5cb1f66-ee2f-409f-9e44-24950d87a5b4"/>
    <ds:schemaRef ds:uri="http://www.w3.org/XML/1998/namespace"/>
    <ds:schemaRef ds:uri="3da05f73-4014-4744-996d-b94e73dfc83a"/>
    <ds:schemaRef ds:uri="32d064c7-3ed7-4051-9d9c-e267f97a39a0"/>
  </ds:schemaRefs>
</ds:datastoreItem>
</file>

<file path=customXml/itemProps2.xml><?xml version="1.0" encoding="utf-8"?>
<ds:datastoreItem xmlns:ds="http://schemas.openxmlformats.org/officeDocument/2006/customXml" ds:itemID="{5BE31B0F-02B8-4A53-A054-5BD2E51133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d064c7-3ed7-4051-9d9c-e267f97a39a0"/>
    <ds:schemaRef ds:uri="3da05f73-4014-4744-996d-b94e73dfc8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1545B05-89B2-4C27-829D-5A0EC8CA9A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2806</TotalTime>
  <Words>2058</Words>
  <Application>Microsoft Macintosh PowerPoint</Application>
  <PresentationFormat>On-screen Show (4:3)</PresentationFormat>
  <Paragraphs>372</Paragraphs>
  <Slides>30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Courier New</vt:lpstr>
      <vt:lpstr>Tahoma</vt:lpstr>
      <vt:lpstr>Times New Roman</vt:lpstr>
      <vt:lpstr>Wingdings</vt:lpstr>
      <vt:lpstr>Clarity</vt:lpstr>
      <vt:lpstr>Flow of Control: Branching</vt:lpstr>
      <vt:lpstr>Objectives</vt:lpstr>
      <vt:lpstr>Outline</vt:lpstr>
      <vt:lpstr>The if-else Statement: Outline</vt:lpstr>
      <vt:lpstr>Flow of Control</vt:lpstr>
      <vt:lpstr>The if-else Statement</vt:lpstr>
      <vt:lpstr>The if-else Statement</vt:lpstr>
      <vt:lpstr>PowerPoint Presentation</vt:lpstr>
      <vt:lpstr>The if-else Statement</vt:lpstr>
      <vt:lpstr>Omitting the else Part</vt:lpstr>
      <vt:lpstr>Two-Way Selection – Caution!</vt:lpstr>
      <vt:lpstr>Introduction to Boolean Expressions</vt:lpstr>
      <vt:lpstr>Compound Boolean Expressions</vt:lpstr>
      <vt:lpstr>Compound Boolean Expressions</vt:lpstr>
      <vt:lpstr>Negating a Boolean Expression</vt:lpstr>
      <vt:lpstr>Java Logical Operators</vt:lpstr>
      <vt:lpstr>Boolean equality (==)</vt:lpstr>
      <vt:lpstr>Boolean equality (==) for Objects</vt:lpstr>
      <vt:lpstr>Testing equality for Strings</vt:lpstr>
      <vt:lpstr>PowerPoint Presentation</vt:lpstr>
      <vt:lpstr>Testing Strings for Equality</vt:lpstr>
      <vt:lpstr>Lexicographic Order</vt:lpstr>
      <vt:lpstr>Compound Statements</vt:lpstr>
      <vt:lpstr>Compound Statements</vt:lpstr>
      <vt:lpstr>Compound Statements</vt:lpstr>
      <vt:lpstr>Nested if-else Statements</vt:lpstr>
      <vt:lpstr>Nested Statements</vt:lpstr>
      <vt:lpstr>Nested Statements</vt:lpstr>
      <vt:lpstr>Nested Statements</vt:lpstr>
      <vt:lpstr>Nested Statements</vt:lpstr>
    </vt:vector>
  </TitlesOfParts>
  <Company>BYU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Introduction to Computers and Java</dc:title>
  <dc:creator>Robert P. Burton</dc:creator>
  <cp:lastModifiedBy>Maha Mesfer</cp:lastModifiedBy>
  <cp:revision>243</cp:revision>
  <dcterms:created xsi:type="dcterms:W3CDTF">2004-08-20T17:48:18Z</dcterms:created>
  <dcterms:modified xsi:type="dcterms:W3CDTF">2024-02-16T11:14:39Z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0x0101004E30F259772545438AFC47D509E1C36E</vt:lpwstr>
  </property>
</Properties>
</file>