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sldIdLst>
    <p:sldId id="287" r:id="rId5"/>
    <p:sldId id="297" r:id="rId6"/>
    <p:sldId id="288" r:id="rId7"/>
    <p:sldId id="289" r:id="rId8"/>
    <p:sldId id="290" r:id="rId9"/>
    <p:sldId id="291" r:id="rId10"/>
    <p:sldId id="292" r:id="rId11"/>
    <p:sldId id="293" r:id="rId12"/>
    <p:sldId id="257" r:id="rId13"/>
    <p:sldId id="258" r:id="rId14"/>
    <p:sldId id="259" r:id="rId15"/>
    <p:sldId id="260" r:id="rId16"/>
    <p:sldId id="261" r:id="rId17"/>
    <p:sldId id="262" r:id="rId18"/>
    <p:sldId id="264" r:id="rId19"/>
    <p:sldId id="266" r:id="rId20"/>
    <p:sldId id="267" r:id="rId21"/>
    <p:sldId id="268" r:id="rId22"/>
    <p:sldId id="270" r:id="rId23"/>
    <p:sldId id="269" r:id="rId24"/>
    <p:sldId id="298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8BBFFA-E158-4066-96B5-EC51B5CBDB7F}" v="18" dt="2020-09-16T11:22:11.947"/>
    <p1510:client id="{375E94DB-DFFF-4D8D-A368-EB17AA29D15B}" v="63" dt="2020-09-18T14:28:41.502"/>
    <p1510:client id="{7DD8F66E-877F-449F-842A-254DE0827B26}" v="40" dt="2020-09-16T11:27:55.085"/>
    <p1510:client id="{7E437C08-577B-49AF-A086-ABF2BEC4A27E}" v="4" dt="2021-09-15T16:52:49.5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46"/>
    <p:restoredTop sz="88336" autoAdjust="0"/>
  </p:normalViewPr>
  <p:slideViewPr>
    <p:cSldViewPr>
      <p:cViewPr varScale="1">
        <p:scale>
          <a:sx n="62" d="100"/>
          <a:sy n="62" d="100"/>
        </p:scale>
        <p:origin x="1039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a Al-Ghreimil" userId="S::ghreimil@ksu.edu.sa::bd57fa0a-72d9-4845-a2d9-9d930f860865" providerId="AD" clId="Web-{7DD8F66E-877F-449F-842A-254DE0827B26}"/>
    <pc:docChg chg="modSld">
      <pc:chgData name="Nadia Al-Ghreimil" userId="S::ghreimil@ksu.edu.sa::bd57fa0a-72d9-4845-a2d9-9d930f860865" providerId="AD" clId="Web-{7DD8F66E-877F-449F-842A-254DE0827B26}" dt="2020-09-16T11:27:55.085" v="39" actId="20577"/>
      <pc:docMkLst>
        <pc:docMk/>
      </pc:docMkLst>
      <pc:sldChg chg="modSp">
        <pc:chgData name="Nadia Al-Ghreimil" userId="S::ghreimil@ksu.edu.sa::bd57fa0a-72d9-4845-a2d9-9d930f860865" providerId="AD" clId="Web-{7DD8F66E-877F-449F-842A-254DE0827B26}" dt="2020-09-16T11:27:16.943" v="24" actId="20577"/>
        <pc:sldMkLst>
          <pc:docMk/>
          <pc:sldMk cId="412143639" sldId="288"/>
        </pc:sldMkLst>
        <pc:spChg chg="mod">
          <ac:chgData name="Nadia Al-Ghreimil" userId="S::ghreimil@ksu.edu.sa::bd57fa0a-72d9-4845-a2d9-9d930f860865" providerId="AD" clId="Web-{7DD8F66E-877F-449F-842A-254DE0827B26}" dt="2020-09-16T11:27:16.943" v="24" actId="20577"/>
          <ac:spMkLst>
            <pc:docMk/>
            <pc:sldMk cId="412143639" sldId="288"/>
            <ac:spMk id="23" creationId="{00000000-0000-0000-0000-000000000000}"/>
          </ac:spMkLst>
        </pc:spChg>
        <pc:spChg chg="mod">
          <ac:chgData name="Nadia Al-Ghreimil" userId="S::ghreimil@ksu.edu.sa::bd57fa0a-72d9-4845-a2d9-9d930f860865" providerId="AD" clId="Web-{7DD8F66E-877F-449F-842A-254DE0827B26}" dt="2020-09-16T11:27:11.146" v="21" actId="20577"/>
          <ac:spMkLst>
            <pc:docMk/>
            <pc:sldMk cId="412143639" sldId="288"/>
            <ac:spMk id="27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7DD8F66E-877F-449F-842A-254DE0827B26}" dt="2020-09-16T11:26:54.787" v="18" actId="20577"/>
        <pc:sldMkLst>
          <pc:docMk/>
          <pc:sldMk cId="856331564" sldId="290"/>
        </pc:sldMkLst>
        <pc:spChg chg="mod">
          <ac:chgData name="Nadia Al-Ghreimil" userId="S::ghreimil@ksu.edu.sa::bd57fa0a-72d9-4845-a2d9-9d930f860865" providerId="AD" clId="Web-{7DD8F66E-877F-449F-842A-254DE0827B26}" dt="2020-09-16T11:26:33.833" v="7" actId="20577"/>
          <ac:spMkLst>
            <pc:docMk/>
            <pc:sldMk cId="856331564" sldId="290"/>
            <ac:spMk id="3" creationId="{00000000-0000-0000-0000-000000000000}"/>
          </ac:spMkLst>
        </pc:spChg>
        <pc:spChg chg="mod">
          <ac:chgData name="Nadia Al-Ghreimil" userId="S::ghreimil@ksu.edu.sa::bd57fa0a-72d9-4845-a2d9-9d930f860865" providerId="AD" clId="Web-{7DD8F66E-877F-449F-842A-254DE0827B26}" dt="2020-09-16T11:26:54.787" v="18" actId="20577"/>
          <ac:spMkLst>
            <pc:docMk/>
            <pc:sldMk cId="856331564" sldId="290"/>
            <ac:spMk id="43" creationId="{00000000-0000-0000-0000-000000000000}"/>
          </ac:spMkLst>
        </pc:spChg>
        <pc:spChg chg="mod">
          <ac:chgData name="Nadia Al-Ghreimil" userId="S::ghreimil@ksu.edu.sa::bd57fa0a-72d9-4845-a2d9-9d930f860865" providerId="AD" clId="Web-{7DD8F66E-877F-449F-842A-254DE0827B26}" dt="2020-09-16T11:26:48.036" v="15" actId="20577"/>
          <ac:spMkLst>
            <pc:docMk/>
            <pc:sldMk cId="856331564" sldId="290"/>
            <ac:spMk id="47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7DD8F66E-877F-449F-842A-254DE0827B26}" dt="2020-09-16T11:25:44.988" v="3" actId="20577"/>
        <pc:sldMkLst>
          <pc:docMk/>
          <pc:sldMk cId="1816208963" sldId="291"/>
        </pc:sldMkLst>
        <pc:spChg chg="mod">
          <ac:chgData name="Nadia Al-Ghreimil" userId="S::ghreimil@ksu.edu.sa::bd57fa0a-72d9-4845-a2d9-9d930f860865" providerId="AD" clId="Web-{7DD8F66E-877F-449F-842A-254DE0827B26}" dt="2020-09-16T11:25:40.113" v="0" actId="20577"/>
          <ac:spMkLst>
            <pc:docMk/>
            <pc:sldMk cId="1816208963" sldId="291"/>
            <ac:spMk id="28" creationId="{00000000-0000-0000-0000-000000000000}"/>
          </ac:spMkLst>
        </pc:spChg>
        <pc:spChg chg="mod">
          <ac:chgData name="Nadia Al-Ghreimil" userId="S::ghreimil@ksu.edu.sa::bd57fa0a-72d9-4845-a2d9-9d930f860865" providerId="AD" clId="Web-{7DD8F66E-877F-449F-842A-254DE0827B26}" dt="2020-09-16T11:25:44.988" v="3" actId="20577"/>
          <ac:spMkLst>
            <pc:docMk/>
            <pc:sldMk cId="1816208963" sldId="291"/>
            <ac:spMk id="51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7DD8F66E-877F-449F-842A-254DE0827B26}" dt="2020-09-16T11:27:37.506" v="32" actId="20577"/>
        <pc:sldMkLst>
          <pc:docMk/>
          <pc:sldMk cId="1715439264" sldId="292"/>
        </pc:sldMkLst>
        <pc:spChg chg="mod">
          <ac:chgData name="Nadia Al-Ghreimil" userId="S::ghreimil@ksu.edu.sa::bd57fa0a-72d9-4845-a2d9-9d930f860865" providerId="AD" clId="Web-{7DD8F66E-877F-449F-842A-254DE0827B26}" dt="2020-09-16T11:27:32.022" v="27" actId="20577"/>
          <ac:spMkLst>
            <pc:docMk/>
            <pc:sldMk cId="1715439264" sldId="292"/>
            <ac:spMk id="28" creationId="{00000000-0000-0000-0000-000000000000}"/>
          </ac:spMkLst>
        </pc:spChg>
        <pc:spChg chg="mod">
          <ac:chgData name="Nadia Al-Ghreimil" userId="S::ghreimil@ksu.edu.sa::bd57fa0a-72d9-4845-a2d9-9d930f860865" providerId="AD" clId="Web-{7DD8F66E-877F-449F-842A-254DE0827B26}" dt="2020-09-16T11:27:37.506" v="32" actId="20577"/>
          <ac:spMkLst>
            <pc:docMk/>
            <pc:sldMk cId="1715439264" sldId="292"/>
            <ac:spMk id="31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7DD8F66E-877F-449F-842A-254DE0827B26}" dt="2020-09-16T11:27:54.319" v="37" actId="20577"/>
        <pc:sldMkLst>
          <pc:docMk/>
          <pc:sldMk cId="1419749073" sldId="293"/>
        </pc:sldMkLst>
        <pc:spChg chg="mod">
          <ac:chgData name="Nadia Al-Ghreimil" userId="S::ghreimil@ksu.edu.sa::bd57fa0a-72d9-4845-a2d9-9d930f860865" providerId="AD" clId="Web-{7DD8F66E-877F-449F-842A-254DE0827B26}" dt="2020-09-16T11:27:48.085" v="34" actId="20577"/>
          <ac:spMkLst>
            <pc:docMk/>
            <pc:sldMk cId="1419749073" sldId="293"/>
            <ac:spMk id="20" creationId="{00000000-0000-0000-0000-000000000000}"/>
          </ac:spMkLst>
        </pc:spChg>
        <pc:spChg chg="mod">
          <ac:chgData name="Nadia Al-Ghreimil" userId="S::ghreimil@ksu.edu.sa::bd57fa0a-72d9-4845-a2d9-9d930f860865" providerId="AD" clId="Web-{7DD8F66E-877F-449F-842A-254DE0827B26}" dt="2020-09-16T11:27:54.319" v="37" actId="20577"/>
          <ac:spMkLst>
            <pc:docMk/>
            <pc:sldMk cId="1419749073" sldId="293"/>
            <ac:spMk id="48" creationId="{00000000-0000-0000-0000-000000000000}"/>
          </ac:spMkLst>
        </pc:spChg>
      </pc:sldChg>
    </pc:docChg>
  </pc:docChgLst>
  <pc:docChgLst>
    <pc:chgData name="Afnan Algobail" userId="S::aalgobail@ksu.edu.sa::ea00aeb4-72eb-48ec-8b82-5e455209ca7b" providerId="AD" clId="Web-{7E437C08-577B-49AF-A086-ABF2BEC4A27E}"/>
    <pc:docChg chg="modSld">
      <pc:chgData name="Afnan Algobail" userId="S::aalgobail@ksu.edu.sa::ea00aeb4-72eb-48ec-8b82-5e455209ca7b" providerId="AD" clId="Web-{7E437C08-577B-49AF-A086-ABF2BEC4A27E}" dt="2021-09-15T16:52:49.594" v="3" actId="20577"/>
      <pc:docMkLst>
        <pc:docMk/>
      </pc:docMkLst>
      <pc:sldChg chg="modSp">
        <pc:chgData name="Afnan Algobail" userId="S::aalgobail@ksu.edu.sa::ea00aeb4-72eb-48ec-8b82-5e455209ca7b" providerId="AD" clId="Web-{7E437C08-577B-49AF-A086-ABF2BEC4A27E}" dt="2021-09-15T16:52:49.594" v="3" actId="20577"/>
        <pc:sldMkLst>
          <pc:docMk/>
          <pc:sldMk cId="1715439264" sldId="292"/>
        </pc:sldMkLst>
        <pc:spChg chg="mod">
          <ac:chgData name="Afnan Algobail" userId="S::aalgobail@ksu.edu.sa::ea00aeb4-72eb-48ec-8b82-5e455209ca7b" providerId="AD" clId="Web-{7E437C08-577B-49AF-A086-ABF2BEC4A27E}" dt="2021-09-15T16:52:49.594" v="3" actId="20577"/>
          <ac:spMkLst>
            <pc:docMk/>
            <pc:sldMk cId="1715439264" sldId="292"/>
            <ac:spMk id="21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0C8BBFFA-E158-4066-96B5-EC51B5CBDB7F}"/>
    <pc:docChg chg="modSld">
      <pc:chgData name="Nadia Al-Ghreimil" userId="S::ghreimil@ksu.edu.sa::bd57fa0a-72d9-4845-a2d9-9d930f860865" providerId="AD" clId="Web-{0C8BBFFA-E158-4066-96B5-EC51B5CBDB7F}" dt="2020-09-16T11:22:11.932" v="17" actId="14100"/>
      <pc:docMkLst>
        <pc:docMk/>
      </pc:docMkLst>
      <pc:sldChg chg="modSp">
        <pc:chgData name="Nadia Al-Ghreimil" userId="S::ghreimil@ksu.edu.sa::bd57fa0a-72d9-4845-a2d9-9d930f860865" providerId="AD" clId="Web-{0C8BBFFA-E158-4066-96B5-EC51B5CBDB7F}" dt="2020-09-16T11:22:11.932" v="17" actId="14100"/>
        <pc:sldMkLst>
          <pc:docMk/>
          <pc:sldMk cId="412143639" sldId="288"/>
        </pc:sldMkLst>
        <pc:spChg chg="mod">
          <ac:chgData name="Nadia Al-Ghreimil" userId="S::ghreimil@ksu.edu.sa::bd57fa0a-72d9-4845-a2d9-9d930f860865" providerId="AD" clId="Web-{0C8BBFFA-E158-4066-96B5-EC51B5CBDB7F}" dt="2020-09-16T11:22:11.932" v="17" actId="14100"/>
          <ac:spMkLst>
            <pc:docMk/>
            <pc:sldMk cId="412143639" sldId="288"/>
            <ac:spMk id="36" creationId="{00000000-0000-0000-0000-000000000000}"/>
          </ac:spMkLst>
        </pc:spChg>
        <pc:spChg chg="mod">
          <ac:chgData name="Nadia Al-Ghreimil" userId="S::ghreimil@ksu.edu.sa::bd57fa0a-72d9-4845-a2d9-9d930f860865" providerId="AD" clId="Web-{0C8BBFFA-E158-4066-96B5-EC51B5CBDB7F}" dt="2020-09-16T11:22:11.901" v="15" actId="14100"/>
          <ac:spMkLst>
            <pc:docMk/>
            <pc:sldMk cId="412143639" sldId="288"/>
            <ac:spMk id="37" creationId="{00000000-0000-0000-0000-000000000000}"/>
          </ac:spMkLst>
        </pc:spChg>
        <pc:spChg chg="mod">
          <ac:chgData name="Nadia Al-Ghreimil" userId="S::ghreimil@ksu.edu.sa::bd57fa0a-72d9-4845-a2d9-9d930f860865" providerId="AD" clId="Web-{0C8BBFFA-E158-4066-96B5-EC51B5CBDB7F}" dt="2020-09-16T11:22:11.901" v="14" actId="14100"/>
          <ac:spMkLst>
            <pc:docMk/>
            <pc:sldMk cId="412143639" sldId="288"/>
            <ac:spMk id="38" creationId="{00000000-0000-0000-0000-000000000000}"/>
          </ac:spMkLst>
        </pc:spChg>
        <pc:spChg chg="mod">
          <ac:chgData name="Nadia Al-Ghreimil" userId="S::ghreimil@ksu.edu.sa::bd57fa0a-72d9-4845-a2d9-9d930f860865" providerId="AD" clId="Web-{0C8BBFFA-E158-4066-96B5-EC51B5CBDB7F}" dt="2020-09-16T11:22:11.869" v="12" actId="14100"/>
          <ac:spMkLst>
            <pc:docMk/>
            <pc:sldMk cId="412143639" sldId="288"/>
            <ac:spMk id="39" creationId="{00000000-0000-0000-0000-000000000000}"/>
          </ac:spMkLst>
        </pc:spChg>
        <pc:cxnChg chg="mod">
          <ac:chgData name="Nadia Al-Ghreimil" userId="S::ghreimil@ksu.edu.sa::bd57fa0a-72d9-4845-a2d9-9d930f860865" providerId="AD" clId="Web-{0C8BBFFA-E158-4066-96B5-EC51B5CBDB7F}" dt="2020-09-16T11:22:11.916" v="16" actId="14100"/>
          <ac:cxnSpMkLst>
            <pc:docMk/>
            <pc:sldMk cId="412143639" sldId="288"/>
            <ac:cxnSpMk id="3" creationId="{00000000-0000-0000-0000-000000000000}"/>
          </ac:cxnSpMkLst>
        </pc:cxnChg>
        <pc:cxnChg chg="mod">
          <ac:chgData name="Nadia Al-Ghreimil" userId="S::ghreimil@ksu.edu.sa::bd57fa0a-72d9-4845-a2d9-9d930f860865" providerId="AD" clId="Web-{0C8BBFFA-E158-4066-96B5-EC51B5CBDB7F}" dt="2020-09-16T11:22:11.885" v="13" actId="14100"/>
          <ac:cxnSpMkLst>
            <pc:docMk/>
            <pc:sldMk cId="412143639" sldId="288"/>
            <ac:cxnSpMk id="40" creationId="{00000000-0000-0000-0000-000000000000}"/>
          </ac:cxnSpMkLst>
        </pc:cxnChg>
      </pc:sldChg>
    </pc:docChg>
  </pc:docChgLst>
  <pc:docChgLst>
    <pc:chgData name="Nadia Al-Ghreimil" userId="S::ghreimil@ksu.edu.sa::bd57fa0a-72d9-4845-a2d9-9d930f860865" providerId="AD" clId="Web-{375E94DB-DFFF-4D8D-A368-EB17AA29D15B}"/>
    <pc:docChg chg="modSld">
      <pc:chgData name="Nadia Al-Ghreimil" userId="S::ghreimil@ksu.edu.sa::bd57fa0a-72d9-4845-a2d9-9d930f860865" providerId="AD" clId="Web-{375E94DB-DFFF-4D8D-A368-EB17AA29D15B}" dt="2020-09-18T14:35:42.602" v="483"/>
      <pc:docMkLst>
        <pc:docMk/>
      </pc:docMkLst>
      <pc:sldChg chg="modSp">
        <pc:chgData name="Nadia Al-Ghreimil" userId="S::ghreimil@ksu.edu.sa::bd57fa0a-72d9-4845-a2d9-9d930f860865" providerId="AD" clId="Web-{375E94DB-DFFF-4D8D-A368-EB17AA29D15B}" dt="2020-09-18T14:26:45.891" v="16" actId="20577"/>
        <pc:sldMkLst>
          <pc:docMk/>
          <pc:sldMk cId="412143639" sldId="288"/>
        </pc:sldMkLst>
        <pc:spChg chg="mod">
          <ac:chgData name="Nadia Al-Ghreimil" userId="S::ghreimil@ksu.edu.sa::bd57fa0a-72d9-4845-a2d9-9d930f860865" providerId="AD" clId="Web-{375E94DB-DFFF-4D8D-A368-EB17AA29D15B}" dt="2020-09-18T14:26:45.891" v="16" actId="20577"/>
          <ac:spMkLst>
            <pc:docMk/>
            <pc:sldMk cId="412143639" sldId="288"/>
            <ac:spMk id="27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375E94DB-DFFF-4D8D-A368-EB17AA29D15B}" dt="2020-09-18T14:28:40.861" v="57" actId="20577"/>
        <pc:sldMkLst>
          <pc:docMk/>
          <pc:sldMk cId="856331564" sldId="290"/>
        </pc:sldMkLst>
        <pc:spChg chg="mod">
          <ac:chgData name="Nadia Al-Ghreimil" userId="S::ghreimil@ksu.edu.sa::bd57fa0a-72d9-4845-a2d9-9d930f860865" providerId="AD" clId="Web-{375E94DB-DFFF-4D8D-A368-EB17AA29D15B}" dt="2020-09-18T14:27:21.626" v="24" actId="1076"/>
          <ac:spMkLst>
            <pc:docMk/>
            <pc:sldMk cId="856331564" sldId="290"/>
            <ac:spMk id="3" creationId="{00000000-0000-0000-0000-000000000000}"/>
          </ac:spMkLst>
        </pc:spChg>
        <pc:spChg chg="mod">
          <ac:chgData name="Nadia Al-Ghreimil" userId="S::ghreimil@ksu.edu.sa::bd57fa0a-72d9-4845-a2d9-9d930f860865" providerId="AD" clId="Web-{375E94DB-DFFF-4D8D-A368-EB17AA29D15B}" dt="2020-09-18T14:28:01.251" v="40" actId="20577"/>
          <ac:spMkLst>
            <pc:docMk/>
            <pc:sldMk cId="856331564" sldId="290"/>
            <ac:spMk id="36" creationId="{00000000-0000-0000-0000-000000000000}"/>
          </ac:spMkLst>
        </pc:spChg>
        <pc:spChg chg="mod">
          <ac:chgData name="Nadia Al-Ghreimil" userId="S::ghreimil@ksu.edu.sa::bd57fa0a-72d9-4845-a2d9-9d930f860865" providerId="AD" clId="Web-{375E94DB-DFFF-4D8D-A368-EB17AA29D15B}" dt="2020-09-18T14:27:12.282" v="20" actId="20577"/>
          <ac:spMkLst>
            <pc:docMk/>
            <pc:sldMk cId="856331564" sldId="290"/>
            <ac:spMk id="38" creationId="{00000000-0000-0000-0000-000000000000}"/>
          </ac:spMkLst>
        </pc:spChg>
        <pc:spChg chg="mod">
          <ac:chgData name="Nadia Al-Ghreimil" userId="S::ghreimil@ksu.edu.sa::bd57fa0a-72d9-4845-a2d9-9d930f860865" providerId="AD" clId="Web-{375E94DB-DFFF-4D8D-A368-EB17AA29D15B}" dt="2020-09-18T14:28:21.814" v="45" actId="20577"/>
          <ac:spMkLst>
            <pc:docMk/>
            <pc:sldMk cId="856331564" sldId="290"/>
            <ac:spMk id="43" creationId="{00000000-0000-0000-0000-000000000000}"/>
          </ac:spMkLst>
        </pc:spChg>
        <pc:spChg chg="mod">
          <ac:chgData name="Nadia Al-Ghreimil" userId="S::ghreimil@ksu.edu.sa::bd57fa0a-72d9-4845-a2d9-9d930f860865" providerId="AD" clId="Web-{375E94DB-DFFF-4D8D-A368-EB17AA29D15B}" dt="2020-09-18T14:27:14.938" v="21" actId="20577"/>
          <ac:spMkLst>
            <pc:docMk/>
            <pc:sldMk cId="856331564" sldId="290"/>
            <ac:spMk id="47" creationId="{00000000-0000-0000-0000-000000000000}"/>
          </ac:spMkLst>
        </pc:spChg>
        <pc:spChg chg="mod">
          <ac:chgData name="Nadia Al-Ghreimil" userId="S::ghreimil@ksu.edu.sa::bd57fa0a-72d9-4845-a2d9-9d930f860865" providerId="AD" clId="Web-{375E94DB-DFFF-4D8D-A368-EB17AA29D15B}" dt="2020-09-18T14:28:40.861" v="57" actId="20577"/>
          <ac:spMkLst>
            <pc:docMk/>
            <pc:sldMk cId="856331564" sldId="290"/>
            <ac:spMk id="50" creationId="{00000000-0000-0000-0000-000000000000}"/>
          </ac:spMkLst>
        </pc:spChg>
      </pc:sldChg>
      <pc:sldChg chg="modNotes">
        <pc:chgData name="Nadia Al-Ghreimil" userId="S::ghreimil@ksu.edu.sa::bd57fa0a-72d9-4845-a2d9-9d930f860865" providerId="AD" clId="Web-{375E94DB-DFFF-4D8D-A368-EB17AA29D15B}" dt="2020-09-18T14:34:34.741" v="404"/>
        <pc:sldMkLst>
          <pc:docMk/>
          <pc:sldMk cId="1816208963" sldId="291"/>
        </pc:sldMkLst>
      </pc:sldChg>
      <pc:sldChg chg="modNotes">
        <pc:chgData name="Nadia Al-Ghreimil" userId="S::ghreimil@ksu.edu.sa::bd57fa0a-72d9-4845-a2d9-9d930f860865" providerId="AD" clId="Web-{375E94DB-DFFF-4D8D-A368-EB17AA29D15B}" dt="2020-09-18T14:35:42.602" v="483"/>
        <pc:sldMkLst>
          <pc:docMk/>
          <pc:sldMk cId="1419749073" sldId="29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FD746-8DB4-604D-807E-6DE9D2524B0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C2949-7E5C-DA47-9314-5C13957D9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2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0011-3633-4520-BE01-C597BF6B6A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79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0011-3633-4520-BE01-C597BF6B6A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5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0011-3633-4520-BE01-C597BF6B6A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77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0011-3633-4520-BE01-C597BF6B6A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82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0011-3633-4520-BE01-C597BF6B6A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6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74800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7084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6017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4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4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7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6843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5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96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2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2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60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4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26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Formatted Output </a:t>
            </a:r>
            <a:br>
              <a:rPr lang="en-US" sz="4000" dirty="0"/>
            </a:br>
            <a:r>
              <a:rPr lang="en-US" sz="4000" dirty="0"/>
              <a:t>Documentation and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1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Documentation and Style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931863" y="1971675"/>
            <a:ext cx="7754937" cy="4154488"/>
          </a:xfrm>
        </p:spPr>
        <p:txBody>
          <a:bodyPr/>
          <a:lstStyle/>
          <a:p>
            <a:pPr eaLnBrk="1" hangingPunct="1"/>
            <a:r>
              <a:rPr lang="en-US" altLang="en-US" sz="2800"/>
              <a:t>Most programs are modified over time to respond to new requirements.</a:t>
            </a:r>
          </a:p>
          <a:p>
            <a:pPr eaLnBrk="1" hangingPunct="1"/>
            <a:r>
              <a:rPr lang="en-US" altLang="en-US" sz="2800"/>
              <a:t>Programs which are easy to read and understand are easy to modify.</a:t>
            </a:r>
          </a:p>
          <a:p>
            <a:pPr eaLnBrk="1" hangingPunct="1"/>
            <a:r>
              <a:rPr lang="en-US" altLang="en-US" sz="2800"/>
              <a:t>Even if it will be used only once, you have to read it in order to debug it .</a:t>
            </a:r>
          </a:p>
        </p:txBody>
      </p:sp>
    </p:spTree>
    <p:extLst>
      <p:ext uri="{BB962C8B-B14F-4D97-AF65-F5344CB8AC3E}">
        <p14:creationId xmlns:p14="http://schemas.microsoft.com/office/powerpoint/2010/main" val="369005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095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Meaningful Variable Names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 variable's name should suggest its use.</a:t>
            </a:r>
          </a:p>
          <a:p>
            <a:pPr eaLnBrk="1" hangingPunct="1"/>
            <a:r>
              <a:rPr lang="en-US" altLang="en-US" sz="2800" dirty="0"/>
              <a:t>Observe conventions in choosing names for variables.</a:t>
            </a:r>
          </a:p>
          <a:p>
            <a:pPr lvl="1" eaLnBrk="1" hangingPunct="1"/>
            <a:r>
              <a:rPr lang="en-US" altLang="en-US" sz="2400" dirty="0"/>
              <a:t>Use only letters and digits.</a:t>
            </a:r>
          </a:p>
          <a:p>
            <a:pPr lvl="1" eaLnBrk="1" hangingPunct="1"/>
            <a:r>
              <a:rPr lang="en-US" altLang="en-US" sz="2400" dirty="0" smtClean="0"/>
              <a:t>"Punctuate" </a:t>
            </a:r>
            <a:r>
              <a:rPr lang="en-US" altLang="en-US" sz="2400" dirty="0"/>
              <a:t>using uppercase letters at word boundaries (e.g.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taxRate</a:t>
            </a:r>
            <a:r>
              <a:rPr lang="en-US" altLang="en-US" sz="2400" dirty="0"/>
              <a:t>).</a:t>
            </a:r>
          </a:p>
          <a:p>
            <a:pPr lvl="1" eaLnBrk="1" hangingPunct="1"/>
            <a:r>
              <a:rPr lang="en-US" altLang="en-US" sz="2400" dirty="0"/>
              <a:t>Start variables with lowercase letters.</a:t>
            </a:r>
          </a:p>
          <a:p>
            <a:pPr lvl="1" eaLnBrk="1" hangingPunct="1"/>
            <a:r>
              <a:rPr lang="en-US" altLang="en-US" sz="2400" dirty="0"/>
              <a:t>Start class names with uppercase letters.</a:t>
            </a:r>
          </a:p>
        </p:txBody>
      </p:sp>
    </p:spTree>
    <p:extLst>
      <p:ext uri="{BB962C8B-B14F-4D97-AF65-F5344CB8AC3E}">
        <p14:creationId xmlns:p14="http://schemas.microsoft.com/office/powerpoint/2010/main" val="41569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Comments</a:t>
            </a:r>
          </a:p>
        </p:txBody>
      </p:sp>
      <p:sp>
        <p:nvSpPr>
          <p:cNvPr id="10035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The best programs are self-documenting.</a:t>
            </a:r>
          </a:p>
          <a:p>
            <a:pPr lvl="1" eaLnBrk="1" hangingPunct="1"/>
            <a:r>
              <a:rPr lang="en-US" altLang="en-US" sz="2400"/>
              <a:t>Clean style</a:t>
            </a:r>
          </a:p>
          <a:p>
            <a:pPr lvl="1" eaLnBrk="1" hangingPunct="1"/>
            <a:r>
              <a:rPr lang="en-US" altLang="en-US" sz="2400"/>
              <a:t>Well-chosen names</a:t>
            </a:r>
          </a:p>
          <a:p>
            <a:pPr eaLnBrk="1" hangingPunct="1"/>
            <a:r>
              <a:rPr lang="en-US" altLang="en-US" sz="2800"/>
              <a:t>Comments are written into a program as needed explain the program.</a:t>
            </a:r>
          </a:p>
          <a:p>
            <a:pPr lvl="1" eaLnBrk="1" hangingPunct="1"/>
            <a:r>
              <a:rPr lang="en-US" altLang="en-US" sz="2400"/>
              <a:t>They are useful to the programmer, but they are ignored by the compiler.</a:t>
            </a:r>
          </a:p>
        </p:txBody>
      </p:sp>
    </p:spTree>
    <p:extLst>
      <p:ext uri="{BB962C8B-B14F-4D97-AF65-F5344CB8AC3E}">
        <p14:creationId xmlns:p14="http://schemas.microsoft.com/office/powerpoint/2010/main" val="333467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Comments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  comment can begin with //.</a:t>
            </a:r>
          </a:p>
          <a:p>
            <a:pPr eaLnBrk="1" hangingPunct="1"/>
            <a:r>
              <a:rPr lang="en-US" altLang="en-US" sz="2800"/>
              <a:t>Everything after these symbols and to the end of the line is treated as a comment and is ignored by the compiler.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	double radius; //in centimeters</a:t>
            </a:r>
          </a:p>
        </p:txBody>
      </p:sp>
    </p:spTree>
    <p:extLst>
      <p:ext uri="{BB962C8B-B14F-4D97-AF65-F5344CB8AC3E}">
        <p14:creationId xmlns:p14="http://schemas.microsoft.com/office/powerpoint/2010/main" val="393493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Comments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 comment can begin with 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/*</a:t>
            </a:r>
            <a:r>
              <a:rPr lang="en-US" altLang="en-US" sz="2800"/>
              <a:t> and end with 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*/</a:t>
            </a:r>
          </a:p>
          <a:p>
            <a:pPr eaLnBrk="1" hangingPunct="1"/>
            <a:r>
              <a:rPr lang="en-US" altLang="en-US" sz="2800"/>
              <a:t>Everything between these symbols is treated as a comment and is ignored by the compiler.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/**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This program should only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be used on alternate Thursdays,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except during leap years, when it should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only be used on alternate Tuesdays.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*/</a:t>
            </a:r>
          </a:p>
        </p:txBody>
      </p:sp>
    </p:spTree>
    <p:extLst>
      <p:ext uri="{BB962C8B-B14F-4D97-AF65-F5344CB8AC3E}">
        <p14:creationId xmlns:p14="http://schemas.microsoft.com/office/powerpoint/2010/main" val="67342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to Use Comments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Begin each program file with an explanatory comment</a:t>
            </a:r>
          </a:p>
          <a:p>
            <a:pPr lvl="1" eaLnBrk="1" hangingPunct="1"/>
            <a:r>
              <a:rPr lang="en-US" altLang="en-US" sz="2400" dirty="0"/>
              <a:t>What the program does</a:t>
            </a:r>
          </a:p>
          <a:p>
            <a:pPr lvl="1" eaLnBrk="1" hangingPunct="1"/>
            <a:r>
              <a:rPr lang="en-US" altLang="en-US" sz="2400" dirty="0"/>
              <a:t>The name of the author</a:t>
            </a:r>
          </a:p>
          <a:p>
            <a:pPr lvl="1" eaLnBrk="1" hangingPunct="1"/>
            <a:r>
              <a:rPr lang="en-US" altLang="en-US" sz="2400" dirty="0"/>
              <a:t>Contact information for the author</a:t>
            </a:r>
          </a:p>
          <a:p>
            <a:pPr lvl="1" eaLnBrk="1" hangingPunct="1"/>
            <a:r>
              <a:rPr lang="en-US" altLang="en-US" sz="2400" dirty="0"/>
              <a:t>Date of the last modification.</a:t>
            </a:r>
          </a:p>
          <a:p>
            <a:pPr eaLnBrk="1" hangingPunct="1"/>
            <a:r>
              <a:rPr lang="en-US" altLang="en-US" sz="2800" dirty="0"/>
              <a:t>Provide only those comments which the expected reader of the program file will need in order to understand it.</a:t>
            </a:r>
          </a:p>
        </p:txBody>
      </p:sp>
    </p:spTree>
    <p:extLst>
      <p:ext uri="{BB962C8B-B14F-4D97-AF65-F5344CB8AC3E}">
        <p14:creationId xmlns:p14="http://schemas.microsoft.com/office/powerpoint/2010/main" val="251893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Indentation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Indentation should communicate nesting clearly.</a:t>
            </a:r>
          </a:p>
          <a:p>
            <a:pPr eaLnBrk="1" hangingPunct="1"/>
            <a:r>
              <a:rPr lang="en-US" altLang="en-US" sz="2800" dirty="0"/>
              <a:t>A good choice is four spaces for each level of indentation.</a:t>
            </a:r>
          </a:p>
          <a:p>
            <a:pPr eaLnBrk="1" hangingPunct="1"/>
            <a:r>
              <a:rPr lang="en-US" altLang="en-US" sz="2800" dirty="0"/>
              <a:t>Indentation should be consistent.</a:t>
            </a:r>
          </a:p>
          <a:p>
            <a:pPr eaLnBrk="1" hangingPunct="1"/>
            <a:r>
              <a:rPr lang="en-US" altLang="en-US" sz="2800" dirty="0"/>
              <a:t>Indentation should be used for second and subsequent lines of statements which do not fit on a single line.</a:t>
            </a:r>
          </a:p>
        </p:txBody>
      </p:sp>
    </p:spTree>
    <p:extLst>
      <p:ext uri="{BB962C8B-B14F-4D97-AF65-F5344CB8AC3E}">
        <p14:creationId xmlns:p14="http://schemas.microsoft.com/office/powerpoint/2010/main" val="22285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Indentation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Indentation does not change the behavior of the program.</a:t>
            </a:r>
          </a:p>
          <a:p>
            <a:pPr eaLnBrk="1" hangingPunct="1"/>
            <a:r>
              <a:rPr lang="en-US" altLang="en-US" sz="2800" dirty="0"/>
              <a:t>Proper indentation helps communicate to the human reader the nested structures of the program</a:t>
            </a:r>
          </a:p>
        </p:txBody>
      </p:sp>
    </p:spTree>
    <p:extLst>
      <p:ext uri="{BB962C8B-B14F-4D97-AF65-F5344CB8AC3E}">
        <p14:creationId xmlns:p14="http://schemas.microsoft.com/office/powerpoint/2010/main" val="30584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Named Constants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To avoid confusion, always name constants </a:t>
            </a:r>
            <a:br>
              <a:rPr lang="en-US" altLang="en-US" sz="2800" dirty="0"/>
            </a:br>
            <a:r>
              <a:rPr lang="en-US" altLang="en-US" sz="2800" dirty="0"/>
              <a:t>(and variables).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area = PI * radius * radius;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dirty="0"/>
              <a:t>is clearer than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area = 3.14159 * radius * radius;</a:t>
            </a:r>
          </a:p>
          <a:p>
            <a:pPr eaLnBrk="1" hangingPunct="1"/>
            <a:r>
              <a:rPr lang="en-US" altLang="en-US" sz="2800" dirty="0"/>
              <a:t>Place constants near the beginning of the program.</a:t>
            </a:r>
          </a:p>
        </p:txBody>
      </p:sp>
    </p:spTree>
    <p:extLst>
      <p:ext uri="{BB962C8B-B14F-4D97-AF65-F5344CB8AC3E}">
        <p14:creationId xmlns:p14="http://schemas.microsoft.com/office/powerpoint/2010/main" val="2650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Declaring Constants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pPr eaLnBrk="1" hangingPunct="1"/>
            <a:r>
              <a:rPr lang="en-US" altLang="en-US" sz="2800"/>
              <a:t>Syntax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public static final </a:t>
            </a:r>
            <a:b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Variable_Type = Constant;</a:t>
            </a:r>
          </a:p>
          <a:p>
            <a:pPr eaLnBrk="1" hangingPunct="1"/>
            <a:r>
              <a:rPr lang="en-US" altLang="en-US" sz="2800"/>
              <a:t>Examples</a:t>
            </a:r>
            <a:endParaRPr lang="en-US" altLang="en-US" sz="200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public static final double </a:t>
            </a:r>
            <a:b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PI = 3.14159;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public static final String MOTTO = "The customer is always right.";</a:t>
            </a:r>
          </a:p>
          <a:p>
            <a:pPr eaLnBrk="1" hangingPunct="1"/>
            <a:r>
              <a:rPr lang="en-US" altLang="en-US" sz="2800"/>
              <a:t>By convention, uppercase letters are used for constants.</a:t>
            </a:r>
          </a:p>
        </p:txBody>
      </p:sp>
    </p:spTree>
    <p:extLst>
      <p:ext uri="{BB962C8B-B14F-4D97-AF65-F5344CB8AC3E}">
        <p14:creationId xmlns:p14="http://schemas.microsoft.com/office/powerpoint/2010/main" val="384200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683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Formatted printing: Outline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1677988" y="2717800"/>
            <a:ext cx="7008812" cy="34083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Using </a:t>
            </a:r>
            <a:r>
              <a:rPr lang="en-US" altLang="en-US" sz="2800" dirty="0" err="1"/>
              <a:t>printf</a:t>
            </a:r>
            <a:endParaRPr lang="en-US" altLang="en-US" sz="2800" dirty="0"/>
          </a:p>
          <a:p>
            <a:pPr eaLnBrk="1" hangingPunct="1"/>
            <a:r>
              <a:rPr lang="en-US" altLang="en-US" dirty="0"/>
              <a:t>Argument </a:t>
            </a:r>
            <a:r>
              <a:rPr lang="en-US" altLang="en-US" dirty="0" err="1"/>
              <a:t>spicifer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14987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Named Constants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Once the value of a constant is set (or changed by an editor), it can be used (or reflected) throughout the program.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public static final double INTEREST_RATE = 6.65;</a:t>
            </a:r>
          </a:p>
          <a:p>
            <a:pPr eaLnBrk="1" hangingPunct="1"/>
            <a:r>
              <a:rPr lang="en-US" altLang="en-US" sz="2800" dirty="0"/>
              <a:t>If a literal (such as 6.65) is used instead, every occurrence must be changed, with the risk than another literal with the same value might be changed unintentionally.</a:t>
            </a:r>
          </a:p>
        </p:txBody>
      </p:sp>
    </p:spTree>
    <p:extLst>
      <p:ext uri="{BB962C8B-B14F-4D97-AF65-F5344CB8AC3E}">
        <p14:creationId xmlns:p14="http://schemas.microsoft.com/office/powerpoint/2010/main" val="86510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60960" y="232015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(1)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9512" y="1917678"/>
            <a:ext cx="8784976" cy="3416322"/>
            <a:chOff x="323528" y="1236822"/>
            <a:chExt cx="7848872" cy="3212447"/>
          </a:xfrm>
        </p:grpSpPr>
        <p:sp>
          <p:nvSpPr>
            <p:cNvPr id="10" name="TextBox 9"/>
            <p:cNvSpPr txBox="1"/>
            <p:nvPr/>
          </p:nvSpPr>
          <p:spPr>
            <a:xfrm>
              <a:off x="971600" y="1236822"/>
              <a:ext cx="7200800" cy="3212447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public class</a:t>
              </a:r>
              <a:r>
                <a:rPr lang="en-US" dirty="0">
                  <a:solidFill>
                    <a:srgbClr val="0000FF"/>
                  </a:solidFill>
                </a:rPr>
                <a:t> selfCheck1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  public static void</a:t>
              </a:r>
              <a:r>
                <a:rPr lang="en-US" dirty="0">
                  <a:solidFill>
                    <a:srgbClr val="0000FF"/>
                  </a:solidFill>
                </a:rPr>
                <a:t> main (String[] </a:t>
              </a:r>
              <a:r>
                <a:rPr lang="en-US" dirty="0" err="1">
                  <a:solidFill>
                    <a:srgbClr val="0000FF"/>
                  </a:solidFill>
                </a:rPr>
                <a:t>args</a:t>
              </a:r>
              <a:r>
                <a:rPr lang="en-US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        </a:t>
              </a:r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num</a:t>
              </a:r>
              <a:r>
                <a:rPr lang="en-US" dirty="0">
                  <a:solidFill>
                    <a:srgbClr val="0000FF"/>
                  </a:solidFill>
                </a:rPr>
                <a:t> = 52033;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        double</a:t>
              </a:r>
              <a:r>
                <a:rPr lang="en-US" dirty="0">
                  <a:solidFill>
                    <a:srgbClr val="0000FF"/>
                  </a:solidFill>
                </a:rPr>
                <a:t> x = 9234.8667;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>
                  <a:solidFill>
                    <a:srgbClr val="00B0F0"/>
                  </a:solidFill>
                </a:rPr>
                <a:t>String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str</a:t>
              </a:r>
              <a:r>
                <a:rPr lang="en-US" dirty="0">
                  <a:solidFill>
                    <a:srgbClr val="0000FF"/>
                  </a:solidFill>
                </a:rPr>
                <a:t> = “Computer Science”;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System.out.printf</a:t>
              </a:r>
              <a:r>
                <a:rPr lang="en-US" dirty="0">
                  <a:solidFill>
                    <a:srgbClr val="0000FF"/>
                  </a:solidFill>
                </a:rPr>
                <a:t> (“%-5d%-10.2f%-20s ***%n”, </a:t>
              </a:r>
              <a:r>
                <a:rPr lang="en-US" dirty="0" err="1">
                  <a:solidFill>
                    <a:srgbClr val="0000FF"/>
                  </a:solidFill>
                </a:rPr>
                <a:t>num</a:t>
              </a:r>
              <a:r>
                <a:rPr lang="en-US" dirty="0">
                  <a:solidFill>
                    <a:srgbClr val="0000FF"/>
                  </a:solidFill>
                </a:rPr>
                <a:t>, x, </a:t>
              </a:r>
              <a:r>
                <a:rPr lang="en-US" dirty="0" err="1">
                  <a:solidFill>
                    <a:srgbClr val="0000FF"/>
                  </a:solidFill>
                </a:rPr>
                <a:t>str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System.out.printf</a:t>
              </a:r>
              <a:r>
                <a:rPr lang="en-US" dirty="0">
                  <a:solidFill>
                    <a:srgbClr val="0000FF"/>
                  </a:solidFill>
                </a:rPr>
                <a:t> (“%-25s%-6d%-12.3f ***%n”, </a:t>
              </a:r>
              <a:r>
                <a:rPr lang="en-US" dirty="0" err="1">
                  <a:solidFill>
                    <a:srgbClr val="0000FF"/>
                  </a:solidFill>
                </a:rPr>
                <a:t>str</a:t>
              </a:r>
              <a:r>
                <a:rPr lang="en-US" dirty="0">
                  <a:solidFill>
                    <a:srgbClr val="0000FF"/>
                  </a:solidFill>
                </a:rPr>
                <a:t>, </a:t>
              </a:r>
              <a:r>
                <a:rPr lang="en-US" dirty="0" err="1">
                  <a:solidFill>
                    <a:srgbClr val="0000FF"/>
                  </a:solidFill>
                </a:rPr>
                <a:t>num</a:t>
              </a:r>
              <a:r>
                <a:rPr lang="en-US" dirty="0">
                  <a:solidFill>
                    <a:srgbClr val="0000FF"/>
                  </a:solidFill>
                </a:rPr>
                <a:t>, x);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System.out.printf</a:t>
              </a:r>
              <a:r>
                <a:rPr lang="en-US" dirty="0">
                  <a:solidFill>
                    <a:srgbClr val="0000FF"/>
                  </a:solidFill>
                </a:rPr>
                <a:t> (“%-13.4f%-7d%-22s ***%n”, x, </a:t>
              </a:r>
              <a:r>
                <a:rPr lang="en-US" dirty="0" err="1">
                  <a:solidFill>
                    <a:srgbClr val="0000FF"/>
                  </a:solidFill>
                </a:rPr>
                <a:t>num</a:t>
              </a:r>
              <a:r>
                <a:rPr lang="en-US" dirty="0">
                  <a:solidFill>
                    <a:srgbClr val="0000FF"/>
                  </a:solidFill>
                </a:rPr>
                <a:t>, </a:t>
              </a:r>
              <a:r>
                <a:rPr lang="en-US" dirty="0" err="1">
                  <a:solidFill>
                    <a:srgbClr val="0000FF"/>
                  </a:solidFill>
                </a:rPr>
                <a:t>str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} </a:t>
              </a:r>
              <a:r>
                <a:rPr lang="en-US" dirty="0"/>
                <a:t>// end main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} </a:t>
              </a:r>
              <a:r>
                <a:rPr lang="en-US" dirty="0"/>
                <a:t>// end class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3528" y="1236822"/>
              <a:ext cx="576064" cy="32124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79512" y="141362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output of the following program: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0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60960" y="232015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(1)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9512" y="1917678"/>
            <a:ext cx="8784976" cy="3416322"/>
            <a:chOff x="323528" y="1236822"/>
            <a:chExt cx="7848872" cy="3212447"/>
          </a:xfrm>
        </p:grpSpPr>
        <p:sp>
          <p:nvSpPr>
            <p:cNvPr id="10" name="TextBox 9"/>
            <p:cNvSpPr txBox="1"/>
            <p:nvPr/>
          </p:nvSpPr>
          <p:spPr>
            <a:xfrm>
              <a:off x="971600" y="1236822"/>
              <a:ext cx="7200800" cy="3212447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public class</a:t>
              </a:r>
              <a:r>
                <a:rPr lang="en-US" dirty="0">
                  <a:solidFill>
                    <a:srgbClr val="0000FF"/>
                  </a:solidFill>
                </a:rPr>
                <a:t> selfCheck1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  public static void</a:t>
              </a:r>
              <a:r>
                <a:rPr lang="en-US" dirty="0">
                  <a:solidFill>
                    <a:srgbClr val="0000FF"/>
                  </a:solidFill>
                </a:rPr>
                <a:t> main (String[] </a:t>
              </a:r>
              <a:r>
                <a:rPr lang="en-US" dirty="0" err="1">
                  <a:solidFill>
                    <a:srgbClr val="0000FF"/>
                  </a:solidFill>
                </a:rPr>
                <a:t>args</a:t>
              </a:r>
              <a:r>
                <a:rPr lang="en-US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        </a:t>
              </a:r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num</a:t>
              </a:r>
              <a:r>
                <a:rPr lang="en-US" dirty="0">
                  <a:solidFill>
                    <a:srgbClr val="0000FF"/>
                  </a:solidFill>
                </a:rPr>
                <a:t> = 52033;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        double</a:t>
              </a:r>
              <a:r>
                <a:rPr lang="en-US" dirty="0">
                  <a:solidFill>
                    <a:srgbClr val="0000FF"/>
                  </a:solidFill>
                </a:rPr>
                <a:t> x = 9234.8667;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>
                  <a:solidFill>
                    <a:srgbClr val="00B0F0"/>
                  </a:solidFill>
                </a:rPr>
                <a:t>String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str</a:t>
              </a:r>
              <a:r>
                <a:rPr lang="en-US" dirty="0">
                  <a:solidFill>
                    <a:srgbClr val="0000FF"/>
                  </a:solidFill>
                </a:rPr>
                <a:t> = “Computer Science”;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System.out.printf</a:t>
              </a:r>
              <a:r>
                <a:rPr lang="en-US" dirty="0">
                  <a:solidFill>
                    <a:srgbClr val="0000FF"/>
                  </a:solidFill>
                </a:rPr>
                <a:t> (“%-5d%-10.2f%-20s ***%n”, </a:t>
              </a:r>
              <a:r>
                <a:rPr lang="en-US" dirty="0" err="1">
                  <a:solidFill>
                    <a:srgbClr val="0000FF"/>
                  </a:solidFill>
                </a:rPr>
                <a:t>num</a:t>
              </a:r>
              <a:r>
                <a:rPr lang="en-US" dirty="0">
                  <a:solidFill>
                    <a:srgbClr val="0000FF"/>
                  </a:solidFill>
                </a:rPr>
                <a:t>, x, </a:t>
              </a:r>
              <a:r>
                <a:rPr lang="en-US" dirty="0" err="1">
                  <a:solidFill>
                    <a:srgbClr val="0000FF"/>
                  </a:solidFill>
                </a:rPr>
                <a:t>str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System.out.printf</a:t>
              </a:r>
              <a:r>
                <a:rPr lang="en-US" dirty="0">
                  <a:solidFill>
                    <a:srgbClr val="0000FF"/>
                  </a:solidFill>
                </a:rPr>
                <a:t> (“%-25s%-6d%-12.3f ***%n”, </a:t>
              </a:r>
              <a:r>
                <a:rPr lang="en-US" dirty="0" err="1">
                  <a:solidFill>
                    <a:srgbClr val="0000FF"/>
                  </a:solidFill>
                </a:rPr>
                <a:t>str</a:t>
              </a:r>
              <a:r>
                <a:rPr lang="en-US" dirty="0">
                  <a:solidFill>
                    <a:srgbClr val="0000FF"/>
                  </a:solidFill>
                </a:rPr>
                <a:t>, </a:t>
              </a:r>
              <a:r>
                <a:rPr lang="en-US" dirty="0" err="1">
                  <a:solidFill>
                    <a:srgbClr val="0000FF"/>
                  </a:solidFill>
                </a:rPr>
                <a:t>num</a:t>
              </a:r>
              <a:r>
                <a:rPr lang="en-US" dirty="0">
                  <a:solidFill>
                    <a:srgbClr val="0000FF"/>
                  </a:solidFill>
                </a:rPr>
                <a:t>, x);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System.out.printf</a:t>
              </a:r>
              <a:r>
                <a:rPr lang="en-US" dirty="0">
                  <a:solidFill>
                    <a:srgbClr val="0000FF"/>
                  </a:solidFill>
                </a:rPr>
                <a:t> (“%-13.4f%-7d%-22s ***%n”, x, </a:t>
              </a:r>
              <a:r>
                <a:rPr lang="en-US" dirty="0" err="1">
                  <a:solidFill>
                    <a:srgbClr val="0000FF"/>
                  </a:solidFill>
                </a:rPr>
                <a:t>num</a:t>
              </a:r>
              <a:r>
                <a:rPr lang="en-US" dirty="0">
                  <a:solidFill>
                    <a:srgbClr val="0000FF"/>
                  </a:solidFill>
                </a:rPr>
                <a:t>, </a:t>
              </a:r>
              <a:r>
                <a:rPr lang="en-US" dirty="0" err="1">
                  <a:solidFill>
                    <a:srgbClr val="0000FF"/>
                  </a:solidFill>
                </a:rPr>
                <a:t>str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} </a:t>
              </a:r>
              <a:r>
                <a:rPr lang="en-US" dirty="0"/>
                <a:t>// end main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} </a:t>
              </a:r>
              <a:r>
                <a:rPr lang="en-US" dirty="0"/>
                <a:t>// end class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3528" y="1236822"/>
              <a:ext cx="576064" cy="32124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79512" y="141362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output of the following program:</a:t>
            </a:r>
          </a:p>
        </p:txBody>
      </p:sp>
      <p:pic>
        <p:nvPicPr>
          <p:cNvPr id="8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04" t="77573" r="62268" b="13785"/>
          <a:stretch/>
        </p:blipFill>
        <p:spPr>
          <a:xfrm>
            <a:off x="904877" y="5475016"/>
            <a:ext cx="7391400" cy="105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60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8709599" y="6381328"/>
            <a:ext cx="365760" cy="365125"/>
          </a:xfrm>
        </p:spPr>
        <p:txBody>
          <a:bodyPr/>
          <a:lstStyle/>
          <a:p>
            <a:fld id="{DA934484-767D-4C48-AF0E-A1438A969E5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1761234" y="907559"/>
            <a:ext cx="7131245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rgbClr val="00B0F0"/>
                </a:solidFill>
              </a:rPr>
              <a:t>System.out.printf</a:t>
            </a:r>
            <a:r>
              <a:rPr lang="en-US" dirty="0">
                <a:solidFill>
                  <a:srgbClr val="00B0F0"/>
                </a:solidFill>
              </a:rPr>
              <a:t> (</a:t>
            </a:r>
            <a:r>
              <a:rPr lang="en-US" dirty="0" err="1">
                <a:solidFill>
                  <a:srgbClr val="00B0F0"/>
                </a:solidFill>
              </a:rPr>
              <a:t>formatString</a:t>
            </a:r>
            <a:r>
              <a:rPr lang="en-US" dirty="0">
                <a:solidFill>
                  <a:srgbClr val="00B0F0"/>
                </a:solidFill>
              </a:rPr>
              <a:t>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6951" y="907559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36951" y="1483623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761234" y="1483623"/>
            <a:ext cx="7131245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System.out.printf</a:t>
            </a:r>
            <a:r>
              <a:rPr lang="en-US" dirty="0">
                <a:solidFill>
                  <a:schemeClr val="tx1"/>
                </a:solidFill>
              </a:rPr>
              <a:t> (“Hello there!!%n”);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761234" y="2074496"/>
            <a:ext cx="7131245" cy="707886"/>
            <a:chOff x="683568" y="1236822"/>
            <a:chExt cx="7488832" cy="707886"/>
          </a:xfrm>
          <a:solidFill>
            <a:schemeClr val="tx1">
              <a:lumMod val="10000"/>
              <a:lumOff val="90000"/>
            </a:schemeClr>
          </a:solidFill>
        </p:grpSpPr>
        <p:sp>
          <p:nvSpPr>
            <p:cNvPr id="27" name="TextBox 26"/>
            <p:cNvSpPr txBox="1"/>
            <p:nvPr/>
          </p:nvSpPr>
          <p:spPr>
            <a:xfrm>
              <a:off x="971600" y="1236822"/>
              <a:ext cx="7200800" cy="707886"/>
            </a:xfrm>
            <a:prstGeom prst="rect">
              <a:avLst/>
            </a:prstGeom>
            <a:grpFill/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2000" dirty="0"/>
                <a:t>Hello there!!</a:t>
              </a:r>
              <a:endParaRPr lang="en-US" sz="2000" dirty="0">
                <a:cs typeface="Arial"/>
              </a:endParaRPr>
            </a:p>
            <a:p>
              <a:r>
                <a:rPr lang="en-US" sz="2000" dirty="0"/>
                <a:t>_</a:t>
              </a:r>
              <a:endParaRPr lang="en-US" sz="2000" dirty="0">
                <a:cs typeface="Arial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3568" y="1236822"/>
              <a:ext cx="216023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20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29" name="Rounded Rectangle 28"/>
          <p:cNvSpPr/>
          <p:nvPr/>
        </p:nvSpPr>
        <p:spPr>
          <a:xfrm>
            <a:off x="251520" y="2093080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775804" y="3140968"/>
            <a:ext cx="7116676" cy="64807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rgbClr val="00B0F0"/>
                </a:solidFill>
              </a:rPr>
              <a:t>System.out.printf</a:t>
            </a:r>
            <a:r>
              <a:rPr lang="en-US" dirty="0">
                <a:solidFill>
                  <a:srgbClr val="00B0F0"/>
                </a:solidFill>
              </a:rPr>
              <a:t> (</a:t>
            </a:r>
            <a:r>
              <a:rPr lang="en-US" dirty="0" err="1">
                <a:solidFill>
                  <a:srgbClr val="00B0F0"/>
                </a:solidFill>
              </a:rPr>
              <a:t>formatString</a:t>
            </a:r>
            <a:r>
              <a:rPr lang="en-US" dirty="0">
                <a:solidFill>
                  <a:srgbClr val="00B0F0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argumentList</a:t>
            </a:r>
            <a:r>
              <a:rPr lang="en-US" dirty="0">
                <a:solidFill>
                  <a:srgbClr val="00B0F0"/>
                </a:solidFill>
              </a:rPr>
              <a:t>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51520" y="3140968"/>
            <a:ext cx="12961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51520" y="3933056"/>
            <a:ext cx="1296144" cy="86409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2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775803" y="3933056"/>
            <a:ext cx="7131245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>
                <a:solidFill>
                  <a:schemeClr val="tx1"/>
                </a:solidFill>
              </a:rPr>
              <a:t>int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num</a:t>
            </a:r>
            <a:r>
              <a:rPr lang="en-US" sz="1600" dirty="0">
                <a:solidFill>
                  <a:schemeClr val="tx1"/>
                </a:solidFill>
              </a:rPr>
              <a:t> = 5;       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System.out.printf</a:t>
            </a:r>
            <a:r>
              <a:rPr lang="en-US" sz="1600" dirty="0">
                <a:solidFill>
                  <a:schemeClr val="tx1"/>
                </a:solidFill>
              </a:rPr>
              <a:t> (“I got (%d) stickers for *%6.3f*SR \n”, </a:t>
            </a:r>
            <a:r>
              <a:rPr lang="en-US" sz="1600" dirty="0" err="1">
                <a:solidFill>
                  <a:schemeClr val="tx1"/>
                </a:solidFill>
              </a:rPr>
              <a:t>num</a:t>
            </a:r>
            <a:r>
              <a:rPr lang="en-US" sz="1600" dirty="0">
                <a:solidFill>
                  <a:schemeClr val="tx1"/>
                </a:solidFill>
              </a:rPr>
              <a:t>, 2.25);</a:t>
            </a:r>
            <a:endParaRPr lang="en-US" sz="1600" dirty="0">
              <a:solidFill>
                <a:srgbClr val="00B05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775803" y="5013176"/>
            <a:ext cx="7131245" cy="707886"/>
            <a:chOff x="683568" y="1236822"/>
            <a:chExt cx="7488832" cy="707886"/>
          </a:xfrm>
          <a:solidFill>
            <a:schemeClr val="tx1">
              <a:lumMod val="10000"/>
              <a:lumOff val="90000"/>
            </a:schemeClr>
          </a:solidFill>
        </p:grpSpPr>
        <p:sp>
          <p:nvSpPr>
            <p:cNvPr id="23" name="TextBox 22"/>
            <p:cNvSpPr txBox="1"/>
            <p:nvPr/>
          </p:nvSpPr>
          <p:spPr>
            <a:xfrm>
              <a:off x="971600" y="1236822"/>
              <a:ext cx="7200800" cy="707886"/>
            </a:xfrm>
            <a:prstGeom prst="rect">
              <a:avLst/>
            </a:prstGeom>
            <a:grpFill/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2000" dirty="0"/>
                <a:t>I got (5) stickers for * 2.250*SR</a:t>
              </a:r>
              <a:endParaRPr lang="en-US" sz="2000" dirty="0">
                <a:cs typeface="Arial"/>
              </a:endParaRPr>
            </a:p>
            <a:p>
              <a:r>
                <a:rPr lang="en-US" sz="2000" dirty="0"/>
                <a:t>_</a:t>
              </a:r>
              <a:endParaRPr lang="en-US" sz="2000" dirty="0">
                <a:cs typeface="Arial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3568" y="1236822"/>
              <a:ext cx="216023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20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35" name="Rounded Rectangle 34"/>
          <p:cNvSpPr/>
          <p:nvPr/>
        </p:nvSpPr>
        <p:spPr>
          <a:xfrm>
            <a:off x="266089" y="5031760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416846" y="4246301"/>
            <a:ext cx="3525857" cy="420741"/>
          </a:xfrm>
          <a:prstGeom prst="roundRect">
            <a:avLst/>
          </a:prstGeom>
          <a:gradFill>
            <a:gsLst>
              <a:gs pos="0">
                <a:schemeClr val="accent3">
                  <a:tint val="62000"/>
                  <a:satMod val="180000"/>
                  <a:alpha val="22000"/>
                </a:schemeClr>
              </a:gs>
              <a:gs pos="0">
                <a:schemeClr val="accent3">
                  <a:tint val="32000"/>
                  <a:satMod val="250000"/>
                </a:schemeClr>
              </a:gs>
              <a:gs pos="0">
                <a:schemeClr val="accent3">
                  <a:tint val="23000"/>
                  <a:satMod val="300000"/>
                  <a:alpha val="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603039" y="3253920"/>
            <a:ext cx="1468060" cy="420741"/>
          </a:xfrm>
          <a:prstGeom prst="roundRect">
            <a:avLst/>
          </a:prstGeom>
          <a:gradFill>
            <a:gsLst>
              <a:gs pos="0">
                <a:schemeClr val="accent3">
                  <a:tint val="62000"/>
                  <a:satMod val="180000"/>
                  <a:alpha val="22000"/>
                </a:schemeClr>
              </a:gs>
              <a:gs pos="0">
                <a:schemeClr val="accent3">
                  <a:tint val="32000"/>
                  <a:satMod val="250000"/>
                </a:schemeClr>
              </a:gs>
              <a:gs pos="0">
                <a:schemeClr val="accent3">
                  <a:tint val="23000"/>
                  <a:satMod val="300000"/>
                  <a:alpha val="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5179774" y="3253920"/>
            <a:ext cx="1468060" cy="420741"/>
          </a:xfrm>
          <a:prstGeom prst="roundRect">
            <a:avLst/>
          </a:prstGeom>
          <a:gradFill>
            <a:gsLst>
              <a:gs pos="0">
                <a:schemeClr val="accent3">
                  <a:tint val="62000"/>
                  <a:satMod val="180000"/>
                  <a:alpha val="22000"/>
                </a:schemeClr>
              </a:gs>
              <a:gs pos="0">
                <a:schemeClr val="accent3">
                  <a:tint val="32000"/>
                  <a:satMod val="250000"/>
                </a:schemeClr>
              </a:gs>
              <a:gs pos="0">
                <a:schemeClr val="accent3">
                  <a:tint val="23000"/>
                  <a:satMod val="300000"/>
                  <a:alpha val="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7031646" y="4249714"/>
            <a:ext cx="1094249" cy="420741"/>
          </a:xfrm>
          <a:prstGeom prst="roundRect">
            <a:avLst/>
          </a:prstGeom>
          <a:gradFill>
            <a:gsLst>
              <a:gs pos="0">
                <a:schemeClr val="accent3">
                  <a:tint val="62000"/>
                  <a:satMod val="180000"/>
                  <a:alpha val="22000"/>
                </a:schemeClr>
              </a:gs>
              <a:gs pos="0">
                <a:schemeClr val="accent3">
                  <a:tint val="32000"/>
                  <a:satMod val="250000"/>
                </a:schemeClr>
              </a:gs>
              <a:gs pos="0">
                <a:schemeClr val="accent3">
                  <a:tint val="23000"/>
                  <a:satMod val="300000"/>
                  <a:alpha val="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>
            <a:cxnSpLocks/>
          </p:cNvCxnSpPr>
          <p:nvPr/>
        </p:nvCxnSpPr>
        <p:spPr>
          <a:xfrm>
            <a:off x="4337069" y="3674661"/>
            <a:ext cx="842706" cy="571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cxnSpLocks/>
          </p:cNvCxnSpPr>
          <p:nvPr/>
        </p:nvCxnSpPr>
        <p:spPr>
          <a:xfrm>
            <a:off x="5913804" y="3674661"/>
            <a:ext cx="1664967" cy="575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7357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/>
              <a:t>Formatted Printing with </a:t>
            </a:r>
            <a:r>
              <a:rPr lang="en-US" dirty="0" err="1"/>
              <a:t>printf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20" grpId="0" animBg="1"/>
      <p:bldP spid="21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236951" y="3486616"/>
          <a:ext cx="864096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8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Specifier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%d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result is formatted as a (decimal) </a:t>
                      </a:r>
                      <a:r>
                        <a:rPr lang="en-US" b="1" dirty="0"/>
                        <a:t>integer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%f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result is formatted as a</a:t>
                      </a:r>
                      <a:r>
                        <a:rPr lang="en-US" baseline="0" dirty="0"/>
                        <a:t> decimal </a:t>
                      </a:r>
                      <a:r>
                        <a:rPr lang="en-US" b="1" baseline="0" dirty="0"/>
                        <a:t>floating-number</a:t>
                      </a:r>
                      <a:endParaRPr lang="en-US" b="1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%c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  <a:r>
                        <a:rPr lang="en-US" baseline="0" dirty="0"/>
                        <a:t> result is a Unicode </a:t>
                      </a:r>
                      <a:r>
                        <a:rPr lang="en-US" b="1" baseline="0" dirty="0"/>
                        <a:t>character</a:t>
                      </a:r>
                      <a:endParaRPr lang="en-US" b="1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%s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result is a </a:t>
                      </a:r>
                      <a:r>
                        <a:rPr lang="en-US" b="1" dirty="0"/>
                        <a:t>string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%e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result is formatted as a </a:t>
                      </a:r>
                      <a:r>
                        <a:rPr lang="en-US" b="1" dirty="0"/>
                        <a:t>scientific notation 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%n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Line</a:t>
                      </a:r>
                      <a:r>
                        <a:rPr lang="en-US" baseline="0" dirty="0"/>
                        <a:t> separator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%%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Prints %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1761234" y="2231088"/>
            <a:ext cx="7131245" cy="10081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</a:rPr>
              <a:t>% [flags] [width] [.precision] conversion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Note: [ ] indicated optional parts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36951" y="223108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9512" y="148478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 specifier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what follows the % in a format string</a:t>
            </a: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606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/>
              <a:t>Formatted Printing with </a:t>
            </a:r>
            <a:r>
              <a:rPr lang="en-US" dirty="0" err="1"/>
              <a:t>printf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8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251520" y="1340768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1691680" y="1340768"/>
            <a:ext cx="7128792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dirty="0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x = 120;</a:t>
            </a:r>
          </a:p>
          <a:p>
            <a:r>
              <a:rPr lang="en-US" dirty="0" err="1">
                <a:solidFill>
                  <a:schemeClr val="tx1"/>
                </a:solidFill>
              </a:rPr>
              <a:t>System.out.printf</a:t>
            </a:r>
            <a:r>
              <a:rPr lang="en-US" dirty="0">
                <a:solidFill>
                  <a:schemeClr val="tx1"/>
                </a:solidFill>
              </a:rPr>
              <a:t> (“The value of x=</a:t>
            </a:r>
            <a:r>
              <a:rPr lang="en-US" dirty="0">
                <a:solidFill>
                  <a:srgbClr val="FF00FF"/>
                </a:solidFill>
              </a:rPr>
              <a:t>%6d</a:t>
            </a:r>
            <a:r>
              <a:rPr lang="en-US" dirty="0">
                <a:solidFill>
                  <a:schemeClr val="tx1"/>
                </a:solidFill>
              </a:rPr>
              <a:t>”, </a:t>
            </a:r>
            <a:r>
              <a:rPr lang="en-US" dirty="0">
                <a:solidFill>
                  <a:srgbClr val="FF00FF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1939" y="2589872"/>
            <a:ext cx="8640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value of x = %6d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is the </a:t>
            </a:r>
            <a:r>
              <a:rPr lang="en-US" sz="20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the </a:t>
            </a:r>
            <a:r>
              <a:rPr lang="en-US" sz="20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argumentList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%6d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called a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 specifier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There is one-to-one correspondence between the format specifier and the arguments in the </a:t>
            </a:r>
            <a:r>
              <a:rPr lang="en-US" sz="20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argumentList</a:t>
            </a:r>
            <a:endParaRPr lang="en-US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format specifier used depends on the type of the argument. </a:t>
            </a:r>
            <a:r>
              <a:rPr lang="en-US" sz="2000" dirty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%d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used for the variables of type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51520" y="4572417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2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691680" y="4572417"/>
            <a:ext cx="7272808" cy="7915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dirty="0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m = 25; // meters</a:t>
            </a:r>
          </a:p>
          <a:p>
            <a:r>
              <a:rPr lang="en-US" dirty="0" err="1">
                <a:solidFill>
                  <a:schemeClr val="tx1"/>
                </a:solidFill>
              </a:rPr>
              <a:t>System.out.printf</a:t>
            </a:r>
            <a:r>
              <a:rPr lang="en-US" dirty="0">
                <a:solidFill>
                  <a:schemeClr val="tx1"/>
                </a:solidFill>
              </a:rPr>
              <a:t> (“There are </a:t>
            </a:r>
            <a:r>
              <a:rPr lang="en-US" dirty="0">
                <a:solidFill>
                  <a:srgbClr val="FF00FF"/>
                </a:solidFill>
              </a:rPr>
              <a:t>%2d</a:t>
            </a:r>
            <a:r>
              <a:rPr lang="en-US" dirty="0">
                <a:solidFill>
                  <a:schemeClr val="tx1"/>
                </a:solidFill>
              </a:rPr>
              <a:t> cm in </a:t>
            </a:r>
            <a:r>
              <a:rPr lang="en-US" dirty="0">
                <a:solidFill>
                  <a:schemeClr val="accent2"/>
                </a:solidFill>
              </a:rPr>
              <a:t>%d </a:t>
            </a:r>
            <a:r>
              <a:rPr lang="en-US" dirty="0">
                <a:solidFill>
                  <a:schemeClr val="tx1"/>
                </a:solidFill>
              </a:rPr>
              <a:t>m”, </a:t>
            </a:r>
            <a:r>
              <a:rPr lang="en-US" dirty="0">
                <a:solidFill>
                  <a:srgbClr val="FF00FF"/>
                </a:solidFill>
              </a:rPr>
              <a:t>m*100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accent2"/>
                </a:solidFill>
              </a:rPr>
              <a:t>m</a:t>
            </a:r>
            <a:r>
              <a:rPr lang="en-US" dirty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  <a:cs typeface="Arial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677110" y="5507940"/>
            <a:ext cx="7143361" cy="369332"/>
            <a:chOff x="683568" y="1236822"/>
            <a:chExt cx="7488832" cy="369332"/>
          </a:xfrm>
          <a:solidFill>
            <a:schemeClr val="tx1">
              <a:lumMod val="10000"/>
              <a:lumOff val="90000"/>
            </a:schemeClr>
          </a:solidFill>
        </p:grpSpPr>
        <p:sp>
          <p:nvSpPr>
            <p:cNvPr id="43" name="TextBox 42"/>
            <p:cNvSpPr txBox="1"/>
            <p:nvPr/>
          </p:nvSpPr>
          <p:spPr>
            <a:xfrm>
              <a:off x="971600" y="1236822"/>
              <a:ext cx="7200800" cy="369332"/>
            </a:xfrm>
            <a:prstGeom prst="rect">
              <a:avLst/>
            </a:prstGeom>
            <a:grpFill/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/>
                <a:t>There are 2500 cm in 25 m_</a:t>
              </a:r>
              <a:endParaRPr lang="en-US" dirty="0">
                <a:cs typeface="Arial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83568" y="1236822"/>
              <a:ext cx="21602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45" name="Rounded Rectangle 44"/>
          <p:cNvSpPr/>
          <p:nvPr/>
        </p:nvSpPr>
        <p:spPr>
          <a:xfrm>
            <a:off x="251520" y="5526524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1547664" y="2121547"/>
            <a:ext cx="7128793" cy="369332"/>
            <a:chOff x="683568" y="1236822"/>
            <a:chExt cx="7473559" cy="369332"/>
          </a:xfrm>
          <a:solidFill>
            <a:schemeClr val="tx1">
              <a:lumMod val="10000"/>
              <a:lumOff val="90000"/>
            </a:schemeClr>
          </a:solidFill>
        </p:grpSpPr>
        <p:sp>
          <p:nvSpPr>
            <p:cNvPr id="47" name="TextBox 46"/>
            <p:cNvSpPr txBox="1"/>
            <p:nvPr/>
          </p:nvSpPr>
          <p:spPr>
            <a:xfrm>
              <a:off x="956327" y="1236822"/>
              <a:ext cx="7200800" cy="369332"/>
            </a:xfrm>
            <a:prstGeom prst="rect">
              <a:avLst/>
            </a:prstGeom>
            <a:grpFill/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/>
                <a:t>The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/>
                <a:t>value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/>
                <a:t>of x=       120_</a:t>
              </a:r>
              <a:endParaRPr lang="en-US" dirty="0">
                <a:cs typeface="Arial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3568" y="1236822"/>
              <a:ext cx="21602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49" name="Rounded Rectangle 48"/>
          <p:cNvSpPr/>
          <p:nvPr/>
        </p:nvSpPr>
        <p:spPr>
          <a:xfrm>
            <a:off x="251520" y="2151440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5724" y="5961474"/>
            <a:ext cx="8640960" cy="707886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/>
                <a:ea typeface="Tahoma"/>
                <a:cs typeface="Tahoma"/>
              </a:rPr>
              <a:t>The </a:t>
            </a:r>
            <a:r>
              <a:rPr lang="en-US" sz="2000" dirty="0" err="1">
                <a:solidFill>
                  <a:srgbClr val="FF0000"/>
                </a:solidFill>
                <a:latin typeface="Tahoma"/>
                <a:ea typeface="Tahoma"/>
                <a:cs typeface="Tahoma"/>
              </a:rPr>
              <a:t>formatString</a:t>
            </a:r>
            <a:r>
              <a:rPr lang="en-US" sz="2000" dirty="0">
                <a:latin typeface="Tahoma"/>
                <a:ea typeface="Tahoma"/>
                <a:cs typeface="Tahoma"/>
              </a:rPr>
              <a:t> is </a:t>
            </a:r>
            <a:r>
              <a:rPr lang="en-US" sz="2000" dirty="0"/>
              <a:t>“There are </a:t>
            </a:r>
            <a:r>
              <a:rPr lang="en-US" sz="2000" dirty="0">
                <a:solidFill>
                  <a:srgbClr val="FF00FF"/>
                </a:solidFill>
              </a:rPr>
              <a:t>%2d</a:t>
            </a:r>
            <a:r>
              <a:rPr lang="en-US" sz="2000" dirty="0"/>
              <a:t> cm in </a:t>
            </a:r>
            <a:r>
              <a:rPr lang="en-US" sz="2000" dirty="0">
                <a:solidFill>
                  <a:schemeClr val="accent2"/>
                </a:solidFill>
              </a:rPr>
              <a:t>%d</a:t>
            </a:r>
            <a:r>
              <a:rPr lang="en-US" sz="2000" dirty="0"/>
              <a:t> m”.</a:t>
            </a:r>
            <a:r>
              <a:rPr lang="en-US" sz="2000" dirty="0">
                <a:latin typeface="Tahoma"/>
                <a:ea typeface="Tahoma"/>
                <a:cs typeface="Tahoma"/>
              </a:rPr>
              <a:t> 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/>
                <a:ea typeface="Tahoma"/>
                <a:cs typeface="Tahoma"/>
              </a:rPr>
              <a:t>The </a:t>
            </a:r>
            <a:r>
              <a:rPr lang="en-US" sz="2000" dirty="0" err="1">
                <a:solidFill>
                  <a:srgbClr val="FF0000"/>
                </a:solidFill>
                <a:latin typeface="Tahoma"/>
                <a:ea typeface="Tahoma"/>
                <a:cs typeface="Tahoma"/>
              </a:rPr>
              <a:t>argumentList</a:t>
            </a:r>
            <a:r>
              <a:rPr lang="en-US" sz="2000" dirty="0">
                <a:latin typeface="Tahoma"/>
                <a:ea typeface="Tahoma"/>
                <a:cs typeface="Tahoma"/>
              </a:rPr>
              <a:t> is </a:t>
            </a:r>
            <a:r>
              <a:rPr lang="en-US" sz="2000" dirty="0">
                <a:solidFill>
                  <a:srgbClr val="FF00FF"/>
                </a:solidFill>
              </a:rPr>
              <a:t>m*100</a:t>
            </a:r>
            <a:r>
              <a:rPr lang="en-US" sz="2000" dirty="0"/>
              <a:t>, </a:t>
            </a:r>
            <a:r>
              <a:rPr lang="en-US" sz="2000" dirty="0">
                <a:solidFill>
                  <a:schemeClr val="accent2"/>
                </a:solidFill>
              </a:rPr>
              <a:t>m</a:t>
            </a:r>
            <a:r>
              <a:rPr lang="en-US" sz="2000" dirty="0">
                <a:latin typeface="Tahoma"/>
                <a:ea typeface="Tahoma"/>
                <a:cs typeface="Tahoma"/>
              </a:rPr>
              <a:t> 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30005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/>
              <a:t>Formatted Printing with </a:t>
            </a:r>
            <a:r>
              <a:rPr lang="en-US" dirty="0" err="1"/>
              <a:t>printf</a:t>
            </a:r>
            <a:endParaRPr lang="en-US" dirty="0"/>
          </a:p>
        </p:txBody>
      </p:sp>
      <p:sp>
        <p:nvSpPr>
          <p:cNvPr id="26" name="Cloud Callout 25"/>
          <p:cNvSpPr/>
          <p:nvPr/>
        </p:nvSpPr>
        <p:spPr>
          <a:xfrm>
            <a:off x="6084168" y="5507940"/>
            <a:ext cx="3027587" cy="1305436"/>
          </a:xfrm>
          <a:prstGeom prst="cloudCallout">
            <a:avLst>
              <a:gd name="adj1" fmla="val 13111"/>
              <a:gd name="adj2" fmla="val -6689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Remember, arguments can be values, variables, or expressions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6066" y="2133672"/>
            <a:ext cx="97261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/>
              <a:t>~~~</a:t>
            </a:r>
          </a:p>
        </p:txBody>
      </p:sp>
      <p:sp>
        <p:nvSpPr>
          <p:cNvPr id="28" name="Cloud Callout 27"/>
          <p:cNvSpPr/>
          <p:nvPr/>
        </p:nvSpPr>
        <p:spPr>
          <a:xfrm>
            <a:off x="4103948" y="4058488"/>
            <a:ext cx="3960440" cy="765957"/>
          </a:xfrm>
          <a:prstGeom prst="cloudCallout">
            <a:avLst>
              <a:gd name="adj1" fmla="val -31993"/>
              <a:gd name="adj2" fmla="val -7801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Keep in mind: </a:t>
            </a:r>
          </a:p>
          <a:p>
            <a:pPr algn="ctr"/>
            <a:r>
              <a:rPr lang="en-US" sz="1400" dirty="0"/>
              <a:t>it does NOT cast a type</a:t>
            </a:r>
          </a:p>
        </p:txBody>
      </p:sp>
    </p:spTree>
    <p:extLst>
      <p:ext uri="{BB962C8B-B14F-4D97-AF65-F5344CB8AC3E}">
        <p14:creationId xmlns:p14="http://schemas.microsoft.com/office/powerpoint/2010/main" val="85633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5" grpId="0" animBg="1"/>
      <p:bldP spid="36" grpId="0" animBg="1"/>
      <p:bldP spid="45" grpId="0" animBg="1"/>
      <p:bldP spid="50" grpId="0" animBg="1"/>
      <p:bldP spid="26" grpId="0" animBg="1"/>
      <p:bldP spid="3" grpId="0"/>
      <p:bldP spid="3" grpId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79512" y="1268760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default output of floating-point numbers is: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 to 6 decimal places for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values, and 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 to 15 decimal places for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9512" y="230881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%f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the format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used for floating-point numbers.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9512" y="266885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%.3f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specifies the number of digits printed after the decimal point (3 in this example).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51520" y="3429000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691680" y="3429000"/>
            <a:ext cx="712879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</a:rPr>
              <a:t>static final float </a:t>
            </a:r>
            <a:r>
              <a:rPr lang="en-US" dirty="0">
                <a:solidFill>
                  <a:schemeClr val="tx1"/>
                </a:solidFill>
              </a:rPr>
              <a:t>PI = 3.14159</a:t>
            </a:r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r>
              <a:rPr lang="en-US" dirty="0">
                <a:solidFill>
                  <a:srgbClr val="00B0F0"/>
                </a:solidFill>
              </a:rPr>
              <a:t>double </a:t>
            </a:r>
            <a:r>
              <a:rPr lang="en-US" dirty="0">
                <a:solidFill>
                  <a:schemeClr val="tx1"/>
                </a:solidFill>
              </a:rPr>
              <a:t>radius = 7.534;</a:t>
            </a:r>
          </a:p>
          <a:p>
            <a:r>
              <a:rPr lang="en-US" dirty="0" err="1">
                <a:solidFill>
                  <a:schemeClr val="tx1"/>
                </a:solidFill>
              </a:rPr>
              <a:t>System.out.printf</a:t>
            </a:r>
            <a:r>
              <a:rPr lang="en-US" dirty="0">
                <a:solidFill>
                  <a:schemeClr val="tx1"/>
                </a:solidFill>
              </a:rPr>
              <a:t> (“PI = </a:t>
            </a:r>
            <a:r>
              <a:rPr lang="en-US" dirty="0">
                <a:solidFill>
                  <a:srgbClr val="FF00FF"/>
                </a:solidFill>
              </a:rPr>
              <a:t>%.3f </a:t>
            </a:r>
            <a:r>
              <a:rPr lang="en-US" dirty="0">
                <a:solidFill>
                  <a:schemeClr val="tx1"/>
                </a:solidFill>
              </a:rPr>
              <a:t>and radius = </a:t>
            </a:r>
            <a:r>
              <a:rPr lang="en-US" dirty="0">
                <a:solidFill>
                  <a:schemeClr val="accent2"/>
                </a:solidFill>
              </a:rPr>
              <a:t>%.1f</a:t>
            </a:r>
            <a:r>
              <a:rPr lang="en-US" dirty="0">
                <a:solidFill>
                  <a:schemeClr val="tx1"/>
                </a:solidFill>
              </a:rPr>
              <a:t> ”, </a:t>
            </a:r>
            <a:r>
              <a:rPr lang="en-US" dirty="0">
                <a:solidFill>
                  <a:srgbClr val="FF00FF"/>
                </a:solidFill>
              </a:rPr>
              <a:t>PI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accent2"/>
                </a:solidFill>
              </a:rPr>
              <a:t>radius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677110" y="4581128"/>
            <a:ext cx="7143361" cy="369332"/>
            <a:chOff x="683568" y="1236822"/>
            <a:chExt cx="7488832" cy="369332"/>
          </a:xfrm>
          <a:solidFill>
            <a:schemeClr val="tx1">
              <a:lumMod val="10000"/>
              <a:lumOff val="90000"/>
            </a:schemeClr>
          </a:solidFill>
        </p:grpSpPr>
        <p:sp>
          <p:nvSpPr>
            <p:cNvPr id="28" name="TextBox 27"/>
            <p:cNvSpPr txBox="1"/>
            <p:nvPr/>
          </p:nvSpPr>
          <p:spPr>
            <a:xfrm>
              <a:off x="971600" y="1236822"/>
              <a:ext cx="7200800" cy="369332"/>
            </a:xfrm>
            <a:prstGeom prst="rect">
              <a:avLst/>
            </a:prstGeom>
            <a:grpFill/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/>
                <a:t>PI = 3.142 and radius = 7.5_</a:t>
              </a:r>
              <a:endParaRPr lang="en-US" dirty="0">
                <a:cs typeface="Arial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3568" y="1236822"/>
              <a:ext cx="21602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30" name="Rounded Rectangle 29"/>
          <p:cNvSpPr/>
          <p:nvPr/>
        </p:nvSpPr>
        <p:spPr>
          <a:xfrm>
            <a:off x="251520" y="4599712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51520" y="5373216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2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691680" y="5373216"/>
            <a:ext cx="7128792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</a:rPr>
              <a:t>double </a:t>
            </a:r>
            <a:r>
              <a:rPr lang="en-US" dirty="0">
                <a:solidFill>
                  <a:schemeClr val="tx1"/>
                </a:solidFill>
              </a:rPr>
              <a:t>area = 227.534;</a:t>
            </a:r>
          </a:p>
          <a:p>
            <a:r>
              <a:rPr lang="en-US" dirty="0" err="1">
                <a:solidFill>
                  <a:schemeClr val="tx1"/>
                </a:solidFill>
              </a:rPr>
              <a:t>System.out.printf</a:t>
            </a:r>
            <a:r>
              <a:rPr lang="en-US" dirty="0">
                <a:solidFill>
                  <a:schemeClr val="tx1"/>
                </a:solidFill>
              </a:rPr>
              <a:t> (“Area =</a:t>
            </a:r>
            <a:r>
              <a:rPr lang="en-US" dirty="0">
                <a:solidFill>
                  <a:srgbClr val="FF00FF"/>
                </a:solidFill>
              </a:rPr>
              <a:t>%8.2f</a:t>
            </a:r>
            <a:r>
              <a:rPr lang="en-US" dirty="0">
                <a:solidFill>
                  <a:schemeClr val="tx1"/>
                </a:solidFill>
              </a:rPr>
              <a:t>”, </a:t>
            </a:r>
            <a:r>
              <a:rPr lang="en-US" dirty="0">
                <a:solidFill>
                  <a:srgbClr val="FF00FF"/>
                </a:solidFill>
              </a:rPr>
              <a:t>area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1677110" y="6165304"/>
            <a:ext cx="7143361" cy="369332"/>
            <a:chOff x="683568" y="1236822"/>
            <a:chExt cx="7488832" cy="369332"/>
          </a:xfrm>
          <a:solidFill>
            <a:schemeClr val="tx1">
              <a:lumMod val="10000"/>
              <a:lumOff val="90000"/>
            </a:schemeClr>
          </a:solidFill>
        </p:grpSpPr>
        <p:sp>
          <p:nvSpPr>
            <p:cNvPr id="51" name="TextBox 50"/>
            <p:cNvSpPr txBox="1"/>
            <p:nvPr/>
          </p:nvSpPr>
          <p:spPr>
            <a:xfrm>
              <a:off x="971600" y="1236822"/>
              <a:ext cx="7200800" cy="369332"/>
            </a:xfrm>
            <a:prstGeom prst="rect">
              <a:avLst/>
            </a:prstGeom>
            <a:grpFill/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/>
                <a:t>Area =~~227.53_</a:t>
              </a:r>
              <a:endParaRPr lang="en-US" dirty="0">
                <a:cs typeface="Arial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83568" y="1236822"/>
              <a:ext cx="21602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53" name="Rounded Rectangle 52"/>
          <p:cNvSpPr/>
          <p:nvPr/>
        </p:nvSpPr>
        <p:spPr>
          <a:xfrm>
            <a:off x="251520" y="6183888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960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/>
              <a:t>Formatted Printing with </a:t>
            </a:r>
            <a:r>
              <a:rPr lang="en-US" dirty="0" err="1"/>
              <a:t>printf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20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30" grpId="0" animBg="1"/>
      <p:bldP spid="32" grpId="0" animBg="1"/>
      <p:bldP spid="33" grpId="0" animBg="1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79512" y="1406385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the format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used for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values.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51520" y="1878503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691680" y="1878503"/>
            <a:ext cx="7128792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</a:rPr>
              <a:t>char </a:t>
            </a:r>
            <a:r>
              <a:rPr lang="en-US" dirty="0">
                <a:solidFill>
                  <a:schemeClr val="tx1"/>
                </a:solidFill>
              </a:rPr>
              <a:t>option = ‘Y’;</a:t>
            </a:r>
          </a:p>
          <a:p>
            <a:r>
              <a:rPr lang="en-US" dirty="0" err="1">
                <a:solidFill>
                  <a:schemeClr val="tx1"/>
                </a:solidFill>
              </a:rPr>
              <a:t>System.out.printf</a:t>
            </a:r>
            <a:r>
              <a:rPr lang="en-US" dirty="0">
                <a:solidFill>
                  <a:schemeClr val="tx1"/>
                </a:solidFill>
              </a:rPr>
              <a:t> (“Option = </a:t>
            </a:r>
            <a:r>
              <a:rPr lang="en-US" dirty="0">
                <a:solidFill>
                  <a:srgbClr val="FF00FF"/>
                </a:solidFill>
              </a:rPr>
              <a:t>%c</a:t>
            </a:r>
            <a:r>
              <a:rPr lang="en-US" dirty="0">
                <a:solidFill>
                  <a:schemeClr val="tx1"/>
                </a:solidFill>
              </a:rPr>
              <a:t>”, </a:t>
            </a:r>
            <a:r>
              <a:rPr lang="en-US" dirty="0">
                <a:solidFill>
                  <a:srgbClr val="FF00FF"/>
                </a:solidFill>
              </a:rPr>
              <a:t>option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677110" y="2742599"/>
            <a:ext cx="7143361" cy="369332"/>
            <a:chOff x="683568" y="1236822"/>
            <a:chExt cx="7488832" cy="369332"/>
          </a:xfrm>
          <a:solidFill>
            <a:schemeClr val="tx1">
              <a:lumMod val="10000"/>
              <a:lumOff val="90000"/>
            </a:schemeClr>
          </a:solidFill>
        </p:grpSpPr>
        <p:sp>
          <p:nvSpPr>
            <p:cNvPr id="28" name="TextBox 27"/>
            <p:cNvSpPr txBox="1"/>
            <p:nvPr/>
          </p:nvSpPr>
          <p:spPr>
            <a:xfrm>
              <a:off x="971600" y="1236822"/>
              <a:ext cx="7200800" cy="369332"/>
            </a:xfrm>
            <a:prstGeom prst="rect">
              <a:avLst/>
            </a:prstGeom>
            <a:grpFill/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/>
                <a:t>Option = Y_</a:t>
              </a:r>
              <a:endParaRPr lang="en-US" dirty="0">
                <a:cs typeface="Arial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3568" y="1236822"/>
              <a:ext cx="21602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30" name="Rounded Rectangle 29"/>
          <p:cNvSpPr/>
          <p:nvPr/>
        </p:nvSpPr>
        <p:spPr>
          <a:xfrm>
            <a:off x="251520" y="2761183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932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/>
              <a:t>Formatted Printing with </a:t>
            </a:r>
            <a:r>
              <a:rPr lang="en-US" dirty="0" err="1"/>
              <a:t>printf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9512" y="3750711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the format specifier used for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values.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51520" y="4222829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691680" y="4222829"/>
            <a:ext cx="7128792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>
                <a:solidFill>
                  <a:schemeClr val="tx1"/>
                </a:solidFill>
              </a:rPr>
              <a:t>name= "Nadia";</a:t>
            </a:r>
          </a:p>
          <a:p>
            <a:r>
              <a:rPr lang="en-US" err="1">
                <a:solidFill>
                  <a:schemeClr val="tx1"/>
                </a:solidFill>
              </a:rPr>
              <a:t>System.out.printf</a:t>
            </a:r>
            <a:r>
              <a:rPr lang="en-US" dirty="0">
                <a:solidFill>
                  <a:schemeClr val="tx1"/>
                </a:solidFill>
              </a:rPr>
              <a:t> (“I am </a:t>
            </a:r>
            <a:r>
              <a:rPr lang="en-US" dirty="0">
                <a:solidFill>
                  <a:srgbClr val="FF00FF"/>
                </a:solidFill>
              </a:rPr>
              <a:t>%</a:t>
            </a:r>
            <a:r>
              <a:rPr lang="en-US" err="1">
                <a:solidFill>
                  <a:srgbClr val="FF00FF"/>
                </a:solidFill>
              </a:rPr>
              <a:t>s</a:t>
            </a:r>
            <a:r>
              <a:rPr lang="en-US" err="1">
                <a:solidFill>
                  <a:schemeClr val="tx1"/>
                </a:solidFill>
              </a:rPr>
              <a:t>.%n</a:t>
            </a:r>
            <a:r>
              <a:rPr lang="en-US" dirty="0">
                <a:solidFill>
                  <a:schemeClr val="tx1"/>
                </a:solidFill>
              </a:rPr>
              <a:t>”, </a:t>
            </a:r>
            <a:r>
              <a:rPr lang="en-US" dirty="0">
                <a:solidFill>
                  <a:srgbClr val="FF00FF"/>
                </a:solidFill>
              </a:rPr>
              <a:t>name</a:t>
            </a:r>
            <a:r>
              <a:rPr lang="en-US" dirty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  <a:cs typeface="Arial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677110" y="5086925"/>
            <a:ext cx="7143361" cy="646331"/>
            <a:chOff x="683568" y="1236822"/>
            <a:chExt cx="7488832" cy="646331"/>
          </a:xfrm>
          <a:solidFill>
            <a:schemeClr val="tx1">
              <a:lumMod val="10000"/>
              <a:lumOff val="90000"/>
            </a:schemeClr>
          </a:solidFill>
        </p:grpSpPr>
        <p:sp>
          <p:nvSpPr>
            <p:cNvPr id="31" name="TextBox 30"/>
            <p:cNvSpPr txBox="1"/>
            <p:nvPr/>
          </p:nvSpPr>
          <p:spPr>
            <a:xfrm>
              <a:off x="971600" y="1236822"/>
              <a:ext cx="7200800" cy="646331"/>
            </a:xfrm>
            <a:prstGeom prst="rect">
              <a:avLst/>
            </a:prstGeom>
            <a:grpFill/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/>
                <a:t>I am Nadia.</a:t>
              </a:r>
              <a:endParaRPr lang="en-US" dirty="0">
                <a:cs typeface="Arial"/>
              </a:endParaRPr>
            </a:p>
            <a:p>
              <a:r>
                <a:rPr lang="en-US" dirty="0"/>
                <a:t>_</a:t>
              </a:r>
              <a:endParaRPr lang="en-US" dirty="0">
                <a:cs typeface="Arial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3568" y="1236822"/>
              <a:ext cx="216023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251520" y="5105509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71543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1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79512" y="1556792"/>
            <a:ext cx="1296144" cy="93610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 and 2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547664" y="1556792"/>
            <a:ext cx="7488392" cy="10801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>
                <a:solidFill>
                  <a:schemeClr val="tx1"/>
                </a:solidFill>
              </a:rPr>
              <a:t>name = “Ali”;</a:t>
            </a:r>
          </a:p>
          <a:p>
            <a:r>
              <a:rPr lang="en-US" dirty="0" err="1">
                <a:solidFill>
                  <a:schemeClr val="tx1"/>
                </a:solidFill>
              </a:rPr>
              <a:t>System.out.printf</a:t>
            </a:r>
            <a:r>
              <a:rPr lang="en-US" dirty="0">
                <a:solidFill>
                  <a:schemeClr val="tx1"/>
                </a:solidFill>
              </a:rPr>
              <a:t> (“First name = </a:t>
            </a:r>
            <a:r>
              <a:rPr lang="en-US" dirty="0">
                <a:solidFill>
                  <a:srgbClr val="FF00FF"/>
                </a:solidFill>
              </a:rPr>
              <a:t>%6s%n</a:t>
            </a:r>
            <a:r>
              <a:rPr lang="en-US" dirty="0">
                <a:solidFill>
                  <a:schemeClr val="tx1"/>
                </a:solidFill>
              </a:rPr>
              <a:t>”, </a:t>
            </a:r>
            <a:r>
              <a:rPr lang="en-US" dirty="0">
                <a:solidFill>
                  <a:srgbClr val="FF00FF"/>
                </a:solidFill>
              </a:rPr>
              <a:t>name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r>
              <a:rPr lang="en-US" dirty="0" err="1">
                <a:solidFill>
                  <a:schemeClr val="tx1"/>
                </a:solidFill>
              </a:rPr>
              <a:t>System.out.printf</a:t>
            </a:r>
            <a:r>
              <a:rPr lang="en-US" dirty="0">
                <a:solidFill>
                  <a:schemeClr val="tx1"/>
                </a:solidFill>
              </a:rPr>
              <a:t> (“First name = </a:t>
            </a:r>
            <a:r>
              <a:rPr lang="en-US" dirty="0">
                <a:solidFill>
                  <a:srgbClr val="FF00FF"/>
                </a:solidFill>
              </a:rPr>
              <a:t>%-6s%n</a:t>
            </a:r>
            <a:r>
              <a:rPr lang="en-US" dirty="0">
                <a:solidFill>
                  <a:schemeClr val="tx1"/>
                </a:solidFill>
              </a:rPr>
              <a:t>”, </a:t>
            </a:r>
            <a:r>
              <a:rPr lang="en-US" dirty="0">
                <a:solidFill>
                  <a:srgbClr val="FF00FF"/>
                </a:solidFill>
              </a:rPr>
              <a:t>name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532800" y="2924944"/>
            <a:ext cx="7503696" cy="923330"/>
            <a:chOff x="683568" y="1236822"/>
            <a:chExt cx="7488832" cy="923330"/>
          </a:xfrm>
          <a:solidFill>
            <a:schemeClr val="tx1">
              <a:lumMod val="10000"/>
              <a:lumOff val="90000"/>
            </a:schemeClr>
          </a:solidFill>
        </p:grpSpPr>
        <p:sp>
          <p:nvSpPr>
            <p:cNvPr id="20" name="TextBox 19"/>
            <p:cNvSpPr txBox="1"/>
            <p:nvPr/>
          </p:nvSpPr>
          <p:spPr>
            <a:xfrm>
              <a:off x="971600" y="1236822"/>
              <a:ext cx="7200800" cy="923330"/>
            </a:xfrm>
            <a:prstGeom prst="rect">
              <a:avLst/>
            </a:prstGeom>
            <a:grpFill/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/>
                <a:t>First name = ~~~Ali</a:t>
              </a:r>
              <a:endParaRPr lang="en-US" dirty="0">
                <a:cs typeface="Arial"/>
              </a:endParaRPr>
            </a:p>
            <a:p>
              <a:r>
                <a:rPr lang="en-US" dirty="0"/>
                <a:t>First name = Ali~~~</a:t>
              </a:r>
              <a:endParaRPr lang="en-US" dirty="0">
                <a:cs typeface="Arial"/>
              </a:endParaRPr>
            </a:p>
            <a:p>
              <a:r>
                <a:rPr lang="en-US" dirty="0"/>
                <a:t>_</a:t>
              </a:r>
              <a:endParaRPr lang="en-US" dirty="0">
                <a:cs typeface="Arial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3568" y="1236822"/>
              <a:ext cx="216023" cy="9233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179512" y="2943528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79512" y="4581128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3 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547664" y="4581128"/>
            <a:ext cx="7488392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year = 2015;</a:t>
            </a:r>
          </a:p>
          <a:p>
            <a:r>
              <a:rPr lang="en-US" dirty="0" err="1">
                <a:solidFill>
                  <a:schemeClr val="tx1"/>
                </a:solidFill>
              </a:rPr>
              <a:t>System.out.printf</a:t>
            </a:r>
            <a:r>
              <a:rPr lang="en-US" dirty="0">
                <a:solidFill>
                  <a:schemeClr val="tx1"/>
                </a:solidFill>
              </a:rPr>
              <a:t> (“Academic year = </a:t>
            </a:r>
            <a:r>
              <a:rPr lang="en-US" dirty="0">
                <a:solidFill>
                  <a:srgbClr val="FF00FF"/>
                </a:solidFill>
              </a:rPr>
              <a:t>%-6d</a:t>
            </a:r>
            <a:r>
              <a:rPr lang="en-US" b="1" dirty="0">
                <a:solidFill>
                  <a:schemeClr val="tx2"/>
                </a:solidFill>
              </a:rPr>
              <a:t>-</a:t>
            </a:r>
            <a:r>
              <a:rPr lang="en-US" dirty="0">
                <a:solidFill>
                  <a:srgbClr val="FF00FF"/>
                </a:solidFill>
              </a:rPr>
              <a:t>%6d</a:t>
            </a:r>
            <a:r>
              <a:rPr lang="en-US" dirty="0">
                <a:solidFill>
                  <a:schemeClr val="tx1"/>
                </a:solidFill>
              </a:rPr>
              <a:t>”, </a:t>
            </a:r>
            <a:r>
              <a:rPr lang="en-US" dirty="0">
                <a:solidFill>
                  <a:srgbClr val="FF00FF"/>
                </a:solidFill>
              </a:rPr>
              <a:t>year, ++year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1532800" y="5445224"/>
            <a:ext cx="7503696" cy="369332"/>
            <a:chOff x="683568" y="1236822"/>
            <a:chExt cx="7488832" cy="369332"/>
          </a:xfrm>
          <a:solidFill>
            <a:schemeClr val="tx1">
              <a:lumMod val="10000"/>
              <a:lumOff val="90000"/>
            </a:schemeClr>
          </a:solidFill>
        </p:grpSpPr>
        <p:sp>
          <p:nvSpPr>
            <p:cNvPr id="48" name="TextBox 47"/>
            <p:cNvSpPr txBox="1"/>
            <p:nvPr/>
          </p:nvSpPr>
          <p:spPr>
            <a:xfrm>
              <a:off x="971600" y="1236822"/>
              <a:ext cx="7200800" cy="369332"/>
            </a:xfrm>
            <a:prstGeom prst="rect">
              <a:avLst/>
            </a:prstGeom>
            <a:grpFill/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/>
                <a:t>Academic year = 2015~~</a:t>
              </a:r>
              <a:r>
                <a:rPr lang="en-US" b="1" dirty="0"/>
                <a:t>-</a:t>
              </a:r>
              <a:r>
                <a:rPr lang="en-US" dirty="0"/>
                <a:t>~~2016_</a:t>
              </a:r>
              <a:endParaRPr lang="en-US" dirty="0">
                <a:cs typeface="Arial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568" y="1236822"/>
              <a:ext cx="21602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50" name="Rounded Rectangle 49"/>
          <p:cNvSpPr/>
          <p:nvPr/>
        </p:nvSpPr>
        <p:spPr>
          <a:xfrm>
            <a:off x="179512" y="5463808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8206" y="385057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/>
              <a:t>Formatted Printing with </a:t>
            </a:r>
            <a:r>
              <a:rPr lang="en-US" dirty="0" err="1"/>
              <a:t>printf</a:t>
            </a:r>
            <a:endParaRPr lang="en-US" dirty="0"/>
          </a:p>
        </p:txBody>
      </p:sp>
      <p:sp>
        <p:nvSpPr>
          <p:cNvPr id="29" name="Cloud Callout 28"/>
          <p:cNvSpPr/>
          <p:nvPr/>
        </p:nvSpPr>
        <p:spPr>
          <a:xfrm>
            <a:off x="5004048" y="2420888"/>
            <a:ext cx="3967586" cy="1728192"/>
          </a:xfrm>
          <a:prstGeom prst="cloudCallout">
            <a:avLst>
              <a:gd name="adj1" fmla="val -63555"/>
              <a:gd name="adj2" fmla="val -455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Notice the difference in alignment.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 left-align use (-) as a flag</a:t>
            </a:r>
          </a:p>
        </p:txBody>
      </p:sp>
    </p:spTree>
    <p:extLst>
      <p:ext uri="{BB962C8B-B14F-4D97-AF65-F5344CB8AC3E}">
        <p14:creationId xmlns:p14="http://schemas.microsoft.com/office/powerpoint/2010/main" val="141974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50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683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Documentation and Style: Outline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1677988" y="2717800"/>
            <a:ext cx="7008812" cy="34083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Meaningful Names</a:t>
            </a:r>
          </a:p>
          <a:p>
            <a:pPr eaLnBrk="1" hangingPunct="1"/>
            <a:r>
              <a:rPr lang="en-US" altLang="en-US" sz="2800" dirty="0"/>
              <a:t>Comments</a:t>
            </a:r>
          </a:p>
          <a:p>
            <a:pPr eaLnBrk="1" hangingPunct="1"/>
            <a:r>
              <a:rPr lang="en-US" altLang="en-US" sz="2800" dirty="0"/>
              <a:t>Indentation</a:t>
            </a:r>
          </a:p>
          <a:p>
            <a:pPr eaLnBrk="1" hangingPunct="1"/>
            <a:r>
              <a:rPr lang="en-US" altLang="en-US" sz="2800" dirty="0"/>
              <a:t>Named Constants</a:t>
            </a:r>
          </a:p>
        </p:txBody>
      </p:sp>
    </p:spTree>
    <p:extLst>
      <p:ext uri="{BB962C8B-B14F-4D97-AF65-F5344CB8AC3E}">
        <p14:creationId xmlns:p14="http://schemas.microsoft.com/office/powerpoint/2010/main" val="257860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va Theme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va Theme" id="{DB59F3F6-A4D0-7A48-A28C-8C76FD5FCF04}" vid="{B4FF4D72-3421-AF4C-B1F9-5824BA3C3A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558F25-FD49-45FF-9AD6-5B5460DC21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0AB7C6-CD31-435B-A165-D0E6773EAB26}">
  <ds:schemaRefs>
    <ds:schemaRef ds:uri="http://purl.org/dc/elements/1.1/"/>
    <ds:schemaRef ds:uri="http://schemas.microsoft.com/office/2006/metadata/properties"/>
    <ds:schemaRef ds:uri="32d064c7-3ed7-4051-9d9c-e267f97a39a0"/>
    <ds:schemaRef ds:uri="3da05f73-4014-4744-996d-b94e73dfc83a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A5ABB5-A1E0-42F4-B0FE-673430773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Java Theme</Template>
  <TotalTime>146</TotalTime>
  <Words>1308</Words>
  <Application>Microsoft Office PowerPoint</Application>
  <PresentationFormat>On-screen Show (4:3)</PresentationFormat>
  <Paragraphs>256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Courier New</vt:lpstr>
      <vt:lpstr>Tahoma</vt:lpstr>
      <vt:lpstr>Wingdings</vt:lpstr>
      <vt:lpstr>Java Theme</vt:lpstr>
      <vt:lpstr>Formatted Output  Documentation and Style</vt:lpstr>
      <vt:lpstr>Formatted printing: Outline</vt:lpstr>
      <vt:lpstr>Formatted Printing with printf</vt:lpstr>
      <vt:lpstr>Formatted Printing with printf</vt:lpstr>
      <vt:lpstr>Formatted Printing with printf</vt:lpstr>
      <vt:lpstr>Formatted Printing with printf</vt:lpstr>
      <vt:lpstr>Formatted Printing with printf</vt:lpstr>
      <vt:lpstr>Formatted Printing with printf</vt:lpstr>
      <vt:lpstr>Documentation and Style: Outline</vt:lpstr>
      <vt:lpstr>Documentation and Style</vt:lpstr>
      <vt:lpstr>Meaningful Variable Names</vt:lpstr>
      <vt:lpstr>Comments</vt:lpstr>
      <vt:lpstr>Comments</vt:lpstr>
      <vt:lpstr>Comments</vt:lpstr>
      <vt:lpstr>When to Use Comments</vt:lpstr>
      <vt:lpstr>Indentation</vt:lpstr>
      <vt:lpstr>Indentation</vt:lpstr>
      <vt:lpstr>Using Named Constants</vt:lpstr>
      <vt:lpstr>Declaring Constants</vt:lpstr>
      <vt:lpstr>Named Constants</vt:lpstr>
      <vt:lpstr>Self-Check Exercises (1)</vt:lpstr>
      <vt:lpstr>Self-Check Exercises (1)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Misheal Sabbar</dc:creator>
  <cp:lastModifiedBy>Ashwaq</cp:lastModifiedBy>
  <cp:revision>117</cp:revision>
  <dcterms:created xsi:type="dcterms:W3CDTF">2006-08-16T00:00:00Z</dcterms:created>
  <dcterms:modified xsi:type="dcterms:W3CDTF">2024-09-30T17:32:41Z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