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3"/>
  </p:notesMasterIdLst>
  <p:sldIdLst>
    <p:sldId id="257" r:id="rId5"/>
    <p:sldId id="271" r:id="rId6"/>
    <p:sldId id="258" r:id="rId7"/>
    <p:sldId id="259" r:id="rId8"/>
    <p:sldId id="260" r:id="rId9"/>
    <p:sldId id="272" r:id="rId10"/>
    <p:sldId id="273" r:id="rId11"/>
    <p:sldId id="274" r:id="rId12"/>
    <p:sldId id="278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059A1-2125-40D6-0E50-7D77DDBB75F3}" v="4" dt="2020-09-15T06:25:26.809"/>
    <p1510:client id="{9495760F-9FBB-43D9-9327-DC78614A6789}" v="9" dt="2021-09-13T19:09:25.049"/>
    <p1510:client id="{E8CF816A-681C-43A4-ACF4-BBC02688C853}" v="2" dt="2020-09-15T15:08:31.068"/>
    <p1510:client id="{EE021567-CE3E-4BEE-B2E9-199EA621FF94}" v="8" dt="2021-09-13T19:06:13.557"/>
    <p1510:client id="{F18BF3B5-E547-4829-C9F3-61FD4FDD244A}" v="2" dt="2020-09-14T13:25:01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93571"/>
  </p:normalViewPr>
  <p:slideViewPr>
    <p:cSldViewPr>
      <p:cViewPr varScale="1">
        <p:scale>
          <a:sx n="82" d="100"/>
          <a:sy n="82" d="100"/>
        </p:scale>
        <p:origin x="103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nan Algobail" userId="S::aalgobail@ksu.edu.sa::ea00aeb4-72eb-48ec-8b82-5e455209ca7b" providerId="AD" clId="Web-{9495760F-9FBB-43D9-9327-DC78614A6789}"/>
    <pc:docChg chg="delSld modSld">
      <pc:chgData name="Afnan Algobail" userId="S::aalgobail@ksu.edu.sa::ea00aeb4-72eb-48ec-8b82-5e455209ca7b" providerId="AD" clId="Web-{9495760F-9FBB-43D9-9327-DC78614A6789}" dt="2021-09-13T19:09:23.611" v="3" actId="20577"/>
      <pc:docMkLst>
        <pc:docMk/>
      </pc:docMkLst>
      <pc:sldChg chg="del">
        <pc:chgData name="Afnan Algobail" userId="S::aalgobail@ksu.edu.sa::ea00aeb4-72eb-48ec-8b82-5e455209ca7b" providerId="AD" clId="Web-{9495760F-9FBB-43D9-9327-DC78614A6789}" dt="2021-09-13T19:09:17.423" v="0"/>
        <pc:sldMkLst>
          <pc:docMk/>
          <pc:sldMk cId="417119704" sldId="276"/>
        </pc:sldMkLst>
      </pc:sldChg>
      <pc:sldChg chg="modSp">
        <pc:chgData name="Afnan Algobail" userId="S::aalgobail@ksu.edu.sa::ea00aeb4-72eb-48ec-8b82-5e455209ca7b" providerId="AD" clId="Web-{9495760F-9FBB-43D9-9327-DC78614A6789}" dt="2021-09-13T19:09:23.611" v="3" actId="20577"/>
        <pc:sldMkLst>
          <pc:docMk/>
          <pc:sldMk cId="3170291879" sldId="277"/>
        </pc:sldMkLst>
        <pc:spChg chg="mod">
          <ac:chgData name="Afnan Algobail" userId="S::aalgobail@ksu.edu.sa::ea00aeb4-72eb-48ec-8b82-5e455209ca7b" providerId="AD" clId="Web-{9495760F-9FBB-43D9-9327-DC78614A6789}" dt="2021-09-13T19:09:23.611" v="3" actId="20577"/>
          <ac:spMkLst>
            <pc:docMk/>
            <pc:sldMk cId="3170291879" sldId="277"/>
            <ac:spMk id="4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F18BF3B5-E547-4829-C9F3-61FD4FDD244A}"/>
    <pc:docChg chg="modSld">
      <pc:chgData name="Nadia Al-Ghreimil" userId="S::ghreimil@ksu.edu.sa::bd57fa0a-72d9-4845-a2d9-9d930f860865" providerId="AD" clId="Web-{F18BF3B5-E547-4829-C9F3-61FD4FDD244A}" dt="2020-09-14T13:24:59.679" v="52"/>
      <pc:docMkLst>
        <pc:docMk/>
      </pc:docMkLst>
      <pc:sldChg chg="mod modShow modNotes">
        <pc:chgData name="Nadia Al-Ghreimil" userId="S::ghreimil@ksu.edu.sa::bd57fa0a-72d9-4845-a2d9-9d930f860865" providerId="AD" clId="Web-{F18BF3B5-E547-4829-C9F3-61FD4FDD244A}" dt="2020-09-14T13:24:59.679" v="52"/>
        <pc:sldMkLst>
          <pc:docMk/>
          <pc:sldMk cId="417119704" sldId="276"/>
        </pc:sldMkLst>
      </pc:sldChg>
    </pc:docChg>
  </pc:docChgLst>
  <pc:docChgLst>
    <pc:chgData name="Afnan Algobail" userId="S::aalgobail@ksu.edu.sa::ea00aeb4-72eb-48ec-8b82-5e455209ca7b" providerId="AD" clId="Web-{EE021567-CE3E-4BEE-B2E9-199EA621FF94}"/>
    <pc:docChg chg="modSld">
      <pc:chgData name="Afnan Algobail" userId="S::aalgobail@ksu.edu.sa::ea00aeb4-72eb-48ec-8b82-5e455209ca7b" providerId="AD" clId="Web-{EE021567-CE3E-4BEE-B2E9-199EA621FF94}" dt="2021-09-13T19:06:13.557" v="5" actId="1076"/>
      <pc:docMkLst>
        <pc:docMk/>
      </pc:docMkLst>
      <pc:sldChg chg="addSp delSp modSp delAnim">
        <pc:chgData name="Afnan Algobail" userId="S::aalgobail@ksu.edu.sa::ea00aeb4-72eb-48ec-8b82-5e455209ca7b" providerId="AD" clId="Web-{EE021567-CE3E-4BEE-B2E9-199EA621FF94}" dt="2021-09-13T19:06:13.557" v="5" actId="1076"/>
        <pc:sldMkLst>
          <pc:docMk/>
          <pc:sldMk cId="4188051803" sldId="272"/>
        </pc:sldMkLst>
        <pc:spChg chg="add mod">
          <ac:chgData name="Afnan Algobail" userId="S::aalgobail@ksu.edu.sa::ea00aeb4-72eb-48ec-8b82-5e455209ca7b" providerId="AD" clId="Web-{EE021567-CE3E-4BEE-B2E9-199EA621FF94}" dt="2021-09-13T19:06:13.557" v="5" actId="1076"/>
          <ac:spMkLst>
            <pc:docMk/>
            <pc:sldMk cId="4188051803" sldId="272"/>
            <ac:spMk id="2" creationId="{FA430E82-636E-4AE3-8F96-BDA17F310CAF}"/>
          </ac:spMkLst>
        </pc:spChg>
        <pc:spChg chg="mod topLvl">
          <ac:chgData name="Afnan Algobail" userId="S::aalgobail@ksu.edu.sa::ea00aeb4-72eb-48ec-8b82-5e455209ca7b" providerId="AD" clId="Web-{EE021567-CE3E-4BEE-B2E9-199EA621FF94}" dt="2021-09-13T19:06:03.588" v="2"/>
          <ac:spMkLst>
            <pc:docMk/>
            <pc:sldMk cId="4188051803" sldId="272"/>
            <ac:spMk id="47" creationId="{00000000-0000-0000-0000-000000000000}"/>
          </ac:spMkLst>
        </pc:spChg>
        <pc:spChg chg="del topLvl">
          <ac:chgData name="Afnan Algobail" userId="S::aalgobail@ksu.edu.sa::ea00aeb4-72eb-48ec-8b82-5e455209ca7b" providerId="AD" clId="Web-{EE021567-CE3E-4BEE-B2E9-199EA621FF94}" dt="2021-09-13T19:06:03.588" v="2"/>
          <ac:spMkLst>
            <pc:docMk/>
            <pc:sldMk cId="4188051803" sldId="272"/>
            <ac:spMk id="48" creationId="{00000000-0000-0000-0000-000000000000}"/>
          </ac:spMkLst>
        </pc:spChg>
        <pc:grpChg chg="del">
          <ac:chgData name="Afnan Algobail" userId="S::aalgobail@ksu.edu.sa::ea00aeb4-72eb-48ec-8b82-5e455209ca7b" providerId="AD" clId="Web-{EE021567-CE3E-4BEE-B2E9-199EA621FF94}" dt="2021-09-13T19:06:03.588" v="2"/>
          <ac:grpSpMkLst>
            <pc:docMk/>
            <pc:sldMk cId="4188051803" sldId="272"/>
            <ac:grpSpMk id="46" creationId="{00000000-0000-0000-0000-000000000000}"/>
          </ac:grpSpMkLst>
        </pc:grpChg>
      </pc:sldChg>
    </pc:docChg>
  </pc:docChgLst>
  <pc:docChgLst>
    <pc:chgData name="Nadia Al-Ghreimil" userId="S::ghreimil@ksu.edu.sa::bd57fa0a-72d9-4845-a2d9-9d930f860865" providerId="AD" clId="Web-{7CB059A1-2125-40D6-0E50-7D77DDBB75F3}"/>
    <pc:docChg chg="modSld">
      <pc:chgData name="Nadia Al-Ghreimil" userId="S::ghreimil@ksu.edu.sa::bd57fa0a-72d9-4845-a2d9-9d930f860865" providerId="AD" clId="Web-{7CB059A1-2125-40D6-0E50-7D77DDBB75F3}" dt="2020-09-15T06:25:26.809" v="3"/>
      <pc:docMkLst>
        <pc:docMk/>
      </pc:docMkLst>
      <pc:sldChg chg="modSp">
        <pc:chgData name="Nadia Al-Ghreimil" userId="S::ghreimil@ksu.edu.sa::bd57fa0a-72d9-4845-a2d9-9d930f860865" providerId="AD" clId="Web-{7CB059A1-2125-40D6-0E50-7D77DDBB75F3}" dt="2020-09-15T06:24:29.667" v="2" actId="1076"/>
        <pc:sldMkLst>
          <pc:docMk/>
          <pc:sldMk cId="993035040" sldId="267"/>
        </pc:sldMkLst>
        <pc:spChg chg="mod">
          <ac:chgData name="Nadia Al-Ghreimil" userId="S::ghreimil@ksu.edu.sa::bd57fa0a-72d9-4845-a2d9-9d930f860865" providerId="AD" clId="Web-{7CB059A1-2125-40D6-0E50-7D77DDBB75F3}" dt="2020-09-15T06:24:29.667" v="2" actId="1076"/>
          <ac:spMkLst>
            <pc:docMk/>
            <pc:sldMk cId="993035040" sldId="267"/>
            <ac:spMk id="93189" creationId="{00000000-0000-0000-0000-000000000000}"/>
          </ac:spMkLst>
        </pc:spChg>
        <pc:grpChg chg="mod">
          <ac:chgData name="Nadia Al-Ghreimil" userId="S::ghreimil@ksu.edu.sa::bd57fa0a-72d9-4845-a2d9-9d930f860865" providerId="AD" clId="Web-{7CB059A1-2125-40D6-0E50-7D77DDBB75F3}" dt="2020-09-15T06:24:26.558" v="1" actId="1076"/>
          <ac:grpSpMkLst>
            <pc:docMk/>
            <pc:sldMk cId="993035040" sldId="267"/>
            <ac:grpSpMk id="93188" creationId="{00000000-0000-0000-0000-000000000000}"/>
          </ac:grpSpMkLst>
        </pc:grpChg>
      </pc:sldChg>
      <pc:sldChg chg="delSp">
        <pc:chgData name="Nadia Al-Ghreimil" userId="S::ghreimil@ksu.edu.sa::bd57fa0a-72d9-4845-a2d9-9d930f860865" providerId="AD" clId="Web-{7CB059A1-2125-40D6-0E50-7D77DDBB75F3}" dt="2020-09-15T06:25:26.809" v="3"/>
        <pc:sldMkLst>
          <pc:docMk/>
          <pc:sldMk cId="3170291879" sldId="277"/>
        </pc:sldMkLst>
        <pc:spChg chg="del">
          <ac:chgData name="Nadia Al-Ghreimil" userId="S::ghreimil@ksu.edu.sa::bd57fa0a-72d9-4845-a2d9-9d930f860865" providerId="AD" clId="Web-{7CB059A1-2125-40D6-0E50-7D77DDBB75F3}" dt="2020-09-15T06:25:26.809" v="3"/>
          <ac:spMkLst>
            <pc:docMk/>
            <pc:sldMk cId="3170291879" sldId="277"/>
            <ac:spMk id="8" creationId="{00000000-0000-0000-0000-000000000000}"/>
          </ac:spMkLst>
        </pc:spChg>
      </pc:sldChg>
    </pc:docChg>
  </pc:docChgLst>
  <pc:docChgLst>
    <pc:chgData name="Nadia Al-Ghreimil" userId="S::ghreimil@ksu.edu.sa::bd57fa0a-72d9-4845-a2d9-9d930f860865" providerId="AD" clId="Web-{E8CF816A-681C-43A4-ACF4-BBC02688C853}"/>
    <pc:docChg chg="modSld">
      <pc:chgData name="Nadia Al-Ghreimil" userId="S::ghreimil@ksu.edu.sa::bd57fa0a-72d9-4845-a2d9-9d930f860865" providerId="AD" clId="Web-{E8CF816A-681C-43A4-ACF4-BBC02688C853}" dt="2020-09-15T15:08:31.068" v="1" actId="20577"/>
      <pc:docMkLst>
        <pc:docMk/>
      </pc:docMkLst>
      <pc:sldChg chg="modSp">
        <pc:chgData name="Nadia Al-Ghreimil" userId="S::ghreimil@ksu.edu.sa::bd57fa0a-72d9-4845-a2d9-9d930f860865" providerId="AD" clId="Web-{E8CF816A-681C-43A4-ACF4-BBC02688C853}" dt="2020-09-15T15:08:31.068" v="0" actId="20577"/>
        <pc:sldMkLst>
          <pc:docMk/>
          <pc:sldMk cId="674784934" sldId="262"/>
        </pc:sldMkLst>
        <pc:spChg chg="mod">
          <ac:chgData name="Nadia Al-Ghreimil" userId="S::ghreimil@ksu.edu.sa::bd57fa0a-72d9-4845-a2d9-9d930f860865" providerId="AD" clId="Web-{E8CF816A-681C-43A4-ACF4-BBC02688C853}" dt="2020-09-15T15:08:31.068" v="0" actId="20577"/>
          <ac:spMkLst>
            <pc:docMk/>
            <pc:sldMk cId="674784934" sldId="262"/>
            <ac:spMk id="8806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EFAC2-972A-4849-BCCD-F3A9EC7FCBF1}" type="datetimeFigureOut">
              <a:rPr lang="en-US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3EAB6-C870-4D40-BC18-3477FFBBF94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6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74800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08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6017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09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614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76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7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6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48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3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7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../../General/Previous%20Slides/40_41_2/CodeSamples1.htm#Listing 2.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Keyboard and Screen</a:t>
            </a:r>
            <a:br>
              <a:rPr lang="en-US" altLang="en-US" dirty="0"/>
            </a:br>
            <a:r>
              <a:rPr lang="en-US" altLang="en-US" dirty="0"/>
              <a:t>I/O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91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Keyboard Input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Java has reasonable facilities for handling keyboard input.</a:t>
            </a:r>
          </a:p>
          <a:p>
            <a:pPr eaLnBrk="1" hangingPunct="1"/>
            <a:r>
              <a:rPr lang="en-US" altLang="en-US" sz="2800"/>
              <a:t>These facilities are provided by the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Scanner</a:t>
            </a:r>
            <a:r>
              <a:rPr lang="en-US" altLang="en-US" sz="2800"/>
              <a:t> class in the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java.util</a:t>
            </a:r>
            <a:r>
              <a:rPr lang="en-US" altLang="en-US" sz="2800"/>
              <a:t> package.</a:t>
            </a:r>
          </a:p>
          <a:p>
            <a:pPr lvl="1" eaLnBrk="1" hangingPunct="1"/>
            <a:r>
              <a:rPr lang="en-US" altLang="en-US" sz="2400"/>
              <a:t>A </a:t>
            </a:r>
            <a:r>
              <a:rPr lang="en-US" altLang="en-US" sz="2400" i="1"/>
              <a:t>package</a:t>
            </a:r>
            <a:r>
              <a:rPr lang="en-US" altLang="en-US" sz="2400"/>
              <a:t> is a library of classes.</a:t>
            </a:r>
          </a:p>
        </p:txBody>
      </p:sp>
    </p:spTree>
    <p:extLst>
      <p:ext uri="{BB962C8B-B14F-4D97-AF65-F5344CB8AC3E}">
        <p14:creationId xmlns:p14="http://schemas.microsoft.com/office/powerpoint/2010/main" val="168167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Scanner Class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altLang="en-US" sz="2800" dirty="0"/>
              <a:t>Near the beginning of your program, insert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java.util.Scanner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eaLnBrk="1" hangingPunct="1"/>
            <a:r>
              <a:rPr lang="en-US" altLang="en-US" sz="2800" dirty="0"/>
              <a:t>Create an object of 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Scanner</a:t>
            </a:r>
            <a:r>
              <a:rPr lang="en-US" altLang="en-US" sz="2800" dirty="0"/>
              <a:t> class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Scanner keyboard =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/>
                <a:cs typeface="Courier New"/>
              </a:rPr>
              <a:t>		new Scanner (System.in</a:t>
            </a:r>
            <a:r>
              <a:rPr lang="en-US" altLang="en-US" b="1">
                <a:solidFill>
                  <a:schemeClr val="accent2"/>
                </a:solidFill>
                <a:latin typeface="Courier New"/>
                <a:cs typeface="Courier New"/>
              </a:rPr>
              <a:t>);</a:t>
            </a:r>
            <a:endParaRPr lang="en-US" altLang="en-US" b="1">
              <a:solidFill>
                <a:schemeClr val="accent2"/>
              </a:solidFill>
              <a:latin typeface="Courier New" pitchFamily="49" charset="0"/>
              <a:cs typeface="Courier New"/>
            </a:endParaRPr>
          </a:p>
          <a:p>
            <a:pPr eaLnBrk="1" hangingPunct="1"/>
            <a:r>
              <a:rPr lang="en-US" altLang="en-US" sz="2800" dirty="0"/>
              <a:t>Read data (an </a:t>
            </a:r>
            <a:r>
              <a:rPr lang="en-US" altLang="en-US" sz="2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800" dirty="0"/>
              <a:t> or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</a:rPr>
              <a:t>double</a:t>
            </a:r>
            <a:r>
              <a:rPr lang="en-US" altLang="en-US" sz="2800" dirty="0"/>
              <a:t>, for example)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n1 =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keyboard.nextInt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double d1 =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keyboard.nextDouble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67478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Keyboard Input Demonstration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840663" cy="475773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View </a:t>
            </a:r>
            <a:r>
              <a:rPr lang="en-US" altLang="en-US" sz="2800" dirty="0">
                <a:hlinkClick r:id="rId2" action="ppaction://hlinkfile"/>
              </a:rPr>
              <a:t>sample program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altLang="en-US" sz="2400" dirty="0">
                <a:latin typeface="Courier New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ScannerDemo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</a:rPr>
              <a:t>, </a:t>
            </a:r>
            <a:r>
              <a:rPr lang="en-US" altLang="en-US" sz="2800" dirty="0"/>
              <a:t>listing 2.5</a:t>
            </a:r>
          </a:p>
          <a:p>
            <a:pPr eaLnBrk="1" hangingPunct="1"/>
            <a:endParaRPr lang="en-US" altLang="en-US" sz="2800" dirty="0"/>
          </a:p>
        </p:txBody>
      </p:sp>
      <p:pic>
        <p:nvPicPr>
          <p:cNvPr id="901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3013" y="2341563"/>
            <a:ext cx="6335712" cy="39751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792788" y="3379788"/>
            <a:ext cx="1100137" cy="915987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/>
              <a:t>Sample Screen Output</a:t>
            </a:r>
          </a:p>
        </p:txBody>
      </p:sp>
    </p:spTree>
    <p:extLst>
      <p:ext uri="{BB962C8B-B14F-4D97-AF65-F5344CB8AC3E}">
        <p14:creationId xmlns:p14="http://schemas.microsoft.com/office/powerpoint/2010/main" val="1201226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9738"/>
            <a:ext cx="8458200" cy="1524000"/>
          </a:xfrm>
        </p:spPr>
        <p:txBody>
          <a:bodyPr/>
          <a:lstStyle/>
          <a:p>
            <a:pPr eaLnBrk="1" hangingPunct="1"/>
            <a:r>
              <a:rPr lang="en-US" altLang="en-US"/>
              <a:t>Some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Scanner</a:t>
            </a:r>
            <a:r>
              <a:rPr lang="en-US" altLang="en-US"/>
              <a:t> Class Methods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Figure 2.7a</a:t>
            </a:r>
          </a:p>
        </p:txBody>
      </p:sp>
      <p:pic>
        <p:nvPicPr>
          <p:cNvPr id="911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8550" y="2252663"/>
            <a:ext cx="7213600" cy="4033837"/>
          </a:xfrm>
          <a:prstGeom prst="rect">
            <a:avLst/>
          </a:prstGeom>
          <a:noFill/>
          <a:ln w="12700" algn="ctr">
            <a:solidFill>
              <a:srgbClr val="9966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281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9738"/>
            <a:ext cx="8458200" cy="1047750"/>
          </a:xfrm>
        </p:spPr>
        <p:txBody>
          <a:bodyPr/>
          <a:lstStyle/>
          <a:p>
            <a:pPr eaLnBrk="1" hangingPunct="1"/>
            <a:r>
              <a:rPr lang="en-US" altLang="en-US"/>
              <a:t>Some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Scanner</a:t>
            </a:r>
            <a:r>
              <a:rPr lang="en-US" altLang="en-US"/>
              <a:t> Class Methods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92238"/>
            <a:ext cx="8229600" cy="4733925"/>
          </a:xfrm>
        </p:spPr>
        <p:txBody>
          <a:bodyPr/>
          <a:lstStyle/>
          <a:p>
            <a:pPr eaLnBrk="1" hangingPunct="1"/>
            <a:r>
              <a:rPr lang="en-US" altLang="en-US" sz="2800"/>
              <a:t>Figure 2.7b</a:t>
            </a:r>
          </a:p>
        </p:txBody>
      </p:sp>
      <p:pic>
        <p:nvPicPr>
          <p:cNvPr id="921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7488" y="1938338"/>
            <a:ext cx="6510337" cy="4432300"/>
          </a:xfrm>
          <a:prstGeom prst="rect">
            <a:avLst/>
          </a:prstGeom>
          <a:noFill/>
          <a:ln w="12700" algn="ctr">
            <a:solidFill>
              <a:srgbClr val="9966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0592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accent2"/>
                </a:solidFill>
                <a:latin typeface="Courier New" pitchFamily="49" charset="0"/>
              </a:rPr>
              <a:t>nextLine()</a:t>
            </a:r>
            <a:r>
              <a:rPr lang="en-US" altLang="en-US"/>
              <a:t>Method Caution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08200"/>
            <a:ext cx="8229600" cy="4017963"/>
          </a:xfrm>
        </p:spPr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nextLine() </a:t>
            </a:r>
            <a:r>
              <a:rPr lang="en-US" altLang="en-US"/>
              <a:t>method reads </a:t>
            </a:r>
          </a:p>
          <a:p>
            <a:pPr lvl="1" eaLnBrk="1" hangingPunct="1"/>
            <a:r>
              <a:rPr lang="en-US" altLang="en-US"/>
              <a:t>The remainder of the current line, </a:t>
            </a:r>
          </a:p>
          <a:p>
            <a:pPr lvl="1" eaLnBrk="1" hangingPunct="1"/>
            <a:r>
              <a:rPr lang="en-US" altLang="en-US"/>
              <a:t>Even if it is empty.</a:t>
            </a:r>
          </a:p>
        </p:txBody>
      </p:sp>
    </p:spTree>
    <p:extLst>
      <p:ext uri="{BB962C8B-B14F-4D97-AF65-F5344CB8AC3E}">
        <p14:creationId xmlns:p14="http://schemas.microsoft.com/office/powerpoint/2010/main" val="2157901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>
                <a:solidFill>
                  <a:schemeClr val="accent2"/>
                </a:solidFill>
                <a:latin typeface="Courier New" pitchFamily="49" charset="0"/>
              </a:rPr>
              <a:t>nextLine()</a:t>
            </a:r>
            <a:r>
              <a:rPr lang="en-US" altLang="en-US"/>
              <a:t>Method Caution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6200"/>
            <a:ext cx="8229600" cy="4779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/>
              <a:t>Example – given following declaration.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int n;</a:t>
            </a:r>
            <a:b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String s1, s2;</a:t>
            </a:r>
            <a:b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n = keyboard.nextInt();</a:t>
            </a:r>
            <a:b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s1 = keyboard.nextLine();</a:t>
            </a:r>
            <a:b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s2 = keyboard.nextLine();</a:t>
            </a:r>
          </a:p>
          <a:p>
            <a:pPr eaLnBrk="1" hangingPunct="1"/>
            <a:r>
              <a:rPr lang="en-US" altLang="en-US" sz="2800"/>
              <a:t>Assume input shown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/>
          </a:p>
          <a:p>
            <a:pPr lvl="1" eaLnBrk="1" hangingPunct="1">
              <a:buFont typeface="Wingdings" pitchFamily="2" charset="2"/>
              <a:buNone/>
            </a:pPr>
            <a:endParaRPr lang="en-US" altLang="en-US" sz="2000" b="1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altLang="en-US" sz="2000"/>
              <a:t> </a:t>
            </a:r>
            <a:r>
              <a:rPr lang="en-US" altLang="en-US"/>
              <a:t>is set to</a:t>
            </a:r>
            <a:r>
              <a:rPr lang="en-US" altLang="en-US" sz="2000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42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/>
              <a:t>but</a:t>
            </a:r>
            <a:r>
              <a:rPr lang="en-US" altLang="en-US" sz="2000"/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s1</a:t>
            </a:r>
            <a:r>
              <a:rPr lang="en-US" altLang="en-US" sz="2000"/>
              <a:t> </a:t>
            </a:r>
            <a:r>
              <a:rPr lang="en-US" altLang="en-US"/>
              <a:t>is set to the empty string.</a:t>
            </a:r>
            <a:endParaRPr lang="en-US" altLang="en-US" sz="2400"/>
          </a:p>
        </p:txBody>
      </p:sp>
      <p:grpSp>
        <p:nvGrpSpPr>
          <p:cNvPr id="93188" name="Group 5"/>
          <p:cNvGrpSpPr>
            <a:grpSpLocks/>
          </p:cNvGrpSpPr>
          <p:nvPr/>
        </p:nvGrpSpPr>
        <p:grpSpPr bwMode="auto">
          <a:xfrm>
            <a:off x="4699951" y="3884960"/>
            <a:ext cx="3051175" cy="1625600"/>
            <a:chOff x="880" y="2198"/>
            <a:chExt cx="4259" cy="1667"/>
          </a:xfrm>
        </p:grpSpPr>
        <p:sp>
          <p:nvSpPr>
            <p:cNvPr id="93190" name="Rectangle 6"/>
            <p:cNvSpPr>
              <a:spLocks noChangeArrowheads="1"/>
            </p:cNvSpPr>
            <p:nvPr/>
          </p:nvSpPr>
          <p:spPr bwMode="auto">
            <a:xfrm>
              <a:off x="880" y="2198"/>
              <a:ext cx="4259" cy="1667"/>
            </a:xfrm>
            <a:prstGeom prst="rect">
              <a:avLst/>
            </a:prstGeom>
            <a:solidFill>
              <a:srgbClr val="6AC2A5"/>
            </a:solidFill>
            <a:ln w="1270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93191" name="AutoShape 7"/>
            <p:cNvSpPr>
              <a:spLocks noChangeArrowheads="1"/>
            </p:cNvSpPr>
            <p:nvPr/>
          </p:nvSpPr>
          <p:spPr bwMode="auto">
            <a:xfrm>
              <a:off x="1091" y="2365"/>
              <a:ext cx="3790" cy="130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 algn="ctr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sp>
        <p:nvSpPr>
          <p:cNvPr id="93189" name="Text Box 4"/>
          <p:cNvSpPr txBox="1">
            <a:spLocks noChangeArrowheads="1"/>
          </p:cNvSpPr>
          <p:nvPr/>
        </p:nvSpPr>
        <p:spPr bwMode="auto">
          <a:xfrm>
            <a:off x="4573265" y="4158630"/>
            <a:ext cx="3065463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SzPct val="90000"/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42</a:t>
            </a:r>
          </a:p>
          <a:p>
            <a:pPr lvl="1" eaLnBrk="1" hangingPunct="1">
              <a:spcBef>
                <a:spcPct val="20000"/>
              </a:spcBef>
              <a:buSzPct val="90000"/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and don't you</a:t>
            </a:r>
          </a:p>
          <a:p>
            <a:pPr lvl="1" eaLnBrk="1" hangingPunct="1">
              <a:spcBef>
                <a:spcPct val="20000"/>
              </a:spcBef>
              <a:buSzPct val="90000"/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forget it.</a:t>
            </a:r>
          </a:p>
        </p:txBody>
      </p:sp>
    </p:spTree>
    <p:extLst>
      <p:ext uri="{BB962C8B-B14F-4D97-AF65-F5344CB8AC3E}">
        <p14:creationId xmlns:p14="http://schemas.microsoft.com/office/powerpoint/2010/main" val="993035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Empty String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string can have any number of characters, including zero.</a:t>
            </a:r>
          </a:p>
          <a:p>
            <a:pPr eaLnBrk="1" hangingPunct="1"/>
            <a:r>
              <a:rPr lang="en-US" altLang="en-US" sz="2800"/>
              <a:t>The string with zero characters is called the </a:t>
            </a:r>
            <a:r>
              <a:rPr lang="en-US" altLang="en-US" sz="2800" i="1"/>
              <a:t>empty </a:t>
            </a:r>
            <a:r>
              <a:rPr lang="en-US" altLang="en-US" sz="2800"/>
              <a:t>string.</a:t>
            </a:r>
          </a:p>
          <a:p>
            <a:pPr eaLnBrk="1" hangingPunct="1"/>
            <a:r>
              <a:rPr lang="en-US" altLang="en-US" sz="2800"/>
              <a:t>The empty string is useful and can be created in many ways including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String s3 = "";</a:t>
            </a:r>
          </a:p>
        </p:txBody>
      </p:sp>
    </p:spTree>
    <p:extLst>
      <p:ext uri="{BB962C8B-B14F-4D97-AF65-F5344CB8AC3E}">
        <p14:creationId xmlns:p14="http://schemas.microsoft.com/office/powerpoint/2010/main" val="1227271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1475" y="616080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Self-Check Exercises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3528391"/>
          </a:xfrm>
        </p:spPr>
        <p:txBody>
          <a:bodyPr>
            <a:noAutofit/>
          </a:bodyPr>
          <a:lstStyle/>
          <a:p>
            <a:pPr algn="just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milk carton can hold 3.78 liters of milk. Each morning, a dairy farm ships cartons of milk to a local grocery store. The cost of producing one liter of milk is $0.38, and the profit of each carton of milk is $0.27. Write a program that does the following: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Prompts the user to enter the total amount of milk produced in the morning.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Outputs the number of milk cartons needed to hold milk (Round your answer to the nearest integer).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Outputs the cost of producing milk.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 the profit for producing milk.</a:t>
            </a:r>
          </a:p>
          <a:p>
            <a:pPr lvl="1" algn="just"/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9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output</a:t>
            </a:r>
          </a:p>
          <a:p>
            <a:r>
              <a:rPr lang="en-US" dirty="0"/>
              <a:t>Keyboard input</a:t>
            </a:r>
          </a:p>
        </p:txBody>
      </p:sp>
    </p:spTree>
    <p:extLst>
      <p:ext uri="{BB962C8B-B14F-4D97-AF65-F5344CB8AC3E}">
        <p14:creationId xmlns:p14="http://schemas.microsoft.com/office/powerpoint/2010/main" val="311926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Screen Output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We've seen several examples of screen output already.</a:t>
            </a:r>
          </a:p>
          <a:p>
            <a:pPr eaLnBrk="1" hangingPunct="1"/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System.out</a:t>
            </a:r>
            <a:r>
              <a:rPr lang="en-US" altLang="en-US" sz="2800"/>
              <a:t> is an object that is part of Java.</a:t>
            </a:r>
          </a:p>
          <a:p>
            <a:pPr eaLnBrk="1" hangingPunct="1"/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println()</a:t>
            </a:r>
            <a:r>
              <a:rPr lang="en-US" altLang="en-US" sz="2800"/>
              <a:t> is one of the methods available to the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System.out</a:t>
            </a:r>
            <a:r>
              <a:rPr lang="en-US" altLang="en-US" sz="2800"/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39934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Screen Output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/>
          <a:lstStyle/>
          <a:p>
            <a:pPr eaLnBrk="1" hangingPunct="1"/>
            <a:r>
              <a:rPr lang="en-US" altLang="en-US"/>
              <a:t>The concatenation operator (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+</a:t>
            </a:r>
            <a:r>
              <a:rPr lang="en-US" altLang="en-US"/>
              <a:t>) is useful when everything does not fit on one line.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System.out.println("Lucky number = " + 13 +</a:t>
            </a:r>
            <a:b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"Secret number = " + number);</a:t>
            </a:r>
          </a:p>
          <a:p>
            <a:pPr eaLnBrk="1" hangingPunct="1"/>
            <a:r>
              <a:rPr lang="en-US" altLang="en-US"/>
              <a:t>Do not break the line except immediately before or after the concatenation operator (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+</a:t>
            </a:r>
            <a:r>
              <a:rPr lang="en-US" altLang="en-US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5063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Screen Output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Alternatively, use  </a:t>
            </a:r>
            <a:r>
              <a:rPr lang="en-US" altLang="en-US" sz="2800" b="1">
                <a:solidFill>
                  <a:schemeClr val="accent2"/>
                </a:solidFill>
                <a:latin typeface="Courier New" pitchFamily="49" charset="0"/>
              </a:rPr>
              <a:t>print()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System.out.print("One, two,");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System.out.print(" buckle my shoe.");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System.out.println(" Three, four,");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>
                <a:solidFill>
                  <a:schemeClr val="accent2"/>
                </a:solidFill>
                <a:latin typeface="Courier New" pitchFamily="49" charset="0"/>
              </a:rPr>
              <a:t>System.out.println(" shut the door.");</a:t>
            </a:r>
            <a:endParaRPr lang="en-US" altLang="en-US" sz="2000"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3200"/>
              <a:t>ending with a</a:t>
            </a:r>
            <a:r>
              <a:rPr lang="en-US" altLang="en-US" sz="2400"/>
              <a:t>  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println().</a:t>
            </a:r>
          </a:p>
        </p:txBody>
      </p:sp>
    </p:spTree>
    <p:extLst>
      <p:ext uri="{BB962C8B-B14F-4D97-AF65-F5344CB8AC3E}">
        <p14:creationId xmlns:p14="http://schemas.microsoft.com/office/powerpoint/2010/main" val="342634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r>
              <a:rPr lang="en-US" dirty="0"/>
              <a:t>Output Statements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677111" y="908720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System.out.print</a:t>
            </a:r>
            <a:r>
              <a:rPr lang="en-US" dirty="0">
                <a:solidFill>
                  <a:srgbClr val="00B0F0"/>
                </a:solidFill>
              </a:rPr>
              <a:t> (expression);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36951" y="90872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36951" y="148478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677111" y="1484784"/>
            <a:ext cx="583264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System.out.print</a:t>
            </a:r>
            <a:r>
              <a:rPr lang="en-US" dirty="0">
                <a:solidFill>
                  <a:schemeClr val="tx1"/>
                </a:solidFill>
              </a:rPr>
              <a:t> (29/4);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77111" y="2042264"/>
            <a:ext cx="5832648" cy="307777"/>
            <a:chOff x="683568" y="1236822"/>
            <a:chExt cx="7488832" cy="307777"/>
          </a:xfrm>
        </p:grpSpPr>
        <p:sp>
          <p:nvSpPr>
            <p:cNvPr id="26" name="TextBox 25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7_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251520" y="206084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520" y="242088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cursor position (_): it is on the same line as the output.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1520" y="278092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29/4 is not enclosed between quotes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it is evaluated.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691680" y="3283823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 (expression);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1520" y="3283823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51520" y="3859887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1691680" y="3859887"/>
            <a:ext cx="583264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 (29/4);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691680" y="4417367"/>
            <a:ext cx="5832648" cy="523220"/>
            <a:chOff x="683568" y="1236822"/>
            <a:chExt cx="7488832" cy="523220"/>
          </a:xfrm>
        </p:grpSpPr>
        <p:sp>
          <p:nvSpPr>
            <p:cNvPr id="39" name="TextBox 38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3568" y="1236822"/>
              <a:ext cx="216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266089" y="4435951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520" y="494116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cursor position (_): it is on the next line to the output.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691680" y="5373216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B0F0"/>
                </a:solidFill>
              </a:rPr>
              <a:t>System.out.println</a:t>
            </a:r>
            <a:r>
              <a:rPr lang="en-US" dirty="0">
                <a:solidFill>
                  <a:srgbClr val="00B0F0"/>
                </a:solidFill>
              </a:rPr>
              <a:t> ();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1520" y="5373216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1520" y="58772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Skips a line.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01444" y="6309320"/>
            <a:ext cx="5608315" cy="523220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51520" y="6327904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430E82-636E-4AE3-8F96-BDA17F310CAF}"/>
              </a:ext>
            </a:extLst>
          </p:cNvPr>
          <p:cNvSpPr txBox="1"/>
          <p:nvPr/>
        </p:nvSpPr>
        <p:spPr>
          <a:xfrm>
            <a:off x="1680286" y="6335898"/>
            <a:ext cx="168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  <a:p>
            <a:r>
              <a:rPr lang="en-US" sz="14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8805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9" grpId="0" animBg="1"/>
      <p:bldP spid="31" grpId="0"/>
      <p:bldP spid="32" grpId="0"/>
      <p:bldP spid="33" grpId="0" animBg="1"/>
      <p:bldP spid="34" grpId="0" animBg="1"/>
      <p:bldP spid="36" grpId="0" animBg="1"/>
      <p:bldP spid="37" grpId="0" animBg="1"/>
      <p:bldP spid="41" grpId="0" animBg="1"/>
      <p:bldP spid="42" grpId="0"/>
      <p:bldP spid="43" grpId="0" animBg="1"/>
      <p:bldP spid="44" grpId="0" animBg="1"/>
      <p:bldP spid="45" grpId="0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r>
              <a:rPr lang="en-US" dirty="0"/>
              <a:t>Output </a:t>
            </a:r>
            <a:r>
              <a:rPr lang="en-US" dirty="0" err="1"/>
              <a:t>Statments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ESCAPE SEQUENCES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3528" y="126876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Escape sequences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allow you to control the output.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528" y="22013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table shows some of the most commonly used escape sequences: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27096"/>
              </p:ext>
            </p:extLst>
          </p:nvPr>
        </p:nvGraphicFramePr>
        <p:xfrm>
          <a:off x="251519" y="2975352"/>
          <a:ext cx="864096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Syntax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Escape Sequence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\n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line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Cursor moves to the beginning of the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next </a:t>
                      </a:r>
                      <a:r>
                        <a:rPr lang="en-US" dirty="0"/>
                        <a:t>line.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\r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Cursor moves to the start of the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current </a:t>
                      </a:r>
                      <a:r>
                        <a:rPr lang="en-US" dirty="0"/>
                        <a:t>line.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\t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Tab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Cursor moves to the next tab stop.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\b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Backspace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Cursor moves one</a:t>
                      </a:r>
                      <a:r>
                        <a:rPr lang="en-US" baseline="0" dirty="0"/>
                        <a:t> space to the left.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\\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Backslash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Backslash is printed.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\’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quote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quotation</a:t>
                      </a:r>
                      <a:r>
                        <a:rPr lang="en-US" baseline="0" dirty="0"/>
                        <a:t> is printed.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\”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  <a:r>
                        <a:rPr lang="en-US" baseline="0" dirty="0"/>
                        <a:t> quotes</a:t>
                      </a:r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quote is printed</a:t>
                      </a:r>
                    </a:p>
                  </a:txBody>
                  <a:tcPr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23528" y="173503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escape sequences start with a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backslash \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character.</a:t>
            </a:r>
          </a:p>
        </p:txBody>
      </p:sp>
    </p:spTree>
    <p:extLst>
      <p:ext uri="{BB962C8B-B14F-4D97-AF65-F5344CB8AC3E}">
        <p14:creationId xmlns:p14="http://schemas.microsoft.com/office/powerpoint/2010/main" val="115381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r>
              <a:rPr lang="en-US" dirty="0"/>
              <a:t>Output </a:t>
            </a:r>
            <a:r>
              <a:rPr lang="en-US" dirty="0" err="1"/>
              <a:t>Statments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79512" y="1268760"/>
            <a:ext cx="8784976" cy="3970318"/>
            <a:chOff x="323528" y="1236822"/>
            <a:chExt cx="7848872" cy="3733384"/>
          </a:xfrm>
        </p:grpSpPr>
        <p:sp>
          <p:nvSpPr>
            <p:cNvPr id="12" name="TextBox 11"/>
            <p:cNvSpPr txBox="1"/>
            <p:nvPr/>
          </p:nvSpPr>
          <p:spPr>
            <a:xfrm>
              <a:off x="971600" y="1236822"/>
              <a:ext cx="7200800" cy="373338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// import necessary libraries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public class</a:t>
              </a:r>
              <a:r>
                <a:rPr lang="en-US" dirty="0">
                  <a:solidFill>
                    <a:srgbClr val="0000FF"/>
                  </a:solidFill>
                </a:rPr>
                <a:t> userOutput2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public static void</a:t>
              </a:r>
              <a:r>
                <a:rPr lang="en-US" dirty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/>
                <a:t>// Declaration section: to declare needed variables</a:t>
              </a:r>
            </a:p>
            <a:p>
              <a:r>
                <a:rPr lang="en-US" dirty="0"/>
                <a:t>         // Input section: to enter values of used variables</a:t>
              </a:r>
            </a:p>
            <a:p>
              <a:r>
                <a:rPr lang="en-US" dirty="0"/>
                <a:t>         // Processing section: processing statements</a:t>
              </a:r>
            </a:p>
            <a:p>
              <a:r>
                <a:rPr lang="en-US" dirty="0"/>
                <a:t> 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</a:t>
              </a:r>
              <a:r>
                <a:rPr lang="en-US" dirty="0">
                  <a:solidFill>
                    <a:srgbClr val="0000FF"/>
                  </a:solidFill>
                </a:rPr>
                <a:t> (“Hello there </a:t>
              </a:r>
              <a:r>
                <a:rPr lang="en-US" dirty="0">
                  <a:solidFill>
                    <a:srgbClr val="FF00FF"/>
                  </a:solidFill>
                </a:rPr>
                <a:t>\t</a:t>
              </a:r>
              <a:r>
                <a:rPr lang="en-US" dirty="0">
                  <a:solidFill>
                    <a:srgbClr val="0000FF"/>
                  </a:solidFill>
                </a:rPr>
                <a:t>”);	</a:t>
              </a:r>
              <a:r>
                <a:rPr lang="en-US" dirty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</a:t>
              </a:r>
              <a:r>
                <a:rPr lang="en-US" dirty="0">
                  <a:solidFill>
                    <a:srgbClr val="0000FF"/>
                  </a:solidFill>
                </a:rPr>
                <a:t> (“My name is </a:t>
              </a:r>
              <a:r>
                <a:rPr lang="en-US" dirty="0" err="1">
                  <a:solidFill>
                    <a:srgbClr val="0000FF"/>
                  </a:solidFill>
                </a:rPr>
                <a:t>Fatma</a:t>
              </a:r>
              <a:r>
                <a:rPr lang="en-US" dirty="0">
                  <a:solidFill>
                    <a:srgbClr val="FF00FF"/>
                  </a:solidFill>
                </a:rPr>
                <a:t>\n</a:t>
              </a:r>
              <a:r>
                <a:rPr lang="en-US" dirty="0">
                  <a:solidFill>
                    <a:srgbClr val="0000FF"/>
                  </a:solidFill>
                </a:rPr>
                <a:t>”);	</a:t>
              </a:r>
              <a:r>
                <a:rPr lang="en-US" dirty="0">
                  <a:solidFill>
                    <a:srgbClr val="00B050"/>
                  </a:solidFill>
                </a:rPr>
                <a:t>//output line 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(“I am studying </a:t>
              </a:r>
              <a:r>
                <a:rPr lang="en-US" dirty="0">
                  <a:solidFill>
                    <a:srgbClr val="FF00FF"/>
                  </a:solidFill>
                </a:rPr>
                <a:t>\”</a:t>
              </a:r>
              <a:r>
                <a:rPr lang="en-US" dirty="0">
                  <a:solidFill>
                    <a:srgbClr val="0000FF"/>
                  </a:solidFill>
                </a:rPr>
                <a:t>Java</a:t>
              </a:r>
              <a:r>
                <a:rPr lang="en-US" dirty="0">
                  <a:solidFill>
                    <a:srgbClr val="FF00FF"/>
                  </a:solidFill>
                </a:rPr>
                <a:t>\”</a:t>
              </a:r>
              <a:r>
                <a:rPr lang="en-US" dirty="0">
                  <a:solidFill>
                    <a:srgbClr val="0000FF"/>
                  </a:solidFill>
                </a:rPr>
                <a:t>”);</a:t>
              </a:r>
              <a:r>
                <a:rPr lang="en-US" dirty="0">
                  <a:solidFill>
                    <a:srgbClr val="00B050"/>
                  </a:solidFill>
                </a:rPr>
                <a:t>//output line 2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3528" y="1236822"/>
              <a:ext cx="576064" cy="3733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23528" y="53732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Program 2 is as follows: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67544" y="5877272"/>
            <a:ext cx="8496944" cy="738664"/>
            <a:chOff x="683568" y="1236822"/>
            <a:chExt cx="7488832" cy="738664"/>
          </a:xfrm>
        </p:grpSpPr>
        <p:sp>
          <p:nvSpPr>
            <p:cNvPr id="22" name="TextBox 21"/>
            <p:cNvSpPr txBox="1"/>
            <p:nvPr/>
          </p:nvSpPr>
          <p:spPr>
            <a:xfrm>
              <a:off x="971600" y="1236822"/>
              <a:ext cx="7200800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Hello there	My name is </a:t>
              </a:r>
              <a:r>
                <a:rPr lang="en-US" sz="1400" dirty="0" err="1">
                  <a:solidFill>
                    <a:schemeClr val="bg1"/>
                  </a:solidFill>
                </a:rPr>
                <a:t>Fatma</a:t>
              </a:r>
              <a:endParaRPr lang="en-US" sz="1400" dirty="0">
                <a:solidFill>
                  <a:srgbClr val="FFC000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I am studying “Java”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_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3568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28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 output</a:t>
            </a:r>
          </a:p>
          <a:p>
            <a:r>
              <a:rPr lang="en-US" dirty="0"/>
              <a:t>Keyboard input</a:t>
            </a:r>
          </a:p>
        </p:txBody>
      </p:sp>
    </p:spTree>
    <p:extLst>
      <p:ext uri="{BB962C8B-B14F-4D97-AF65-F5344CB8AC3E}">
        <p14:creationId xmlns:p14="http://schemas.microsoft.com/office/powerpoint/2010/main" val="61124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ava Theme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va Theme" id="{DB59F3F6-A4D0-7A48-A28C-8C76FD5FCF04}" vid="{B4FF4D72-3421-AF4C-B1F9-5824BA3C3A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Props1.xml><?xml version="1.0" encoding="utf-8"?>
<ds:datastoreItem xmlns:ds="http://schemas.openxmlformats.org/officeDocument/2006/customXml" ds:itemID="{BCB0C3CF-0F4E-46C6-A9B2-2350C31458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7F6F4C-CF93-4244-88AF-59215DF1A1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5EA4B7-0AA0-4B9A-A17C-764CC792693B}">
  <ds:schemaRefs>
    <ds:schemaRef ds:uri="http://schemas.microsoft.com/office/2006/documentManagement/types"/>
    <ds:schemaRef ds:uri="http://purl.org/dc/elements/1.1/"/>
    <ds:schemaRef ds:uri="32d064c7-3ed7-4051-9d9c-e267f97a39a0"/>
    <ds:schemaRef ds:uri="3da05f73-4014-4744-996d-b94e73dfc83a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Java Theme</Template>
  <TotalTime>151</TotalTime>
  <Words>670</Words>
  <Application>Microsoft Office PowerPoint</Application>
  <PresentationFormat>On-screen Show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Tahoma</vt:lpstr>
      <vt:lpstr>Wingdings</vt:lpstr>
      <vt:lpstr>Java Theme</vt:lpstr>
      <vt:lpstr>Keyboard and Screen I/O</vt:lpstr>
      <vt:lpstr>The Outline</vt:lpstr>
      <vt:lpstr>Screen Output</vt:lpstr>
      <vt:lpstr>Screen Output</vt:lpstr>
      <vt:lpstr>Screen Output</vt:lpstr>
      <vt:lpstr>Output Statements</vt:lpstr>
      <vt:lpstr>Output Statments</vt:lpstr>
      <vt:lpstr>Output Statments</vt:lpstr>
      <vt:lpstr>The Outline</vt:lpstr>
      <vt:lpstr>Keyboard Input</vt:lpstr>
      <vt:lpstr>Using the Scanner Class</vt:lpstr>
      <vt:lpstr>Keyboard Input Demonstration</vt:lpstr>
      <vt:lpstr>Some Scanner Class Methods</vt:lpstr>
      <vt:lpstr>Some Scanner Class Methods</vt:lpstr>
      <vt:lpstr>nextLine()Method Caution</vt:lpstr>
      <vt:lpstr>nextLine()Method Caution</vt:lpstr>
      <vt:lpstr>The Empty String</vt:lpstr>
      <vt:lpstr>Self-Check 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</dc:creator>
  <cp:lastModifiedBy>nuha mohammad</cp:lastModifiedBy>
  <cp:revision>25</cp:revision>
  <dcterms:created xsi:type="dcterms:W3CDTF">2006-08-16T00:00:00Z</dcterms:created>
  <dcterms:modified xsi:type="dcterms:W3CDTF">2024-01-15T07:12:15Z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