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  <p:sldMasterId id="2147483934" r:id="rId5"/>
  </p:sldMasterIdLst>
  <p:notesMasterIdLst>
    <p:notesMasterId r:id="rId30"/>
  </p:notesMasterIdLst>
  <p:handoutMasterIdLst>
    <p:handoutMasterId r:id="rId31"/>
  </p:handoutMasterIdLst>
  <p:sldIdLst>
    <p:sldId id="510" r:id="rId6"/>
    <p:sldId id="511" r:id="rId7"/>
    <p:sldId id="512" r:id="rId8"/>
    <p:sldId id="527" r:id="rId9"/>
    <p:sldId id="514" r:id="rId10"/>
    <p:sldId id="515" r:id="rId11"/>
    <p:sldId id="517" r:id="rId12"/>
    <p:sldId id="518" r:id="rId13"/>
    <p:sldId id="519" r:id="rId14"/>
    <p:sldId id="520" r:id="rId15"/>
    <p:sldId id="521" r:id="rId16"/>
    <p:sldId id="522" r:id="rId17"/>
    <p:sldId id="523" r:id="rId18"/>
    <p:sldId id="524" r:id="rId19"/>
    <p:sldId id="525" r:id="rId20"/>
    <p:sldId id="526" r:id="rId21"/>
    <p:sldId id="528" r:id="rId22"/>
    <p:sldId id="529" r:id="rId23"/>
    <p:sldId id="530" r:id="rId24"/>
    <p:sldId id="531" r:id="rId25"/>
    <p:sldId id="532" r:id="rId26"/>
    <p:sldId id="533" r:id="rId27"/>
    <p:sldId id="534" r:id="rId28"/>
    <p:sldId id="535" r:id="rId29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a Al-Ghreimil" initials="NA" lastIdx="1" clrIdx="0">
    <p:extLst>
      <p:ext uri="{19B8F6BF-5375-455C-9EA6-DF929625EA0E}">
        <p15:presenceInfo xmlns:p15="http://schemas.microsoft.com/office/powerpoint/2012/main" userId="S::ghreimil@ksu.edu.sa::bd57fa0a-72d9-4845-a2d9-9d930f8608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4E5E3-C371-4968-9BEF-963B3218142E}" v="29" dt="2021-09-14T09:52:15.858"/>
    <p1510:client id="{176DE178-6B73-4BB4-9B80-D7EC6999C862}" v="15" dt="2021-09-13T19:03:19.306"/>
    <p1510:client id="{1C032FF9-BFA6-49A5-D3DA-5281190027B2}" v="1" dt="2020-09-11T14:35:17.372"/>
    <p1510:client id="{222479F4-7047-45C0-9DF2-EBF6BCFC12EE}" v="44" dt="2020-09-15T15:33:42.447"/>
    <p1510:client id="{249FE6D3-0BB6-4A6C-9B9C-039CA7BFDD1F}" v="43" dt="2020-09-15T06:05:58.960"/>
    <p1510:client id="{2F68E2A4-DDBC-458A-B97F-36AE1F9494D7}" v="1" dt="2020-09-18T17:03:56.342"/>
    <p1510:client id="{676861BC-54AD-4AD3-9E57-A0754CE5C3A2}" v="6" dt="2020-09-28T11:52:46.769"/>
    <p1510:client id="{7539E422-C21B-4B78-8865-90D1BBC3E9E7}" v="70" dt="2020-09-15T15:29:30.923"/>
    <p1510:client id="{864D3E8E-866B-435F-9970-3C16A72F08AA}" v="66" dt="2020-09-15T15:20:11.682"/>
    <p1510:client id="{CABE1E2B-1D0A-4395-536B-3B537EC5984F}" v="23" dt="2020-09-12T13:13:14.561"/>
    <p1510:client id="{EF99C0A4-B265-4617-5D01-551BC28E345C}" v="2" dt="2020-09-12T12:05:30.529"/>
    <p1510:client id="{FE73C8CF-47AA-4DAD-F758-ED9FAE0432F9}" v="3" dt="2020-09-13T10:58:34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2691" autoAdjust="0"/>
  </p:normalViewPr>
  <p:slideViewPr>
    <p:cSldViewPr snapToGrid="0">
      <p:cViewPr varScale="1">
        <p:scale>
          <a:sx n="65" d="100"/>
          <a:sy n="65" d="100"/>
        </p:scale>
        <p:origin x="1310" y="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6/11/relationships/changesInfo" Target="changesInfos/changesInfo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heal Sabbar" userId="S::msabbar@ksu.edu.sa::0d585f1d-c4a6-4170-810b-0e12759b83fb" providerId="AD" clId="Web-{EF99C0A4-B265-4617-5D01-551BC28E345C}"/>
    <pc:docChg chg="modSld">
      <pc:chgData name="Misheal Sabbar" userId="S::msabbar@ksu.edu.sa::0d585f1d-c4a6-4170-810b-0e12759b83fb" providerId="AD" clId="Web-{EF99C0A4-B265-4617-5D01-551BC28E345C}" dt="2020-09-12T12:05:25.420" v="0" actId="20577"/>
      <pc:docMkLst>
        <pc:docMk/>
      </pc:docMkLst>
      <pc:sldChg chg="modSp">
        <pc:chgData name="Misheal Sabbar" userId="S::msabbar@ksu.edu.sa::0d585f1d-c4a6-4170-810b-0e12759b83fb" providerId="AD" clId="Web-{EF99C0A4-B265-4617-5D01-551BC28E345C}" dt="2020-09-12T12:05:25.420" v="0" actId="20577"/>
        <pc:sldMkLst>
          <pc:docMk/>
          <pc:sldMk cId="1479701350" sldId="517"/>
        </pc:sldMkLst>
        <pc:spChg chg="mod">
          <ac:chgData name="Misheal Sabbar" userId="S::msabbar@ksu.edu.sa::0d585f1d-c4a6-4170-810b-0e12759b83fb" providerId="AD" clId="Web-{EF99C0A4-B265-4617-5D01-551BC28E345C}" dt="2020-09-12T12:05:25.420" v="0" actId="20577"/>
          <ac:spMkLst>
            <pc:docMk/>
            <pc:sldMk cId="1479701350" sldId="517"/>
            <ac:spMk id="17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1C032FF9-BFA6-49A5-D3DA-5281190027B2}"/>
    <pc:docChg chg="modSld">
      <pc:chgData name="Nadia Al-Ghreimil" userId="S::ghreimil@ksu.edu.sa::bd57fa0a-72d9-4845-a2d9-9d930f860865" providerId="AD" clId="Web-{1C032FF9-BFA6-49A5-D3DA-5281190027B2}" dt="2020-09-11T14:37:30.092" v="507"/>
      <pc:docMkLst>
        <pc:docMk/>
      </pc:docMkLst>
      <pc:sldChg chg="modNotes">
        <pc:chgData name="Nadia Al-Ghreimil" userId="S::ghreimil@ksu.edu.sa::bd57fa0a-72d9-4845-a2d9-9d930f860865" providerId="AD" clId="Web-{1C032FF9-BFA6-49A5-D3DA-5281190027B2}" dt="2020-09-11T14:30:39.821" v="65"/>
        <pc:sldMkLst>
          <pc:docMk/>
          <pc:sldMk cId="1479701350" sldId="517"/>
        </pc:sldMkLst>
      </pc:sldChg>
      <pc:sldChg chg="modNotes">
        <pc:chgData name="Nadia Al-Ghreimil" userId="S::ghreimil@ksu.edu.sa::bd57fa0a-72d9-4845-a2d9-9d930f860865" providerId="AD" clId="Web-{1C032FF9-BFA6-49A5-D3DA-5281190027B2}" dt="2020-09-11T14:34:31.855" v="334"/>
        <pc:sldMkLst>
          <pc:docMk/>
          <pc:sldMk cId="1497280150" sldId="519"/>
        </pc:sldMkLst>
      </pc:sldChg>
      <pc:sldChg chg="modNotes">
        <pc:chgData name="Nadia Al-Ghreimil" userId="S::ghreimil@ksu.edu.sa::bd57fa0a-72d9-4845-a2d9-9d930f860865" providerId="AD" clId="Web-{1C032FF9-BFA6-49A5-D3DA-5281190027B2}" dt="2020-09-11T14:37:30.092" v="507"/>
        <pc:sldMkLst>
          <pc:docMk/>
          <pc:sldMk cId="956639105" sldId="526"/>
        </pc:sldMkLst>
      </pc:sldChg>
    </pc:docChg>
  </pc:docChgLst>
  <pc:docChgLst>
    <pc:chgData name="Nadia Al-Ghreimil" userId="S::ghreimil@ksu.edu.sa::bd57fa0a-72d9-4845-a2d9-9d930f860865" providerId="AD" clId="Web-{222479F4-7047-45C0-9DF2-EBF6BCFC12EE}"/>
    <pc:docChg chg="modSld">
      <pc:chgData name="Nadia Al-Ghreimil" userId="S::ghreimil@ksu.edu.sa::bd57fa0a-72d9-4845-a2d9-9d930f860865" providerId="AD" clId="Web-{222479F4-7047-45C0-9DF2-EBF6BCFC12EE}" dt="2020-09-15T15:33:39.462" v="37"/>
      <pc:docMkLst>
        <pc:docMk/>
      </pc:docMkLst>
      <pc:sldChg chg="modSp">
        <pc:chgData name="Nadia Al-Ghreimil" userId="S::ghreimil@ksu.edu.sa::bd57fa0a-72d9-4845-a2d9-9d930f860865" providerId="AD" clId="Web-{222479F4-7047-45C0-9DF2-EBF6BCFC12EE}" dt="2020-09-15T15:33:39.462" v="37"/>
        <pc:sldMkLst>
          <pc:docMk/>
          <pc:sldMk cId="113579954" sldId="521"/>
        </pc:sldMkLst>
        <pc:graphicFrameChg chg="mod modGraphic">
          <ac:chgData name="Nadia Al-Ghreimil" userId="S::ghreimil@ksu.edu.sa::bd57fa0a-72d9-4845-a2d9-9d930f860865" providerId="AD" clId="Web-{222479F4-7047-45C0-9DF2-EBF6BCFC12EE}" dt="2020-09-15T15:33:39.462" v="37"/>
          <ac:graphicFrameMkLst>
            <pc:docMk/>
            <pc:sldMk cId="113579954" sldId="521"/>
            <ac:graphicFrameMk id="5" creationId="{00000000-0000-0000-0000-000000000000}"/>
          </ac:graphicFrameMkLst>
        </pc:graphicFrameChg>
      </pc:sldChg>
    </pc:docChg>
  </pc:docChgLst>
  <pc:docChgLst>
    <pc:chgData name="Afnan Algobail" userId="S::aalgobail@ksu.edu.sa::ea00aeb4-72eb-48ec-8b82-5e455209ca7b" providerId="AD" clId="Web-{176DE178-6B73-4BB4-9B80-D7EC6999C862}"/>
    <pc:docChg chg="modSld">
      <pc:chgData name="Afnan Algobail" userId="S::aalgobail@ksu.edu.sa::ea00aeb4-72eb-48ec-8b82-5e455209ca7b" providerId="AD" clId="Web-{176DE178-6B73-4BB4-9B80-D7EC6999C862}" dt="2021-09-13T19:03:18.493" v="3"/>
      <pc:docMkLst>
        <pc:docMk/>
      </pc:docMkLst>
      <pc:sldChg chg="modSp">
        <pc:chgData name="Afnan Algobail" userId="S::aalgobail@ksu.edu.sa::ea00aeb4-72eb-48ec-8b82-5e455209ca7b" providerId="AD" clId="Web-{176DE178-6B73-4BB4-9B80-D7EC6999C862}" dt="2021-09-13T19:03:18.493" v="3"/>
        <pc:sldMkLst>
          <pc:docMk/>
          <pc:sldMk cId="113579954" sldId="521"/>
        </pc:sldMkLst>
        <pc:graphicFrameChg chg="mod modGraphic">
          <ac:chgData name="Afnan Algobail" userId="S::aalgobail@ksu.edu.sa::ea00aeb4-72eb-48ec-8b82-5e455209ca7b" providerId="AD" clId="Web-{176DE178-6B73-4BB4-9B80-D7EC6999C862}" dt="2021-09-13T19:03:18.493" v="3"/>
          <ac:graphicFrameMkLst>
            <pc:docMk/>
            <pc:sldMk cId="113579954" sldId="521"/>
            <ac:graphicFrameMk id="5" creationId="{00000000-0000-0000-0000-000000000000}"/>
          </ac:graphicFrameMkLst>
        </pc:graphicFrameChg>
      </pc:sldChg>
    </pc:docChg>
  </pc:docChgLst>
  <pc:docChgLst>
    <pc:chgData name="Sarah Shoqeer Alotaibi" userId="S::alosarah@ksu.edu.sa::012f9b2e-5b69-42ed-9d9d-af879b4ac849" providerId="AD" clId="Web-{676861BC-54AD-4AD3-9E57-A0754CE5C3A2}"/>
    <pc:docChg chg="modSld">
      <pc:chgData name="Sarah Shoqeer Alotaibi" userId="S::alosarah@ksu.edu.sa::012f9b2e-5b69-42ed-9d9d-af879b4ac849" providerId="AD" clId="Web-{676861BC-54AD-4AD3-9E57-A0754CE5C3A2}" dt="2020-09-28T11:52:46.769" v="5" actId="20577"/>
      <pc:docMkLst>
        <pc:docMk/>
      </pc:docMkLst>
      <pc:sldChg chg="modSp">
        <pc:chgData name="Sarah Shoqeer Alotaibi" userId="S::alosarah@ksu.edu.sa::012f9b2e-5b69-42ed-9d9d-af879b4ac849" providerId="AD" clId="Web-{676861BC-54AD-4AD3-9E57-A0754CE5C3A2}" dt="2020-09-28T11:52:46.769" v="4" actId="20577"/>
        <pc:sldMkLst>
          <pc:docMk/>
          <pc:sldMk cId="2424462953" sldId="512"/>
        </pc:sldMkLst>
        <pc:spChg chg="mod">
          <ac:chgData name="Sarah Shoqeer Alotaibi" userId="S::alosarah@ksu.edu.sa::012f9b2e-5b69-42ed-9d9d-af879b4ac849" providerId="AD" clId="Web-{676861BC-54AD-4AD3-9E57-A0754CE5C3A2}" dt="2020-09-28T11:52:46.769" v="4" actId="20577"/>
          <ac:spMkLst>
            <pc:docMk/>
            <pc:sldMk cId="2424462953" sldId="512"/>
            <ac:spMk id="59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7539E422-C21B-4B78-8865-90D1BBC3E9E7}"/>
    <pc:docChg chg="modSld">
      <pc:chgData name="Nadia Al-Ghreimil" userId="S::ghreimil@ksu.edu.sa::bd57fa0a-72d9-4845-a2d9-9d930f860865" providerId="AD" clId="Web-{7539E422-C21B-4B78-8865-90D1BBC3E9E7}" dt="2020-09-15T15:29:23.313" v="65"/>
      <pc:docMkLst>
        <pc:docMk/>
      </pc:docMkLst>
      <pc:sldChg chg="modSp">
        <pc:chgData name="Nadia Al-Ghreimil" userId="S::ghreimil@ksu.edu.sa::bd57fa0a-72d9-4845-a2d9-9d930f860865" providerId="AD" clId="Web-{7539E422-C21B-4B78-8865-90D1BBC3E9E7}" dt="2020-09-15T15:29:23.313" v="65"/>
        <pc:sldMkLst>
          <pc:docMk/>
          <pc:sldMk cId="113579954" sldId="521"/>
        </pc:sldMkLst>
        <pc:graphicFrameChg chg="mod modGraphic">
          <ac:chgData name="Nadia Al-Ghreimil" userId="S::ghreimil@ksu.edu.sa::bd57fa0a-72d9-4845-a2d9-9d930f860865" providerId="AD" clId="Web-{7539E422-C21B-4B78-8865-90D1BBC3E9E7}" dt="2020-09-15T15:29:23.313" v="65"/>
          <ac:graphicFrameMkLst>
            <pc:docMk/>
            <pc:sldMk cId="113579954" sldId="521"/>
            <ac:graphicFrameMk id="5" creationId="{00000000-0000-0000-0000-000000000000}"/>
          </ac:graphicFrameMkLst>
        </pc:graphicFrameChg>
      </pc:sldChg>
    </pc:docChg>
  </pc:docChgLst>
  <pc:docChgLst>
    <pc:chgData name="Faten Abdullah Al-omar" userId="S::faomar@ksu.edu.sa::aca6cb5a-e66e-4130-b38d-8b76ba3ffd34" providerId="AD" clId="Web-{2F68E2A4-DDBC-458A-B97F-36AE1F9494D7}"/>
    <pc:docChg chg="modSld">
      <pc:chgData name="Faten Abdullah Al-omar" userId="S::faomar@ksu.edu.sa::aca6cb5a-e66e-4130-b38d-8b76ba3ffd34" providerId="AD" clId="Web-{2F68E2A4-DDBC-458A-B97F-36AE1F9494D7}" dt="2020-09-18T17:03:56.342" v="0"/>
      <pc:docMkLst>
        <pc:docMk/>
      </pc:docMkLst>
      <pc:sldChg chg="delSp">
        <pc:chgData name="Faten Abdullah Al-omar" userId="S::faomar@ksu.edu.sa::aca6cb5a-e66e-4130-b38d-8b76ba3ffd34" providerId="AD" clId="Web-{2F68E2A4-DDBC-458A-B97F-36AE1F9494D7}" dt="2020-09-18T17:03:56.342" v="0"/>
        <pc:sldMkLst>
          <pc:docMk/>
          <pc:sldMk cId="3476473016" sldId="515"/>
        </pc:sldMkLst>
        <pc:spChg chg="del">
          <ac:chgData name="Faten Abdullah Al-omar" userId="S::faomar@ksu.edu.sa::aca6cb5a-e66e-4130-b38d-8b76ba3ffd34" providerId="AD" clId="Web-{2F68E2A4-DDBC-458A-B97F-36AE1F9494D7}" dt="2020-09-18T17:03:56.342" v="0"/>
          <ac:spMkLst>
            <pc:docMk/>
            <pc:sldMk cId="3476473016" sldId="515"/>
            <ac:spMk id="6" creationId="{00000000-0000-0000-0000-000000000000}"/>
          </ac:spMkLst>
        </pc:spChg>
      </pc:sldChg>
    </pc:docChg>
  </pc:docChgLst>
  <pc:docChgLst>
    <pc:chgData name="Sarah Shoqeer Alotaibi" userId="S::alosarah@ksu.edu.sa::012f9b2e-5b69-42ed-9d9d-af879b4ac849" providerId="AD" clId="Web-{CABE1E2B-1D0A-4395-536B-3B537EC5984F}"/>
    <pc:docChg chg="modSld">
      <pc:chgData name="Sarah Shoqeer Alotaibi" userId="S::alosarah@ksu.edu.sa::012f9b2e-5b69-42ed-9d9d-af879b4ac849" providerId="AD" clId="Web-{CABE1E2B-1D0A-4395-536B-3B537EC5984F}" dt="2020-09-12T13:13:14.561" v="4"/>
      <pc:docMkLst>
        <pc:docMk/>
      </pc:docMkLst>
      <pc:sldChg chg="modSp">
        <pc:chgData name="Sarah Shoqeer Alotaibi" userId="S::alosarah@ksu.edu.sa::012f9b2e-5b69-42ed-9d9d-af879b4ac849" providerId="AD" clId="Web-{CABE1E2B-1D0A-4395-536B-3B537EC5984F}" dt="2020-09-12T13:12:40.982" v="3"/>
        <pc:sldMkLst>
          <pc:docMk/>
          <pc:sldMk cId="1835421298" sldId="520"/>
        </pc:sldMkLst>
        <pc:graphicFrameChg chg="mod modGraphic">
          <ac:chgData name="Sarah Shoqeer Alotaibi" userId="S::alosarah@ksu.edu.sa::012f9b2e-5b69-42ed-9d9d-af879b4ac849" providerId="AD" clId="Web-{CABE1E2B-1D0A-4395-536B-3B537EC5984F}" dt="2020-09-12T13:12:40.982" v="3"/>
          <ac:graphicFrameMkLst>
            <pc:docMk/>
            <pc:sldMk cId="1835421298" sldId="520"/>
            <ac:graphicFrameMk id="11" creationId="{00000000-0000-0000-0000-000000000000}"/>
          </ac:graphicFrameMkLst>
        </pc:graphicFrameChg>
      </pc:sldChg>
      <pc:sldChg chg="modSp">
        <pc:chgData name="Sarah Shoqeer Alotaibi" userId="S::alosarah@ksu.edu.sa::012f9b2e-5b69-42ed-9d9d-af879b4ac849" providerId="AD" clId="Web-{CABE1E2B-1D0A-4395-536B-3B537EC5984F}" dt="2020-09-12T13:13:14.561" v="4"/>
        <pc:sldMkLst>
          <pc:docMk/>
          <pc:sldMk cId="113579954" sldId="521"/>
        </pc:sldMkLst>
        <pc:graphicFrameChg chg="modGraphic">
          <ac:chgData name="Sarah Shoqeer Alotaibi" userId="S::alosarah@ksu.edu.sa::012f9b2e-5b69-42ed-9d9d-af879b4ac849" providerId="AD" clId="Web-{CABE1E2B-1D0A-4395-536B-3B537EC5984F}" dt="2020-09-12T13:13:14.561" v="4"/>
          <ac:graphicFrameMkLst>
            <pc:docMk/>
            <pc:sldMk cId="113579954" sldId="521"/>
            <ac:graphicFrameMk id="5" creationId="{00000000-0000-0000-0000-000000000000}"/>
          </ac:graphicFrameMkLst>
        </pc:graphicFrameChg>
      </pc:sldChg>
    </pc:docChg>
  </pc:docChgLst>
  <pc:docChgLst>
    <pc:chgData name="Nadia Al-Ghreimil" userId="S::ghreimil@ksu.edu.sa::bd57fa0a-72d9-4845-a2d9-9d930f860865" providerId="AD" clId="Web-{864D3E8E-866B-435F-9970-3C16A72F08AA}"/>
    <pc:docChg chg="modSld">
      <pc:chgData name="Nadia Al-Ghreimil" userId="S::ghreimil@ksu.edu.sa::bd57fa0a-72d9-4845-a2d9-9d930f860865" providerId="AD" clId="Web-{864D3E8E-866B-435F-9970-3C16A72F08AA}" dt="2020-09-15T15:19:59.525" v="53"/>
      <pc:docMkLst>
        <pc:docMk/>
      </pc:docMkLst>
      <pc:sldChg chg="modSp modNotes">
        <pc:chgData name="Nadia Al-Ghreimil" userId="S::ghreimil@ksu.edu.sa::bd57fa0a-72d9-4845-a2d9-9d930f860865" providerId="AD" clId="Web-{864D3E8E-866B-435F-9970-3C16A72F08AA}" dt="2020-09-15T15:19:59.525" v="53"/>
        <pc:sldMkLst>
          <pc:docMk/>
          <pc:sldMk cId="113579954" sldId="521"/>
        </pc:sldMkLst>
        <pc:graphicFrameChg chg="mod modGraphic">
          <ac:chgData name="Nadia Al-Ghreimil" userId="S::ghreimil@ksu.edu.sa::bd57fa0a-72d9-4845-a2d9-9d930f860865" providerId="AD" clId="Web-{864D3E8E-866B-435F-9970-3C16A72F08AA}" dt="2020-09-15T15:19:59.525" v="53"/>
          <ac:graphicFrameMkLst>
            <pc:docMk/>
            <pc:sldMk cId="113579954" sldId="521"/>
            <ac:graphicFrameMk id="5" creationId="{00000000-0000-0000-0000-000000000000}"/>
          </ac:graphicFrameMkLst>
        </pc:graphicFrameChg>
      </pc:sldChg>
    </pc:docChg>
  </pc:docChgLst>
  <pc:docChgLst>
    <pc:chgData name="Afnan Algobail" userId="S::aalgobail@ksu.edu.sa::ea00aeb4-72eb-48ec-8b82-5e455209ca7b" providerId="AD" clId="Web-{0DA4E5E3-C371-4968-9BEF-963B3218142E}"/>
    <pc:docChg chg="modSld">
      <pc:chgData name="Afnan Algobail" userId="S::aalgobail@ksu.edu.sa::ea00aeb4-72eb-48ec-8b82-5e455209ca7b" providerId="AD" clId="Web-{0DA4E5E3-C371-4968-9BEF-963B3218142E}" dt="2021-09-14T09:52:13.593" v="19"/>
      <pc:docMkLst>
        <pc:docMk/>
      </pc:docMkLst>
      <pc:sldChg chg="modSp">
        <pc:chgData name="Afnan Algobail" userId="S::aalgobail@ksu.edu.sa::ea00aeb4-72eb-48ec-8b82-5e455209ca7b" providerId="AD" clId="Web-{0DA4E5E3-C371-4968-9BEF-963B3218142E}" dt="2021-09-14T09:52:13.593" v="19"/>
        <pc:sldMkLst>
          <pc:docMk/>
          <pc:sldMk cId="113579954" sldId="521"/>
        </pc:sldMkLst>
        <pc:graphicFrameChg chg="mod modGraphic">
          <ac:chgData name="Afnan Algobail" userId="S::aalgobail@ksu.edu.sa::ea00aeb4-72eb-48ec-8b82-5e455209ca7b" providerId="AD" clId="Web-{0DA4E5E3-C371-4968-9BEF-963B3218142E}" dt="2021-09-14T09:52:13.593" v="19"/>
          <ac:graphicFrameMkLst>
            <pc:docMk/>
            <pc:sldMk cId="113579954" sldId="521"/>
            <ac:graphicFrameMk id="5" creationId="{00000000-0000-0000-0000-000000000000}"/>
          </ac:graphicFrameMkLst>
        </pc:graphicFrameChg>
      </pc:sldChg>
    </pc:docChg>
  </pc:docChgLst>
  <pc:docChgLst>
    <pc:chgData name="Nadia Al-Ghreimil" userId="S::ghreimil@ksu.edu.sa::bd57fa0a-72d9-4845-a2d9-9d930f860865" providerId="AD" clId="Web-{249FE6D3-0BB6-4A6C-9B9C-039CA7BFDD1F}"/>
    <pc:docChg chg="modSld">
      <pc:chgData name="Nadia Al-Ghreimil" userId="S::ghreimil@ksu.edu.sa::bd57fa0a-72d9-4845-a2d9-9d930f860865" providerId="AD" clId="Web-{249FE6D3-0BB6-4A6C-9B9C-039CA7BFDD1F}" dt="2020-09-15T06:05:58.960" v="19"/>
      <pc:docMkLst>
        <pc:docMk/>
      </pc:docMkLst>
      <pc:sldChg chg="modSp">
        <pc:chgData name="Nadia Al-Ghreimil" userId="S::ghreimil@ksu.edu.sa::bd57fa0a-72d9-4845-a2d9-9d930f860865" providerId="AD" clId="Web-{249FE6D3-0BB6-4A6C-9B9C-039CA7BFDD1F}" dt="2020-09-15T06:03:42.020" v="2" actId="20577"/>
        <pc:sldMkLst>
          <pc:docMk/>
          <pc:sldMk cId="1497280150" sldId="519"/>
        </pc:sldMkLst>
        <pc:spChg chg="mod">
          <ac:chgData name="Nadia Al-Ghreimil" userId="S::ghreimil@ksu.edu.sa::bd57fa0a-72d9-4845-a2d9-9d930f860865" providerId="AD" clId="Web-{249FE6D3-0BB6-4A6C-9B9C-039CA7BFDD1F}" dt="2020-09-15T06:03:42.020" v="2" actId="20577"/>
          <ac:spMkLst>
            <pc:docMk/>
            <pc:sldMk cId="1497280150" sldId="519"/>
            <ac:spMk id="9" creationId="{00000000-0000-0000-0000-000000000000}"/>
          </ac:spMkLst>
        </pc:spChg>
      </pc:sldChg>
      <pc:sldChg chg="modSp addCm">
        <pc:chgData name="Nadia Al-Ghreimil" userId="S::ghreimil@ksu.edu.sa::bd57fa0a-72d9-4845-a2d9-9d930f860865" providerId="AD" clId="Web-{249FE6D3-0BB6-4A6C-9B9C-039CA7BFDD1F}" dt="2020-09-15T06:05:39.538" v="18"/>
        <pc:sldMkLst>
          <pc:docMk/>
          <pc:sldMk cId="1835421298" sldId="520"/>
        </pc:sldMkLst>
        <pc:spChg chg="mod">
          <ac:chgData name="Nadia Al-Ghreimil" userId="S::ghreimil@ksu.edu.sa::bd57fa0a-72d9-4845-a2d9-9d930f860865" providerId="AD" clId="Web-{249FE6D3-0BB6-4A6C-9B9C-039CA7BFDD1F}" dt="2020-09-15T06:03:56.052" v="6" actId="20577"/>
          <ac:spMkLst>
            <pc:docMk/>
            <pc:sldMk cId="1835421298" sldId="520"/>
            <ac:spMk id="9" creationId="{00000000-0000-0000-0000-000000000000}"/>
          </ac:spMkLst>
        </pc:spChg>
        <pc:graphicFrameChg chg="mod modGraphic">
          <ac:chgData name="Nadia Al-Ghreimil" userId="S::ghreimil@ksu.edu.sa::bd57fa0a-72d9-4845-a2d9-9d930f860865" providerId="AD" clId="Web-{249FE6D3-0BB6-4A6C-9B9C-039CA7BFDD1F}" dt="2020-09-15T06:04:22.834" v="13"/>
          <ac:graphicFrameMkLst>
            <pc:docMk/>
            <pc:sldMk cId="1835421298" sldId="520"/>
            <ac:graphicFrameMk id="11" creationId="{00000000-0000-0000-0000-000000000000}"/>
          </ac:graphicFrameMkLst>
        </pc:graphicFrameChg>
      </pc:sldChg>
      <pc:sldChg chg="delSp modSp">
        <pc:chgData name="Nadia Al-Ghreimil" userId="S::ghreimil@ksu.edu.sa::bd57fa0a-72d9-4845-a2d9-9d930f860865" providerId="AD" clId="Web-{249FE6D3-0BB6-4A6C-9B9C-039CA7BFDD1F}" dt="2020-09-15T06:05:58.960" v="19"/>
        <pc:sldMkLst>
          <pc:docMk/>
          <pc:sldMk cId="113579954" sldId="521"/>
        </pc:sldMkLst>
        <pc:spChg chg="del">
          <ac:chgData name="Nadia Al-Ghreimil" userId="S::ghreimil@ksu.edu.sa::bd57fa0a-72d9-4845-a2d9-9d930f860865" providerId="AD" clId="Web-{249FE6D3-0BB6-4A6C-9B9C-039CA7BFDD1F}" dt="2020-09-15T06:05:58.960" v="19"/>
          <ac:spMkLst>
            <pc:docMk/>
            <pc:sldMk cId="113579954" sldId="521"/>
            <ac:spMk id="4" creationId="{00000000-0000-0000-0000-000000000000}"/>
          </ac:spMkLst>
        </pc:spChg>
        <pc:spChg chg="mod">
          <ac:chgData name="Nadia Al-Ghreimil" userId="S::ghreimil@ksu.edu.sa::bd57fa0a-72d9-4845-a2d9-9d930f860865" providerId="AD" clId="Web-{249FE6D3-0BB6-4A6C-9B9C-039CA7BFDD1F}" dt="2020-09-15T06:04:48.678" v="16" actId="20577"/>
          <ac:spMkLst>
            <pc:docMk/>
            <pc:sldMk cId="113579954" sldId="521"/>
            <ac:spMk id="9" creationId="{00000000-0000-0000-0000-000000000000}"/>
          </ac:spMkLst>
        </pc:spChg>
      </pc:sldChg>
    </pc:docChg>
  </pc:docChgLst>
  <pc:docChgLst>
    <pc:chgData name="Faten Abdullah Al-omar" userId="S::faomar@ksu.edu.sa::aca6cb5a-e66e-4130-b38d-8b76ba3ffd34" providerId="AD" clId="Web-{FE73C8CF-47AA-4DAD-F758-ED9FAE0432F9}"/>
    <pc:docChg chg="modSld">
      <pc:chgData name="Faten Abdullah Al-omar" userId="S::faomar@ksu.edu.sa::aca6cb5a-e66e-4130-b38d-8b76ba3ffd34" providerId="AD" clId="Web-{FE73C8CF-47AA-4DAD-F758-ED9FAE0432F9}" dt="2020-09-13T10:58:34.538" v="2"/>
      <pc:docMkLst>
        <pc:docMk/>
      </pc:docMkLst>
      <pc:sldChg chg="delSp modSp">
        <pc:chgData name="Faten Abdullah Al-omar" userId="S::faomar@ksu.edu.sa::aca6cb5a-e66e-4130-b38d-8b76ba3ffd34" providerId="AD" clId="Web-{FE73C8CF-47AA-4DAD-F758-ED9FAE0432F9}" dt="2020-09-13T10:58:34.538" v="2"/>
        <pc:sldMkLst>
          <pc:docMk/>
          <pc:sldMk cId="1497280150" sldId="519"/>
        </pc:sldMkLst>
        <pc:spChg chg="del">
          <ac:chgData name="Faten Abdullah Al-omar" userId="S::faomar@ksu.edu.sa::aca6cb5a-e66e-4130-b38d-8b76ba3ffd34" providerId="AD" clId="Web-{FE73C8CF-47AA-4DAD-F758-ED9FAE0432F9}" dt="2020-09-13T10:58:16.818" v="0"/>
          <ac:spMkLst>
            <pc:docMk/>
            <pc:sldMk cId="1497280150" sldId="519"/>
            <ac:spMk id="4" creationId="{00000000-0000-0000-0000-000000000000}"/>
          </ac:spMkLst>
        </pc:spChg>
        <pc:graphicFrameChg chg="modGraphic">
          <ac:chgData name="Faten Abdullah Al-omar" userId="S::faomar@ksu.edu.sa::aca6cb5a-e66e-4130-b38d-8b76ba3ffd34" providerId="AD" clId="Web-{FE73C8CF-47AA-4DAD-F758-ED9FAE0432F9}" dt="2020-09-13T10:58:34.538" v="2"/>
          <ac:graphicFrameMkLst>
            <pc:docMk/>
            <pc:sldMk cId="1497280150" sldId="519"/>
            <ac:graphicFrameMk id="6" creationId="{00000000-0000-0000-0000-000000000000}"/>
          </ac:graphicFrameMkLst>
        </pc:graphicFrameChg>
      </pc:sldChg>
      <pc:sldChg chg="delSp">
        <pc:chgData name="Faten Abdullah Al-omar" userId="S::faomar@ksu.edu.sa::aca6cb5a-e66e-4130-b38d-8b76ba3ffd34" providerId="AD" clId="Web-{FE73C8CF-47AA-4DAD-F758-ED9FAE0432F9}" dt="2020-09-13T10:58:21.709" v="1"/>
        <pc:sldMkLst>
          <pc:docMk/>
          <pc:sldMk cId="1835421298" sldId="520"/>
        </pc:sldMkLst>
        <pc:spChg chg="del">
          <ac:chgData name="Faten Abdullah Al-omar" userId="S::faomar@ksu.edu.sa::aca6cb5a-e66e-4130-b38d-8b76ba3ffd34" providerId="AD" clId="Web-{FE73C8CF-47AA-4DAD-F758-ED9FAE0432F9}" dt="2020-09-13T10:58:21.709" v="1"/>
          <ac:spMkLst>
            <pc:docMk/>
            <pc:sldMk cId="1835421298" sldId="520"/>
            <ac:spMk id="4" creationId="{00000000-0000-0000-0000-000000000000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4T23:05:39.538" idx="1">
    <p:pos x="5675" y="841"/>
    <p:text>there was a typo in this one, now it is correct
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7164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8AB70-4297-4412-B1FA-4A5C770E0F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31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7164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8AB70-4297-4412-B1FA-4A5C770E0F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31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8AB70-4297-4412-B1FA-4A5C770E0F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37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810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531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46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5E879-1F01-4E8E-B23A-F70703E1D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0E50D-34CA-45DC-8A6F-F995B5CBA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F0B0E-2F03-4C78-A5E3-012835BD8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45D33-EE8D-45D3-89BF-A08A6B949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E9EA0-519A-405D-A600-8B280A6D8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69735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D899F-EECD-4468-96BD-7D36F29DA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B7FF-294F-4F31-920A-B859BC66E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5F585-90FB-4BB0-8D52-59849C13A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FE33B-84CE-41EC-9C44-D37A6B005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26F42-43EF-4577-B92E-259575AA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76008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1E24-3F2C-4477-8E7C-A9DC335BE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44B8D-113D-4F54-A57F-2B2538DDB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3D958-7E5C-4E67-BD42-5715A8033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372A8-3F2D-49BF-B263-FD27B7D45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42E22-D157-48EF-AB0B-A29902E3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96011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C8147-C500-405C-B198-49042AB3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E51C2-05C0-493C-ADB2-F63669C95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42E21-6294-46DD-A2EF-3BD2574B8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109E8-2E57-4A5E-9917-8ACBCE456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5C8A4-5BAE-4BA5-9902-15F03EB02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3407A-4D6D-4647-B93A-30CF92554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70039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A8D75-C7EE-4927-A1B9-5BB57853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BF836-D416-46CC-B9ED-859511C51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63930-016E-4744-A288-961A4A23F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B32708-EF6F-46DC-8961-71C4ADA9A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5D79E3-BFB4-4D7B-9D41-035C2E4DF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F1E2DF-14F9-45B7-89A7-A92E51C6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EB848-C223-4485-B12F-5F2A8E462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4C6425-FA03-41C2-BCA0-A6AF06F84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39454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6698-AF2B-46F4-B10F-0A283298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6BE2CD-732C-4C43-84F9-CFE99B2EC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63701-F109-4219-9472-9DFDBD8C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5A0777-1EB9-4C04-8015-ED25E367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66772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54937B-F4F4-47FC-BE1E-6C903FA5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F10F00-C4E4-4E47-B432-22ED9375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8C220-6F59-48C7-B0E0-43E499DC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18998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5BB50-9A9F-4D15-A885-170214FA3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EE6C-3B5C-4FDA-B5EA-FB191E6C5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7F4C57-5B81-4EA6-9244-094BCBF20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DEBBC-8E77-43D7-8D6F-09C581C2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059C5-F25C-4823-BD8B-4188B96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86390-71FB-4E84-8B95-720C2950A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208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D1A0-EF8E-481A-8BBB-D2A900134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07ABB-8604-4DEB-A584-4C790907F7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4513F-B9EE-492D-B4A7-74AD63368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FF211-571D-4771-883E-664B2DE09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2A0FE-2B2C-469C-B7ED-E8339FC1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3111C-FF4A-47E0-8F5B-9AD4F94F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5770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1BA3-9CB2-4119-A834-B31D5823B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9F7C2E-876A-42C7-9609-6C21A06DB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EC02B-4646-45FC-B623-41D467B9B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AF364-2772-48C5-B8BF-424C3537F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C99DE-6ABA-40B9-BBB5-7FD155833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32956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6C0C82-496D-4299-A62E-52A890A45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544D3-6FB2-4A5E-ABB8-83E9FFBB7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0432F-E5DD-41F6-BF83-E7897E09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BE911-6CC7-4363-8F36-CA720F09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9661C-831B-4350-A8B2-CF2DC4C45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8766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733F11-D506-4F0F-9D6B-F3AD71490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5BF22-1F53-4507-B819-A28C0DB93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D9185-6A6B-438E-A342-A56000C5A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E37B7F56-4276-450B-AF3D-5EDA0B884E3C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16/09/2024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2729F-D6CD-4644-8867-E2F3385E8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98DF1-02A7-486B-BE7A-C49C8C146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2F0A7CC-3C21-4867-819E-EFB58FBC45B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6847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en/java/javase/17/docs/api/java.base/java/lang/String.html#compareTo(java.lang.String)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Strings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Chapter 2.2</a:t>
            </a:r>
          </a:p>
        </p:txBody>
      </p:sp>
    </p:spTree>
    <p:extLst>
      <p:ext uri="{BB962C8B-B14F-4D97-AF65-F5344CB8AC3E}">
        <p14:creationId xmlns:p14="http://schemas.microsoft.com/office/powerpoint/2010/main" val="496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07504" y="406405"/>
            <a:ext cx="8784976" cy="646331"/>
            <a:chOff x="323529" y="1236822"/>
            <a:chExt cx="7848872" cy="607759"/>
          </a:xfrm>
        </p:grpSpPr>
        <p:sp>
          <p:nvSpPr>
            <p:cNvPr id="9" name="TextBox 8"/>
            <p:cNvSpPr txBox="1"/>
            <p:nvPr/>
          </p:nvSpPr>
          <p:spPr>
            <a:xfrm>
              <a:off x="611561" y="1236822"/>
              <a:ext cx="7560840" cy="60775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>
                  <a:latin typeface="Arial"/>
                  <a:cs typeface="Arial"/>
                </a:rPr>
                <a:t>String s1 , s2 ;</a:t>
              </a:r>
            </a:p>
            <a:p>
              <a:r>
                <a:rPr lang="en-US">
                  <a:latin typeface="Arial"/>
                  <a:cs typeface="Arial"/>
                </a:rPr>
                <a:t>s1 = “</a:t>
              </a:r>
              <a:r>
                <a:rPr lang="en-US" err="1">
                  <a:latin typeface="Arial"/>
                  <a:cs typeface="Arial"/>
                </a:rPr>
                <a:t>abcdeFeg</a:t>
              </a:r>
              <a:r>
                <a:rPr lang="en-US">
                  <a:latin typeface="Arial"/>
                  <a:cs typeface="Arial"/>
                </a:rPr>
                <a:t>” ;    s2=”</a:t>
              </a:r>
              <a:r>
                <a:rPr lang="en-US" err="1">
                  <a:latin typeface="Arial"/>
                  <a:cs typeface="Arial"/>
                </a:rPr>
                <a:t>abcdefe</a:t>
              </a:r>
              <a:r>
                <a:rPr lang="en-US">
                  <a:latin typeface="Arial"/>
                  <a:cs typeface="Arial"/>
                </a:rPr>
                <a:t>”;</a:t>
              </a:r>
              <a:endParaRPr lang="en-US">
                <a:cs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3529" y="1236822"/>
              <a:ext cx="288032" cy="607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>
                  <a:solidFill>
                    <a:srgbClr val="FF0000"/>
                  </a:solidFill>
                </a:rPr>
                <a:t>2</a:t>
              </a:r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052405"/>
              </p:ext>
            </p:extLst>
          </p:nvPr>
        </p:nvGraphicFramePr>
        <p:xfrm>
          <a:off x="251520" y="1340768"/>
          <a:ext cx="8761512" cy="5421085"/>
        </p:xfrm>
        <a:graphic>
          <a:graphicData uri="http://schemas.openxmlformats.org/drawingml/2006/table">
            <a:tbl>
              <a:tblPr firstRow="1" firstCol="1" bandRow="1"/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7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585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method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Description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85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example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result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32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substring (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int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beginIndex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)</a:t>
                      </a:r>
                      <a:endParaRPr lang="en-US" sz="160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Extracts a substring from 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starting from the position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beginIndex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(parameter) till the end of 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.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17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</a:t>
                      </a: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(s1.substring(1));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bcdeFeg</a:t>
                      </a:r>
                      <a:endParaRPr lang="en-US" sz="1600" err="1">
                        <a:effectLst/>
                        <a:highlight>
                          <a:srgbClr val="FFFF00"/>
                        </a:highlight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420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substring (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int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beginIndex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, 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int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endIndex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)</a:t>
                      </a:r>
                      <a:endParaRPr lang="en-US" sz="160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Extracts a substring from 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starting from the position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beginIndex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(the 1</a:t>
                      </a:r>
                      <a:r>
                        <a:rPr lang="en-US" sz="1600" kern="12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 parameter) till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endIndex-1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(the 2</a:t>
                      </a:r>
                      <a:r>
                        <a:rPr lang="en-US" sz="1600" kern="12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nd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 parameter).</a:t>
                      </a:r>
                      <a:endParaRPr lang="en-US" sz="1600">
                        <a:effectLst/>
                        <a:latin typeface="Calibri"/>
                        <a:ea typeface="Tahoma"/>
                        <a:cs typeface="Arial"/>
                      </a:endParaRPr>
                    </a:p>
                  </a:txBody>
                  <a:tcPr marL="26650" marR="26650" marT="71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368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</a:t>
                      </a: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(s1.substring(1 , 4)); 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bcd</a:t>
                      </a:r>
                      <a:endParaRPr lang="en-US" sz="1600" err="1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631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toLowerCase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()</a:t>
                      </a:r>
                      <a:endParaRPr lang="en-US" sz="160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converts all characters in the 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into lower case letters.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585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</a:t>
                      </a: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(s1.toLowerCase()); 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abcdefeg</a:t>
                      </a:r>
                      <a:endParaRPr lang="en-US" sz="1600" err="1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89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toUpperCase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()</a:t>
                      </a:r>
                      <a:endParaRPr lang="en-US" sz="160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converts all characters in the 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into upper case letters.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064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</a:t>
                      </a: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(s1.toUpperCase());  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ABCDEFEG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6650" marR="26650" marT="71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06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concat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(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str)</a:t>
                      </a:r>
                      <a:endParaRPr lang="en-US" sz="160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This method concatenates the 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with the parameter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.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06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</a:t>
                      </a: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(s1.concat(“</a:t>
                      </a: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xyz</a:t>
                      </a: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”));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abcdeFegxyz</a:t>
                      </a:r>
                      <a:endParaRPr lang="en-US" sz="1600" err="1">
                        <a:effectLst/>
                        <a:latin typeface="Calibri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183542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07504" y="406405"/>
            <a:ext cx="8784976" cy="646331"/>
            <a:chOff x="323529" y="1236822"/>
            <a:chExt cx="7848872" cy="607759"/>
          </a:xfrm>
        </p:grpSpPr>
        <p:sp>
          <p:nvSpPr>
            <p:cNvPr id="9" name="TextBox 8"/>
            <p:cNvSpPr txBox="1"/>
            <p:nvPr/>
          </p:nvSpPr>
          <p:spPr>
            <a:xfrm>
              <a:off x="611561" y="1236822"/>
              <a:ext cx="7560840" cy="60775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>
                  <a:latin typeface="Arial"/>
                  <a:cs typeface="Arial"/>
                </a:rPr>
                <a:t>String s1 , s2 ;</a:t>
              </a:r>
            </a:p>
            <a:p>
              <a:r>
                <a:rPr lang="en-US">
                  <a:latin typeface="Arial"/>
                  <a:cs typeface="Arial"/>
                </a:rPr>
                <a:t>s1 = “</a:t>
              </a:r>
              <a:r>
                <a:rPr lang="en-US" err="1">
                  <a:latin typeface="Arial"/>
                  <a:cs typeface="Arial"/>
                </a:rPr>
                <a:t>abcdeFeg</a:t>
              </a:r>
              <a:r>
                <a:rPr lang="en-US">
                  <a:latin typeface="Arial"/>
                  <a:cs typeface="Arial"/>
                </a:rPr>
                <a:t>” ;    s2=”</a:t>
              </a:r>
              <a:r>
                <a:rPr lang="en-US" err="1">
                  <a:latin typeface="Arial"/>
                  <a:cs typeface="Arial"/>
                </a:rPr>
                <a:t>abcdefe</a:t>
              </a:r>
              <a:r>
                <a:rPr lang="en-US">
                  <a:latin typeface="Arial"/>
                  <a:cs typeface="Arial"/>
                </a:rPr>
                <a:t>”;</a:t>
              </a:r>
              <a:endParaRPr lang="en-US">
                <a:cs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3529" y="1236822"/>
              <a:ext cx="288032" cy="607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>
                  <a:solidFill>
                    <a:srgbClr val="FF0000"/>
                  </a:solidFill>
                </a:rPr>
                <a:t>2</a:t>
              </a: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52844"/>
              </p:ext>
            </p:extLst>
          </p:nvPr>
        </p:nvGraphicFramePr>
        <p:xfrm>
          <a:off x="268696" y="1356051"/>
          <a:ext cx="8640960" cy="5413048"/>
        </p:xfrm>
        <a:graphic>
          <a:graphicData uri="http://schemas.openxmlformats.org/drawingml/2006/table">
            <a:tbl>
              <a:tblPr firstRow="1" firstCol="1" bandRow="1"/>
              <a:tblGrid>
                <a:gridCol w="4067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3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684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method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Description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84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example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result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106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replace (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char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CharToBeReplaced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, </a:t>
                      </a:r>
                      <a:endParaRPr lang="en-US" sz="1600" kern="120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                           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char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CharReplacedWith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)</a:t>
                      </a:r>
                      <a:endParaRPr lang="en-US" sz="160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This method replace all occurrences of the first parameter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CharToBeReplaced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in 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with the second parameter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CharReplacedWith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.</a:t>
                      </a: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4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</a:t>
                      </a: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( s1.replace(‘d’ ,’D’)); 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abcDeFeg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010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boolean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equals (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str)</a:t>
                      </a:r>
                      <a:endParaRPr lang="en-US" sz="160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Returns 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true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if 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 is equal to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</a:t>
                      </a:r>
                      <a:r>
                        <a:rPr lang="en-US" sz="1600" kern="1200">
                          <a:effectLst/>
                          <a:latin typeface="Calibri"/>
                          <a:ea typeface="Tahoma"/>
                          <a:cs typeface="Arial"/>
                        </a:rPr>
                        <a:t> (parameter);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otherwise, it returns 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false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.</a:t>
                      </a:r>
                      <a:endParaRPr lang="en-US" sz="1600">
                        <a:effectLst/>
                        <a:latin typeface="Calibri"/>
                        <a:ea typeface="Tahoma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</a:t>
                      </a: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(s1.equals(s2));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false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boolean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equalsIgnoreCase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(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 dirty="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Returns 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true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if this 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 is equal to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</a:t>
                      </a:r>
                      <a:r>
                        <a:rPr lang="en-US" sz="1600" kern="1200">
                          <a:effectLst/>
                          <a:latin typeface="Calibri"/>
                          <a:ea typeface="Tahoma"/>
                          <a:cs typeface="Arial"/>
                        </a:rPr>
                        <a:t> (parameter) considering uppercase and </a:t>
                      </a:r>
                      <a:r>
                        <a:rPr lang="en-US" sz="1600" kern="1200" err="1">
                          <a:effectLst/>
                          <a:latin typeface="Calibri"/>
                          <a:ea typeface="Tahoma"/>
                          <a:cs typeface="Arial"/>
                        </a:rPr>
                        <a:t>lowecase</a:t>
                      </a:r>
                      <a:r>
                        <a:rPr lang="en-US" sz="1600" kern="1200" baseline="0">
                          <a:effectLst/>
                          <a:latin typeface="Calibri"/>
                          <a:ea typeface="Tahoma"/>
                          <a:cs typeface="Arial"/>
                        </a:rPr>
                        <a:t> versions of a letter to be the same</a:t>
                      </a:r>
                      <a:r>
                        <a:rPr lang="en-US" sz="1600" kern="1200">
                          <a:effectLst/>
                          <a:latin typeface="Calibri"/>
                          <a:ea typeface="Tahoma"/>
                          <a:cs typeface="Arial"/>
                        </a:rPr>
                        <a:t>;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otherwise, it returns 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false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.</a:t>
                      </a:r>
                      <a:endParaRPr lang="en-US" sz="1600">
                        <a:effectLst/>
                        <a:latin typeface="Calibri"/>
                        <a:ea typeface="Tahoma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System.out.println(s1.equalsIgnoreCase(“ABCDefEg));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true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5156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int </a:t>
                      </a:r>
                      <a:r>
                        <a:rPr lang="en-US" sz="1600" kern="1200" err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compareTo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 (</a:t>
                      </a:r>
                      <a:r>
                        <a:rPr lang="en-US" sz="1600" kern="1200">
                          <a:solidFill>
                            <a:srgbClr val="00B0F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str)</a:t>
                      </a:r>
                      <a:endParaRPr lang="en-US" sz="160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Compares this 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 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with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 str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, the result can be :</a:t>
                      </a:r>
                      <a:endParaRPr lang="en-US" sz="1600">
                        <a:effectLst/>
                        <a:latin typeface="Calibri"/>
                        <a:ea typeface="Tahoma"/>
                        <a:cs typeface="Arial"/>
                      </a:endParaRP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- a </a:t>
                      </a: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negative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value if this </a:t>
                      </a:r>
                      <a:r>
                        <a:rPr lang="en-US" sz="1600" u="sng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u="sng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comes </a:t>
                      </a:r>
                      <a:r>
                        <a:rPr lang="en-US" sz="1600" b="1" u="sng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before </a:t>
                      </a:r>
                      <a:r>
                        <a:rPr lang="en-US" sz="1600" u="sng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</a:t>
                      </a:r>
                      <a:endParaRPr lang="en-US" sz="1600" u="sng">
                        <a:effectLst/>
                        <a:latin typeface="Calibri"/>
                        <a:ea typeface="Tahoma"/>
                        <a:cs typeface="Arial"/>
                      </a:endParaRPr>
                    </a:p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/>
                          <a:ea typeface="Tahoma"/>
                          <a:cs typeface="Arial"/>
                        </a:rPr>
                        <a:t>- 0 if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this </a:t>
                      </a:r>
                      <a:r>
                        <a:rPr lang="en-US" sz="1600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is equal to </a:t>
                      </a:r>
                      <a:r>
                        <a:rPr lang="en-US" sz="1600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.</a:t>
                      </a:r>
                      <a:endParaRPr lang="en-US" sz="1600">
                        <a:effectLst/>
                        <a:latin typeface="Calibri"/>
                        <a:ea typeface="Tahoma"/>
                        <a:cs typeface="Arial"/>
                      </a:endParaRP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- a </a:t>
                      </a: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positive 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value if this </a:t>
                      </a:r>
                      <a:r>
                        <a:rPr lang="en-US" sz="1600" u="sng" kern="1200">
                          <a:solidFill>
                            <a:srgbClr val="9900CC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string </a:t>
                      </a:r>
                      <a:r>
                        <a:rPr lang="en-US" sz="1600" u="sng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comes </a:t>
                      </a:r>
                      <a:r>
                        <a:rPr lang="en-US" sz="1600" b="1" u="sng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after </a:t>
                      </a:r>
                      <a:r>
                        <a:rPr lang="en-US" sz="1600" u="sng" kern="120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str</a:t>
                      </a:r>
                      <a:r>
                        <a:rPr lang="en-US" sz="1600" u="sng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.</a:t>
                      </a:r>
                      <a:endParaRPr lang="en-US" sz="1600" u="sng">
                        <a:effectLst/>
                        <a:latin typeface="Calibri"/>
                        <a:ea typeface="Tahoma"/>
                        <a:cs typeface="Arial"/>
                      </a:endParaRP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comparison is</a:t>
                      </a:r>
                      <a:r>
                        <a:rPr lang="en-US" sz="1600" kern="1200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 </a:t>
                      </a: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in lexicographic order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ahoma"/>
                          <a:cs typeface="Arial"/>
                        </a:rPr>
                        <a:t>.</a:t>
                      </a:r>
                      <a:endParaRPr lang="en-US" sz="1600">
                        <a:effectLst/>
                        <a:latin typeface="Calibri"/>
                        <a:ea typeface="Tahoma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561"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System.out.println(s1.compareTo(s2));</a:t>
                      </a:r>
                      <a:endParaRPr lang="en-US" sz="160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-1 (or another –</a:t>
                      </a:r>
                      <a:r>
                        <a:rPr lang="en-US" sz="1600" kern="1200" dirty="0" err="1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ve</a:t>
                      </a:r>
                      <a:r>
                        <a:rPr lang="en-US" sz="1600" kern="1200" dirty="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 number)</a:t>
                      </a:r>
                      <a:endParaRPr lang="en-US" sz="1600" dirty="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25775" marR="25775" marT="6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11357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Escape Characters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How would you print</a:t>
            </a:r>
          </a:p>
          <a:p>
            <a:pPr lvl="1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"Java" refers to a language.   </a:t>
            </a:r>
            <a:r>
              <a:rPr lang="en-US" altLang="en-US">
                <a:latin typeface="Courier New" pitchFamily="49" charset="0"/>
              </a:rPr>
              <a:t>?</a:t>
            </a:r>
          </a:p>
          <a:p>
            <a:r>
              <a:rPr lang="en-US" altLang="en-US"/>
              <a:t>The compiler needs to be told that the quotation marks (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"</a:t>
            </a:r>
            <a:r>
              <a:rPr lang="en-US" altLang="en-US"/>
              <a:t>) do not signal the start or end of a string, but instead are to be printed.</a:t>
            </a:r>
          </a:p>
          <a:p>
            <a:pPr lvl="1">
              <a:buNone/>
            </a:pPr>
            <a:r>
              <a:rPr lang="en-US" altLang="en-US" b="1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(</a:t>
            </a:r>
          </a:p>
          <a:p>
            <a:pPr lvl="1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"\"Java\" refers to a language.");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9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Escape Characters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644525" y="4021138"/>
            <a:ext cx="8042275" cy="1866900"/>
          </a:xfrm>
        </p:spPr>
        <p:txBody>
          <a:bodyPr/>
          <a:lstStyle/>
          <a:p>
            <a:pPr eaLnBrk="1" hangingPunct="1"/>
            <a:r>
              <a:rPr lang="en-US" altLang="en-US" sz="2800"/>
              <a:t>Figure 2.6</a:t>
            </a:r>
          </a:p>
          <a:p>
            <a:pPr eaLnBrk="1" hangingPunct="1"/>
            <a:r>
              <a:rPr lang="en-US" altLang="en-US" sz="2800"/>
              <a:t>Each escape sequence is a single character even though it is written with two symbols.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090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7763" y="1643063"/>
            <a:ext cx="6648450" cy="2081212"/>
          </a:xfrm>
          <a:prstGeom prst="rect">
            <a:avLst/>
          </a:prstGeom>
          <a:noFill/>
          <a:ln w="12700" algn="ctr">
            <a:solidFill>
              <a:srgbClr val="9966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049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974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2400" b="1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("</a:t>
            </a:r>
            <a:r>
              <a:rPr lang="en-US" altLang="en-US" sz="2400" b="1" err="1">
                <a:solidFill>
                  <a:schemeClr val="accent2"/>
                </a:solidFill>
                <a:latin typeface="Courier New" pitchFamily="49" charset="0"/>
              </a:rPr>
              <a:t>abc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\\</a:t>
            </a:r>
            <a:r>
              <a:rPr lang="en-US" altLang="en-US" sz="2400" b="1" err="1">
                <a:solidFill>
                  <a:schemeClr val="accent2"/>
                </a:solidFill>
                <a:latin typeface="Courier New" pitchFamily="49" charset="0"/>
              </a:rPr>
              <a:t>def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");</a:t>
            </a:r>
          </a:p>
          <a:p>
            <a:pPr eaLnBrk="1" hangingPunct="1">
              <a:buFontTx/>
              <a:buNone/>
            </a:pPr>
            <a:endParaRPr lang="en-US" altLang="en-US" sz="2400" b="1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1800">
                <a:latin typeface="Courier New" pitchFamily="49" charset="0"/>
              </a:rPr>
              <a:t>		</a:t>
            </a:r>
          </a:p>
          <a:p>
            <a:pPr eaLnBrk="1" hangingPunct="1">
              <a:buFontTx/>
              <a:buNone/>
            </a:pPr>
            <a:endParaRPr lang="en-US" altLang="en-US" sz="2400" b="1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400" b="1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("new\</a:t>
            </a:r>
            <a:r>
              <a:rPr lang="en-US" altLang="en-US" sz="2400" b="1" err="1">
                <a:solidFill>
                  <a:schemeClr val="accent2"/>
                </a:solidFill>
                <a:latin typeface="Courier New" pitchFamily="49" charset="0"/>
              </a:rPr>
              <a:t>nline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");</a:t>
            </a:r>
          </a:p>
          <a:p>
            <a:pPr eaLnBrk="1" hangingPunct="1">
              <a:buFontTx/>
              <a:buNone/>
            </a:pPr>
            <a:endParaRPr lang="en-US" altLang="en-US" sz="2400" b="1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altLang="en-US" sz="2400" b="1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altLang="en-US" sz="180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char </a:t>
            </a:r>
            <a:r>
              <a:rPr lang="en-US" altLang="en-US" sz="2400" b="1" err="1">
                <a:solidFill>
                  <a:schemeClr val="accent2"/>
                </a:solidFill>
                <a:latin typeface="Courier New" pitchFamily="49" charset="0"/>
              </a:rPr>
              <a:t>singleQuote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 = '\'';</a:t>
            </a:r>
          </a:p>
          <a:p>
            <a:pPr eaLnBrk="1" hangingPunct="1">
              <a:buFontTx/>
              <a:buNone/>
            </a:pPr>
            <a:r>
              <a:rPr lang="en-US" altLang="en-US" sz="2400" b="1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altLang="en-US" sz="2400" b="1" err="1">
                <a:solidFill>
                  <a:schemeClr val="accent2"/>
                </a:solidFill>
                <a:latin typeface="Courier New" pitchFamily="49" charset="0"/>
              </a:rPr>
              <a:t>singleQuote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);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80900" name="Group 4"/>
          <p:cNvGrpSpPr>
            <a:grpSpLocks/>
          </p:cNvGrpSpPr>
          <p:nvPr/>
        </p:nvGrpSpPr>
        <p:grpSpPr bwMode="auto">
          <a:xfrm>
            <a:off x="6369050" y="2052638"/>
            <a:ext cx="2355850" cy="879475"/>
            <a:chOff x="880" y="2198"/>
            <a:chExt cx="4259" cy="1667"/>
          </a:xfrm>
        </p:grpSpPr>
        <p:sp>
          <p:nvSpPr>
            <p:cNvPr id="80910" name="Rectangle 5"/>
            <p:cNvSpPr>
              <a:spLocks noChangeArrowheads="1"/>
            </p:cNvSpPr>
            <p:nvPr/>
          </p:nvSpPr>
          <p:spPr bwMode="auto">
            <a:xfrm>
              <a:off x="880" y="2198"/>
              <a:ext cx="4259" cy="1667"/>
            </a:xfrm>
            <a:prstGeom prst="rect">
              <a:avLst/>
            </a:prstGeom>
            <a:solidFill>
              <a:srgbClr val="6AC2A5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80911" name="AutoShape 6"/>
            <p:cNvSpPr>
              <a:spLocks noChangeArrowheads="1"/>
            </p:cNvSpPr>
            <p:nvPr/>
          </p:nvSpPr>
          <p:spPr bwMode="auto">
            <a:xfrm>
              <a:off x="1091" y="2365"/>
              <a:ext cx="3790" cy="13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 algn="ctr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  <p:grpSp>
        <p:nvGrpSpPr>
          <p:cNvPr id="80901" name="Group 12"/>
          <p:cNvGrpSpPr>
            <a:grpSpLocks/>
          </p:cNvGrpSpPr>
          <p:nvPr/>
        </p:nvGrpSpPr>
        <p:grpSpPr bwMode="auto">
          <a:xfrm>
            <a:off x="6415088" y="5749925"/>
            <a:ext cx="2355850" cy="879475"/>
            <a:chOff x="880" y="2198"/>
            <a:chExt cx="4259" cy="1667"/>
          </a:xfrm>
        </p:grpSpPr>
        <p:sp>
          <p:nvSpPr>
            <p:cNvPr id="80908" name="Rectangle 13"/>
            <p:cNvSpPr>
              <a:spLocks noChangeArrowheads="1"/>
            </p:cNvSpPr>
            <p:nvPr/>
          </p:nvSpPr>
          <p:spPr bwMode="auto">
            <a:xfrm>
              <a:off x="880" y="2198"/>
              <a:ext cx="4259" cy="1667"/>
            </a:xfrm>
            <a:prstGeom prst="rect">
              <a:avLst/>
            </a:prstGeom>
            <a:solidFill>
              <a:srgbClr val="6AC2A5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80909" name="AutoShape 14"/>
            <p:cNvSpPr>
              <a:spLocks noChangeArrowheads="1"/>
            </p:cNvSpPr>
            <p:nvPr/>
          </p:nvSpPr>
          <p:spPr bwMode="auto">
            <a:xfrm>
              <a:off x="1091" y="2365"/>
              <a:ext cx="3790" cy="13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 algn="ctr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  <p:sp>
        <p:nvSpPr>
          <p:cNvPr id="80902" name="Text Box 15"/>
          <p:cNvSpPr txBox="1">
            <a:spLocks noChangeArrowheads="1"/>
          </p:cNvSpPr>
          <p:nvPr/>
        </p:nvSpPr>
        <p:spPr bwMode="auto">
          <a:xfrm>
            <a:off x="6448425" y="5916613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accent2"/>
                </a:solidFill>
              </a:rPr>
              <a:t>'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6621463" y="2284413"/>
            <a:ext cx="23034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b="1" err="1">
                <a:solidFill>
                  <a:schemeClr val="accent2"/>
                </a:solidFill>
                <a:latin typeface="Courier New" pitchFamily="49" charset="0"/>
              </a:rPr>
              <a:t>abc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\</a:t>
            </a:r>
            <a:r>
              <a:rPr lang="en-US" altLang="en-US" b="1" err="1">
                <a:solidFill>
                  <a:schemeClr val="accent2"/>
                </a:solidFill>
                <a:latin typeface="Courier New" pitchFamily="49" charset="0"/>
              </a:rPr>
              <a:t>def</a:t>
            </a:r>
            <a:endParaRPr lang="en-US" altLang="en-US">
              <a:solidFill>
                <a:schemeClr val="accent2"/>
              </a:solidFill>
              <a:latin typeface="Courier New" pitchFamily="49" charset="0"/>
            </a:endParaRPr>
          </a:p>
        </p:txBody>
      </p:sp>
      <p:grpSp>
        <p:nvGrpSpPr>
          <p:cNvPr id="80904" name="Group 9"/>
          <p:cNvGrpSpPr>
            <a:grpSpLocks/>
          </p:cNvGrpSpPr>
          <p:nvPr/>
        </p:nvGrpSpPr>
        <p:grpSpPr bwMode="auto">
          <a:xfrm>
            <a:off x="6384925" y="3736975"/>
            <a:ext cx="2355850" cy="879475"/>
            <a:chOff x="880" y="2198"/>
            <a:chExt cx="4259" cy="1667"/>
          </a:xfrm>
        </p:grpSpPr>
        <p:sp>
          <p:nvSpPr>
            <p:cNvPr id="80906" name="Rectangle 10"/>
            <p:cNvSpPr>
              <a:spLocks noChangeArrowheads="1"/>
            </p:cNvSpPr>
            <p:nvPr/>
          </p:nvSpPr>
          <p:spPr bwMode="auto">
            <a:xfrm>
              <a:off x="880" y="2198"/>
              <a:ext cx="4259" cy="1667"/>
            </a:xfrm>
            <a:prstGeom prst="rect">
              <a:avLst/>
            </a:prstGeom>
            <a:solidFill>
              <a:srgbClr val="6AC2A5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80907" name="AutoShape 11"/>
            <p:cNvSpPr>
              <a:spLocks noChangeArrowheads="1"/>
            </p:cNvSpPr>
            <p:nvPr/>
          </p:nvSpPr>
          <p:spPr bwMode="auto">
            <a:xfrm>
              <a:off x="1091" y="2365"/>
              <a:ext cx="3790" cy="13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 algn="ctr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  <p:sp>
        <p:nvSpPr>
          <p:cNvPr id="80905" name="Text Box 8"/>
          <p:cNvSpPr txBox="1">
            <a:spLocks noChangeArrowheads="1"/>
          </p:cNvSpPr>
          <p:nvPr/>
        </p:nvSpPr>
        <p:spPr bwMode="auto">
          <a:xfrm>
            <a:off x="6616700" y="3767138"/>
            <a:ext cx="2252663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chemeClr val="accent2"/>
                </a:solidFill>
                <a:latin typeface="Courier New" pitchFamily="49" charset="0"/>
              </a:rPr>
              <a:t>new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chemeClr val="accent2"/>
                </a:solidFill>
                <a:latin typeface="Courier New" pitchFamily="49" charset="0"/>
              </a:rPr>
              <a:t>line</a:t>
            </a:r>
            <a:endParaRPr lang="en-US" altLang="en-US" sz="200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773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The Unicode Character Set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Most programming languages use the </a:t>
            </a:r>
            <a:r>
              <a:rPr lang="en-US" altLang="en-US" sz="2800" i="1"/>
              <a:t>ASCII</a:t>
            </a:r>
            <a:r>
              <a:rPr lang="en-US" altLang="en-US" sz="2800"/>
              <a:t> character set.</a:t>
            </a:r>
          </a:p>
          <a:p>
            <a:pPr eaLnBrk="1" hangingPunct="1"/>
            <a:r>
              <a:rPr lang="en-US" altLang="en-US" sz="2800"/>
              <a:t>Java uses the </a:t>
            </a:r>
            <a:r>
              <a:rPr lang="en-US" altLang="en-US" sz="2800" i="1"/>
              <a:t>Unicode</a:t>
            </a:r>
            <a:r>
              <a:rPr lang="en-US" altLang="en-US" sz="2800"/>
              <a:t> character set which includes the ASCII character set.</a:t>
            </a:r>
          </a:p>
          <a:p>
            <a:pPr eaLnBrk="1" hangingPunct="1"/>
            <a:r>
              <a:rPr lang="en-US" altLang="en-US" sz="2800"/>
              <a:t>The Unicode character set includes characters from many different alphabets (but you probably won't use them).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39810"/>
            <a:ext cx="7315200" cy="5350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/>
              <a:t>The Unicode Character Set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95663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B6F4F-4AD8-4F18-BF15-1184130CB8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err="1"/>
              <a:t>compareTo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</a:t>
            </a:r>
            <a:r>
              <a:rPr lang="en-GB" sz="2025" dirty="0"/>
              <a:t>public </a:t>
            </a:r>
            <a:r>
              <a:rPr lang="en-GB" sz="2025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GB" sz="2025" dirty="0"/>
              <a:t> </a:t>
            </a:r>
            <a:r>
              <a:rPr lang="en-GB" sz="2025" dirty="0" err="1">
                <a:solidFill>
                  <a:srgbClr val="C00000"/>
                </a:solidFill>
              </a:rPr>
              <a:t>compareTo</a:t>
            </a:r>
            <a:r>
              <a:rPr lang="en-GB" sz="2025" dirty="0"/>
              <a:t>(</a:t>
            </a:r>
            <a:r>
              <a:rPr lang="en-GB" sz="2025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GB" sz="2025" dirty="0"/>
              <a:t> </a:t>
            </a:r>
            <a:r>
              <a:rPr lang="en-GB" sz="2025" dirty="0" err="1"/>
              <a:t>anotherString</a:t>
            </a:r>
            <a:r>
              <a:rPr lang="en-GB" sz="2025" dirty="0"/>
              <a:t>)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C653B-439D-4DC0-A586-4AE89A648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Compares two strings </a:t>
            </a:r>
            <a:r>
              <a:rPr lang="en-GB" b="1" dirty="0"/>
              <a:t>lexicographically</a:t>
            </a:r>
            <a:r>
              <a:rPr lang="en-GB" dirty="0"/>
              <a:t>. </a:t>
            </a:r>
          </a:p>
          <a:p>
            <a:r>
              <a:rPr lang="en-GB" dirty="0"/>
              <a:t>The comparison is based on the </a:t>
            </a:r>
            <a:r>
              <a:rPr lang="en-GB" b="1" dirty="0"/>
              <a:t>Unicode value </a:t>
            </a:r>
            <a:r>
              <a:rPr lang="en-GB" dirty="0"/>
              <a:t>of each character in the strings. </a:t>
            </a:r>
          </a:p>
          <a:p>
            <a:r>
              <a:rPr lang="en-GB" dirty="0"/>
              <a:t>The character sequence represented by </a:t>
            </a:r>
            <a:r>
              <a:rPr lang="en-GB" b="1" dirty="0"/>
              <a:t>this String object </a:t>
            </a:r>
            <a:r>
              <a:rPr lang="en-GB" dirty="0"/>
              <a:t>is compared lexicographically to the character sequence represented by the </a:t>
            </a:r>
            <a:r>
              <a:rPr lang="en-GB" b="1" dirty="0"/>
              <a:t>argument string. </a:t>
            </a:r>
          </a:p>
          <a:p>
            <a:pPr lvl="1"/>
            <a:r>
              <a:rPr lang="en-GB" dirty="0"/>
              <a:t>The result is a </a:t>
            </a:r>
            <a:r>
              <a:rPr lang="en-GB" b="1" dirty="0"/>
              <a:t>negative integer </a:t>
            </a:r>
            <a:r>
              <a:rPr lang="en-GB" dirty="0"/>
              <a:t>if this String object lexicographically </a:t>
            </a:r>
            <a:r>
              <a:rPr lang="en-GB" dirty="0">
                <a:solidFill>
                  <a:srgbClr val="C00000"/>
                </a:solidFill>
              </a:rPr>
              <a:t>precedes</a:t>
            </a:r>
            <a:r>
              <a:rPr lang="en-GB" dirty="0"/>
              <a:t> the argument string. </a:t>
            </a:r>
          </a:p>
          <a:p>
            <a:pPr lvl="1"/>
            <a:r>
              <a:rPr lang="en-GB" dirty="0"/>
              <a:t>The result is a </a:t>
            </a:r>
            <a:r>
              <a:rPr lang="en-GB" b="1" dirty="0"/>
              <a:t>positive integer </a:t>
            </a:r>
            <a:r>
              <a:rPr lang="en-GB" dirty="0"/>
              <a:t>if this String object lexicographically </a:t>
            </a:r>
            <a:r>
              <a:rPr lang="en-GB" dirty="0">
                <a:solidFill>
                  <a:srgbClr val="C00000"/>
                </a:solidFill>
              </a:rPr>
              <a:t>follows</a:t>
            </a:r>
            <a:r>
              <a:rPr lang="en-GB" dirty="0"/>
              <a:t> the argument string. </a:t>
            </a:r>
          </a:p>
          <a:p>
            <a:pPr lvl="1"/>
            <a:r>
              <a:rPr lang="en-GB" dirty="0"/>
              <a:t>The result is </a:t>
            </a:r>
            <a:r>
              <a:rPr lang="en-GB" b="1" dirty="0"/>
              <a:t>zero</a:t>
            </a:r>
            <a:r>
              <a:rPr lang="en-GB" dirty="0"/>
              <a:t> if the strings are equal; </a:t>
            </a:r>
            <a:r>
              <a:rPr lang="en-GB" dirty="0" err="1"/>
              <a:t>compareTo</a:t>
            </a:r>
            <a:r>
              <a:rPr lang="en-GB" dirty="0"/>
              <a:t> returns 0 exactly when the equals(Object) method would return true.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0D90DC-A0DC-46E5-9D35-A4305F1F4D3B}"/>
              </a:ext>
            </a:extLst>
          </p:cNvPr>
          <p:cNvSpPr txBox="1"/>
          <p:nvPr/>
        </p:nvSpPr>
        <p:spPr>
          <a:xfrm>
            <a:off x="283129" y="5329128"/>
            <a:ext cx="823222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350" dirty="0">
                <a:solidFill>
                  <a:prstClr val="black"/>
                </a:solidFill>
                <a:latin typeface="Calibri" panose="020F0502020204030204"/>
              </a:rPr>
              <a:t>Source:</a:t>
            </a:r>
            <a:endParaRPr lang="en-GB" sz="1350" dirty="0">
              <a:solidFill>
                <a:prstClr val="black"/>
              </a:solidFill>
              <a:latin typeface="Calibri" panose="020F0502020204030204"/>
              <a:hlinkClick r:id="rId2"/>
            </a:endParaRP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350" dirty="0">
                <a:solidFill>
                  <a:prstClr val="black"/>
                </a:solidFill>
                <a:latin typeface="Calibri" panose="020F0502020204030204"/>
                <a:hlinkClick r:id="rId2"/>
              </a:rPr>
              <a:t>https://docs.oracle.com/en/java/javase/17/docs/api/java.base/java/lang/String.html#compareTo(java.lang.String)</a:t>
            </a:r>
            <a:endParaRPr lang="en-GB" sz="1350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94079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B6F4F-4AD8-4F18-BF15-1184130CB8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err="1"/>
              <a:t>compareTo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</a:t>
            </a:r>
            <a:r>
              <a:rPr lang="en-GB" sz="2025" dirty="0"/>
              <a:t>public </a:t>
            </a:r>
            <a:r>
              <a:rPr lang="en-GB" sz="2025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GB" sz="2025" dirty="0"/>
              <a:t> </a:t>
            </a:r>
            <a:r>
              <a:rPr lang="en-GB" sz="2025" dirty="0" err="1">
                <a:solidFill>
                  <a:srgbClr val="C00000"/>
                </a:solidFill>
              </a:rPr>
              <a:t>compareTo</a:t>
            </a:r>
            <a:r>
              <a:rPr lang="en-GB" sz="2025" dirty="0"/>
              <a:t>(</a:t>
            </a:r>
            <a:r>
              <a:rPr lang="en-GB" sz="2025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GB" sz="2025" dirty="0"/>
              <a:t> </a:t>
            </a:r>
            <a:r>
              <a:rPr lang="en-GB" sz="2025" dirty="0" err="1"/>
              <a:t>anotherString</a:t>
            </a:r>
            <a:r>
              <a:rPr lang="en-GB" sz="2025" dirty="0"/>
              <a:t>)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C653B-439D-4DC0-A586-4AE89A648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This is the definition of lexicographic ordering. </a:t>
            </a:r>
          </a:p>
          <a:p>
            <a:pPr marL="0" indent="0">
              <a:buNone/>
            </a:pPr>
            <a:r>
              <a:rPr lang="en-GB" dirty="0"/>
              <a:t>If two strings are different, then either they have:</a:t>
            </a:r>
          </a:p>
          <a:p>
            <a:pPr lvl="1"/>
            <a:r>
              <a:rPr lang="en-GB" dirty="0"/>
              <a:t>different characters at some index that is a valid index for both strings</a:t>
            </a:r>
          </a:p>
          <a:p>
            <a:pPr lvl="1"/>
            <a:r>
              <a:rPr lang="en-GB" dirty="0"/>
              <a:t>or their lengths are different</a:t>
            </a:r>
          </a:p>
          <a:p>
            <a:pPr lvl="1"/>
            <a:r>
              <a:rPr lang="en-GB" dirty="0"/>
              <a:t>or both.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260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499EF-0C40-4492-93A8-D793AEFAFB6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err="1"/>
              <a:t>compareTo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public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GB" dirty="0"/>
              <a:t> </a:t>
            </a:r>
            <a:r>
              <a:rPr lang="en-GB" dirty="0" err="1">
                <a:solidFill>
                  <a:srgbClr val="C00000"/>
                </a:solidFill>
              </a:rPr>
              <a:t>compareTo</a:t>
            </a:r>
            <a:r>
              <a:rPr lang="en-GB" dirty="0"/>
              <a:t>(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GB" dirty="0"/>
              <a:t> </a:t>
            </a:r>
            <a:r>
              <a:rPr lang="en-GB" dirty="0" err="1"/>
              <a:t>anotherString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5D022-C418-42E4-9629-7AEA5C9D2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If they have different characters at one or more index positions: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let </a:t>
            </a:r>
            <a:r>
              <a:rPr lang="en-GB" dirty="0">
                <a:highlight>
                  <a:srgbClr val="FFFF00"/>
                </a:highlight>
              </a:rPr>
              <a:t>k</a:t>
            </a:r>
            <a:r>
              <a:rPr lang="en-GB" dirty="0"/>
              <a:t> be the </a:t>
            </a:r>
            <a:r>
              <a:rPr lang="en-GB" dirty="0">
                <a:highlight>
                  <a:srgbClr val="FFFF00"/>
                </a:highlight>
              </a:rPr>
              <a:t>smallest such index</a:t>
            </a:r>
            <a:r>
              <a:rPr lang="en-GB" dirty="0"/>
              <a:t>; then the string whose character at position k has the smaller value, as determined by using the &lt; operator, lexicographically precedes the other string. In this case, </a:t>
            </a:r>
            <a:r>
              <a:rPr lang="en-GB" dirty="0" err="1"/>
              <a:t>compareTo</a:t>
            </a:r>
            <a:r>
              <a:rPr lang="en-GB" dirty="0"/>
              <a:t> returns the </a:t>
            </a:r>
            <a:r>
              <a:rPr lang="en-GB" dirty="0">
                <a:highlight>
                  <a:srgbClr val="FFFF00"/>
                </a:highlight>
              </a:rPr>
              <a:t>difference of the two character </a:t>
            </a:r>
            <a:r>
              <a:rPr lang="en-GB" dirty="0"/>
              <a:t>values at </a:t>
            </a:r>
            <a:r>
              <a:rPr lang="en-GB" dirty="0">
                <a:highlight>
                  <a:srgbClr val="FFFF00"/>
                </a:highlight>
              </a:rPr>
              <a:t>position k</a:t>
            </a:r>
            <a:r>
              <a:rPr lang="en-GB" dirty="0"/>
              <a:t> in the two string -- that is, the value:</a:t>
            </a:r>
          </a:p>
          <a:p>
            <a:pPr lvl="1"/>
            <a:r>
              <a:rPr lang="en-GB" dirty="0"/>
              <a:t>	</a:t>
            </a:r>
            <a:r>
              <a:rPr lang="en-GB" dirty="0" err="1"/>
              <a:t>this.charAt</a:t>
            </a:r>
            <a:r>
              <a:rPr lang="en-GB" dirty="0"/>
              <a:t>(k)-</a:t>
            </a:r>
            <a:r>
              <a:rPr lang="en-GB" dirty="0" err="1"/>
              <a:t>anotherString.charAt</a:t>
            </a:r>
            <a:r>
              <a:rPr lang="en-GB" dirty="0"/>
              <a:t>(k)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99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“String”</a:t>
            </a:r>
          </a:p>
          <a:p>
            <a:r>
              <a:rPr lang="en-US" dirty="0"/>
              <a:t>String Declaration</a:t>
            </a:r>
          </a:p>
          <a:p>
            <a:r>
              <a:rPr lang="en-US" dirty="0"/>
              <a:t>String Concatenation</a:t>
            </a:r>
          </a:p>
          <a:p>
            <a:r>
              <a:rPr lang="en-US" dirty="0"/>
              <a:t>String Methods</a:t>
            </a:r>
          </a:p>
          <a:p>
            <a:r>
              <a:rPr lang="en-US" dirty="0"/>
              <a:t>Escape Characters</a:t>
            </a:r>
          </a:p>
          <a:p>
            <a:r>
              <a:rPr lang="en-US" dirty="0"/>
              <a:t>Unicode Character set</a:t>
            </a:r>
          </a:p>
          <a:p>
            <a:r>
              <a:rPr lang="en-US" dirty="0" err="1"/>
              <a:t>CompareTo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5BC2B-3BD9-4DA2-BB6F-AF98CECA64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err="1"/>
              <a:t>compareTo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public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GB" dirty="0"/>
              <a:t> </a:t>
            </a:r>
            <a:r>
              <a:rPr lang="en-GB" dirty="0" err="1">
                <a:solidFill>
                  <a:srgbClr val="C00000"/>
                </a:solidFill>
              </a:rPr>
              <a:t>compareTo</a:t>
            </a:r>
            <a:r>
              <a:rPr lang="en-GB" dirty="0"/>
              <a:t>(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GB" dirty="0"/>
              <a:t> </a:t>
            </a:r>
            <a:r>
              <a:rPr lang="en-GB" dirty="0" err="1"/>
              <a:t>anotherString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23EE1-8194-4D2C-8C9A-428BA3766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If there is </a:t>
            </a:r>
            <a:r>
              <a:rPr lang="en-GB" b="1" dirty="0"/>
              <a:t>no index position at which they differ:</a:t>
            </a:r>
          </a:p>
          <a:p>
            <a:endParaRPr lang="en-GB" b="1" dirty="0"/>
          </a:p>
          <a:p>
            <a:pPr lvl="1"/>
            <a:r>
              <a:rPr lang="en-GB" dirty="0"/>
              <a:t>then the shorter string lexicographically precedes the longer string. In this case, </a:t>
            </a:r>
            <a:r>
              <a:rPr lang="en-GB" dirty="0" err="1"/>
              <a:t>compareTo</a:t>
            </a:r>
            <a:r>
              <a:rPr lang="en-GB" dirty="0"/>
              <a:t> returns </a:t>
            </a:r>
            <a:r>
              <a:rPr lang="en-GB" dirty="0">
                <a:highlight>
                  <a:srgbClr val="FFFF00"/>
                </a:highlight>
              </a:rPr>
              <a:t>the difference of the lengths </a:t>
            </a:r>
            <a:r>
              <a:rPr lang="en-GB" dirty="0"/>
              <a:t>of the strings -- that is, the value:</a:t>
            </a:r>
          </a:p>
          <a:p>
            <a:pPr lvl="1"/>
            <a:r>
              <a:rPr lang="en-GB" dirty="0"/>
              <a:t> </a:t>
            </a:r>
            <a:r>
              <a:rPr lang="en-GB" dirty="0" err="1"/>
              <a:t>this.length</a:t>
            </a:r>
            <a:r>
              <a:rPr lang="en-GB" dirty="0"/>
              <a:t>()-</a:t>
            </a:r>
            <a:r>
              <a:rPr lang="en-GB" dirty="0" err="1"/>
              <a:t>anotherString.length</a:t>
            </a:r>
            <a:r>
              <a:rPr lang="en-GB" dirty="0"/>
              <a:t>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939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6EBE-18C2-4C92-8FE7-D5715996662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err="1"/>
              <a:t>compareTo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public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GB" dirty="0"/>
              <a:t> </a:t>
            </a:r>
            <a:r>
              <a:rPr lang="en-GB" dirty="0" err="1">
                <a:solidFill>
                  <a:srgbClr val="C00000"/>
                </a:solidFill>
              </a:rPr>
              <a:t>compareTo</a:t>
            </a:r>
            <a:r>
              <a:rPr lang="en-GB" dirty="0"/>
              <a:t>(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GB" dirty="0"/>
              <a:t> </a:t>
            </a:r>
            <a:r>
              <a:rPr lang="en-GB" dirty="0" err="1"/>
              <a:t>anotherString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ADA1-C3E3-479D-8581-50A3D8292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String s1="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",s2="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";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(s1.compareTo(s2));</a:t>
            </a:r>
          </a:p>
        </p:txBody>
      </p:sp>
    </p:spTree>
    <p:extLst>
      <p:ext uri="{BB962C8B-B14F-4D97-AF65-F5344CB8AC3E}">
        <p14:creationId xmlns:p14="http://schemas.microsoft.com/office/powerpoint/2010/main" val="3418005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6EBE-18C2-4C92-8FE7-D5715996662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err="1"/>
              <a:t>compareTo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public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GB" dirty="0"/>
              <a:t> </a:t>
            </a:r>
            <a:r>
              <a:rPr lang="en-GB" dirty="0" err="1">
                <a:solidFill>
                  <a:srgbClr val="C00000"/>
                </a:solidFill>
              </a:rPr>
              <a:t>compareTo</a:t>
            </a:r>
            <a:r>
              <a:rPr lang="en-GB" dirty="0"/>
              <a:t>(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GB" dirty="0"/>
              <a:t> </a:t>
            </a:r>
            <a:r>
              <a:rPr lang="en-GB" dirty="0" err="1"/>
              <a:t>anotherString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ADA1-C3E3-479D-8581-50A3D8292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String s1="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",s2="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";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(s1.compareTo(s2));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cs typeface="Courier New" panose="02070309020205020404" pitchFamily="49" charset="0"/>
              </a:rPr>
              <a:t>first index position at which they differ</a:t>
            </a:r>
            <a:r>
              <a:rPr lang="en-GB" dirty="0"/>
              <a:t> is 0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s1.charAt(0) </a:t>
            </a:r>
            <a:r>
              <a:rPr lang="en-GB" dirty="0"/>
              <a:t>is ‘a’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s2.charAt(0) </a:t>
            </a:r>
            <a:r>
              <a:rPr lang="en-GB" dirty="0"/>
              <a:t>is ‘A’</a:t>
            </a:r>
          </a:p>
          <a:p>
            <a:r>
              <a:rPr lang="en-GB" dirty="0"/>
              <a:t>The Unicode value of ‘a’ is 97</a:t>
            </a:r>
          </a:p>
          <a:p>
            <a:r>
              <a:rPr lang="en-GB" dirty="0"/>
              <a:t>The Unicode value of ‘A’ is 65</a:t>
            </a:r>
          </a:p>
          <a:p>
            <a:r>
              <a:rPr lang="en-GB" dirty="0"/>
              <a:t>97-65 =32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s1.compareTo(s2) </a:t>
            </a:r>
            <a:r>
              <a:rPr lang="en-GB" dirty="0">
                <a:cs typeface="Courier New" panose="02070309020205020404" pitchFamily="49" charset="0"/>
              </a:rPr>
              <a:t>will return 32</a:t>
            </a:r>
            <a:endParaRPr lang="en-GB" dirty="0"/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3A46F0-E9FC-40D4-B811-F76A27D58F1E}"/>
              </a:ext>
            </a:extLst>
          </p:cNvPr>
          <p:cNvSpPr txBox="1"/>
          <p:nvPr/>
        </p:nvSpPr>
        <p:spPr>
          <a:xfrm>
            <a:off x="4951602" y="4091206"/>
            <a:ext cx="2925661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350" dirty="0">
                <a:solidFill>
                  <a:prstClr val="black"/>
                </a:solidFill>
                <a:latin typeface="Calibri" panose="020F0502020204030204"/>
              </a:rPr>
              <a:t>a positive value → s1 comes after s2</a:t>
            </a:r>
          </a:p>
        </p:txBody>
      </p:sp>
    </p:spTree>
    <p:extLst>
      <p:ext uri="{BB962C8B-B14F-4D97-AF65-F5344CB8AC3E}">
        <p14:creationId xmlns:p14="http://schemas.microsoft.com/office/powerpoint/2010/main" val="3645520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6EBE-18C2-4C92-8FE7-D5715996662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err="1"/>
              <a:t>compareTo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public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GB" dirty="0"/>
              <a:t> </a:t>
            </a:r>
            <a:r>
              <a:rPr lang="en-GB" dirty="0" err="1">
                <a:solidFill>
                  <a:srgbClr val="C00000"/>
                </a:solidFill>
              </a:rPr>
              <a:t>compareTo</a:t>
            </a:r>
            <a:r>
              <a:rPr lang="en-GB" dirty="0"/>
              <a:t>(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GB" dirty="0"/>
              <a:t> </a:t>
            </a:r>
            <a:r>
              <a:rPr lang="en-GB" dirty="0" err="1"/>
              <a:t>anotherString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ADA1-C3E3-479D-8581-50A3D8292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String s1="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",s2="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apple123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";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(s1.compareTo(s2));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9713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6EBE-18C2-4C92-8FE7-D5715996662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err="1"/>
              <a:t>compareTo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	public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GB" dirty="0"/>
              <a:t> </a:t>
            </a:r>
            <a:r>
              <a:rPr lang="en-GB" dirty="0" err="1">
                <a:solidFill>
                  <a:srgbClr val="C00000"/>
                </a:solidFill>
              </a:rPr>
              <a:t>compareTo</a:t>
            </a:r>
            <a:r>
              <a:rPr lang="en-GB" dirty="0"/>
              <a:t>(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GB" dirty="0"/>
              <a:t> </a:t>
            </a:r>
            <a:r>
              <a:rPr lang="en-GB" dirty="0" err="1"/>
              <a:t>anotherString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ADA1-C3E3-479D-8581-50A3D8292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String s1="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",s2="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apple123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";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(s1.compareTo(s2));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cs typeface="Courier New" panose="02070309020205020404" pitchFamily="49" charset="0"/>
              </a:rPr>
              <a:t>No index position at which they differ (valid index for both)</a:t>
            </a:r>
          </a:p>
          <a:p>
            <a:r>
              <a:rPr lang="en-GB" dirty="0">
                <a:cs typeface="Courier New" panose="02070309020205020404" pitchFamily="49" charset="0"/>
              </a:rPr>
              <a:t>Compare based on length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s1.length()</a:t>
            </a:r>
            <a:r>
              <a:rPr lang="en-GB" dirty="0">
                <a:cs typeface="Courier New" panose="02070309020205020404" pitchFamily="49" charset="0"/>
              </a:rPr>
              <a:t>is 5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s2.length()</a:t>
            </a:r>
            <a:r>
              <a:rPr lang="en-GB" dirty="0">
                <a:cs typeface="Courier New" panose="02070309020205020404" pitchFamily="49" charset="0"/>
              </a:rPr>
              <a:t>is 8</a:t>
            </a:r>
          </a:p>
          <a:p>
            <a:r>
              <a:rPr lang="en-GB" dirty="0">
                <a:cs typeface="Courier New" panose="02070309020205020404" pitchFamily="49" charset="0"/>
              </a:rPr>
              <a:t>5-8=-3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s1.compareTo(s2) </a:t>
            </a:r>
            <a:r>
              <a:rPr lang="en-GB" dirty="0">
                <a:cs typeface="Courier New" panose="02070309020205020404" pitchFamily="49" charset="0"/>
              </a:rPr>
              <a:t>will return -3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905FA7-9918-4BB1-BC7C-1BE5D3354B53}"/>
              </a:ext>
            </a:extLst>
          </p:cNvPr>
          <p:cNvSpPr txBox="1"/>
          <p:nvPr/>
        </p:nvSpPr>
        <p:spPr>
          <a:xfrm>
            <a:off x="4435679" y="4279958"/>
            <a:ext cx="3470945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350" dirty="0">
                <a:solidFill>
                  <a:prstClr val="black"/>
                </a:solidFill>
                <a:latin typeface="Calibri" panose="020F0502020204030204"/>
              </a:rPr>
              <a:t>a negative value → s1 comes before s2</a:t>
            </a:r>
          </a:p>
        </p:txBody>
      </p:sp>
    </p:spTree>
    <p:extLst>
      <p:ext uri="{BB962C8B-B14F-4D97-AF65-F5344CB8AC3E}">
        <p14:creationId xmlns:p14="http://schemas.microsoft.com/office/powerpoint/2010/main" val="292711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“String”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41412" y="5057889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null string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 an </a:t>
            </a: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empty string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contains no characters 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written as </a:t>
            </a: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“”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It’s length is zero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62814" y="3053650"/>
            <a:ext cx="8761512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/>
                <a:ea typeface="Tahoma"/>
                <a:cs typeface="Tahoma"/>
              </a:rPr>
              <a:t>Examples of strings include: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/>
                <a:ea typeface="Tahoma"/>
                <a:cs typeface="Tahoma"/>
              </a:rPr>
              <a:t>“College of Computer and Information Sciences”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/>
                <a:ea typeface="Tahoma"/>
                <a:cs typeface="Tahoma"/>
              </a:rPr>
              <a:t>“#</a:t>
            </a:r>
            <a:r>
              <a:rPr lang="en-US" sz="2000" dirty="0" err="1">
                <a:latin typeface="Tahoma"/>
                <a:ea typeface="Tahoma"/>
                <a:cs typeface="Tahoma"/>
              </a:rPr>
              <a:t>Saudi_National_Day</a:t>
            </a:r>
            <a:r>
              <a:rPr lang="en-US" sz="2000" dirty="0">
                <a:latin typeface="Tahoma"/>
                <a:ea typeface="Tahoma"/>
                <a:cs typeface="Tahoma"/>
              </a:rPr>
              <a:t>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/>
                <a:ea typeface="Tahoma"/>
                <a:cs typeface="Tahoma"/>
              </a:rPr>
              <a:t>“Vision 2030”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/>
                <a:ea typeface="Tahoma"/>
                <a:cs typeface="Tahoma"/>
              </a:rPr>
              <a:t>“”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1461923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alt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sequence of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zero or more characters </a:t>
            </a:r>
            <a:r>
              <a:rPr lang="en-US" sz="2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treated as a single item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enclosed between “double quotations”.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a length = number of characters it contains</a:t>
            </a:r>
          </a:p>
        </p:txBody>
      </p:sp>
      <p:sp>
        <p:nvSpPr>
          <p:cNvPr id="11" name="Cloud Callout 10"/>
          <p:cNvSpPr/>
          <p:nvPr/>
        </p:nvSpPr>
        <p:spPr>
          <a:xfrm>
            <a:off x="2495281" y="4262841"/>
            <a:ext cx="3243367" cy="718728"/>
          </a:xfrm>
          <a:prstGeom prst="cloudCallout">
            <a:avLst>
              <a:gd name="adj1" fmla="val -83167"/>
              <a:gd name="adj2" fmla="val -2374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/>
              <a:t>Is that a mistake?</a:t>
            </a:r>
          </a:p>
        </p:txBody>
      </p:sp>
    </p:spTree>
    <p:extLst>
      <p:ext uri="{BB962C8B-B14F-4D97-AF65-F5344CB8AC3E}">
        <p14:creationId xmlns:p14="http://schemas.microsoft.com/office/powerpoint/2010/main" val="242446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String Indices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Positions start with 0, not 1.</a:t>
            </a:r>
          </a:p>
          <a:p>
            <a:pPr lvl="1"/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'J'</a:t>
            </a:r>
            <a:r>
              <a:rPr lang="en-US" altLang="en-US" dirty="0"/>
              <a:t> in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"Java is fun." </a:t>
            </a:r>
            <a:r>
              <a:rPr lang="en-US" altLang="en-US" dirty="0"/>
              <a:t>is in position 0</a:t>
            </a:r>
          </a:p>
          <a:p>
            <a:r>
              <a:rPr lang="en-US" altLang="en-US" dirty="0"/>
              <a:t>A position is referred to an </a:t>
            </a:r>
            <a:r>
              <a:rPr lang="en-US" altLang="en-US" dirty="0" err="1"/>
              <a:t>an</a:t>
            </a:r>
            <a:r>
              <a:rPr lang="en-US" altLang="en-US" dirty="0"/>
              <a:t> index.</a:t>
            </a:r>
          </a:p>
          <a:p>
            <a:pPr lvl="1"/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'f' </a:t>
            </a:r>
            <a:r>
              <a:rPr lang="en-US" altLang="en-US" dirty="0"/>
              <a:t>in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"Java is fun." </a:t>
            </a:r>
            <a:r>
              <a:rPr lang="en-US" altLang="en-US" dirty="0"/>
              <a:t>is at index 8.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B55FD-3F78-4E01-81A3-AEAB7AC9978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23" y="1625826"/>
            <a:ext cx="74961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16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String Declaration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92157" y="4581128"/>
            <a:ext cx="2032553" cy="720080"/>
            <a:chOff x="179512" y="1988840"/>
            <a:chExt cx="1125163" cy="720080"/>
          </a:xfrm>
        </p:grpSpPr>
        <p:sp>
          <p:nvSpPr>
            <p:cNvPr id="9" name="Rounded Rectangle 8"/>
            <p:cNvSpPr/>
            <p:nvPr/>
          </p:nvSpPr>
          <p:spPr>
            <a:xfrm>
              <a:off x="900916" y="1988840"/>
              <a:ext cx="403759" cy="7200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accent1">
                      <a:lumMod val="75000"/>
                    </a:schemeClr>
                  </a:solidFill>
                </a:rPr>
                <a:t>102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79512" y="1988840"/>
              <a:ext cx="670191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greeting</a:t>
              </a:r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486099"/>
              </p:ext>
            </p:extLst>
          </p:nvPr>
        </p:nvGraphicFramePr>
        <p:xfrm>
          <a:off x="1611765" y="5735777"/>
          <a:ext cx="724007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6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200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‘o’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‘w’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</a:t>
                      </a:r>
                      <a:r>
                        <a:rPr lang="en-US" baseline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‘a‘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‘r’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‘y’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‘o’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‘u’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‘?’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979712" y="5159713"/>
            <a:ext cx="0" cy="576064"/>
          </a:xfrm>
          <a:prstGeom prst="straightConnector1">
            <a:avLst/>
          </a:prstGeom>
          <a:ln w="38100"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71926" y="1700808"/>
            <a:ext cx="1296144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Example 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796209" y="1700808"/>
            <a:ext cx="7131245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String greeting;</a:t>
            </a:r>
          </a:p>
          <a:p>
            <a:r>
              <a:rPr lang="en-US">
                <a:solidFill>
                  <a:schemeClr val="tx1"/>
                </a:solidFill>
              </a:rPr>
              <a:t>greeting  = “How are you?”;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71925" y="2564904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Example 2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796208" y="2564904"/>
            <a:ext cx="713124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String greeting = “How are you?”;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71925" y="3228742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Example 3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796208" y="3228742"/>
            <a:ext cx="713124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String greeting = new String(“How are you?”);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5868144" y="1789735"/>
            <a:ext cx="3240360" cy="1495249"/>
          </a:xfrm>
          <a:prstGeom prst="cloudCallout">
            <a:avLst>
              <a:gd name="adj1" fmla="val -94978"/>
              <a:gd name="adj2" fmla="val 5169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r>
              <a:rPr lang="en-US"/>
              <a:t>Where have we used “new” before?</a:t>
            </a:r>
          </a:p>
        </p:txBody>
      </p:sp>
      <p:sp>
        <p:nvSpPr>
          <p:cNvPr id="30" name="Cloud Callout 29"/>
          <p:cNvSpPr/>
          <p:nvPr/>
        </p:nvSpPr>
        <p:spPr>
          <a:xfrm>
            <a:off x="2987824" y="4005063"/>
            <a:ext cx="4357799" cy="1545233"/>
          </a:xfrm>
          <a:prstGeom prst="cloudCallout">
            <a:avLst>
              <a:gd name="adj1" fmla="val 78135"/>
              <a:gd name="adj2" fmla="val 5915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/>
              <a:t>What is the relationship between the length of a string and the indices?</a:t>
            </a:r>
          </a:p>
        </p:txBody>
      </p:sp>
    </p:spTree>
    <p:extLst>
      <p:ext uri="{BB962C8B-B14F-4D97-AF65-F5344CB8AC3E}">
        <p14:creationId xmlns:p14="http://schemas.microsoft.com/office/powerpoint/2010/main" val="160083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String Declaration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93194" y="4149080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Similar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817477" y="4149080"/>
            <a:ext cx="713124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Scanner input = new Scanner (System.in);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71925" y="3228742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Example 3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796208" y="3228742"/>
            <a:ext cx="713124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String greeting = new String(“How are you?”);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5868144" y="1789735"/>
            <a:ext cx="3240360" cy="1495249"/>
          </a:xfrm>
          <a:prstGeom prst="cloudCallout">
            <a:avLst>
              <a:gd name="adj1" fmla="val -94978"/>
              <a:gd name="adj2" fmla="val 5169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r>
              <a:rPr lang="en-US"/>
              <a:t>Where have we used “new” before?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3528" y="515719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Java,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NOT a primitive data type.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3528" y="5551881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variable declared as a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 is a </a:t>
            </a: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 variable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3528" y="594657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 variable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stores an </a:t>
            </a: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rather than the </a:t>
            </a: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647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String Concatenation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520" y="13449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concatenation appends the second string to the first.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204152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“Programming with “ + “Java I”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“Programming with Java I”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“My name is “ + “Sara”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“My name is Sara”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16932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+ operator is used to concatenate two strings.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328917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a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concatenated with a numeric value, the latter is converted into a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3945233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“Price is SR” + 28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“Price is SR28”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“Pay rate is SR ” + 30.5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“Pay rate is SR 30.5”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“The sum is “ + 12 + 24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“The sum is 1224”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142193" y="5268143"/>
            <a:ext cx="4634759" cy="1545233"/>
          </a:xfrm>
          <a:prstGeom prst="cloudCallout">
            <a:avLst>
              <a:gd name="adj1" fmla="val 22784"/>
              <a:gd name="adj2" fmla="val -6021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/>
              <a:t>What happens if we add ( ) like this:</a:t>
            </a:r>
          </a:p>
          <a:p>
            <a:r>
              <a:rPr 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“The sum is “ + (12 + 24) </a:t>
            </a:r>
            <a:endParaRPr lang="en-US"/>
          </a:p>
        </p:txBody>
      </p:sp>
      <p:sp>
        <p:nvSpPr>
          <p:cNvPr id="17" name="Cloud Callout 16"/>
          <p:cNvSpPr/>
          <p:nvPr/>
        </p:nvSpPr>
        <p:spPr>
          <a:xfrm>
            <a:off x="4878637" y="5502292"/>
            <a:ext cx="3184269" cy="1076934"/>
          </a:xfrm>
          <a:prstGeom prst="cloudCallout">
            <a:avLst>
              <a:gd name="adj1" fmla="val -65846"/>
              <a:gd name="adj2" fmla="val 321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US">
                <a:sym typeface="Wingdings" panose="05000000000000000000" pitchFamily="2" charset="2"/>
              </a:rPr>
              <a:t></a:t>
            </a:r>
            <a:r>
              <a:rPr lang="en-US"/>
              <a:t> “The sum is 36”</a:t>
            </a:r>
          </a:p>
        </p:txBody>
      </p:sp>
      <p:sp>
        <p:nvSpPr>
          <p:cNvPr id="18" name="Cloud Callout 17"/>
          <p:cNvSpPr/>
          <p:nvPr/>
        </p:nvSpPr>
        <p:spPr>
          <a:xfrm>
            <a:off x="7278776" y="4652787"/>
            <a:ext cx="1568260" cy="791766"/>
          </a:xfrm>
          <a:prstGeom prst="cloudCallout">
            <a:avLst>
              <a:gd name="adj1" fmla="val -50661"/>
              <a:gd name="adj2" fmla="val 8778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47970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Methods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An object of the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String</a:t>
            </a:r>
            <a:r>
              <a:rPr lang="en-US" altLang="en-US"/>
              <a:t> class stores data consisting of a sequence of characters.</a:t>
            </a:r>
          </a:p>
          <a:p>
            <a:r>
              <a:rPr lang="en-US" altLang="en-US"/>
              <a:t>Objects have methods as well as data</a:t>
            </a:r>
          </a:p>
          <a:p>
            <a:r>
              <a:rPr lang="en-US" altLang="en-US"/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length()</a:t>
            </a:r>
            <a:r>
              <a:rPr lang="en-US" altLang="en-US"/>
              <a:t> method returns the number of characters in a particular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String</a:t>
            </a:r>
            <a:r>
              <a:rPr lang="en-US" altLang="en-US"/>
              <a:t> object.</a:t>
            </a:r>
          </a:p>
          <a:p>
            <a:pPr lvl="1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 String greeting = "Hello";</a:t>
            </a:r>
            <a:b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b="1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 n = </a:t>
            </a:r>
            <a:r>
              <a:rPr lang="en-US" altLang="en-US" b="1" err="1">
                <a:solidFill>
                  <a:schemeClr val="accent2"/>
                </a:solidFill>
                <a:latin typeface="Courier New" pitchFamily="49" charset="0"/>
              </a:rPr>
              <a:t>greeting.length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7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81011"/>
              </p:ext>
            </p:extLst>
          </p:nvPr>
        </p:nvGraphicFramePr>
        <p:xfrm>
          <a:off x="251520" y="1340768"/>
          <a:ext cx="8712967" cy="5309736"/>
        </p:xfrm>
        <a:graphic>
          <a:graphicData uri="http://schemas.openxmlformats.org/drawingml/2006/table">
            <a:tbl>
              <a:tblPr firstRow="1" firstCol="1" bandRow="1"/>
              <a:tblGrid>
                <a:gridCol w="3324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method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Description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example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result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length()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return the length of the string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len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= s1.length(); 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value of len = 8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char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charAt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(</a:t>
                      </a:r>
                      <a:r>
                        <a:rPr lang="en-US" sz="16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index)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This method extracts the character at the position 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index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System.out.println(s1.charAt(3));  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‘d’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indexOf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(</a:t>
                      </a:r>
                      <a:r>
                        <a:rPr lang="en-US" sz="16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char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ch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This method returns the position of the character </a:t>
                      </a:r>
                      <a:r>
                        <a:rPr lang="en-US" sz="160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ch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(the parameter) in the string.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System.out.println(s1.indexOf(‘e’));  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indexOf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(</a:t>
                      </a:r>
                      <a:r>
                        <a:rPr lang="en-US" sz="16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char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ch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6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pos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This method searches for the character </a:t>
                      </a:r>
                      <a:r>
                        <a:rPr lang="en-US" sz="160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ch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in string. The search starts from the position 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pos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System.out.println(s1.indexOf(‘e’,5));  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4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indexOf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(</a:t>
                      </a:r>
                      <a:r>
                        <a:rPr lang="en-US" sz="16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String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str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If the string </a:t>
                      </a:r>
                      <a:r>
                        <a:rPr lang="en-US" sz="160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str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(parameter) exists in the string, this method returns the position of its first character.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System.out.println(s1.indexOf(“cd”)); 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4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indexOf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(</a:t>
                      </a:r>
                      <a:r>
                        <a:rPr lang="en-US" sz="160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String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str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60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err="1">
                          <a:effectLst/>
                          <a:latin typeface="Calibri"/>
                          <a:ea typeface="Calibri"/>
                          <a:cs typeface="Arial"/>
                        </a:rPr>
                        <a:t>pos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This method seeks for the string </a:t>
                      </a:r>
                      <a:r>
                        <a:rPr lang="en-US" sz="160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str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(the first parameter) starting from the position </a:t>
                      </a:r>
                      <a:r>
                        <a:rPr lang="en-US" sz="160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pos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(the second parameter).  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System.out.println(s1.indexOf(“cd”,3));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  -1</a:t>
                      </a:r>
                    </a:p>
                  </a:txBody>
                  <a:tcPr marL="35560" marR="3556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07504" y="406405"/>
            <a:ext cx="8784976" cy="646331"/>
            <a:chOff x="323529" y="1236822"/>
            <a:chExt cx="7848872" cy="607759"/>
          </a:xfrm>
        </p:grpSpPr>
        <p:sp>
          <p:nvSpPr>
            <p:cNvPr id="9" name="TextBox 8"/>
            <p:cNvSpPr txBox="1"/>
            <p:nvPr/>
          </p:nvSpPr>
          <p:spPr>
            <a:xfrm>
              <a:off x="611561" y="1236822"/>
              <a:ext cx="7560840" cy="60775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>
                  <a:latin typeface="Arial"/>
                  <a:cs typeface="Arial"/>
                </a:rPr>
                <a:t>String s1 , s2 ;</a:t>
              </a:r>
            </a:p>
            <a:p>
              <a:r>
                <a:rPr lang="en-US">
                  <a:latin typeface="Arial"/>
                  <a:cs typeface="Arial"/>
                </a:rPr>
                <a:t>s1 = “</a:t>
              </a:r>
              <a:r>
                <a:rPr lang="en-US" err="1">
                  <a:latin typeface="Arial"/>
                  <a:cs typeface="Arial"/>
                </a:rPr>
                <a:t>abcdeFeg</a:t>
              </a:r>
              <a:r>
                <a:rPr lang="en-US">
                  <a:latin typeface="Arial"/>
                  <a:cs typeface="Arial"/>
                </a:rPr>
                <a:t>” ;    s2=”</a:t>
              </a:r>
              <a:r>
                <a:rPr lang="en-US" err="1">
                  <a:latin typeface="Arial"/>
                  <a:cs typeface="Arial"/>
                </a:rPr>
                <a:t>abcdefe</a:t>
              </a:r>
              <a:r>
                <a:rPr lang="en-US">
                  <a:latin typeface="Arial"/>
                  <a:cs typeface="Arial"/>
                </a:rPr>
                <a:t>”;</a:t>
              </a:r>
              <a:endParaRPr lang="en-US">
                <a:cs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3529" y="1236822"/>
              <a:ext cx="288032" cy="607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149728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646753-6B4E-48C3-BDF2-1EB0AB88DDD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32d064c7-3ed7-4051-9d9c-e267f97a39a0"/>
    <ds:schemaRef ds:uri="http://schemas.microsoft.com/office/infopath/2007/PartnerControls"/>
    <ds:schemaRef ds:uri="3da05f73-4014-4744-996d-b94e73dfc83a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2F0F49C-3274-4AD4-AC2B-021C0BC87D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AE0FDA-439D-4487-9EDA-52D57513B8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1791</Words>
  <Application>Microsoft Office PowerPoint</Application>
  <PresentationFormat>On-screen Show (4:3)</PresentationFormat>
  <Paragraphs>338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Clarity</vt:lpstr>
      <vt:lpstr>Office Theme</vt:lpstr>
      <vt:lpstr>Strings</vt:lpstr>
      <vt:lpstr>Outline</vt:lpstr>
      <vt:lpstr>CLASS “String”</vt:lpstr>
      <vt:lpstr>String Indices</vt:lpstr>
      <vt:lpstr>String Declaration</vt:lpstr>
      <vt:lpstr>String Declaration</vt:lpstr>
      <vt:lpstr>String Concatenation</vt:lpstr>
      <vt:lpstr>String Methods</vt:lpstr>
      <vt:lpstr>PowerPoint Presentation</vt:lpstr>
      <vt:lpstr>PowerPoint Presentation</vt:lpstr>
      <vt:lpstr>PowerPoint Presentation</vt:lpstr>
      <vt:lpstr>Escape Characters</vt:lpstr>
      <vt:lpstr>Escape Characters</vt:lpstr>
      <vt:lpstr>Examples</vt:lpstr>
      <vt:lpstr>The Unicode Character Set</vt:lpstr>
      <vt:lpstr>PowerPoint Presentation</vt:lpstr>
      <vt:lpstr>  compareTo  public int compareTo(String anotherString)  </vt:lpstr>
      <vt:lpstr>  compareTo  public int compareTo(String anotherString)  </vt:lpstr>
      <vt:lpstr>compareTo  public int compareTo(String anotherString)</vt:lpstr>
      <vt:lpstr>compareTo  public int compareTo(String anotherString)</vt:lpstr>
      <vt:lpstr>compareTo  public int compareTo(String anotherString)</vt:lpstr>
      <vt:lpstr>compareTo  public int compareTo(String anotherString)</vt:lpstr>
      <vt:lpstr>compareTo  public int compareTo(String anotherString)</vt:lpstr>
      <vt:lpstr>compareTo  public int compareTo(String anotherString)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Ashwaq</cp:lastModifiedBy>
  <cp:revision>21</cp:revision>
  <dcterms:created xsi:type="dcterms:W3CDTF">2004-08-20T17:48:18Z</dcterms:created>
  <dcterms:modified xsi:type="dcterms:W3CDTF">2024-09-16T16:28:44Z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