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2" r:id="rId4"/>
  </p:sldMasterIdLst>
  <p:notesMasterIdLst>
    <p:notesMasterId r:id="rId49"/>
  </p:notesMasterIdLst>
  <p:handoutMasterIdLst>
    <p:handoutMasterId r:id="rId50"/>
  </p:handoutMasterIdLst>
  <p:sldIdLst>
    <p:sldId id="372" r:id="rId5"/>
    <p:sldId id="376" r:id="rId6"/>
    <p:sldId id="378" r:id="rId7"/>
    <p:sldId id="500" r:id="rId8"/>
    <p:sldId id="382" r:id="rId9"/>
    <p:sldId id="381" r:id="rId10"/>
    <p:sldId id="385" r:id="rId11"/>
    <p:sldId id="387" r:id="rId12"/>
    <p:sldId id="386" r:id="rId13"/>
    <p:sldId id="501" r:id="rId14"/>
    <p:sldId id="389" r:id="rId15"/>
    <p:sldId id="383" r:id="rId16"/>
    <p:sldId id="384" r:id="rId17"/>
    <p:sldId id="390" r:id="rId18"/>
    <p:sldId id="391" r:id="rId19"/>
    <p:sldId id="392" r:id="rId20"/>
    <p:sldId id="393" r:id="rId21"/>
    <p:sldId id="394" r:id="rId22"/>
    <p:sldId id="395" r:id="rId23"/>
    <p:sldId id="397" r:id="rId24"/>
    <p:sldId id="399" r:id="rId25"/>
    <p:sldId id="400" r:id="rId26"/>
    <p:sldId id="402" r:id="rId27"/>
    <p:sldId id="403" r:id="rId28"/>
    <p:sldId id="406" r:id="rId29"/>
    <p:sldId id="502" r:id="rId30"/>
    <p:sldId id="503" r:id="rId31"/>
    <p:sldId id="504" r:id="rId32"/>
    <p:sldId id="505" r:id="rId33"/>
    <p:sldId id="506" r:id="rId34"/>
    <p:sldId id="507" r:id="rId35"/>
    <p:sldId id="508" r:id="rId36"/>
    <p:sldId id="509" r:id="rId37"/>
    <p:sldId id="510" r:id="rId38"/>
    <p:sldId id="511" r:id="rId39"/>
    <p:sldId id="512" r:id="rId40"/>
    <p:sldId id="513" r:id="rId41"/>
    <p:sldId id="514" r:id="rId42"/>
    <p:sldId id="515" r:id="rId43"/>
    <p:sldId id="516" r:id="rId44"/>
    <p:sldId id="517" r:id="rId45"/>
    <p:sldId id="518" r:id="rId46"/>
    <p:sldId id="519" r:id="rId47"/>
    <p:sldId id="520" r:id="rId48"/>
  </p:sldIdLst>
  <p:sldSz cx="9144000" cy="6858000" type="screen4x3"/>
  <p:notesSz cx="6934200" cy="10071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2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CCFFCC"/>
    <a:srgbClr val="FF0000"/>
    <a:srgbClr val="FFDD87"/>
    <a:srgbClr val="FFD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8FF608-E1D6-417F-9FBB-83487CE8C139}" v="20" dt="2021-01-26T06:43:20.6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2" autoAdjust="0"/>
    <p:restoredTop sz="95666" autoAdjust="0"/>
  </p:normalViewPr>
  <p:slideViewPr>
    <p:cSldViewPr snapToGrid="0">
      <p:cViewPr>
        <p:scale>
          <a:sx n="66" d="100"/>
          <a:sy n="66" d="100"/>
        </p:scale>
        <p:origin x="1301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890" y="-108"/>
      </p:cViewPr>
      <p:guideLst>
        <p:guide orient="horz" pos="317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handoutMaster" Target="handoutMasters/handoutMaster1.xml"/><Relationship Id="rId55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microsoft.com/office/2015/10/relationships/revisionInfo" Target="revisionInfo.xml"/><Relationship Id="rId8" Type="http://schemas.openxmlformats.org/officeDocument/2006/relationships/slide" Target="slides/slide4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ira S Alballa" userId="S::malballa@ksu.edu.sa::d1d78ce2-3bd7-4731-9a7b-346ec4100b40" providerId="AD" clId="Web-{A08FF608-E1D6-417F-9FBB-83487CE8C139}"/>
    <pc:docChg chg="modSld">
      <pc:chgData name="Munira S Alballa" userId="S::malballa@ksu.edu.sa::d1d78ce2-3bd7-4731-9a7b-346ec4100b40" providerId="AD" clId="Web-{A08FF608-E1D6-417F-9FBB-83487CE8C139}" dt="2021-01-26T06:43:20.647" v="10" actId="20577"/>
      <pc:docMkLst>
        <pc:docMk/>
      </pc:docMkLst>
      <pc:sldChg chg="modSp">
        <pc:chgData name="Munira S Alballa" userId="S::malballa@ksu.edu.sa::d1d78ce2-3bd7-4731-9a7b-346ec4100b40" providerId="AD" clId="Web-{A08FF608-E1D6-417F-9FBB-83487CE8C139}" dt="2021-01-26T06:40:52.440" v="3" actId="20577"/>
        <pc:sldMkLst>
          <pc:docMk/>
          <pc:sldMk cId="4026097437" sldId="402"/>
        </pc:sldMkLst>
        <pc:spChg chg="mod">
          <ac:chgData name="Munira S Alballa" userId="S::malballa@ksu.edu.sa::d1d78ce2-3bd7-4731-9a7b-346ec4100b40" providerId="AD" clId="Web-{A08FF608-E1D6-417F-9FBB-83487CE8C139}" dt="2021-01-26T06:40:52.440" v="3" actId="20577"/>
          <ac:spMkLst>
            <pc:docMk/>
            <pc:sldMk cId="4026097437" sldId="402"/>
            <ac:spMk id="33795" creationId="{00000000-0000-0000-0000-000000000000}"/>
          </ac:spMkLst>
        </pc:spChg>
      </pc:sldChg>
      <pc:sldChg chg="modSp">
        <pc:chgData name="Munira S Alballa" userId="S::malballa@ksu.edu.sa::d1d78ce2-3bd7-4731-9a7b-346ec4100b40" providerId="AD" clId="Web-{A08FF608-E1D6-417F-9FBB-83487CE8C139}" dt="2021-01-26T06:43:20.647" v="10" actId="20577"/>
        <pc:sldMkLst>
          <pc:docMk/>
          <pc:sldMk cId="3998006187" sldId="404"/>
        </pc:sldMkLst>
        <pc:spChg chg="mod">
          <ac:chgData name="Munira S Alballa" userId="S::malballa@ksu.edu.sa::d1d78ce2-3bd7-4731-9a7b-346ec4100b40" providerId="AD" clId="Web-{A08FF608-E1D6-417F-9FBB-83487CE8C139}" dt="2021-01-26T06:43:20.647" v="10" actId="20577"/>
          <ac:spMkLst>
            <pc:docMk/>
            <pc:sldMk cId="3998006187" sldId="404"/>
            <ac:spMk id="3584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CECEC0-D87C-485A-B3B0-D9986C3A8F0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12EB15-C8EF-48DD-ADB8-5C8F27DEF59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byte </a:t>
          </a:r>
        </a:p>
      </dgm:t>
    </dgm:pt>
    <dgm:pt modelId="{CF138E1D-90B6-427B-8DCE-DCC475FEA763}" type="parTrans" cxnId="{52526028-A6C9-44EC-A786-29D88420C8E2}">
      <dgm:prSet/>
      <dgm:spPr/>
      <dgm:t>
        <a:bodyPr/>
        <a:lstStyle/>
        <a:p>
          <a:endParaRPr lang="en-US"/>
        </a:p>
      </dgm:t>
    </dgm:pt>
    <dgm:pt modelId="{DDC0844A-8A6D-4DA1-97DC-BE774B978D09}" type="sibTrans" cxnId="{52526028-A6C9-44EC-A786-29D88420C8E2}">
      <dgm:prSet/>
      <dgm:spPr/>
      <dgm:t>
        <a:bodyPr/>
        <a:lstStyle/>
        <a:p>
          <a:endParaRPr lang="en-US"/>
        </a:p>
      </dgm:t>
    </dgm:pt>
    <dgm:pt modelId="{F5540FC4-3E39-4F97-8530-18650C5FE58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short </a:t>
          </a:r>
        </a:p>
      </dgm:t>
    </dgm:pt>
    <dgm:pt modelId="{6DC1A6E1-C13C-4423-B183-3A21DD300D43}" type="parTrans" cxnId="{A2A75370-EDC5-4DF1-9CD1-0D16DA871541}">
      <dgm:prSet/>
      <dgm:spPr/>
      <dgm:t>
        <a:bodyPr/>
        <a:lstStyle/>
        <a:p>
          <a:endParaRPr lang="en-US"/>
        </a:p>
      </dgm:t>
    </dgm:pt>
    <dgm:pt modelId="{5EDE1F42-034D-4AF4-944E-AE20FE5799B9}" type="sibTrans" cxnId="{A2A75370-EDC5-4DF1-9CD1-0D16DA871541}">
      <dgm:prSet/>
      <dgm:spPr/>
      <dgm:t>
        <a:bodyPr/>
        <a:lstStyle/>
        <a:p>
          <a:endParaRPr lang="en-US"/>
        </a:p>
      </dgm:t>
    </dgm:pt>
    <dgm:pt modelId="{22AC20DB-14CE-4236-A487-BD323AE2D6D1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int </a:t>
          </a:r>
        </a:p>
      </dgm:t>
    </dgm:pt>
    <dgm:pt modelId="{9E1EE7C2-699F-4C0C-A994-1D99C176670F}" type="parTrans" cxnId="{897E0440-35D9-4E88-B08D-DA783BDC1754}">
      <dgm:prSet/>
      <dgm:spPr/>
      <dgm:t>
        <a:bodyPr/>
        <a:lstStyle/>
        <a:p>
          <a:endParaRPr lang="en-US"/>
        </a:p>
      </dgm:t>
    </dgm:pt>
    <dgm:pt modelId="{CA293851-EE18-46B6-BE7E-D43CC6229429}" type="sibTrans" cxnId="{897E0440-35D9-4E88-B08D-DA783BDC1754}">
      <dgm:prSet/>
      <dgm:spPr/>
      <dgm:t>
        <a:bodyPr/>
        <a:lstStyle/>
        <a:p>
          <a:endParaRPr lang="en-US"/>
        </a:p>
      </dgm:t>
    </dgm:pt>
    <dgm:pt modelId="{9EAB0E56-5A15-4C2E-8E0C-E4803CCFB3DE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long </a:t>
          </a:r>
        </a:p>
      </dgm:t>
    </dgm:pt>
    <dgm:pt modelId="{80B56E9D-E84A-4A41-B420-B16726F406CA}" type="parTrans" cxnId="{7D540C16-F303-407D-AB91-75BA458791E6}">
      <dgm:prSet/>
      <dgm:spPr/>
      <dgm:t>
        <a:bodyPr/>
        <a:lstStyle/>
        <a:p>
          <a:endParaRPr lang="en-US"/>
        </a:p>
      </dgm:t>
    </dgm:pt>
    <dgm:pt modelId="{81A2F876-8A1B-4E1E-A2D6-60BB02D839B6}" type="sibTrans" cxnId="{7D540C16-F303-407D-AB91-75BA458791E6}">
      <dgm:prSet/>
      <dgm:spPr/>
      <dgm:t>
        <a:bodyPr/>
        <a:lstStyle/>
        <a:p>
          <a:endParaRPr lang="en-US"/>
        </a:p>
      </dgm:t>
    </dgm:pt>
    <dgm:pt modelId="{B021DE09-03CC-4AEC-8E2F-133142CCABCE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float </a:t>
          </a:r>
        </a:p>
      </dgm:t>
    </dgm:pt>
    <dgm:pt modelId="{016DA545-0B18-4537-8A98-D6C98CD2CC48}" type="parTrans" cxnId="{B45D6DD1-B905-466F-8439-B54B33A5BCA6}">
      <dgm:prSet/>
      <dgm:spPr/>
      <dgm:t>
        <a:bodyPr/>
        <a:lstStyle/>
        <a:p>
          <a:endParaRPr lang="en-US"/>
        </a:p>
      </dgm:t>
    </dgm:pt>
    <dgm:pt modelId="{EAE5EC5B-5CA9-4CCF-902D-12A38C9E41E9}" type="sibTrans" cxnId="{B45D6DD1-B905-466F-8439-B54B33A5BCA6}">
      <dgm:prSet/>
      <dgm:spPr/>
      <dgm:t>
        <a:bodyPr/>
        <a:lstStyle/>
        <a:p>
          <a:endParaRPr lang="en-US"/>
        </a:p>
      </dgm:t>
    </dgm:pt>
    <dgm:pt modelId="{764D4B9F-18F3-4A8A-9251-47BF17DE534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double</a:t>
          </a:r>
        </a:p>
      </dgm:t>
    </dgm:pt>
    <dgm:pt modelId="{F03C092E-FE24-463F-8135-AB4F614BDB40}" type="parTrans" cxnId="{15BBDF74-C7B4-4D5B-9909-C00875FC375C}">
      <dgm:prSet/>
      <dgm:spPr/>
      <dgm:t>
        <a:bodyPr/>
        <a:lstStyle/>
        <a:p>
          <a:endParaRPr lang="en-US"/>
        </a:p>
      </dgm:t>
    </dgm:pt>
    <dgm:pt modelId="{310BDBA0-2CBB-4871-9743-A413C903BCFB}" type="sibTrans" cxnId="{15BBDF74-C7B4-4D5B-9909-C00875FC375C}">
      <dgm:prSet/>
      <dgm:spPr/>
      <dgm:t>
        <a:bodyPr/>
        <a:lstStyle/>
        <a:p>
          <a:endParaRPr lang="en-US"/>
        </a:p>
      </dgm:t>
    </dgm:pt>
    <dgm:pt modelId="{16C2CEC5-C1A6-4F5E-84B8-B899B555589F}" type="pres">
      <dgm:prSet presAssocID="{7BCECEC0-D87C-485A-B3B0-D9986C3A8F0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3B54A5C-EEB7-4C82-9206-949FE55F539B}" type="pres">
      <dgm:prSet presAssocID="{1712EB15-C8EF-48DD-ADB8-5C8F27DEF59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32BD4F-4F49-43A2-8EB8-A227BB553B69}" type="pres">
      <dgm:prSet presAssocID="{DDC0844A-8A6D-4DA1-97DC-BE774B978D09}" presName="sibTrans" presStyleLbl="sibTrans2D1" presStyleIdx="0" presStyleCnt="5"/>
      <dgm:spPr/>
      <dgm:t>
        <a:bodyPr/>
        <a:lstStyle/>
        <a:p>
          <a:endParaRPr lang="en-US"/>
        </a:p>
      </dgm:t>
    </dgm:pt>
    <dgm:pt modelId="{5F51C130-C788-4995-ABFF-AE38309CDEA7}" type="pres">
      <dgm:prSet presAssocID="{DDC0844A-8A6D-4DA1-97DC-BE774B978D09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87A9538A-AF08-4FCE-BBAD-DD09ADD44041}" type="pres">
      <dgm:prSet presAssocID="{F5540FC4-3E39-4F97-8530-18650C5FE58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911058-C5CD-4748-95B9-38D3C0B6AC7A}" type="pres">
      <dgm:prSet presAssocID="{5EDE1F42-034D-4AF4-944E-AE20FE5799B9}" presName="sibTrans" presStyleLbl="sibTrans2D1" presStyleIdx="1" presStyleCnt="5"/>
      <dgm:spPr/>
      <dgm:t>
        <a:bodyPr/>
        <a:lstStyle/>
        <a:p>
          <a:endParaRPr lang="en-US"/>
        </a:p>
      </dgm:t>
    </dgm:pt>
    <dgm:pt modelId="{65A0C94D-B128-401E-9416-E49032F25175}" type="pres">
      <dgm:prSet presAssocID="{5EDE1F42-034D-4AF4-944E-AE20FE5799B9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FA014C74-2537-4E96-9309-4CFAD85AEFA9}" type="pres">
      <dgm:prSet presAssocID="{22AC20DB-14CE-4236-A487-BD323AE2D6D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756B87-5E3E-4A9A-B134-405630E3C0D8}" type="pres">
      <dgm:prSet presAssocID="{CA293851-EE18-46B6-BE7E-D43CC6229429}" presName="sibTrans" presStyleLbl="sibTrans2D1" presStyleIdx="2" presStyleCnt="5"/>
      <dgm:spPr/>
      <dgm:t>
        <a:bodyPr/>
        <a:lstStyle/>
        <a:p>
          <a:endParaRPr lang="en-US"/>
        </a:p>
      </dgm:t>
    </dgm:pt>
    <dgm:pt modelId="{52598EB8-5AF2-41A8-8D72-CFFEDC43607A}" type="pres">
      <dgm:prSet presAssocID="{CA293851-EE18-46B6-BE7E-D43CC6229429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E0C12CDB-3BA8-4398-9544-4A174E72E9C9}" type="pres">
      <dgm:prSet presAssocID="{9EAB0E56-5A15-4C2E-8E0C-E4803CCFB3D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86E82F-3867-4017-AB93-A353238E08EE}" type="pres">
      <dgm:prSet presAssocID="{81A2F876-8A1B-4E1E-A2D6-60BB02D839B6}" presName="sibTrans" presStyleLbl="sibTrans2D1" presStyleIdx="3" presStyleCnt="5"/>
      <dgm:spPr/>
      <dgm:t>
        <a:bodyPr/>
        <a:lstStyle/>
        <a:p>
          <a:endParaRPr lang="en-US"/>
        </a:p>
      </dgm:t>
    </dgm:pt>
    <dgm:pt modelId="{7C28028F-7089-4DFF-8D38-3EF584F615CB}" type="pres">
      <dgm:prSet presAssocID="{81A2F876-8A1B-4E1E-A2D6-60BB02D839B6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C030BD08-7DD2-4A42-827D-48E409CB5908}" type="pres">
      <dgm:prSet presAssocID="{B021DE09-03CC-4AEC-8E2F-133142CCABC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CAA60B-20E5-4CC7-959E-4215AFA240F0}" type="pres">
      <dgm:prSet presAssocID="{EAE5EC5B-5CA9-4CCF-902D-12A38C9E41E9}" presName="sibTrans" presStyleLbl="sibTrans2D1" presStyleIdx="4" presStyleCnt="5"/>
      <dgm:spPr/>
      <dgm:t>
        <a:bodyPr/>
        <a:lstStyle/>
        <a:p>
          <a:endParaRPr lang="en-US"/>
        </a:p>
      </dgm:t>
    </dgm:pt>
    <dgm:pt modelId="{9EC2F24E-9D6B-419C-980C-ED72FB82AC16}" type="pres">
      <dgm:prSet presAssocID="{EAE5EC5B-5CA9-4CCF-902D-12A38C9E41E9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4AED909F-80B1-4151-9546-47AE0FD46572}" type="pres">
      <dgm:prSet presAssocID="{764D4B9F-18F3-4A8A-9251-47BF17DE534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C77AA3-8951-4FA5-9CCD-3808976EB55B}" type="presOf" srcId="{9EAB0E56-5A15-4C2E-8E0C-E4803CCFB3DE}" destId="{E0C12CDB-3BA8-4398-9544-4A174E72E9C9}" srcOrd="0" destOrd="0" presId="urn:microsoft.com/office/officeart/2005/8/layout/process1"/>
    <dgm:cxn modelId="{FA37FF70-0A00-4581-A74A-C5774331BF82}" type="presOf" srcId="{CA293851-EE18-46B6-BE7E-D43CC6229429}" destId="{85756B87-5E3E-4A9A-B134-405630E3C0D8}" srcOrd="0" destOrd="0" presId="urn:microsoft.com/office/officeart/2005/8/layout/process1"/>
    <dgm:cxn modelId="{2DB3FEC6-7F76-4D00-BCCE-DE325D9779B9}" type="presOf" srcId="{CA293851-EE18-46B6-BE7E-D43CC6229429}" destId="{52598EB8-5AF2-41A8-8D72-CFFEDC43607A}" srcOrd="1" destOrd="0" presId="urn:microsoft.com/office/officeart/2005/8/layout/process1"/>
    <dgm:cxn modelId="{15BBDF74-C7B4-4D5B-9909-C00875FC375C}" srcId="{7BCECEC0-D87C-485A-B3B0-D9986C3A8F00}" destId="{764D4B9F-18F3-4A8A-9251-47BF17DE5347}" srcOrd="5" destOrd="0" parTransId="{F03C092E-FE24-463F-8135-AB4F614BDB40}" sibTransId="{310BDBA0-2CBB-4871-9743-A413C903BCFB}"/>
    <dgm:cxn modelId="{2B71048F-7029-49D4-9651-3BF32E36AB3C}" type="presOf" srcId="{EAE5EC5B-5CA9-4CCF-902D-12A38C9E41E9}" destId="{9EC2F24E-9D6B-419C-980C-ED72FB82AC16}" srcOrd="1" destOrd="0" presId="urn:microsoft.com/office/officeart/2005/8/layout/process1"/>
    <dgm:cxn modelId="{4DA2B26C-FC32-4DAE-BF07-1C18F27A2999}" type="presOf" srcId="{DDC0844A-8A6D-4DA1-97DC-BE774B978D09}" destId="{E932BD4F-4F49-43A2-8EB8-A227BB553B69}" srcOrd="0" destOrd="0" presId="urn:microsoft.com/office/officeart/2005/8/layout/process1"/>
    <dgm:cxn modelId="{B566EEED-8DA8-498E-9CA8-FF9CB6F47E02}" type="presOf" srcId="{81A2F876-8A1B-4E1E-A2D6-60BB02D839B6}" destId="{2486E82F-3867-4017-AB93-A353238E08EE}" srcOrd="0" destOrd="0" presId="urn:microsoft.com/office/officeart/2005/8/layout/process1"/>
    <dgm:cxn modelId="{C87F1BCB-8109-4A9A-8C30-54FB1402FB34}" type="presOf" srcId="{B021DE09-03CC-4AEC-8E2F-133142CCABCE}" destId="{C030BD08-7DD2-4A42-827D-48E409CB5908}" srcOrd="0" destOrd="0" presId="urn:microsoft.com/office/officeart/2005/8/layout/process1"/>
    <dgm:cxn modelId="{84491B38-BE7C-4FAF-9712-D8B7DF91300C}" type="presOf" srcId="{81A2F876-8A1B-4E1E-A2D6-60BB02D839B6}" destId="{7C28028F-7089-4DFF-8D38-3EF584F615CB}" srcOrd="1" destOrd="0" presId="urn:microsoft.com/office/officeart/2005/8/layout/process1"/>
    <dgm:cxn modelId="{7D540C16-F303-407D-AB91-75BA458791E6}" srcId="{7BCECEC0-D87C-485A-B3B0-D9986C3A8F00}" destId="{9EAB0E56-5A15-4C2E-8E0C-E4803CCFB3DE}" srcOrd="3" destOrd="0" parTransId="{80B56E9D-E84A-4A41-B420-B16726F406CA}" sibTransId="{81A2F876-8A1B-4E1E-A2D6-60BB02D839B6}"/>
    <dgm:cxn modelId="{BCBCC661-F77E-44F2-A039-26826E41900F}" type="presOf" srcId="{22AC20DB-14CE-4236-A487-BD323AE2D6D1}" destId="{FA014C74-2537-4E96-9309-4CFAD85AEFA9}" srcOrd="0" destOrd="0" presId="urn:microsoft.com/office/officeart/2005/8/layout/process1"/>
    <dgm:cxn modelId="{5F04B42B-821C-4045-8589-5F5A1C98A467}" type="presOf" srcId="{DDC0844A-8A6D-4DA1-97DC-BE774B978D09}" destId="{5F51C130-C788-4995-ABFF-AE38309CDEA7}" srcOrd="1" destOrd="0" presId="urn:microsoft.com/office/officeart/2005/8/layout/process1"/>
    <dgm:cxn modelId="{897E0440-35D9-4E88-B08D-DA783BDC1754}" srcId="{7BCECEC0-D87C-485A-B3B0-D9986C3A8F00}" destId="{22AC20DB-14CE-4236-A487-BD323AE2D6D1}" srcOrd="2" destOrd="0" parTransId="{9E1EE7C2-699F-4C0C-A994-1D99C176670F}" sibTransId="{CA293851-EE18-46B6-BE7E-D43CC6229429}"/>
    <dgm:cxn modelId="{89E791F8-387F-4FC3-A57E-994906ACFBAF}" type="presOf" srcId="{F5540FC4-3E39-4F97-8530-18650C5FE587}" destId="{87A9538A-AF08-4FCE-BBAD-DD09ADD44041}" srcOrd="0" destOrd="0" presId="urn:microsoft.com/office/officeart/2005/8/layout/process1"/>
    <dgm:cxn modelId="{E223CEC8-EFA6-467F-A6EB-2FE33E5ECBB5}" type="presOf" srcId="{764D4B9F-18F3-4A8A-9251-47BF17DE5347}" destId="{4AED909F-80B1-4151-9546-47AE0FD46572}" srcOrd="0" destOrd="0" presId="urn:microsoft.com/office/officeart/2005/8/layout/process1"/>
    <dgm:cxn modelId="{B45D6DD1-B905-466F-8439-B54B33A5BCA6}" srcId="{7BCECEC0-D87C-485A-B3B0-D9986C3A8F00}" destId="{B021DE09-03CC-4AEC-8E2F-133142CCABCE}" srcOrd="4" destOrd="0" parTransId="{016DA545-0B18-4537-8A98-D6C98CD2CC48}" sibTransId="{EAE5EC5B-5CA9-4CCF-902D-12A38C9E41E9}"/>
    <dgm:cxn modelId="{68EE9D0E-EFFE-48C9-ADD6-F86FA673EB07}" type="presOf" srcId="{EAE5EC5B-5CA9-4CCF-902D-12A38C9E41E9}" destId="{E1CAA60B-20E5-4CC7-959E-4215AFA240F0}" srcOrd="0" destOrd="0" presId="urn:microsoft.com/office/officeart/2005/8/layout/process1"/>
    <dgm:cxn modelId="{7771D2F5-9695-47FB-99DB-3914D599C334}" type="presOf" srcId="{5EDE1F42-034D-4AF4-944E-AE20FE5799B9}" destId="{A7911058-C5CD-4748-95B9-38D3C0B6AC7A}" srcOrd="0" destOrd="0" presId="urn:microsoft.com/office/officeart/2005/8/layout/process1"/>
    <dgm:cxn modelId="{52526028-A6C9-44EC-A786-29D88420C8E2}" srcId="{7BCECEC0-D87C-485A-B3B0-D9986C3A8F00}" destId="{1712EB15-C8EF-48DD-ADB8-5C8F27DEF597}" srcOrd="0" destOrd="0" parTransId="{CF138E1D-90B6-427B-8DCE-DCC475FEA763}" sibTransId="{DDC0844A-8A6D-4DA1-97DC-BE774B978D09}"/>
    <dgm:cxn modelId="{B9E9D26F-F5E6-4F36-AAE5-E057F31A2E4F}" type="presOf" srcId="{1712EB15-C8EF-48DD-ADB8-5C8F27DEF597}" destId="{B3B54A5C-EEB7-4C82-9206-949FE55F539B}" srcOrd="0" destOrd="0" presId="urn:microsoft.com/office/officeart/2005/8/layout/process1"/>
    <dgm:cxn modelId="{6C968D72-B68B-4EBA-8566-BF980944BA24}" type="presOf" srcId="{7BCECEC0-D87C-485A-B3B0-D9986C3A8F00}" destId="{16C2CEC5-C1A6-4F5E-84B8-B899B555589F}" srcOrd="0" destOrd="0" presId="urn:microsoft.com/office/officeart/2005/8/layout/process1"/>
    <dgm:cxn modelId="{3D7CC7E2-FA87-48EB-AEED-2D01FCCBCB2A}" type="presOf" srcId="{5EDE1F42-034D-4AF4-944E-AE20FE5799B9}" destId="{65A0C94D-B128-401E-9416-E49032F25175}" srcOrd="1" destOrd="0" presId="urn:microsoft.com/office/officeart/2005/8/layout/process1"/>
    <dgm:cxn modelId="{A2A75370-EDC5-4DF1-9CD1-0D16DA871541}" srcId="{7BCECEC0-D87C-485A-B3B0-D9986C3A8F00}" destId="{F5540FC4-3E39-4F97-8530-18650C5FE587}" srcOrd="1" destOrd="0" parTransId="{6DC1A6E1-C13C-4423-B183-3A21DD300D43}" sibTransId="{5EDE1F42-034D-4AF4-944E-AE20FE5799B9}"/>
    <dgm:cxn modelId="{638D9131-1C4D-4EF1-BFC1-D4DD81C84696}" type="presParOf" srcId="{16C2CEC5-C1A6-4F5E-84B8-B899B555589F}" destId="{B3B54A5C-EEB7-4C82-9206-949FE55F539B}" srcOrd="0" destOrd="0" presId="urn:microsoft.com/office/officeart/2005/8/layout/process1"/>
    <dgm:cxn modelId="{A2BA704D-374C-47FA-A508-6D93D0A367AE}" type="presParOf" srcId="{16C2CEC5-C1A6-4F5E-84B8-B899B555589F}" destId="{E932BD4F-4F49-43A2-8EB8-A227BB553B69}" srcOrd="1" destOrd="0" presId="urn:microsoft.com/office/officeart/2005/8/layout/process1"/>
    <dgm:cxn modelId="{F630BA0B-3F98-4D3D-B7F1-D964FFFF7C25}" type="presParOf" srcId="{E932BD4F-4F49-43A2-8EB8-A227BB553B69}" destId="{5F51C130-C788-4995-ABFF-AE38309CDEA7}" srcOrd="0" destOrd="0" presId="urn:microsoft.com/office/officeart/2005/8/layout/process1"/>
    <dgm:cxn modelId="{47713A09-4299-4A8C-B913-208B936B94D1}" type="presParOf" srcId="{16C2CEC5-C1A6-4F5E-84B8-B899B555589F}" destId="{87A9538A-AF08-4FCE-BBAD-DD09ADD44041}" srcOrd="2" destOrd="0" presId="urn:microsoft.com/office/officeart/2005/8/layout/process1"/>
    <dgm:cxn modelId="{E452C9A4-62E9-4FE5-BBF8-C076A5E8862F}" type="presParOf" srcId="{16C2CEC5-C1A6-4F5E-84B8-B899B555589F}" destId="{A7911058-C5CD-4748-95B9-38D3C0B6AC7A}" srcOrd="3" destOrd="0" presId="urn:microsoft.com/office/officeart/2005/8/layout/process1"/>
    <dgm:cxn modelId="{6483152C-52B5-403F-B46F-633C8BB2F2F9}" type="presParOf" srcId="{A7911058-C5CD-4748-95B9-38D3C0B6AC7A}" destId="{65A0C94D-B128-401E-9416-E49032F25175}" srcOrd="0" destOrd="0" presId="urn:microsoft.com/office/officeart/2005/8/layout/process1"/>
    <dgm:cxn modelId="{6B6A016B-0D85-4103-B46E-6FE8DD4D2521}" type="presParOf" srcId="{16C2CEC5-C1A6-4F5E-84B8-B899B555589F}" destId="{FA014C74-2537-4E96-9309-4CFAD85AEFA9}" srcOrd="4" destOrd="0" presId="urn:microsoft.com/office/officeart/2005/8/layout/process1"/>
    <dgm:cxn modelId="{E9AE13AC-C160-4746-9E9B-4C91C3A60783}" type="presParOf" srcId="{16C2CEC5-C1A6-4F5E-84B8-B899B555589F}" destId="{85756B87-5E3E-4A9A-B134-405630E3C0D8}" srcOrd="5" destOrd="0" presId="urn:microsoft.com/office/officeart/2005/8/layout/process1"/>
    <dgm:cxn modelId="{9A1A3161-A41E-4B66-B49F-26FE718C695C}" type="presParOf" srcId="{85756B87-5E3E-4A9A-B134-405630E3C0D8}" destId="{52598EB8-5AF2-41A8-8D72-CFFEDC43607A}" srcOrd="0" destOrd="0" presId="urn:microsoft.com/office/officeart/2005/8/layout/process1"/>
    <dgm:cxn modelId="{3E28FBD5-5E6B-4EC2-86CE-84CAC8A38B18}" type="presParOf" srcId="{16C2CEC5-C1A6-4F5E-84B8-B899B555589F}" destId="{E0C12CDB-3BA8-4398-9544-4A174E72E9C9}" srcOrd="6" destOrd="0" presId="urn:microsoft.com/office/officeart/2005/8/layout/process1"/>
    <dgm:cxn modelId="{2F5D565C-53A8-47F3-945B-4870BE56E3E8}" type="presParOf" srcId="{16C2CEC5-C1A6-4F5E-84B8-B899B555589F}" destId="{2486E82F-3867-4017-AB93-A353238E08EE}" srcOrd="7" destOrd="0" presId="urn:microsoft.com/office/officeart/2005/8/layout/process1"/>
    <dgm:cxn modelId="{7C43D585-1C46-4FAE-A87A-2EA7905C7C12}" type="presParOf" srcId="{2486E82F-3867-4017-AB93-A353238E08EE}" destId="{7C28028F-7089-4DFF-8D38-3EF584F615CB}" srcOrd="0" destOrd="0" presId="urn:microsoft.com/office/officeart/2005/8/layout/process1"/>
    <dgm:cxn modelId="{74B048A1-D8DA-47FD-99FB-4305A1CD89AD}" type="presParOf" srcId="{16C2CEC5-C1A6-4F5E-84B8-B899B555589F}" destId="{C030BD08-7DD2-4A42-827D-48E409CB5908}" srcOrd="8" destOrd="0" presId="urn:microsoft.com/office/officeart/2005/8/layout/process1"/>
    <dgm:cxn modelId="{FED2D72B-A3CD-4D8E-B19B-7E4DFC0523BB}" type="presParOf" srcId="{16C2CEC5-C1A6-4F5E-84B8-B899B555589F}" destId="{E1CAA60B-20E5-4CC7-959E-4215AFA240F0}" srcOrd="9" destOrd="0" presId="urn:microsoft.com/office/officeart/2005/8/layout/process1"/>
    <dgm:cxn modelId="{DF0FB270-CFF8-4A52-9E41-FA2855C15480}" type="presParOf" srcId="{E1CAA60B-20E5-4CC7-959E-4215AFA240F0}" destId="{9EC2F24E-9D6B-419C-980C-ED72FB82AC16}" srcOrd="0" destOrd="0" presId="urn:microsoft.com/office/officeart/2005/8/layout/process1"/>
    <dgm:cxn modelId="{89FEFF8F-6B7F-47AA-8908-FDB0DF39C0D4}" type="presParOf" srcId="{16C2CEC5-C1A6-4F5E-84B8-B899B555589F}" destId="{4AED909F-80B1-4151-9546-47AE0FD46572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CECEC0-D87C-485A-B3B0-D9986C3A8F0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12EB15-C8EF-48DD-ADB8-5C8F27DEF59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byte </a:t>
          </a:r>
        </a:p>
      </dgm:t>
    </dgm:pt>
    <dgm:pt modelId="{CF138E1D-90B6-427B-8DCE-DCC475FEA763}" type="parTrans" cxnId="{52526028-A6C9-44EC-A786-29D88420C8E2}">
      <dgm:prSet/>
      <dgm:spPr/>
      <dgm:t>
        <a:bodyPr/>
        <a:lstStyle/>
        <a:p>
          <a:endParaRPr lang="en-US"/>
        </a:p>
      </dgm:t>
    </dgm:pt>
    <dgm:pt modelId="{DDC0844A-8A6D-4DA1-97DC-BE774B978D09}" type="sibTrans" cxnId="{52526028-A6C9-44EC-A786-29D88420C8E2}">
      <dgm:prSet/>
      <dgm:spPr/>
      <dgm:t>
        <a:bodyPr/>
        <a:lstStyle/>
        <a:p>
          <a:endParaRPr lang="en-US"/>
        </a:p>
      </dgm:t>
    </dgm:pt>
    <dgm:pt modelId="{F5540FC4-3E39-4F97-8530-18650C5FE58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short </a:t>
          </a:r>
        </a:p>
      </dgm:t>
    </dgm:pt>
    <dgm:pt modelId="{6DC1A6E1-C13C-4423-B183-3A21DD300D43}" type="parTrans" cxnId="{A2A75370-EDC5-4DF1-9CD1-0D16DA871541}">
      <dgm:prSet/>
      <dgm:spPr/>
      <dgm:t>
        <a:bodyPr/>
        <a:lstStyle/>
        <a:p>
          <a:endParaRPr lang="en-US"/>
        </a:p>
      </dgm:t>
    </dgm:pt>
    <dgm:pt modelId="{5EDE1F42-034D-4AF4-944E-AE20FE5799B9}" type="sibTrans" cxnId="{A2A75370-EDC5-4DF1-9CD1-0D16DA871541}">
      <dgm:prSet/>
      <dgm:spPr/>
      <dgm:t>
        <a:bodyPr/>
        <a:lstStyle/>
        <a:p>
          <a:endParaRPr lang="en-US"/>
        </a:p>
      </dgm:t>
    </dgm:pt>
    <dgm:pt modelId="{22AC20DB-14CE-4236-A487-BD323AE2D6D1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int </a:t>
          </a:r>
        </a:p>
      </dgm:t>
    </dgm:pt>
    <dgm:pt modelId="{9E1EE7C2-699F-4C0C-A994-1D99C176670F}" type="parTrans" cxnId="{897E0440-35D9-4E88-B08D-DA783BDC1754}">
      <dgm:prSet/>
      <dgm:spPr/>
      <dgm:t>
        <a:bodyPr/>
        <a:lstStyle/>
        <a:p>
          <a:endParaRPr lang="en-US"/>
        </a:p>
      </dgm:t>
    </dgm:pt>
    <dgm:pt modelId="{CA293851-EE18-46B6-BE7E-D43CC6229429}" type="sibTrans" cxnId="{897E0440-35D9-4E88-B08D-DA783BDC1754}">
      <dgm:prSet/>
      <dgm:spPr/>
      <dgm:t>
        <a:bodyPr/>
        <a:lstStyle/>
        <a:p>
          <a:endParaRPr lang="en-US"/>
        </a:p>
      </dgm:t>
    </dgm:pt>
    <dgm:pt modelId="{9EAB0E56-5A15-4C2E-8E0C-E4803CCFB3DE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long </a:t>
          </a:r>
        </a:p>
      </dgm:t>
    </dgm:pt>
    <dgm:pt modelId="{80B56E9D-E84A-4A41-B420-B16726F406CA}" type="parTrans" cxnId="{7D540C16-F303-407D-AB91-75BA458791E6}">
      <dgm:prSet/>
      <dgm:spPr/>
      <dgm:t>
        <a:bodyPr/>
        <a:lstStyle/>
        <a:p>
          <a:endParaRPr lang="en-US"/>
        </a:p>
      </dgm:t>
    </dgm:pt>
    <dgm:pt modelId="{81A2F876-8A1B-4E1E-A2D6-60BB02D839B6}" type="sibTrans" cxnId="{7D540C16-F303-407D-AB91-75BA458791E6}">
      <dgm:prSet/>
      <dgm:spPr/>
      <dgm:t>
        <a:bodyPr/>
        <a:lstStyle/>
        <a:p>
          <a:endParaRPr lang="en-US"/>
        </a:p>
      </dgm:t>
    </dgm:pt>
    <dgm:pt modelId="{B021DE09-03CC-4AEC-8E2F-133142CCABCE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float </a:t>
          </a:r>
        </a:p>
      </dgm:t>
    </dgm:pt>
    <dgm:pt modelId="{016DA545-0B18-4537-8A98-D6C98CD2CC48}" type="parTrans" cxnId="{B45D6DD1-B905-466F-8439-B54B33A5BCA6}">
      <dgm:prSet/>
      <dgm:spPr/>
      <dgm:t>
        <a:bodyPr/>
        <a:lstStyle/>
        <a:p>
          <a:endParaRPr lang="en-US"/>
        </a:p>
      </dgm:t>
    </dgm:pt>
    <dgm:pt modelId="{EAE5EC5B-5CA9-4CCF-902D-12A38C9E41E9}" type="sibTrans" cxnId="{B45D6DD1-B905-466F-8439-B54B33A5BCA6}">
      <dgm:prSet/>
      <dgm:spPr/>
      <dgm:t>
        <a:bodyPr/>
        <a:lstStyle/>
        <a:p>
          <a:endParaRPr lang="en-US"/>
        </a:p>
      </dgm:t>
    </dgm:pt>
    <dgm:pt modelId="{764D4B9F-18F3-4A8A-9251-47BF17DE534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double</a:t>
          </a:r>
        </a:p>
      </dgm:t>
    </dgm:pt>
    <dgm:pt modelId="{F03C092E-FE24-463F-8135-AB4F614BDB40}" type="parTrans" cxnId="{15BBDF74-C7B4-4D5B-9909-C00875FC375C}">
      <dgm:prSet/>
      <dgm:spPr/>
      <dgm:t>
        <a:bodyPr/>
        <a:lstStyle/>
        <a:p>
          <a:endParaRPr lang="en-US"/>
        </a:p>
      </dgm:t>
    </dgm:pt>
    <dgm:pt modelId="{310BDBA0-2CBB-4871-9743-A413C903BCFB}" type="sibTrans" cxnId="{15BBDF74-C7B4-4D5B-9909-C00875FC375C}">
      <dgm:prSet/>
      <dgm:spPr/>
      <dgm:t>
        <a:bodyPr/>
        <a:lstStyle/>
        <a:p>
          <a:endParaRPr lang="en-US"/>
        </a:p>
      </dgm:t>
    </dgm:pt>
    <dgm:pt modelId="{16C2CEC5-C1A6-4F5E-84B8-B899B555589F}" type="pres">
      <dgm:prSet presAssocID="{7BCECEC0-D87C-485A-B3B0-D9986C3A8F0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3B54A5C-EEB7-4C82-9206-949FE55F539B}" type="pres">
      <dgm:prSet presAssocID="{1712EB15-C8EF-48DD-ADB8-5C8F27DEF59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32BD4F-4F49-43A2-8EB8-A227BB553B69}" type="pres">
      <dgm:prSet presAssocID="{DDC0844A-8A6D-4DA1-97DC-BE774B978D09}" presName="sibTrans" presStyleLbl="sibTrans2D1" presStyleIdx="0" presStyleCnt="5"/>
      <dgm:spPr/>
      <dgm:t>
        <a:bodyPr/>
        <a:lstStyle/>
        <a:p>
          <a:endParaRPr lang="en-US"/>
        </a:p>
      </dgm:t>
    </dgm:pt>
    <dgm:pt modelId="{5F51C130-C788-4995-ABFF-AE38309CDEA7}" type="pres">
      <dgm:prSet presAssocID="{DDC0844A-8A6D-4DA1-97DC-BE774B978D09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87A9538A-AF08-4FCE-BBAD-DD09ADD44041}" type="pres">
      <dgm:prSet presAssocID="{F5540FC4-3E39-4F97-8530-18650C5FE58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911058-C5CD-4748-95B9-38D3C0B6AC7A}" type="pres">
      <dgm:prSet presAssocID="{5EDE1F42-034D-4AF4-944E-AE20FE5799B9}" presName="sibTrans" presStyleLbl="sibTrans2D1" presStyleIdx="1" presStyleCnt="5"/>
      <dgm:spPr/>
      <dgm:t>
        <a:bodyPr/>
        <a:lstStyle/>
        <a:p>
          <a:endParaRPr lang="en-US"/>
        </a:p>
      </dgm:t>
    </dgm:pt>
    <dgm:pt modelId="{65A0C94D-B128-401E-9416-E49032F25175}" type="pres">
      <dgm:prSet presAssocID="{5EDE1F42-034D-4AF4-944E-AE20FE5799B9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FA014C74-2537-4E96-9309-4CFAD85AEFA9}" type="pres">
      <dgm:prSet presAssocID="{22AC20DB-14CE-4236-A487-BD323AE2D6D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756B87-5E3E-4A9A-B134-405630E3C0D8}" type="pres">
      <dgm:prSet presAssocID="{CA293851-EE18-46B6-BE7E-D43CC6229429}" presName="sibTrans" presStyleLbl="sibTrans2D1" presStyleIdx="2" presStyleCnt="5"/>
      <dgm:spPr/>
      <dgm:t>
        <a:bodyPr/>
        <a:lstStyle/>
        <a:p>
          <a:endParaRPr lang="en-US"/>
        </a:p>
      </dgm:t>
    </dgm:pt>
    <dgm:pt modelId="{52598EB8-5AF2-41A8-8D72-CFFEDC43607A}" type="pres">
      <dgm:prSet presAssocID="{CA293851-EE18-46B6-BE7E-D43CC6229429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E0C12CDB-3BA8-4398-9544-4A174E72E9C9}" type="pres">
      <dgm:prSet presAssocID="{9EAB0E56-5A15-4C2E-8E0C-E4803CCFB3D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86E82F-3867-4017-AB93-A353238E08EE}" type="pres">
      <dgm:prSet presAssocID="{81A2F876-8A1B-4E1E-A2D6-60BB02D839B6}" presName="sibTrans" presStyleLbl="sibTrans2D1" presStyleIdx="3" presStyleCnt="5"/>
      <dgm:spPr/>
      <dgm:t>
        <a:bodyPr/>
        <a:lstStyle/>
        <a:p>
          <a:endParaRPr lang="en-US"/>
        </a:p>
      </dgm:t>
    </dgm:pt>
    <dgm:pt modelId="{7C28028F-7089-4DFF-8D38-3EF584F615CB}" type="pres">
      <dgm:prSet presAssocID="{81A2F876-8A1B-4E1E-A2D6-60BB02D839B6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C030BD08-7DD2-4A42-827D-48E409CB5908}" type="pres">
      <dgm:prSet presAssocID="{B021DE09-03CC-4AEC-8E2F-133142CCABC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CAA60B-20E5-4CC7-959E-4215AFA240F0}" type="pres">
      <dgm:prSet presAssocID="{EAE5EC5B-5CA9-4CCF-902D-12A38C9E41E9}" presName="sibTrans" presStyleLbl="sibTrans2D1" presStyleIdx="4" presStyleCnt="5"/>
      <dgm:spPr/>
      <dgm:t>
        <a:bodyPr/>
        <a:lstStyle/>
        <a:p>
          <a:endParaRPr lang="en-US"/>
        </a:p>
      </dgm:t>
    </dgm:pt>
    <dgm:pt modelId="{9EC2F24E-9D6B-419C-980C-ED72FB82AC16}" type="pres">
      <dgm:prSet presAssocID="{EAE5EC5B-5CA9-4CCF-902D-12A38C9E41E9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4AED909F-80B1-4151-9546-47AE0FD46572}" type="pres">
      <dgm:prSet presAssocID="{764D4B9F-18F3-4A8A-9251-47BF17DE534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54EE96-E754-4097-8716-6D734F87B9A1}" type="presOf" srcId="{EAE5EC5B-5CA9-4CCF-902D-12A38C9E41E9}" destId="{9EC2F24E-9D6B-419C-980C-ED72FB82AC16}" srcOrd="1" destOrd="0" presId="urn:microsoft.com/office/officeart/2005/8/layout/process1"/>
    <dgm:cxn modelId="{DD315DD5-B1D3-40B7-A64A-F8576CDB4F92}" type="presOf" srcId="{7BCECEC0-D87C-485A-B3B0-D9986C3A8F00}" destId="{16C2CEC5-C1A6-4F5E-84B8-B899B555589F}" srcOrd="0" destOrd="0" presId="urn:microsoft.com/office/officeart/2005/8/layout/process1"/>
    <dgm:cxn modelId="{A2A75370-EDC5-4DF1-9CD1-0D16DA871541}" srcId="{7BCECEC0-D87C-485A-B3B0-D9986C3A8F00}" destId="{F5540FC4-3E39-4F97-8530-18650C5FE587}" srcOrd="1" destOrd="0" parTransId="{6DC1A6E1-C13C-4423-B183-3A21DD300D43}" sibTransId="{5EDE1F42-034D-4AF4-944E-AE20FE5799B9}"/>
    <dgm:cxn modelId="{0A019652-13D2-4574-8D33-B5F3EBF2C669}" type="presOf" srcId="{764D4B9F-18F3-4A8A-9251-47BF17DE5347}" destId="{4AED909F-80B1-4151-9546-47AE0FD46572}" srcOrd="0" destOrd="0" presId="urn:microsoft.com/office/officeart/2005/8/layout/process1"/>
    <dgm:cxn modelId="{07D2FD75-C58E-4248-AC3B-1A04C0B0417B}" type="presOf" srcId="{81A2F876-8A1B-4E1E-A2D6-60BB02D839B6}" destId="{2486E82F-3867-4017-AB93-A353238E08EE}" srcOrd="0" destOrd="0" presId="urn:microsoft.com/office/officeart/2005/8/layout/process1"/>
    <dgm:cxn modelId="{4733E565-AD98-4229-9921-F1AEDB11C2EF}" type="presOf" srcId="{CA293851-EE18-46B6-BE7E-D43CC6229429}" destId="{85756B87-5E3E-4A9A-B134-405630E3C0D8}" srcOrd="0" destOrd="0" presId="urn:microsoft.com/office/officeart/2005/8/layout/process1"/>
    <dgm:cxn modelId="{4EBBC7C9-96F1-46C9-91F0-682CE37A1B70}" type="presOf" srcId="{B021DE09-03CC-4AEC-8E2F-133142CCABCE}" destId="{C030BD08-7DD2-4A42-827D-48E409CB5908}" srcOrd="0" destOrd="0" presId="urn:microsoft.com/office/officeart/2005/8/layout/process1"/>
    <dgm:cxn modelId="{CE2B9AF9-12F8-48EE-A7C2-D7C14D818CD7}" type="presOf" srcId="{5EDE1F42-034D-4AF4-944E-AE20FE5799B9}" destId="{A7911058-C5CD-4748-95B9-38D3C0B6AC7A}" srcOrd="0" destOrd="0" presId="urn:microsoft.com/office/officeart/2005/8/layout/process1"/>
    <dgm:cxn modelId="{3CD41019-57EC-4BE6-A198-631D75A50DA0}" type="presOf" srcId="{9EAB0E56-5A15-4C2E-8E0C-E4803CCFB3DE}" destId="{E0C12CDB-3BA8-4398-9544-4A174E72E9C9}" srcOrd="0" destOrd="0" presId="urn:microsoft.com/office/officeart/2005/8/layout/process1"/>
    <dgm:cxn modelId="{7D540C16-F303-407D-AB91-75BA458791E6}" srcId="{7BCECEC0-D87C-485A-B3B0-D9986C3A8F00}" destId="{9EAB0E56-5A15-4C2E-8E0C-E4803CCFB3DE}" srcOrd="3" destOrd="0" parTransId="{80B56E9D-E84A-4A41-B420-B16726F406CA}" sibTransId="{81A2F876-8A1B-4E1E-A2D6-60BB02D839B6}"/>
    <dgm:cxn modelId="{897E0440-35D9-4E88-B08D-DA783BDC1754}" srcId="{7BCECEC0-D87C-485A-B3B0-D9986C3A8F00}" destId="{22AC20DB-14CE-4236-A487-BD323AE2D6D1}" srcOrd="2" destOrd="0" parTransId="{9E1EE7C2-699F-4C0C-A994-1D99C176670F}" sibTransId="{CA293851-EE18-46B6-BE7E-D43CC6229429}"/>
    <dgm:cxn modelId="{98175ED9-73DE-43BC-B9BE-AC9C63E31892}" type="presOf" srcId="{22AC20DB-14CE-4236-A487-BD323AE2D6D1}" destId="{FA014C74-2537-4E96-9309-4CFAD85AEFA9}" srcOrd="0" destOrd="0" presId="urn:microsoft.com/office/officeart/2005/8/layout/process1"/>
    <dgm:cxn modelId="{0C10446A-E016-4011-9889-5B66530DD34B}" type="presOf" srcId="{81A2F876-8A1B-4E1E-A2D6-60BB02D839B6}" destId="{7C28028F-7089-4DFF-8D38-3EF584F615CB}" srcOrd="1" destOrd="0" presId="urn:microsoft.com/office/officeart/2005/8/layout/process1"/>
    <dgm:cxn modelId="{34F77A2E-049F-4CAD-A416-66E0ABA81FB2}" type="presOf" srcId="{DDC0844A-8A6D-4DA1-97DC-BE774B978D09}" destId="{E932BD4F-4F49-43A2-8EB8-A227BB553B69}" srcOrd="0" destOrd="0" presId="urn:microsoft.com/office/officeart/2005/8/layout/process1"/>
    <dgm:cxn modelId="{90890F94-75A3-44DC-AAB4-E3312F2DA573}" type="presOf" srcId="{EAE5EC5B-5CA9-4CCF-902D-12A38C9E41E9}" destId="{E1CAA60B-20E5-4CC7-959E-4215AFA240F0}" srcOrd="0" destOrd="0" presId="urn:microsoft.com/office/officeart/2005/8/layout/process1"/>
    <dgm:cxn modelId="{5B3BB268-303E-47CD-912C-6E84AB5D4601}" type="presOf" srcId="{F5540FC4-3E39-4F97-8530-18650C5FE587}" destId="{87A9538A-AF08-4FCE-BBAD-DD09ADD44041}" srcOrd="0" destOrd="0" presId="urn:microsoft.com/office/officeart/2005/8/layout/process1"/>
    <dgm:cxn modelId="{942A5639-BA95-4786-8CD0-3B18D41FD053}" type="presOf" srcId="{DDC0844A-8A6D-4DA1-97DC-BE774B978D09}" destId="{5F51C130-C788-4995-ABFF-AE38309CDEA7}" srcOrd="1" destOrd="0" presId="urn:microsoft.com/office/officeart/2005/8/layout/process1"/>
    <dgm:cxn modelId="{08E74988-028E-4ED2-9877-D6EA4AE4AB65}" type="presOf" srcId="{CA293851-EE18-46B6-BE7E-D43CC6229429}" destId="{52598EB8-5AF2-41A8-8D72-CFFEDC43607A}" srcOrd="1" destOrd="0" presId="urn:microsoft.com/office/officeart/2005/8/layout/process1"/>
    <dgm:cxn modelId="{15BBDF74-C7B4-4D5B-9909-C00875FC375C}" srcId="{7BCECEC0-D87C-485A-B3B0-D9986C3A8F00}" destId="{764D4B9F-18F3-4A8A-9251-47BF17DE5347}" srcOrd="5" destOrd="0" parTransId="{F03C092E-FE24-463F-8135-AB4F614BDB40}" sibTransId="{310BDBA0-2CBB-4871-9743-A413C903BCFB}"/>
    <dgm:cxn modelId="{52526028-A6C9-44EC-A786-29D88420C8E2}" srcId="{7BCECEC0-D87C-485A-B3B0-D9986C3A8F00}" destId="{1712EB15-C8EF-48DD-ADB8-5C8F27DEF597}" srcOrd="0" destOrd="0" parTransId="{CF138E1D-90B6-427B-8DCE-DCC475FEA763}" sibTransId="{DDC0844A-8A6D-4DA1-97DC-BE774B978D09}"/>
    <dgm:cxn modelId="{B45D6DD1-B905-466F-8439-B54B33A5BCA6}" srcId="{7BCECEC0-D87C-485A-B3B0-D9986C3A8F00}" destId="{B021DE09-03CC-4AEC-8E2F-133142CCABCE}" srcOrd="4" destOrd="0" parTransId="{016DA545-0B18-4537-8A98-D6C98CD2CC48}" sibTransId="{EAE5EC5B-5CA9-4CCF-902D-12A38C9E41E9}"/>
    <dgm:cxn modelId="{0858CF52-E56A-4957-978D-340C1BCE992D}" type="presOf" srcId="{5EDE1F42-034D-4AF4-944E-AE20FE5799B9}" destId="{65A0C94D-B128-401E-9416-E49032F25175}" srcOrd="1" destOrd="0" presId="urn:microsoft.com/office/officeart/2005/8/layout/process1"/>
    <dgm:cxn modelId="{71A5E0DA-F5A5-4612-805F-5F7ABA701807}" type="presOf" srcId="{1712EB15-C8EF-48DD-ADB8-5C8F27DEF597}" destId="{B3B54A5C-EEB7-4C82-9206-949FE55F539B}" srcOrd="0" destOrd="0" presId="urn:microsoft.com/office/officeart/2005/8/layout/process1"/>
    <dgm:cxn modelId="{8895A7AE-9648-4211-B434-EE40B79F47ED}" type="presParOf" srcId="{16C2CEC5-C1A6-4F5E-84B8-B899B555589F}" destId="{B3B54A5C-EEB7-4C82-9206-949FE55F539B}" srcOrd="0" destOrd="0" presId="urn:microsoft.com/office/officeart/2005/8/layout/process1"/>
    <dgm:cxn modelId="{EAFB21B8-C46C-4DB9-B8DA-47453AB1D422}" type="presParOf" srcId="{16C2CEC5-C1A6-4F5E-84B8-B899B555589F}" destId="{E932BD4F-4F49-43A2-8EB8-A227BB553B69}" srcOrd="1" destOrd="0" presId="urn:microsoft.com/office/officeart/2005/8/layout/process1"/>
    <dgm:cxn modelId="{96A9BC55-C4F2-4966-89DB-308028D44EA7}" type="presParOf" srcId="{E932BD4F-4F49-43A2-8EB8-A227BB553B69}" destId="{5F51C130-C788-4995-ABFF-AE38309CDEA7}" srcOrd="0" destOrd="0" presId="urn:microsoft.com/office/officeart/2005/8/layout/process1"/>
    <dgm:cxn modelId="{BD13CEBE-2E05-44C2-BA01-E90F14D52606}" type="presParOf" srcId="{16C2CEC5-C1A6-4F5E-84B8-B899B555589F}" destId="{87A9538A-AF08-4FCE-BBAD-DD09ADD44041}" srcOrd="2" destOrd="0" presId="urn:microsoft.com/office/officeart/2005/8/layout/process1"/>
    <dgm:cxn modelId="{B2228444-1029-4906-9B9E-D5285B7DED86}" type="presParOf" srcId="{16C2CEC5-C1A6-4F5E-84B8-B899B555589F}" destId="{A7911058-C5CD-4748-95B9-38D3C0B6AC7A}" srcOrd="3" destOrd="0" presId="urn:microsoft.com/office/officeart/2005/8/layout/process1"/>
    <dgm:cxn modelId="{82498640-BC8A-42DA-AE1E-464B89354F3F}" type="presParOf" srcId="{A7911058-C5CD-4748-95B9-38D3C0B6AC7A}" destId="{65A0C94D-B128-401E-9416-E49032F25175}" srcOrd="0" destOrd="0" presId="urn:microsoft.com/office/officeart/2005/8/layout/process1"/>
    <dgm:cxn modelId="{56677ABD-674C-4A12-9DFF-4B00AFF818BC}" type="presParOf" srcId="{16C2CEC5-C1A6-4F5E-84B8-B899B555589F}" destId="{FA014C74-2537-4E96-9309-4CFAD85AEFA9}" srcOrd="4" destOrd="0" presId="urn:microsoft.com/office/officeart/2005/8/layout/process1"/>
    <dgm:cxn modelId="{26B8212B-BC3D-4B44-9F5C-182FBA7F7DE8}" type="presParOf" srcId="{16C2CEC5-C1A6-4F5E-84B8-B899B555589F}" destId="{85756B87-5E3E-4A9A-B134-405630E3C0D8}" srcOrd="5" destOrd="0" presId="urn:microsoft.com/office/officeart/2005/8/layout/process1"/>
    <dgm:cxn modelId="{B19DE28D-F583-4601-9A72-E068FB397BFC}" type="presParOf" srcId="{85756B87-5E3E-4A9A-B134-405630E3C0D8}" destId="{52598EB8-5AF2-41A8-8D72-CFFEDC43607A}" srcOrd="0" destOrd="0" presId="urn:microsoft.com/office/officeart/2005/8/layout/process1"/>
    <dgm:cxn modelId="{7001F4BF-C63A-4249-92E4-1955DAD8E62B}" type="presParOf" srcId="{16C2CEC5-C1A6-4F5E-84B8-B899B555589F}" destId="{E0C12CDB-3BA8-4398-9544-4A174E72E9C9}" srcOrd="6" destOrd="0" presId="urn:microsoft.com/office/officeart/2005/8/layout/process1"/>
    <dgm:cxn modelId="{F81D1027-D8DE-4C48-9485-38EF42E8B5B6}" type="presParOf" srcId="{16C2CEC5-C1A6-4F5E-84B8-B899B555589F}" destId="{2486E82F-3867-4017-AB93-A353238E08EE}" srcOrd="7" destOrd="0" presId="urn:microsoft.com/office/officeart/2005/8/layout/process1"/>
    <dgm:cxn modelId="{7708AB48-5788-45AF-98D6-BEAC238C8C24}" type="presParOf" srcId="{2486E82F-3867-4017-AB93-A353238E08EE}" destId="{7C28028F-7089-4DFF-8D38-3EF584F615CB}" srcOrd="0" destOrd="0" presId="urn:microsoft.com/office/officeart/2005/8/layout/process1"/>
    <dgm:cxn modelId="{24AD55A2-E2D4-43AC-8E1E-3C609F40661D}" type="presParOf" srcId="{16C2CEC5-C1A6-4F5E-84B8-B899B555589F}" destId="{C030BD08-7DD2-4A42-827D-48E409CB5908}" srcOrd="8" destOrd="0" presId="urn:microsoft.com/office/officeart/2005/8/layout/process1"/>
    <dgm:cxn modelId="{D17DAB06-83D1-4649-BD68-087C2C1232B2}" type="presParOf" srcId="{16C2CEC5-C1A6-4F5E-84B8-B899B555589F}" destId="{E1CAA60B-20E5-4CC7-959E-4215AFA240F0}" srcOrd="9" destOrd="0" presId="urn:microsoft.com/office/officeart/2005/8/layout/process1"/>
    <dgm:cxn modelId="{59326FFC-5697-43A1-868C-12CE1237791B}" type="presParOf" srcId="{E1CAA60B-20E5-4CC7-959E-4215AFA240F0}" destId="{9EC2F24E-9D6B-419C-980C-ED72FB82AC16}" srcOrd="0" destOrd="0" presId="urn:microsoft.com/office/officeart/2005/8/layout/process1"/>
    <dgm:cxn modelId="{6406B368-5E7E-4C33-8F09-8398A87B7C3B}" type="presParOf" srcId="{16C2CEC5-C1A6-4F5E-84B8-B899B555589F}" destId="{4AED909F-80B1-4151-9546-47AE0FD46572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54A5C-EEB7-4C82-9206-949FE55F539B}">
      <dsp:nvSpPr>
        <dsp:cNvPr id="0" name=""/>
        <dsp:cNvSpPr/>
      </dsp:nvSpPr>
      <dsp:spPr>
        <a:xfrm>
          <a:off x="0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byte </a:t>
          </a:r>
        </a:p>
      </dsp:txBody>
      <dsp:txXfrm>
        <a:off x="18078" y="143808"/>
        <a:ext cx="992543" cy="581064"/>
      </dsp:txXfrm>
    </dsp:sp>
    <dsp:sp modelId="{E932BD4F-4F49-43A2-8EB8-A227BB553B69}">
      <dsp:nvSpPr>
        <dsp:cNvPr id="0" name=""/>
        <dsp:cNvSpPr/>
      </dsp:nvSpPr>
      <dsp:spPr>
        <a:xfrm>
          <a:off x="113157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131570" y="357804"/>
        <a:ext cx="152659" cy="153071"/>
      </dsp:txXfrm>
    </dsp:sp>
    <dsp:sp modelId="{87A9538A-AF08-4FCE-BBAD-DD09ADD44041}">
      <dsp:nvSpPr>
        <dsp:cNvPr id="0" name=""/>
        <dsp:cNvSpPr/>
      </dsp:nvSpPr>
      <dsp:spPr>
        <a:xfrm>
          <a:off x="1440180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short </a:t>
          </a:r>
        </a:p>
      </dsp:txBody>
      <dsp:txXfrm>
        <a:off x="1458258" y="143808"/>
        <a:ext cx="992543" cy="581064"/>
      </dsp:txXfrm>
    </dsp:sp>
    <dsp:sp modelId="{A7911058-C5CD-4748-95B9-38D3C0B6AC7A}">
      <dsp:nvSpPr>
        <dsp:cNvPr id="0" name=""/>
        <dsp:cNvSpPr/>
      </dsp:nvSpPr>
      <dsp:spPr>
        <a:xfrm>
          <a:off x="257175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571750" y="357804"/>
        <a:ext cx="152659" cy="153071"/>
      </dsp:txXfrm>
    </dsp:sp>
    <dsp:sp modelId="{FA014C74-2537-4E96-9309-4CFAD85AEFA9}">
      <dsp:nvSpPr>
        <dsp:cNvPr id="0" name=""/>
        <dsp:cNvSpPr/>
      </dsp:nvSpPr>
      <dsp:spPr>
        <a:xfrm>
          <a:off x="2880360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int </a:t>
          </a:r>
        </a:p>
      </dsp:txBody>
      <dsp:txXfrm>
        <a:off x="2898438" y="143808"/>
        <a:ext cx="992543" cy="581064"/>
      </dsp:txXfrm>
    </dsp:sp>
    <dsp:sp modelId="{85756B87-5E3E-4A9A-B134-405630E3C0D8}">
      <dsp:nvSpPr>
        <dsp:cNvPr id="0" name=""/>
        <dsp:cNvSpPr/>
      </dsp:nvSpPr>
      <dsp:spPr>
        <a:xfrm>
          <a:off x="401193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011930" y="357804"/>
        <a:ext cx="152659" cy="153071"/>
      </dsp:txXfrm>
    </dsp:sp>
    <dsp:sp modelId="{E0C12CDB-3BA8-4398-9544-4A174E72E9C9}">
      <dsp:nvSpPr>
        <dsp:cNvPr id="0" name=""/>
        <dsp:cNvSpPr/>
      </dsp:nvSpPr>
      <dsp:spPr>
        <a:xfrm>
          <a:off x="4320540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long </a:t>
          </a:r>
        </a:p>
      </dsp:txBody>
      <dsp:txXfrm>
        <a:off x="4338618" y="143808"/>
        <a:ext cx="992543" cy="581064"/>
      </dsp:txXfrm>
    </dsp:sp>
    <dsp:sp modelId="{2486E82F-3867-4017-AB93-A353238E08EE}">
      <dsp:nvSpPr>
        <dsp:cNvPr id="0" name=""/>
        <dsp:cNvSpPr/>
      </dsp:nvSpPr>
      <dsp:spPr>
        <a:xfrm>
          <a:off x="545211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5452110" y="357804"/>
        <a:ext cx="152659" cy="153071"/>
      </dsp:txXfrm>
    </dsp:sp>
    <dsp:sp modelId="{C030BD08-7DD2-4A42-827D-48E409CB5908}">
      <dsp:nvSpPr>
        <dsp:cNvPr id="0" name=""/>
        <dsp:cNvSpPr/>
      </dsp:nvSpPr>
      <dsp:spPr>
        <a:xfrm>
          <a:off x="5760719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float </a:t>
          </a:r>
        </a:p>
      </dsp:txBody>
      <dsp:txXfrm>
        <a:off x="5778797" y="143808"/>
        <a:ext cx="992543" cy="581064"/>
      </dsp:txXfrm>
    </dsp:sp>
    <dsp:sp modelId="{E1CAA60B-20E5-4CC7-959E-4215AFA240F0}">
      <dsp:nvSpPr>
        <dsp:cNvPr id="0" name=""/>
        <dsp:cNvSpPr/>
      </dsp:nvSpPr>
      <dsp:spPr>
        <a:xfrm>
          <a:off x="6892289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6892289" y="357804"/>
        <a:ext cx="152659" cy="153071"/>
      </dsp:txXfrm>
    </dsp:sp>
    <dsp:sp modelId="{4AED909F-80B1-4151-9546-47AE0FD46572}">
      <dsp:nvSpPr>
        <dsp:cNvPr id="0" name=""/>
        <dsp:cNvSpPr/>
      </dsp:nvSpPr>
      <dsp:spPr>
        <a:xfrm>
          <a:off x="7200899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double</a:t>
          </a:r>
        </a:p>
      </dsp:txBody>
      <dsp:txXfrm>
        <a:off x="7218977" y="143808"/>
        <a:ext cx="992543" cy="5810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54A5C-EEB7-4C82-9206-949FE55F539B}">
      <dsp:nvSpPr>
        <dsp:cNvPr id="0" name=""/>
        <dsp:cNvSpPr/>
      </dsp:nvSpPr>
      <dsp:spPr>
        <a:xfrm>
          <a:off x="0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byte </a:t>
          </a:r>
        </a:p>
      </dsp:txBody>
      <dsp:txXfrm>
        <a:off x="18078" y="143808"/>
        <a:ext cx="992543" cy="581064"/>
      </dsp:txXfrm>
    </dsp:sp>
    <dsp:sp modelId="{E932BD4F-4F49-43A2-8EB8-A227BB553B69}">
      <dsp:nvSpPr>
        <dsp:cNvPr id="0" name=""/>
        <dsp:cNvSpPr/>
      </dsp:nvSpPr>
      <dsp:spPr>
        <a:xfrm>
          <a:off x="113157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131570" y="357804"/>
        <a:ext cx="152659" cy="153071"/>
      </dsp:txXfrm>
    </dsp:sp>
    <dsp:sp modelId="{87A9538A-AF08-4FCE-BBAD-DD09ADD44041}">
      <dsp:nvSpPr>
        <dsp:cNvPr id="0" name=""/>
        <dsp:cNvSpPr/>
      </dsp:nvSpPr>
      <dsp:spPr>
        <a:xfrm>
          <a:off x="1440180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short </a:t>
          </a:r>
        </a:p>
      </dsp:txBody>
      <dsp:txXfrm>
        <a:off x="1458258" y="143808"/>
        <a:ext cx="992543" cy="581064"/>
      </dsp:txXfrm>
    </dsp:sp>
    <dsp:sp modelId="{A7911058-C5CD-4748-95B9-38D3C0B6AC7A}">
      <dsp:nvSpPr>
        <dsp:cNvPr id="0" name=""/>
        <dsp:cNvSpPr/>
      </dsp:nvSpPr>
      <dsp:spPr>
        <a:xfrm>
          <a:off x="257175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571750" y="357804"/>
        <a:ext cx="152659" cy="153071"/>
      </dsp:txXfrm>
    </dsp:sp>
    <dsp:sp modelId="{FA014C74-2537-4E96-9309-4CFAD85AEFA9}">
      <dsp:nvSpPr>
        <dsp:cNvPr id="0" name=""/>
        <dsp:cNvSpPr/>
      </dsp:nvSpPr>
      <dsp:spPr>
        <a:xfrm>
          <a:off x="2880360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int </a:t>
          </a:r>
        </a:p>
      </dsp:txBody>
      <dsp:txXfrm>
        <a:off x="2898438" y="143808"/>
        <a:ext cx="992543" cy="581064"/>
      </dsp:txXfrm>
    </dsp:sp>
    <dsp:sp modelId="{85756B87-5E3E-4A9A-B134-405630E3C0D8}">
      <dsp:nvSpPr>
        <dsp:cNvPr id="0" name=""/>
        <dsp:cNvSpPr/>
      </dsp:nvSpPr>
      <dsp:spPr>
        <a:xfrm>
          <a:off x="401193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011930" y="357804"/>
        <a:ext cx="152659" cy="153071"/>
      </dsp:txXfrm>
    </dsp:sp>
    <dsp:sp modelId="{E0C12CDB-3BA8-4398-9544-4A174E72E9C9}">
      <dsp:nvSpPr>
        <dsp:cNvPr id="0" name=""/>
        <dsp:cNvSpPr/>
      </dsp:nvSpPr>
      <dsp:spPr>
        <a:xfrm>
          <a:off x="4320540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long </a:t>
          </a:r>
        </a:p>
      </dsp:txBody>
      <dsp:txXfrm>
        <a:off x="4338618" y="143808"/>
        <a:ext cx="992543" cy="581064"/>
      </dsp:txXfrm>
    </dsp:sp>
    <dsp:sp modelId="{2486E82F-3867-4017-AB93-A353238E08EE}">
      <dsp:nvSpPr>
        <dsp:cNvPr id="0" name=""/>
        <dsp:cNvSpPr/>
      </dsp:nvSpPr>
      <dsp:spPr>
        <a:xfrm>
          <a:off x="545211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5452110" y="357804"/>
        <a:ext cx="152659" cy="153071"/>
      </dsp:txXfrm>
    </dsp:sp>
    <dsp:sp modelId="{C030BD08-7DD2-4A42-827D-48E409CB5908}">
      <dsp:nvSpPr>
        <dsp:cNvPr id="0" name=""/>
        <dsp:cNvSpPr/>
      </dsp:nvSpPr>
      <dsp:spPr>
        <a:xfrm>
          <a:off x="5760719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float </a:t>
          </a:r>
        </a:p>
      </dsp:txBody>
      <dsp:txXfrm>
        <a:off x="5778797" y="143808"/>
        <a:ext cx="992543" cy="581064"/>
      </dsp:txXfrm>
    </dsp:sp>
    <dsp:sp modelId="{E1CAA60B-20E5-4CC7-959E-4215AFA240F0}">
      <dsp:nvSpPr>
        <dsp:cNvPr id="0" name=""/>
        <dsp:cNvSpPr/>
      </dsp:nvSpPr>
      <dsp:spPr>
        <a:xfrm>
          <a:off x="6892289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6892289" y="357804"/>
        <a:ext cx="152659" cy="153071"/>
      </dsp:txXfrm>
    </dsp:sp>
    <dsp:sp modelId="{4AED909F-80B1-4151-9546-47AE0FD46572}">
      <dsp:nvSpPr>
        <dsp:cNvPr id="0" name=""/>
        <dsp:cNvSpPr/>
      </dsp:nvSpPr>
      <dsp:spPr>
        <a:xfrm>
          <a:off x="7200899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double</a:t>
          </a:r>
        </a:p>
      </dsp:txBody>
      <dsp:txXfrm>
        <a:off x="7218977" y="143808"/>
        <a:ext cx="992543" cy="581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r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67863"/>
            <a:ext cx="30051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9567863"/>
            <a:ext cx="3005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278148-B7A2-4060-AB37-ECED51E07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2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3138"/>
            <a:ext cx="554672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8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5697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61A1F3-897E-4A21-9367-5BC43D3B26A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74901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61A1F3-897E-4A21-9367-5BC43D3B26A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15360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7263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61A1F3-897E-4A21-9367-5BC43D3B26A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3833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61A1F3-897E-4A21-9367-5BC43D3B26A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5636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61A1F3-897E-4A21-9367-5BC43D3B26A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72722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61A1F3-897E-4A21-9367-5BC43D3B26A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93058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61A1F3-897E-4A21-9367-5BC43D3B26A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86077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61A1F3-897E-4A21-9367-5BC43D3B26A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58692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7160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1265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465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243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36741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1554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6774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92020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640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0736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843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577656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5463"/>
            <a:ext cx="450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312988"/>
            <a:ext cx="160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Adapted from: "JAVA: An Introduction to Problem Solving &amp; Programming", 8th Ed.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A3DECE-5AC0-4C5E-9FAD-4889AB0DC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Variables &amp; Expressions</a:t>
            </a:r>
            <a:endParaRPr lang="en-US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Chapter 2.1		(PART 1)</a:t>
            </a:r>
          </a:p>
        </p:txBody>
      </p:sp>
    </p:spTree>
    <p:extLst>
      <p:ext uri="{BB962C8B-B14F-4D97-AF65-F5344CB8AC3E}">
        <p14:creationId xmlns:p14="http://schemas.microsoft.com/office/powerpoint/2010/main" val="3110841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Naming Conventions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0837285"/>
              </p:ext>
            </p:extLst>
          </p:nvPr>
        </p:nvGraphicFramePr>
        <p:xfrm>
          <a:off x="304800" y="1600200"/>
          <a:ext cx="8503920" cy="3134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9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Identifier for</a:t>
                      </a:r>
                      <a:r>
                        <a:rPr lang="en-US" baseline="0" dirty="0"/>
                        <a:t> 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convention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Class 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dirty="0"/>
                        <a:t>begin with an uppercase letter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dirty="0"/>
                        <a:t>String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Primitive 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dirty="0"/>
                        <a:t>begin with a lowercase letter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dirty="0" err="1"/>
                        <a:t>int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/>
                        <a:t>Variables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dirty="0"/>
                        <a:t>begin with a lowercase </a:t>
                      </a:r>
                      <a:r>
                        <a:rPr lang="en-US" altLang="en-US" dirty="0"/>
                        <a:t>letters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dirty="0"/>
                        <a:t>number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dirty="0"/>
                        <a:t>separating words within a multiword identifier with a capital letter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dirty="0" err="1"/>
                        <a:t>myName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Named</a:t>
                      </a:r>
                      <a:r>
                        <a:rPr lang="en-US" baseline="0" dirty="0"/>
                        <a:t> Constants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dirty="0"/>
                        <a:t>are written in ALL </a:t>
                      </a:r>
                      <a:r>
                        <a:rPr lang="en-US" altLang="en-US" dirty="0" err="1"/>
                        <a:t>captials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dirty="0"/>
                        <a:t>PI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dirty="0"/>
                        <a:t>separating words within a multiword identifier with the underscore _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dirty="0"/>
                        <a:t>MAX_SECTION_SIZE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336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Where to Declare Variables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Declare a variable </a:t>
            </a:r>
          </a:p>
          <a:p>
            <a:pPr lvl="1"/>
            <a:r>
              <a:rPr lang="en-US" altLang="en-US" dirty="0"/>
              <a:t>Just before it is used or</a:t>
            </a:r>
          </a:p>
          <a:p>
            <a:pPr lvl="1"/>
            <a:r>
              <a:rPr lang="en-US" altLang="en-US" dirty="0"/>
              <a:t>At the beginning of the section of your program that is enclosed in {}.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main(String[] </a:t>
            </a:r>
            <a:r>
              <a:rPr lang="en-US" alt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/* declare variables here */</a:t>
            </a:r>
            <a:b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 . .</a:t>
            </a:r>
            <a:b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54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Types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In Java there are:</a:t>
            </a:r>
          </a:p>
          <a:p>
            <a:pPr lvl="1"/>
            <a:r>
              <a:rPr lang="en-US" altLang="en-US" dirty="0"/>
              <a:t>Class types</a:t>
            </a:r>
          </a:p>
          <a:p>
            <a:pPr lvl="1"/>
            <a:r>
              <a:rPr lang="en-US" altLang="en-US" dirty="0"/>
              <a:t>Primitive types</a:t>
            </a:r>
          </a:p>
          <a:p>
            <a:r>
              <a:rPr lang="en-US" altLang="en-US" dirty="0"/>
              <a:t>A </a:t>
            </a:r>
            <a:r>
              <a:rPr lang="en-US" altLang="en-US" dirty="0">
                <a:solidFill>
                  <a:schemeClr val="tx2"/>
                </a:solidFill>
              </a:rPr>
              <a:t>class type </a:t>
            </a:r>
            <a:r>
              <a:rPr lang="en-US" altLang="en-US" dirty="0"/>
              <a:t>is used for a class of objects and has both data and methods.</a:t>
            </a:r>
          </a:p>
          <a:p>
            <a:pPr lvl="1"/>
            <a:r>
              <a:rPr lang="en-US" altLang="en-US" sz="2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"Java is fun" </a:t>
            </a:r>
            <a:r>
              <a:rPr lang="en-US" altLang="en-US" dirty="0"/>
              <a:t>is a value of class type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r>
              <a:rPr lang="en-US" altLang="en-US" dirty="0"/>
              <a:t>A </a:t>
            </a:r>
            <a:r>
              <a:rPr lang="en-US" altLang="en-US" dirty="0">
                <a:solidFill>
                  <a:schemeClr val="tx2"/>
                </a:solidFill>
              </a:rPr>
              <a:t>primitive type </a:t>
            </a:r>
            <a:r>
              <a:rPr lang="en-US" altLang="en-US" dirty="0"/>
              <a:t>is used for simple, non-decomposable values such as an individual number or individual character.</a:t>
            </a:r>
          </a:p>
          <a:p>
            <a:pPr lvl="1"/>
            <a:r>
              <a:rPr lang="en-US" altLang="en-US" sz="28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/>
              <a:t>, </a:t>
            </a:r>
            <a:r>
              <a:rPr lang="en-US" altLang="en-US" sz="2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altLang="en-US" dirty="0"/>
              <a:t>, and </a:t>
            </a:r>
            <a:r>
              <a:rPr lang="en-US" altLang="en-US" sz="2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en-US" dirty="0"/>
              <a:t> are primitive types.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17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Primitive Types</a:t>
            </a:r>
          </a:p>
        </p:txBody>
      </p:sp>
      <p:pic>
        <p:nvPicPr>
          <p:cNvPr id="15363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30350"/>
            <a:ext cx="8521700" cy="451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</p:spTree>
    <p:extLst>
      <p:ext uri="{BB962C8B-B14F-4D97-AF65-F5344CB8AC3E}">
        <p14:creationId xmlns:p14="http://schemas.microsoft.com/office/powerpoint/2010/main" val="415849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Primitive Types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Integer types </a:t>
            </a:r>
          </a:p>
          <a:p>
            <a:pPr lvl="1"/>
            <a:r>
              <a:rPr lang="en-US" altLang="en-US" sz="2400" dirty="0"/>
              <a:t>Four types: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byte</a:t>
            </a:r>
            <a:r>
              <a:rPr lang="en-US" altLang="en-US" sz="2400" dirty="0">
                <a:latin typeface="Courier New" pitchFamily="49" charset="0"/>
              </a:rPr>
              <a:t>,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short</a:t>
            </a:r>
            <a:r>
              <a:rPr lang="en-US" altLang="en-US" sz="2400" dirty="0">
                <a:latin typeface="Courier New" pitchFamily="49" charset="0"/>
              </a:rPr>
              <a:t>, 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sz="2400" dirty="0">
                <a:latin typeface="Courier New" pitchFamily="49" charset="0"/>
              </a:rPr>
              <a:t>,</a:t>
            </a:r>
            <a:r>
              <a:rPr lang="en-US" altLang="en-US" sz="2400" dirty="0"/>
              <a:t> and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long</a:t>
            </a:r>
            <a:endParaRPr lang="en-US" altLang="en-US" sz="2400" dirty="0"/>
          </a:p>
          <a:p>
            <a:pPr lvl="1" eaLnBrk="1" hangingPunct="1"/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sz="2400" dirty="0"/>
              <a:t> is most common</a:t>
            </a:r>
          </a:p>
          <a:p>
            <a:pPr eaLnBrk="1" hangingPunct="1"/>
            <a:r>
              <a:rPr lang="en-US" altLang="en-US" sz="2800" dirty="0"/>
              <a:t>Floating-point types </a:t>
            </a:r>
          </a:p>
          <a:p>
            <a:pPr lvl="1"/>
            <a:r>
              <a:rPr lang="en-US" altLang="en-US" sz="2400" dirty="0"/>
              <a:t>Two types: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float</a:t>
            </a:r>
            <a:r>
              <a:rPr lang="en-US" altLang="en-US" sz="2400" dirty="0"/>
              <a:t> and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double</a:t>
            </a:r>
            <a:endParaRPr lang="en-US" altLang="en-US" sz="2400" dirty="0"/>
          </a:p>
          <a:p>
            <a:pPr lvl="1" eaLnBrk="1" hangingPunct="1"/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double</a:t>
            </a:r>
            <a:r>
              <a:rPr lang="en-US" altLang="en-US" sz="2400" dirty="0"/>
              <a:t> is more common</a:t>
            </a:r>
          </a:p>
          <a:p>
            <a:pPr eaLnBrk="1" hangingPunct="1"/>
            <a:r>
              <a:rPr lang="en-US" altLang="en-US" sz="2800" dirty="0"/>
              <a:t>One character type (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char</a:t>
            </a:r>
            <a:r>
              <a:rPr lang="en-US" altLang="en-US" sz="2800" dirty="0"/>
              <a:t>)</a:t>
            </a:r>
          </a:p>
          <a:p>
            <a:pPr eaLnBrk="1" hangingPunct="1"/>
            <a:r>
              <a:rPr lang="en-US" altLang="en-US" sz="2800" dirty="0"/>
              <a:t>One </a:t>
            </a:r>
            <a:r>
              <a:rPr lang="en-US" altLang="en-US" sz="2800" dirty="0" err="1"/>
              <a:t>boolean</a:t>
            </a:r>
            <a:r>
              <a:rPr lang="en-US" altLang="en-US" sz="2800" dirty="0"/>
              <a:t> type (</a:t>
            </a:r>
            <a:r>
              <a:rPr lang="en-US" altLang="en-US" sz="2800" b="1" dirty="0" err="1">
                <a:solidFill>
                  <a:schemeClr val="accent2"/>
                </a:solidFill>
                <a:latin typeface="Courier New" pitchFamily="49" charset="0"/>
              </a:rPr>
              <a:t>boolean</a:t>
            </a:r>
            <a:r>
              <a:rPr lang="en-US" altLang="en-US" sz="2800" dirty="0"/>
              <a:t>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</p:spTree>
    <p:extLst>
      <p:ext uri="{BB962C8B-B14F-4D97-AF65-F5344CB8AC3E}">
        <p14:creationId xmlns:p14="http://schemas.microsoft.com/office/powerpoint/2010/main" val="1792445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Examples of Primitive Values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Integer types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		</a:t>
            </a: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0  -1  365  12000</a:t>
            </a:r>
          </a:p>
          <a:p>
            <a:pPr eaLnBrk="1" hangingPunct="1"/>
            <a:r>
              <a:rPr lang="en-US" altLang="en-US" sz="2800"/>
              <a:t>Floating-point types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	</a:t>
            </a: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0.99  -22.8  3.14159 5.0</a:t>
            </a:r>
          </a:p>
          <a:p>
            <a:pPr eaLnBrk="1" hangingPunct="1"/>
            <a:r>
              <a:rPr lang="en-US" altLang="en-US" sz="2800"/>
              <a:t>Character type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	</a:t>
            </a: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'a'  'A'  '#'  ' '</a:t>
            </a:r>
          </a:p>
          <a:p>
            <a:pPr eaLnBrk="1" hangingPunct="1"/>
            <a:r>
              <a:rPr lang="en-US" altLang="en-US" sz="2800"/>
              <a:t>Boolean type</a:t>
            </a:r>
            <a:endParaRPr lang="en-US" altLang="en-US" sz="2400"/>
          </a:p>
          <a:p>
            <a:pPr eaLnBrk="1" hangingPunct="1">
              <a:buFontTx/>
              <a:buNone/>
            </a:pPr>
            <a:r>
              <a:rPr lang="en-US" altLang="en-US" sz="2000"/>
              <a:t>		</a:t>
            </a: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true  false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</p:spTree>
    <p:extLst>
      <p:ext uri="{BB962C8B-B14F-4D97-AF65-F5344CB8AC3E}">
        <p14:creationId xmlns:p14="http://schemas.microsoft.com/office/powerpoint/2010/main" val="840881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Assignment Statements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An assignment statement is used to assign a value to a variable.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answer = 42;</a:t>
            </a:r>
          </a:p>
          <a:p>
            <a:pPr eaLnBrk="1" hangingPunct="1"/>
            <a:r>
              <a:rPr lang="en-US" altLang="en-US" sz="2800" dirty="0"/>
              <a:t>The "equal sign" is called the </a:t>
            </a:r>
            <a:r>
              <a:rPr lang="en-US" altLang="en-US" sz="2800" dirty="0">
                <a:solidFill>
                  <a:schemeClr val="tx2"/>
                </a:solidFill>
              </a:rPr>
              <a:t>assignment operator.</a:t>
            </a:r>
          </a:p>
          <a:p>
            <a:pPr eaLnBrk="1" hangingPunct="1"/>
            <a:r>
              <a:rPr lang="en-US" altLang="en-US" sz="2800" dirty="0"/>
              <a:t>We say:</a:t>
            </a:r>
          </a:p>
          <a:p>
            <a:pPr lvl="1"/>
            <a:r>
              <a:rPr lang="en-US" altLang="en-US" sz="2400" dirty="0"/>
              <a:t>"The variable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answer</a:t>
            </a:r>
            <a:r>
              <a:rPr lang="en-US" altLang="en-US" sz="2400" dirty="0"/>
              <a:t> is assigned a value of 42" </a:t>
            </a:r>
          </a:p>
          <a:p>
            <a:pPr lvl="1"/>
            <a:r>
              <a:rPr lang="en-US" altLang="en-US" sz="2400" dirty="0"/>
              <a:t>Or "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answer</a:t>
            </a:r>
            <a:r>
              <a:rPr lang="en-US" altLang="en-US" sz="2400" dirty="0"/>
              <a:t> is assigned 42.“</a:t>
            </a:r>
          </a:p>
          <a:p>
            <a:pPr lvl="1"/>
            <a:r>
              <a:rPr lang="en-US" altLang="en-US" dirty="0"/>
              <a:t>Or “We assigned 42 </a:t>
            </a:r>
            <a:r>
              <a:rPr lang="en-US" altLang="en-US" u="sng" dirty="0"/>
              <a:t>to</a:t>
            </a:r>
            <a:r>
              <a:rPr lang="en-US" altLang="en-US" dirty="0"/>
              <a:t> the variable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answer</a:t>
            </a:r>
            <a:r>
              <a:rPr lang="en-US" altLang="en-US" dirty="0"/>
              <a:t>"</a:t>
            </a:r>
            <a:endParaRPr lang="en-US" alt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</p:spTree>
    <p:extLst>
      <p:ext uri="{BB962C8B-B14F-4D97-AF65-F5344CB8AC3E}">
        <p14:creationId xmlns:p14="http://schemas.microsoft.com/office/powerpoint/2010/main" val="28462826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Assignment Statements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Syntax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urier New" pitchFamily="49" charset="0"/>
              </a:rPr>
              <a:t>	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variable = expression;</a:t>
            </a:r>
          </a:p>
          <a:p>
            <a:pPr eaLnBrk="1" hangingPunct="1">
              <a:buFontTx/>
              <a:buNone/>
            </a:pPr>
            <a:r>
              <a:rPr lang="en-US" altLang="en-US" sz="2000" i="1" dirty="0">
                <a:latin typeface="Courier New" pitchFamily="49" charset="0"/>
              </a:rPr>
              <a:t>	</a:t>
            </a:r>
            <a:r>
              <a:rPr lang="en-US" altLang="en-US" sz="2800" dirty="0"/>
              <a:t>where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expression</a:t>
            </a:r>
            <a:r>
              <a:rPr lang="en-US" altLang="en-US" sz="2800" dirty="0"/>
              <a:t> can be:</a:t>
            </a:r>
          </a:p>
          <a:p>
            <a:pPr lvl="1"/>
            <a:r>
              <a:rPr lang="en-US" altLang="en-US" sz="2400" dirty="0"/>
              <a:t>another variable, </a:t>
            </a:r>
          </a:p>
          <a:p>
            <a:pPr lvl="1"/>
            <a:r>
              <a:rPr lang="en-US" altLang="en-US" sz="2400" dirty="0"/>
              <a:t>a literal (such as a number), </a:t>
            </a:r>
          </a:p>
          <a:p>
            <a:pPr lvl="1"/>
            <a:r>
              <a:rPr lang="en-US" altLang="en-US" sz="2400" dirty="0"/>
              <a:t>or something more complicated which combines variables and literals using operators  (</a:t>
            </a:r>
            <a:r>
              <a:rPr lang="en-US" altLang="en-US" sz="2000" dirty="0"/>
              <a:t>such as + and -</a:t>
            </a:r>
            <a:r>
              <a:rPr lang="en-US" altLang="en-US" sz="2400" dirty="0"/>
              <a:t>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</p:spTree>
    <p:extLst>
      <p:ext uri="{BB962C8B-B14F-4D97-AF65-F5344CB8AC3E}">
        <p14:creationId xmlns:p14="http://schemas.microsoft.com/office/powerpoint/2010/main" val="1277409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Assignment Examples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	amount = 3.99;</a:t>
            </a:r>
          </a:p>
          <a:p>
            <a:pPr eaLnBrk="1" hangingPunct="1">
              <a:buFontTx/>
              <a:buNone/>
            </a:pP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altLang="en-US" sz="2800" b="1" dirty="0" err="1">
                <a:solidFill>
                  <a:schemeClr val="accent2"/>
                </a:solidFill>
                <a:latin typeface="Courier New" pitchFamily="49" charset="0"/>
              </a:rPr>
              <a:t>firstInitial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 = 'W';</a:t>
            </a:r>
          </a:p>
          <a:p>
            <a:pPr eaLnBrk="1" hangingPunct="1">
              <a:buFontTx/>
              <a:buNone/>
            </a:pP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	score = </a:t>
            </a:r>
            <a:r>
              <a:rPr lang="en-US" altLang="en-US" sz="2800" b="1" dirty="0" err="1">
                <a:solidFill>
                  <a:schemeClr val="accent2"/>
                </a:solidFill>
                <a:latin typeface="Courier New" pitchFamily="49" charset="0"/>
              </a:rPr>
              <a:t>numberOfCards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 + handicap;</a:t>
            </a:r>
          </a:p>
          <a:p>
            <a:pPr eaLnBrk="1" hangingPunct="1">
              <a:buFontTx/>
              <a:buNone/>
            </a:pP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altLang="en-US" sz="2800" b="1" dirty="0" err="1">
                <a:solidFill>
                  <a:schemeClr val="accent2"/>
                </a:solidFill>
                <a:latin typeface="Courier New" pitchFamily="49" charset="0"/>
              </a:rPr>
              <a:t>eggsPerBasket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 = </a:t>
            </a:r>
            <a:r>
              <a:rPr lang="en-US" altLang="en-US" sz="2800" b="1" dirty="0" err="1">
                <a:solidFill>
                  <a:schemeClr val="accent2"/>
                </a:solidFill>
                <a:latin typeface="Courier New" pitchFamily="49" charset="0"/>
              </a:rPr>
              <a:t>eggsPerBasket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 - 2;</a:t>
            </a:r>
          </a:p>
          <a:p>
            <a:pPr eaLnBrk="1" hangingPunct="1">
              <a:buFontTx/>
              <a:buNone/>
            </a:pP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990749" y="3830606"/>
            <a:ext cx="3483280" cy="1721108"/>
          </a:xfrm>
          <a:prstGeom prst="wedgeRoundRectCallout">
            <a:avLst>
              <a:gd name="adj1" fmla="val 65198"/>
              <a:gd name="adj2" fmla="val -33948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tx2"/>
                </a:solidFill>
              </a:rPr>
              <a:t>Do you think these are possible?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amount = “three”;</a:t>
            </a:r>
          </a:p>
          <a:p>
            <a:pPr eaLnBrk="1" hangingPunct="1">
              <a:buFontTx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amount = 3.0;</a:t>
            </a:r>
          </a:p>
          <a:p>
            <a:pPr eaLnBrk="1" hangingPunct="1">
              <a:buFontTx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amount = 3;</a:t>
            </a:r>
          </a:p>
          <a:p>
            <a:pPr eaLnBrk="1" hangingPunct="1">
              <a:buFontTx/>
              <a:buNone/>
            </a:pPr>
            <a:endParaRPr lang="en-US" altLang="en-US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853228" y="5584373"/>
            <a:ext cx="3719272" cy="865414"/>
          </a:xfrm>
          <a:prstGeom prst="wedgeRoundRectCallout">
            <a:avLst>
              <a:gd name="adj1" fmla="val -66134"/>
              <a:gd name="adj2" fmla="val -13047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What do you think it depends on?</a:t>
            </a:r>
          </a:p>
        </p:txBody>
      </p:sp>
    </p:spTree>
    <p:extLst>
      <p:ext uri="{BB962C8B-B14F-4D97-AF65-F5344CB8AC3E}">
        <p14:creationId xmlns:p14="http://schemas.microsoft.com/office/powerpoint/2010/main" val="43169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Initializing Variables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/>
              <a:t>A variable that has been declared, but no yet given a value is said to be </a:t>
            </a:r>
            <a:r>
              <a:rPr lang="en-US" altLang="en-US" sz="2800" dirty="0">
                <a:solidFill>
                  <a:schemeClr val="tx2"/>
                </a:solidFill>
              </a:rPr>
              <a:t>uninitialized</a:t>
            </a:r>
            <a:r>
              <a:rPr lang="en-US" altLang="en-US" sz="2800" i="1" dirty="0"/>
              <a:t>.</a:t>
            </a:r>
          </a:p>
          <a:p>
            <a:pPr eaLnBrk="1" hangingPunct="1"/>
            <a:r>
              <a:rPr lang="en-US" altLang="en-US" sz="2800" dirty="0"/>
              <a:t>Uninitialized class variables have the value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null</a:t>
            </a:r>
            <a:r>
              <a:rPr lang="en-US" altLang="en-US" sz="2800" dirty="0"/>
              <a:t>.</a:t>
            </a:r>
            <a:endParaRPr lang="en-US" altLang="en-US" sz="2000" dirty="0"/>
          </a:p>
          <a:p>
            <a:pPr eaLnBrk="1" hangingPunct="1"/>
            <a:r>
              <a:rPr lang="en-US" altLang="en-US" sz="2800" dirty="0"/>
              <a:t>Uninitialized primitive variables may have a default value.</a:t>
            </a:r>
          </a:p>
          <a:p>
            <a:pPr eaLnBrk="1" hangingPunct="1"/>
            <a:r>
              <a:rPr lang="en-US" altLang="en-US" sz="2800" dirty="0"/>
              <a:t>It's good practice not to rely on a default value.</a:t>
            </a:r>
          </a:p>
          <a:p>
            <a:pPr marL="0" indent="0" eaLnBrk="1" hangingPunct="1">
              <a:buNone/>
            </a:pPr>
            <a:endParaRPr lang="en-US" altLang="en-US" sz="2800" dirty="0"/>
          </a:p>
          <a:p>
            <a:r>
              <a:rPr lang="en-US" altLang="en-US" dirty="0"/>
              <a:t>To protect against an uninitialized variable, assign a value at the time the variable is declared.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</p:spTree>
    <p:extLst>
      <p:ext uri="{BB962C8B-B14F-4D97-AF65-F5344CB8AC3E}">
        <p14:creationId xmlns:p14="http://schemas.microsoft.com/office/powerpoint/2010/main" val="10962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Variables and Expressions: Outline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Variables</a:t>
            </a:r>
          </a:p>
          <a:p>
            <a:r>
              <a:rPr lang="en-US" altLang="en-US"/>
              <a:t>Data Types</a:t>
            </a:r>
          </a:p>
          <a:p>
            <a:r>
              <a:rPr lang="en-US" altLang="en-US"/>
              <a:t>Java Identifiers</a:t>
            </a:r>
          </a:p>
          <a:p>
            <a:r>
              <a:rPr lang="en-US" altLang="en-US"/>
              <a:t>Assignment Statements</a:t>
            </a:r>
          </a:p>
          <a:p>
            <a:r>
              <a:rPr lang="en-US" altLang="en-US"/>
              <a:t>Simple Input</a:t>
            </a:r>
          </a:p>
          <a:p>
            <a:r>
              <a:rPr lang="en-US" altLang="en-US"/>
              <a:t>Simple Screen Output</a:t>
            </a:r>
          </a:p>
          <a:p>
            <a:r>
              <a:rPr lang="en-US" altLang="en-US"/>
              <a:t>Constants</a:t>
            </a:r>
          </a:p>
          <a:p>
            <a:r>
              <a:rPr lang="en-US" altLang="en-US"/>
              <a:t>Named Constants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593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Initializing Variables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syntax</a:t>
            </a:r>
            <a:endParaRPr lang="en-US" altLang="en-US" sz="2000" dirty="0"/>
          </a:p>
          <a:p>
            <a:pPr eaLnBrk="1" hangingPunct="1"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type variable_1 = expression_1, </a:t>
            </a:r>
          </a:p>
          <a:p>
            <a:pPr eaLnBrk="1" hangingPunct="1">
              <a:buFontTx/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      variable_2 = expression_2, …;</a:t>
            </a:r>
          </a:p>
          <a:p>
            <a:r>
              <a:rPr lang="en-US" altLang="en-US" dirty="0"/>
              <a:t>example</a:t>
            </a:r>
            <a:endParaRPr lang="en-US" altLang="en-US" sz="2000" dirty="0"/>
          </a:p>
          <a:p>
            <a:pPr marL="0" indent="0">
              <a:buNone/>
            </a:pPr>
            <a:r>
              <a:rPr lang="en-US" altLang="en-US" sz="2400" dirty="0"/>
              <a:t>  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</a:rPr>
              <a:t>eggsPerBasket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 = 5;</a:t>
            </a:r>
          </a:p>
          <a:p>
            <a:pPr marL="0" indent="0"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 double sales = 34557903.75;</a:t>
            </a:r>
          </a:p>
          <a:p>
            <a:pPr marL="0" indent="0"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 float GPA = 4.23f;</a:t>
            </a:r>
          </a:p>
          <a:p>
            <a:pPr marL="0" indent="0"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</a:p>
          <a:p>
            <a:pPr marL="0" indent="0" eaLnBrk="1" hangingPunct="1">
              <a:buNone/>
            </a:pPr>
            <a:endParaRPr lang="en-US" altLang="en-US" sz="28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6223379" y="3978325"/>
            <a:ext cx="2183642" cy="777922"/>
          </a:xfrm>
          <a:prstGeom prst="wedgeRoundRectCallout">
            <a:avLst>
              <a:gd name="adj1" fmla="val -122238"/>
              <a:gd name="adj2" fmla="val 39161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just">
              <a:lnSpc>
                <a:spcPct val="90000"/>
              </a:lnSpc>
              <a:buClr>
                <a:srgbClr val="FF0000"/>
              </a:buClr>
            </a:pPr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What is the </a:t>
            </a:r>
            <a:r>
              <a:rPr lang="en-US" b="1" dirty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 at the end of the number?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272955" y="5315618"/>
            <a:ext cx="8134066" cy="1257932"/>
          </a:xfrm>
          <a:prstGeom prst="wedgeRoundRectCallout">
            <a:avLst>
              <a:gd name="adj1" fmla="val 42511"/>
              <a:gd name="adj2" fmla="val -99007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285750" indent="-285750" algn="just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In Java,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double</a:t>
            </a:r>
            <a:r>
              <a:rPr lang="en-US" dirty="0">
                <a:solidFill>
                  <a:srgbClr val="00B0F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is the default type of a floating-point number.</a:t>
            </a:r>
          </a:p>
          <a:p>
            <a:pPr marL="285750" indent="-285750" algn="just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When using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float</a:t>
            </a:r>
            <a:r>
              <a:rPr lang="en-US" dirty="0">
                <a:solidFill>
                  <a:srgbClr val="00B0F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literals, the number should be written as shown; otherwise, the compiler would give an error message (</a:t>
            </a:r>
            <a:r>
              <a:rPr lang="en-US" dirty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syntax error</a:t>
            </a:r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285750" indent="-285750" algn="just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It has to do with the compatibility of the types … explained ahead</a:t>
            </a:r>
          </a:p>
        </p:txBody>
      </p:sp>
    </p:spTree>
    <p:extLst>
      <p:ext uri="{BB962C8B-B14F-4D97-AF65-F5344CB8AC3E}">
        <p14:creationId xmlns:p14="http://schemas.microsoft.com/office/powerpoint/2010/main" val="313792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Simple Input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Sometimes the data needed for a computation are obtained from the user at run time.</a:t>
            </a:r>
          </a:p>
          <a:p>
            <a:r>
              <a:rPr lang="en-US" altLang="en-US" dirty="0"/>
              <a:t>Keyboard input requires</a:t>
            </a:r>
          </a:p>
          <a:p>
            <a:pPr>
              <a:buNone/>
            </a:pPr>
            <a:r>
              <a:rPr lang="en-US" altLang="en-US" dirty="0"/>
              <a:t>	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import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java.util.Scanner</a:t>
            </a:r>
            <a:endParaRPr lang="en-US" altLang="en-US" b="1" dirty="0">
              <a:solidFill>
                <a:schemeClr val="accent2"/>
              </a:solidFill>
              <a:latin typeface="Courier New" pitchFamily="49" charset="0"/>
            </a:endParaRPr>
          </a:p>
          <a:p>
            <a:pPr>
              <a:buNone/>
            </a:pPr>
            <a:r>
              <a:rPr lang="en-US" altLang="en-US" sz="2000" dirty="0"/>
              <a:t>	</a:t>
            </a:r>
            <a:r>
              <a:rPr lang="en-US" altLang="en-US" dirty="0"/>
              <a:t>at the beginning of the file.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299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Simple Input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39725" indent="-339725" eaLnBrk="1" hangingPunct="1"/>
            <a:r>
              <a:rPr lang="en-US" altLang="en-US" sz="2800" dirty="0"/>
              <a:t>Data can be entered from the keyboard using	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Scanner keyboard = </a:t>
            </a:r>
          </a:p>
          <a:p>
            <a:pPr marL="339725" indent="-339725" eaLnBrk="1" hangingPunct="1">
              <a:buFontTx/>
              <a:buNone/>
            </a:pP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			new Scanner(</a:t>
            </a:r>
            <a:r>
              <a:rPr lang="en-US" altLang="en-US" sz="2800" b="1" dirty="0" err="1">
                <a:solidFill>
                  <a:schemeClr val="accent2"/>
                </a:solidFill>
                <a:latin typeface="Courier New" pitchFamily="49" charset="0"/>
              </a:rPr>
              <a:t>System.in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);</a:t>
            </a:r>
          </a:p>
          <a:p>
            <a:pPr marL="339725" indent="-339725" eaLnBrk="1" hangingPunct="1"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800" dirty="0"/>
              <a:t>followed, for example, by</a:t>
            </a:r>
            <a:endParaRPr lang="en-US" altLang="en-US" sz="2000" dirty="0"/>
          </a:p>
          <a:p>
            <a:pPr marL="339725" indent="-339725" eaLnBrk="1" hangingPunct="1">
              <a:buFontTx/>
              <a:buNone/>
            </a:pP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altLang="en-US" sz="2800" b="1" dirty="0" err="1">
                <a:solidFill>
                  <a:schemeClr val="accent2"/>
                </a:solidFill>
                <a:latin typeface="Courier New" pitchFamily="49" charset="0"/>
              </a:rPr>
              <a:t>eggsPerBasket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 = </a:t>
            </a:r>
            <a:r>
              <a:rPr lang="en-US" altLang="en-US" sz="2800" b="1" dirty="0" err="1">
                <a:solidFill>
                  <a:schemeClr val="accent2"/>
                </a:solidFill>
                <a:latin typeface="Courier New" pitchFamily="49" charset="0"/>
              </a:rPr>
              <a:t>keyboard.nextInt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();</a:t>
            </a:r>
          </a:p>
          <a:p>
            <a:pPr marL="339725" indent="-339725" eaLnBrk="1" hangingPunct="1"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800" dirty="0"/>
              <a:t>which reads one</a:t>
            </a:r>
            <a:r>
              <a:rPr lang="en-US" altLang="en-US" sz="2000" dirty="0"/>
              <a:t>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sz="2000" dirty="0"/>
              <a:t> </a:t>
            </a:r>
            <a:r>
              <a:rPr lang="en-US" altLang="en-US" sz="2800" dirty="0"/>
              <a:t>value from the keyboard and assigns it to</a:t>
            </a:r>
            <a:r>
              <a:rPr lang="en-US" altLang="en-US" sz="2000" dirty="0"/>
              <a:t> </a:t>
            </a:r>
            <a:r>
              <a:rPr lang="en-US" altLang="en-US" sz="2800" b="1" dirty="0" err="1">
                <a:solidFill>
                  <a:schemeClr val="accent2"/>
                </a:solidFill>
                <a:latin typeface="Courier New" pitchFamily="49" charset="0"/>
              </a:rPr>
              <a:t>eggsPerBasket</a:t>
            </a:r>
            <a:r>
              <a:rPr lang="en-US" altLang="en-US" sz="2800" dirty="0"/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</p:spTree>
    <p:extLst>
      <p:ext uri="{BB962C8B-B14F-4D97-AF65-F5344CB8AC3E}">
        <p14:creationId xmlns:p14="http://schemas.microsoft.com/office/powerpoint/2010/main" val="41616836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Simple Screen Output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686800" cy="44497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/>
                <a:cs typeface="Courier New"/>
              </a:rPr>
              <a:t>System.out.println</a:t>
            </a:r>
            <a:r>
              <a:rPr lang="en-US" altLang="en-US" sz="2400" b="1" dirty="0">
                <a:solidFill>
                  <a:schemeClr val="accent2"/>
                </a:solidFill>
                <a:latin typeface="Courier New"/>
                <a:cs typeface="Courier New"/>
              </a:rPr>
              <a:t>("The count is " + count);</a:t>
            </a:r>
          </a:p>
          <a:p>
            <a:pPr eaLnBrk="1" hangingPunct="1"/>
            <a:endParaRPr lang="en-US" altLang="en-US" sz="2800" dirty="0"/>
          </a:p>
          <a:p>
            <a:r>
              <a:rPr lang="en-US" altLang="en-US" sz="2800" dirty="0"/>
              <a:t>Outputs the </a:t>
            </a:r>
            <a:r>
              <a:rPr lang="en-US" altLang="en-US" dirty="0"/>
              <a:t>string </a:t>
            </a:r>
            <a:r>
              <a:rPr lang="en-US" altLang="en-US" sz="2800" dirty="0"/>
              <a:t>literal </a:t>
            </a:r>
            <a:r>
              <a:rPr lang="en-US" altLang="en-US" sz="2800" b="1" dirty="0">
                <a:solidFill>
                  <a:schemeClr val="accent2"/>
                </a:solidFill>
                <a:latin typeface="Courier New"/>
                <a:cs typeface="Courier New"/>
              </a:rPr>
              <a:t>"the count is "</a:t>
            </a:r>
            <a:r>
              <a:rPr lang="en-US" altLang="en-US" dirty="0"/>
              <a:t> </a:t>
            </a:r>
            <a:endParaRPr lang="en-US" altLang="en-US" sz="2800" dirty="0">
              <a:cs typeface="Arial"/>
            </a:endParaRPr>
          </a:p>
          <a:p>
            <a:pPr eaLnBrk="1" hangingPunct="1"/>
            <a:r>
              <a:rPr lang="en-US" altLang="en-US" sz="2800" dirty="0"/>
              <a:t>Followed by the current value of the variable </a:t>
            </a:r>
            <a:r>
              <a:rPr lang="en-US" altLang="en-US" sz="2800" b="1" dirty="0">
                <a:solidFill>
                  <a:schemeClr val="accent2"/>
                </a:solidFill>
                <a:latin typeface="Courier New"/>
                <a:cs typeface="Courier New"/>
              </a:rPr>
              <a:t>count</a:t>
            </a:r>
            <a:r>
              <a:rPr lang="en-US" altLang="en-US" sz="2800" dirty="0"/>
              <a:t>.</a:t>
            </a:r>
            <a:endParaRPr lang="en-US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</p:spTree>
    <p:extLst>
      <p:ext uri="{BB962C8B-B14F-4D97-AF65-F5344CB8AC3E}">
        <p14:creationId xmlns:p14="http://schemas.microsoft.com/office/powerpoint/2010/main" val="40260974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Constants (Literals)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Literal expressions such as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2, 3.7,</a:t>
            </a:r>
            <a:r>
              <a:rPr lang="en-US" altLang="en-US" sz="2800" dirty="0"/>
              <a:t> or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'y'</a:t>
            </a:r>
            <a:r>
              <a:rPr lang="en-US" altLang="en-US" sz="2800" dirty="0"/>
              <a:t> are called </a:t>
            </a:r>
            <a:r>
              <a:rPr lang="en-US" altLang="en-US" sz="2800" dirty="0">
                <a:solidFill>
                  <a:schemeClr val="tx2"/>
                </a:solidFill>
              </a:rPr>
              <a:t>constants</a:t>
            </a:r>
            <a:r>
              <a:rPr lang="en-US" altLang="en-US" sz="2800" dirty="0"/>
              <a:t>.</a:t>
            </a:r>
          </a:p>
          <a:p>
            <a:pPr eaLnBrk="1" hangingPunct="1"/>
            <a:r>
              <a:rPr lang="en-US" altLang="en-US" sz="2800" b="1" dirty="0"/>
              <a:t>Integer</a:t>
            </a:r>
            <a:r>
              <a:rPr lang="en-US" altLang="en-US" sz="2800" dirty="0"/>
              <a:t> constants can be preceded by a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+</a:t>
            </a:r>
            <a:r>
              <a:rPr lang="en-US" altLang="en-US" sz="2800" dirty="0"/>
              <a:t> or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-</a:t>
            </a:r>
            <a:r>
              <a:rPr lang="en-US" altLang="en-US" sz="2800" dirty="0"/>
              <a:t> sign, but cannot contain commas.</a:t>
            </a:r>
          </a:p>
          <a:p>
            <a:pPr eaLnBrk="1" hangingPunct="1"/>
            <a:r>
              <a:rPr lang="en-US" altLang="en-US" sz="2800" b="1" dirty="0"/>
              <a:t>Floating-point</a:t>
            </a:r>
            <a:r>
              <a:rPr lang="en-US" altLang="en-US" sz="2800" dirty="0"/>
              <a:t> constants can be written </a:t>
            </a:r>
          </a:p>
          <a:p>
            <a:pPr lvl="1" eaLnBrk="1" hangingPunct="1"/>
            <a:r>
              <a:rPr lang="en-US" altLang="en-US" sz="2400" dirty="0"/>
              <a:t>With digits after a decimal point or</a:t>
            </a:r>
          </a:p>
          <a:p>
            <a:pPr lvl="1" eaLnBrk="1" hangingPunct="1"/>
            <a:r>
              <a:rPr lang="en-US" altLang="en-US" sz="2400" dirty="0"/>
              <a:t>Using </a:t>
            </a:r>
            <a:r>
              <a:rPr lang="en-US" altLang="en-US" sz="2400" i="1" dirty="0"/>
              <a:t>e notation.</a:t>
            </a:r>
          </a:p>
          <a:p>
            <a:r>
              <a:rPr lang="en-US" altLang="en-US" dirty="0"/>
              <a:t>The literal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3.0</a:t>
            </a:r>
            <a:r>
              <a:rPr lang="en-US" altLang="en-US" dirty="0"/>
              <a:t> is considered a floating-point constant; even though the value after the decimal point is 0, it is not an integer constant.</a:t>
            </a:r>
            <a:endParaRPr lang="en-US" altLang="en-US" sz="2800" dirty="0"/>
          </a:p>
          <a:p>
            <a:pPr lvl="1" eaLnBrk="1" hangingPunct="1"/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</p:spTree>
    <p:extLst>
      <p:ext uri="{BB962C8B-B14F-4D97-AF65-F5344CB8AC3E}">
        <p14:creationId xmlns:p14="http://schemas.microsoft.com/office/powerpoint/2010/main" val="30574288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Named Constants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Java provides mechanism to …</a:t>
            </a:r>
          </a:p>
          <a:p>
            <a:pPr lvl="1" eaLnBrk="1" hangingPunct="1"/>
            <a:r>
              <a:rPr lang="en-US" altLang="en-US" dirty="0"/>
              <a:t>Define a variable</a:t>
            </a:r>
          </a:p>
          <a:p>
            <a:pPr lvl="1" eaLnBrk="1" hangingPunct="1"/>
            <a:r>
              <a:rPr lang="en-US" altLang="en-US" dirty="0"/>
              <a:t>Initialize it</a:t>
            </a:r>
          </a:p>
          <a:p>
            <a:pPr lvl="1" eaLnBrk="1" hangingPunct="1"/>
            <a:r>
              <a:rPr lang="en-US" altLang="en-US" dirty="0"/>
              <a:t>Fix the value so it cannot be changed</a:t>
            </a:r>
          </a:p>
          <a:p>
            <a:pPr marL="274320" lvl="1" indent="0" eaLnBrk="1" hangingPunct="1">
              <a:buNone/>
            </a:pPr>
            <a:endParaRPr lang="en-US" altLang="en-US" dirty="0"/>
          </a:p>
          <a:p>
            <a:r>
              <a:rPr lang="en-US" altLang="en-US" dirty="0"/>
              <a:t>Syntax:</a:t>
            </a: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	public static final type identifier =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Constant_value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  <a:b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</a:br>
            <a:endParaRPr lang="en-US" altLang="en-US" sz="2000" b="1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en-US" altLang="en-US" dirty="0"/>
              <a:t>Example</a:t>
            </a: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	public static final double PI = 3.14159;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</p:spTree>
    <p:extLst>
      <p:ext uri="{BB962C8B-B14F-4D97-AF65-F5344CB8AC3E}">
        <p14:creationId xmlns:p14="http://schemas.microsoft.com/office/powerpoint/2010/main" val="36044533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Variables &amp; Expressions</a:t>
            </a:r>
            <a:endParaRPr lang="en-US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Chapter 2.1		(PART 2)</a:t>
            </a:r>
          </a:p>
        </p:txBody>
      </p:sp>
    </p:spTree>
    <p:extLst>
      <p:ext uri="{BB962C8B-B14F-4D97-AF65-F5344CB8AC3E}">
        <p14:creationId xmlns:p14="http://schemas.microsoft.com/office/powerpoint/2010/main" val="21245248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Variables and Expressions: Outline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en-US" dirty="0"/>
              <a:t>Assignment Compatibilities</a:t>
            </a:r>
          </a:p>
          <a:p>
            <a:r>
              <a:rPr lang="en-US" altLang="en-US" dirty="0"/>
              <a:t>Type Casting</a:t>
            </a:r>
          </a:p>
          <a:p>
            <a:r>
              <a:rPr lang="en-US" altLang="en-US" dirty="0"/>
              <a:t>Arithmetic Operations</a:t>
            </a:r>
          </a:p>
          <a:p>
            <a:r>
              <a:rPr lang="en-US" altLang="en-US" dirty="0"/>
              <a:t>Parentheses and Precedence Rules</a:t>
            </a:r>
            <a:endParaRPr lang="en-US" altLang="en-US" dirty="0">
              <a:cs typeface="Arial"/>
            </a:endParaRPr>
          </a:p>
          <a:p>
            <a:r>
              <a:rPr lang="en-US" altLang="en-US" dirty="0"/>
              <a:t>Specialized Assignment Operators</a:t>
            </a:r>
          </a:p>
          <a:p>
            <a:r>
              <a:rPr lang="en-US" altLang="en-US" smtClean="0"/>
              <a:t>Increment </a:t>
            </a:r>
            <a:r>
              <a:rPr lang="en-US" altLang="en-US" dirty="0"/>
              <a:t>and Decrement Operators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CT1111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A53834-CBA7-4025-A175-4F775F185F1C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74090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Assignment Compatibilities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Java is said to be </a:t>
            </a:r>
            <a:r>
              <a:rPr lang="en-US" altLang="en-US" sz="2800" dirty="0">
                <a:solidFill>
                  <a:schemeClr val="tx2"/>
                </a:solidFill>
              </a:rPr>
              <a:t>strongly typed.</a:t>
            </a:r>
          </a:p>
          <a:p>
            <a:pPr lvl="1" eaLnBrk="1" hangingPunct="1"/>
            <a:r>
              <a:rPr lang="en-US" altLang="en-US" sz="2400" dirty="0"/>
              <a:t>You can't, for example, assign a floating point value to a variable declared to store an integer.</a:t>
            </a:r>
          </a:p>
          <a:p>
            <a:pPr eaLnBrk="1" hangingPunct="1"/>
            <a:r>
              <a:rPr lang="en-US" altLang="en-US" sz="2800" dirty="0"/>
              <a:t>Sometimes conversions between numbers are possible.</a:t>
            </a:r>
            <a:endParaRPr lang="en-US" altLang="en-US" sz="2000" dirty="0"/>
          </a:p>
          <a:p>
            <a:pPr eaLnBrk="1" hangingPunct="1">
              <a:buFontTx/>
              <a:buNone/>
            </a:pPr>
            <a:r>
              <a:rPr lang="en-US" altLang="en-US" sz="2800" dirty="0"/>
              <a:t>	</a:t>
            </a:r>
            <a:r>
              <a:rPr lang="en-US" altLang="en-US" sz="2800" b="1" dirty="0" err="1">
                <a:solidFill>
                  <a:schemeClr val="accent2"/>
                </a:solidFill>
                <a:latin typeface="Courier New" pitchFamily="49" charset="0"/>
              </a:rPr>
              <a:t>doubleVariable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 = 7;</a:t>
            </a:r>
          </a:p>
          <a:p>
            <a:pPr eaLnBrk="1" hangingPunct="1">
              <a:buFontTx/>
              <a:buNone/>
            </a:pPr>
            <a:r>
              <a:rPr lang="en-US" altLang="en-US" sz="2800" dirty="0"/>
              <a:t>	is possible even if </a:t>
            </a:r>
            <a:r>
              <a:rPr lang="en-US" altLang="en-US" sz="2800" b="1" dirty="0" err="1">
                <a:solidFill>
                  <a:schemeClr val="accent2"/>
                </a:solidFill>
                <a:latin typeface="Courier New" pitchFamily="49" charset="0"/>
              </a:rPr>
              <a:t>doubleVariable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altLang="en-US" sz="2800" dirty="0"/>
              <a:t>is of type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double</a:t>
            </a:r>
            <a:r>
              <a:rPr lang="en-US" altLang="en-US" sz="2800" dirty="0"/>
              <a:t>, for example.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A53834-CBA7-4025-A175-4F775F185F1C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CT1111</a:t>
            </a:r>
          </a:p>
        </p:txBody>
      </p:sp>
    </p:spTree>
    <p:extLst>
      <p:ext uri="{BB962C8B-B14F-4D97-AF65-F5344CB8AC3E}">
        <p14:creationId xmlns:p14="http://schemas.microsoft.com/office/powerpoint/2010/main" val="9333218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Assignment Compatibilities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Consider this sequence:</a:t>
            </a:r>
          </a:p>
          <a:p>
            <a:pPr marL="0" indent="0">
              <a:buNone/>
            </a:pPr>
            <a:endParaRPr lang="en-US" altLang="en-US" dirty="0"/>
          </a:p>
          <a:p>
            <a:endParaRPr lang="en-US" altLang="en-US" dirty="0"/>
          </a:p>
          <a:p>
            <a:pPr marL="0" lvl="0" indent="0">
              <a:buNone/>
            </a:pPr>
            <a:endParaRPr lang="en-US" altLang="en-US" dirty="0"/>
          </a:p>
          <a:p>
            <a:r>
              <a:rPr lang="en-US" altLang="en-US" dirty="0"/>
              <a:t>A value of one type can be assigned:</a:t>
            </a:r>
          </a:p>
          <a:p>
            <a:pPr lvl="1"/>
            <a:r>
              <a:rPr lang="en-US" altLang="en-US" dirty="0"/>
              <a:t>to a variable of any type further to the </a:t>
            </a:r>
            <a:r>
              <a:rPr lang="en-US" altLang="en-US" b="1" dirty="0"/>
              <a:t>right</a:t>
            </a:r>
          </a:p>
          <a:p>
            <a:pPr lvl="1"/>
            <a:r>
              <a:rPr lang="en-US" altLang="en-US" dirty="0"/>
              <a:t>but </a:t>
            </a:r>
            <a:r>
              <a:rPr lang="en-US" altLang="en-US" b="1" dirty="0"/>
              <a:t>not</a:t>
            </a:r>
            <a:r>
              <a:rPr lang="en-US" altLang="en-US" dirty="0"/>
              <a:t> to a variable of any type further to the </a:t>
            </a:r>
            <a:r>
              <a:rPr lang="en-US" altLang="en-US" b="1" dirty="0"/>
              <a:t>left</a:t>
            </a:r>
            <a:r>
              <a:rPr lang="en-US" altLang="en-US" dirty="0"/>
              <a:t>.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You can also assign a value of type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char</a:t>
            </a:r>
            <a:r>
              <a:rPr lang="en-US" altLang="en-US" dirty="0"/>
              <a:t> to a variable of type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dirty="0"/>
              <a:t> . </a:t>
            </a:r>
            <a:r>
              <a:rPr lang="en-US" altLang="en-US" sz="2400" dirty="0"/>
              <a:t>(or any type further to the right)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CT1111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A53834-CBA7-4025-A175-4F775F185F1C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7" name="Content Placeholder 9"/>
          <p:cNvGraphicFramePr>
            <a:graphicFrameLocks/>
          </p:cNvGraphicFramePr>
          <p:nvPr/>
        </p:nvGraphicFramePr>
        <p:xfrm>
          <a:off x="426720" y="2164080"/>
          <a:ext cx="8229600" cy="86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2396490" y="2914802"/>
            <a:ext cx="1293952" cy="717100"/>
            <a:chOff x="2396490" y="2914802"/>
            <a:chExt cx="1293952" cy="717100"/>
          </a:xfrm>
        </p:grpSpPr>
        <p:grpSp>
          <p:nvGrpSpPr>
            <p:cNvPr id="8" name="Group 7"/>
            <p:cNvGrpSpPr/>
            <p:nvPr/>
          </p:nvGrpSpPr>
          <p:grpSpPr>
            <a:xfrm>
              <a:off x="2396490" y="3014682"/>
              <a:ext cx="1028699" cy="617220"/>
              <a:chOff x="2880360" y="125730"/>
              <a:chExt cx="1028699" cy="617220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2880360" y="125730"/>
                <a:ext cx="1028699" cy="617220"/>
              </a:xfrm>
              <a:prstGeom prst="roundRect">
                <a:avLst>
                  <a:gd name="adj" fmla="val 10000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SA"/>
              </a:p>
            </p:txBody>
          </p:sp>
          <p:sp>
            <p:nvSpPr>
              <p:cNvPr id="10" name="Rounded Rectangle 4"/>
              <p:cNvSpPr/>
              <p:nvPr/>
            </p:nvSpPr>
            <p:spPr>
              <a:xfrm>
                <a:off x="2898438" y="143808"/>
                <a:ext cx="992543" cy="58106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char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472358" y="2914802"/>
              <a:ext cx="218084" cy="255117"/>
              <a:chOff x="2571750" y="306781"/>
              <a:chExt cx="218084" cy="255117"/>
            </a:xfrm>
            <a:scene3d>
              <a:camera prst="orthographicFront">
                <a:rot lat="0" lon="0" rev="2700000"/>
              </a:camera>
              <a:lightRig rig="threePt" dir="t"/>
            </a:scene3d>
          </p:grpSpPr>
          <p:sp>
            <p:nvSpPr>
              <p:cNvPr id="12" name="Right Arrow 11"/>
              <p:cNvSpPr/>
              <p:nvPr/>
            </p:nvSpPr>
            <p:spPr>
              <a:xfrm>
                <a:off x="2571750" y="306781"/>
                <a:ext cx="218084" cy="255117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SA"/>
              </a:p>
            </p:txBody>
          </p:sp>
          <p:sp>
            <p:nvSpPr>
              <p:cNvPr id="13" name="Right Arrow 4"/>
              <p:cNvSpPr/>
              <p:nvPr/>
            </p:nvSpPr>
            <p:spPr>
              <a:xfrm>
                <a:off x="2571750" y="357804"/>
                <a:ext cx="152659" cy="1530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marL="0" marR="0" lvl="0" indent="0" algn="ctr" defTabSz="488950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14" name="Explosion 1 13"/>
          <p:cNvSpPr/>
          <p:nvPr/>
        </p:nvSpPr>
        <p:spPr>
          <a:xfrm rot="1363004">
            <a:off x="6163770" y="2984104"/>
            <a:ext cx="3057043" cy="1889938"/>
          </a:xfrm>
          <a:prstGeom prst="irregularSeal1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Remember: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 do NOT want to lose information</a:t>
            </a:r>
          </a:p>
        </p:txBody>
      </p:sp>
    </p:spTree>
    <p:extLst>
      <p:ext uri="{BB962C8B-B14F-4D97-AF65-F5344CB8AC3E}">
        <p14:creationId xmlns:p14="http://schemas.microsoft.com/office/powerpoint/2010/main" val="135017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uiExpand="1" build="p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Variables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Variables store data such as numbers and letters.</a:t>
            </a:r>
          </a:p>
          <a:p>
            <a:pPr lvl="1"/>
            <a:r>
              <a:rPr lang="en-US" altLang="en-US" dirty="0"/>
              <a:t>Think of them as places to store data.</a:t>
            </a:r>
          </a:p>
          <a:p>
            <a:pPr lvl="1"/>
            <a:r>
              <a:rPr lang="en-US" altLang="en-US" dirty="0"/>
              <a:t>They are implemented as memory locations.</a:t>
            </a:r>
          </a:p>
          <a:p>
            <a:r>
              <a:rPr lang="en-US" altLang="en-US" dirty="0"/>
              <a:t>The data stored by a variable is called its </a:t>
            </a:r>
            <a:r>
              <a:rPr lang="en-US" altLang="en-US" dirty="0">
                <a:solidFill>
                  <a:srgbClr val="C00000"/>
                </a:solidFill>
              </a:rPr>
              <a:t>value</a:t>
            </a:r>
            <a:r>
              <a:rPr lang="en-US" altLang="en-US" dirty="0"/>
              <a:t>.</a:t>
            </a:r>
          </a:p>
          <a:p>
            <a:pPr lvl="1"/>
            <a:r>
              <a:rPr lang="en-US" altLang="en-US" dirty="0"/>
              <a:t>The value is stored in the memory location.</a:t>
            </a:r>
          </a:p>
          <a:p>
            <a:r>
              <a:rPr lang="en-US" altLang="en-US" dirty="0"/>
              <a:t>Its value </a:t>
            </a:r>
            <a:r>
              <a:rPr lang="en-US" altLang="en-US" b="1" dirty="0"/>
              <a:t>can be changed </a:t>
            </a:r>
            <a:r>
              <a:rPr lang="en-US" altLang="en-US" dirty="0"/>
              <a:t>within the program.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ounded Rectangular Callout 6"/>
          <p:cNvSpPr/>
          <p:nvPr/>
        </p:nvSpPr>
        <p:spPr>
          <a:xfrm>
            <a:off x="4303986" y="5108029"/>
            <a:ext cx="3941380" cy="1340068"/>
          </a:xfrm>
          <a:prstGeom prst="wedgeRoundRectCallout">
            <a:avLst>
              <a:gd name="adj1" fmla="val -55587"/>
              <a:gd name="adj2" fmla="val -102868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… as opposed to “named constants” whose values can </a:t>
            </a:r>
            <a:r>
              <a:rPr lang="en-US" b="1" dirty="0">
                <a:solidFill>
                  <a:schemeClr val="tx2"/>
                </a:solidFill>
              </a:rPr>
              <a:t>not</a:t>
            </a:r>
            <a:r>
              <a:rPr lang="en-US" dirty="0">
                <a:solidFill>
                  <a:schemeClr val="tx2"/>
                </a:solidFill>
              </a:rPr>
              <a:t> be changed</a:t>
            </a:r>
          </a:p>
        </p:txBody>
      </p:sp>
    </p:spTree>
    <p:extLst>
      <p:ext uri="{BB962C8B-B14F-4D97-AF65-F5344CB8AC3E}">
        <p14:creationId xmlns:p14="http://schemas.microsoft.com/office/powerpoint/2010/main" val="1848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 Casting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12480" cy="4876800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A </a:t>
            </a:r>
            <a:r>
              <a:rPr lang="en-US" altLang="en-US" dirty="0">
                <a:solidFill>
                  <a:schemeClr val="tx2"/>
                </a:solidFill>
              </a:rPr>
              <a:t>type cast </a:t>
            </a:r>
            <a:r>
              <a:rPr lang="en-US" altLang="en-US" dirty="0"/>
              <a:t>forces a value to change from the declared type to some other type.</a:t>
            </a:r>
          </a:p>
          <a:p>
            <a:r>
              <a:rPr lang="en-US" altLang="en-US" dirty="0"/>
              <a:t>Syntax: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(data type) expression  </a:t>
            </a:r>
          </a:p>
          <a:p>
            <a:r>
              <a:rPr lang="en-US" altLang="en-US" dirty="0"/>
              <a:t>Example: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   double distance = 9.0;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 points;</a:t>
            </a:r>
          </a:p>
          <a:p>
            <a:pPr>
              <a:buNone/>
            </a:pPr>
            <a:r>
              <a:rPr lang="en-US" altLang="en-US" dirty="0"/>
              <a:t>  </a:t>
            </a:r>
            <a:r>
              <a:rPr lang="en-US" altLang="en-US" sz="2600" dirty="0"/>
              <a:t>Considering the declaration above, if you want to assign to </a:t>
            </a:r>
            <a:r>
              <a:rPr lang="en-US" altLang="en-US" sz="2200" b="1" dirty="0">
                <a:solidFill>
                  <a:schemeClr val="accent2"/>
                </a:solidFill>
                <a:latin typeface="Courier New" pitchFamily="49" charset="0"/>
              </a:rPr>
              <a:t>points</a:t>
            </a:r>
            <a:r>
              <a:rPr lang="en-US" altLang="en-US" sz="2600" dirty="0"/>
              <a:t> the value of </a:t>
            </a:r>
            <a:r>
              <a:rPr lang="en-US" altLang="en-US" sz="2200" b="1" dirty="0">
                <a:solidFill>
                  <a:schemeClr val="accent2"/>
                </a:solidFill>
                <a:latin typeface="Courier New" pitchFamily="49" charset="0"/>
              </a:rPr>
              <a:t>distance</a:t>
            </a:r>
            <a:r>
              <a:rPr lang="en-US" altLang="en-US" sz="2600" dirty="0"/>
              <a:t>, you </a:t>
            </a:r>
            <a:r>
              <a:rPr lang="en-US" altLang="en-US" sz="2600" b="1" dirty="0"/>
              <a:t>must</a:t>
            </a:r>
            <a:r>
              <a:rPr lang="en-US" altLang="en-US" sz="2600" dirty="0"/>
              <a:t> use a cast:</a:t>
            </a:r>
          </a:p>
          <a:p>
            <a:pPr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	  points = (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)distance;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CT1111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A53834-CBA7-4025-A175-4F775F185F1C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5424773" y="5889811"/>
            <a:ext cx="2873375" cy="799652"/>
          </a:xfrm>
          <a:prstGeom prst="wedgeRoundRectCallout">
            <a:avLst>
              <a:gd name="adj1" fmla="val -70242"/>
              <a:gd name="adj2" fmla="val -3891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 is the value of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distance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after the cast?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8012279" y="5379399"/>
            <a:ext cx="987744" cy="400050"/>
          </a:xfrm>
          <a:prstGeom prst="wedgeRoundRectCallout">
            <a:avLst>
              <a:gd name="adj1" fmla="val -49117"/>
              <a:gd name="adj2" fmla="val 124869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Still 9.0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5424778" y="3547231"/>
            <a:ext cx="2498915" cy="850966"/>
          </a:xfrm>
          <a:prstGeom prst="wedgeRoundRectCallout">
            <a:avLst>
              <a:gd name="adj1" fmla="val -77510"/>
              <a:gd name="adj2" fmla="val 8771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 if the value of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distance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was 9.75?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7625373" y="2506703"/>
            <a:ext cx="1345553" cy="779555"/>
          </a:xfrm>
          <a:prstGeom prst="wedgeRoundRectCallout">
            <a:avLst>
              <a:gd name="adj1" fmla="val -81546"/>
              <a:gd name="adj2" fmla="val 98464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points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will be 9</a:t>
            </a:r>
          </a:p>
        </p:txBody>
      </p:sp>
      <p:sp>
        <p:nvSpPr>
          <p:cNvPr id="16" name="Explosion 1 15"/>
          <p:cNvSpPr/>
          <p:nvPr/>
        </p:nvSpPr>
        <p:spPr>
          <a:xfrm rot="1363004">
            <a:off x="5770424" y="427299"/>
            <a:ext cx="3426107" cy="1932571"/>
          </a:xfrm>
          <a:prstGeom prst="irregularSeal1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Remember: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Casting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truncates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numbers as needed</a:t>
            </a:r>
          </a:p>
        </p:txBody>
      </p:sp>
    </p:spTree>
    <p:extLst>
      <p:ext uri="{BB962C8B-B14F-4D97-AF65-F5344CB8AC3E}">
        <p14:creationId xmlns:p14="http://schemas.microsoft.com/office/powerpoint/2010/main" val="4116498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Arithmetic Operators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390697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altLang="en-US" sz="2800" dirty="0"/>
              <a:t>Arithmetic expressions can be formed using the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+</a:t>
            </a:r>
            <a:r>
              <a:rPr lang="en-US" altLang="en-US" sz="2800" dirty="0">
                <a:latin typeface="Courier New" pitchFamily="49" charset="0"/>
              </a:rPr>
              <a:t>,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-</a:t>
            </a:r>
            <a:r>
              <a:rPr lang="en-US" altLang="en-US" sz="2800" dirty="0">
                <a:latin typeface="Courier New" pitchFamily="49" charset="0"/>
              </a:rPr>
              <a:t>,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*</a:t>
            </a:r>
            <a:r>
              <a:rPr lang="en-US" altLang="en-US" sz="2800" dirty="0">
                <a:latin typeface="Courier New" pitchFamily="49" charset="0"/>
              </a:rPr>
              <a:t>,</a:t>
            </a:r>
            <a:r>
              <a:rPr lang="en-US" altLang="en-US" sz="2800" dirty="0"/>
              <a:t> and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/</a:t>
            </a:r>
            <a:r>
              <a:rPr lang="en-US" altLang="en-US" sz="2800" dirty="0"/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operators</a:t>
            </a:r>
            <a:r>
              <a:rPr lang="en-US" altLang="en-US" sz="2800" dirty="0"/>
              <a:t> together with variables or numbers referred to as </a:t>
            </a:r>
            <a:r>
              <a:rPr lang="en-US" altLang="en-US" sz="2800" dirty="0">
                <a:solidFill>
                  <a:schemeClr val="tx2"/>
                </a:solidFill>
              </a:rPr>
              <a:t>operands</a:t>
            </a:r>
            <a:r>
              <a:rPr lang="en-US" altLang="en-US" sz="2800" i="1" dirty="0"/>
              <a:t>.</a:t>
            </a:r>
          </a:p>
          <a:p>
            <a:r>
              <a:rPr lang="en-US" altLang="en-US" dirty="0"/>
              <a:t>Expressions with two or more operators can be viewed as a series of steps, each involving only two operands.</a:t>
            </a:r>
          </a:p>
          <a:p>
            <a:r>
              <a:rPr lang="en-US" altLang="en-US" dirty="0"/>
              <a:t>When both operands are of the same type, the result is of that type.</a:t>
            </a:r>
          </a:p>
          <a:p>
            <a:r>
              <a:rPr lang="en-US" altLang="en-US" dirty="0"/>
              <a:t>If at least one of the operands is a floating-point type and the rest are integers, the result will be a floating point type.</a:t>
            </a:r>
          </a:p>
          <a:p>
            <a:r>
              <a:rPr lang="en-US" altLang="en-US" dirty="0"/>
              <a:t>The result is the rightmost type from the following list that occurs in the expression.</a:t>
            </a:r>
          </a:p>
          <a:p>
            <a:pPr>
              <a:buNone/>
            </a:pPr>
            <a:endParaRPr lang="en-US" altLang="en-US" sz="2400" dirty="0"/>
          </a:p>
          <a:p>
            <a:pPr>
              <a:buNone/>
            </a:pPr>
            <a:endParaRPr lang="en-US" alt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A53834-CBA7-4025-A175-4F775F185F1C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CT1111</a:t>
            </a:r>
          </a:p>
        </p:txBody>
      </p:sp>
      <p:graphicFrame>
        <p:nvGraphicFramePr>
          <p:cNvPr id="7" name="Content Placeholder 9"/>
          <p:cNvGraphicFramePr>
            <a:graphicFrameLocks/>
          </p:cNvGraphicFramePr>
          <p:nvPr/>
        </p:nvGraphicFramePr>
        <p:xfrm>
          <a:off x="474020" y="5926256"/>
          <a:ext cx="8229600" cy="86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207406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Arithmetic Operations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en-US" dirty="0"/>
              <a:t>Example</a:t>
            </a:r>
          </a:p>
          <a:p>
            <a:pPr>
              <a:buNone/>
            </a:pPr>
            <a:r>
              <a:rPr lang="en-US" altLang="en-US" dirty="0"/>
              <a:t>	If  you have:</a:t>
            </a:r>
          </a:p>
          <a:p>
            <a:pPr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hoursWorked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=</a:t>
            </a:r>
            <a:r>
              <a:rPr lang="en-US" altLang="en-US" dirty="0"/>
              <a:t>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40;</a:t>
            </a:r>
          </a:p>
          <a:p>
            <a:pPr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double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payRate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= 8.25;</a:t>
            </a:r>
          </a:p>
          <a:p>
            <a:pPr>
              <a:buNone/>
            </a:pPr>
            <a:r>
              <a:rPr lang="en-US" altLang="en-US" dirty="0"/>
              <a:t>  </a:t>
            </a:r>
          </a:p>
          <a:p>
            <a:pPr>
              <a:buNone/>
            </a:pPr>
            <a:r>
              <a:rPr lang="en-US" altLang="en-US" dirty="0"/>
              <a:t>  Then the result of</a:t>
            </a:r>
          </a:p>
          <a:p>
            <a:pPr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hoursWorked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*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payRate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</a:p>
          <a:p>
            <a:pPr>
              <a:buNone/>
            </a:pPr>
            <a:endParaRPr lang="en-US" altLang="en-US" b="1" dirty="0">
              <a:solidFill>
                <a:schemeClr val="accent2"/>
              </a:solidFill>
              <a:latin typeface="Courier New" pitchFamily="49" charset="0"/>
            </a:endParaRPr>
          </a:p>
          <a:p>
            <a:pPr>
              <a:buNone/>
            </a:pPr>
            <a:r>
              <a:rPr lang="en-US" altLang="en-US" dirty="0"/>
              <a:t>	is a </a:t>
            </a:r>
            <a:r>
              <a:rPr lang="en-US" altLang="en-US" b="1" dirty="0">
                <a:solidFill>
                  <a:schemeClr val="accent2"/>
                </a:solidFill>
                <a:latin typeface="Courier New"/>
                <a:cs typeface="Courier New"/>
              </a:rPr>
              <a:t>double</a:t>
            </a:r>
            <a:r>
              <a:rPr lang="en-US" altLang="en-US" dirty="0"/>
              <a:t> with a value of </a:t>
            </a:r>
            <a:r>
              <a:rPr lang="en-US" altLang="en-US" b="1">
                <a:solidFill>
                  <a:schemeClr val="accent2"/>
                </a:solidFill>
                <a:latin typeface="Courier New"/>
                <a:cs typeface="Courier New"/>
              </a:rPr>
              <a:t>330.0</a:t>
            </a:r>
            <a:r>
              <a:rPr lang="en-US" altLang="en-US" dirty="0">
                <a:latin typeface="Courier New"/>
                <a:cs typeface="Courier New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CT1111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A53834-CBA7-4025-A175-4F775F185F1C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79726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Division Operator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39725" indent="-339725" eaLnBrk="1" hangingPunct="1"/>
            <a:r>
              <a:rPr lang="en-US" altLang="en-US" sz="2800"/>
              <a:t>The division operator (</a:t>
            </a: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/</a:t>
            </a:r>
            <a:r>
              <a:rPr lang="en-US" altLang="en-US" sz="2800"/>
              <a:t>) behaves as expected if one of the operands is a floating-point type.</a:t>
            </a:r>
          </a:p>
          <a:p>
            <a:pPr marL="339725" indent="-339725" eaLnBrk="1" hangingPunct="1"/>
            <a:r>
              <a:rPr lang="en-US" altLang="en-US" sz="2800"/>
              <a:t>When both operands are integer types, the result is truncated, not rounded.</a:t>
            </a:r>
          </a:p>
          <a:p>
            <a:pPr marL="454025" lvl="1" indent="0" eaLnBrk="1" hangingPunct="1"/>
            <a:r>
              <a:rPr lang="en-US" altLang="en-US" sz="2400"/>
              <a:t> Hence,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99/100</a:t>
            </a:r>
            <a:r>
              <a:rPr lang="en-US" altLang="en-US" sz="2400"/>
              <a:t> has a value of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0</a:t>
            </a:r>
            <a:r>
              <a:rPr lang="en-US" altLang="en-US" sz="2000"/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A53834-CBA7-4025-A175-4F775F185F1C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CT1111</a:t>
            </a:r>
          </a:p>
        </p:txBody>
      </p:sp>
    </p:spTree>
    <p:extLst>
      <p:ext uri="{BB962C8B-B14F-4D97-AF65-F5344CB8AC3E}">
        <p14:creationId xmlns:p14="http://schemas.microsoft.com/office/powerpoint/2010/main" val="1013524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</a:t>
            </a:r>
            <a:r>
              <a:rPr lang="en-US" altLang="en-US" sz="4800" b="1">
                <a:solidFill>
                  <a:schemeClr val="accent2"/>
                </a:solidFill>
                <a:latin typeface="Courier New" pitchFamily="49" charset="0"/>
              </a:rPr>
              <a:t>mod</a:t>
            </a:r>
            <a:r>
              <a:rPr lang="en-US" altLang="en-US"/>
              <a:t> Operator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altLang="en-US" sz="2800" dirty="0"/>
              <a:t>The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mod</a:t>
            </a:r>
            <a:r>
              <a:rPr lang="en-US" altLang="en-US" sz="2800" dirty="0"/>
              <a:t> (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%</a:t>
            </a:r>
            <a:r>
              <a:rPr lang="en-US" altLang="en-US" sz="2800" dirty="0"/>
              <a:t>) operator is </a:t>
            </a:r>
            <a:r>
              <a:rPr lang="en-US" altLang="en-US" dirty="0"/>
              <a:t>used to obtain the remainder after integer division.</a:t>
            </a:r>
            <a:endParaRPr lang="en-US" altLang="en-US" sz="2800" dirty="0"/>
          </a:p>
          <a:p>
            <a:pPr eaLnBrk="1" hangingPunct="1"/>
            <a:r>
              <a:rPr lang="en-US" altLang="en-US" sz="2800" dirty="0"/>
              <a:t>14 divided by 4 is 3 </a:t>
            </a:r>
            <a:r>
              <a:rPr lang="en-US" altLang="en-US" sz="2800" dirty="0">
                <a:solidFill>
                  <a:schemeClr val="tx2"/>
                </a:solidFill>
              </a:rPr>
              <a:t>with a remainder </a:t>
            </a:r>
            <a:r>
              <a:rPr lang="en-US" altLang="en-US" sz="2800" dirty="0"/>
              <a:t>of 2.</a:t>
            </a:r>
          </a:p>
          <a:p>
            <a:pPr lvl="1" eaLnBrk="1" hangingPunct="1"/>
            <a:r>
              <a:rPr lang="en-US" altLang="en-US" sz="2400" dirty="0"/>
              <a:t>Hence,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14 % 4</a:t>
            </a:r>
            <a:r>
              <a:rPr lang="en-US" altLang="en-US" sz="2400" dirty="0"/>
              <a:t> is equal to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2.</a:t>
            </a:r>
          </a:p>
          <a:p>
            <a:pPr eaLnBrk="1" hangingPunct="1"/>
            <a:r>
              <a:rPr lang="en-US" altLang="en-US" sz="2800" dirty="0"/>
              <a:t>The mod operator has many uses, including</a:t>
            </a:r>
          </a:p>
          <a:p>
            <a:pPr lvl="1" eaLnBrk="1" hangingPunct="1"/>
            <a:r>
              <a:rPr lang="en-US" altLang="en-US" sz="2400" dirty="0"/>
              <a:t>determining if an integer is odd or even</a:t>
            </a:r>
          </a:p>
          <a:p>
            <a:pPr lvl="1" eaLnBrk="1" hangingPunct="1"/>
            <a:r>
              <a:rPr lang="en-US" altLang="en-US" sz="2400" dirty="0"/>
              <a:t>determining if one integer is evenly divisible by another integer.</a:t>
            </a:r>
          </a:p>
          <a:p>
            <a:r>
              <a:rPr lang="en-US" altLang="en-US" dirty="0"/>
              <a:t>Note: </a:t>
            </a:r>
            <a:r>
              <a:rPr lang="en-US" altLang="en-US" b="1" dirty="0">
                <a:solidFill>
                  <a:schemeClr val="accent2"/>
                </a:solidFill>
                <a:latin typeface="Courier New"/>
                <a:cs typeface="Courier New"/>
              </a:rPr>
              <a:t>mod</a:t>
            </a:r>
            <a:r>
              <a:rPr lang="en-US" altLang="en-US" dirty="0"/>
              <a:t> (</a:t>
            </a:r>
            <a:r>
              <a:rPr lang="en-US" altLang="en-US" b="1" dirty="0">
                <a:solidFill>
                  <a:schemeClr val="accent2"/>
                </a:solidFill>
                <a:latin typeface="Courier New"/>
                <a:cs typeface="Courier New"/>
              </a:rPr>
              <a:t>%</a:t>
            </a:r>
            <a:r>
              <a:rPr lang="en-US" altLang="en-US" dirty="0"/>
              <a:t>) is usually used with integer operands, but can also be used with floating-point </a:t>
            </a:r>
            <a:r>
              <a:rPr lang="en-US" altLang="en-US"/>
              <a:t>numbers. </a:t>
            </a:r>
          </a:p>
          <a:p>
            <a:endParaRPr lang="en-US" alt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A53834-CBA7-4025-A175-4F775F185F1C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CT1111</a:t>
            </a:r>
          </a:p>
        </p:txBody>
      </p:sp>
    </p:spTree>
    <p:extLst>
      <p:ext uri="{BB962C8B-B14F-4D97-AF65-F5344CB8AC3E}">
        <p14:creationId xmlns:p14="http://schemas.microsoft.com/office/powerpoint/2010/main" val="17604589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Precedence Rules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CT1111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A53834-CBA7-4025-A175-4F775F185F1C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99240" y="1665013"/>
          <a:ext cx="7982607" cy="472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95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From highest precedence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  <a:sym typeface="Symbol" pitchFamily="18" charset="2"/>
                        </a:rPr>
                        <a:t>If equal precedence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Parenthesis  ( )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  <a:sym typeface="Symbol" pitchFamily="18" charset="2"/>
                        </a:rPr>
                        <a:t>inside-out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Increment (++), Decrement (--)</a:t>
                      </a:r>
                    </a:p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</a:pPr>
                      <a:r>
                        <a:rPr kumimoji="0" lang="en-US" sz="20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Uniary</a:t>
                      </a: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+ or -</a:t>
                      </a:r>
                      <a:r>
                        <a:rPr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   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from right to left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*     /     %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from left to right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+     -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from left to right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&lt;     &gt;     &lt;=     &gt;=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from left to right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==     !=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from left to right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&amp;&amp;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from left to right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||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from left to right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=     +=     -=     *=     /=     %=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To lowest precedence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61155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Sample Expressions</a:t>
            </a:r>
          </a:p>
        </p:txBody>
      </p:sp>
      <p:sp>
        <p:nvSpPr>
          <p:cNvPr id="53251" name="Rectangle 7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/>
            <a:r>
              <a:rPr lang="en-US" altLang="en-US" sz="2800"/>
              <a:t>Figure 2.3 Some Arithmetic Expressions in Java</a:t>
            </a:r>
          </a:p>
        </p:txBody>
      </p:sp>
      <p:pic>
        <p:nvPicPr>
          <p:cNvPr id="5427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9975" y="2770188"/>
            <a:ext cx="7200900" cy="2306637"/>
          </a:xfrm>
          <a:prstGeom prst="rect">
            <a:avLst/>
          </a:prstGeom>
          <a:noFill/>
          <a:ln w="127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  <a:headEnd/>
            <a:tailEnd/>
          </a:ln>
          <a:effectLst>
            <a:outerShdw dist="101600" dir="2700000" algn="ctr" rotWithShape="0">
              <a:schemeClr val="bg1">
                <a:lumMod val="50000"/>
              </a:schemeClr>
            </a:outerShdw>
          </a:effec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A53834-CBA7-4025-A175-4F775F185F1C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CT1111</a:t>
            </a:r>
          </a:p>
        </p:txBody>
      </p:sp>
    </p:spTree>
    <p:extLst>
      <p:ext uri="{BB962C8B-B14F-4D97-AF65-F5344CB8AC3E}">
        <p14:creationId xmlns:p14="http://schemas.microsoft.com/office/powerpoint/2010/main" val="35890723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Specialized Assignment Operators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Assignment operators can be combined with arithmetic operators (including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-, *, /,</a:t>
            </a:r>
            <a:r>
              <a:rPr lang="en-US" altLang="en-US" dirty="0"/>
              <a:t> and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%</a:t>
            </a:r>
            <a:r>
              <a:rPr lang="en-US" altLang="en-US" dirty="0"/>
              <a:t>).</a:t>
            </a:r>
          </a:p>
          <a:p>
            <a:pPr>
              <a:buNone/>
            </a:pPr>
            <a:r>
              <a:rPr lang="en-US" altLang="en-US" dirty="0"/>
              <a:t>	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amount = amount + 5;</a:t>
            </a:r>
          </a:p>
          <a:p>
            <a:pPr>
              <a:buNone/>
            </a:pPr>
            <a:r>
              <a:rPr lang="en-US" altLang="en-US" sz="2000" dirty="0"/>
              <a:t>	</a:t>
            </a:r>
            <a:r>
              <a:rPr lang="en-US" altLang="en-US" dirty="0"/>
              <a:t>can be written as</a:t>
            </a:r>
            <a:endParaRPr lang="en-US" altLang="en-US" sz="2000" dirty="0"/>
          </a:p>
          <a:p>
            <a:pPr>
              <a:buNone/>
            </a:pPr>
            <a:r>
              <a:rPr lang="en-US" altLang="en-US" sz="2000" dirty="0"/>
              <a:t>	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amount += 5;</a:t>
            </a:r>
          </a:p>
          <a:p>
            <a:pPr>
              <a:buNone/>
            </a:pPr>
            <a:r>
              <a:rPr lang="en-US" altLang="en-US" dirty="0"/>
              <a:t>	yielding the same results.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CT1111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A53834-CBA7-4025-A175-4F775F185F1C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83477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Specialized Assignment Operators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207316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altLang="en-US" sz="2400" dirty="0"/>
              <a:t>Assignment operators can be combined with arithmetic operators (including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-, *, /,</a:t>
            </a:r>
            <a:r>
              <a:rPr lang="en-US" altLang="en-US" sz="2400" dirty="0"/>
              <a:t> and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%</a:t>
            </a:r>
            <a:r>
              <a:rPr lang="en-US" altLang="en-US" sz="2400" dirty="0"/>
              <a:t>).</a:t>
            </a:r>
          </a:p>
          <a:p>
            <a:pPr>
              <a:spcBef>
                <a:spcPts val="0"/>
              </a:spcBef>
            </a:pPr>
            <a:r>
              <a:rPr lang="en-US" altLang="en-US" sz="2400" dirty="0"/>
              <a:t>Assume: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amount = 5;	double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num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= 2.5; 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en-US" altLang="en-US" dirty="0"/>
              <a:t>consider each of the following separately: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en-US" sz="24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CT1111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A53834-CBA7-4025-A175-4F775F185F1C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3421" y="3793364"/>
          <a:ext cx="8692057" cy="2682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40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4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6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13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Combined 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Equivalent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139">
                <a:tc>
                  <a:txBody>
                    <a:bodyPr/>
                    <a:lstStyle/>
                    <a:p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amount += 5;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amount = amount + 5;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139"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Courier New"/>
                          <a:ea typeface="+mn-ea"/>
                          <a:cs typeface="+mn-cs"/>
                        </a:rPr>
                        <a:t>num *= 2;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Courier New"/>
                          <a:ea typeface="+mn-ea"/>
                          <a:cs typeface="+mn-cs"/>
                        </a:rPr>
                        <a:t>num = num * 2;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Courier New" pitchFamily="49" charset="0"/>
                          <a:ea typeface="+mn-ea"/>
                          <a:cs typeface="+mn-cs"/>
                        </a:rPr>
                        <a:t>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139"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Courier New" pitchFamily="49" charset="0"/>
                          <a:ea typeface="+mn-ea"/>
                          <a:cs typeface="+mn-cs"/>
                        </a:rPr>
                        <a:t>amount %= 2;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Courier New" pitchFamily="49" charset="0"/>
                          <a:ea typeface="+mn-ea"/>
                          <a:cs typeface="+mn-cs"/>
                        </a:rPr>
                        <a:t>amount = amount % 2;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Courier New" pitchFamily="49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139"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Courier New"/>
                          <a:ea typeface="+mn-ea"/>
                          <a:cs typeface="+mn-cs"/>
                        </a:rPr>
                        <a:t>num /= amount;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Courier New"/>
                          <a:ea typeface="+mn-ea"/>
                          <a:cs typeface="+mn-cs"/>
                        </a:rPr>
                        <a:t>num = num / amount;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Courier New" pitchFamily="49" charset="0"/>
                          <a:ea typeface="+mn-ea"/>
                          <a:cs typeface="+mn-cs"/>
                        </a:rPr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139"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Courier New"/>
                          <a:ea typeface="+mn-ea"/>
                          <a:cs typeface="+mn-cs"/>
                        </a:rPr>
                        <a:t>num *=</a:t>
                      </a:r>
                      <a:r>
                        <a:rPr lang="en-US" sz="2000" b="1" kern="1200" baseline="0" dirty="0">
                          <a:solidFill>
                            <a:schemeClr val="accent2"/>
                          </a:solidFill>
                          <a:latin typeface="Courier New"/>
                          <a:ea typeface="+mn-ea"/>
                          <a:cs typeface="+mn-cs"/>
                        </a:rPr>
                        <a:t> amount – 3.0;</a:t>
                      </a:r>
                      <a:endParaRPr lang="en-US" sz="2000" b="1" kern="1200" dirty="0">
                        <a:solidFill>
                          <a:schemeClr val="accent2"/>
                        </a:solidFill>
                        <a:latin typeface="Courier New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Courier New"/>
                          <a:ea typeface="+mn-ea"/>
                          <a:cs typeface="+mn-cs"/>
                        </a:rPr>
                        <a:t>num = num * </a:t>
                      </a:r>
                      <a:endParaRPr lang="en-US" sz="2000" b="1" kern="1200" dirty="0">
                        <a:solidFill>
                          <a:schemeClr val="accent2"/>
                        </a:solidFill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Courier New"/>
                          <a:ea typeface="+mn-ea"/>
                          <a:cs typeface="+mn-cs"/>
                        </a:rPr>
                        <a:t>         (amount – 3.0);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Courier New" pitchFamily="49" charset="0"/>
                          <a:ea typeface="+mn-ea"/>
                          <a:cs typeface="+mn-cs"/>
                        </a:rPr>
                        <a:t>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10693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Casting – more examples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idx="1"/>
          </p:nvPr>
        </p:nvSpPr>
        <p:spPr>
          <a:xfrm>
            <a:off x="315308" y="1676400"/>
            <a:ext cx="4215705" cy="63976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2400" dirty="0"/>
              <a:t>Cast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46845" y="2438400"/>
            <a:ext cx="4152637" cy="395128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)7.9;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(double)25;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(double)(5 + 3);	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(double)(15)/ 2;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(double)(15 / 2);</a:t>
            </a: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)(7.8 + 15/(double)2);</a:t>
            </a: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)(7.8+(double)(15/2));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"/>
          </p:nvPr>
        </p:nvSpPr>
        <p:spPr>
          <a:xfrm>
            <a:off x="4612988" y="1676400"/>
            <a:ext cx="4215705" cy="6397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/>
              <a:t>Resulting value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4525" y="2438400"/>
            <a:ext cx="4152637" cy="395128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7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25.0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(double)(8) = 8.0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15.0 / 2 = 7.5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(double)(7) = 7.0</a:t>
            </a: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)(7.8 + 15/2.0)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)(7.8 + 7.5) = 15</a:t>
            </a: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)(7.8 + 7.0) = 14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A53834-CBA7-4025-A175-4F775F185F1C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2439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ular Callout 14"/>
          <p:cNvSpPr/>
          <p:nvPr/>
        </p:nvSpPr>
        <p:spPr>
          <a:xfrm>
            <a:off x="4013282" y="533400"/>
            <a:ext cx="2363946" cy="685800"/>
          </a:xfrm>
          <a:prstGeom prst="wedgeRoundRectCallout">
            <a:avLst>
              <a:gd name="adj1" fmla="val -72972"/>
              <a:gd name="adj2" fmla="val 7737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Name some variables used in this program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Variables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02080"/>
            <a:ext cx="877824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public class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EggBasket</a:t>
            </a:r>
            <a:endParaRPr lang="en-US" altLang="en-US" sz="1800" b="1" dirty="0">
              <a:solidFill>
                <a:schemeClr val="accent2"/>
              </a:solidFill>
              <a:latin typeface="Courier New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{ public static void main (String []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args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 {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numberOfBaskets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eggsPerBasket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totalEggs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numberOfBaskets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 = 10;</a:t>
            </a:r>
          </a:p>
          <a:p>
            <a:pPr marL="0" indent="0"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eggsPerBasket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 = 6;</a:t>
            </a:r>
          </a:p>
          <a:p>
            <a:pPr marL="0" indent="0"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totalEggs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numberOfBaskets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 *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eggsPerBasket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 ("If you have");</a:t>
            </a:r>
          </a:p>
          <a:p>
            <a:pPr marL="0" indent="0"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 (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eggsPerBasket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 + </a:t>
            </a:r>
          </a:p>
          <a:p>
            <a:pPr marL="0" indent="0"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			   " eggs per basket and");</a:t>
            </a:r>
          </a:p>
          <a:p>
            <a:pPr marL="0" indent="0"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 (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numberOfBaskets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 + " baskets, then");</a:t>
            </a:r>
          </a:p>
          <a:p>
            <a:pPr marL="0" indent="0"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 ("the total number of eggs is " +</a:t>
            </a:r>
          </a:p>
          <a:p>
            <a:pPr marL="0" indent="0"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			    </a:t>
            </a:r>
            <a:r>
              <a:rPr lang="en-US" alt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totalEggs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195255" y="5090130"/>
            <a:ext cx="3782851" cy="1603284"/>
            <a:chOff x="5149535" y="5090130"/>
            <a:chExt cx="3782851" cy="1603284"/>
          </a:xfrm>
        </p:grpSpPr>
        <p:pic>
          <p:nvPicPr>
            <p:cNvPr id="11268" name="Picture 6"/>
            <p:cNvPicPr>
              <a:picLocks noChangeAspect="1" noChangeArrowheads="1"/>
            </p:cNvPicPr>
            <p:nvPr/>
          </p:nvPicPr>
          <p:blipFill rotWithShape="1">
            <a:blip r:embed="rId3"/>
            <a:srcRect l="3053" t="14444" r="39827" b="18611"/>
            <a:stretch/>
          </p:blipFill>
          <p:spPr bwMode="auto">
            <a:xfrm>
              <a:off x="5149535" y="5318822"/>
              <a:ext cx="3080065" cy="137459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</p:pic>
        <p:sp>
          <p:nvSpPr>
            <p:cNvPr id="11269" name="Text Box 7"/>
            <p:cNvSpPr txBox="1">
              <a:spLocks noChangeArrowheads="1"/>
            </p:cNvSpPr>
            <p:nvPr/>
          </p:nvSpPr>
          <p:spPr bwMode="auto">
            <a:xfrm>
              <a:off x="7832249" y="5090130"/>
              <a:ext cx="1100137" cy="915988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altLang="en-US" dirty="0"/>
                <a:t>Sample Screen Output</a:t>
              </a: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6695996" y="876300"/>
            <a:ext cx="2363946" cy="883920"/>
          </a:xfrm>
          <a:prstGeom prst="wedgeRoundRectCallout">
            <a:avLst>
              <a:gd name="adj1" fmla="val -65237"/>
              <a:gd name="adj2" fmla="val -4159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altLang="en-US" sz="1600" b="1" dirty="0" err="1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numberOfBaskets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eggsPerBasket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totalEggs</a:t>
            </a:r>
            <a:endParaRPr lang="en-US" sz="1600" b="1" dirty="0">
              <a:solidFill>
                <a:schemeClr val="accent2"/>
              </a:solidFill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3810635" y="1615440"/>
            <a:ext cx="5020868" cy="853440"/>
          </a:xfrm>
          <a:prstGeom prst="wedgeRoundRectCallout">
            <a:avLst>
              <a:gd name="adj1" fmla="val -58706"/>
              <a:gd name="adj2" fmla="val 9928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What do you think this would mean?</a:t>
            </a:r>
          </a:p>
          <a:p>
            <a:pPr algn="ctr"/>
            <a:r>
              <a:rPr lang="en-US" altLang="en-US" b="1" dirty="0" err="1">
                <a:solidFill>
                  <a:schemeClr val="tx2"/>
                </a:solidFill>
                <a:latin typeface="Courier New" pitchFamily="49" charset="0"/>
                <a:cs typeface="Courier New" panose="02070309020205020404" pitchFamily="49" charset="0"/>
              </a:rPr>
              <a:t>eggsPerBasket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  <a:cs typeface="Courier New" panose="02070309020205020404" pitchFamily="49" charset="0"/>
              </a:rPr>
              <a:t> = </a:t>
            </a:r>
            <a:r>
              <a:rPr lang="en-US" altLang="en-US" b="1" dirty="0" err="1">
                <a:solidFill>
                  <a:schemeClr val="tx2"/>
                </a:solidFill>
                <a:latin typeface="Courier New" pitchFamily="49" charset="0"/>
                <a:cs typeface="Courier New" panose="02070309020205020404" pitchFamily="49" charset="0"/>
              </a:rPr>
              <a:t>eggsPerBasket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  <a:cs typeface="Courier New" panose="02070309020205020404" pitchFamily="49" charset="0"/>
              </a:rPr>
              <a:t> -2;</a:t>
            </a:r>
          </a:p>
        </p:txBody>
      </p:sp>
      <p:sp>
        <p:nvSpPr>
          <p:cNvPr id="16" name="Rounded Rectangular Callout 15"/>
          <p:cNvSpPr/>
          <p:nvPr/>
        </p:nvSpPr>
        <p:spPr>
          <a:xfrm>
            <a:off x="5852160" y="2849880"/>
            <a:ext cx="3207782" cy="1112520"/>
          </a:xfrm>
          <a:prstGeom prst="wedgeRoundRectCallout">
            <a:avLst>
              <a:gd name="adj1" fmla="val -7742"/>
              <a:gd name="adj2" fmla="val -89998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It would subtract 2 from the current value of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eggsPerBasket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chemeClr val="accent2"/>
                </a:solidFill>
                <a:cs typeface="Courier New" panose="02070309020205020404" pitchFamily="49" charset="0"/>
              </a:rPr>
              <a:t>making it 6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72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8" grpId="0" animBg="1"/>
      <p:bldP spid="17" grpId="0" animBg="1"/>
      <p:bldP spid="1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46996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>
                <a:solidFill>
                  <a:schemeClr val="accent2"/>
                </a:solidFill>
                <a:latin typeface="Tahoma" charset="0"/>
                <a:cs typeface="Arial" charset="0"/>
              </a:rPr>
              <a:t>7. TYPE CASTING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648942-3001-4E9F-BD4B-DA0C8DFD46EB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0" y="85930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861280" y="1291349"/>
            <a:ext cx="8064896" cy="16561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9293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9293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char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‘a’;		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//Unicode of ‘a’ = 97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unicode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unicode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);	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//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unicode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97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System.out.println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unicode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1520" y="1003316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Examples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61280" y="3019540"/>
            <a:ext cx="8064896" cy="307777"/>
          </a:xfrm>
          <a:prstGeom prst="rect">
            <a:avLst/>
          </a:prstGeom>
          <a:solidFill>
            <a:srgbClr val="0000FF"/>
          </a:solidFill>
          <a:ln w="28575" cap="rnd" cmpd="thickThin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97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861280" y="3863892"/>
            <a:ext cx="8064896" cy="16561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9293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9293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x = 98;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char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char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)(x);	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System.out.println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);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51520" y="3575859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Examples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61280" y="5592083"/>
            <a:ext cx="8064896" cy="307777"/>
          </a:xfrm>
          <a:prstGeom prst="rect">
            <a:avLst/>
          </a:prstGeom>
          <a:solidFill>
            <a:srgbClr val="0000FF"/>
          </a:solidFill>
          <a:ln w="28575" cap="rnd" cmpd="thickThin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0576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nimBg="1"/>
      <p:bldP spid="9" grpId="0" animBg="1"/>
      <p:bldP spid="16" grpId="0" animBg="1"/>
      <p:bldP spid="18" grpId="0" build="p" animBg="1"/>
      <p:bldP spid="19" grpId="0" animBg="1"/>
      <p:bldP spid="21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Increment and Decrement Operators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To </a:t>
            </a:r>
            <a:r>
              <a:rPr lang="en-US" altLang="en-US" dirty="0">
                <a:solidFill>
                  <a:schemeClr val="tx2"/>
                </a:solidFill>
              </a:rPr>
              <a:t>increase</a:t>
            </a:r>
            <a:r>
              <a:rPr lang="en-US" altLang="en-US" dirty="0"/>
              <a:t>  the value of a variable by 1 use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++</a:t>
            </a:r>
            <a:endParaRPr lang="en-US" altLang="en-US" dirty="0"/>
          </a:p>
          <a:p>
            <a:r>
              <a:rPr lang="en-US" altLang="en-US" dirty="0"/>
              <a:t>To </a:t>
            </a:r>
            <a:r>
              <a:rPr lang="en-US" altLang="en-US" dirty="0">
                <a:solidFill>
                  <a:schemeClr val="tx2"/>
                </a:solidFill>
              </a:rPr>
              <a:t>decrease</a:t>
            </a:r>
            <a:r>
              <a:rPr lang="en-US" altLang="en-US" dirty="0"/>
              <a:t>  the value of a variable by 1 use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--</a:t>
            </a:r>
            <a:endParaRPr lang="en-US" altLang="en-US" dirty="0"/>
          </a:p>
          <a:p>
            <a:r>
              <a:rPr lang="en-US" altLang="en-US" dirty="0"/>
              <a:t>Syntax:</a:t>
            </a:r>
          </a:p>
          <a:p>
            <a:pPr marL="0" indent="0">
              <a:buNone/>
            </a:pPr>
            <a:r>
              <a:rPr lang="en-US" altLang="en-US" dirty="0"/>
              <a:t> 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variable++	</a:t>
            </a:r>
            <a:r>
              <a:rPr lang="en-US" altLang="en-US" sz="2400" dirty="0"/>
              <a:t>or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	variable--</a:t>
            </a:r>
          </a:p>
          <a:p>
            <a:pPr marL="0" indent="0"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 ++variable	</a:t>
            </a:r>
            <a:r>
              <a:rPr lang="en-US" altLang="en-US" sz="2400" dirty="0"/>
              <a:t>or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	--variable</a:t>
            </a:r>
          </a:p>
          <a:p>
            <a:r>
              <a:rPr lang="en-US" altLang="en-US" dirty="0"/>
              <a:t>Example:</a:t>
            </a:r>
          </a:p>
          <a:p>
            <a:pPr lvl="1">
              <a:buNone/>
            </a:pP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count = 10;</a:t>
            </a:r>
          </a:p>
          <a:p>
            <a:pPr lvl="1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count++;</a:t>
            </a:r>
            <a:r>
              <a:rPr lang="en-US" altLang="en-US" sz="2000" dirty="0"/>
              <a:t>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++count; </a:t>
            </a:r>
          </a:p>
          <a:p>
            <a:pPr lvl="1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count--;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CT1111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A53834-CBA7-4025-A175-4F775F185F1C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4068944" y="5705783"/>
            <a:ext cx="2994008" cy="850966"/>
          </a:xfrm>
          <a:prstGeom prst="wedgeRoundRectCallout">
            <a:avLst>
              <a:gd name="adj1" fmla="val -118906"/>
              <a:gd name="adj2" fmla="val 877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If I print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count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at the end, what value will be printed?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7062953" y="4630122"/>
            <a:ext cx="1292772" cy="779555"/>
          </a:xfrm>
          <a:prstGeom prst="wedgeRoundRectCallout">
            <a:avLst>
              <a:gd name="adj1" fmla="val -81546"/>
              <a:gd name="adj2" fmla="val 98464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593337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Pre/Post – Increment/Decrement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When the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++</a:t>
            </a:r>
            <a:r>
              <a:rPr lang="en-US" altLang="en-US" dirty="0"/>
              <a:t> or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--</a:t>
            </a:r>
            <a:r>
              <a:rPr lang="en-US" altLang="en-US" dirty="0"/>
              <a:t> come </a:t>
            </a:r>
            <a:r>
              <a:rPr lang="en-US" altLang="en-US" dirty="0">
                <a:solidFill>
                  <a:schemeClr val="tx2"/>
                </a:solidFill>
              </a:rPr>
              <a:t>before</a:t>
            </a:r>
            <a:r>
              <a:rPr lang="en-US" altLang="en-US" dirty="0"/>
              <a:t> the variable they are called </a:t>
            </a:r>
            <a:r>
              <a:rPr lang="en-US" altLang="en-US" dirty="0">
                <a:solidFill>
                  <a:schemeClr val="tx2"/>
                </a:solidFill>
              </a:rPr>
              <a:t>pre</a:t>
            </a:r>
            <a:r>
              <a:rPr lang="en-US" altLang="en-US" dirty="0"/>
              <a:t>-increment and </a:t>
            </a:r>
            <a:r>
              <a:rPr lang="en-US" altLang="en-US" dirty="0">
                <a:solidFill>
                  <a:schemeClr val="tx2"/>
                </a:solidFill>
              </a:rPr>
              <a:t>pre</a:t>
            </a:r>
            <a:r>
              <a:rPr lang="en-US" altLang="en-US" dirty="0"/>
              <a:t>-decrement operators.</a:t>
            </a:r>
          </a:p>
          <a:p>
            <a:endParaRPr lang="en-US" altLang="en-US" dirty="0"/>
          </a:p>
          <a:p>
            <a:r>
              <a:rPr lang="en-US" altLang="en-US" dirty="0"/>
              <a:t>When the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++</a:t>
            </a:r>
            <a:r>
              <a:rPr lang="en-US" altLang="en-US" dirty="0"/>
              <a:t> or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--</a:t>
            </a:r>
            <a:r>
              <a:rPr lang="en-US" altLang="en-US" dirty="0"/>
              <a:t> come </a:t>
            </a:r>
            <a:r>
              <a:rPr lang="en-US" altLang="en-US" dirty="0">
                <a:solidFill>
                  <a:schemeClr val="tx2"/>
                </a:solidFill>
              </a:rPr>
              <a:t>after</a:t>
            </a:r>
            <a:r>
              <a:rPr lang="en-US" altLang="en-US" dirty="0"/>
              <a:t> the variable they are called </a:t>
            </a:r>
            <a:r>
              <a:rPr lang="en-US" altLang="en-US" dirty="0">
                <a:solidFill>
                  <a:schemeClr val="tx2"/>
                </a:solidFill>
              </a:rPr>
              <a:t>prost</a:t>
            </a:r>
            <a:r>
              <a:rPr lang="en-US" altLang="en-US" dirty="0"/>
              <a:t>-increment and </a:t>
            </a:r>
            <a:r>
              <a:rPr lang="en-US" altLang="en-US" dirty="0">
                <a:solidFill>
                  <a:schemeClr val="tx2"/>
                </a:solidFill>
              </a:rPr>
              <a:t>post</a:t>
            </a:r>
            <a:r>
              <a:rPr lang="en-US" altLang="en-US" dirty="0"/>
              <a:t>-decrement operators.</a:t>
            </a:r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It affects the order of execution:</a:t>
            </a:r>
          </a:p>
          <a:p>
            <a:pPr lvl="1"/>
            <a:r>
              <a:rPr lang="en-US" altLang="en-US" dirty="0"/>
              <a:t>If pre, it is executed </a:t>
            </a:r>
            <a:r>
              <a:rPr lang="en-US" altLang="en-US" dirty="0">
                <a:solidFill>
                  <a:schemeClr val="tx2"/>
                </a:solidFill>
              </a:rPr>
              <a:t>before</a:t>
            </a:r>
            <a:r>
              <a:rPr lang="en-US" altLang="en-US" dirty="0"/>
              <a:t> any other use of the variable</a:t>
            </a:r>
          </a:p>
          <a:p>
            <a:pPr lvl="1"/>
            <a:r>
              <a:rPr lang="en-US" altLang="en-US" dirty="0"/>
              <a:t>If post, it is executed </a:t>
            </a:r>
            <a:r>
              <a:rPr lang="en-US" altLang="en-US" dirty="0">
                <a:solidFill>
                  <a:schemeClr val="tx2"/>
                </a:solidFill>
              </a:rPr>
              <a:t>after</a:t>
            </a:r>
            <a:r>
              <a:rPr lang="en-US" altLang="en-US" dirty="0"/>
              <a:t> the variable is used</a:t>
            </a:r>
          </a:p>
          <a:p>
            <a:pPr lvl="1"/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CT1111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A53834-CBA7-4025-A175-4F775F185F1C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40760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Pre/Post – Increment/Decrement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If used standing alone, pre and post does not matter and lead to equivalent results:</a:t>
            </a:r>
          </a:p>
          <a:p>
            <a:endParaRPr lang="en-US" altLang="en-US" dirty="0"/>
          </a:p>
          <a:p>
            <a:pPr lvl="1">
              <a:buNone/>
            </a:pP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count++; </a:t>
            </a:r>
            <a:r>
              <a:rPr lang="en-US" altLang="en-US" sz="2800" dirty="0"/>
              <a:t>and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 ++count;</a:t>
            </a:r>
          </a:p>
          <a:p>
            <a:pPr lvl="1">
              <a:buNone/>
            </a:pPr>
            <a:r>
              <a:rPr lang="en-US" altLang="en-US" sz="2800" dirty="0"/>
              <a:t>both mean: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count = count + 1;</a:t>
            </a:r>
          </a:p>
          <a:p>
            <a:pPr lvl="1">
              <a:buNone/>
            </a:pPr>
            <a:endParaRPr lang="en-US" altLang="en-US" sz="28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lvl="1">
              <a:buNone/>
            </a:pP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count--; </a:t>
            </a:r>
            <a:r>
              <a:rPr lang="en-US" altLang="en-US" sz="2800" dirty="0"/>
              <a:t>and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 --count;</a:t>
            </a:r>
          </a:p>
          <a:p>
            <a:pPr lvl="1">
              <a:buNone/>
            </a:pPr>
            <a:r>
              <a:rPr lang="en-US" altLang="en-US" sz="2800" dirty="0"/>
              <a:t>both mean: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count = count - 1;</a:t>
            </a:r>
          </a:p>
          <a:p>
            <a:pPr lvl="1">
              <a:buNone/>
            </a:pPr>
            <a:endParaRPr lang="en-US" altLang="en-US" sz="28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CT1111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A53834-CBA7-4025-A175-4F775F185F1C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2082489" y="5737314"/>
            <a:ext cx="2994008" cy="850966"/>
          </a:xfrm>
          <a:prstGeom prst="wedgeRoundRectCallout">
            <a:avLst>
              <a:gd name="adj1" fmla="val -40446"/>
              <a:gd name="adj2" fmla="val 6805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 about when used inside a print statement?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5943600" y="5773019"/>
            <a:ext cx="2096813" cy="779555"/>
          </a:xfrm>
          <a:prstGeom prst="wedgeRoundRectCallout">
            <a:avLst>
              <a:gd name="adj1" fmla="val -96877"/>
              <a:gd name="adj2" fmla="val -632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Try it yourself ;-)</a:t>
            </a:r>
          </a:p>
        </p:txBody>
      </p:sp>
    </p:spTree>
    <p:extLst>
      <p:ext uri="{BB962C8B-B14F-4D97-AF65-F5344CB8AC3E}">
        <p14:creationId xmlns:p14="http://schemas.microsoft.com/office/powerpoint/2010/main" val="358919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Pre/Post – Increment/Decrement</a:t>
            </a:r>
            <a:endParaRPr lang="en-US" alt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en-US" sz="2000" dirty="0"/>
              <a:t>Example of </a:t>
            </a:r>
            <a:r>
              <a:rPr lang="en-US" altLang="en-US" sz="2000" dirty="0">
                <a:solidFill>
                  <a:schemeClr val="tx2"/>
                </a:solidFill>
              </a:rPr>
              <a:t>pre</a:t>
            </a:r>
            <a:r>
              <a:rPr lang="en-US" altLang="en-US" sz="2000" dirty="0"/>
              <a:t>…</a:t>
            </a:r>
          </a:p>
          <a:p>
            <a:pPr lvl="1"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m = 4, n = 6;</a:t>
            </a:r>
          </a:p>
          <a:p>
            <a:pPr lvl="1"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num1 = 3 * (++m);</a:t>
            </a:r>
          </a:p>
          <a:p>
            <a:pPr lvl="1"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num2 = --n + 5;</a:t>
            </a:r>
          </a:p>
          <a:p>
            <a:pPr lvl="1">
              <a:buNone/>
            </a:pPr>
            <a:endParaRPr lang="en-US" altLang="en-US" sz="2000" b="1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en-US" altLang="en-US" sz="2000" dirty="0"/>
              <a:t>Result:</a:t>
            </a:r>
          </a:p>
          <a:p>
            <a:pPr lvl="1"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num1 </a:t>
            </a:r>
            <a:r>
              <a:rPr lang="en-US" altLang="en-US" sz="2000" dirty="0"/>
              <a:t>will be 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15</a:t>
            </a:r>
          </a:p>
          <a:p>
            <a:pPr marL="274320" lvl="1" indent="0">
              <a:buNone/>
            </a:pPr>
            <a:r>
              <a:rPr lang="en-US" altLang="en-US" sz="2000" dirty="0"/>
              <a:t>because 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m</a:t>
            </a:r>
            <a:r>
              <a:rPr lang="en-US" altLang="en-US" sz="2000" dirty="0"/>
              <a:t> will be incremented </a:t>
            </a:r>
            <a:r>
              <a:rPr lang="en-US" altLang="en-US" sz="2000" dirty="0">
                <a:solidFill>
                  <a:schemeClr val="tx2"/>
                </a:solidFill>
              </a:rPr>
              <a:t>before</a:t>
            </a:r>
            <a:r>
              <a:rPr lang="en-US" altLang="en-US" sz="2000" dirty="0"/>
              <a:t> the multiplication</a:t>
            </a:r>
          </a:p>
          <a:p>
            <a:pPr marL="274320" lvl="1" indent="0"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num2</a:t>
            </a:r>
            <a:r>
              <a:rPr lang="en-US" altLang="en-US" sz="2000" dirty="0"/>
              <a:t> will be 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10</a:t>
            </a:r>
          </a:p>
          <a:p>
            <a:pPr marL="274320" lvl="1" indent="0">
              <a:buNone/>
            </a:pPr>
            <a:r>
              <a:rPr lang="en-US" altLang="en-US" sz="2000" dirty="0"/>
              <a:t>because 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n</a:t>
            </a:r>
            <a:r>
              <a:rPr lang="en-US" altLang="en-US" sz="2000" dirty="0"/>
              <a:t> will be decremented </a:t>
            </a:r>
            <a:r>
              <a:rPr lang="en-US" altLang="en-US" sz="2000" dirty="0">
                <a:solidFill>
                  <a:schemeClr val="tx2"/>
                </a:solidFill>
              </a:rPr>
              <a:t>before</a:t>
            </a:r>
            <a:r>
              <a:rPr lang="en-US" altLang="en-US" sz="2000" dirty="0"/>
              <a:t> the addition</a:t>
            </a:r>
          </a:p>
          <a:p>
            <a:endParaRPr lang="en-US" altLang="en-US" sz="2000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en-US" sz="2000" dirty="0"/>
              <a:t>Example of </a:t>
            </a:r>
            <a:r>
              <a:rPr lang="en-US" altLang="en-US" sz="2000" dirty="0">
                <a:solidFill>
                  <a:schemeClr val="tx2"/>
                </a:solidFill>
              </a:rPr>
              <a:t>post</a:t>
            </a:r>
            <a:r>
              <a:rPr lang="en-US" altLang="en-US" sz="2000" dirty="0"/>
              <a:t>…</a:t>
            </a:r>
          </a:p>
          <a:p>
            <a:pPr lvl="1"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m = 4, n = 6;</a:t>
            </a:r>
          </a:p>
          <a:p>
            <a:pPr lvl="1"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num1 = 3 * (m++);</a:t>
            </a:r>
          </a:p>
          <a:p>
            <a:pPr lvl="1"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num2 = n-- + 5;</a:t>
            </a:r>
          </a:p>
          <a:p>
            <a:pPr lvl="1">
              <a:buNone/>
            </a:pPr>
            <a:endParaRPr lang="en-US" altLang="en-US" sz="2000" b="1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en-US" altLang="en-US" sz="2000" dirty="0"/>
              <a:t>Result:</a:t>
            </a:r>
          </a:p>
          <a:p>
            <a:pPr lvl="1"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num1 </a:t>
            </a:r>
            <a:r>
              <a:rPr lang="en-US" altLang="en-US" sz="2000" dirty="0"/>
              <a:t>will be 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12</a:t>
            </a:r>
          </a:p>
          <a:p>
            <a:pPr marL="274320" lvl="1" indent="0">
              <a:buNone/>
            </a:pPr>
            <a:r>
              <a:rPr lang="en-US" altLang="en-US" sz="2000" dirty="0"/>
              <a:t>because 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m</a:t>
            </a:r>
            <a:r>
              <a:rPr lang="en-US" altLang="en-US" sz="2000" dirty="0"/>
              <a:t> will be incremented </a:t>
            </a:r>
            <a:r>
              <a:rPr lang="en-US" altLang="en-US" sz="2000" dirty="0">
                <a:solidFill>
                  <a:schemeClr val="tx2"/>
                </a:solidFill>
              </a:rPr>
              <a:t>after</a:t>
            </a:r>
            <a:r>
              <a:rPr lang="en-US" altLang="en-US" sz="2000" dirty="0"/>
              <a:t> the multiplication</a:t>
            </a:r>
          </a:p>
          <a:p>
            <a:pPr marL="274320" lvl="1" indent="0"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num2</a:t>
            </a:r>
            <a:r>
              <a:rPr lang="en-US" altLang="en-US" sz="2000" dirty="0"/>
              <a:t> will be 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11</a:t>
            </a:r>
          </a:p>
          <a:p>
            <a:pPr marL="274320" lvl="1" indent="0">
              <a:buNone/>
            </a:pPr>
            <a:r>
              <a:rPr lang="en-US" altLang="en-US" sz="2000" dirty="0"/>
              <a:t>because 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n</a:t>
            </a:r>
            <a:r>
              <a:rPr lang="en-US" altLang="en-US" sz="2000" dirty="0"/>
              <a:t> will be decremented </a:t>
            </a:r>
            <a:r>
              <a:rPr lang="en-US" altLang="en-US" sz="2000" dirty="0">
                <a:solidFill>
                  <a:schemeClr val="tx2"/>
                </a:solidFill>
              </a:rPr>
              <a:t>after</a:t>
            </a:r>
            <a:r>
              <a:rPr lang="en-US" altLang="en-US" sz="2000" dirty="0"/>
              <a:t> the addition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CT1111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A53834-CBA7-4025-A175-4F775F185F1C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391" y="6153451"/>
            <a:ext cx="7252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 both cases the value of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and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will become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87342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Variable Declaration - </a:t>
            </a:r>
            <a:r>
              <a:rPr lang="en-US" altLang="en-US" sz="3100" dirty="0"/>
              <a:t>Syntax and Examples</a:t>
            </a:r>
            <a:endParaRPr lang="en-US" alt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A variable has a type and a name.</a:t>
            </a:r>
          </a:p>
          <a:p>
            <a:pPr eaLnBrk="1" hangingPunct="1"/>
            <a:r>
              <a:rPr lang="en-US" altLang="en-US" sz="2800" dirty="0"/>
              <a:t>Syntax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type variable_1, variable_2, …;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(variable_1 </a:t>
            </a:r>
            <a:r>
              <a:rPr lang="en-US" altLang="en-US" sz="2000" dirty="0"/>
              <a:t>is a generic variable called a </a:t>
            </a:r>
            <a:r>
              <a:rPr lang="en-US" altLang="en-US" sz="2000" dirty="0">
                <a:solidFill>
                  <a:schemeClr val="tx2"/>
                </a:solidFill>
              </a:rPr>
              <a:t>syntactic variable</a:t>
            </a:r>
            <a:r>
              <a:rPr lang="en-US" altLang="en-US" sz="1800" dirty="0">
                <a:solidFill>
                  <a:schemeClr val="tx2"/>
                </a:solidFill>
              </a:rPr>
              <a:t>)</a:t>
            </a:r>
            <a:endParaRPr lang="en-US" altLang="en-US" sz="2000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z="2800" dirty="0"/>
              <a:t>Examples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styleChoice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,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numberOfChecks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double balance,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interestRate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char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jointOrIndividual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String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CustomerName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</p:spTree>
    <p:extLst>
      <p:ext uri="{BB962C8B-B14F-4D97-AF65-F5344CB8AC3E}">
        <p14:creationId xmlns:p14="http://schemas.microsoft.com/office/powerpoint/2010/main" val="286066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Naming and Declaring Variables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 variable must be declared </a:t>
            </a:r>
            <a:r>
              <a:rPr lang="en-US" altLang="en-US" b="1" dirty="0"/>
              <a:t>before</a:t>
            </a:r>
            <a:r>
              <a:rPr lang="en-US" altLang="en-US" dirty="0"/>
              <a:t> it is used.</a:t>
            </a:r>
          </a:p>
          <a:p>
            <a:r>
              <a:rPr lang="en-US" altLang="en-US" dirty="0"/>
              <a:t>When you </a:t>
            </a:r>
            <a:r>
              <a:rPr lang="en-US" altLang="en-US" dirty="0">
                <a:solidFill>
                  <a:schemeClr val="tx2"/>
                </a:solidFill>
              </a:rPr>
              <a:t>declare</a:t>
            </a:r>
            <a:r>
              <a:rPr lang="en-US" altLang="en-US" dirty="0"/>
              <a:t> a variable, you provide its name and type.</a:t>
            </a:r>
          </a:p>
          <a:p>
            <a:r>
              <a:rPr lang="en-US" altLang="en-US" dirty="0"/>
              <a:t>Choose names that are helpful such as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altLang="en-US" dirty="0"/>
              <a:t> or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</a:t>
            </a:r>
            <a:r>
              <a:rPr lang="en-US" altLang="en-US" dirty="0"/>
              <a:t>, but not </a:t>
            </a:r>
            <a:r>
              <a:rPr lang="en-US" altLang="en-US" b="1" dirty="0">
                <a:solidFill>
                  <a:schemeClr val="accent2"/>
                </a:solidFill>
                <a:latin typeface="Courier" pitchFamily="49" charset="0"/>
              </a:rPr>
              <a:t>c</a:t>
            </a:r>
            <a:r>
              <a:rPr lang="en-US" altLang="en-US" dirty="0"/>
              <a:t> or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altLang="en-US" dirty="0"/>
              <a:t>.</a:t>
            </a:r>
          </a:p>
          <a:p>
            <a:pPr marL="182880" lvl="1"/>
            <a:r>
              <a:rPr lang="en-US" altLang="en-US" dirty="0"/>
              <a:t>A variable's type (</a:t>
            </a:r>
            <a:r>
              <a:rPr lang="en-US" alt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/>
              <a:t>,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altLang="en-US" dirty="0"/>
              <a:t>,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en-US" dirty="0"/>
              <a:t>,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altLang="en-US" dirty="0"/>
              <a:t>, etc.) determines:</a:t>
            </a:r>
          </a:p>
          <a:p>
            <a:pPr lvl="1"/>
            <a:r>
              <a:rPr lang="en-US" altLang="en-US" b="1" dirty="0"/>
              <a:t>what kinds </a:t>
            </a:r>
            <a:r>
              <a:rPr lang="en-US" altLang="en-US" dirty="0"/>
              <a:t>of values it can hold </a:t>
            </a:r>
          </a:p>
          <a:p>
            <a:pPr lvl="1"/>
            <a:r>
              <a:rPr lang="en-US" altLang="en-US" b="1" dirty="0"/>
              <a:t>how much space </a:t>
            </a:r>
            <a:r>
              <a:rPr lang="en-US" altLang="en-US" dirty="0"/>
              <a:t>needs to be allocated in memory, </a:t>
            </a:r>
            <a:r>
              <a:rPr lang="en-US" altLang="en-US" dirty="0" err="1"/>
              <a:t>i.e</a:t>
            </a:r>
            <a:r>
              <a:rPr lang="en-US" altLang="en-US" dirty="0"/>
              <a:t>, it determines the number of bytes (size) it will occupy.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13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Java Identifiers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An </a:t>
            </a:r>
            <a:r>
              <a:rPr lang="en-US" altLang="en-US" dirty="0">
                <a:solidFill>
                  <a:schemeClr val="tx2"/>
                </a:solidFill>
              </a:rPr>
              <a:t>identifier</a:t>
            </a:r>
            <a:r>
              <a:rPr lang="en-US" altLang="en-US" dirty="0"/>
              <a:t> is a name, such as the name of a variable.</a:t>
            </a:r>
          </a:p>
          <a:p>
            <a:r>
              <a:rPr lang="en-US" altLang="en-US" dirty="0"/>
              <a:t>Identifiers may contain only</a:t>
            </a:r>
          </a:p>
          <a:p>
            <a:pPr lvl="1"/>
            <a:r>
              <a:rPr lang="en-US" altLang="en-US" dirty="0"/>
              <a:t>Letters</a:t>
            </a:r>
          </a:p>
          <a:p>
            <a:pPr lvl="1"/>
            <a:r>
              <a:rPr lang="en-US" altLang="en-US" dirty="0"/>
              <a:t>Digits (0 through 9)</a:t>
            </a:r>
          </a:p>
          <a:p>
            <a:pPr lvl="1"/>
            <a:r>
              <a:rPr lang="en-US" altLang="en-US" dirty="0"/>
              <a:t>The underscore character (_)</a:t>
            </a:r>
          </a:p>
          <a:p>
            <a:pPr lvl="1"/>
            <a:r>
              <a:rPr lang="en-US" altLang="en-US" dirty="0"/>
              <a:t>And the dollar sign symbol ($) </a:t>
            </a:r>
          </a:p>
          <a:p>
            <a:pPr marL="548640" lvl="2" indent="0">
              <a:buNone/>
            </a:pPr>
            <a:r>
              <a:rPr lang="en-US" altLang="en-US" dirty="0"/>
              <a:t>which has a special meaning, try to avoid using it</a:t>
            </a:r>
          </a:p>
          <a:p>
            <a:r>
              <a:rPr lang="en-US" altLang="en-US" dirty="0"/>
              <a:t>The first character cannot be a digit.</a:t>
            </a:r>
          </a:p>
          <a:p>
            <a:r>
              <a:rPr lang="en-US" altLang="en-US" dirty="0"/>
              <a:t>An identifier can not be a reserved word.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ounded Rectangular Callout 6"/>
          <p:cNvSpPr/>
          <p:nvPr/>
        </p:nvSpPr>
        <p:spPr>
          <a:xfrm>
            <a:off x="4250375" y="746760"/>
            <a:ext cx="2363946" cy="685800"/>
          </a:xfrm>
          <a:prstGeom prst="wedgeRoundRectCallout">
            <a:avLst>
              <a:gd name="adj1" fmla="val -121967"/>
              <a:gd name="adj2" fmla="val 168487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But NOT only variables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5539028" y="2849880"/>
            <a:ext cx="3444714" cy="800100"/>
          </a:xfrm>
          <a:prstGeom prst="wedgeRoundRectCallout">
            <a:avLst>
              <a:gd name="adj1" fmla="val -55584"/>
              <a:gd name="adj2" fmla="val -232882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Could be the name of a class, or a method, or a constant, etc.</a:t>
            </a:r>
          </a:p>
        </p:txBody>
      </p:sp>
    </p:spTree>
    <p:extLst>
      <p:ext uri="{BB962C8B-B14F-4D97-AF65-F5344CB8AC3E}">
        <p14:creationId xmlns:p14="http://schemas.microsoft.com/office/powerpoint/2010/main" val="194126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Keywords or Reserved Words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Words such as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altLang="en-US" sz="2000" dirty="0"/>
              <a:t> </a:t>
            </a:r>
            <a:r>
              <a:rPr lang="en-US" altLang="en-US" dirty="0"/>
              <a:t>are called </a:t>
            </a:r>
            <a:r>
              <a:rPr lang="en-US" altLang="en-US" dirty="0">
                <a:solidFill>
                  <a:schemeClr val="tx2"/>
                </a:solidFill>
              </a:rPr>
              <a:t>keywords</a:t>
            </a:r>
            <a:r>
              <a:rPr lang="en-US" altLang="en-US" dirty="0"/>
              <a:t> or </a:t>
            </a:r>
            <a:r>
              <a:rPr lang="en-US" altLang="en-US" dirty="0">
                <a:solidFill>
                  <a:schemeClr val="tx2"/>
                </a:solidFill>
              </a:rPr>
              <a:t>reserved words </a:t>
            </a:r>
            <a:r>
              <a:rPr lang="en-US" altLang="en-US" dirty="0"/>
              <a:t>and have special, predefined meanings.</a:t>
            </a:r>
          </a:p>
          <a:p>
            <a:r>
              <a:rPr lang="en-US" altLang="en-US" dirty="0"/>
              <a:t>Cannot be used as identifiers.</a:t>
            </a:r>
          </a:p>
          <a:p>
            <a:r>
              <a:rPr lang="en-US" altLang="en-US" dirty="0"/>
              <a:t>See Appendix 1 for a complete list of Java keywords.</a:t>
            </a:r>
          </a:p>
          <a:p>
            <a:r>
              <a:rPr lang="en-US" altLang="en-US" dirty="0"/>
              <a:t>Example keywords: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public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class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94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Java Identifiers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Identifiers may not contain any spaces, dots (</a:t>
            </a:r>
            <a:r>
              <a:rPr lang="en-US" altLang="en-US" sz="2000" dirty="0">
                <a:latin typeface="Courier New" pitchFamily="49" charset="0"/>
              </a:rPr>
              <a:t>.</a:t>
            </a:r>
            <a:r>
              <a:rPr lang="en-US" altLang="en-US" sz="2800" dirty="0"/>
              <a:t>), asterisks (</a:t>
            </a:r>
            <a:r>
              <a:rPr lang="en-US" altLang="en-US" sz="2000" dirty="0">
                <a:latin typeface="Courier New" pitchFamily="49" charset="0"/>
              </a:rPr>
              <a:t>*</a:t>
            </a:r>
            <a:r>
              <a:rPr lang="en-US" altLang="en-US" sz="2800" dirty="0"/>
              <a:t>), or other characters:</a:t>
            </a:r>
          </a:p>
          <a:p>
            <a:pPr algn="ctr" eaLnBrk="1" hangingPunct="1"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7-11  oracle.com  util.*</a:t>
            </a:r>
            <a:r>
              <a:rPr lang="en-US" altLang="en-US" sz="2000" dirty="0"/>
              <a:t> </a:t>
            </a:r>
            <a:r>
              <a:rPr lang="en-US" altLang="en-US" sz="2400" dirty="0">
                <a:solidFill>
                  <a:schemeClr val="tx2"/>
                </a:solidFill>
              </a:rPr>
              <a:t>(not allowed)</a:t>
            </a:r>
          </a:p>
          <a:p>
            <a:pPr eaLnBrk="1" hangingPunct="1"/>
            <a:r>
              <a:rPr lang="en-US" altLang="en-US" sz="2800" dirty="0"/>
              <a:t>Identifiers can be arbitrarily long.</a:t>
            </a:r>
          </a:p>
          <a:p>
            <a:pPr eaLnBrk="1" hangingPunct="1"/>
            <a:r>
              <a:rPr lang="en-US" altLang="en-US" sz="2800" dirty="0"/>
              <a:t>Since Java is </a:t>
            </a:r>
            <a:r>
              <a:rPr lang="en-US" altLang="en-US" sz="2800" dirty="0">
                <a:solidFill>
                  <a:schemeClr val="tx2"/>
                </a:solidFill>
              </a:rPr>
              <a:t>case sensitive</a:t>
            </a:r>
            <a:r>
              <a:rPr lang="en-US" altLang="en-US" sz="2800" dirty="0"/>
              <a:t>,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stuff</a:t>
            </a:r>
            <a:r>
              <a:rPr lang="en-US" altLang="en-US" sz="2800" dirty="0">
                <a:latin typeface="Courier New" pitchFamily="49" charset="0"/>
              </a:rPr>
              <a:t>,</a:t>
            </a:r>
            <a:r>
              <a:rPr lang="en-US" altLang="en-US" sz="2000" dirty="0">
                <a:latin typeface="Courier New" pitchFamily="49" charset="0"/>
              </a:rPr>
              <a:t>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Stuff</a:t>
            </a:r>
            <a:r>
              <a:rPr lang="en-US" altLang="en-US" sz="2800" dirty="0">
                <a:latin typeface="Courier New" pitchFamily="49" charset="0"/>
              </a:rPr>
              <a:t>,</a:t>
            </a:r>
            <a:r>
              <a:rPr lang="en-US" altLang="en-US" sz="2000" dirty="0"/>
              <a:t> </a:t>
            </a:r>
            <a:r>
              <a:rPr lang="en-US" altLang="en-US" sz="2800" dirty="0"/>
              <a:t>and</a:t>
            </a:r>
            <a:r>
              <a:rPr lang="en-US" altLang="en-US" sz="2000" dirty="0"/>
              <a:t>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STUFF</a:t>
            </a:r>
            <a:r>
              <a:rPr lang="en-US" altLang="en-US" sz="2000" dirty="0"/>
              <a:t> </a:t>
            </a:r>
            <a:r>
              <a:rPr lang="en-US" altLang="en-US" sz="2800" dirty="0"/>
              <a:t>are different identifiers.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</p:spTree>
    <p:extLst>
      <p:ext uri="{BB962C8B-B14F-4D97-AF65-F5344CB8AC3E}">
        <p14:creationId xmlns:p14="http://schemas.microsoft.com/office/powerpoint/2010/main" val="14881115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0F259772545438AFC47D509E1C36E" ma:contentTypeVersion="17" ma:contentTypeDescription="Create a new document." ma:contentTypeScope="" ma:versionID="1c95a0e9f2067f3bcd75a718703f91ce">
  <xsd:schema xmlns:xsd="http://www.w3.org/2001/XMLSchema" xmlns:xs="http://www.w3.org/2001/XMLSchema" xmlns:p="http://schemas.microsoft.com/office/2006/metadata/properties" xmlns:ns2="32d064c7-3ed7-4051-9d9c-e267f97a39a0" xmlns:ns3="3da05f73-4014-4744-996d-b94e73dfc83a" targetNamespace="http://schemas.microsoft.com/office/2006/metadata/properties" ma:root="true" ma:fieldsID="1bca31d447172c41cc3b4e80f5e22f70" ns2:_="" ns3:_="">
    <xsd:import namespace="32d064c7-3ed7-4051-9d9c-e267f97a39a0"/>
    <xsd:import namespace="3da05f73-4014-4744-996d-b94e73dfc8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comme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d064c7-3ed7-4051-9d9c-e267f97a3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99f137a-b2ee-462a-b875-a540100c8c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mments" ma:index="23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05f73-4014-4744-996d-b94e73dfc83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5b5cfa5-6c17-4868-b491-9849b43e952e}" ma:internalName="TaxCatchAll" ma:showField="CatchAllData" ma:web="3da05f73-4014-4744-996d-b94e73dfc8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a05f73-4014-4744-996d-b94e73dfc83a" xsi:nil="true"/>
    <lcf76f155ced4ddcb4097134ff3c332f xmlns="32d064c7-3ed7-4051-9d9c-e267f97a39a0">
      <Terms xmlns="http://schemas.microsoft.com/office/infopath/2007/PartnerControls"/>
    </lcf76f155ced4ddcb4097134ff3c332f>
    <comments xmlns="32d064c7-3ed7-4051-9d9c-e267f97a39a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931B78-7576-4A3D-9292-C25AE9F90E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d064c7-3ed7-4051-9d9c-e267f97a39a0"/>
    <ds:schemaRef ds:uri="3da05f73-4014-4744-996d-b94e73dfc8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0A3E45-D786-476D-B66E-4DD2D0A66CE5}">
  <ds:schemaRefs>
    <ds:schemaRef ds:uri="http://purl.org/dc/elements/1.1/"/>
    <ds:schemaRef ds:uri="http://schemas.microsoft.com/office/2006/metadata/properties"/>
    <ds:schemaRef ds:uri="http://purl.org/dc/terms/"/>
    <ds:schemaRef ds:uri="32d064c7-3ed7-4051-9d9c-e267f97a39a0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3da05f73-4014-4744-996d-b94e73dfc83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2103056-C544-45A8-BACF-68211B544A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3839</TotalTime>
  <Words>2913</Words>
  <Application>Microsoft Office PowerPoint</Application>
  <PresentationFormat>On-screen Show (4:3)</PresentationFormat>
  <Paragraphs>584</Paragraphs>
  <Slides>44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2" baseType="lpstr">
      <vt:lpstr>Arial</vt:lpstr>
      <vt:lpstr>Courier</vt:lpstr>
      <vt:lpstr>Courier New</vt:lpstr>
      <vt:lpstr>Symbol</vt:lpstr>
      <vt:lpstr>Tahoma</vt:lpstr>
      <vt:lpstr>Times New Roman</vt:lpstr>
      <vt:lpstr>Wingdings</vt:lpstr>
      <vt:lpstr>Clarity</vt:lpstr>
      <vt:lpstr>Variables &amp; Expressions</vt:lpstr>
      <vt:lpstr>Variables and Expressions: Outline</vt:lpstr>
      <vt:lpstr>Variables</vt:lpstr>
      <vt:lpstr>Variables</vt:lpstr>
      <vt:lpstr>Variable Declaration - Syntax and Examples</vt:lpstr>
      <vt:lpstr>Naming and Declaring Variables</vt:lpstr>
      <vt:lpstr>Java Identifiers</vt:lpstr>
      <vt:lpstr>Keywords or Reserved Words</vt:lpstr>
      <vt:lpstr>Java Identifiers</vt:lpstr>
      <vt:lpstr>Naming Conventions</vt:lpstr>
      <vt:lpstr>Where to Declare Variables</vt:lpstr>
      <vt:lpstr>Data Types</vt:lpstr>
      <vt:lpstr>Primitive Types</vt:lpstr>
      <vt:lpstr>Primitive Types</vt:lpstr>
      <vt:lpstr>Examples of Primitive Values</vt:lpstr>
      <vt:lpstr>Assignment Statements</vt:lpstr>
      <vt:lpstr>Assignment Statements</vt:lpstr>
      <vt:lpstr>Assignment Examples</vt:lpstr>
      <vt:lpstr>Initializing Variables</vt:lpstr>
      <vt:lpstr>Initializing Variables</vt:lpstr>
      <vt:lpstr>Simple Input</vt:lpstr>
      <vt:lpstr>Simple Input</vt:lpstr>
      <vt:lpstr>Simple Screen Output</vt:lpstr>
      <vt:lpstr>Constants (Literals)</vt:lpstr>
      <vt:lpstr>Named Constants</vt:lpstr>
      <vt:lpstr>Variables &amp; Expressions</vt:lpstr>
      <vt:lpstr>Variables and Expressions: Outline</vt:lpstr>
      <vt:lpstr>Assignment Compatibilities</vt:lpstr>
      <vt:lpstr>Assignment Compatibilities</vt:lpstr>
      <vt:lpstr>Type Casting</vt:lpstr>
      <vt:lpstr>Arithmetic Operators</vt:lpstr>
      <vt:lpstr>Arithmetic Operations</vt:lpstr>
      <vt:lpstr>The Division Operator</vt:lpstr>
      <vt:lpstr>The mod Operator</vt:lpstr>
      <vt:lpstr>Precedence Rules</vt:lpstr>
      <vt:lpstr>Sample Expressions</vt:lpstr>
      <vt:lpstr>Specialized Assignment Operators</vt:lpstr>
      <vt:lpstr>Specialized Assignment Operators</vt:lpstr>
      <vt:lpstr>Type Casting – more examples</vt:lpstr>
      <vt:lpstr>7. TYPE CASTING</vt:lpstr>
      <vt:lpstr>Increment and Decrement Operators</vt:lpstr>
      <vt:lpstr>Pre/Post – Increment/Decrement</vt:lpstr>
      <vt:lpstr>Pre/Post – Increment/Decrement</vt:lpstr>
      <vt:lpstr>Pre/Post – Increment/Decrement</vt:lpstr>
    </vt:vector>
  </TitlesOfParts>
  <Company>BYU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Computers and Java</dc:title>
  <dc:creator>Robert P. Burton</dc:creator>
  <cp:lastModifiedBy>Ashwaq</cp:lastModifiedBy>
  <cp:revision>204</cp:revision>
  <dcterms:created xsi:type="dcterms:W3CDTF">2004-08-20T17:48:18Z</dcterms:created>
  <dcterms:modified xsi:type="dcterms:W3CDTF">2024-09-12T05:26:40Z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0x0101004E30F259772545438AFC47D509E1C36E</vt:lpwstr>
  </property>
</Properties>
</file>