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ppt/tags/tag8.xml" ContentType="application/vnd.openxmlformats-officedocument.presentationml.tags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notesSlides/notesSlide6.xml" ContentType="application/vnd.openxmlformats-officedocument.presentationml.notesSlide+xml"/>
  <Override PartName="/ppt/tags/tag10.xml" ContentType="application/vnd.openxmlformats-officedocument.presentationml.tags+xml"/>
  <Override PartName="/ppt/notesSlides/notesSlide7.xml" ContentType="application/vnd.openxmlformats-officedocument.presentationml.notesSlide+xml"/>
  <Override PartName="/ppt/tags/tag11.xml" ContentType="application/vnd.openxmlformats-officedocument.presentationml.tags+xml"/>
  <Override PartName="/ppt/notesSlides/notesSlide8.xml" ContentType="application/vnd.openxmlformats-officedocument.presentationml.notesSlide+xml"/>
  <Override PartName="/ppt/tags/tag12.xml" ContentType="application/vnd.openxmlformats-officedocument.presentationml.tags+xml"/>
  <Override PartName="/ppt/notesSlides/notesSlide9.xml" ContentType="application/vnd.openxmlformats-officedocument.presentationml.notesSlide+xml"/>
  <Override PartName="/ppt/tags/tag13.xml" ContentType="application/vnd.openxmlformats-officedocument.presentationml.tags+xml"/>
  <Override PartName="/ppt/notesSlides/notesSlide10.xml" ContentType="application/vnd.openxmlformats-officedocument.presentationml.notesSlide+xml"/>
  <Override PartName="/ppt/tags/tag14.xml" ContentType="application/vnd.openxmlformats-officedocument.presentationml.tags+xml"/>
  <Override PartName="/ppt/notesSlides/notesSlide11.xml" ContentType="application/vnd.openxmlformats-officedocument.presentationml.notesSlide+xml"/>
  <Override PartName="/ppt/tags/tag15.xml" ContentType="application/vnd.openxmlformats-officedocument.presentationml.tags+xml"/>
  <Override PartName="/ppt/notesSlides/notesSlide12.xml" ContentType="application/vnd.openxmlformats-officedocument.presentationml.notesSlide+xml"/>
  <Override PartName="/ppt/tags/tag16.xml" ContentType="application/vnd.openxmlformats-officedocument.presentationml.tags+xml"/>
  <Override PartName="/ppt/notesSlides/notesSlide13.xml" ContentType="application/vnd.openxmlformats-officedocument.presentationml.notesSlide+xml"/>
  <Override PartName="/ppt/tags/tag17.xml" ContentType="application/vnd.openxmlformats-officedocument.presentationml.tags+xml"/>
  <Override PartName="/ppt/notesSlides/notesSlide14.xml" ContentType="application/vnd.openxmlformats-officedocument.presentationml.notesSlide+xml"/>
  <Override PartName="/ppt/tags/tag18.xml" ContentType="application/vnd.openxmlformats-officedocument.presentationml.tags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4"/>
  </p:sldMasterIdLst>
  <p:notesMasterIdLst>
    <p:notesMasterId r:id="rId30"/>
  </p:notesMasterIdLst>
  <p:sldIdLst>
    <p:sldId id="257" r:id="rId5"/>
    <p:sldId id="293" r:id="rId6"/>
    <p:sldId id="262" r:id="rId7"/>
    <p:sldId id="261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87" r:id="rId17"/>
    <p:sldId id="294" r:id="rId18"/>
    <p:sldId id="275" r:id="rId19"/>
    <p:sldId id="277" r:id="rId20"/>
    <p:sldId id="296" r:id="rId21"/>
    <p:sldId id="298" r:id="rId22"/>
    <p:sldId id="297" r:id="rId23"/>
    <p:sldId id="299" r:id="rId24"/>
    <p:sldId id="300" r:id="rId25"/>
    <p:sldId id="301" r:id="rId26"/>
    <p:sldId id="302" r:id="rId27"/>
    <p:sldId id="303" r:id="rId28"/>
    <p:sldId id="304" r:id="rId29"/>
  </p:sldIdLst>
  <p:sldSz cx="9144000" cy="6858000" type="screen4x3"/>
  <p:notesSz cx="6858000" cy="9144000"/>
  <p:custDataLst>
    <p:tags r:id="rId3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E04910-41BE-4C53-818A-5B75FF90033A}" v="2" dt="2020-09-04T23:56:46.6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/>
    <p:restoredTop sz="94703"/>
  </p:normalViewPr>
  <p:slideViewPr>
    <p:cSldViewPr>
      <p:cViewPr varScale="1">
        <p:scale>
          <a:sx n="66" d="100"/>
          <a:sy n="66" d="100"/>
        </p:scale>
        <p:origin x="1286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mia Ibrahim Almanea" userId="S::lalmanea@ksu.edu.sa::c77c9340-b195-4f54-8613-682e14b0b986" providerId="AD" clId="Web-{13E04910-41BE-4C53-818A-5B75FF90033A}"/>
    <pc:docChg chg="modSld">
      <pc:chgData name="Lamia Ibrahim Almanea" userId="S::lalmanea@ksu.edu.sa::c77c9340-b195-4f54-8613-682e14b0b986" providerId="AD" clId="Web-{13E04910-41BE-4C53-818A-5B75FF90033A}" dt="2020-09-04T23:56:46.676" v="1" actId="1076"/>
      <pc:docMkLst>
        <pc:docMk/>
      </pc:docMkLst>
      <pc:sldChg chg="modSp">
        <pc:chgData name="Lamia Ibrahim Almanea" userId="S::lalmanea@ksu.edu.sa::c77c9340-b195-4f54-8613-682e14b0b986" providerId="AD" clId="Web-{13E04910-41BE-4C53-818A-5B75FF90033A}" dt="2020-09-04T23:56:46.676" v="1" actId="1076"/>
        <pc:sldMkLst>
          <pc:docMk/>
          <pc:sldMk cId="964348501" sldId="300"/>
        </pc:sldMkLst>
        <pc:cxnChg chg="mod">
          <ac:chgData name="Lamia Ibrahim Almanea" userId="S::lalmanea@ksu.edu.sa::c77c9340-b195-4f54-8613-682e14b0b986" providerId="AD" clId="Web-{13E04910-41BE-4C53-818A-5B75FF90033A}" dt="2020-09-04T23:56:46.676" v="1" actId="1076"/>
          <ac:cxnSpMkLst>
            <pc:docMk/>
            <pc:sldMk cId="964348501" sldId="300"/>
            <ac:cxnSpMk id="6" creationId="{00000000-0000-0000-0000-00000000000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608DD-8206-410E-B321-0AE4BCB545BC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1DEF53-F410-46B7-AB6C-2FA571C740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045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DEF53-F410-46B7-AB6C-2FA571C7400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DEF53-F410-46B7-AB6C-2FA571C7400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DEF53-F410-46B7-AB6C-2FA571C7400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DEF53-F410-46B7-AB6C-2FA571C7400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DEF53-F410-46B7-AB6C-2FA571C7400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DEF53-F410-46B7-AB6C-2FA571C74007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DEF53-F410-46B7-AB6C-2FA571C7400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DEF53-F410-46B7-AB6C-2FA571C7400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DEF53-F410-46B7-AB6C-2FA571C7400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DEF53-F410-46B7-AB6C-2FA571C7400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DEF53-F410-46B7-AB6C-2FA571C7400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DEF53-F410-46B7-AB6C-2FA571C7400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96A4435-4DEA-4DED-A8B8-78B493354C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1C68-F048-4C66-8544-2D3BD35A58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1C68-F048-4C66-8544-2D3BD35A58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2296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981200"/>
            <a:ext cx="40005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40005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85800" y="6477000"/>
            <a:ext cx="7315200" cy="2286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229600" y="6477000"/>
            <a:ext cx="762000" cy="152400"/>
          </a:xfrm>
        </p:spPr>
        <p:txBody>
          <a:bodyPr/>
          <a:lstStyle>
            <a:lvl1pPr>
              <a:defRPr/>
            </a:lvl1pPr>
          </a:lstStyle>
          <a:p>
            <a:fld id="{5A241DC0-C739-47CD-97BB-D9596BD8F9AC}" type="slidenum">
              <a:rPr lang="x-none"/>
              <a:pPr/>
              <a:t>‹#›</a:t>
            </a:fld>
            <a:endParaRPr lang="en-US" dirty="0"/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 fontScale="85000" lnSpcReduction="20000"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5A1C68-F048-4C66-8544-2D3BD35A5879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1C68-F048-4C66-8544-2D3BD35A58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1C68-F048-4C66-8544-2D3BD35A58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1C68-F048-4C66-8544-2D3BD35A58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1C68-F048-4C66-8544-2D3BD35A58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1C68-F048-4C66-8544-2D3BD35A58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1C68-F048-4C66-8544-2D3BD35A58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1C68-F048-4C66-8544-2D3BD35A58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25A1C68-F048-4C66-8544-2D3BD35A58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25A1C68-F048-4C66-8544-2D3BD35A58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1821160" y="2996952"/>
            <a:ext cx="7071320" cy="1152128"/>
          </a:xfrm>
          <a:ln w="28575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anchor="b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5400" dirty="0">
                <a:solidFill>
                  <a:srgbClr val="C00000"/>
                </a:solidFill>
              </a:rPr>
              <a:t/>
            </a:r>
            <a:br>
              <a:rPr lang="en-US" sz="5400" dirty="0">
                <a:solidFill>
                  <a:srgbClr val="C00000"/>
                </a:solidFill>
              </a:rPr>
            </a:br>
            <a:r>
              <a:rPr lang="en-US" sz="5400" dirty="0">
                <a:solidFill>
                  <a:srgbClr val="C00000"/>
                </a:solidFill>
              </a:rPr>
              <a:t/>
            </a:r>
            <a:br>
              <a:rPr lang="en-US" sz="5400" dirty="0">
                <a:solidFill>
                  <a:srgbClr val="C00000"/>
                </a:solidFill>
              </a:rPr>
            </a:br>
            <a:r>
              <a:rPr lang="en-US" sz="5400" dirty="0">
                <a:solidFill>
                  <a:srgbClr val="C00000"/>
                </a:solidFill>
              </a:rPr>
              <a:t>PROBLEM SOLVING </a:t>
            </a:r>
          </a:p>
        </p:txBody>
      </p:sp>
      <p:sp>
        <p:nvSpPr>
          <p:cNvPr id="6" name="PPTShape_0"/>
          <p:cNvSpPr txBox="1">
            <a:spLocks/>
          </p:cNvSpPr>
          <p:nvPr/>
        </p:nvSpPr>
        <p:spPr>
          <a:xfrm>
            <a:off x="72008" y="5949280"/>
            <a:ext cx="1882247" cy="64633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Tahoma" charset="0"/>
                <a:ea typeface="ＭＳ Ｐゴシック" charset="0"/>
                <a:cs typeface="Arial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  <a:ea typeface="ＭＳ Ｐゴシック" charset="0"/>
                <a:cs typeface="Arial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  <a:ea typeface="ＭＳ Ｐゴシック" charset="0"/>
                <a:cs typeface="Arial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  <a:ea typeface="ＭＳ Ｐゴシック" charset="0"/>
                <a:cs typeface="Arial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  <a:ea typeface="ＭＳ Ｐゴシック" charset="0"/>
                <a:cs typeface="Arial" charset="0"/>
              </a:defRPr>
            </a:lvl5pPr>
            <a:lvl6pPr defTabSz="457200">
              <a:defRPr>
                <a:latin typeface="Tahoma" charset="0"/>
                <a:ea typeface="ＭＳ Ｐゴシック" charset="0"/>
                <a:cs typeface="Arial" charset="0"/>
              </a:defRPr>
            </a:lvl6pPr>
            <a:lvl7pPr defTabSz="457200">
              <a:defRPr>
                <a:latin typeface="Tahoma" charset="0"/>
                <a:ea typeface="ＭＳ Ｐゴシック" charset="0"/>
                <a:cs typeface="Arial" charset="0"/>
              </a:defRPr>
            </a:lvl7pPr>
            <a:lvl8pPr defTabSz="457200">
              <a:defRPr>
                <a:latin typeface="Tahoma" charset="0"/>
                <a:ea typeface="ＭＳ Ｐゴシック" charset="0"/>
                <a:cs typeface="Arial" charset="0"/>
              </a:defRPr>
            </a:lvl8pPr>
            <a:lvl9pPr defTabSz="457200">
              <a:defRPr>
                <a:latin typeface="Tahoma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CT 1111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EXAMPLE 1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268760"/>
            <a:ext cx="8712968" cy="432048"/>
          </a:xfrm>
          <a:ln/>
        </p:spPr>
        <p:txBody>
          <a:bodyPr>
            <a:normAutofit/>
          </a:bodyPr>
          <a:lstStyle/>
          <a:p>
            <a:pPr marL="0" indent="-254000">
              <a:lnSpc>
                <a:spcPct val="90000"/>
              </a:lnSpc>
              <a:buNone/>
            </a:pP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Write a program that prints the sum of two numbers</a:t>
            </a:r>
            <a:endParaRPr lang="x-none" sz="2000" dirty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09600" indent="-609600">
              <a:lnSpc>
                <a:spcPct val="90000"/>
              </a:lnSpc>
            </a:pPr>
            <a:endParaRPr lang="en-US" sz="2000" dirty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51520" y="1700808"/>
            <a:ext cx="8640960" cy="39604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14363" indent="-342900">
              <a:lnSpc>
                <a:spcPct val="90000"/>
              </a:lnSpc>
              <a:buAutoNum type="arabicPeriod"/>
            </a:pP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Start the program</a:t>
            </a:r>
          </a:p>
          <a:p>
            <a:pPr marL="271463">
              <a:lnSpc>
                <a:spcPct val="90000"/>
              </a:lnSpc>
            </a:pPr>
            <a:endParaRPr lang="en-US" sz="2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71463">
              <a:lnSpc>
                <a:spcPct val="90000"/>
              </a:lnSpc>
            </a:pP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Read the first number and save it in the variable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N1</a:t>
            </a: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271463">
              <a:lnSpc>
                <a:spcPct val="90000"/>
              </a:lnSpc>
            </a:pP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Read the second number and save it in the variable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N2</a:t>
            </a:r>
          </a:p>
          <a:p>
            <a:pPr marL="271463">
              <a:lnSpc>
                <a:spcPct val="90000"/>
              </a:lnSpc>
            </a:pPr>
            <a:endParaRPr lang="en-US" sz="2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71463">
              <a:lnSpc>
                <a:spcPct val="90000"/>
              </a:lnSpc>
            </a:pPr>
            <a:endParaRPr lang="en-US" sz="2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71463">
              <a:lnSpc>
                <a:spcPct val="90000"/>
              </a:lnSpc>
            </a:pP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Add both numbers and save the result in the variable 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</a:t>
            </a: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271463">
              <a:lnSpc>
                <a:spcPct val="90000"/>
              </a:lnSpc>
            </a:pP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itchFamily="2" charset="2"/>
              </a:rPr>
              <a:t>		</a:t>
            </a: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 = N1 + N2</a:t>
            </a: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271463">
              <a:lnSpc>
                <a:spcPct val="90000"/>
              </a:lnSpc>
            </a:pPr>
            <a:endParaRPr lang="en-US" sz="2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71463">
              <a:lnSpc>
                <a:spcPct val="90000"/>
              </a:lnSpc>
            </a:pPr>
            <a:endParaRPr lang="en-US" sz="2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71463">
              <a:lnSpc>
                <a:spcPct val="90000"/>
              </a:lnSpc>
            </a:pP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Print the result (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</a:t>
            </a: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</a:p>
          <a:p>
            <a:pPr marL="271463">
              <a:lnSpc>
                <a:spcPct val="90000"/>
              </a:lnSpc>
            </a:pPr>
            <a:endParaRPr lang="en-US" sz="2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71463">
              <a:lnSpc>
                <a:spcPct val="90000"/>
              </a:lnSpc>
            </a:pP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 End the program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9552" y="2348880"/>
            <a:ext cx="7056784" cy="720080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39552" y="3429000"/>
            <a:ext cx="7056784" cy="720080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39552" y="4509120"/>
            <a:ext cx="7056784" cy="432048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07504" y="103822"/>
            <a:ext cx="8729464" cy="77457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4.2 Solution Design </a:t>
            </a:r>
            <a:r>
              <a:rPr lang="en-US" sz="4000" b="0" dirty="0">
                <a:solidFill>
                  <a:schemeClr val="accent2"/>
                </a:solidFill>
                <a:latin typeface="Tahoma" charset="0"/>
                <a:cs typeface="Arial" charset="0"/>
              </a:rPr>
              <a:t>– Algorithm</a:t>
            </a:r>
          </a:p>
        </p:txBody>
      </p:sp>
      <p:sp>
        <p:nvSpPr>
          <p:cNvPr id="4" name="Left Arrow 3"/>
          <p:cNvSpPr/>
          <p:nvPr/>
        </p:nvSpPr>
        <p:spPr>
          <a:xfrm>
            <a:off x="7020272" y="2276872"/>
            <a:ext cx="2016224" cy="864096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INPUT</a:t>
            </a:r>
          </a:p>
        </p:txBody>
      </p:sp>
      <p:sp>
        <p:nvSpPr>
          <p:cNvPr id="17" name="Left Arrow 16"/>
          <p:cNvSpPr/>
          <p:nvPr/>
        </p:nvSpPr>
        <p:spPr>
          <a:xfrm>
            <a:off x="7020272" y="3356992"/>
            <a:ext cx="2016224" cy="864096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PROCESSING</a:t>
            </a:r>
          </a:p>
        </p:txBody>
      </p:sp>
      <p:sp>
        <p:nvSpPr>
          <p:cNvPr id="18" name="Left Arrow 17"/>
          <p:cNvSpPr/>
          <p:nvPr/>
        </p:nvSpPr>
        <p:spPr>
          <a:xfrm>
            <a:off x="7020272" y="4293096"/>
            <a:ext cx="2016224" cy="864096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OUTPUT</a:t>
            </a: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000"/>
                                        <p:tgtEl>
                                          <p:spTgt spid="22425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1000"/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00"/>
                            </p:stCondLst>
                            <p:childTnLst>
                              <p:par>
                                <p:cTn id="7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500"/>
                            </p:stCondLst>
                            <p:childTnLst>
                              <p:par>
                                <p:cTn id="7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0"/>
                            </p:stCondLst>
                            <p:childTnLst>
                              <p:par>
                                <p:cTn id="8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7000"/>
                            </p:stCondLst>
                            <p:childTnLst>
                              <p:par>
                                <p:cTn id="8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24259" grpId="0" build="p" animBg="1"/>
      <p:bldP spid="5" grpId="0" uiExpand="1" build="p" animBg="1"/>
      <p:bldP spid="10" grpId="0" animBg="1"/>
      <p:bldP spid="11" grpId="0" animBg="1"/>
      <p:bldP spid="12" grpId="0" animBg="1"/>
      <p:bldP spid="4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7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412776"/>
            <a:ext cx="8496944" cy="369332"/>
          </a:xfrm>
          <a:ln/>
        </p:spPr>
        <p:txBody>
          <a:bodyPr wrap="square">
            <a:spAutoFit/>
          </a:bodyPr>
          <a:lstStyle/>
          <a:p>
            <a:pPr marL="0" indent="-254000">
              <a:lnSpc>
                <a:spcPct val="90000"/>
              </a:lnSpc>
              <a:buNone/>
            </a:pP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Write a program that prints the average of three numbers</a:t>
            </a:r>
            <a:endParaRPr lang="x-none" sz="2000" dirty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51520" y="1916832"/>
            <a:ext cx="8640960" cy="41764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5738">
              <a:lnSpc>
                <a:spcPct val="90000"/>
              </a:lnSpc>
            </a:pP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Start the program</a:t>
            </a:r>
          </a:p>
          <a:p>
            <a:pPr marL="185738">
              <a:lnSpc>
                <a:spcPct val="90000"/>
              </a:lnSpc>
            </a:pPr>
            <a:endParaRPr lang="en-US" sz="2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85738">
              <a:lnSpc>
                <a:spcPct val="90000"/>
              </a:lnSpc>
            </a:pP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Read the first number and save it in  the variable (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num1</a:t>
            </a: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185738">
              <a:lnSpc>
                <a:spcPct val="90000"/>
              </a:lnSpc>
            </a:pP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Read the second number and save it in the variable (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num2</a:t>
            </a: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185738">
              <a:lnSpc>
                <a:spcPct val="90000"/>
              </a:lnSpc>
            </a:pP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Read the third number and save it in the variable (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num3</a:t>
            </a: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185738">
              <a:lnSpc>
                <a:spcPct val="90000"/>
              </a:lnSpc>
            </a:pPr>
            <a:endParaRPr lang="en-US" sz="2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85738">
              <a:lnSpc>
                <a:spcPct val="90000"/>
              </a:lnSpc>
            </a:pP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Add the three numbers and save the result in the variable (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</a:t>
            </a: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 </a:t>
            </a:r>
          </a:p>
          <a:p>
            <a:pPr marL="185738">
              <a:lnSpc>
                <a:spcPct val="90000"/>
              </a:lnSpc>
            </a:pP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itchFamily="2" charset="2"/>
              </a:rPr>
              <a:t>		</a:t>
            </a: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 = num1 + num2 + num3</a:t>
            </a:r>
          </a:p>
          <a:p>
            <a:pPr marL="185738">
              <a:lnSpc>
                <a:spcPct val="90000"/>
              </a:lnSpc>
            </a:pP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 Divide (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</a:t>
            </a: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by 3 and save the result in the variable (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avg</a:t>
            </a: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 </a:t>
            </a:r>
          </a:p>
          <a:p>
            <a:pPr marL="185738">
              <a:lnSpc>
                <a:spcPct val="90000"/>
              </a:lnSpc>
            </a:pP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itchFamily="2" charset="2"/>
              </a:rPr>
              <a:t>		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itchFamily="2" charset="2"/>
              </a:rPr>
              <a:t>avg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itchFamily="2" charset="2"/>
              </a:rPr>
              <a:t> = sum / 3 </a:t>
            </a:r>
          </a:p>
          <a:p>
            <a:pPr marL="185738">
              <a:lnSpc>
                <a:spcPct val="90000"/>
              </a:lnSpc>
            </a:pPr>
            <a:endParaRPr lang="en-US" sz="2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" pitchFamily="2" charset="2"/>
            </a:endParaRPr>
          </a:p>
          <a:p>
            <a:pPr marL="185738">
              <a:lnSpc>
                <a:spcPct val="90000"/>
              </a:lnSpc>
            </a:pP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itchFamily="2" charset="2"/>
              </a:rPr>
              <a:t>7. Print the result (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itchFamily="2" charset="2"/>
              </a:rPr>
              <a:t>avg</a:t>
            </a: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itchFamily="2" charset="2"/>
              </a:rPr>
              <a:t>)</a:t>
            </a:r>
          </a:p>
          <a:p>
            <a:pPr marL="185738">
              <a:lnSpc>
                <a:spcPct val="90000"/>
              </a:lnSpc>
            </a:pPr>
            <a:endParaRPr lang="en-US" sz="2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" pitchFamily="2" charset="2"/>
            </a:endParaRPr>
          </a:p>
          <a:p>
            <a:pPr marL="185738">
              <a:lnSpc>
                <a:spcPct val="90000"/>
              </a:lnSpc>
            </a:pP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itchFamily="2" charset="2"/>
              </a:rPr>
              <a:t>8. End the program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95536" y="2492896"/>
            <a:ext cx="7776864" cy="936104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95536" y="3645024"/>
            <a:ext cx="7776864" cy="1224136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95536" y="5013176"/>
            <a:ext cx="7776864" cy="432048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0" y="1340768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0" y="908720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EXAMPLE 2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07504" y="103822"/>
            <a:ext cx="8729464" cy="77457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4.2 Solution Design </a:t>
            </a:r>
            <a:r>
              <a:rPr lang="en-US" sz="4000" b="0" dirty="0">
                <a:solidFill>
                  <a:schemeClr val="accent2"/>
                </a:solidFill>
                <a:latin typeface="Tahoma" charset="0"/>
                <a:cs typeface="Arial" charset="0"/>
              </a:rPr>
              <a:t>– Algorithm</a:t>
            </a:r>
          </a:p>
        </p:txBody>
      </p:sp>
      <p:sp>
        <p:nvSpPr>
          <p:cNvPr id="17" name="Left Arrow 16"/>
          <p:cNvSpPr/>
          <p:nvPr/>
        </p:nvSpPr>
        <p:spPr>
          <a:xfrm>
            <a:off x="7020272" y="2528900"/>
            <a:ext cx="2016224" cy="864096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INPUT</a:t>
            </a:r>
          </a:p>
        </p:txBody>
      </p:sp>
      <p:sp>
        <p:nvSpPr>
          <p:cNvPr id="18" name="Left Arrow 17"/>
          <p:cNvSpPr/>
          <p:nvPr/>
        </p:nvSpPr>
        <p:spPr>
          <a:xfrm>
            <a:off x="7020272" y="3825044"/>
            <a:ext cx="2016224" cy="864096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PROCESSING</a:t>
            </a:r>
          </a:p>
        </p:txBody>
      </p:sp>
      <p:sp>
        <p:nvSpPr>
          <p:cNvPr id="19" name="Left Arrow 18"/>
          <p:cNvSpPr/>
          <p:nvPr/>
        </p:nvSpPr>
        <p:spPr>
          <a:xfrm>
            <a:off x="7020272" y="4797152"/>
            <a:ext cx="2016224" cy="864096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OUTPUT</a:t>
            </a: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000"/>
                                        <p:tgtEl>
                                          <p:spTgt spid="22630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1000"/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500"/>
                            </p:stCondLst>
                            <p:childTnLst>
                              <p:par>
                                <p:cTn id="8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4500"/>
                            </p:stCondLst>
                            <p:childTnLst>
                              <p:par>
                                <p:cTn id="9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0"/>
                            </p:stCondLst>
                            <p:childTnLst>
                              <p:par>
                                <p:cTn id="9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7000"/>
                            </p:stCondLst>
                            <p:childTnLst>
                              <p:par>
                                <p:cTn id="10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7" grpId="0" build="p" animBg="1"/>
      <p:bldP spid="3" grpId="0" uiExpand="1" build="p" animBg="1"/>
      <p:bldP spid="10" grpId="0" animBg="1"/>
      <p:bldP spid="11" grpId="0" animBg="1"/>
      <p:bldP spid="12" grpId="0" animBg="1"/>
      <p:bldP spid="15" grpId="0" animBg="1"/>
      <p:bldP spid="17" grpId="0" animBg="1"/>
      <p:bldP spid="18" grpId="0" animBg="1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5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412776"/>
            <a:ext cx="8712967" cy="720080"/>
          </a:xfrm>
          <a:ln/>
        </p:spPr>
        <p:txBody>
          <a:bodyPr>
            <a:noAutofit/>
          </a:bodyPr>
          <a:lstStyle/>
          <a:p>
            <a:pPr marL="0" indent="-254000">
              <a:buNone/>
            </a:pP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Write a program that prints the volume of a cube and the sum of its surfaces’ areas</a:t>
            </a:r>
            <a:endParaRPr lang="x-none" sz="2000" dirty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000" dirty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1520" y="2132856"/>
            <a:ext cx="8640960" cy="46085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27038" indent="-342900">
              <a:lnSpc>
                <a:spcPct val="90000"/>
              </a:lnSpc>
              <a:buAutoNum type="arabicPeriod"/>
            </a:pP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Start the program</a:t>
            </a:r>
          </a:p>
          <a:p>
            <a:pPr marL="84138">
              <a:lnSpc>
                <a:spcPct val="90000"/>
              </a:lnSpc>
            </a:pPr>
            <a:endParaRPr lang="en-US" sz="2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4138">
              <a:lnSpc>
                <a:spcPct val="90000"/>
              </a:lnSpc>
            </a:pP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Read the length of the side and save it in the variable (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</a:t>
            </a: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84138">
              <a:lnSpc>
                <a:spcPct val="90000"/>
              </a:lnSpc>
            </a:pPr>
            <a:endParaRPr lang="en-US" sz="2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4138">
              <a:lnSpc>
                <a:spcPct val="90000"/>
              </a:lnSpc>
            </a:pP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Calculate the volume and save the result in the variable (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84138" algn="ctr">
              <a:lnSpc>
                <a:spcPct val="90000"/>
              </a:lnSpc>
            </a:pP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= L* L* L</a:t>
            </a:r>
          </a:p>
          <a:p>
            <a:pPr marL="84138">
              <a:lnSpc>
                <a:spcPct val="90000"/>
              </a:lnSpc>
            </a:pP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Calculate the sum of surfaces’ areas  and store the result in the </a:t>
            </a:r>
          </a:p>
          <a:p>
            <a:pPr marL="84138">
              <a:lnSpc>
                <a:spcPct val="90000"/>
              </a:lnSpc>
            </a:pP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variable (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</a:p>
          <a:p>
            <a:pPr marL="84138" algn="ctr">
              <a:lnSpc>
                <a:spcPct val="90000"/>
              </a:lnSpc>
            </a:pP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 = 6 * L* L</a:t>
            </a:r>
          </a:p>
          <a:p>
            <a:pPr marL="84138" algn="ctr">
              <a:lnSpc>
                <a:spcPct val="90000"/>
              </a:lnSpc>
            </a:pPr>
            <a:endParaRPr lang="en-US" sz="2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4138">
              <a:lnSpc>
                <a:spcPct val="90000"/>
              </a:lnSpc>
            </a:pP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Print output1: the variable ( Volume ) </a:t>
            </a:r>
          </a:p>
          <a:p>
            <a:pPr marL="84138">
              <a:lnSpc>
                <a:spcPct val="90000"/>
              </a:lnSpc>
            </a:pP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 Print  output2: the variable ( Surface )</a:t>
            </a:r>
          </a:p>
          <a:p>
            <a:pPr marL="84138">
              <a:lnSpc>
                <a:spcPct val="90000"/>
              </a:lnSpc>
            </a:pPr>
            <a:endParaRPr lang="en-US" sz="2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4138">
              <a:lnSpc>
                <a:spcPct val="90000"/>
              </a:lnSpc>
            </a:pP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7. End the program</a:t>
            </a:r>
          </a:p>
        </p:txBody>
      </p:sp>
      <p:sp>
        <p:nvSpPr>
          <p:cNvPr id="10" name="Rectangle 9"/>
          <p:cNvSpPr/>
          <p:nvPr/>
        </p:nvSpPr>
        <p:spPr>
          <a:xfrm>
            <a:off x="323528" y="2996952"/>
            <a:ext cx="8280920" cy="432048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23528" y="3573016"/>
            <a:ext cx="8280920" cy="1512168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23528" y="5157192"/>
            <a:ext cx="8280920" cy="720080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0" y="1412776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07504" y="103822"/>
            <a:ext cx="8729464" cy="77457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4.2 Solution Design </a:t>
            </a:r>
            <a:r>
              <a:rPr lang="en-US" sz="4000" b="0" dirty="0">
                <a:solidFill>
                  <a:schemeClr val="accent2"/>
                </a:solidFill>
                <a:latin typeface="Tahoma" charset="0"/>
                <a:cs typeface="Arial" charset="0"/>
              </a:rPr>
              <a:t>– Algorithm</a:t>
            </a:r>
          </a:p>
        </p:txBody>
      </p:sp>
      <p:sp>
        <p:nvSpPr>
          <p:cNvPr id="16" name="Rectangle 15"/>
          <p:cNvSpPr/>
          <p:nvPr/>
        </p:nvSpPr>
        <p:spPr>
          <a:xfrm>
            <a:off x="0" y="980728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EXAMPLE 3</a:t>
            </a:r>
          </a:p>
        </p:txBody>
      </p:sp>
      <p:sp>
        <p:nvSpPr>
          <p:cNvPr id="17" name="Left Arrow 16"/>
          <p:cNvSpPr/>
          <p:nvPr/>
        </p:nvSpPr>
        <p:spPr>
          <a:xfrm>
            <a:off x="7020272" y="2780928"/>
            <a:ext cx="2016224" cy="864096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INPUT</a:t>
            </a:r>
          </a:p>
        </p:txBody>
      </p:sp>
      <p:sp>
        <p:nvSpPr>
          <p:cNvPr id="18" name="Left Arrow 17"/>
          <p:cNvSpPr/>
          <p:nvPr/>
        </p:nvSpPr>
        <p:spPr>
          <a:xfrm>
            <a:off x="7020272" y="3897052"/>
            <a:ext cx="2016224" cy="864096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PROCESSING</a:t>
            </a:r>
          </a:p>
        </p:txBody>
      </p:sp>
      <p:sp>
        <p:nvSpPr>
          <p:cNvPr id="19" name="Left Arrow 18"/>
          <p:cNvSpPr/>
          <p:nvPr/>
        </p:nvSpPr>
        <p:spPr>
          <a:xfrm>
            <a:off x="7020272" y="5085184"/>
            <a:ext cx="2016224" cy="864096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OUTPUT</a:t>
            </a: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000"/>
                                        <p:tgtEl>
                                          <p:spTgt spid="22835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1000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000"/>
                            </p:stCondLst>
                            <p:childTnLst>
                              <p:par>
                                <p:cTn id="7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500"/>
                            </p:stCondLst>
                            <p:childTnLst>
                              <p:par>
                                <p:cTn id="8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4500"/>
                            </p:stCondLst>
                            <p:childTnLst>
                              <p:par>
                                <p:cTn id="9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0"/>
                            </p:stCondLst>
                            <p:childTnLst>
                              <p:par>
                                <p:cTn id="9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7000"/>
                            </p:stCondLst>
                            <p:childTnLst>
                              <p:par>
                                <p:cTn id="9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5" grpId="0" build="p" animBg="1"/>
      <p:bldP spid="9" grpId="0" uiExpand="1" build="p" animBg="1"/>
      <p:bldP spid="10" grpId="0" animBg="1"/>
      <p:bldP spid="11" grpId="0" animBg="1"/>
      <p:bldP spid="12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1C68-F048-4C66-8544-2D3BD35A5879}" type="slidenum">
              <a:rPr lang="en-US" smtClean="0"/>
              <a:pPr/>
              <a:t>13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itle 1"/>
          <p:cNvSpPr>
            <a:spLocks noGrp="1"/>
          </p:cNvSpPr>
          <p:nvPr>
            <p:ph type="title"/>
          </p:nvPr>
        </p:nvSpPr>
        <p:spPr>
          <a:xfrm>
            <a:off x="107504" y="103822"/>
            <a:ext cx="8729464" cy="77457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4.3 Solution Design </a:t>
            </a:r>
            <a:r>
              <a:rPr lang="en-US" sz="4000" b="0" dirty="0">
                <a:solidFill>
                  <a:schemeClr val="accent2"/>
                </a:solidFill>
                <a:latin typeface="Tahoma" charset="0"/>
                <a:cs typeface="Arial" charset="0"/>
              </a:rPr>
              <a:t>– Flowchart</a:t>
            </a:r>
          </a:p>
        </p:txBody>
      </p:sp>
      <p:sp>
        <p:nvSpPr>
          <p:cNvPr id="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228600" y="1144488"/>
            <a:ext cx="8686800" cy="3292624"/>
          </a:xfrm>
        </p:spPr>
        <p:txBody>
          <a:bodyPr>
            <a:normAutofit lnSpcReduction="10000"/>
          </a:bodyPr>
          <a:lstStyle/>
          <a:p>
            <a:pPr algn="just" eaLnBrk="1" hangingPunct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charset="0"/>
                <a:cs typeface="Arial" charset="0"/>
              </a:rPr>
              <a:t>A flowchart is the graphical representation of the algorithm.</a:t>
            </a:r>
          </a:p>
          <a:p>
            <a:pPr algn="just" eaLnBrk="1" hangingPunct="1">
              <a:spcBef>
                <a:spcPts val="12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charset="0"/>
                <a:cs typeface="Arial" charset="0"/>
              </a:rPr>
              <a:t>The flowchart illustrates the previously developed algorithm in more details.</a:t>
            </a:r>
          </a:p>
          <a:p>
            <a:pPr algn="just" eaLnBrk="1" hangingPunct="1">
              <a:spcBef>
                <a:spcPts val="12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charset="0"/>
                <a:cs typeface="Arial" charset="0"/>
              </a:rPr>
              <a:t>These details make the algorithm very close to the code implementation in any high level programming language.</a:t>
            </a:r>
          </a:p>
          <a:p>
            <a:pPr algn="just" eaLnBrk="1" hangingPunct="1">
              <a:spcBef>
                <a:spcPts val="12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charset="0"/>
                <a:cs typeface="Arial" charset="0"/>
              </a:rPr>
              <a:t>Worth to mention, that both algorithm and flowchart are independent of the used programming language.</a:t>
            </a:r>
          </a:p>
          <a:p>
            <a:pPr algn="just" eaLnBrk="1" hangingPunct="1">
              <a:spcBef>
                <a:spcPts val="12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charset="0"/>
                <a:cs typeface="Arial" charset="0"/>
              </a:rPr>
              <a:t>The flowchart uses standard symbols to illustrate each action. These symbols are shown in the next slide.</a:t>
            </a:r>
          </a:p>
        </p:txBody>
      </p:sp>
    </p:spTree>
    <p:extLst>
      <p:ext uri="{BB962C8B-B14F-4D97-AF65-F5344CB8AC3E}">
        <p14:creationId xmlns:p14="http://schemas.microsoft.com/office/powerpoint/2010/main" val="2438347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1C68-F048-4C66-8544-2D3BD35A5879}" type="slidenum">
              <a:rPr lang="en-US" smtClean="0"/>
              <a:pPr/>
              <a:t>14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oup 40"/>
          <p:cNvGrpSpPr/>
          <p:nvPr/>
        </p:nvGrpSpPr>
        <p:grpSpPr>
          <a:xfrm>
            <a:off x="314655" y="908720"/>
            <a:ext cx="3034499" cy="421858"/>
            <a:chOff x="314655" y="1520665"/>
            <a:chExt cx="3034499" cy="261941"/>
          </a:xfrm>
        </p:grpSpPr>
        <p:sp>
          <p:nvSpPr>
            <p:cNvPr id="9" name="AutoShape 67"/>
            <p:cNvSpPr>
              <a:spLocks noChangeArrowheads="1"/>
            </p:cNvSpPr>
            <p:nvPr/>
          </p:nvSpPr>
          <p:spPr bwMode="auto">
            <a:xfrm>
              <a:off x="314655" y="1520665"/>
              <a:ext cx="1441450" cy="261941"/>
            </a:xfrm>
            <a:prstGeom prst="flowChartTerminator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1"/>
              <a:r>
                <a:rPr lang="en-US" sz="1600" dirty="0"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Start</a:t>
              </a:r>
            </a:p>
          </p:txBody>
        </p:sp>
        <p:sp>
          <p:nvSpPr>
            <p:cNvPr id="10" name="AutoShape 70"/>
            <p:cNvSpPr>
              <a:spLocks noChangeArrowheads="1"/>
            </p:cNvSpPr>
            <p:nvPr/>
          </p:nvSpPr>
          <p:spPr bwMode="auto">
            <a:xfrm>
              <a:off x="1907704" y="1520665"/>
              <a:ext cx="1441450" cy="261940"/>
            </a:xfrm>
            <a:prstGeom prst="flowChartTerminator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1"/>
              <a:r>
                <a:rPr lang="en-US" sz="1600" dirty="0"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End</a:t>
              </a:r>
            </a:p>
          </p:txBody>
        </p:sp>
      </p:grpSp>
      <p:sp>
        <p:nvSpPr>
          <p:cNvPr id="11" name="Rectangle 10"/>
          <p:cNvSpPr/>
          <p:nvPr/>
        </p:nvSpPr>
        <p:spPr>
          <a:xfrm>
            <a:off x="3851920" y="909729"/>
            <a:ext cx="5040560" cy="41984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Start/End of the program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37629" y="1599335"/>
            <a:ext cx="3598267" cy="358775"/>
            <a:chOff x="37629" y="2025477"/>
            <a:chExt cx="3598267" cy="358775"/>
          </a:xfrm>
        </p:grpSpPr>
        <p:sp>
          <p:nvSpPr>
            <p:cNvPr id="13" name="AutoShape 68"/>
            <p:cNvSpPr>
              <a:spLocks noChangeArrowheads="1"/>
            </p:cNvSpPr>
            <p:nvPr/>
          </p:nvSpPr>
          <p:spPr bwMode="auto">
            <a:xfrm>
              <a:off x="37629" y="2025477"/>
              <a:ext cx="1870075" cy="358775"/>
            </a:xfrm>
            <a:prstGeom prst="flowChartInputOutpu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1"/>
              <a:r>
                <a:rPr lang="en-US" sz="1600" dirty="0"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Read n1</a:t>
              </a:r>
            </a:p>
          </p:txBody>
        </p:sp>
        <p:sp>
          <p:nvSpPr>
            <p:cNvPr id="14" name="AutoShape 71"/>
            <p:cNvSpPr>
              <a:spLocks noChangeArrowheads="1"/>
            </p:cNvSpPr>
            <p:nvPr/>
          </p:nvSpPr>
          <p:spPr bwMode="auto">
            <a:xfrm>
              <a:off x="1691208" y="2025477"/>
              <a:ext cx="1944688" cy="358775"/>
            </a:xfrm>
            <a:prstGeom prst="flowChartInputOutpu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1"/>
              <a:r>
                <a:rPr lang="en-US" sz="1600"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Print n1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>
            <a:off x="3851920" y="1562822"/>
            <a:ext cx="5040560" cy="4318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Read/Print the variable named </a:t>
            </a:r>
            <a:r>
              <a:rPr lang="en-US" sz="20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n1</a:t>
            </a:r>
            <a:endParaRPr lang="en-US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AutoShape 69"/>
          <p:cNvSpPr>
            <a:spLocks noChangeArrowheads="1"/>
          </p:cNvSpPr>
          <p:nvPr/>
        </p:nvSpPr>
        <p:spPr bwMode="auto">
          <a:xfrm>
            <a:off x="1907704" y="2241439"/>
            <a:ext cx="1366837" cy="430659"/>
          </a:xfrm>
          <a:prstGeom prst="flowChartProcess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/>
            <a:r>
              <a:rPr lang="en-US" sz="1600" dirty="0">
                <a:latin typeface="Arial" charset="0"/>
                <a:cs typeface="Arial" charset="0"/>
              </a:rPr>
              <a:t>x</a:t>
            </a:r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= 5</a:t>
            </a:r>
          </a:p>
        </p:txBody>
      </p:sp>
      <p:sp>
        <p:nvSpPr>
          <p:cNvPr id="17" name="AutoShape 72"/>
          <p:cNvSpPr>
            <a:spLocks noChangeArrowheads="1"/>
          </p:cNvSpPr>
          <p:nvPr/>
        </p:nvSpPr>
        <p:spPr bwMode="auto">
          <a:xfrm>
            <a:off x="1907703" y="2990683"/>
            <a:ext cx="1366837" cy="502667"/>
          </a:xfrm>
          <a:prstGeom prst="flowChartProcess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/>
            <a:r>
              <a:rPr lang="en-US" sz="160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N2 = n1+3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851920" y="2204864"/>
            <a:ext cx="5040560" cy="50380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Assignment operation: 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variable </a:t>
            </a:r>
            <a:r>
              <a:rPr lang="en-US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 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given the value 5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851920" y="2990112"/>
            <a:ext cx="5040560" cy="50380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Arithmetic operation: 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variable </a:t>
            </a:r>
            <a:r>
              <a:rPr lang="en-US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N2 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equals the value of </a:t>
            </a:r>
            <a:r>
              <a:rPr lang="en-US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n1 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plus 3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179513" y="3685470"/>
            <a:ext cx="3347415" cy="576263"/>
            <a:chOff x="179513" y="3716833"/>
            <a:chExt cx="3347415" cy="576263"/>
          </a:xfrm>
        </p:grpSpPr>
        <p:sp>
          <p:nvSpPr>
            <p:cNvPr id="21" name="AutoShape 73"/>
            <p:cNvSpPr>
              <a:spLocks noChangeArrowheads="1"/>
            </p:cNvSpPr>
            <p:nvPr/>
          </p:nvSpPr>
          <p:spPr bwMode="auto">
            <a:xfrm>
              <a:off x="829942" y="3716833"/>
              <a:ext cx="1798488" cy="576263"/>
            </a:xfrm>
            <a:prstGeom prst="flowChartDecision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1"/>
              <a:r>
                <a:rPr lang="en-US" dirty="0"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n1 &gt; 3</a:t>
              </a:r>
            </a:p>
          </p:txBody>
        </p:sp>
        <p:sp>
          <p:nvSpPr>
            <p:cNvPr id="22" name="Line 74"/>
            <p:cNvSpPr>
              <a:spLocks noChangeShapeType="1"/>
            </p:cNvSpPr>
            <p:nvPr/>
          </p:nvSpPr>
          <p:spPr bwMode="auto">
            <a:xfrm flipV="1">
              <a:off x="2627783" y="3983578"/>
              <a:ext cx="899145" cy="2059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w="lg" len="lg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75"/>
            <p:cNvSpPr>
              <a:spLocks noChangeShapeType="1"/>
            </p:cNvSpPr>
            <p:nvPr/>
          </p:nvSpPr>
          <p:spPr bwMode="auto">
            <a:xfrm flipV="1">
              <a:off x="179513" y="4004170"/>
              <a:ext cx="650428" cy="79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lg"/>
              <a:tailEnd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14655" y="3738518"/>
              <a:ext cx="72895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dirty="0"/>
                <a:t>True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339752" y="3738518"/>
              <a:ext cx="75803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dirty="0"/>
                <a:t>False</a:t>
              </a:r>
            </a:p>
          </p:txBody>
        </p:sp>
      </p:grpSp>
      <p:sp>
        <p:nvSpPr>
          <p:cNvPr id="26" name="Rectangle 25"/>
          <p:cNvSpPr/>
          <p:nvPr/>
        </p:nvSpPr>
        <p:spPr>
          <a:xfrm>
            <a:off x="3851920" y="3685470"/>
            <a:ext cx="5040560" cy="5762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Decision: </a:t>
            </a:r>
            <a:r>
              <a:rPr lang="en-US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</a:t>
            </a:r>
            <a:r>
              <a:rPr lang="en-US" sz="16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n1 </a:t>
            </a:r>
            <a:r>
              <a:rPr lang="en-US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greater than 3? If True (yes) follow the left arrow. If False (no) follow the right arrow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971600" y="4508724"/>
            <a:ext cx="1729234" cy="576460"/>
            <a:chOff x="971600" y="5013176"/>
            <a:chExt cx="1729234" cy="576262"/>
          </a:xfrm>
        </p:grpSpPr>
        <p:sp>
          <p:nvSpPr>
            <p:cNvPr id="29" name="Line 77"/>
            <p:cNvSpPr>
              <a:spLocks noChangeShapeType="1"/>
            </p:cNvSpPr>
            <p:nvPr/>
          </p:nvSpPr>
          <p:spPr bwMode="auto">
            <a:xfrm flipH="1">
              <a:off x="1476872" y="5230589"/>
              <a:ext cx="122396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w="lg" len="lg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78"/>
            <p:cNvSpPr>
              <a:spLocks noChangeShapeType="1"/>
            </p:cNvSpPr>
            <p:nvPr/>
          </p:nvSpPr>
          <p:spPr bwMode="auto">
            <a:xfrm>
              <a:off x="1547267" y="5445224"/>
              <a:ext cx="11525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w="lg" len="lg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79"/>
            <p:cNvSpPr>
              <a:spLocks noChangeShapeType="1"/>
            </p:cNvSpPr>
            <p:nvPr/>
          </p:nvSpPr>
          <p:spPr bwMode="auto">
            <a:xfrm>
              <a:off x="1118097" y="5085184"/>
              <a:ext cx="0" cy="50323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w="lg" len="lg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80"/>
            <p:cNvSpPr>
              <a:spLocks noChangeShapeType="1"/>
            </p:cNvSpPr>
            <p:nvPr/>
          </p:nvSpPr>
          <p:spPr bwMode="auto">
            <a:xfrm flipV="1">
              <a:off x="971600" y="5013176"/>
              <a:ext cx="0" cy="5762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w="lg" len="lg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" name="Rectangle 32"/>
          <p:cNvSpPr/>
          <p:nvPr/>
        </p:nvSpPr>
        <p:spPr>
          <a:xfrm>
            <a:off x="3851920" y="4570989"/>
            <a:ext cx="5040560" cy="4519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Connector arrows: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connects between symbols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2985516" y="5228927"/>
            <a:ext cx="722388" cy="648345"/>
            <a:chOff x="2985516" y="5589240"/>
            <a:chExt cx="722388" cy="648345"/>
          </a:xfrm>
        </p:grpSpPr>
        <p:sp>
          <p:nvSpPr>
            <p:cNvPr id="34" name="AutoShape 81"/>
            <p:cNvSpPr>
              <a:spLocks noChangeArrowheads="1"/>
            </p:cNvSpPr>
            <p:nvPr/>
          </p:nvSpPr>
          <p:spPr bwMode="auto">
            <a:xfrm>
              <a:off x="2985516" y="5589885"/>
              <a:ext cx="360363" cy="287337"/>
            </a:xfrm>
            <a:prstGeom prst="flowChartConnector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35" name="Line 82"/>
            <p:cNvSpPr>
              <a:spLocks noChangeShapeType="1"/>
            </p:cNvSpPr>
            <p:nvPr/>
          </p:nvSpPr>
          <p:spPr bwMode="auto">
            <a:xfrm flipH="1">
              <a:off x="3203004" y="5877222"/>
              <a:ext cx="0" cy="360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w="lg" len="lg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83"/>
            <p:cNvSpPr>
              <a:spLocks noChangeShapeType="1"/>
            </p:cNvSpPr>
            <p:nvPr/>
          </p:nvSpPr>
          <p:spPr bwMode="auto">
            <a:xfrm flipH="1">
              <a:off x="3492004" y="5589240"/>
              <a:ext cx="0" cy="3603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w="lg" len="lg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AutoShape 84"/>
            <p:cNvSpPr>
              <a:spLocks noChangeArrowheads="1"/>
            </p:cNvSpPr>
            <p:nvPr/>
          </p:nvSpPr>
          <p:spPr bwMode="auto">
            <a:xfrm>
              <a:off x="3345954" y="5949602"/>
              <a:ext cx="361950" cy="287338"/>
            </a:xfrm>
            <a:prstGeom prst="flowChartConnector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 dirty="0"/>
                <a:t>2</a:t>
              </a:r>
            </a:p>
          </p:txBody>
        </p:sp>
      </p:grpSp>
      <p:sp>
        <p:nvSpPr>
          <p:cNvPr id="38" name="Rectangle 37"/>
          <p:cNvSpPr/>
          <p:nvPr/>
        </p:nvSpPr>
        <p:spPr>
          <a:xfrm>
            <a:off x="3851920" y="5274363"/>
            <a:ext cx="5040560" cy="55747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Connector points: 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marking points to sub-flowcharts</a:t>
            </a:r>
          </a:p>
        </p:txBody>
      </p:sp>
      <p:sp>
        <p:nvSpPr>
          <p:cNvPr id="39" name="AutoShape 86"/>
          <p:cNvSpPr>
            <a:spLocks noChangeArrowheads="1"/>
          </p:cNvSpPr>
          <p:nvPr/>
        </p:nvSpPr>
        <p:spPr bwMode="auto">
          <a:xfrm>
            <a:off x="827683" y="6041818"/>
            <a:ext cx="2016125" cy="457432"/>
          </a:xfrm>
          <a:prstGeom prst="flowChartProcess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// my name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851920" y="6029626"/>
            <a:ext cx="5040560" cy="48181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Comment: </a:t>
            </a:r>
            <a:r>
              <a:rPr lang="en-US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compiler discards comments. Here </a:t>
            </a:r>
            <a:r>
              <a:rPr lang="en-US" sz="16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 name </a:t>
            </a:r>
            <a:r>
              <a:rPr lang="en-US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written as a comment</a:t>
            </a:r>
          </a:p>
        </p:txBody>
      </p:sp>
      <p:sp>
        <p:nvSpPr>
          <p:cNvPr id="46" name="Title 1"/>
          <p:cNvSpPr>
            <a:spLocks noGrp="1"/>
          </p:cNvSpPr>
          <p:nvPr>
            <p:ph type="title"/>
          </p:nvPr>
        </p:nvSpPr>
        <p:spPr>
          <a:xfrm>
            <a:off x="107504" y="103822"/>
            <a:ext cx="8729464" cy="77457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4.3 Solution Design </a:t>
            </a:r>
            <a:r>
              <a:rPr lang="en-US" sz="4000" b="0" dirty="0">
                <a:solidFill>
                  <a:schemeClr val="accent2"/>
                </a:solidFill>
                <a:latin typeface="Tahoma" charset="0"/>
                <a:cs typeface="Arial" charset="0"/>
              </a:rPr>
              <a:t>– Flowchart</a:t>
            </a:r>
          </a:p>
        </p:txBody>
      </p:sp>
    </p:spTree>
    <p:extLst>
      <p:ext uri="{BB962C8B-B14F-4D97-AF65-F5344CB8AC3E}">
        <p14:creationId xmlns:p14="http://schemas.microsoft.com/office/powerpoint/2010/main" val="3154356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6" grpId="0" animBg="1"/>
      <p:bldP spid="33" grpId="0" animBg="1"/>
      <p:bldP spid="38" grpId="0" animBg="1"/>
      <p:bldP spid="39" grpId="0" animBg="1"/>
      <p:bldP spid="4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/>
          <p:cNvSpPr/>
          <p:nvPr/>
        </p:nvSpPr>
        <p:spPr>
          <a:xfrm>
            <a:off x="228600" y="6207968"/>
            <a:ext cx="8807896" cy="5334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Note that variables should have different names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15</a:t>
            </a:fld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-36512" y="1340768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itle 1"/>
          <p:cNvSpPr>
            <a:spLocks noGrp="1"/>
          </p:cNvSpPr>
          <p:nvPr>
            <p:ph type="title"/>
          </p:nvPr>
        </p:nvSpPr>
        <p:spPr>
          <a:xfrm>
            <a:off x="107504" y="103822"/>
            <a:ext cx="8729464" cy="77457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4.3 Solution Design </a:t>
            </a:r>
            <a:r>
              <a:rPr lang="en-US" sz="4000" b="0" dirty="0">
                <a:solidFill>
                  <a:schemeClr val="accent2"/>
                </a:solidFill>
                <a:latin typeface="Tahoma" charset="0"/>
                <a:cs typeface="Arial" charset="0"/>
              </a:rPr>
              <a:t>– Flowchart</a:t>
            </a:r>
          </a:p>
        </p:txBody>
      </p:sp>
      <p:sp>
        <p:nvSpPr>
          <p:cNvPr id="35" name="Rectangle 34"/>
          <p:cNvSpPr/>
          <p:nvPr/>
        </p:nvSpPr>
        <p:spPr>
          <a:xfrm>
            <a:off x="0" y="908720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EXAMPLE 1</a:t>
            </a:r>
          </a:p>
        </p:txBody>
      </p:sp>
      <p:sp>
        <p:nvSpPr>
          <p:cNvPr id="36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412776"/>
            <a:ext cx="8712967" cy="432048"/>
          </a:xfrm>
          <a:ln/>
        </p:spPr>
        <p:txBody>
          <a:bodyPr>
            <a:noAutofit/>
          </a:bodyPr>
          <a:lstStyle/>
          <a:p>
            <a:pPr marL="0" indent="-254000">
              <a:buNone/>
            </a:pP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Draw a flowchart that adds two numbers</a:t>
            </a:r>
            <a:endParaRPr lang="x-none" sz="2000" dirty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000" dirty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" name="AutoShape 67"/>
          <p:cNvSpPr>
            <a:spLocks noChangeArrowheads="1"/>
          </p:cNvSpPr>
          <p:nvPr/>
        </p:nvSpPr>
        <p:spPr bwMode="auto">
          <a:xfrm>
            <a:off x="838857" y="1988840"/>
            <a:ext cx="1441450" cy="421858"/>
          </a:xfrm>
          <a:prstGeom prst="flowChartTerminator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Start</a:t>
            </a:r>
          </a:p>
        </p:txBody>
      </p:sp>
      <p:sp>
        <p:nvSpPr>
          <p:cNvPr id="38" name="AutoShape 68"/>
          <p:cNvSpPr>
            <a:spLocks noChangeArrowheads="1"/>
          </p:cNvSpPr>
          <p:nvPr/>
        </p:nvSpPr>
        <p:spPr bwMode="auto">
          <a:xfrm>
            <a:off x="624545" y="2702824"/>
            <a:ext cx="1870075" cy="358775"/>
          </a:xfrm>
          <a:prstGeom prst="flowChartInputOutpu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Read n1</a:t>
            </a:r>
          </a:p>
        </p:txBody>
      </p:sp>
      <p:sp>
        <p:nvSpPr>
          <p:cNvPr id="39" name="AutoShape 68"/>
          <p:cNvSpPr>
            <a:spLocks noChangeArrowheads="1"/>
          </p:cNvSpPr>
          <p:nvPr/>
        </p:nvSpPr>
        <p:spPr bwMode="auto">
          <a:xfrm>
            <a:off x="624545" y="3353725"/>
            <a:ext cx="1870075" cy="358775"/>
          </a:xfrm>
          <a:prstGeom prst="flowChartInputOutpu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Read n2</a:t>
            </a:r>
          </a:p>
        </p:txBody>
      </p:sp>
      <p:sp>
        <p:nvSpPr>
          <p:cNvPr id="40" name="AutoShape 72"/>
          <p:cNvSpPr>
            <a:spLocks noChangeArrowheads="1"/>
          </p:cNvSpPr>
          <p:nvPr/>
        </p:nvSpPr>
        <p:spPr bwMode="auto">
          <a:xfrm>
            <a:off x="768152" y="4004626"/>
            <a:ext cx="1582861" cy="502667"/>
          </a:xfrm>
          <a:prstGeom prst="flowChartProcess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Sum = n1 + n2</a:t>
            </a:r>
          </a:p>
        </p:txBody>
      </p:sp>
      <p:sp>
        <p:nvSpPr>
          <p:cNvPr id="41" name="AutoShape 71"/>
          <p:cNvSpPr>
            <a:spLocks noChangeArrowheads="1"/>
          </p:cNvSpPr>
          <p:nvPr/>
        </p:nvSpPr>
        <p:spPr bwMode="auto">
          <a:xfrm>
            <a:off x="587238" y="4799419"/>
            <a:ext cx="1944688" cy="358775"/>
          </a:xfrm>
          <a:prstGeom prst="flowChartInputOutpu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Print </a:t>
            </a:r>
            <a:r>
              <a:rPr lang="en-US" sz="1600" dirty="0">
                <a:latin typeface="Arial" charset="0"/>
                <a:cs typeface="Arial" charset="0"/>
              </a:rPr>
              <a:t>Sum</a:t>
            </a:r>
            <a:endParaRPr lang="en-US" sz="1600" dirty="0"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AutoShape 70"/>
          <p:cNvSpPr>
            <a:spLocks noChangeArrowheads="1"/>
          </p:cNvSpPr>
          <p:nvPr/>
        </p:nvSpPr>
        <p:spPr bwMode="auto">
          <a:xfrm>
            <a:off x="838857" y="5445225"/>
            <a:ext cx="1441450" cy="421856"/>
          </a:xfrm>
          <a:prstGeom prst="flowChartTerminator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End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550966" y="2410698"/>
            <a:ext cx="1" cy="2921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1550966" y="3054720"/>
            <a:ext cx="1" cy="2921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1550966" y="3712500"/>
            <a:ext cx="1" cy="2921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1550966" y="4507293"/>
            <a:ext cx="1" cy="2921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1550966" y="5158194"/>
            <a:ext cx="1" cy="2921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131840" y="1988840"/>
            <a:ext cx="4320480" cy="42185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Start the program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131840" y="2680117"/>
            <a:ext cx="4320480" cy="42185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Read the variable </a:t>
            </a: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n1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 user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131840" y="3371394"/>
            <a:ext cx="4320480" cy="42185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Read the variable </a:t>
            </a: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n2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 user</a:t>
            </a:r>
            <a:endParaRPr lang="en-US" dirty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131840" y="4062671"/>
            <a:ext cx="4320480" cy="42185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</a:t>
            </a: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n1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</a:t>
            </a: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n2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store the result in </a:t>
            </a: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</a:t>
            </a:r>
          </a:p>
        </p:txBody>
      </p:sp>
      <p:sp>
        <p:nvSpPr>
          <p:cNvPr id="50" name="Rectangle 49"/>
          <p:cNvSpPr/>
          <p:nvPr/>
        </p:nvSpPr>
        <p:spPr>
          <a:xfrm>
            <a:off x="3131840" y="4753948"/>
            <a:ext cx="4320480" cy="42185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Display </a:t>
            </a: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131840" y="5445224"/>
            <a:ext cx="4320480" cy="42185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End</a:t>
            </a:r>
          </a:p>
        </p:txBody>
      </p:sp>
    </p:spTree>
    <p:custDataLst>
      <p:tags r:id="rId1"/>
    </p:custData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000"/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10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35" grpId="0" animBg="1"/>
      <p:bldP spid="36" grpId="0" build="p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5" grpId="0" animBg="1"/>
      <p:bldP spid="47" grpId="0" animBg="1"/>
      <p:bldP spid="48" grpId="0" animBg="1"/>
      <p:bldP spid="49" grpId="0" animBg="1"/>
      <p:bldP spid="50" grpId="0" animBg="1"/>
      <p:bldP spid="5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8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 fontScale="47500" lnSpcReduction="20000"/>
          </a:bodyPr>
          <a:lstStyle/>
          <a:p>
            <a:fld id="{5A241DC0-C739-47CD-97BB-D9596BD8F9AC}" type="slidenum">
              <a:rPr lang="x-none" smtClean="0"/>
              <a:pPr/>
              <a:t>16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-36512" y="1340768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107504" y="103822"/>
            <a:ext cx="8729464" cy="77457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4.3 Solution Design </a:t>
            </a:r>
            <a:r>
              <a:rPr lang="en-US" sz="4000" b="0" dirty="0">
                <a:solidFill>
                  <a:schemeClr val="accent2"/>
                </a:solidFill>
                <a:latin typeface="Tahoma" charset="0"/>
                <a:cs typeface="Arial" charset="0"/>
              </a:rPr>
              <a:t>– Flowchart</a:t>
            </a:r>
          </a:p>
        </p:txBody>
      </p:sp>
      <p:sp>
        <p:nvSpPr>
          <p:cNvPr id="28" name="Rectangle 27"/>
          <p:cNvSpPr/>
          <p:nvPr/>
        </p:nvSpPr>
        <p:spPr>
          <a:xfrm>
            <a:off x="0" y="908720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EXAMPLE 2</a:t>
            </a:r>
          </a:p>
        </p:txBody>
      </p:sp>
      <p:sp>
        <p:nvSpPr>
          <p:cNvPr id="29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412776"/>
            <a:ext cx="8496944" cy="369332"/>
          </a:xfrm>
          <a:ln/>
        </p:spPr>
        <p:txBody>
          <a:bodyPr wrap="square">
            <a:spAutoFit/>
          </a:bodyPr>
          <a:lstStyle/>
          <a:p>
            <a:pPr marL="0" indent="-254000">
              <a:lnSpc>
                <a:spcPct val="90000"/>
              </a:lnSpc>
              <a:buNone/>
            </a:pP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Write a program that prints the average of three numbers</a:t>
            </a:r>
            <a:endParaRPr lang="x-none" sz="2000" dirty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AutoShape 67"/>
          <p:cNvSpPr>
            <a:spLocks noChangeArrowheads="1"/>
          </p:cNvSpPr>
          <p:nvPr/>
        </p:nvSpPr>
        <p:spPr bwMode="auto">
          <a:xfrm>
            <a:off x="838857" y="1988840"/>
            <a:ext cx="1441450" cy="421858"/>
          </a:xfrm>
          <a:prstGeom prst="flowChartTerminator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Start</a:t>
            </a:r>
          </a:p>
        </p:txBody>
      </p:sp>
      <p:sp>
        <p:nvSpPr>
          <p:cNvPr id="31" name="AutoShape 68"/>
          <p:cNvSpPr>
            <a:spLocks noChangeArrowheads="1"/>
          </p:cNvSpPr>
          <p:nvPr/>
        </p:nvSpPr>
        <p:spPr bwMode="auto">
          <a:xfrm>
            <a:off x="624545" y="2702824"/>
            <a:ext cx="1870075" cy="358775"/>
          </a:xfrm>
          <a:prstGeom prst="flowChartInputOutpu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Read </a:t>
            </a:r>
            <a:r>
              <a:rPr lang="en-US" sz="1600" dirty="0">
                <a:latin typeface="Arial" charset="0"/>
                <a:cs typeface="Arial" charset="0"/>
              </a:rPr>
              <a:t>x</a:t>
            </a:r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2" name="AutoShape 68"/>
          <p:cNvSpPr>
            <a:spLocks noChangeArrowheads="1"/>
          </p:cNvSpPr>
          <p:nvPr/>
        </p:nvSpPr>
        <p:spPr bwMode="auto">
          <a:xfrm>
            <a:off x="624545" y="3353725"/>
            <a:ext cx="1870075" cy="358775"/>
          </a:xfrm>
          <a:prstGeom prst="flowChartInputOutpu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Read </a:t>
            </a:r>
            <a:r>
              <a:rPr lang="en-US" sz="1600" dirty="0">
                <a:latin typeface="Arial" charset="0"/>
                <a:cs typeface="Arial" charset="0"/>
              </a:rPr>
              <a:t>x</a:t>
            </a:r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1550966" y="2410698"/>
            <a:ext cx="1" cy="2921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550966" y="3054720"/>
            <a:ext cx="1" cy="2921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1550966" y="3712500"/>
            <a:ext cx="1" cy="2921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3131840" y="1988840"/>
            <a:ext cx="4320480" cy="42185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Start the program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131840" y="2680117"/>
            <a:ext cx="4320480" cy="42185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Read the variable </a:t>
            </a: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131840" y="3371394"/>
            <a:ext cx="4320480" cy="42185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Read the variable </a:t>
            </a: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x2</a:t>
            </a:r>
          </a:p>
        </p:txBody>
      </p:sp>
      <p:sp>
        <p:nvSpPr>
          <p:cNvPr id="39" name="AutoShape 68"/>
          <p:cNvSpPr>
            <a:spLocks noChangeArrowheads="1"/>
          </p:cNvSpPr>
          <p:nvPr/>
        </p:nvSpPr>
        <p:spPr bwMode="auto">
          <a:xfrm>
            <a:off x="611560" y="4005064"/>
            <a:ext cx="1870075" cy="358775"/>
          </a:xfrm>
          <a:prstGeom prst="flowChartInputOutpu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Read </a:t>
            </a:r>
            <a:r>
              <a:rPr lang="en-US" sz="1600" dirty="0">
                <a:latin typeface="Arial" charset="0"/>
                <a:cs typeface="Arial" charset="0"/>
              </a:rPr>
              <a:t>x</a:t>
            </a:r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1537981" y="4363839"/>
            <a:ext cx="1" cy="2921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3118855" y="4022733"/>
            <a:ext cx="4320480" cy="42185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Read the variable </a:t>
            </a: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x3</a:t>
            </a:r>
          </a:p>
        </p:txBody>
      </p:sp>
      <p:sp>
        <p:nvSpPr>
          <p:cNvPr id="42" name="AutoShape 72"/>
          <p:cNvSpPr>
            <a:spLocks noChangeArrowheads="1"/>
          </p:cNvSpPr>
          <p:nvPr/>
        </p:nvSpPr>
        <p:spPr bwMode="auto">
          <a:xfrm>
            <a:off x="755576" y="4653136"/>
            <a:ext cx="1582861" cy="502667"/>
          </a:xfrm>
          <a:prstGeom prst="flowChartProcess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Arial" charset="0"/>
                <a:cs typeface="Arial" charset="0"/>
              </a:rPr>
              <a:t>R=</a:t>
            </a:r>
            <a:r>
              <a:rPr lang="en-US" sz="1600" dirty="0">
                <a:solidFill>
                  <a:srgbClr val="0000FF"/>
                </a:solidFill>
                <a:latin typeface="Arial" charset="0"/>
                <a:cs typeface="Arial" charset="0"/>
              </a:rPr>
              <a:t>x1</a:t>
            </a:r>
            <a:r>
              <a:rPr lang="en-US" sz="1600" dirty="0">
                <a:latin typeface="Arial" charset="0"/>
                <a:cs typeface="Arial" charset="0"/>
              </a:rPr>
              <a:t>+</a:t>
            </a:r>
            <a:r>
              <a:rPr lang="en-US" sz="1600" dirty="0">
                <a:solidFill>
                  <a:srgbClr val="0000FF"/>
                </a:solidFill>
                <a:latin typeface="Arial" charset="0"/>
                <a:cs typeface="Arial" charset="0"/>
              </a:rPr>
              <a:t>x2</a:t>
            </a:r>
            <a:r>
              <a:rPr lang="en-US" sz="1600" dirty="0">
                <a:latin typeface="Arial" charset="0"/>
                <a:cs typeface="Arial" charset="0"/>
              </a:rPr>
              <a:t>+</a:t>
            </a:r>
            <a:r>
              <a:rPr lang="en-US" sz="1600" dirty="0">
                <a:solidFill>
                  <a:srgbClr val="0000FF"/>
                </a:solidFill>
                <a:latin typeface="Arial" charset="0"/>
                <a:cs typeface="Arial" charset="0"/>
              </a:rPr>
              <a:t>x3</a:t>
            </a:r>
            <a:endParaRPr lang="en-US" sz="1600" dirty="0"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1538390" y="5155803"/>
            <a:ext cx="1" cy="2921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3119264" y="4711181"/>
            <a:ext cx="4320480" cy="42185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</a:t>
            </a: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x1, x2, x3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store the result in </a:t>
            </a: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</a:p>
        </p:txBody>
      </p:sp>
      <p:sp>
        <p:nvSpPr>
          <p:cNvPr id="45" name="AutoShape 72"/>
          <p:cNvSpPr>
            <a:spLocks noChangeArrowheads="1"/>
          </p:cNvSpPr>
          <p:nvPr/>
        </p:nvSpPr>
        <p:spPr bwMode="auto">
          <a:xfrm>
            <a:off x="755576" y="5442519"/>
            <a:ext cx="1582861" cy="502667"/>
          </a:xfrm>
          <a:prstGeom prst="flowChartProcess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err="1">
                <a:latin typeface="Arial" charset="0"/>
                <a:cs typeface="Arial" charset="0"/>
              </a:rPr>
              <a:t>Avr</a:t>
            </a:r>
            <a:r>
              <a:rPr lang="en-US" sz="1600" dirty="0">
                <a:latin typeface="Arial" charset="0"/>
                <a:cs typeface="Arial" charset="0"/>
              </a:rPr>
              <a:t>=</a:t>
            </a:r>
            <a:r>
              <a:rPr lang="en-US" sz="1600" dirty="0">
                <a:solidFill>
                  <a:srgbClr val="0000FF"/>
                </a:solidFill>
                <a:latin typeface="Arial" charset="0"/>
                <a:cs typeface="Arial" charset="0"/>
              </a:rPr>
              <a:t>R</a:t>
            </a:r>
            <a:r>
              <a:rPr lang="en-US" sz="1600" dirty="0">
                <a:latin typeface="Arial" charset="0"/>
                <a:cs typeface="Arial" charset="0"/>
              </a:rPr>
              <a:t>/3</a:t>
            </a:r>
            <a:endParaRPr lang="en-US" sz="1600" dirty="0"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1538390" y="5945186"/>
            <a:ext cx="1" cy="2921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3119264" y="5500564"/>
            <a:ext cx="4320480" cy="42185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Divide </a:t>
            </a: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by 3 and store the result in </a:t>
            </a:r>
            <a:r>
              <a:rPr lang="en-US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Avr</a:t>
            </a:r>
            <a:endParaRPr lang="en-US" dirty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331640" y="6237312"/>
            <a:ext cx="360040" cy="36004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131840" y="6175494"/>
            <a:ext cx="4320480" cy="42185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Continuation point </a:t>
            </a: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(in the next slide)</a:t>
            </a:r>
            <a:endParaRPr lang="en-US" dirty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000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1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build="p" animBg="1"/>
      <p:bldP spid="30" grpId="0" animBg="1"/>
      <p:bldP spid="31" grpId="0" animBg="1"/>
      <p:bldP spid="32" grpId="0" animBg="1"/>
      <p:bldP spid="36" grpId="0" animBg="1"/>
      <p:bldP spid="37" grpId="0" animBg="1"/>
      <p:bldP spid="38" grpId="0" animBg="1"/>
      <p:bldP spid="39" grpId="0" animBg="1"/>
      <p:bldP spid="41" grpId="0" animBg="1"/>
      <p:bldP spid="42" grpId="0" animBg="1"/>
      <p:bldP spid="44" grpId="0" animBg="1"/>
      <p:bldP spid="45" grpId="0" animBg="1"/>
      <p:bldP spid="47" grpId="0" animBg="1"/>
      <p:bldP spid="4" grpId="0" animBg="1"/>
      <p:bldP spid="4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41DC0-C739-47CD-97BB-D9596BD8F9AC}" type="slidenum">
              <a:rPr lang="x-none" smtClean="0"/>
              <a:pPr/>
              <a:t>17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-36512" y="1340768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07504" y="103822"/>
            <a:ext cx="8729464" cy="77457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4.3 Solution Design </a:t>
            </a:r>
            <a:r>
              <a:rPr lang="en-US" sz="4000" b="0" dirty="0">
                <a:solidFill>
                  <a:schemeClr val="accent2"/>
                </a:solidFill>
                <a:latin typeface="Tahoma" charset="0"/>
                <a:cs typeface="Arial" charset="0"/>
              </a:rPr>
              <a:t>– Flowchart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0" y="908720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EXAMPLE 2 (</a:t>
            </a:r>
            <a:r>
              <a:rPr lang="en-US" b="1" dirty="0" err="1"/>
              <a:t>cnt’d</a:t>
            </a:r>
            <a:r>
              <a:rPr lang="en-US" b="1" dirty="0"/>
              <a:t>)</a:t>
            </a:r>
          </a:p>
        </p:txBody>
      </p:sp>
      <p:sp>
        <p:nvSpPr>
          <p:cNvPr id="18" name="Oval 17"/>
          <p:cNvSpPr/>
          <p:nvPr/>
        </p:nvSpPr>
        <p:spPr>
          <a:xfrm>
            <a:off x="1505964" y="1618610"/>
            <a:ext cx="360040" cy="36004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306164" y="1556792"/>
            <a:ext cx="4866236" cy="42185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Continuation point </a:t>
            </a: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(from previous slide)</a:t>
            </a:r>
            <a:endParaRPr lang="en-US" dirty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685285" y="1978650"/>
            <a:ext cx="1" cy="2921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AutoShape 71"/>
          <p:cNvSpPr>
            <a:spLocks noChangeArrowheads="1"/>
          </p:cNvSpPr>
          <p:nvPr/>
        </p:nvSpPr>
        <p:spPr bwMode="auto">
          <a:xfrm>
            <a:off x="731254" y="2250335"/>
            <a:ext cx="1944688" cy="358775"/>
          </a:xfrm>
          <a:prstGeom prst="flowChartInputOutpu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Print </a:t>
            </a:r>
            <a:r>
              <a:rPr lang="en-US" sz="1600" dirty="0" err="1">
                <a:solidFill>
                  <a:srgbClr val="0000FF"/>
                </a:solidFill>
                <a:latin typeface="Arial" charset="0"/>
                <a:cs typeface="Arial" charset="0"/>
              </a:rPr>
              <a:t>Avr</a:t>
            </a:r>
            <a:endParaRPr lang="en-US" sz="1600" dirty="0"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AutoShape 70"/>
          <p:cNvSpPr>
            <a:spLocks noChangeArrowheads="1"/>
          </p:cNvSpPr>
          <p:nvPr/>
        </p:nvSpPr>
        <p:spPr bwMode="auto">
          <a:xfrm>
            <a:off x="982873" y="2896141"/>
            <a:ext cx="1441450" cy="421856"/>
          </a:xfrm>
          <a:prstGeom prst="flowChartTerminator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End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1694982" y="2609110"/>
            <a:ext cx="1" cy="2921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275856" y="2204864"/>
            <a:ext cx="4896544" cy="42185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Display </a:t>
            </a:r>
            <a:r>
              <a:rPr lang="en-US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Avr</a:t>
            </a:r>
            <a:endParaRPr lang="en-US" dirty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275856" y="2896140"/>
            <a:ext cx="4896544" cy="42185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End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79512" y="5661248"/>
            <a:ext cx="8807896" cy="936104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Also the variables to be printed should already have values.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79512" y="4581128"/>
            <a:ext cx="8807896" cy="936104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Note that variables in the Right Hand Side of any formula should have values. These are marked in blue in the flowchart.</a:t>
            </a:r>
          </a:p>
        </p:txBody>
      </p:sp>
    </p:spTree>
    <p:extLst>
      <p:ext uri="{BB962C8B-B14F-4D97-AF65-F5344CB8AC3E}">
        <p14:creationId xmlns:p14="http://schemas.microsoft.com/office/powerpoint/2010/main" val="376918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 animBg="1"/>
      <p:bldP spid="19" grpId="0" animBg="1"/>
      <p:bldP spid="21" grpId="0" animBg="1"/>
      <p:bldP spid="22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8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 fontScale="47500" lnSpcReduction="20000"/>
          </a:bodyPr>
          <a:lstStyle/>
          <a:p>
            <a:fld id="{5A241DC0-C739-47CD-97BB-D9596BD8F9AC}" type="slidenum">
              <a:rPr lang="x-none" smtClean="0"/>
              <a:pPr/>
              <a:t>18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-36512" y="1340768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107504" y="103822"/>
            <a:ext cx="8729464" cy="77457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4.3 Solution Design </a:t>
            </a:r>
            <a:r>
              <a:rPr lang="en-US" sz="4000" b="0" dirty="0">
                <a:solidFill>
                  <a:schemeClr val="accent2"/>
                </a:solidFill>
                <a:latin typeface="Tahoma" charset="0"/>
                <a:cs typeface="Arial" charset="0"/>
              </a:rPr>
              <a:t>– Flowchart</a:t>
            </a:r>
          </a:p>
        </p:txBody>
      </p:sp>
      <p:sp>
        <p:nvSpPr>
          <p:cNvPr id="28" name="Rectangle 27"/>
          <p:cNvSpPr/>
          <p:nvPr/>
        </p:nvSpPr>
        <p:spPr>
          <a:xfrm>
            <a:off x="0" y="908720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EXAMPLE 2 (</a:t>
            </a:r>
            <a:r>
              <a:rPr lang="en-US" b="1" dirty="0" err="1"/>
              <a:t>cnt’d</a:t>
            </a:r>
            <a:r>
              <a:rPr lang="en-US" b="1" dirty="0"/>
              <a:t>) </a:t>
            </a:r>
          </a:p>
        </p:txBody>
      </p:sp>
      <p:sp>
        <p:nvSpPr>
          <p:cNvPr id="29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412776"/>
            <a:ext cx="8496944" cy="369332"/>
          </a:xfrm>
          <a:ln/>
        </p:spPr>
        <p:txBody>
          <a:bodyPr wrap="square">
            <a:spAutoFit/>
          </a:bodyPr>
          <a:lstStyle/>
          <a:p>
            <a:pPr marL="0" indent="-254000">
              <a:lnSpc>
                <a:spcPct val="90000"/>
              </a:lnSpc>
              <a:buNone/>
            </a:pP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is a more simplified way of the flowchart of Example 2</a:t>
            </a:r>
            <a:endParaRPr lang="x-none" sz="2000" dirty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AutoShape 67"/>
          <p:cNvSpPr>
            <a:spLocks noChangeArrowheads="1"/>
          </p:cNvSpPr>
          <p:nvPr/>
        </p:nvSpPr>
        <p:spPr bwMode="auto">
          <a:xfrm>
            <a:off x="838857" y="1988840"/>
            <a:ext cx="1441450" cy="421858"/>
          </a:xfrm>
          <a:prstGeom prst="flowChartTerminator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Start</a:t>
            </a:r>
          </a:p>
        </p:txBody>
      </p:sp>
      <p:sp>
        <p:nvSpPr>
          <p:cNvPr id="31" name="AutoShape 68"/>
          <p:cNvSpPr>
            <a:spLocks noChangeArrowheads="1"/>
          </p:cNvSpPr>
          <p:nvPr/>
        </p:nvSpPr>
        <p:spPr bwMode="auto">
          <a:xfrm>
            <a:off x="467544" y="2702824"/>
            <a:ext cx="2160240" cy="358775"/>
          </a:xfrm>
          <a:prstGeom prst="flowChartInputOutpu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Read </a:t>
            </a:r>
            <a:r>
              <a:rPr lang="en-US" sz="1600" dirty="0">
                <a:latin typeface="Arial" charset="0"/>
                <a:cs typeface="Arial" charset="0"/>
              </a:rPr>
              <a:t>x</a:t>
            </a:r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1, x2, x3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1550966" y="2410698"/>
            <a:ext cx="1" cy="2921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3131840" y="1988840"/>
            <a:ext cx="4909120" cy="42185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Start the program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131840" y="2680117"/>
            <a:ext cx="4909120" cy="42185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Read the variables </a:t>
            </a: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x1, x2, x3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1537981" y="3068960"/>
            <a:ext cx="1" cy="2921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AutoShape 72"/>
          <p:cNvSpPr>
            <a:spLocks noChangeArrowheads="1"/>
          </p:cNvSpPr>
          <p:nvPr/>
        </p:nvSpPr>
        <p:spPr bwMode="auto">
          <a:xfrm>
            <a:off x="612875" y="3358257"/>
            <a:ext cx="1870893" cy="502667"/>
          </a:xfrm>
          <a:prstGeom prst="flowChartProcess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err="1">
                <a:latin typeface="Arial" charset="0"/>
                <a:cs typeface="Arial" charset="0"/>
              </a:rPr>
              <a:t>Avr</a:t>
            </a:r>
            <a:r>
              <a:rPr lang="en-US" sz="1600" dirty="0">
                <a:latin typeface="Arial" charset="0"/>
                <a:cs typeface="Arial" charset="0"/>
              </a:rPr>
              <a:t>=(</a:t>
            </a:r>
            <a:r>
              <a:rPr lang="en-US" sz="1600" dirty="0">
                <a:solidFill>
                  <a:srgbClr val="0000FF"/>
                </a:solidFill>
                <a:latin typeface="Arial" charset="0"/>
                <a:cs typeface="Arial" charset="0"/>
              </a:rPr>
              <a:t>x1</a:t>
            </a:r>
            <a:r>
              <a:rPr lang="en-US" sz="1600" dirty="0">
                <a:latin typeface="Arial" charset="0"/>
                <a:cs typeface="Arial" charset="0"/>
              </a:rPr>
              <a:t>+</a:t>
            </a:r>
            <a:r>
              <a:rPr lang="en-US" sz="1600" dirty="0">
                <a:solidFill>
                  <a:srgbClr val="0000FF"/>
                </a:solidFill>
                <a:latin typeface="Arial" charset="0"/>
                <a:cs typeface="Arial" charset="0"/>
              </a:rPr>
              <a:t>x2</a:t>
            </a:r>
            <a:r>
              <a:rPr lang="en-US" sz="1600" dirty="0">
                <a:latin typeface="Arial" charset="0"/>
                <a:cs typeface="Arial" charset="0"/>
              </a:rPr>
              <a:t>+</a:t>
            </a:r>
            <a:r>
              <a:rPr lang="en-US" sz="1600" dirty="0">
                <a:solidFill>
                  <a:srgbClr val="0000FF"/>
                </a:solidFill>
                <a:latin typeface="Arial" charset="0"/>
                <a:cs typeface="Arial" charset="0"/>
              </a:rPr>
              <a:t>x3</a:t>
            </a:r>
            <a:r>
              <a:rPr lang="en-US" sz="1600" dirty="0">
                <a:latin typeface="Arial" charset="0"/>
                <a:cs typeface="Arial" charset="0"/>
              </a:rPr>
              <a:t>)/3</a:t>
            </a:r>
            <a:endParaRPr lang="en-US" sz="1600" dirty="0">
              <a:effectLst/>
              <a:latin typeface="Arial" charset="0"/>
              <a:cs typeface="Arial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19264" y="3344294"/>
            <a:ext cx="4909120" cy="58876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Divide the sum of </a:t>
            </a: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x1, x2, x3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 3 and store the result in </a:t>
            </a:r>
            <a:r>
              <a:rPr lang="en-US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Avr</a:t>
            </a:r>
            <a:endParaRPr lang="en-US" dirty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" name="AutoShape 71"/>
          <p:cNvSpPr>
            <a:spLocks noChangeArrowheads="1"/>
          </p:cNvSpPr>
          <p:nvPr/>
        </p:nvSpPr>
        <p:spPr bwMode="auto">
          <a:xfrm>
            <a:off x="587238" y="4161537"/>
            <a:ext cx="1944688" cy="358775"/>
          </a:xfrm>
          <a:prstGeom prst="flowChartInputOutpu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Print </a:t>
            </a:r>
            <a:r>
              <a:rPr lang="en-US" sz="1600" dirty="0" err="1">
                <a:solidFill>
                  <a:srgbClr val="0000FF"/>
                </a:solidFill>
                <a:latin typeface="Arial" charset="0"/>
                <a:cs typeface="Arial" charset="0"/>
              </a:rPr>
              <a:t>Avr</a:t>
            </a:r>
            <a:endParaRPr lang="en-US" sz="1600" dirty="0"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" name="AutoShape 70"/>
          <p:cNvSpPr>
            <a:spLocks noChangeArrowheads="1"/>
          </p:cNvSpPr>
          <p:nvPr/>
        </p:nvSpPr>
        <p:spPr bwMode="auto">
          <a:xfrm>
            <a:off x="838857" y="4807343"/>
            <a:ext cx="1441450" cy="421856"/>
          </a:xfrm>
          <a:prstGeom prst="flowChartTerminator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End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1547664" y="4509120"/>
            <a:ext cx="1" cy="2921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3131840" y="4116066"/>
            <a:ext cx="4896544" cy="42185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Display </a:t>
            </a:r>
            <a:r>
              <a:rPr lang="en-US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Avr</a:t>
            </a:r>
            <a:endParaRPr lang="en-US" dirty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131840" y="4807342"/>
            <a:ext cx="4896544" cy="42185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End</a:t>
            </a:r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1547664" y="3856954"/>
            <a:ext cx="1" cy="2921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273416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000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1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build="p" animBg="1"/>
      <p:bldP spid="30" grpId="0" animBg="1"/>
      <p:bldP spid="31" grpId="0" animBg="1"/>
      <p:bldP spid="36" grpId="0" animBg="1"/>
      <p:bldP spid="37" grpId="0" animBg="1"/>
      <p:bldP spid="42" grpId="0" animBg="1"/>
      <p:bldP spid="44" grpId="0" animBg="1"/>
      <p:bldP spid="49" grpId="0" animBg="1"/>
      <p:bldP spid="50" grpId="0" animBg="1"/>
      <p:bldP spid="52" grpId="0" animBg="1"/>
      <p:bldP spid="5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1C68-F048-4C66-8544-2D3BD35A5879}" type="slidenum">
              <a:rPr lang="en-US" smtClean="0"/>
              <a:pPr/>
              <a:t>19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-36512" y="1340768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07504" y="103822"/>
            <a:ext cx="8729464" cy="77457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4.3 Solution Design </a:t>
            </a:r>
            <a:r>
              <a:rPr lang="en-US" sz="4000" b="0" dirty="0">
                <a:solidFill>
                  <a:schemeClr val="accent2"/>
                </a:solidFill>
                <a:latin typeface="Tahoma" charset="0"/>
                <a:cs typeface="Arial" charset="0"/>
              </a:rPr>
              <a:t>– Flowchart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908720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EXAMPLE 3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412776"/>
            <a:ext cx="8712967" cy="720080"/>
          </a:xfrm>
          <a:ln/>
        </p:spPr>
        <p:txBody>
          <a:bodyPr>
            <a:noAutofit/>
          </a:bodyPr>
          <a:lstStyle/>
          <a:p>
            <a:pPr marL="0" indent="-254000">
              <a:buNone/>
            </a:pP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Write a program that prints the volume of a cube and the sum of its surfaces’ areas</a:t>
            </a:r>
            <a:endParaRPr lang="x-none" sz="2000" dirty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000" dirty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AutoShape 67"/>
          <p:cNvSpPr>
            <a:spLocks noChangeArrowheads="1"/>
          </p:cNvSpPr>
          <p:nvPr/>
        </p:nvSpPr>
        <p:spPr bwMode="auto">
          <a:xfrm>
            <a:off x="838857" y="2138952"/>
            <a:ext cx="1441450" cy="421858"/>
          </a:xfrm>
          <a:prstGeom prst="flowChartTerminator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Start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550966" y="2560810"/>
            <a:ext cx="1" cy="2921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131840" y="2138952"/>
            <a:ext cx="4320480" cy="42185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Start the program</a:t>
            </a:r>
          </a:p>
        </p:txBody>
      </p:sp>
      <p:sp>
        <p:nvSpPr>
          <p:cNvPr id="13" name="AutoShape 68"/>
          <p:cNvSpPr>
            <a:spLocks noChangeArrowheads="1"/>
          </p:cNvSpPr>
          <p:nvPr/>
        </p:nvSpPr>
        <p:spPr bwMode="auto">
          <a:xfrm>
            <a:off x="624545" y="2856986"/>
            <a:ext cx="1870075" cy="358775"/>
          </a:xfrm>
          <a:prstGeom prst="flowChartInputOutpu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Read </a:t>
            </a:r>
            <a:r>
              <a:rPr lang="en-US" sz="1600" dirty="0">
                <a:latin typeface="Arial" charset="0"/>
                <a:cs typeface="Arial" charset="0"/>
              </a:rPr>
              <a:t>L</a:t>
            </a:r>
            <a:endParaRPr lang="en-US" sz="1600" dirty="0"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550966" y="3208882"/>
            <a:ext cx="1" cy="2921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131840" y="2834279"/>
            <a:ext cx="4320480" cy="42185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Read the variable </a:t>
            </a: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</a:t>
            </a:r>
          </a:p>
        </p:txBody>
      </p:sp>
      <p:sp>
        <p:nvSpPr>
          <p:cNvPr id="16" name="AutoShape 72"/>
          <p:cNvSpPr>
            <a:spLocks noChangeArrowheads="1"/>
          </p:cNvSpPr>
          <p:nvPr/>
        </p:nvSpPr>
        <p:spPr bwMode="auto">
          <a:xfrm>
            <a:off x="755576" y="3501008"/>
            <a:ext cx="1582861" cy="502667"/>
          </a:xfrm>
          <a:prstGeom prst="flowChartProcess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Arial" charset="0"/>
                <a:cs typeface="Arial" charset="0"/>
              </a:rPr>
              <a:t>V=</a:t>
            </a:r>
            <a:r>
              <a:rPr lang="en-US" sz="1600" dirty="0">
                <a:solidFill>
                  <a:srgbClr val="0000FF"/>
                </a:solidFill>
                <a:latin typeface="Arial" charset="0"/>
                <a:cs typeface="Arial" charset="0"/>
              </a:rPr>
              <a:t>L</a:t>
            </a:r>
            <a:r>
              <a:rPr lang="en-US" sz="1600" dirty="0">
                <a:latin typeface="Arial" charset="0"/>
                <a:cs typeface="Arial" charset="0"/>
              </a:rPr>
              <a:t>*</a:t>
            </a:r>
            <a:r>
              <a:rPr lang="en-US" sz="1600" dirty="0">
                <a:solidFill>
                  <a:srgbClr val="0000FF"/>
                </a:solidFill>
                <a:latin typeface="Arial" charset="0"/>
                <a:cs typeface="Arial" charset="0"/>
              </a:rPr>
              <a:t>L</a:t>
            </a:r>
            <a:r>
              <a:rPr lang="en-US" sz="1600" dirty="0">
                <a:latin typeface="Arial" charset="0"/>
                <a:cs typeface="Arial" charset="0"/>
              </a:rPr>
              <a:t>*</a:t>
            </a:r>
            <a:r>
              <a:rPr lang="en-US" sz="1600" dirty="0">
                <a:solidFill>
                  <a:srgbClr val="0000FF"/>
                </a:solidFill>
                <a:latin typeface="Arial" charset="0"/>
                <a:cs typeface="Arial" charset="0"/>
              </a:rPr>
              <a:t>L</a:t>
            </a:r>
            <a:endParaRPr lang="en-US" sz="1600" dirty="0"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538390" y="4003675"/>
            <a:ext cx="1" cy="2921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119264" y="3559053"/>
            <a:ext cx="4320480" cy="42185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Calculate the volume and store in </a:t>
            </a: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</a:p>
        </p:txBody>
      </p:sp>
      <p:sp>
        <p:nvSpPr>
          <p:cNvPr id="19" name="AutoShape 72"/>
          <p:cNvSpPr>
            <a:spLocks noChangeArrowheads="1"/>
          </p:cNvSpPr>
          <p:nvPr/>
        </p:nvSpPr>
        <p:spPr bwMode="auto">
          <a:xfrm>
            <a:off x="755576" y="4290391"/>
            <a:ext cx="1582861" cy="502667"/>
          </a:xfrm>
          <a:prstGeom prst="flowChartProcess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Arial" charset="0"/>
                <a:cs typeface="Arial" charset="0"/>
              </a:rPr>
              <a:t>S=6*</a:t>
            </a:r>
            <a:r>
              <a:rPr lang="en-US" sz="1600" dirty="0">
                <a:solidFill>
                  <a:srgbClr val="0000FF"/>
                </a:solidFill>
                <a:latin typeface="Arial" charset="0"/>
                <a:cs typeface="Arial" charset="0"/>
              </a:rPr>
              <a:t>L</a:t>
            </a:r>
            <a:r>
              <a:rPr lang="en-US" sz="1600" dirty="0">
                <a:latin typeface="Arial" charset="0"/>
                <a:cs typeface="Arial" charset="0"/>
              </a:rPr>
              <a:t>*</a:t>
            </a:r>
            <a:r>
              <a:rPr lang="en-US" sz="1600" dirty="0">
                <a:solidFill>
                  <a:srgbClr val="0000FF"/>
                </a:solidFill>
                <a:latin typeface="Arial" charset="0"/>
                <a:cs typeface="Arial" charset="0"/>
              </a:rPr>
              <a:t>L</a:t>
            </a:r>
            <a:endParaRPr lang="en-US" sz="1600" dirty="0"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538390" y="4793058"/>
            <a:ext cx="1" cy="2921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119264" y="4221088"/>
            <a:ext cx="4320480" cy="59068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Calculate the sum of surface areas. Store the result in </a:t>
            </a: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</a:p>
        </p:txBody>
      </p:sp>
      <p:sp>
        <p:nvSpPr>
          <p:cNvPr id="22" name="AutoShape 71"/>
          <p:cNvSpPr>
            <a:spLocks noChangeArrowheads="1"/>
          </p:cNvSpPr>
          <p:nvPr/>
        </p:nvSpPr>
        <p:spPr bwMode="auto">
          <a:xfrm>
            <a:off x="587238" y="5058647"/>
            <a:ext cx="1944688" cy="358775"/>
          </a:xfrm>
          <a:prstGeom prst="flowChartInputOutpu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Print </a:t>
            </a:r>
            <a:r>
              <a:rPr lang="en-US" sz="1600" dirty="0">
                <a:solidFill>
                  <a:srgbClr val="0000FF"/>
                </a:solidFill>
                <a:latin typeface="Arial" charset="0"/>
                <a:cs typeface="Arial" charset="0"/>
              </a:rPr>
              <a:t>V</a:t>
            </a:r>
            <a:endParaRPr lang="en-US" sz="1600" dirty="0"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1550966" y="5417422"/>
            <a:ext cx="1" cy="2921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131840" y="5013176"/>
            <a:ext cx="4320480" cy="42185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Display </a:t>
            </a: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</a:p>
        </p:txBody>
      </p:sp>
      <p:sp>
        <p:nvSpPr>
          <p:cNvPr id="25" name="AutoShape 71"/>
          <p:cNvSpPr>
            <a:spLocks noChangeArrowheads="1"/>
          </p:cNvSpPr>
          <p:nvPr/>
        </p:nvSpPr>
        <p:spPr bwMode="auto">
          <a:xfrm>
            <a:off x="587238" y="5730427"/>
            <a:ext cx="1944688" cy="358775"/>
          </a:xfrm>
          <a:prstGeom prst="flowChartInputOutpu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Print </a:t>
            </a:r>
            <a:r>
              <a:rPr lang="en-US" sz="1600" dirty="0">
                <a:solidFill>
                  <a:srgbClr val="0000FF"/>
                </a:solidFill>
                <a:latin typeface="Arial" charset="0"/>
                <a:cs typeface="Arial" charset="0"/>
              </a:rPr>
              <a:t>S</a:t>
            </a:r>
            <a:endParaRPr lang="en-US" sz="1600" dirty="0"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1550966" y="6089202"/>
            <a:ext cx="1" cy="2921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131840" y="5684956"/>
            <a:ext cx="4320480" cy="42185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Display </a:t>
            </a: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</a:p>
        </p:txBody>
      </p:sp>
      <p:sp>
        <p:nvSpPr>
          <p:cNvPr id="28" name="AutoShape 70"/>
          <p:cNvSpPr>
            <a:spLocks noChangeArrowheads="1"/>
          </p:cNvSpPr>
          <p:nvPr/>
        </p:nvSpPr>
        <p:spPr bwMode="auto">
          <a:xfrm>
            <a:off x="838857" y="6391519"/>
            <a:ext cx="1441450" cy="421856"/>
          </a:xfrm>
          <a:prstGeom prst="flowChartTerminator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End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131840" y="6391518"/>
            <a:ext cx="4320480" cy="42185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2058439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build="p" animBg="1"/>
      <p:bldP spid="10" grpId="0" animBg="1"/>
      <p:bldP spid="12" grpId="0" animBg="1"/>
      <p:bldP spid="13" grpId="0" animBg="1"/>
      <p:bldP spid="15" grpId="0" animBg="1"/>
      <p:bldP spid="16" grpId="0" animBg="1"/>
      <p:bldP spid="18" grpId="0" animBg="1"/>
      <p:bldP spid="19" grpId="0" animBg="1"/>
      <p:bldP spid="21" grpId="0" animBg="1"/>
      <p:bldP spid="22" grpId="0" animBg="1"/>
      <p:bldP spid="24" grpId="0" animBg="1"/>
      <p:bldP spid="25" grpId="0" animBg="1"/>
      <p:bldP spid="27" grpId="0" animBg="1"/>
      <p:bldP spid="28" grpId="0" animBg="1"/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2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12648" y="1110952"/>
            <a:ext cx="8153400" cy="5486400"/>
          </a:xfrm>
          <a:prstGeom prst="foldedCorner">
            <a:avLst>
              <a:gd name="adj" fmla="val 36304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>
                <a:latin typeface="Tahoma" charset="0"/>
                <a:cs typeface="Arial" charset="0"/>
              </a:rPr>
              <a:t>1. Introduction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latin typeface="Tahoma" charset="0"/>
                <a:cs typeface="Arial" charset="0"/>
              </a:rPr>
              <a:t>2. Problem Definition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latin typeface="Tahoma" charset="0"/>
                <a:cs typeface="Arial" charset="0"/>
              </a:rPr>
              <a:t>3. Problem Analysis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latin typeface="Tahoma" charset="0"/>
                <a:cs typeface="Arial" charset="0"/>
              </a:rPr>
              <a:t>4. Solution Design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0000FF"/>
                </a:solidFill>
                <a:latin typeface="Tahoma" charset="0"/>
                <a:cs typeface="Arial" charset="0"/>
              </a:rPr>
              <a:t>	4.1 Basic Steps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latin typeface="Tahoma" charset="0"/>
                <a:cs typeface="Arial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Tahoma" charset="0"/>
                <a:cs typeface="Arial" charset="0"/>
              </a:rPr>
              <a:t>4.2 Algorithm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0000FF"/>
                </a:solidFill>
                <a:latin typeface="Tahoma" charset="0"/>
                <a:cs typeface="Arial" charset="0"/>
              </a:rPr>
              <a:t>	4.3 Flowchart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latin typeface="Tahoma" charset="0"/>
                <a:cs typeface="Arial" charset="0"/>
              </a:rPr>
              <a:t>5. Examples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77240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Outline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03380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1C68-F048-4C66-8544-2D3BD35A5879}" type="slidenum">
              <a:rPr lang="en-US" smtClean="0"/>
              <a:pPr/>
              <a:t>20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-36512" y="1340768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07504" y="103822"/>
            <a:ext cx="8729464" cy="77457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5. More Examples</a:t>
            </a:r>
            <a:endParaRPr lang="en-US" sz="4000" b="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908720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EXAMPLE 4 - ALGORITHM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340768"/>
            <a:ext cx="8712967" cy="1080120"/>
          </a:xfrm>
          <a:ln/>
        </p:spPr>
        <p:txBody>
          <a:bodyPr>
            <a:noAutofit/>
          </a:bodyPr>
          <a:lstStyle/>
          <a:p>
            <a:pPr marL="0" indent="-254000">
              <a:buNone/>
            </a:pP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Write a program that calculates the required tax based on the employer’s salary. If the salary is less than 5,000 SAR then tax = 10% of the salary; otherwise, the tax = 8%.</a:t>
            </a:r>
            <a:endParaRPr lang="x-none" sz="2000" dirty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000" dirty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179512" y="2348880"/>
            <a:ext cx="8784976" cy="4248472"/>
          </a:xfrm>
          <a:prstGeom prst="rect">
            <a:avLst/>
          </a:prstGeom>
          <a:ln/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609600" indent="-6096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Input:</a:t>
            </a:r>
          </a:p>
          <a:p>
            <a:pPr marL="457200" lvl="1" indent="0">
              <a:buFont typeface="Verdana"/>
              <a:buNone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Employer’s salary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(salary) </a:t>
            </a:r>
          </a:p>
          <a:p>
            <a:pPr marL="457200" lvl="1" indent="0">
              <a:buFont typeface="Verdana"/>
              <a:buNone/>
            </a:pP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			 Value=?  entered by the user</a:t>
            </a:r>
            <a:endParaRPr lang="en-US" sz="2000" dirty="0">
              <a:solidFill>
                <a:srgbClr val="00B0F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09600" indent="-6096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Output:</a:t>
            </a:r>
          </a:p>
          <a:p>
            <a:pPr marL="457200" lvl="1" indent="0">
              <a:buFont typeface="Verdana"/>
              <a:buNone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required tax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(tax)</a:t>
            </a:r>
          </a:p>
          <a:p>
            <a:pPr marL="609600" indent="-609600">
              <a:buFont typeface="Wingdings" pitchFamily="2" charset="2"/>
              <a:buNone/>
            </a:pPr>
            <a:endParaRPr lang="en-US" sz="20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09600" indent="-6096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Processing (Input </a:t>
            </a: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Output)</a:t>
            </a:r>
            <a:endParaRPr lang="en-US" sz="20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>
              <a:buFont typeface="Verdana"/>
              <a:buNone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salary &lt; 5000 then tax = 0.1</a:t>
            </a:r>
          </a:p>
          <a:p>
            <a:pPr marL="457200" lvl="1" indent="0">
              <a:buFont typeface="Verdana"/>
              <a:buNone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salary &gt;= 5000 then tax = 0.08</a:t>
            </a:r>
          </a:p>
        </p:txBody>
      </p:sp>
    </p:spTree>
    <p:extLst>
      <p:ext uri="{BB962C8B-B14F-4D97-AF65-F5344CB8AC3E}">
        <p14:creationId xmlns:p14="http://schemas.microsoft.com/office/powerpoint/2010/main" val="1211671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build="p" animBg="1"/>
      <p:bldP spid="10" grpId="0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/>
          <p:cNvSpPr/>
          <p:nvPr/>
        </p:nvSpPr>
        <p:spPr>
          <a:xfrm>
            <a:off x="4572000" y="6391518"/>
            <a:ext cx="4320480" cy="42185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1C68-F048-4C66-8544-2D3BD35A5879}" type="slidenum">
              <a:rPr lang="en-US" smtClean="0"/>
              <a:pPr/>
              <a:t>21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-36512" y="1340768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07504" y="103822"/>
            <a:ext cx="8729464" cy="77457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5. More Examples</a:t>
            </a:r>
            <a:endParaRPr lang="en-US" sz="4000" b="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908720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EXAMPLE 4 - FLOWCHART</a:t>
            </a:r>
          </a:p>
        </p:txBody>
      </p:sp>
      <p:sp>
        <p:nvSpPr>
          <p:cNvPr id="9" name="AutoShape 67"/>
          <p:cNvSpPr>
            <a:spLocks noChangeArrowheads="1"/>
          </p:cNvSpPr>
          <p:nvPr/>
        </p:nvSpPr>
        <p:spPr bwMode="auto">
          <a:xfrm>
            <a:off x="1799047" y="1484784"/>
            <a:ext cx="1441450" cy="421858"/>
          </a:xfrm>
          <a:prstGeom prst="flowChartTerminator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Start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519772" y="1906642"/>
            <a:ext cx="1" cy="2921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499992" y="1484784"/>
            <a:ext cx="4320480" cy="42185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Start the program</a:t>
            </a:r>
          </a:p>
        </p:txBody>
      </p:sp>
      <p:sp>
        <p:nvSpPr>
          <p:cNvPr id="12" name="AutoShape 68"/>
          <p:cNvSpPr>
            <a:spLocks noChangeArrowheads="1"/>
          </p:cNvSpPr>
          <p:nvPr/>
        </p:nvSpPr>
        <p:spPr bwMode="auto">
          <a:xfrm>
            <a:off x="1584735" y="2202818"/>
            <a:ext cx="1870075" cy="358775"/>
          </a:xfrm>
          <a:prstGeom prst="flowChartInputOutpu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Read </a:t>
            </a:r>
            <a:r>
              <a:rPr lang="en-US" sz="1600" dirty="0">
                <a:latin typeface="Arial" charset="0"/>
                <a:cs typeface="Arial" charset="0"/>
              </a:rPr>
              <a:t>salary</a:t>
            </a:r>
            <a:endParaRPr lang="en-US" sz="1600" dirty="0"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519772" y="2554714"/>
            <a:ext cx="1" cy="2921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499992" y="2180111"/>
            <a:ext cx="4320480" cy="42185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Read the variable </a:t>
            </a: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salary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 the user</a:t>
            </a:r>
          </a:p>
        </p:txBody>
      </p:sp>
      <p:sp>
        <p:nvSpPr>
          <p:cNvPr id="15" name="Flowchart: Decision 14"/>
          <p:cNvSpPr/>
          <p:nvPr/>
        </p:nvSpPr>
        <p:spPr>
          <a:xfrm>
            <a:off x="1043608" y="2852936"/>
            <a:ext cx="2952328" cy="798184"/>
          </a:xfrm>
          <a:prstGeom prst="flowChartDecision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salary</a:t>
            </a:r>
            <a:r>
              <a:rPr lang="en-US" dirty="0">
                <a:solidFill>
                  <a:schemeClr val="tx1"/>
                </a:solidFill>
              </a:rPr>
              <a:t> &lt; 5000?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652120" y="3008349"/>
            <a:ext cx="3168352" cy="34864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</a:t>
            </a: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salary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&lt; 5000?</a:t>
            </a:r>
            <a:endParaRPr lang="en-US" dirty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8" name="Straight Arrow Connector 17"/>
          <p:cNvCxnSpPr>
            <a:stCxn id="15" idx="1"/>
          </p:cNvCxnSpPr>
          <p:nvPr/>
        </p:nvCxnSpPr>
        <p:spPr>
          <a:xfrm flipH="1">
            <a:off x="683568" y="3252028"/>
            <a:ext cx="36004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56233" y="3252028"/>
            <a:ext cx="0" cy="4485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AutoShape 72"/>
          <p:cNvSpPr>
            <a:spLocks noChangeArrowheads="1"/>
          </p:cNvSpPr>
          <p:nvPr/>
        </p:nvSpPr>
        <p:spPr bwMode="auto">
          <a:xfrm>
            <a:off x="180827" y="3718421"/>
            <a:ext cx="1150813" cy="420469"/>
          </a:xfrm>
          <a:prstGeom prst="flowChartProcess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Arial" charset="0"/>
                <a:cs typeface="Arial" charset="0"/>
              </a:rPr>
              <a:t>tax = 0.1 </a:t>
            </a:r>
            <a:endParaRPr lang="en-US" sz="1600" dirty="0"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756233" y="4149080"/>
            <a:ext cx="1" cy="144016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535488" y="3717032"/>
            <a:ext cx="4320480" cy="42185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</a:t>
            </a: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salary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 5000 then </a:t>
            </a: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tax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0.1</a:t>
            </a:r>
            <a:endParaRPr lang="en-US" dirty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11560" y="2780928"/>
            <a:ext cx="683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</a:rPr>
              <a:t>True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3995936" y="3252028"/>
            <a:ext cx="36004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283968" y="3252028"/>
            <a:ext cx="0" cy="161508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AutoShape 72"/>
          <p:cNvSpPr>
            <a:spLocks noChangeArrowheads="1"/>
          </p:cNvSpPr>
          <p:nvPr/>
        </p:nvSpPr>
        <p:spPr bwMode="auto">
          <a:xfrm>
            <a:off x="3708561" y="4880739"/>
            <a:ext cx="1150813" cy="420469"/>
          </a:xfrm>
          <a:prstGeom prst="flowChartProcess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Arial" charset="0"/>
                <a:cs typeface="Arial" charset="0"/>
              </a:rPr>
              <a:t>tax =0.08 </a:t>
            </a:r>
            <a:endParaRPr lang="en-US" sz="1600" dirty="0"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652120" y="4807342"/>
            <a:ext cx="3168352" cy="42185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</a:t>
            </a: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salary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&gt;= 5000, </a:t>
            </a: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tax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0.08</a:t>
            </a:r>
            <a:endParaRPr lang="en-US" dirty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4283968" y="5297114"/>
            <a:ext cx="1" cy="2921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2627784" y="5589240"/>
            <a:ext cx="1656183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756234" y="5589240"/>
            <a:ext cx="187155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2638236" y="5589240"/>
            <a:ext cx="1" cy="292126"/>
          </a:xfrm>
          <a:prstGeom prst="straightConnector1">
            <a:avLst/>
          </a:prstGeom>
          <a:ln w="28575">
            <a:solidFill>
              <a:schemeClr val="tx1"/>
            </a:solidFill>
            <a:headEnd type="diamond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AutoShape 71"/>
          <p:cNvSpPr>
            <a:spLocks noChangeArrowheads="1"/>
          </p:cNvSpPr>
          <p:nvPr/>
        </p:nvSpPr>
        <p:spPr bwMode="auto">
          <a:xfrm>
            <a:off x="1691208" y="5877272"/>
            <a:ext cx="1944688" cy="358775"/>
          </a:xfrm>
          <a:prstGeom prst="flowChartInputOutpu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Print </a:t>
            </a:r>
            <a:r>
              <a:rPr lang="en-US" sz="1600" dirty="0">
                <a:solidFill>
                  <a:srgbClr val="0000FF"/>
                </a:solidFill>
                <a:latin typeface="Arial" charset="0"/>
                <a:cs typeface="Arial" charset="0"/>
              </a:rPr>
              <a:t>tax</a:t>
            </a:r>
            <a:endParaRPr lang="en-US" sz="1600" dirty="0"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572000" y="5815454"/>
            <a:ext cx="4320480" cy="42185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Display </a:t>
            </a: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tax</a:t>
            </a:r>
          </a:p>
        </p:txBody>
      </p:sp>
      <p:sp>
        <p:nvSpPr>
          <p:cNvPr id="45" name="AutoShape 70"/>
          <p:cNvSpPr>
            <a:spLocks noChangeArrowheads="1"/>
          </p:cNvSpPr>
          <p:nvPr/>
        </p:nvSpPr>
        <p:spPr bwMode="auto">
          <a:xfrm>
            <a:off x="1942827" y="6391519"/>
            <a:ext cx="1441450" cy="421856"/>
          </a:xfrm>
          <a:prstGeom prst="flowChartTerminator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End</a:t>
            </a:r>
          </a:p>
        </p:txBody>
      </p:sp>
      <p:cxnSp>
        <p:nvCxnSpPr>
          <p:cNvPr id="48" name="Straight Arrow Connector 47"/>
          <p:cNvCxnSpPr>
            <a:stCxn id="42" idx="4"/>
            <a:endCxn id="45" idx="0"/>
          </p:cNvCxnSpPr>
          <p:nvPr/>
        </p:nvCxnSpPr>
        <p:spPr>
          <a:xfrm>
            <a:off x="2663552" y="6236047"/>
            <a:ext cx="0" cy="15547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3708561" y="2780928"/>
            <a:ext cx="683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964348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"/>
                            </p:stCondLst>
                            <p:childTnLst>
                              <p:par>
                                <p:cTn id="8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500"/>
                            </p:stCondLst>
                            <p:childTnLst>
                              <p:par>
                                <p:cTn id="10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000"/>
                            </p:stCondLst>
                            <p:childTnLst>
                              <p:par>
                                <p:cTn id="1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8" grpId="0" animBg="1"/>
      <p:bldP spid="9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21" grpId="0" animBg="1"/>
      <p:bldP spid="23" grpId="0" animBg="1"/>
      <p:bldP spid="25" grpId="0"/>
      <p:bldP spid="33" grpId="0" animBg="1"/>
      <p:bldP spid="34" grpId="0" animBg="1"/>
      <p:bldP spid="42" grpId="0" animBg="1"/>
      <p:bldP spid="44" grpId="0" animBg="1"/>
      <p:bldP spid="45" grpId="0" animBg="1"/>
      <p:bldP spid="4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1C68-F048-4C66-8544-2D3BD35A5879}" type="slidenum">
              <a:rPr lang="en-US" smtClean="0"/>
              <a:pPr/>
              <a:t>22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-36512" y="1340768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07504" y="103822"/>
            <a:ext cx="8729464" cy="77457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5. More Examples</a:t>
            </a:r>
            <a:endParaRPr lang="en-US" sz="4000" b="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908720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EXAMPLE 5 - ALGORITHM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340768"/>
            <a:ext cx="8712967" cy="432048"/>
          </a:xfrm>
          <a:ln/>
        </p:spPr>
        <p:txBody>
          <a:bodyPr>
            <a:noAutofit/>
          </a:bodyPr>
          <a:lstStyle/>
          <a:p>
            <a:pPr marL="0" indent="-254000">
              <a:buNone/>
            </a:pP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Write a program that prints the absolute value of a number </a:t>
            </a:r>
            <a:r>
              <a:rPr lang="en-US" sz="2000" i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endParaRPr lang="x-none" sz="2000" dirty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000" dirty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179512" y="1844824"/>
            <a:ext cx="8784976" cy="4752528"/>
          </a:xfrm>
          <a:prstGeom prst="rect">
            <a:avLst/>
          </a:prstGeom>
          <a:ln/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609600" indent="-6096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Input:</a:t>
            </a:r>
          </a:p>
          <a:p>
            <a:pPr marL="457200" lvl="1" indent="0">
              <a:buFont typeface="Verdana"/>
              <a:buNone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number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(x) </a:t>
            </a:r>
          </a:p>
          <a:p>
            <a:pPr marL="457200" lvl="1" indent="0">
              <a:buFont typeface="Verdana"/>
              <a:buNone/>
            </a:pP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			 Value=?  entered by the user</a:t>
            </a:r>
          </a:p>
          <a:p>
            <a:pPr marL="457200" lvl="1" indent="0">
              <a:buFont typeface="Verdana"/>
              <a:buNone/>
            </a:pPr>
            <a:endParaRPr lang="en-US" sz="2000" dirty="0">
              <a:solidFill>
                <a:srgbClr val="00B0F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" panose="05000000000000000000" pitchFamily="2" charset="2"/>
            </a:endParaRPr>
          </a:p>
          <a:p>
            <a:pPr marL="609600" lvl="1" indent="-609600">
              <a:spcBef>
                <a:spcPts val="400"/>
              </a:spcBef>
              <a:buClr>
                <a:srgbClr val="FF0000"/>
              </a:buClr>
              <a:buSzPct val="68000"/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Output:</a:t>
            </a:r>
          </a:p>
          <a:p>
            <a:pPr marL="457200" lvl="1" indent="0">
              <a:buFont typeface="Verdana"/>
              <a:buNone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absolute value of x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(|x|)</a:t>
            </a:r>
            <a:endParaRPr lang="en-US" sz="2000" dirty="0">
              <a:solidFill>
                <a:srgbClr val="00B0F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" panose="05000000000000000000" pitchFamily="2" charset="2"/>
            </a:endParaRPr>
          </a:p>
          <a:p>
            <a:pPr marL="609600" indent="-609600">
              <a:buFont typeface="Wingdings" pitchFamily="2" charset="2"/>
              <a:buNone/>
            </a:pPr>
            <a:endParaRPr lang="en-US" sz="20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09600" indent="-6096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Processing (Input </a:t>
            </a: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Output)</a:t>
            </a:r>
          </a:p>
          <a:p>
            <a:pPr marL="457200" lvl="1" indent="0">
              <a:buNone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If x &gt;= 0 then do nothing</a:t>
            </a:r>
          </a:p>
          <a:p>
            <a:pPr marL="457200" lvl="1" indent="0">
              <a:buNone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If x &lt; 0 then x = x * -1 </a:t>
            </a:r>
          </a:p>
          <a:p>
            <a:pPr marL="457200" lvl="1" indent="0">
              <a:buFont typeface="Verdana"/>
              <a:buNone/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774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uiExpand="1" build="p" animBg="1"/>
      <p:bldP spid="10" grpId="0" uiExpand="1" build="p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1C68-F048-4C66-8544-2D3BD35A5879}" type="slidenum">
              <a:rPr lang="en-US" smtClean="0"/>
              <a:pPr/>
              <a:t>23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-36512" y="1340768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07504" y="103822"/>
            <a:ext cx="8729464" cy="77457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5. More Examples</a:t>
            </a:r>
            <a:endParaRPr lang="en-US" sz="4000" b="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908720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EXAMPLE 5 - FLOWCHART</a:t>
            </a:r>
          </a:p>
        </p:txBody>
      </p:sp>
      <p:sp>
        <p:nvSpPr>
          <p:cNvPr id="11" name="AutoShape 67"/>
          <p:cNvSpPr>
            <a:spLocks noChangeArrowheads="1"/>
          </p:cNvSpPr>
          <p:nvPr/>
        </p:nvSpPr>
        <p:spPr bwMode="auto">
          <a:xfrm>
            <a:off x="1798811" y="1484784"/>
            <a:ext cx="1441450" cy="421858"/>
          </a:xfrm>
          <a:prstGeom prst="flowChartTerminator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Start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519536" y="1906642"/>
            <a:ext cx="1" cy="2921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499992" y="1484784"/>
            <a:ext cx="4320480" cy="42185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Start the program</a:t>
            </a:r>
          </a:p>
        </p:txBody>
      </p:sp>
      <p:sp>
        <p:nvSpPr>
          <p:cNvPr id="14" name="AutoShape 68"/>
          <p:cNvSpPr>
            <a:spLocks noChangeArrowheads="1"/>
          </p:cNvSpPr>
          <p:nvPr/>
        </p:nvSpPr>
        <p:spPr bwMode="auto">
          <a:xfrm>
            <a:off x="1584499" y="2202818"/>
            <a:ext cx="1870075" cy="358775"/>
          </a:xfrm>
          <a:prstGeom prst="flowChartInputOutpu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Read </a:t>
            </a:r>
            <a:r>
              <a:rPr lang="en-US" sz="1600" dirty="0">
                <a:latin typeface="Arial" charset="0"/>
                <a:cs typeface="Arial" charset="0"/>
              </a:rPr>
              <a:t>x</a:t>
            </a:r>
            <a:endParaRPr lang="en-US" sz="1600" dirty="0"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519536" y="2554714"/>
            <a:ext cx="1" cy="2921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4499992" y="2180111"/>
            <a:ext cx="4320480" cy="42185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Read the variable </a:t>
            </a: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 the user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499992" y="2863126"/>
            <a:ext cx="4320480" cy="42185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</a:t>
            </a: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negative?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499992" y="3580341"/>
            <a:ext cx="4320480" cy="70645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</a:t>
            </a: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negative then multiply </a:t>
            </a: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by -1.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Store the new value in </a:t>
            </a: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</a:p>
        </p:txBody>
      </p:sp>
      <p:cxnSp>
        <p:nvCxnSpPr>
          <p:cNvPr id="25" name="Straight Arrow Connector 24"/>
          <p:cNvCxnSpPr>
            <a:endCxn id="26" idx="0"/>
          </p:cNvCxnSpPr>
          <p:nvPr/>
        </p:nvCxnSpPr>
        <p:spPr>
          <a:xfrm>
            <a:off x="971600" y="3140968"/>
            <a:ext cx="0" cy="58236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AutoShape 72"/>
          <p:cNvSpPr>
            <a:spLocks noChangeArrowheads="1"/>
          </p:cNvSpPr>
          <p:nvPr/>
        </p:nvSpPr>
        <p:spPr bwMode="auto">
          <a:xfrm>
            <a:off x="179512" y="3723334"/>
            <a:ext cx="1584176" cy="420469"/>
          </a:xfrm>
          <a:prstGeom prst="flowChartProcess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rgbClr val="0000FF"/>
                </a:solidFill>
                <a:latin typeface="Arial" charset="0"/>
                <a:cs typeface="Arial" charset="0"/>
              </a:rPr>
              <a:t>x</a:t>
            </a:r>
            <a:r>
              <a:rPr lang="en-US" sz="1600" dirty="0">
                <a:latin typeface="Arial" charset="0"/>
                <a:cs typeface="Arial" charset="0"/>
              </a:rPr>
              <a:t> = </a:t>
            </a:r>
            <a:r>
              <a:rPr lang="en-US" sz="1600" dirty="0">
                <a:solidFill>
                  <a:srgbClr val="0000FF"/>
                </a:solidFill>
                <a:latin typeface="Arial" charset="0"/>
                <a:cs typeface="Arial" charset="0"/>
              </a:rPr>
              <a:t>x</a:t>
            </a:r>
            <a:r>
              <a:rPr lang="en-US" sz="1600" dirty="0">
                <a:latin typeface="Arial" charset="0"/>
                <a:cs typeface="Arial" charset="0"/>
              </a:rPr>
              <a:t> * -1</a:t>
            </a:r>
            <a:endParaRPr lang="en-US" sz="1600" dirty="0"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2519536" y="5085184"/>
            <a:ext cx="0" cy="0"/>
          </a:xfrm>
          <a:prstGeom prst="straightConnector1">
            <a:avLst/>
          </a:prstGeom>
          <a:ln w="28575">
            <a:solidFill>
              <a:schemeClr val="tx1"/>
            </a:solidFill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AutoShape 71"/>
          <p:cNvSpPr>
            <a:spLocks noChangeArrowheads="1"/>
          </p:cNvSpPr>
          <p:nvPr/>
        </p:nvSpPr>
        <p:spPr bwMode="auto">
          <a:xfrm>
            <a:off x="1547664" y="5514403"/>
            <a:ext cx="1944688" cy="358775"/>
          </a:xfrm>
          <a:prstGeom prst="flowChartInputOutpu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Print </a:t>
            </a:r>
            <a:r>
              <a:rPr lang="en-US" sz="1600" dirty="0">
                <a:solidFill>
                  <a:srgbClr val="0000FF"/>
                </a:solidFill>
                <a:latin typeface="Arial" charset="0"/>
                <a:cs typeface="Arial" charset="0"/>
              </a:rPr>
              <a:t>x</a:t>
            </a:r>
            <a:endParaRPr lang="en-US" sz="1600" dirty="0"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2511392" y="5873178"/>
            <a:ext cx="1" cy="2921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4499992" y="5468932"/>
            <a:ext cx="4320480" cy="42185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Display </a:t>
            </a: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</a:p>
        </p:txBody>
      </p:sp>
      <p:sp>
        <p:nvSpPr>
          <p:cNvPr id="32" name="AutoShape 70"/>
          <p:cNvSpPr>
            <a:spLocks noChangeArrowheads="1"/>
          </p:cNvSpPr>
          <p:nvPr/>
        </p:nvSpPr>
        <p:spPr bwMode="auto">
          <a:xfrm>
            <a:off x="1799283" y="6175495"/>
            <a:ext cx="1441450" cy="421856"/>
          </a:xfrm>
          <a:prstGeom prst="flowChartTerminator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End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499992" y="6175494"/>
            <a:ext cx="4320480" cy="42185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End</a:t>
            </a:r>
          </a:p>
        </p:txBody>
      </p:sp>
      <p:cxnSp>
        <p:nvCxnSpPr>
          <p:cNvPr id="36" name="Straight Arrow Connector 35"/>
          <p:cNvCxnSpPr>
            <a:stCxn id="26" idx="2"/>
          </p:cNvCxnSpPr>
          <p:nvPr/>
        </p:nvCxnSpPr>
        <p:spPr>
          <a:xfrm>
            <a:off x="971600" y="4143803"/>
            <a:ext cx="0" cy="94138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971600" y="5085184"/>
            <a:ext cx="154840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2519536" y="5085184"/>
            <a:ext cx="472" cy="429219"/>
          </a:xfrm>
          <a:prstGeom prst="straightConnector1">
            <a:avLst/>
          </a:prstGeom>
          <a:ln w="28575">
            <a:solidFill>
              <a:schemeClr val="tx1"/>
            </a:solidFill>
            <a:headEnd type="diamond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2520008" y="5085184"/>
            <a:ext cx="133191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3851920" y="3140968"/>
            <a:ext cx="2904" cy="194421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AutoShape 73"/>
          <p:cNvSpPr>
            <a:spLocks noChangeArrowheads="1"/>
          </p:cNvSpPr>
          <p:nvPr/>
        </p:nvSpPr>
        <p:spPr bwMode="auto">
          <a:xfrm>
            <a:off x="1586982" y="2852737"/>
            <a:ext cx="1798488" cy="576263"/>
          </a:xfrm>
          <a:prstGeom prst="flowChartDecision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solidFill>
                  <a:srgbClr val="0000FF"/>
                </a:solidFill>
                <a:latin typeface="Arial" charset="0"/>
                <a:cs typeface="Arial" charset="0"/>
              </a:rPr>
              <a:t>x</a:t>
            </a:r>
            <a:r>
              <a:rPr lang="en-US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&lt; 0?</a:t>
            </a:r>
          </a:p>
        </p:txBody>
      </p:sp>
      <p:sp>
        <p:nvSpPr>
          <p:cNvPr id="40" name="Line 74"/>
          <p:cNvSpPr>
            <a:spLocks noChangeShapeType="1"/>
          </p:cNvSpPr>
          <p:nvPr/>
        </p:nvSpPr>
        <p:spPr bwMode="auto">
          <a:xfrm flipV="1">
            <a:off x="3384823" y="3129777"/>
            <a:ext cx="539105" cy="1029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w="lg" len="lg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" name="Line 75"/>
          <p:cNvSpPr>
            <a:spLocks noChangeShapeType="1"/>
          </p:cNvSpPr>
          <p:nvPr/>
        </p:nvSpPr>
        <p:spPr bwMode="auto">
          <a:xfrm flipV="1">
            <a:off x="936553" y="3140074"/>
            <a:ext cx="650428" cy="79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lg"/>
            <a:tailEnd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1071695" y="2874422"/>
            <a:ext cx="7289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True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096792" y="2874422"/>
            <a:ext cx="75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False</a:t>
            </a:r>
          </a:p>
        </p:txBody>
      </p:sp>
      <p:sp>
        <p:nvSpPr>
          <p:cNvPr id="54" name="Rectangle 53"/>
          <p:cNvSpPr/>
          <p:nvPr/>
        </p:nvSpPr>
        <p:spPr>
          <a:xfrm>
            <a:off x="4499992" y="4519310"/>
            <a:ext cx="4320480" cy="42185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 </a:t>
            </a: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not negative then do nothing</a:t>
            </a:r>
          </a:p>
        </p:txBody>
      </p:sp>
    </p:spTree>
    <p:extLst>
      <p:ext uri="{BB962C8B-B14F-4D97-AF65-F5344CB8AC3E}">
        <p14:creationId xmlns:p14="http://schemas.microsoft.com/office/powerpoint/2010/main" val="3961713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00"/>
                            </p:stCondLst>
                            <p:childTnLst>
                              <p:par>
                                <p:cTn id="9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3" grpId="0" animBg="1"/>
      <p:bldP spid="14" grpId="0" animBg="1"/>
      <p:bldP spid="16" grpId="0" animBg="1"/>
      <p:bldP spid="21" grpId="0" animBg="1"/>
      <p:bldP spid="24" grpId="0" animBg="1"/>
      <p:bldP spid="26" grpId="0" animBg="1"/>
      <p:bldP spid="29" grpId="0" animBg="1"/>
      <p:bldP spid="31" grpId="0" animBg="1"/>
      <p:bldP spid="32" grpId="0" animBg="1"/>
      <p:bldP spid="33" grpId="0" animBg="1"/>
      <p:bldP spid="39" grpId="0" animBg="1"/>
      <p:bldP spid="40" grpId="0" animBg="1"/>
      <p:bldP spid="41" grpId="0" animBg="1"/>
      <p:bldP spid="43" grpId="0"/>
      <p:bldP spid="45" grpId="0"/>
      <p:bldP spid="5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525963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dirty="0">
                <a:solidFill>
                  <a:srgbClr val="FF0000"/>
                </a:solidFill>
              </a:rPr>
              <a:t>Write the algorithm and draw the flowchart of the following problems: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Convert a temperature from ⁰C into ⁰F.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Find how many seconds there are in a number of minutes and hours.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Specify if a student passes a course or not.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Add the same number to itself </a:t>
            </a:r>
            <a:r>
              <a:rPr lang="en-US" i="1" dirty="0">
                <a:solidFill>
                  <a:srgbClr val="0070C0"/>
                </a:solidFill>
              </a:rPr>
              <a:t>n </a:t>
            </a:r>
            <a:r>
              <a:rPr lang="en-US" dirty="0">
                <a:solidFill>
                  <a:srgbClr val="0070C0"/>
                </a:solidFill>
              </a:rPr>
              <a:t>times.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365125"/>
          </a:xfrm>
        </p:spPr>
        <p:txBody>
          <a:bodyPr/>
          <a:lstStyle/>
          <a:p>
            <a:r>
              <a:rPr lang="en-US"/>
              <a:t> </a:t>
            </a:r>
            <a:fld id="{D8D24581-BA14-4640-B752-9AB0FD1B9A37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558"/>
            <a:ext cx="8229600" cy="792162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Self-Check Exercises (1)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1406" y="6496070"/>
            <a:ext cx="4000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W2.2 Problem Solving</a:t>
            </a:r>
          </a:p>
        </p:txBody>
      </p:sp>
    </p:spTree>
    <p:extLst>
      <p:ext uri="{BB962C8B-B14F-4D97-AF65-F5344CB8AC3E}">
        <p14:creationId xmlns:p14="http://schemas.microsoft.com/office/powerpoint/2010/main" val="16130513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432048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Detect the faults in the following flowcharts:</a:t>
            </a:r>
            <a:endParaRPr lang="en-US" sz="20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D8D24581-BA14-4640-B752-9AB0FD1B9A37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558"/>
            <a:ext cx="8229600" cy="792162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Self-Check Exercises (2)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587238" y="1556792"/>
            <a:ext cx="1944688" cy="3878241"/>
            <a:chOff x="587238" y="1988840"/>
            <a:chExt cx="1944688" cy="3878241"/>
          </a:xfrm>
        </p:grpSpPr>
        <p:sp>
          <p:nvSpPr>
            <p:cNvPr id="8" name="AutoShape 67"/>
            <p:cNvSpPr>
              <a:spLocks noChangeArrowheads="1"/>
            </p:cNvSpPr>
            <p:nvPr/>
          </p:nvSpPr>
          <p:spPr bwMode="auto">
            <a:xfrm>
              <a:off x="838857" y="1988840"/>
              <a:ext cx="1441450" cy="421858"/>
            </a:xfrm>
            <a:prstGeom prst="flowChartTerminator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1"/>
              <a:r>
                <a:rPr lang="en-US" sz="1600" dirty="0"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Start</a:t>
              </a:r>
            </a:p>
          </p:txBody>
        </p:sp>
        <p:sp>
          <p:nvSpPr>
            <p:cNvPr id="9" name="AutoShape 68"/>
            <p:cNvSpPr>
              <a:spLocks noChangeArrowheads="1"/>
            </p:cNvSpPr>
            <p:nvPr/>
          </p:nvSpPr>
          <p:spPr bwMode="auto">
            <a:xfrm>
              <a:off x="624545" y="3499444"/>
              <a:ext cx="1870075" cy="358775"/>
            </a:xfrm>
            <a:prstGeom prst="flowChartInputOutpu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1"/>
              <a:r>
                <a:rPr lang="en-US" sz="1600" dirty="0"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Read x1</a:t>
              </a:r>
            </a:p>
          </p:txBody>
        </p:sp>
        <p:sp>
          <p:nvSpPr>
            <p:cNvPr id="10" name="AutoShape 68"/>
            <p:cNvSpPr>
              <a:spLocks noChangeArrowheads="1"/>
            </p:cNvSpPr>
            <p:nvPr/>
          </p:nvSpPr>
          <p:spPr bwMode="auto">
            <a:xfrm>
              <a:off x="624545" y="4150345"/>
              <a:ext cx="1870075" cy="358775"/>
            </a:xfrm>
            <a:prstGeom prst="flowChartInputOutpu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1"/>
              <a:r>
                <a:rPr lang="en-US" sz="1600" dirty="0"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Read </a:t>
              </a:r>
              <a:r>
                <a:rPr lang="en-US" sz="1600" dirty="0">
                  <a:latin typeface="Arial" charset="0"/>
                  <a:cs typeface="Arial" charset="0"/>
                </a:rPr>
                <a:t>x</a:t>
              </a:r>
              <a:r>
                <a:rPr lang="en-US" sz="1600" dirty="0"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11" name="AutoShape 72"/>
            <p:cNvSpPr>
              <a:spLocks noChangeArrowheads="1"/>
            </p:cNvSpPr>
            <p:nvPr/>
          </p:nvSpPr>
          <p:spPr bwMode="auto">
            <a:xfrm>
              <a:off x="755576" y="2682457"/>
              <a:ext cx="1582861" cy="502667"/>
            </a:xfrm>
            <a:prstGeom prst="flowChartProcess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Product= x1 * x2</a:t>
              </a:r>
            </a:p>
          </p:txBody>
        </p:sp>
        <p:sp>
          <p:nvSpPr>
            <p:cNvPr id="12" name="AutoShape 71"/>
            <p:cNvSpPr>
              <a:spLocks noChangeArrowheads="1"/>
            </p:cNvSpPr>
            <p:nvPr/>
          </p:nvSpPr>
          <p:spPr bwMode="auto">
            <a:xfrm>
              <a:off x="587238" y="4799419"/>
              <a:ext cx="1944688" cy="358775"/>
            </a:xfrm>
            <a:prstGeom prst="flowChartInputOutpu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1"/>
              <a:r>
                <a:rPr lang="en-US" sz="1600" dirty="0"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Print </a:t>
              </a:r>
              <a:r>
                <a:rPr lang="en-US" sz="1600" dirty="0">
                  <a:latin typeface="Arial" charset="0"/>
                  <a:cs typeface="Arial" charset="0"/>
                </a:rPr>
                <a:t>Product</a:t>
              </a:r>
              <a:endPara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" name="AutoShape 70"/>
            <p:cNvSpPr>
              <a:spLocks noChangeArrowheads="1"/>
            </p:cNvSpPr>
            <p:nvPr/>
          </p:nvSpPr>
          <p:spPr bwMode="auto">
            <a:xfrm>
              <a:off x="838857" y="5445225"/>
              <a:ext cx="1441450" cy="421856"/>
            </a:xfrm>
            <a:prstGeom prst="flowChartTerminator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1"/>
              <a:r>
                <a:rPr lang="en-US" sz="1600" dirty="0"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End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1550966" y="2410698"/>
              <a:ext cx="1" cy="29212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1550966" y="3851340"/>
              <a:ext cx="1" cy="29212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1547005" y="3208882"/>
              <a:ext cx="1" cy="29212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1550966" y="4507293"/>
              <a:ext cx="1" cy="29212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1550966" y="5158194"/>
              <a:ext cx="1" cy="29212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3491408" y="1556792"/>
            <a:ext cx="1944688" cy="3878241"/>
            <a:chOff x="3491408" y="1988840"/>
            <a:chExt cx="1944688" cy="3878241"/>
          </a:xfrm>
        </p:grpSpPr>
        <p:sp>
          <p:nvSpPr>
            <p:cNvPr id="19" name="AutoShape 67"/>
            <p:cNvSpPr>
              <a:spLocks noChangeArrowheads="1"/>
            </p:cNvSpPr>
            <p:nvPr/>
          </p:nvSpPr>
          <p:spPr bwMode="auto">
            <a:xfrm>
              <a:off x="3743027" y="1988840"/>
              <a:ext cx="1441450" cy="421858"/>
            </a:xfrm>
            <a:prstGeom prst="flowChartTerminator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1"/>
              <a:r>
                <a:rPr lang="en-US" sz="1600" dirty="0"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Start</a:t>
              </a:r>
            </a:p>
          </p:txBody>
        </p:sp>
        <p:sp>
          <p:nvSpPr>
            <p:cNvPr id="20" name="AutoShape 68"/>
            <p:cNvSpPr>
              <a:spLocks noChangeArrowheads="1"/>
            </p:cNvSpPr>
            <p:nvPr/>
          </p:nvSpPr>
          <p:spPr bwMode="auto">
            <a:xfrm>
              <a:off x="3528715" y="2702824"/>
              <a:ext cx="1870075" cy="358775"/>
            </a:xfrm>
            <a:prstGeom prst="flowChartInputOutpu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1"/>
              <a:r>
                <a:rPr lang="en-US" sz="1600" dirty="0"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Read n1</a:t>
              </a:r>
            </a:p>
          </p:txBody>
        </p:sp>
        <p:sp>
          <p:nvSpPr>
            <p:cNvPr id="21" name="AutoShape 68"/>
            <p:cNvSpPr>
              <a:spLocks noChangeArrowheads="1"/>
            </p:cNvSpPr>
            <p:nvPr/>
          </p:nvSpPr>
          <p:spPr bwMode="auto">
            <a:xfrm>
              <a:off x="3528715" y="3353725"/>
              <a:ext cx="1870075" cy="358775"/>
            </a:xfrm>
            <a:prstGeom prst="flowChartInputOutpu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1"/>
              <a:r>
                <a:rPr lang="en-US" sz="1600" dirty="0"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Read n2</a:t>
              </a:r>
            </a:p>
          </p:txBody>
        </p:sp>
        <p:sp>
          <p:nvSpPr>
            <p:cNvPr id="22" name="AutoShape 72"/>
            <p:cNvSpPr>
              <a:spLocks noChangeArrowheads="1"/>
            </p:cNvSpPr>
            <p:nvPr/>
          </p:nvSpPr>
          <p:spPr bwMode="auto">
            <a:xfrm>
              <a:off x="3672322" y="4004626"/>
              <a:ext cx="1582861" cy="502667"/>
            </a:xfrm>
            <a:prstGeom prst="flowChartProcess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Sum = n1 + n2</a:t>
              </a:r>
            </a:p>
          </p:txBody>
        </p:sp>
        <p:sp>
          <p:nvSpPr>
            <p:cNvPr id="23" name="AutoShape 71"/>
            <p:cNvSpPr>
              <a:spLocks noChangeArrowheads="1"/>
            </p:cNvSpPr>
            <p:nvPr/>
          </p:nvSpPr>
          <p:spPr bwMode="auto">
            <a:xfrm>
              <a:off x="3491408" y="4799419"/>
              <a:ext cx="1944688" cy="358775"/>
            </a:xfrm>
            <a:prstGeom prst="flowChartInputOutpu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1"/>
              <a:r>
                <a:rPr lang="en-US" sz="1600" dirty="0"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Print </a:t>
              </a:r>
              <a:r>
                <a:rPr lang="en-US" sz="1600" dirty="0">
                  <a:latin typeface="Arial" charset="0"/>
                  <a:cs typeface="Arial" charset="0"/>
                </a:rPr>
                <a:t>n1</a:t>
              </a:r>
              <a:endPara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4" name="AutoShape 70"/>
            <p:cNvSpPr>
              <a:spLocks noChangeArrowheads="1"/>
            </p:cNvSpPr>
            <p:nvPr/>
          </p:nvSpPr>
          <p:spPr bwMode="auto">
            <a:xfrm>
              <a:off x="3743027" y="5445225"/>
              <a:ext cx="1441450" cy="421856"/>
            </a:xfrm>
            <a:prstGeom prst="flowChartTerminator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1"/>
              <a:r>
                <a:rPr lang="en-US" sz="1600" dirty="0"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End</a:t>
              </a: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>
              <a:off x="4455136" y="2410698"/>
              <a:ext cx="1" cy="29212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4455136" y="3054720"/>
              <a:ext cx="1" cy="29212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4455136" y="3712500"/>
              <a:ext cx="1" cy="29212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4455136" y="4507293"/>
              <a:ext cx="1" cy="29212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4455136" y="5158194"/>
              <a:ext cx="1" cy="29212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6443736" y="1556792"/>
            <a:ext cx="1944688" cy="3878241"/>
            <a:chOff x="6443736" y="1988840"/>
            <a:chExt cx="1944688" cy="3878241"/>
          </a:xfrm>
        </p:grpSpPr>
        <p:sp>
          <p:nvSpPr>
            <p:cNvPr id="30" name="AutoShape 67"/>
            <p:cNvSpPr>
              <a:spLocks noChangeArrowheads="1"/>
            </p:cNvSpPr>
            <p:nvPr/>
          </p:nvSpPr>
          <p:spPr bwMode="auto">
            <a:xfrm>
              <a:off x="6695355" y="1988840"/>
              <a:ext cx="1441450" cy="421858"/>
            </a:xfrm>
            <a:prstGeom prst="flowChartTerminator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1"/>
              <a:r>
                <a:rPr lang="en-US" sz="1600" dirty="0"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Start</a:t>
              </a:r>
            </a:p>
          </p:txBody>
        </p:sp>
        <p:sp>
          <p:nvSpPr>
            <p:cNvPr id="31" name="AutoShape 68"/>
            <p:cNvSpPr>
              <a:spLocks noChangeArrowheads="1"/>
            </p:cNvSpPr>
            <p:nvPr/>
          </p:nvSpPr>
          <p:spPr bwMode="auto">
            <a:xfrm>
              <a:off x="6481043" y="2702824"/>
              <a:ext cx="1870075" cy="358775"/>
            </a:xfrm>
            <a:prstGeom prst="flowChartInputOutpu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1"/>
              <a:r>
                <a:rPr lang="en-US" sz="1600" dirty="0"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Read n1</a:t>
              </a:r>
            </a:p>
          </p:txBody>
        </p:sp>
        <p:sp>
          <p:nvSpPr>
            <p:cNvPr id="32" name="AutoShape 68"/>
            <p:cNvSpPr>
              <a:spLocks noChangeArrowheads="1"/>
            </p:cNvSpPr>
            <p:nvPr/>
          </p:nvSpPr>
          <p:spPr bwMode="auto">
            <a:xfrm>
              <a:off x="6481043" y="3353725"/>
              <a:ext cx="1870075" cy="358775"/>
            </a:xfrm>
            <a:prstGeom prst="flowChartInputOutpu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1"/>
              <a:r>
                <a:rPr lang="en-US" sz="1600" dirty="0"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Read n2</a:t>
              </a:r>
            </a:p>
          </p:txBody>
        </p:sp>
        <p:sp>
          <p:nvSpPr>
            <p:cNvPr id="33" name="AutoShape 72"/>
            <p:cNvSpPr>
              <a:spLocks noChangeArrowheads="1"/>
            </p:cNvSpPr>
            <p:nvPr/>
          </p:nvSpPr>
          <p:spPr bwMode="auto">
            <a:xfrm>
              <a:off x="6624650" y="4004626"/>
              <a:ext cx="1582861" cy="502667"/>
            </a:xfrm>
            <a:prstGeom prst="flowChartProcess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dirty="0">
                  <a:latin typeface="Arial" charset="0"/>
                  <a:cs typeface="Arial" charset="0"/>
                </a:rPr>
                <a:t>Diff</a:t>
              </a:r>
              <a:r>
                <a:rPr lang="en-US" sz="1600" dirty="0"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 = n1 – n2</a:t>
              </a:r>
            </a:p>
          </p:txBody>
        </p:sp>
        <p:sp>
          <p:nvSpPr>
            <p:cNvPr id="34" name="AutoShape 71"/>
            <p:cNvSpPr>
              <a:spLocks noChangeArrowheads="1"/>
            </p:cNvSpPr>
            <p:nvPr/>
          </p:nvSpPr>
          <p:spPr bwMode="auto">
            <a:xfrm>
              <a:off x="6443736" y="4799419"/>
              <a:ext cx="1944688" cy="358775"/>
            </a:xfrm>
            <a:prstGeom prst="flowChartInputOutpu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1"/>
              <a:r>
                <a:rPr lang="en-US" sz="1600" dirty="0"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Print </a:t>
              </a:r>
              <a:r>
                <a:rPr lang="en-US" sz="1600" dirty="0">
                  <a:latin typeface="Arial" charset="0"/>
                  <a:cs typeface="Arial" charset="0"/>
                </a:rPr>
                <a:t>Sum</a:t>
              </a:r>
              <a:endPara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5" name="AutoShape 70"/>
            <p:cNvSpPr>
              <a:spLocks noChangeArrowheads="1"/>
            </p:cNvSpPr>
            <p:nvPr/>
          </p:nvSpPr>
          <p:spPr bwMode="auto">
            <a:xfrm>
              <a:off x="6695355" y="5445225"/>
              <a:ext cx="1441450" cy="421856"/>
            </a:xfrm>
            <a:prstGeom prst="flowChartTerminator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1"/>
              <a:r>
                <a:rPr lang="en-US" sz="1600" dirty="0"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End</a:t>
              </a:r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>
              <a:off x="7407464" y="2410698"/>
              <a:ext cx="1" cy="29212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7407464" y="3054720"/>
              <a:ext cx="1" cy="29212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>
              <a:off x="7407464" y="3712500"/>
              <a:ext cx="1" cy="29212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>
              <a:off x="7407464" y="4507293"/>
              <a:ext cx="1" cy="29212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>
              <a:off x="7407464" y="5158194"/>
              <a:ext cx="1" cy="29212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Box 42"/>
          <p:cNvSpPr txBox="1"/>
          <p:nvPr/>
        </p:nvSpPr>
        <p:spPr>
          <a:xfrm>
            <a:off x="910865" y="5507940"/>
            <a:ext cx="1284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FC 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815521" y="5507940"/>
            <a:ext cx="1284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FC 3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791185" y="5507940"/>
            <a:ext cx="1284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FC 2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1406" y="6496070"/>
            <a:ext cx="4000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W1.3 </a:t>
            </a:r>
            <a:r>
              <a:rPr lang="en-US" sz="1200" dirty="0"/>
              <a:t>Problem Solving</a:t>
            </a:r>
          </a:p>
        </p:txBody>
      </p:sp>
    </p:spTree>
    <p:extLst>
      <p:ext uri="{BB962C8B-B14F-4D97-AF65-F5344CB8AC3E}">
        <p14:creationId xmlns:p14="http://schemas.microsoft.com/office/powerpoint/2010/main" val="1752066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1520" y="1207293"/>
            <a:ext cx="8640960" cy="4525963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basic steps to solve a problem are:</a:t>
            </a: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Problem Definition: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Define the main problem</a:t>
            </a: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Problem Analysis: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836676" lvl="2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Identify the inputs</a:t>
            </a:r>
          </a:p>
          <a:p>
            <a:pPr marL="836676" lvl="2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Identify the outputs</a:t>
            </a:r>
          </a:p>
          <a:p>
            <a:pPr marL="836676" lvl="2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Identify the processing operations</a:t>
            </a: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Solution Design: </a:t>
            </a:r>
          </a:p>
          <a:p>
            <a:pPr marL="836676" lvl="2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Identify the detailed steps that the computer will follow to reach the expected result</a:t>
            </a:r>
            <a:endParaRPr lang="x-none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09728" indent="0" algn="just">
              <a:buNone/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153400" cy="77457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1. Introduction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23528" y="2204864"/>
            <a:ext cx="8533705" cy="57606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Write a 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rogram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that 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rints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 sum of two numbers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ight Arrow 3"/>
          <p:cNvSpPr/>
          <p:nvPr/>
        </p:nvSpPr>
        <p:spPr>
          <a:xfrm>
            <a:off x="1763688" y="836712"/>
            <a:ext cx="5616624" cy="1224136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What is/are your target(s)?</a:t>
            </a:r>
          </a:p>
        </p:txBody>
      </p:sp>
      <p:sp>
        <p:nvSpPr>
          <p:cNvPr id="5" name="Oval 4"/>
          <p:cNvSpPr/>
          <p:nvPr/>
        </p:nvSpPr>
        <p:spPr>
          <a:xfrm>
            <a:off x="3923928" y="2200053"/>
            <a:ext cx="2448272" cy="4680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323528" y="2816932"/>
            <a:ext cx="8533705" cy="6480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Write a 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rogram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that 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rints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 average of three numbers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3923928" y="2799905"/>
            <a:ext cx="3024336" cy="48507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>
          <a:xfrm>
            <a:off x="323528" y="3501008"/>
            <a:ext cx="8533705" cy="1080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Write a 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rogram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that 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rints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 volume of a cube and the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sum of its surfaces’ areas.</a:t>
            </a:r>
          </a:p>
        </p:txBody>
      </p:sp>
      <p:sp>
        <p:nvSpPr>
          <p:cNvPr id="20" name="Oval 19"/>
          <p:cNvSpPr/>
          <p:nvPr/>
        </p:nvSpPr>
        <p:spPr>
          <a:xfrm>
            <a:off x="323528" y="3933056"/>
            <a:ext cx="3240360" cy="43537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966856" y="3501008"/>
            <a:ext cx="2045303" cy="4680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153400" cy="77457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2. Problem Definition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 animBg="1"/>
      <p:bldP spid="5" grpId="0" animBg="1"/>
      <p:bldP spid="17" grpId="0"/>
      <p:bldP spid="18" grpId="0" animBg="1"/>
      <p:bldP spid="19" grpId="0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988840"/>
            <a:ext cx="8640959" cy="2952328"/>
          </a:xfrm>
          <a:ln/>
        </p:spPr>
        <p:txBody>
          <a:bodyPr>
            <a:normAutofit fontScale="85000" lnSpcReduction="20000"/>
          </a:bodyPr>
          <a:lstStyle/>
          <a:p>
            <a:pPr marL="0" indent="-609600">
              <a:lnSpc>
                <a:spcPct val="90000"/>
              </a:lnSpc>
              <a:buNone/>
            </a:pP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Write a program that prints the sum of two numbers</a:t>
            </a:r>
          </a:p>
          <a:p>
            <a:pPr marL="609600" indent="-609600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Input:</a:t>
            </a:r>
          </a:p>
          <a:p>
            <a:pPr marL="990600" lvl="1" indent="-533400">
              <a:lnSpc>
                <a:spcPct val="90000"/>
              </a:lnSpc>
              <a:buNone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US" sz="20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number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(x1) </a:t>
            </a:r>
          </a:p>
          <a:p>
            <a:pPr marL="990600" lvl="1" indent="-533400">
              <a:lnSpc>
                <a:spcPct val="90000"/>
              </a:lnSpc>
              <a:buNone/>
            </a:pP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			 Value=?  entered by the user</a:t>
            </a:r>
            <a:endParaRPr lang="en-US" sz="2000" dirty="0">
              <a:solidFill>
                <a:srgbClr val="00B0F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90600" lvl="1" indent="-533400">
              <a:lnSpc>
                <a:spcPct val="90000"/>
              </a:lnSpc>
              <a:buNone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sz="20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nd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number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(x2) </a:t>
            </a:r>
          </a:p>
          <a:p>
            <a:pPr marL="990600" lvl="1" indent="-533400">
              <a:lnSpc>
                <a:spcPct val="90000"/>
              </a:lnSpc>
              <a:buNone/>
            </a:pP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			 Value=?  entered by the user</a:t>
            </a:r>
            <a:endParaRPr lang="en-US" sz="2000" dirty="0">
              <a:solidFill>
                <a:srgbClr val="00B0F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09600" indent="-609600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Output:</a:t>
            </a:r>
          </a:p>
          <a:p>
            <a:pPr marL="990600" lvl="1" indent="-533400">
              <a:lnSpc>
                <a:spcPct val="90000"/>
              </a:lnSpc>
              <a:buNone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summation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(sum)</a:t>
            </a:r>
          </a:p>
          <a:p>
            <a:pPr marL="990600" lvl="1" indent="-533400">
              <a:lnSpc>
                <a:spcPct val="90000"/>
              </a:lnSpc>
              <a:buNone/>
            </a:pPr>
            <a:endParaRPr lang="en-US" sz="20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09600" indent="-609600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Processing: (Input </a:t>
            </a: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Output)</a:t>
            </a:r>
            <a:endParaRPr lang="en-US" sz="20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90600" lvl="1" indent="-533400">
              <a:lnSpc>
                <a:spcPct val="90000"/>
              </a:lnSpc>
              <a:buNone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Summation = first + second </a:t>
            </a:r>
          </a:p>
          <a:p>
            <a:pPr marL="990600" lvl="1" indent="-533400">
              <a:lnSpc>
                <a:spcPct val="90000"/>
              </a:lnSpc>
              <a:buNone/>
            </a:pP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 = x1 + x2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5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51520" y="103822"/>
            <a:ext cx="8585448" cy="77457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3. Problem Analysis </a:t>
            </a:r>
            <a:r>
              <a:rPr lang="en-US" sz="4000" b="0" dirty="0">
                <a:solidFill>
                  <a:schemeClr val="accent2"/>
                </a:solidFill>
                <a:latin typeface="Tahoma" charset="0"/>
                <a:cs typeface="Arial" charset="0"/>
              </a:rPr>
              <a:t>– Example 1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1511660" y="836712"/>
            <a:ext cx="6120680" cy="1224136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Identify Input, Output and Processing steps</a:t>
            </a: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913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913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913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9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19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19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19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19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19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191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191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191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191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191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191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191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191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191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39" grpId="0" uiExpand="1" build="p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3" name="Rectangle 3"/>
          <p:cNvSpPr>
            <a:spLocks noGrp="1" noChangeArrowheads="1"/>
          </p:cNvSpPr>
          <p:nvPr>
            <p:ph idx="1"/>
          </p:nvPr>
        </p:nvSpPr>
        <p:spPr>
          <a:xfrm>
            <a:off x="358775" y="1052736"/>
            <a:ext cx="8533705" cy="5184575"/>
          </a:xfrm>
          <a:ln/>
        </p:spPr>
        <p:txBody>
          <a:bodyPr>
            <a:normAutofit/>
          </a:bodyPr>
          <a:lstStyle/>
          <a:p>
            <a:pPr marL="0" indent="-609600">
              <a:buNone/>
            </a:pP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Write a program that prints the average of three numbers</a:t>
            </a:r>
          </a:p>
          <a:p>
            <a:pPr marL="609600" indent="-6096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Input:</a:t>
            </a:r>
          </a:p>
          <a:p>
            <a:pPr marL="990600" lvl="1" indent="-533400">
              <a:buNone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US" sz="20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number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(x1)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</a:p>
          <a:p>
            <a:pPr marL="990600" lvl="1" indent="-533400">
              <a:buNone/>
            </a:pP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			 Value=?  entered by the user</a:t>
            </a:r>
            <a:endParaRPr lang="en-US" sz="2000" dirty="0">
              <a:solidFill>
                <a:srgbClr val="00B0F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90600" lvl="1" indent="-533400">
              <a:buNone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sz="20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nd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number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(x2) </a:t>
            </a:r>
          </a:p>
          <a:p>
            <a:pPr marL="990600" lvl="1" indent="-533400">
              <a:buNone/>
            </a:pP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			 Value=?  entered by the user</a:t>
            </a:r>
            <a:endParaRPr lang="en-US" sz="2000" dirty="0">
              <a:solidFill>
                <a:srgbClr val="00B0F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90600" lvl="1" indent="-533400">
              <a:buNone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en-US" sz="20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rd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number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(x3) </a:t>
            </a:r>
          </a:p>
          <a:p>
            <a:pPr marL="990600" lvl="1" indent="-533400">
              <a:buNone/>
            </a:pP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			 Value=?  entered by the user</a:t>
            </a:r>
            <a:endParaRPr lang="en-US" sz="2000" dirty="0">
              <a:solidFill>
                <a:srgbClr val="00B0F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09600" indent="-6096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Output :</a:t>
            </a:r>
          </a:p>
          <a:p>
            <a:pPr marL="990600" lvl="1" indent="-533400">
              <a:buNone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average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2000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avg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990600" lvl="1" indent="-533400">
              <a:buNone/>
            </a:pPr>
            <a:endParaRPr lang="en-US" sz="20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09600" indent="-6096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Processing (Input </a:t>
            </a: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Output)</a:t>
            </a:r>
            <a:endParaRPr lang="en-US" sz="20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90600" lvl="1" indent="-533400">
              <a:buNone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Average =  (first + second + third ) / 3</a:t>
            </a:r>
          </a:p>
          <a:p>
            <a:pPr marL="990600" lvl="1" indent="-533400">
              <a:buNone/>
            </a:pPr>
            <a:r>
              <a:rPr lang="en-US" sz="2000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avg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(x1 + x2 + x3) / 3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6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51520" y="103822"/>
            <a:ext cx="8585448" cy="77457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3. Problem Analysis </a:t>
            </a:r>
            <a:r>
              <a:rPr lang="en-US" sz="4000" b="0" dirty="0">
                <a:solidFill>
                  <a:schemeClr val="accent2"/>
                </a:solidFill>
                <a:latin typeface="Tahoma" charset="0"/>
                <a:cs typeface="Arial" charset="0"/>
              </a:rPr>
              <a:t>– Example 2</a:t>
            </a: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016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016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016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0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0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0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0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0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0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20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20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20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0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0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0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0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20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20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201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201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201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201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201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201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201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201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201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2016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2016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2016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63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7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052736"/>
            <a:ext cx="8784976" cy="5328592"/>
          </a:xfrm>
          <a:ln/>
        </p:spPr>
        <p:txBody>
          <a:bodyPr>
            <a:normAutofit/>
          </a:bodyPr>
          <a:lstStyle/>
          <a:p>
            <a:pPr marL="0" indent="-609600" algn="l">
              <a:buNone/>
            </a:pP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Write a program that prints the volume of a cube and the sum of its surfaces’ areas</a:t>
            </a:r>
          </a:p>
          <a:p>
            <a:pPr marL="609600" indent="-6096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Input:</a:t>
            </a:r>
          </a:p>
          <a:p>
            <a:pPr marL="457200" lvl="1" indent="0">
              <a:buNone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Side length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(L) 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			 Value=?  entered by the user</a:t>
            </a:r>
            <a:endParaRPr lang="en-US" sz="2000" dirty="0">
              <a:solidFill>
                <a:srgbClr val="00B0F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09600" indent="-6096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Output:</a:t>
            </a:r>
          </a:p>
          <a:p>
            <a:pPr marL="457200" lvl="1" indent="0">
              <a:buNone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volume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(V)</a:t>
            </a:r>
          </a:p>
          <a:p>
            <a:pPr marL="457200" lvl="1" indent="0">
              <a:buNone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surface area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(A)</a:t>
            </a:r>
          </a:p>
          <a:p>
            <a:pPr marL="609600" indent="-609600">
              <a:buFont typeface="Wingdings" pitchFamily="2" charset="2"/>
              <a:buNone/>
            </a:pPr>
            <a:endParaRPr lang="en-US" sz="20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09600" indent="-6096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Processing (Input </a:t>
            </a: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Output)</a:t>
            </a:r>
            <a:endParaRPr lang="en-US" sz="20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Volume = side  * side  * side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= L * L * L</a:t>
            </a:r>
          </a:p>
          <a:p>
            <a:pPr marL="457200" lvl="1" indent="0">
              <a:buNone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Surface area = ( side * side ) * 6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= L * L * 6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7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51520" y="103822"/>
            <a:ext cx="8585448" cy="77457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3. Problem Analysis </a:t>
            </a:r>
            <a:r>
              <a:rPr lang="en-US" sz="4000" b="0" dirty="0">
                <a:solidFill>
                  <a:schemeClr val="accent2"/>
                </a:solidFill>
                <a:latin typeface="Tahoma" charset="0"/>
                <a:cs typeface="Arial" charset="0"/>
              </a:rPr>
              <a:t>– Example 3</a:t>
            </a: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118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118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118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1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1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1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1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1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1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1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1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1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1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1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1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1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1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1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1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1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1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1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1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21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11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11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11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11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211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211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211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11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211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211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211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211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211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211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211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87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1" name="Text Box 3"/>
          <p:cNvSpPr txBox="1">
            <a:spLocks noChangeArrowheads="1"/>
          </p:cNvSpPr>
          <p:nvPr/>
        </p:nvSpPr>
        <p:spPr bwMode="auto">
          <a:xfrm>
            <a:off x="685800" y="1052736"/>
            <a:ext cx="4103688" cy="6985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Problem Definition</a:t>
            </a:r>
          </a:p>
        </p:txBody>
      </p:sp>
      <p:sp>
        <p:nvSpPr>
          <p:cNvPr id="222212" name="Text Box 4"/>
          <p:cNvSpPr txBox="1">
            <a:spLocks noChangeArrowheads="1"/>
          </p:cNvSpPr>
          <p:nvPr/>
        </p:nvSpPr>
        <p:spPr bwMode="auto">
          <a:xfrm>
            <a:off x="685800" y="2276698"/>
            <a:ext cx="4103688" cy="6985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Problem Analysis</a:t>
            </a:r>
          </a:p>
        </p:txBody>
      </p:sp>
      <p:sp>
        <p:nvSpPr>
          <p:cNvPr id="222213" name="Text Box 5"/>
          <p:cNvSpPr txBox="1">
            <a:spLocks noChangeArrowheads="1"/>
          </p:cNvSpPr>
          <p:nvPr/>
        </p:nvSpPr>
        <p:spPr bwMode="auto">
          <a:xfrm>
            <a:off x="685800" y="3502248"/>
            <a:ext cx="4103688" cy="646331"/>
          </a:xfrm>
          <a:prstGeom prst="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Solution Design</a:t>
            </a:r>
          </a:p>
        </p:txBody>
      </p:sp>
      <p:sp>
        <p:nvSpPr>
          <p:cNvPr id="222214" name="Text Box 6"/>
          <p:cNvSpPr txBox="1">
            <a:spLocks noChangeArrowheads="1"/>
          </p:cNvSpPr>
          <p:nvPr/>
        </p:nvSpPr>
        <p:spPr bwMode="auto">
          <a:xfrm>
            <a:off x="1081460" y="4221386"/>
            <a:ext cx="3312368" cy="1609725"/>
          </a:xfrm>
          <a:prstGeom prst="rect">
            <a:avLst/>
          </a:prstGeom>
          <a:solidFill>
            <a:schemeClr val="bg2"/>
          </a:soli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Design a solution for the problem by writing an 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algorithm 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or drawing a 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flowchart</a:t>
            </a:r>
          </a:p>
        </p:txBody>
      </p:sp>
      <p:sp>
        <p:nvSpPr>
          <p:cNvPr id="222217" name="AutoShape 9"/>
          <p:cNvSpPr>
            <a:spLocks noChangeArrowheads="1"/>
          </p:cNvSpPr>
          <p:nvPr/>
        </p:nvSpPr>
        <p:spPr bwMode="auto">
          <a:xfrm>
            <a:off x="6229350" y="1557561"/>
            <a:ext cx="2449513" cy="1223962"/>
          </a:xfrm>
          <a:prstGeom prst="flowChartAlternateProcess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rtl="1"/>
            <a:r>
              <a:rPr lang="en-US" sz="3200" dirty="0">
                <a:solidFill>
                  <a:schemeClr val="bg1"/>
                </a:solidFill>
                <a:effectLst/>
                <a:latin typeface="Arial" charset="0"/>
                <a:cs typeface="Arial" charset="0"/>
              </a:rPr>
              <a:t>Algorithm</a:t>
            </a:r>
          </a:p>
        </p:txBody>
      </p:sp>
      <p:sp>
        <p:nvSpPr>
          <p:cNvPr id="222218" name="AutoShape 10"/>
          <p:cNvSpPr>
            <a:spLocks noChangeArrowheads="1"/>
          </p:cNvSpPr>
          <p:nvPr/>
        </p:nvSpPr>
        <p:spPr bwMode="auto">
          <a:xfrm>
            <a:off x="6229350" y="4365848"/>
            <a:ext cx="2665413" cy="1223963"/>
          </a:xfrm>
          <a:prstGeom prst="flowChartAlternateProcess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  <a:effectLst/>
                <a:latin typeface="Arial" charset="0"/>
                <a:cs typeface="Arial" charset="0"/>
              </a:rPr>
              <a:t>Flowchart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8</a:t>
            </a:fld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>
            <a:stCxn id="222213" idx="3"/>
          </p:cNvCxnSpPr>
          <p:nvPr/>
        </p:nvCxnSpPr>
        <p:spPr>
          <a:xfrm>
            <a:off x="4789488" y="3825414"/>
            <a:ext cx="50259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5292080" y="2169542"/>
            <a:ext cx="0" cy="16819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222217" idx="1"/>
          </p:cNvCxnSpPr>
          <p:nvPr/>
        </p:nvCxnSpPr>
        <p:spPr>
          <a:xfrm flipH="1">
            <a:off x="5292080" y="2169542"/>
            <a:ext cx="937270" cy="0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222218" idx="1"/>
          </p:cNvCxnSpPr>
          <p:nvPr/>
        </p:nvCxnSpPr>
        <p:spPr>
          <a:xfrm flipH="1">
            <a:off x="5292080" y="4977830"/>
            <a:ext cx="937270" cy="0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851498"/>
            <a:ext cx="0" cy="112633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222211" idx="2"/>
            <a:endCxn id="222212" idx="0"/>
          </p:cNvCxnSpPr>
          <p:nvPr/>
        </p:nvCxnSpPr>
        <p:spPr>
          <a:xfrm>
            <a:off x="2737644" y="1751236"/>
            <a:ext cx="0" cy="5254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222212" idx="2"/>
            <a:endCxn id="222213" idx="0"/>
          </p:cNvCxnSpPr>
          <p:nvPr/>
        </p:nvCxnSpPr>
        <p:spPr>
          <a:xfrm>
            <a:off x="2737644" y="2975198"/>
            <a:ext cx="0" cy="5270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251520" y="103822"/>
            <a:ext cx="8585448" cy="77457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4. Solution Design</a:t>
            </a:r>
            <a:endParaRPr lang="en-US" sz="4000" b="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2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22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22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22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22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22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1" grpId="0" animBg="1"/>
      <p:bldP spid="222212" grpId="0" animBg="1"/>
      <p:bldP spid="222213" grpId="0" animBg="1"/>
      <p:bldP spid="222214" grpId="0" animBg="1"/>
      <p:bldP spid="222217" grpId="0" animBg="1"/>
      <p:bldP spid="2222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3" name="Text Box 3"/>
          <p:cNvSpPr txBox="1">
            <a:spLocks noChangeArrowheads="1"/>
          </p:cNvSpPr>
          <p:nvPr/>
        </p:nvSpPr>
        <p:spPr bwMode="auto">
          <a:xfrm>
            <a:off x="611188" y="1196752"/>
            <a:ext cx="7993062" cy="53553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36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Read all the inputs</a:t>
            </a:r>
          </a:p>
        </p:txBody>
      </p:sp>
      <p:sp>
        <p:nvSpPr>
          <p:cNvPr id="225284" name="Text Box 4"/>
          <p:cNvSpPr txBox="1">
            <a:spLocks noChangeArrowheads="1"/>
          </p:cNvSpPr>
          <p:nvPr/>
        </p:nvSpPr>
        <p:spPr bwMode="auto">
          <a:xfrm>
            <a:off x="611188" y="2674341"/>
            <a:ext cx="7993062" cy="533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36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Calculate operations </a:t>
            </a:r>
          </a:p>
        </p:txBody>
      </p:sp>
      <p:sp>
        <p:nvSpPr>
          <p:cNvPr id="225285" name="Text Box 5"/>
          <p:cNvSpPr txBox="1">
            <a:spLocks noChangeArrowheads="1"/>
          </p:cNvSpPr>
          <p:nvPr/>
        </p:nvSpPr>
        <p:spPr bwMode="auto">
          <a:xfrm>
            <a:off x="611188" y="4149799"/>
            <a:ext cx="7993062" cy="5889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GB" sz="36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Print the output</a:t>
            </a:r>
            <a:endParaRPr lang="en-US" sz="36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9</a:t>
            </a:fld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stCxn id="225283" idx="2"/>
            <a:endCxn id="225284" idx="0"/>
          </p:cNvCxnSpPr>
          <p:nvPr/>
        </p:nvCxnSpPr>
        <p:spPr>
          <a:xfrm>
            <a:off x="4607719" y="1732283"/>
            <a:ext cx="0" cy="94205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225284" idx="2"/>
            <a:endCxn id="225285" idx="0"/>
          </p:cNvCxnSpPr>
          <p:nvPr/>
        </p:nvCxnSpPr>
        <p:spPr>
          <a:xfrm>
            <a:off x="4607719" y="3207741"/>
            <a:ext cx="0" cy="94205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07504" y="103822"/>
            <a:ext cx="8729464" cy="77457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4.1 Solution Design – Basic Steps</a:t>
            </a:r>
            <a:endParaRPr lang="en-US" sz="4000" b="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5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25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25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3" grpId="0" animBg="1"/>
      <p:bldP spid="225284" grpId="0" animBg="1"/>
      <p:bldP spid="22528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ESENTATION_ID" val="5200"/>
  <p:tag name="LMS_COMPLETION_TITLE" val="CHAPTER 0-Basic problem solving"/>
  <p:tag name="LMS_COMPLETION_ID" val="CHAPTER_0-Basic_problem_solving"/>
  <p:tag name="LMS_COMPLETION_VERSION" val="1.0"/>
  <p:tag name="LMS_COMPLETION_DURATION" val="1:00:00"/>
  <p:tag name="LMS_COMPLETION_SCO_TITLE" val="CHAPTER 0-Basic problem solving"/>
  <p:tag name="LMS_COMPLETION_SCO_ID" val="CHAPTER_0-Basic_problem_solving"/>
  <p:tag name="LMS_COMPLETION_EDITION" val="0"/>
  <p:tag name="LMS_COMPLETION_THRESHOLD" val="23"/>
  <p:tag name="LMS_COMPLETION_METHOD" val="VIEW"/>
  <p:tag name="PUBLISH_TITLE" val="CHAPTER 0-Basic problem solving"/>
  <p:tag name="ARTICULATE_PUBLISH_PATH" val="C:\Users\SSC1\Desktop\firstArticulate"/>
  <p:tag name="ARTICULATE_LOGO" val="(None selected)"/>
  <p:tag name="ARTICULATE_PRESENTER" val="(None selected)"/>
  <p:tag name="ARTICULATE_PRESENTER_GUID" val="9869030842"/>
  <p:tag name="ARTICULATE_LMS" val="0"/>
  <p:tag name="ARTICULATE_TEMPLATE_GUID" val="d87a50dd-72f0-4a6b-bbcf-d41c12fda06b"/>
  <p:tag name="LMS_PROTOCOL_METHOD" val="SCORM"/>
  <p:tag name="LMS_PROTOCOL_VERSION" val="1.2"/>
  <p:tag name="LAUNCHINNEWWINDOW" val="0"/>
  <p:tag name="LASTPUBLISHED" val="C:\Users\SSC1\Desktop\firstArticulate\CHAPTER 0-Basic problem solving\player.html"/>
  <p:tag name="ENGAGE_TAB_COUNT" val="1"/>
  <p:tag name="ENGAGE_INTERACTION_FILENAME_1" val="C:\Users\SSC1\Desktop\CSC111-Ecourse\Objective.intr"/>
  <p:tag name="ENGAGE_INTERACTION_PAUSE_1" val="1"/>
  <p:tag name="ENGAGE_INTERACTION_ID_1" val="ad9de"/>
  <p:tag name="ENGAGE_INTERACTION_TABNAME_1" val="CHAPTER OBJECTIVE "/>
  <p:tag name="AQP_PASS_ACTION_1" val="0"/>
  <p:tag name="AQP_FAIL_ACTION_1" val="0"/>
  <p:tag name="AQP_PASS_SCORE_1" val="0"/>
  <p:tag name="AQP_TRAP_1" val="0"/>
  <p:tag name="AQP_ATTEMPTS_1" val="0"/>
  <p:tag name="ARTICULATE_PROJECT_OPEN" val="1"/>
  <p:tag name="ENGAGE_LAST_MODIFY_DATE_1" val="41401.8069675926"/>
  <p:tag name="ENGAGE_INTERACTION_TITLE_1" val="Chapter Objective "/>
  <p:tag name="ENGAGE_INTERACTION_GUID_1" val="6e3c64ac-94a1-4ad5-b23e-7d92abdd72ae"/>
  <p:tag name="ARTICULATE_PRESENTER_VERSION" val="6"/>
  <p:tag name="LMS_PUBLISH" val="No"/>
  <p:tag name="ARTICULATE_TEMPLATE" val="csc111"/>
  <p:tag name="PRESENTER_PREVIEW_START" val="1"/>
  <p:tag name="PRESENTER_PREVIEW_END" val="23"/>
  <p:tag name="PRESENTER_PREVIEW_MOD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NAV" val="8"/>
  <p:tag name="ARTICULATE_SLIDE_GUID" val="279ab4e0-14ed-4d06-9fe2-a385ce532b5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NAV" val="9"/>
  <p:tag name="ARTICULATE_SLIDE_GUID" val="f12bad88-f671-4817-9ce7-b92078ffb69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NAV" val="10"/>
  <p:tag name="ARTICULATE_SLIDE_GUID" val="c1932ca4-ed2d-4550-b345-d74239f143c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NAV" val="11"/>
  <p:tag name="ARTICULATE_SLIDE_GUID" val="46b1030c-4b25-4c8b-a146-f9e67d5b634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NAV" val="12"/>
  <p:tag name="ARTICULATE_SLIDE_GUID" val="978ef199-2cce-43c8-8727-33c388af286d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NAV" val="13"/>
  <p:tag name="ARTICULATE_SLIDE_GUID" val="3e9db322-1703-4e27-8fb9-a86ba4a91c3f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NAV" val="16"/>
  <p:tag name="ARTICULATE_SLIDE_GUID" val="6c9c039b-0e27-463b-88ed-007cff0beefd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NAV" val="18"/>
  <p:tag name="ARTICULATE_SLIDE_GUID" val="9bf9dfad-e475-4b69-be4e-78f42ca9316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NAV" val="18"/>
  <p:tag name="ARTICULATE_SLIDE_GUID" val="9bf9dfad-e475-4b69-be4e-78f42ca9316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79567802-d0c7-4aa6-bdec-3a9f53f10256"/>
  <p:tag name="ARTICULATE_SLIDE_NAV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20542bfc-dd8b-421d-868b-1ab188d50257"/>
  <p:tag name="ARTICULATE_SLIDE_NAV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NAV" val="5"/>
  <p:tag name="ARTICULATE_SLIDE_GUID" val="669897be-0785-458f-8a36-91ad533f629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NAV" val="6"/>
  <p:tag name="ARTICULATE_SLIDE_GUID" val="b83057b2-d91b-456c-a61a-3dcd101764a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NAV" val="7"/>
  <p:tag name="ARTICULATE_SLIDE_GUID" val="546f7511-e1b4-4a39-b2ee-5b05cf646bc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da05f73-4014-4744-996d-b94e73dfc83a" xsi:nil="true"/>
    <lcf76f155ced4ddcb4097134ff3c332f xmlns="32d064c7-3ed7-4051-9d9c-e267f97a39a0">
      <Terms xmlns="http://schemas.microsoft.com/office/infopath/2007/PartnerControls"/>
    </lcf76f155ced4ddcb4097134ff3c332f>
    <comments xmlns="32d064c7-3ed7-4051-9d9c-e267f97a39a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30F259772545438AFC47D509E1C36E" ma:contentTypeVersion="17" ma:contentTypeDescription="Create a new document." ma:contentTypeScope="" ma:versionID="1c95a0e9f2067f3bcd75a718703f91ce">
  <xsd:schema xmlns:xsd="http://www.w3.org/2001/XMLSchema" xmlns:xs="http://www.w3.org/2001/XMLSchema" xmlns:p="http://schemas.microsoft.com/office/2006/metadata/properties" xmlns:ns2="32d064c7-3ed7-4051-9d9c-e267f97a39a0" xmlns:ns3="3da05f73-4014-4744-996d-b94e73dfc83a" targetNamespace="http://schemas.microsoft.com/office/2006/metadata/properties" ma:root="true" ma:fieldsID="1bca31d447172c41cc3b4e80f5e22f70" ns2:_="" ns3:_="">
    <xsd:import namespace="32d064c7-3ed7-4051-9d9c-e267f97a39a0"/>
    <xsd:import namespace="3da05f73-4014-4744-996d-b94e73dfc8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comment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d064c7-3ed7-4051-9d9c-e267f97a39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899f137a-b2ee-462a-b875-a540100c8c3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comments" ma:index="23" nillable="true" ma:displayName="comments" ma:format="Dropdown" ma:internalName="comments">
      <xsd:simpleType>
        <xsd:restriction base="dms:Text">
          <xsd:maxLength value="255"/>
        </xsd:restriction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a05f73-4014-4744-996d-b94e73dfc83a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15b5cfa5-6c17-4868-b491-9849b43e952e}" ma:internalName="TaxCatchAll" ma:showField="CatchAllData" ma:web="3da05f73-4014-4744-996d-b94e73dfc8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5B52D95-53DD-482E-A4F0-26C2314F7B6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8C8C42B-C80D-42E2-8D4A-790CABC2AD29}">
  <ds:schemaRefs>
    <ds:schemaRef ds:uri="http://schemas.microsoft.com/office/2006/metadata/properties"/>
    <ds:schemaRef ds:uri="http://schemas.microsoft.com/office/infopath/2007/PartnerControls"/>
    <ds:schemaRef ds:uri="3da05f73-4014-4744-996d-b94e73dfc83a"/>
    <ds:schemaRef ds:uri="32d064c7-3ed7-4051-9d9c-e267f97a39a0"/>
  </ds:schemaRefs>
</ds:datastoreItem>
</file>

<file path=customXml/itemProps3.xml><?xml version="1.0" encoding="utf-8"?>
<ds:datastoreItem xmlns:ds="http://schemas.openxmlformats.org/officeDocument/2006/customXml" ds:itemID="{808600F6-95C3-4E94-A9FC-AE98A8E9B8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d064c7-3ed7-4051-9d9c-e267f97a39a0"/>
    <ds:schemaRef ds:uri="3da05f73-4014-4744-996d-b94e73dfc8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1780</TotalTime>
  <Words>1412</Words>
  <Application>Microsoft Office PowerPoint</Application>
  <PresentationFormat>On-screen Show (4:3)</PresentationFormat>
  <Paragraphs>372</Paragraphs>
  <Slides>25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7" baseType="lpstr">
      <vt:lpstr>ＭＳ Ｐゴシック</vt:lpstr>
      <vt:lpstr>Arial</vt:lpstr>
      <vt:lpstr>Calibri</vt:lpstr>
      <vt:lpstr>Courier New</vt:lpstr>
      <vt:lpstr>Lucida Sans Unicode</vt:lpstr>
      <vt:lpstr>Tahoma</vt:lpstr>
      <vt:lpstr>Times New Roman</vt:lpstr>
      <vt:lpstr>Verdana</vt:lpstr>
      <vt:lpstr>Wingdings</vt:lpstr>
      <vt:lpstr>Wingdings 2</vt:lpstr>
      <vt:lpstr>Wingdings 3</vt:lpstr>
      <vt:lpstr>Concourse</vt:lpstr>
      <vt:lpstr>  PROBLEM SOLVING </vt:lpstr>
      <vt:lpstr>Outline</vt:lpstr>
      <vt:lpstr>1. Introduction</vt:lpstr>
      <vt:lpstr>2. Problem Definition</vt:lpstr>
      <vt:lpstr>3. Problem Analysis – Example 1</vt:lpstr>
      <vt:lpstr>3. Problem Analysis – Example 2</vt:lpstr>
      <vt:lpstr>3. Problem Analysis – Example 3</vt:lpstr>
      <vt:lpstr>4. Solution Design</vt:lpstr>
      <vt:lpstr>4.1 Solution Design – Basic Steps</vt:lpstr>
      <vt:lpstr>4.2 Solution Design – Algorithm</vt:lpstr>
      <vt:lpstr>4.2 Solution Design – Algorithm</vt:lpstr>
      <vt:lpstr>4.2 Solution Design – Algorithm</vt:lpstr>
      <vt:lpstr>4.3 Solution Design – Flowchart</vt:lpstr>
      <vt:lpstr>4.3 Solution Design – Flowchart</vt:lpstr>
      <vt:lpstr>4.3 Solution Design – Flowchart</vt:lpstr>
      <vt:lpstr>4.3 Solution Design – Flowchart</vt:lpstr>
      <vt:lpstr>4.3 Solution Design – Flowchart</vt:lpstr>
      <vt:lpstr>4.3 Solution Design – Flowchart</vt:lpstr>
      <vt:lpstr>4.3 Solution Design – Flowchart</vt:lpstr>
      <vt:lpstr>5. More Examples</vt:lpstr>
      <vt:lpstr>5. More Examples</vt:lpstr>
      <vt:lpstr>5. More Examples</vt:lpstr>
      <vt:lpstr>5. More Examples</vt:lpstr>
      <vt:lpstr>Self-Check Exercises (1)</vt:lpstr>
      <vt:lpstr>Self-Check Exercises (2)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0  Basic problem solving</dc:title>
  <dc:creator>SSC1</dc:creator>
  <cp:lastModifiedBy>Ashwaq</cp:lastModifiedBy>
  <cp:revision>107</cp:revision>
  <dcterms:created xsi:type="dcterms:W3CDTF">2013-05-20T16:51:52Z</dcterms:created>
  <dcterms:modified xsi:type="dcterms:W3CDTF">2024-08-27T17:20:06Z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GUID">
    <vt:lpwstr>F5D10D4C-D26B-41F1-9563-41A35595031A</vt:lpwstr>
  </property>
  <property fmtid="{D5CDD505-2E9C-101B-9397-08002B2CF9AE}" pid="4" name="ArticulatePath">
    <vt:lpwstr>CHAPTER 0-Basic problem solving</vt:lpwstr>
  </property>
  <property fmtid="{D5CDD505-2E9C-101B-9397-08002B2CF9AE}" pid="5" name="ArticulateProjectFull">
    <vt:lpwstr>C:\Users\SSC1\Desktop\CSC111-Ecourse\Lectures\CHAPTER 0-Basic problem solving.ppta</vt:lpwstr>
  </property>
  <property fmtid="{D5CDD505-2E9C-101B-9397-08002B2CF9AE}" pid="6" name="ContentTypeId">
    <vt:lpwstr>0x0101004E30F259772545438AFC47D509E1C36E</vt:lpwstr>
  </property>
</Properties>
</file>