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30"/>
  </p:notesMasterIdLst>
  <p:sldIdLst>
    <p:sldId id="257" r:id="rId5"/>
    <p:sldId id="29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87" r:id="rId17"/>
    <p:sldId id="294" r:id="rId18"/>
    <p:sldId id="275" r:id="rId19"/>
    <p:sldId id="277" r:id="rId20"/>
    <p:sldId id="296" r:id="rId21"/>
    <p:sldId id="298" r:id="rId22"/>
    <p:sldId id="297" r:id="rId23"/>
    <p:sldId id="299" r:id="rId24"/>
    <p:sldId id="300" r:id="rId25"/>
    <p:sldId id="301" r:id="rId26"/>
    <p:sldId id="302" r:id="rId27"/>
    <p:sldId id="303" r:id="rId28"/>
    <p:sldId id="304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04910-41BE-4C53-818A-5B75FF90033A}" v="2" dt="2020-09-04T23:56:46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703"/>
  </p:normalViewPr>
  <p:slideViewPr>
    <p:cSldViewPr>
      <p:cViewPr varScale="1">
        <p:scale>
          <a:sx n="66" d="100"/>
          <a:sy n="66" d="100"/>
        </p:scale>
        <p:origin x="128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ia Ibrahim Almanea" userId="S::lalmanea@ksu.edu.sa::c77c9340-b195-4f54-8613-682e14b0b986" providerId="AD" clId="Web-{13E04910-41BE-4C53-818A-5B75FF90033A}"/>
    <pc:docChg chg="modSld">
      <pc:chgData name="Lamia Ibrahim Almanea" userId="S::lalmanea@ksu.edu.sa::c77c9340-b195-4f54-8613-682e14b0b986" providerId="AD" clId="Web-{13E04910-41BE-4C53-818A-5B75FF90033A}" dt="2020-09-04T23:56:46.676" v="1" actId="1076"/>
      <pc:docMkLst>
        <pc:docMk/>
      </pc:docMkLst>
      <pc:sldChg chg="modSp">
        <pc:chgData name="Lamia Ibrahim Almanea" userId="S::lalmanea@ksu.edu.sa::c77c9340-b195-4f54-8613-682e14b0b986" providerId="AD" clId="Web-{13E04910-41BE-4C53-818A-5B75FF90033A}" dt="2020-09-04T23:56:46.676" v="1" actId="1076"/>
        <pc:sldMkLst>
          <pc:docMk/>
          <pc:sldMk cId="964348501" sldId="300"/>
        </pc:sldMkLst>
        <pc:cxnChg chg="mod">
          <ac:chgData name="Lamia Ibrahim Almanea" userId="S::lalmanea@ksu.edu.sa::c77c9340-b195-4f54-8613-682e14b0b986" providerId="AD" clId="Web-{13E04910-41BE-4C53-818A-5B75FF90033A}" dt="2020-09-04T23:56:46.676" v="1" actId="1076"/>
          <ac:cxnSpMkLst>
            <pc:docMk/>
            <pc:sldMk cId="964348501" sldId="300"/>
            <ac:cxnSpMk id="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08DD-8206-410E-B321-0AE4BCB545BC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DEF53-F410-46B7-AB6C-2FA571C740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4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6A4435-4DEA-4DED-A8B8-78B493354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00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4000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5A241DC0-C739-47CD-97BB-D9596BD8F9AC}" type="slidenum">
              <a:rPr lang="x-none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5A1C68-F048-4C66-8544-2D3BD35A587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821160" y="2996952"/>
            <a:ext cx="7071320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>PROBLEM SOLVING </a:t>
            </a:r>
          </a:p>
        </p:txBody>
      </p:sp>
      <p:sp>
        <p:nvSpPr>
          <p:cNvPr id="6" name="PPTShape_0"/>
          <p:cNvSpPr txBox="1">
            <a:spLocks/>
          </p:cNvSpPr>
          <p:nvPr/>
        </p:nvSpPr>
        <p:spPr>
          <a:xfrm>
            <a:off x="72008" y="5949280"/>
            <a:ext cx="18822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CT 1111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1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712968" cy="432048"/>
          </a:xfrm>
          <a:ln/>
        </p:spPr>
        <p:txBody>
          <a:bodyPr>
            <a:norm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sum of two 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1700808"/>
            <a:ext cx="8640960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4363" indent="-342900">
              <a:lnSpc>
                <a:spcPct val="90000"/>
              </a:lnSpc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the first number and save it in the variable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Read the second number and save it in the variable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Add both numbers and save the result in the variable 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	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= N1 + N2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Print the result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End the program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52" y="2348880"/>
            <a:ext cx="7056784" cy="7200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552" y="3429000"/>
            <a:ext cx="7056784" cy="7200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9552" y="4509120"/>
            <a:ext cx="7056784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4.2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Algorithm</a:t>
            </a:r>
          </a:p>
        </p:txBody>
      </p:sp>
      <p:sp>
        <p:nvSpPr>
          <p:cNvPr id="4" name="Left Arrow 3"/>
          <p:cNvSpPr/>
          <p:nvPr/>
        </p:nvSpPr>
        <p:spPr>
          <a:xfrm>
            <a:off x="7020272" y="227687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INPUT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7020272" y="335699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PROCESSING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7020272" y="4293096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OUTPUT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4259" grpId="0" build="p" animBg="1"/>
      <p:bldP spid="5" grpId="0" uiExpand="1" build="p" animBg="1"/>
      <p:bldP spid="10" grpId="0" animBg="1"/>
      <p:bldP spid="11" grpId="0" animBg="1"/>
      <p:bldP spid="12" grpId="0" animBg="1"/>
      <p:bldP spid="4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369332"/>
          </a:xfrm>
          <a:ln/>
        </p:spPr>
        <p:txBody>
          <a:bodyPr wrap="square">
            <a:sp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average of three 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520" y="1916832"/>
            <a:ext cx="8640960" cy="41764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Start the program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the first number and save it in  the 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num1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Read the second number and save it in the 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num2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Read the third number and save it in the 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num3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Add the three numbers and save the result in the 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	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= num1 + num2 + num3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Divide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by 3 and save the result in the variable (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avg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	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avg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= sum / 3 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7. Print the result (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avg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)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8. End the program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2492896"/>
            <a:ext cx="7776864" cy="93610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5536" y="3645024"/>
            <a:ext cx="7776864" cy="122413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5536" y="5013176"/>
            <a:ext cx="7776864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2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4.2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Algorithm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7020272" y="2528900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INPUT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7020272" y="3825044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PROCESSING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7020272" y="479715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OUTPUT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263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animBg="1"/>
      <p:bldP spid="3" grpId="0" uiExpand="1" build="p" animBg="1"/>
      <p:bldP spid="10" grpId="0" animBg="1"/>
      <p:bldP spid="11" grpId="0" animBg="1"/>
      <p:bldP spid="12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12967" cy="720080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volume of a cube and the sum of its surfaces’ areas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520" y="2132856"/>
            <a:ext cx="8640960" cy="4608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27038" indent="-342900">
              <a:lnSpc>
                <a:spcPct val="90000"/>
              </a:lnSpc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  <a:p>
            <a:pPr marL="841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the length of the side and save it in the 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41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Calculate the volume and save the result in the 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4138" algn="ctr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= L* L* L</a:t>
            </a: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Calculate the sum of surfaces’ areas  and store the result in the </a:t>
            </a: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 (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84138" algn="ctr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= 6 * L* L</a:t>
            </a:r>
          </a:p>
          <a:p>
            <a:pPr marL="84138" algn="ctr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Print output1: the variable ( Volume ) </a:t>
            </a: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Print  output2: the variable ( Surface )</a:t>
            </a:r>
          </a:p>
          <a:p>
            <a:pPr marL="841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End the program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28" y="2996952"/>
            <a:ext cx="8280920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528" y="3573016"/>
            <a:ext cx="8280920" cy="151216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3528" y="5157192"/>
            <a:ext cx="8280920" cy="7200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4.2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Algorithm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980728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3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7020272" y="2780928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INPUT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7020272" y="389705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PROCESSING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7020272" y="5085184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OUTPUT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283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nimBg="1"/>
      <p:bldP spid="9" grpId="0" uiExpand="1" build="p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  <p:sp>
        <p:nvSpPr>
          <p:cNvPr id="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144488"/>
            <a:ext cx="8686800" cy="3292624"/>
          </a:xfrm>
        </p:spPr>
        <p:txBody>
          <a:bodyPr>
            <a:normAutofit lnSpcReduction="10000"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A flowchart is the graphical representation of the algorithm.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The flowchart illustrates the previously developed algorithm in more details.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These details make the algorithm very close to the code implementation in any high level programming language.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Worth to mention, that both algorithm and flowchart are independent of the used programming language.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The flowchart uses standard symbols to illustrate each action. These symbols are shown in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4383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314655" y="908720"/>
            <a:ext cx="3034499" cy="421858"/>
            <a:chOff x="314655" y="1520665"/>
            <a:chExt cx="3034499" cy="261941"/>
          </a:xfrm>
        </p:grpSpPr>
        <p:sp>
          <p:nvSpPr>
            <p:cNvPr id="9" name="AutoShape 67"/>
            <p:cNvSpPr>
              <a:spLocks noChangeArrowheads="1"/>
            </p:cNvSpPr>
            <p:nvPr/>
          </p:nvSpPr>
          <p:spPr bwMode="auto">
            <a:xfrm>
              <a:off x="314655" y="1520665"/>
              <a:ext cx="1441450" cy="261941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10" name="AutoShape 70"/>
            <p:cNvSpPr>
              <a:spLocks noChangeArrowheads="1"/>
            </p:cNvSpPr>
            <p:nvPr/>
          </p:nvSpPr>
          <p:spPr bwMode="auto">
            <a:xfrm>
              <a:off x="1907704" y="1520665"/>
              <a:ext cx="1441450" cy="261940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51920" y="909729"/>
            <a:ext cx="5040560" cy="4198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Start/End of the program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7629" y="1599335"/>
            <a:ext cx="3598267" cy="358775"/>
            <a:chOff x="37629" y="2025477"/>
            <a:chExt cx="3598267" cy="358775"/>
          </a:xfrm>
        </p:grpSpPr>
        <p:sp>
          <p:nvSpPr>
            <p:cNvPr id="13" name="AutoShape 68"/>
            <p:cNvSpPr>
              <a:spLocks noChangeArrowheads="1"/>
            </p:cNvSpPr>
            <p:nvPr/>
          </p:nvSpPr>
          <p:spPr bwMode="auto">
            <a:xfrm>
              <a:off x="37629" y="2025477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n1</a:t>
              </a:r>
            </a:p>
          </p:txBody>
        </p:sp>
        <p:sp>
          <p:nvSpPr>
            <p:cNvPr id="14" name="AutoShape 71"/>
            <p:cNvSpPr>
              <a:spLocks noChangeArrowheads="1"/>
            </p:cNvSpPr>
            <p:nvPr/>
          </p:nvSpPr>
          <p:spPr bwMode="auto">
            <a:xfrm>
              <a:off x="1691208" y="2025477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n1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851920" y="1562822"/>
            <a:ext cx="5040560" cy="431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Read/Print the variable named </a:t>
            </a:r>
            <a:r>
              <a:rPr lang="en-US" sz="20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AutoShape 69"/>
          <p:cNvSpPr>
            <a:spLocks noChangeArrowheads="1"/>
          </p:cNvSpPr>
          <p:nvPr/>
        </p:nvSpPr>
        <p:spPr bwMode="auto">
          <a:xfrm>
            <a:off x="1907704" y="2241439"/>
            <a:ext cx="1366837" cy="43065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5</a:t>
            </a:r>
          </a:p>
        </p:txBody>
      </p:sp>
      <p:sp>
        <p:nvSpPr>
          <p:cNvPr id="17" name="AutoShape 72"/>
          <p:cNvSpPr>
            <a:spLocks noChangeArrowheads="1"/>
          </p:cNvSpPr>
          <p:nvPr/>
        </p:nvSpPr>
        <p:spPr bwMode="auto">
          <a:xfrm>
            <a:off x="1907703" y="2990683"/>
            <a:ext cx="1366837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N2 = n1+3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1920" y="2204864"/>
            <a:ext cx="5040560" cy="5038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Assignment operation: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given the value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51920" y="2990112"/>
            <a:ext cx="5040560" cy="5038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Arithmetic operation: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equals the value of 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 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79513" y="3685470"/>
            <a:ext cx="3347415" cy="576263"/>
            <a:chOff x="179513" y="3716833"/>
            <a:chExt cx="3347415" cy="576263"/>
          </a:xfrm>
        </p:grpSpPr>
        <p:sp>
          <p:nvSpPr>
            <p:cNvPr id="21" name="AutoShape 73"/>
            <p:cNvSpPr>
              <a:spLocks noChangeArrowheads="1"/>
            </p:cNvSpPr>
            <p:nvPr/>
          </p:nvSpPr>
          <p:spPr bwMode="auto">
            <a:xfrm>
              <a:off x="829942" y="3716833"/>
              <a:ext cx="1798488" cy="576263"/>
            </a:xfrm>
            <a:prstGeom prst="flowChartDecisi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n1 &gt; 3</a:t>
              </a:r>
            </a:p>
          </p:txBody>
        </p:sp>
        <p:sp>
          <p:nvSpPr>
            <p:cNvPr id="22" name="Line 74"/>
            <p:cNvSpPr>
              <a:spLocks noChangeShapeType="1"/>
            </p:cNvSpPr>
            <p:nvPr/>
          </p:nvSpPr>
          <p:spPr bwMode="auto">
            <a:xfrm flipV="1">
              <a:off x="2627783" y="3983578"/>
              <a:ext cx="899145" cy="205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5"/>
            <p:cNvSpPr>
              <a:spLocks noChangeShapeType="1"/>
            </p:cNvSpPr>
            <p:nvPr/>
          </p:nvSpPr>
          <p:spPr bwMode="auto">
            <a:xfrm flipV="1">
              <a:off x="179513" y="4004170"/>
              <a:ext cx="650428" cy="7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655" y="3738518"/>
              <a:ext cx="728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/>
                <a:t>True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39752" y="3738518"/>
              <a:ext cx="75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/>
                <a:t>False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851920" y="3685470"/>
            <a:ext cx="5040560" cy="576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Decision: </a:t>
            </a:r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 than 3? If True (yes) follow the left arrow. If False (no) follow the right arrow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971600" y="4508724"/>
            <a:ext cx="1729234" cy="576460"/>
            <a:chOff x="971600" y="5013176"/>
            <a:chExt cx="1729234" cy="576262"/>
          </a:xfrm>
        </p:grpSpPr>
        <p:sp>
          <p:nvSpPr>
            <p:cNvPr id="29" name="Line 77"/>
            <p:cNvSpPr>
              <a:spLocks noChangeShapeType="1"/>
            </p:cNvSpPr>
            <p:nvPr/>
          </p:nvSpPr>
          <p:spPr bwMode="auto">
            <a:xfrm flipH="1">
              <a:off x="1476872" y="5230589"/>
              <a:ext cx="1223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78"/>
            <p:cNvSpPr>
              <a:spLocks noChangeShapeType="1"/>
            </p:cNvSpPr>
            <p:nvPr/>
          </p:nvSpPr>
          <p:spPr bwMode="auto">
            <a:xfrm>
              <a:off x="1547267" y="5445224"/>
              <a:ext cx="11525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79"/>
            <p:cNvSpPr>
              <a:spLocks noChangeShapeType="1"/>
            </p:cNvSpPr>
            <p:nvPr/>
          </p:nvSpPr>
          <p:spPr bwMode="auto">
            <a:xfrm>
              <a:off x="1118097" y="5085184"/>
              <a:ext cx="0" cy="5032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0"/>
            <p:cNvSpPr>
              <a:spLocks noChangeShapeType="1"/>
            </p:cNvSpPr>
            <p:nvPr/>
          </p:nvSpPr>
          <p:spPr bwMode="auto">
            <a:xfrm flipV="1">
              <a:off x="971600" y="5013176"/>
              <a:ext cx="0" cy="5762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851920" y="4570989"/>
            <a:ext cx="5040560" cy="4519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Connector arrows: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connects between symbols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985516" y="5228927"/>
            <a:ext cx="722388" cy="648345"/>
            <a:chOff x="2985516" y="5589240"/>
            <a:chExt cx="722388" cy="648345"/>
          </a:xfrm>
        </p:grpSpPr>
        <p:sp>
          <p:nvSpPr>
            <p:cNvPr id="34" name="AutoShape 81"/>
            <p:cNvSpPr>
              <a:spLocks noChangeArrowheads="1"/>
            </p:cNvSpPr>
            <p:nvPr/>
          </p:nvSpPr>
          <p:spPr bwMode="auto">
            <a:xfrm>
              <a:off x="2985516" y="5589885"/>
              <a:ext cx="360363" cy="287337"/>
            </a:xfrm>
            <a:prstGeom prst="flowChartConnec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35" name="Line 82"/>
            <p:cNvSpPr>
              <a:spLocks noChangeShapeType="1"/>
            </p:cNvSpPr>
            <p:nvPr/>
          </p:nvSpPr>
          <p:spPr bwMode="auto">
            <a:xfrm flipH="1">
              <a:off x="3203004" y="5877222"/>
              <a:ext cx="0" cy="360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83"/>
            <p:cNvSpPr>
              <a:spLocks noChangeShapeType="1"/>
            </p:cNvSpPr>
            <p:nvPr/>
          </p:nvSpPr>
          <p:spPr bwMode="auto">
            <a:xfrm flipH="1">
              <a:off x="3492004" y="5589240"/>
              <a:ext cx="0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utoShape 84"/>
            <p:cNvSpPr>
              <a:spLocks noChangeArrowheads="1"/>
            </p:cNvSpPr>
            <p:nvPr/>
          </p:nvSpPr>
          <p:spPr bwMode="auto">
            <a:xfrm>
              <a:off x="3345954" y="5949602"/>
              <a:ext cx="361950" cy="287338"/>
            </a:xfrm>
            <a:prstGeom prst="flowChartConnec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/>
                <a:t>2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3851920" y="5274363"/>
            <a:ext cx="5040560" cy="5574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Connector points: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marking points to sub-flowcharts</a:t>
            </a:r>
          </a:p>
        </p:txBody>
      </p:sp>
      <p:sp>
        <p:nvSpPr>
          <p:cNvPr id="39" name="AutoShape 86"/>
          <p:cNvSpPr>
            <a:spLocks noChangeArrowheads="1"/>
          </p:cNvSpPr>
          <p:nvPr/>
        </p:nvSpPr>
        <p:spPr bwMode="auto">
          <a:xfrm>
            <a:off x="827683" y="6041818"/>
            <a:ext cx="2016125" cy="457432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// my name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51920" y="6029626"/>
            <a:ext cx="5040560" cy="4818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Comment: </a:t>
            </a:r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compiler discards comments. Here </a:t>
            </a:r>
            <a:r>
              <a:rPr lang="en-US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name </a:t>
            </a:r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written as a comment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</p:spTree>
    <p:extLst>
      <p:ext uri="{BB962C8B-B14F-4D97-AF65-F5344CB8AC3E}">
        <p14:creationId xmlns:p14="http://schemas.microsoft.com/office/powerpoint/2010/main" val="315435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6" grpId="0" animBg="1"/>
      <p:bldP spid="33" grpId="0" animBg="1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28600" y="6207968"/>
            <a:ext cx="8807896" cy="533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 that variables should have different names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1</a:t>
            </a: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12967" cy="432048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a flowchart that adds two 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AutoShape 67"/>
          <p:cNvSpPr>
            <a:spLocks noChangeArrowheads="1"/>
          </p:cNvSpPr>
          <p:nvPr/>
        </p:nvSpPr>
        <p:spPr bwMode="auto">
          <a:xfrm>
            <a:off x="838857" y="1988840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38" name="AutoShape 68"/>
          <p:cNvSpPr>
            <a:spLocks noChangeArrowheads="1"/>
          </p:cNvSpPr>
          <p:nvPr/>
        </p:nvSpPr>
        <p:spPr bwMode="auto">
          <a:xfrm>
            <a:off x="624545" y="270282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n1</a:t>
            </a:r>
          </a:p>
        </p:txBody>
      </p:sp>
      <p:sp>
        <p:nvSpPr>
          <p:cNvPr id="39" name="AutoShape 68"/>
          <p:cNvSpPr>
            <a:spLocks noChangeArrowheads="1"/>
          </p:cNvSpPr>
          <p:nvPr/>
        </p:nvSpPr>
        <p:spPr bwMode="auto">
          <a:xfrm>
            <a:off x="624545" y="3353725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n2</a:t>
            </a:r>
          </a:p>
        </p:txBody>
      </p:sp>
      <p:sp>
        <p:nvSpPr>
          <p:cNvPr id="40" name="AutoShape 72"/>
          <p:cNvSpPr>
            <a:spLocks noChangeArrowheads="1"/>
          </p:cNvSpPr>
          <p:nvPr/>
        </p:nvSpPr>
        <p:spPr bwMode="auto">
          <a:xfrm>
            <a:off x="768152" y="4004626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Sum = n1 + n2</a:t>
            </a:r>
          </a:p>
        </p:txBody>
      </p:sp>
      <p:sp>
        <p:nvSpPr>
          <p:cNvPr id="41" name="AutoShape 71"/>
          <p:cNvSpPr>
            <a:spLocks noChangeArrowheads="1"/>
          </p:cNvSpPr>
          <p:nvPr/>
        </p:nvSpPr>
        <p:spPr bwMode="auto">
          <a:xfrm>
            <a:off x="587238" y="4799419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latin typeface="Arial" charset="0"/>
                <a:cs typeface="Arial" charset="0"/>
              </a:rPr>
              <a:t>Sum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AutoShape 70"/>
          <p:cNvSpPr>
            <a:spLocks noChangeArrowheads="1"/>
          </p:cNvSpPr>
          <p:nvPr/>
        </p:nvSpPr>
        <p:spPr bwMode="auto">
          <a:xfrm>
            <a:off x="838857" y="5445225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50966" y="241069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50966" y="305472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550966" y="371250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550966" y="4507293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50966" y="515819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131840" y="1988840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31840" y="2680117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user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131840" y="33713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user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31840" y="406267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store the result in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1840" y="4753948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1840" y="544522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</p:txBody>
      </p:sp>
    </p:spTree>
    <p:custDataLst>
      <p:tags r:id="rId1"/>
    </p:custData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35" grpId="0" animBg="1"/>
      <p:bldP spid="36" grpId="0" build="p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/>
          <a:p>
            <a:fld id="{5A241DC0-C739-47CD-97BB-D9596BD8F9AC}" type="slidenum">
              <a:rPr lang="x-none" smtClean="0"/>
              <a:pPr/>
              <a:t>16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2</a:t>
            </a:r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369332"/>
          </a:xfrm>
          <a:ln/>
        </p:spPr>
        <p:txBody>
          <a:bodyPr wrap="square">
            <a:sp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average of three 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>
            <a:off x="838857" y="1988840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31" name="AutoShape 68"/>
          <p:cNvSpPr>
            <a:spLocks noChangeArrowheads="1"/>
          </p:cNvSpPr>
          <p:nvPr/>
        </p:nvSpPr>
        <p:spPr bwMode="auto">
          <a:xfrm>
            <a:off x="624545" y="270282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" name="AutoShape 68"/>
          <p:cNvSpPr>
            <a:spLocks noChangeArrowheads="1"/>
          </p:cNvSpPr>
          <p:nvPr/>
        </p:nvSpPr>
        <p:spPr bwMode="auto">
          <a:xfrm>
            <a:off x="624545" y="3353725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50966" y="241069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550966" y="305472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550966" y="371250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31840" y="1988840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31840" y="2680117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31840" y="33713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x2</a:t>
            </a:r>
          </a:p>
        </p:txBody>
      </p:sp>
      <p:sp>
        <p:nvSpPr>
          <p:cNvPr id="39" name="AutoShape 68"/>
          <p:cNvSpPr>
            <a:spLocks noChangeArrowheads="1"/>
          </p:cNvSpPr>
          <p:nvPr/>
        </p:nvSpPr>
        <p:spPr bwMode="auto">
          <a:xfrm>
            <a:off x="611560" y="400506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37981" y="4363839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18855" y="4022733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x3</a:t>
            </a:r>
          </a:p>
        </p:txBody>
      </p:sp>
      <p:sp>
        <p:nvSpPr>
          <p:cNvPr id="42" name="AutoShape 72"/>
          <p:cNvSpPr>
            <a:spLocks noChangeArrowheads="1"/>
          </p:cNvSpPr>
          <p:nvPr/>
        </p:nvSpPr>
        <p:spPr bwMode="auto">
          <a:xfrm>
            <a:off x="755576" y="4653136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R=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x1</a:t>
            </a:r>
            <a:r>
              <a:rPr lang="en-US" sz="1600" dirty="0">
                <a:latin typeface="Arial" charset="0"/>
                <a:cs typeface="Arial" charset="0"/>
              </a:rPr>
              <a:t>+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x2</a:t>
            </a:r>
            <a:r>
              <a:rPr lang="en-US" sz="1600" dirty="0">
                <a:latin typeface="Arial" charset="0"/>
                <a:cs typeface="Arial" charset="0"/>
              </a:rPr>
              <a:t>+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x3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538390" y="5155803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19264" y="471118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x1, x2, x3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store the result in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</a:p>
        </p:txBody>
      </p:sp>
      <p:sp>
        <p:nvSpPr>
          <p:cNvPr id="45" name="AutoShape 72"/>
          <p:cNvSpPr>
            <a:spLocks noChangeArrowheads="1"/>
          </p:cNvSpPr>
          <p:nvPr/>
        </p:nvSpPr>
        <p:spPr bwMode="auto">
          <a:xfrm>
            <a:off x="755576" y="5442519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Arial" charset="0"/>
                <a:cs typeface="Arial" charset="0"/>
              </a:rPr>
              <a:t>Avr</a:t>
            </a:r>
            <a:r>
              <a:rPr lang="en-US" sz="1600" dirty="0">
                <a:latin typeface="Arial" charset="0"/>
                <a:cs typeface="Arial" charset="0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R</a:t>
            </a:r>
            <a:r>
              <a:rPr lang="en-US" sz="1600" dirty="0">
                <a:latin typeface="Arial" charset="0"/>
                <a:cs typeface="Arial" charset="0"/>
              </a:rPr>
              <a:t>/3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538390" y="5945186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119264" y="550056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3 and store the result in </a:t>
            </a:r>
            <a:r>
              <a:rPr lang="en-US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31640" y="6237312"/>
            <a:ext cx="360040" cy="3600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131840" y="61754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Continuation point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 the next slide)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build="p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7" grpId="0" animBg="1"/>
      <p:bldP spid="4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1DC0-C739-47CD-97BB-D9596BD8F9AC}" type="slidenum">
              <a:rPr lang="x-none" smtClean="0"/>
              <a:pPr/>
              <a:t>17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2 (</a:t>
            </a:r>
            <a:r>
              <a:rPr lang="en-US" b="1" dirty="0" err="1"/>
              <a:t>cnt’d</a:t>
            </a:r>
            <a:r>
              <a:rPr lang="en-US" b="1" dirty="0"/>
              <a:t>)</a:t>
            </a:r>
          </a:p>
        </p:txBody>
      </p:sp>
      <p:sp>
        <p:nvSpPr>
          <p:cNvPr id="18" name="Oval 17"/>
          <p:cNvSpPr/>
          <p:nvPr/>
        </p:nvSpPr>
        <p:spPr>
          <a:xfrm>
            <a:off x="1505964" y="1618610"/>
            <a:ext cx="360040" cy="3600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06164" y="1556792"/>
            <a:ext cx="4866236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Continuation point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(from previous slide)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685285" y="197865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utoShape 71"/>
          <p:cNvSpPr>
            <a:spLocks noChangeArrowheads="1"/>
          </p:cNvSpPr>
          <p:nvPr/>
        </p:nvSpPr>
        <p:spPr bwMode="auto">
          <a:xfrm>
            <a:off x="731254" y="2250335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  <a:cs typeface="Arial" charset="0"/>
              </a:rPr>
              <a:t>Avr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AutoShape 70"/>
          <p:cNvSpPr>
            <a:spLocks noChangeArrowheads="1"/>
          </p:cNvSpPr>
          <p:nvPr/>
        </p:nvSpPr>
        <p:spPr bwMode="auto">
          <a:xfrm>
            <a:off x="982873" y="2896141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94982" y="260911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75856" y="2204864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856" y="2896140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9512" y="566124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Also the variables to be printed should already have values.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9512" y="458112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 that variables in the Right Hand Side of any formula should have values. These are marked in blue in the flowchart.</a:t>
            </a:r>
          </a:p>
        </p:txBody>
      </p:sp>
    </p:spTree>
    <p:extLst>
      <p:ext uri="{BB962C8B-B14F-4D97-AF65-F5344CB8AC3E}">
        <p14:creationId xmlns:p14="http://schemas.microsoft.com/office/powerpoint/2010/main" val="37691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/>
          <a:p>
            <a:fld id="{5A241DC0-C739-47CD-97BB-D9596BD8F9AC}" type="slidenum">
              <a:rPr lang="x-none" smtClean="0"/>
              <a:pPr/>
              <a:t>18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2 (</a:t>
            </a:r>
            <a:r>
              <a:rPr lang="en-US" b="1" dirty="0" err="1"/>
              <a:t>cnt’d</a:t>
            </a:r>
            <a:r>
              <a:rPr lang="en-US" b="1" dirty="0"/>
              <a:t>) </a:t>
            </a:r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369332"/>
          </a:xfrm>
          <a:ln/>
        </p:spPr>
        <p:txBody>
          <a:bodyPr wrap="square">
            <a:sp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more simplified way of the flowchart of Example 2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>
            <a:off x="838857" y="1988840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31" name="AutoShape 68"/>
          <p:cNvSpPr>
            <a:spLocks noChangeArrowheads="1"/>
          </p:cNvSpPr>
          <p:nvPr/>
        </p:nvSpPr>
        <p:spPr bwMode="auto">
          <a:xfrm>
            <a:off x="467544" y="2702824"/>
            <a:ext cx="2160240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1, x2, x3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50966" y="241069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31840" y="1988840"/>
            <a:ext cx="490912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31840" y="2680117"/>
            <a:ext cx="490912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variables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x1, x2, x3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37981" y="306896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72"/>
          <p:cNvSpPr>
            <a:spLocks noChangeArrowheads="1"/>
          </p:cNvSpPr>
          <p:nvPr/>
        </p:nvSpPr>
        <p:spPr bwMode="auto">
          <a:xfrm>
            <a:off x="612875" y="3358257"/>
            <a:ext cx="1870893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Arial" charset="0"/>
                <a:cs typeface="Arial" charset="0"/>
              </a:rPr>
              <a:t>Avr</a:t>
            </a:r>
            <a:r>
              <a:rPr lang="en-US" sz="1600" dirty="0">
                <a:latin typeface="Arial" charset="0"/>
                <a:cs typeface="Arial" charset="0"/>
              </a:rPr>
              <a:t>=(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x1</a:t>
            </a:r>
            <a:r>
              <a:rPr lang="en-US" sz="1600" dirty="0">
                <a:latin typeface="Arial" charset="0"/>
                <a:cs typeface="Arial" charset="0"/>
              </a:rPr>
              <a:t>+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x2</a:t>
            </a:r>
            <a:r>
              <a:rPr lang="en-US" sz="1600" dirty="0">
                <a:latin typeface="Arial" charset="0"/>
                <a:cs typeface="Arial" charset="0"/>
              </a:rPr>
              <a:t>+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x3</a:t>
            </a:r>
            <a:r>
              <a:rPr lang="en-US" sz="1600" dirty="0">
                <a:latin typeface="Arial" charset="0"/>
                <a:cs typeface="Arial" charset="0"/>
              </a:rPr>
              <a:t>)/3</a:t>
            </a:r>
            <a:endParaRPr lang="en-US" sz="1600" dirty="0"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9264" y="3344294"/>
            <a:ext cx="4909120" cy="588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Divide the sum of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x1, x2, x3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3 and store the result in </a:t>
            </a:r>
            <a:r>
              <a:rPr lang="en-US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AutoShape 71"/>
          <p:cNvSpPr>
            <a:spLocks noChangeArrowheads="1"/>
          </p:cNvSpPr>
          <p:nvPr/>
        </p:nvSpPr>
        <p:spPr bwMode="auto">
          <a:xfrm>
            <a:off x="587238" y="4161537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  <a:cs typeface="Arial" charset="0"/>
              </a:rPr>
              <a:t>Avr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AutoShape 70"/>
          <p:cNvSpPr>
            <a:spLocks noChangeArrowheads="1"/>
          </p:cNvSpPr>
          <p:nvPr/>
        </p:nvSpPr>
        <p:spPr bwMode="auto">
          <a:xfrm>
            <a:off x="838857" y="4807343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547664" y="450912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131840" y="4116066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31840" y="4807342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547664" y="385695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7341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build="p" animBg="1"/>
      <p:bldP spid="30" grpId="0" animBg="1"/>
      <p:bldP spid="31" grpId="0" animBg="1"/>
      <p:bldP spid="36" grpId="0" animBg="1"/>
      <p:bldP spid="37" grpId="0" animBg="1"/>
      <p:bldP spid="42" grpId="0" animBg="1"/>
      <p:bldP spid="44" grpId="0" animBg="1"/>
      <p:bldP spid="49" grpId="0" animBg="1"/>
      <p:bldP spid="50" grpId="0" animBg="1"/>
      <p:bldP spid="52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3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12967" cy="720080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volume of a cube and the sum of its surfaces’ areas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AutoShape 67"/>
          <p:cNvSpPr>
            <a:spLocks noChangeArrowheads="1"/>
          </p:cNvSpPr>
          <p:nvPr/>
        </p:nvSpPr>
        <p:spPr bwMode="auto">
          <a:xfrm>
            <a:off x="838857" y="2138952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50966" y="256081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31840" y="2138952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</p:txBody>
      </p:sp>
      <p:sp>
        <p:nvSpPr>
          <p:cNvPr id="13" name="AutoShape 68"/>
          <p:cNvSpPr>
            <a:spLocks noChangeArrowheads="1"/>
          </p:cNvSpPr>
          <p:nvPr/>
        </p:nvSpPr>
        <p:spPr bwMode="auto">
          <a:xfrm>
            <a:off x="624545" y="2856986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L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50966" y="320888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31840" y="2834279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16" name="AutoShape 72"/>
          <p:cNvSpPr>
            <a:spLocks noChangeArrowheads="1"/>
          </p:cNvSpPr>
          <p:nvPr/>
        </p:nvSpPr>
        <p:spPr bwMode="auto">
          <a:xfrm>
            <a:off x="755576" y="3501008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V=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1600" dirty="0">
                <a:latin typeface="Arial" charset="0"/>
                <a:cs typeface="Arial" charset="0"/>
              </a:rPr>
              <a:t>*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1600" dirty="0">
                <a:latin typeface="Arial" charset="0"/>
                <a:cs typeface="Arial" charset="0"/>
              </a:rPr>
              <a:t>*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38390" y="4003675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119264" y="3559053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the volume and store in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</a:p>
        </p:txBody>
      </p:sp>
      <p:sp>
        <p:nvSpPr>
          <p:cNvPr id="19" name="AutoShape 72"/>
          <p:cNvSpPr>
            <a:spLocks noChangeArrowheads="1"/>
          </p:cNvSpPr>
          <p:nvPr/>
        </p:nvSpPr>
        <p:spPr bwMode="auto">
          <a:xfrm>
            <a:off x="755576" y="4290391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S=6*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1600" dirty="0">
                <a:latin typeface="Arial" charset="0"/>
                <a:cs typeface="Arial" charset="0"/>
              </a:rPr>
              <a:t>*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38390" y="479305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19264" y="4221088"/>
            <a:ext cx="4320480" cy="5906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the sum of surface areas. Store the result in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</a:p>
        </p:txBody>
      </p:sp>
      <p:sp>
        <p:nvSpPr>
          <p:cNvPr id="22" name="AutoShape 71"/>
          <p:cNvSpPr>
            <a:spLocks noChangeArrowheads="1"/>
          </p:cNvSpPr>
          <p:nvPr/>
        </p:nvSpPr>
        <p:spPr bwMode="auto">
          <a:xfrm>
            <a:off x="587238" y="5058647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V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550966" y="541742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31840" y="5013176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</a:p>
        </p:txBody>
      </p:sp>
      <p:sp>
        <p:nvSpPr>
          <p:cNvPr id="25" name="AutoShape 71"/>
          <p:cNvSpPr>
            <a:spLocks noChangeArrowheads="1"/>
          </p:cNvSpPr>
          <p:nvPr/>
        </p:nvSpPr>
        <p:spPr bwMode="auto">
          <a:xfrm>
            <a:off x="587238" y="5730427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S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550966" y="608920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131840" y="5684956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</a:p>
        </p:txBody>
      </p:sp>
      <p:sp>
        <p:nvSpPr>
          <p:cNvPr id="28" name="AutoShape 70"/>
          <p:cNvSpPr>
            <a:spLocks noChangeArrowheads="1"/>
          </p:cNvSpPr>
          <p:nvPr/>
        </p:nvSpPr>
        <p:spPr bwMode="auto">
          <a:xfrm>
            <a:off x="838857" y="6391519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1840" y="6391518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05843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  <p:bldP spid="10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1. Introduction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2. Problem Definition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3. Problem Analysis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4. Solution Design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4.1 Basic Steps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4.2 Algorithm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4.3 Flowchart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5. Examples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338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4 - ALGORITHM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712967" cy="1080120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calculates the required tax based on the employer’s salary. If the salary is less than 5,000 SAR then tax = 10% of the salary; otherwise, the tax = 8%.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2348880"/>
            <a:ext cx="8784976" cy="4248472"/>
          </a:xfrm>
          <a:prstGeom prst="rect">
            <a:avLst/>
          </a:prstGeom>
          <a:ln/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Employer’s salary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(salary) 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required tax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(tax)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Verdana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salary &lt; 5000 then tax = 0.1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salary &gt;= 5000 then tax = 0.08</a:t>
            </a:r>
          </a:p>
        </p:txBody>
      </p:sp>
    </p:spTree>
    <p:extLst>
      <p:ext uri="{BB962C8B-B14F-4D97-AF65-F5344CB8AC3E}">
        <p14:creationId xmlns:p14="http://schemas.microsoft.com/office/powerpoint/2010/main" val="12116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  <p:bldP spid="1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572000" y="6391518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4 - FLOWCHART</a:t>
            </a:r>
          </a:p>
        </p:txBody>
      </p:sp>
      <p:sp>
        <p:nvSpPr>
          <p:cNvPr id="9" name="AutoShape 67"/>
          <p:cNvSpPr>
            <a:spLocks noChangeArrowheads="1"/>
          </p:cNvSpPr>
          <p:nvPr/>
        </p:nvSpPr>
        <p:spPr bwMode="auto">
          <a:xfrm>
            <a:off x="1799047" y="1484784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19772" y="190664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9992" y="148478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</p:txBody>
      </p:sp>
      <p:sp>
        <p:nvSpPr>
          <p:cNvPr id="12" name="AutoShape 68"/>
          <p:cNvSpPr>
            <a:spLocks noChangeArrowheads="1"/>
          </p:cNvSpPr>
          <p:nvPr/>
        </p:nvSpPr>
        <p:spPr bwMode="auto">
          <a:xfrm>
            <a:off x="1584735" y="2202818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salary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19772" y="255471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499992" y="218011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user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1043608" y="2852936"/>
            <a:ext cx="2952328" cy="798184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salary</a:t>
            </a:r>
            <a:r>
              <a:rPr lang="en-US" dirty="0">
                <a:solidFill>
                  <a:schemeClr val="tx1"/>
                </a:solidFill>
              </a:rPr>
              <a:t> &lt; 5000?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52120" y="3008349"/>
            <a:ext cx="3168352" cy="3486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&lt; 5000?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Straight Arrow Connector 17"/>
          <p:cNvCxnSpPr>
            <a:stCxn id="15" idx="1"/>
          </p:cNvCxnSpPr>
          <p:nvPr/>
        </p:nvCxnSpPr>
        <p:spPr>
          <a:xfrm flipH="1">
            <a:off x="683568" y="3252028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6233" y="3252028"/>
            <a:ext cx="0" cy="4485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utoShape 72"/>
          <p:cNvSpPr>
            <a:spLocks noChangeArrowheads="1"/>
          </p:cNvSpPr>
          <p:nvPr/>
        </p:nvSpPr>
        <p:spPr bwMode="auto">
          <a:xfrm>
            <a:off x="180827" y="3718421"/>
            <a:ext cx="1150813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tax = 0.1 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56233" y="4149080"/>
            <a:ext cx="1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35488" y="3717032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5000 then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0.1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780928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True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95936" y="3252028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283968" y="3252028"/>
            <a:ext cx="0" cy="16150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72"/>
          <p:cNvSpPr>
            <a:spLocks noChangeArrowheads="1"/>
          </p:cNvSpPr>
          <p:nvPr/>
        </p:nvSpPr>
        <p:spPr bwMode="auto">
          <a:xfrm>
            <a:off x="3708561" y="4880739"/>
            <a:ext cx="1150813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tax =0.08 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52120" y="4807342"/>
            <a:ext cx="3168352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&gt;= 5000,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0.08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83968" y="529711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627784" y="5589240"/>
            <a:ext cx="165618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56234" y="5589240"/>
            <a:ext cx="1871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38236" y="558924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71"/>
          <p:cNvSpPr>
            <a:spLocks noChangeArrowheads="1"/>
          </p:cNvSpPr>
          <p:nvPr/>
        </p:nvSpPr>
        <p:spPr bwMode="auto">
          <a:xfrm>
            <a:off x="1691208" y="5877272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tax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2000" y="581545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</a:t>
            </a:r>
          </a:p>
        </p:txBody>
      </p:sp>
      <p:sp>
        <p:nvSpPr>
          <p:cNvPr id="45" name="AutoShape 70"/>
          <p:cNvSpPr>
            <a:spLocks noChangeArrowheads="1"/>
          </p:cNvSpPr>
          <p:nvPr/>
        </p:nvSpPr>
        <p:spPr bwMode="auto">
          <a:xfrm>
            <a:off x="1942827" y="6391519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48" name="Straight Arrow Connector 47"/>
          <p:cNvCxnSpPr>
            <a:stCxn id="42" idx="4"/>
            <a:endCxn id="45" idx="0"/>
          </p:cNvCxnSpPr>
          <p:nvPr/>
        </p:nvCxnSpPr>
        <p:spPr>
          <a:xfrm>
            <a:off x="2663552" y="6236047"/>
            <a:ext cx="0" cy="1554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08561" y="2780928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6434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21" grpId="0" animBg="1"/>
      <p:bldP spid="23" grpId="0" animBg="1"/>
      <p:bldP spid="25" grpId="0"/>
      <p:bldP spid="33" grpId="0" animBg="1"/>
      <p:bldP spid="34" grpId="0" animBg="1"/>
      <p:bldP spid="42" grpId="0" animBg="1"/>
      <p:bldP spid="44" grpId="0" animBg="1"/>
      <p:bldP spid="45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5 - ALGORITHM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712967" cy="432048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absolute value of a number </a:t>
            </a:r>
            <a:r>
              <a:rPr lang="en-US" sz="2000" i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1844824"/>
            <a:ext cx="8784976" cy="4752528"/>
          </a:xfrm>
          <a:prstGeom prst="rect">
            <a:avLst/>
          </a:prstGeom>
          <a:ln/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number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(x) 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</a:p>
          <a:p>
            <a:pPr marL="457200" lvl="1" indent="0">
              <a:buFont typeface="Verdana"/>
              <a:buNone/>
            </a:pP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609600" lvl="1" indent="-609600">
              <a:spcBef>
                <a:spcPts val="400"/>
              </a:spcBef>
              <a:buClr>
                <a:srgbClr val="FF0000"/>
              </a:buClr>
              <a:buSzPct val="68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457200" lvl="1" indent="0">
              <a:buFont typeface="Verdana"/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absolute value of x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(|x|)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If x &gt;= 0 then do nothing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If x &lt; 0 then x = x * -1 </a:t>
            </a:r>
          </a:p>
          <a:p>
            <a:pPr marL="457200" lvl="1" indent="0">
              <a:buFont typeface="Verdana"/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uiExpand="1" build="p" animBg="1"/>
      <p:bldP spid="10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 5 - FLOWCHART</a:t>
            </a:r>
          </a:p>
        </p:txBody>
      </p:sp>
      <p:sp>
        <p:nvSpPr>
          <p:cNvPr id="11" name="AutoShape 67"/>
          <p:cNvSpPr>
            <a:spLocks noChangeArrowheads="1"/>
          </p:cNvSpPr>
          <p:nvPr/>
        </p:nvSpPr>
        <p:spPr bwMode="auto">
          <a:xfrm>
            <a:off x="1798811" y="1484784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9536" y="190664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99992" y="148478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</a:p>
        </p:txBody>
      </p:sp>
      <p:sp>
        <p:nvSpPr>
          <p:cNvPr id="14" name="AutoShape 68"/>
          <p:cNvSpPr>
            <a:spLocks noChangeArrowheads="1"/>
          </p:cNvSpPr>
          <p:nvPr/>
        </p:nvSpPr>
        <p:spPr bwMode="auto">
          <a:xfrm>
            <a:off x="1584499" y="2202818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19536" y="255471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99992" y="218011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user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99992" y="2863126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negative?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99992" y="3580341"/>
            <a:ext cx="4320480" cy="7064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negative then multiply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-1.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 the new value in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</a:p>
        </p:txBody>
      </p:sp>
      <p:cxnSp>
        <p:nvCxnSpPr>
          <p:cNvPr id="25" name="Straight Arrow Connector 24"/>
          <p:cNvCxnSpPr>
            <a:endCxn id="26" idx="0"/>
          </p:cNvCxnSpPr>
          <p:nvPr/>
        </p:nvCxnSpPr>
        <p:spPr>
          <a:xfrm>
            <a:off x="971600" y="3140968"/>
            <a:ext cx="0" cy="5823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72"/>
          <p:cNvSpPr>
            <a:spLocks noChangeArrowheads="1"/>
          </p:cNvSpPr>
          <p:nvPr/>
        </p:nvSpPr>
        <p:spPr bwMode="auto">
          <a:xfrm>
            <a:off x="179512" y="3723334"/>
            <a:ext cx="1584176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r>
              <a:rPr lang="en-US" sz="1600" dirty="0">
                <a:latin typeface="Arial" charset="0"/>
                <a:cs typeface="Arial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r>
              <a:rPr lang="en-US" sz="1600" dirty="0">
                <a:latin typeface="Arial" charset="0"/>
                <a:cs typeface="Arial" charset="0"/>
              </a:rPr>
              <a:t> * -1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19536" y="5085184"/>
            <a:ext cx="0" cy="0"/>
          </a:xfrm>
          <a:prstGeom prst="straightConnector1">
            <a:avLst/>
          </a:prstGeom>
          <a:ln w="28575"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71"/>
          <p:cNvSpPr>
            <a:spLocks noChangeArrowheads="1"/>
          </p:cNvSpPr>
          <p:nvPr/>
        </p:nvSpPr>
        <p:spPr bwMode="auto">
          <a:xfrm>
            <a:off x="1547664" y="5514403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511392" y="587317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499992" y="5468932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</a:p>
        </p:txBody>
      </p:sp>
      <p:sp>
        <p:nvSpPr>
          <p:cNvPr id="32" name="AutoShape 70"/>
          <p:cNvSpPr>
            <a:spLocks noChangeArrowheads="1"/>
          </p:cNvSpPr>
          <p:nvPr/>
        </p:nvSpPr>
        <p:spPr bwMode="auto">
          <a:xfrm>
            <a:off x="1799283" y="6175495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499992" y="61754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</p:txBody>
      </p:sp>
      <p:cxnSp>
        <p:nvCxnSpPr>
          <p:cNvPr id="36" name="Straight Arrow Connector 35"/>
          <p:cNvCxnSpPr>
            <a:stCxn id="26" idx="2"/>
          </p:cNvCxnSpPr>
          <p:nvPr/>
        </p:nvCxnSpPr>
        <p:spPr>
          <a:xfrm>
            <a:off x="971600" y="4143803"/>
            <a:ext cx="0" cy="9413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71600" y="5085184"/>
            <a:ext cx="15484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19536" y="5085184"/>
            <a:ext cx="472" cy="429219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520008" y="5085184"/>
            <a:ext cx="13319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51920" y="3140968"/>
            <a:ext cx="2904" cy="194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utoShape 73"/>
          <p:cNvSpPr>
            <a:spLocks noChangeArrowheads="1"/>
          </p:cNvSpPr>
          <p:nvPr/>
        </p:nvSpPr>
        <p:spPr bwMode="auto">
          <a:xfrm>
            <a:off x="1586982" y="2852737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&lt; 0?</a:t>
            </a:r>
          </a:p>
        </p:txBody>
      </p:sp>
      <p:sp>
        <p:nvSpPr>
          <p:cNvPr id="40" name="Line 74"/>
          <p:cNvSpPr>
            <a:spLocks noChangeShapeType="1"/>
          </p:cNvSpPr>
          <p:nvPr/>
        </p:nvSpPr>
        <p:spPr bwMode="auto">
          <a:xfrm flipV="1">
            <a:off x="3384823" y="3129777"/>
            <a:ext cx="539105" cy="102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75"/>
          <p:cNvSpPr>
            <a:spLocks noChangeShapeType="1"/>
          </p:cNvSpPr>
          <p:nvPr/>
        </p:nvSpPr>
        <p:spPr bwMode="auto">
          <a:xfrm flipV="1">
            <a:off x="936553" y="3140074"/>
            <a:ext cx="650428" cy="7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71695" y="2874422"/>
            <a:ext cx="728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True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96792" y="2874422"/>
            <a:ext cx="75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False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499992" y="4519310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negative then do nothing</a:t>
            </a:r>
          </a:p>
        </p:txBody>
      </p:sp>
    </p:spTree>
    <p:extLst>
      <p:ext uri="{BB962C8B-B14F-4D97-AF65-F5344CB8AC3E}">
        <p14:creationId xmlns:p14="http://schemas.microsoft.com/office/powerpoint/2010/main" val="39617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6" grpId="0" animBg="1"/>
      <p:bldP spid="21" grpId="0" animBg="1"/>
      <p:bldP spid="24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9" grpId="0" animBg="1"/>
      <p:bldP spid="40" grpId="0" animBg="1"/>
      <p:bldP spid="41" grpId="0" animBg="1"/>
      <p:bldP spid="43" grpId="0"/>
      <p:bldP spid="45" grpId="0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Write the algorithm and draw the flowchart of the following problems: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Convert a temperature from ⁰C into ⁰F.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Find how many seconds there are in a number of minutes and hours.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Specify if a student passes a course or not.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Add the same number to itself </a:t>
            </a:r>
            <a:r>
              <a:rPr lang="en-US" i="1" dirty="0">
                <a:solidFill>
                  <a:srgbClr val="0070C0"/>
                </a:solidFill>
              </a:rPr>
              <a:t>n </a:t>
            </a:r>
            <a:r>
              <a:rPr lang="en-US" dirty="0">
                <a:solidFill>
                  <a:srgbClr val="0070C0"/>
                </a:solidFill>
              </a:rPr>
              <a:t>times.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W2.2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613051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 the faults in the following flowcharts:</a:t>
            </a:r>
            <a:endParaRPr lang="en-US" sz="2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87238" y="1556792"/>
            <a:ext cx="1944688" cy="3878241"/>
            <a:chOff x="587238" y="1988840"/>
            <a:chExt cx="1944688" cy="3878241"/>
          </a:xfrm>
        </p:grpSpPr>
        <p:sp>
          <p:nvSpPr>
            <p:cNvPr id="8" name="AutoShape 67"/>
            <p:cNvSpPr>
              <a:spLocks noChangeArrowheads="1"/>
            </p:cNvSpPr>
            <p:nvPr/>
          </p:nvSpPr>
          <p:spPr bwMode="auto">
            <a:xfrm>
              <a:off x="838857" y="1988840"/>
              <a:ext cx="1441450" cy="421858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9" name="AutoShape 68"/>
            <p:cNvSpPr>
              <a:spLocks noChangeArrowheads="1"/>
            </p:cNvSpPr>
            <p:nvPr/>
          </p:nvSpPr>
          <p:spPr bwMode="auto">
            <a:xfrm>
              <a:off x="624545" y="3499444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x1</a:t>
              </a:r>
            </a:p>
          </p:txBody>
        </p:sp>
        <p:sp>
          <p:nvSpPr>
            <p:cNvPr id="10" name="AutoShape 68"/>
            <p:cNvSpPr>
              <a:spLocks noChangeArrowheads="1"/>
            </p:cNvSpPr>
            <p:nvPr/>
          </p:nvSpPr>
          <p:spPr bwMode="auto">
            <a:xfrm>
              <a:off x="624545" y="4150345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</a:t>
              </a:r>
              <a:r>
                <a:rPr lang="en-US" sz="1600" dirty="0">
                  <a:latin typeface="Arial" charset="0"/>
                  <a:cs typeface="Arial" charset="0"/>
                </a:rPr>
                <a:t>x</a:t>
              </a:r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1" name="AutoShape 72"/>
            <p:cNvSpPr>
              <a:spLocks noChangeArrowheads="1"/>
            </p:cNvSpPr>
            <p:nvPr/>
          </p:nvSpPr>
          <p:spPr bwMode="auto">
            <a:xfrm>
              <a:off x="755576" y="2682457"/>
              <a:ext cx="1582861" cy="502667"/>
            </a:xfrm>
            <a:prstGeom prst="flowChartProcess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Product= x1 * x2</a:t>
              </a:r>
            </a:p>
          </p:txBody>
        </p:sp>
        <p:sp>
          <p:nvSpPr>
            <p:cNvPr id="12" name="AutoShape 71"/>
            <p:cNvSpPr>
              <a:spLocks noChangeArrowheads="1"/>
            </p:cNvSpPr>
            <p:nvPr/>
          </p:nvSpPr>
          <p:spPr bwMode="auto">
            <a:xfrm>
              <a:off x="587238" y="4799419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</a:t>
              </a:r>
              <a:r>
                <a:rPr lang="en-US" sz="1600" dirty="0">
                  <a:latin typeface="Arial" charset="0"/>
                  <a:cs typeface="Arial" charset="0"/>
                </a:rPr>
                <a:t>Product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AutoShape 70"/>
            <p:cNvSpPr>
              <a:spLocks noChangeArrowheads="1"/>
            </p:cNvSpPr>
            <p:nvPr/>
          </p:nvSpPr>
          <p:spPr bwMode="auto">
            <a:xfrm>
              <a:off x="838857" y="5445225"/>
              <a:ext cx="1441450" cy="421856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550966" y="2410698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550966" y="385134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547005" y="3208882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550966" y="4507293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550966" y="5158194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91408" y="1556792"/>
            <a:ext cx="1944688" cy="3878241"/>
            <a:chOff x="3491408" y="1988840"/>
            <a:chExt cx="1944688" cy="3878241"/>
          </a:xfrm>
        </p:grpSpPr>
        <p:sp>
          <p:nvSpPr>
            <p:cNvPr id="19" name="AutoShape 67"/>
            <p:cNvSpPr>
              <a:spLocks noChangeArrowheads="1"/>
            </p:cNvSpPr>
            <p:nvPr/>
          </p:nvSpPr>
          <p:spPr bwMode="auto">
            <a:xfrm>
              <a:off x="3743027" y="1988840"/>
              <a:ext cx="1441450" cy="421858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20" name="AutoShape 68"/>
            <p:cNvSpPr>
              <a:spLocks noChangeArrowheads="1"/>
            </p:cNvSpPr>
            <p:nvPr/>
          </p:nvSpPr>
          <p:spPr bwMode="auto">
            <a:xfrm>
              <a:off x="3528715" y="2702824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n1</a:t>
              </a:r>
            </a:p>
          </p:txBody>
        </p:sp>
        <p:sp>
          <p:nvSpPr>
            <p:cNvPr id="21" name="AutoShape 68"/>
            <p:cNvSpPr>
              <a:spLocks noChangeArrowheads="1"/>
            </p:cNvSpPr>
            <p:nvPr/>
          </p:nvSpPr>
          <p:spPr bwMode="auto">
            <a:xfrm>
              <a:off x="3528715" y="3353725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n2</a:t>
              </a:r>
            </a:p>
          </p:txBody>
        </p:sp>
        <p:sp>
          <p:nvSpPr>
            <p:cNvPr id="22" name="AutoShape 72"/>
            <p:cNvSpPr>
              <a:spLocks noChangeArrowheads="1"/>
            </p:cNvSpPr>
            <p:nvPr/>
          </p:nvSpPr>
          <p:spPr bwMode="auto">
            <a:xfrm>
              <a:off x="3672322" y="4004626"/>
              <a:ext cx="1582861" cy="502667"/>
            </a:xfrm>
            <a:prstGeom prst="flowChartProcess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Sum = n1 + n2</a:t>
              </a:r>
            </a:p>
          </p:txBody>
        </p:sp>
        <p:sp>
          <p:nvSpPr>
            <p:cNvPr id="23" name="AutoShape 71"/>
            <p:cNvSpPr>
              <a:spLocks noChangeArrowheads="1"/>
            </p:cNvSpPr>
            <p:nvPr/>
          </p:nvSpPr>
          <p:spPr bwMode="auto">
            <a:xfrm>
              <a:off x="3491408" y="4799419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</a:t>
              </a:r>
              <a:r>
                <a:rPr lang="en-US" sz="1600" dirty="0">
                  <a:latin typeface="Arial" charset="0"/>
                  <a:cs typeface="Arial" charset="0"/>
                </a:rPr>
                <a:t>n1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AutoShape 70"/>
            <p:cNvSpPr>
              <a:spLocks noChangeArrowheads="1"/>
            </p:cNvSpPr>
            <p:nvPr/>
          </p:nvSpPr>
          <p:spPr bwMode="auto">
            <a:xfrm>
              <a:off x="3743027" y="5445225"/>
              <a:ext cx="1441450" cy="421856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55136" y="2410698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455136" y="305472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455136" y="371250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455136" y="4507293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455136" y="5158194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443736" y="1556792"/>
            <a:ext cx="1944688" cy="3878241"/>
            <a:chOff x="6443736" y="1988840"/>
            <a:chExt cx="1944688" cy="3878241"/>
          </a:xfrm>
        </p:grpSpPr>
        <p:sp>
          <p:nvSpPr>
            <p:cNvPr id="30" name="AutoShape 67"/>
            <p:cNvSpPr>
              <a:spLocks noChangeArrowheads="1"/>
            </p:cNvSpPr>
            <p:nvPr/>
          </p:nvSpPr>
          <p:spPr bwMode="auto">
            <a:xfrm>
              <a:off x="6695355" y="1988840"/>
              <a:ext cx="1441450" cy="421858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31" name="AutoShape 68"/>
            <p:cNvSpPr>
              <a:spLocks noChangeArrowheads="1"/>
            </p:cNvSpPr>
            <p:nvPr/>
          </p:nvSpPr>
          <p:spPr bwMode="auto">
            <a:xfrm>
              <a:off x="6481043" y="2702824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n1</a:t>
              </a: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>
              <a:off x="6481043" y="3353725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n2</a:t>
              </a:r>
            </a:p>
          </p:txBody>
        </p:sp>
        <p:sp>
          <p:nvSpPr>
            <p:cNvPr id="33" name="AutoShape 72"/>
            <p:cNvSpPr>
              <a:spLocks noChangeArrowheads="1"/>
            </p:cNvSpPr>
            <p:nvPr/>
          </p:nvSpPr>
          <p:spPr bwMode="auto">
            <a:xfrm>
              <a:off x="6624650" y="4004626"/>
              <a:ext cx="1582861" cy="502667"/>
            </a:xfrm>
            <a:prstGeom prst="flowChartProcess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Diff</a:t>
              </a:r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= n1 – n2</a:t>
              </a:r>
            </a:p>
          </p:txBody>
        </p:sp>
        <p:sp>
          <p:nvSpPr>
            <p:cNvPr id="34" name="AutoShape 71"/>
            <p:cNvSpPr>
              <a:spLocks noChangeArrowheads="1"/>
            </p:cNvSpPr>
            <p:nvPr/>
          </p:nvSpPr>
          <p:spPr bwMode="auto">
            <a:xfrm>
              <a:off x="6443736" y="4799419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</a:t>
              </a:r>
              <a:r>
                <a:rPr lang="en-US" sz="1600" dirty="0">
                  <a:latin typeface="Arial" charset="0"/>
                  <a:cs typeface="Arial" charset="0"/>
                </a:rPr>
                <a:t>Sum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AutoShape 70"/>
            <p:cNvSpPr>
              <a:spLocks noChangeArrowheads="1"/>
            </p:cNvSpPr>
            <p:nvPr/>
          </p:nvSpPr>
          <p:spPr bwMode="auto">
            <a:xfrm>
              <a:off x="6695355" y="5445225"/>
              <a:ext cx="1441450" cy="421856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407464" y="2410698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407464" y="305472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7407464" y="371250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407464" y="4507293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407464" y="5158194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910865" y="5507940"/>
            <a:ext cx="128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FC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15521" y="5507940"/>
            <a:ext cx="128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FC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1185" y="5507940"/>
            <a:ext cx="128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FC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W1.3 </a:t>
            </a:r>
            <a:r>
              <a:rPr lang="en-US" sz="1200" dirty="0"/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75206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07293"/>
            <a:ext cx="8640960" cy="452596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basic steps to solve a problem are: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Definition: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Define the main problem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Analysis: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inputs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outputs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processing operations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 Design: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detailed steps that the computer will follow to reach the expected result</a:t>
            </a:r>
            <a:endParaRPr lang="x-non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 algn="just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1. Introduction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2204864"/>
            <a:ext cx="8533705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sum of two numbers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763688" y="836712"/>
            <a:ext cx="5616624" cy="1224136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What is/are your target(s)?</a:t>
            </a:r>
          </a:p>
        </p:txBody>
      </p:sp>
      <p:sp>
        <p:nvSpPr>
          <p:cNvPr id="5" name="Oval 4"/>
          <p:cNvSpPr/>
          <p:nvPr/>
        </p:nvSpPr>
        <p:spPr>
          <a:xfrm>
            <a:off x="3923928" y="2200053"/>
            <a:ext cx="2448272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528" y="2816932"/>
            <a:ext cx="8533705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average of three numbers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23928" y="2799905"/>
            <a:ext cx="3024336" cy="4850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23528" y="3501008"/>
            <a:ext cx="8533705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volume of a cube and the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sum of its surfaces’ areas.</a:t>
            </a:r>
          </a:p>
        </p:txBody>
      </p:sp>
      <p:sp>
        <p:nvSpPr>
          <p:cNvPr id="20" name="Oval 19"/>
          <p:cNvSpPr/>
          <p:nvPr/>
        </p:nvSpPr>
        <p:spPr>
          <a:xfrm>
            <a:off x="323528" y="3933056"/>
            <a:ext cx="3240360" cy="4353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6856" y="3501008"/>
            <a:ext cx="2045303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2. Problem Definition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5" grpId="0" animBg="1"/>
      <p:bldP spid="17" grpId="0"/>
      <p:bldP spid="18" grpId="0" animBg="1"/>
      <p:bldP spid="1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88840"/>
            <a:ext cx="8640959" cy="2952328"/>
          </a:xfrm>
          <a:ln/>
        </p:spPr>
        <p:txBody>
          <a:bodyPr>
            <a:normAutofit fontScale="85000" lnSpcReduction="20000"/>
          </a:bodyPr>
          <a:lstStyle/>
          <a:p>
            <a:pPr marL="0" indent="-6096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sum of two numbers</a:t>
            </a: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(x1)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(x2)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summation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(sum)</a:t>
            </a:r>
          </a:p>
          <a:p>
            <a:pPr marL="990600" lvl="1" indent="-533400">
              <a:lnSpc>
                <a:spcPct val="90000"/>
              </a:lnSpc>
              <a:buNone/>
            </a:pPr>
            <a:endParaRPr lang="en-US" sz="2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Processing: (Input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Summation = first + second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= x1 + x2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Problem Analysis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Example 1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511660" y="836712"/>
            <a:ext cx="6120680" cy="1224136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Identify Input, Output and Processing steps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052736"/>
            <a:ext cx="8533705" cy="5184575"/>
          </a:xfrm>
          <a:ln/>
        </p:spPr>
        <p:txBody>
          <a:bodyPr>
            <a:normAutofit/>
          </a:bodyPr>
          <a:lstStyle/>
          <a:p>
            <a:pPr marL="0" indent="-6096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average of three numbers</a:t>
            </a: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(x1)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</a:p>
          <a:p>
            <a:pPr marL="990600" lvl="1" indent="-53340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(x2) </a:t>
            </a:r>
          </a:p>
          <a:p>
            <a:pPr marL="990600" lvl="1" indent="-53340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(x3) </a:t>
            </a:r>
          </a:p>
          <a:p>
            <a:pPr marL="990600" lvl="1" indent="-53340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 :</a:t>
            </a: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average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avg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90600" lvl="1" indent="-533400">
              <a:buNone/>
            </a:pPr>
            <a:endParaRPr lang="en-US" sz="2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=  (first + second + third ) / 3</a:t>
            </a:r>
          </a:p>
          <a:p>
            <a:pPr marL="990600" lvl="1" indent="-533400">
              <a:buNone/>
            </a:pP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avg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(x1 + x2 + x3) / 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Problem Analysis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Example 2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84976" cy="5328592"/>
          </a:xfrm>
          <a:ln/>
        </p:spPr>
        <p:txBody>
          <a:bodyPr>
            <a:normAutofit/>
          </a:bodyPr>
          <a:lstStyle/>
          <a:p>
            <a:pPr marL="0" indent="-609600" algn="l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prints the volume of a cube and the sum of its surfaces’ areas</a:t>
            </a: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Side length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(L)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volume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(V)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surface area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 = side  * side  * side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= L * L * L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 area = ( side * side ) * 6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= L * L * 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Problem Analysis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– Example 3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685800" y="1052736"/>
            <a:ext cx="4103688" cy="698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Problem Definition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685800" y="2276698"/>
            <a:ext cx="4103688" cy="698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Problem Analysis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685800" y="3502248"/>
            <a:ext cx="4103688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Design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081460" y="4221386"/>
            <a:ext cx="3312368" cy="1609725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Design a solution for the problem by writing an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 drawing a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flowchart</a:t>
            </a:r>
          </a:p>
        </p:txBody>
      </p:sp>
      <p:sp>
        <p:nvSpPr>
          <p:cNvPr id="222217" name="AutoShape 9"/>
          <p:cNvSpPr>
            <a:spLocks noChangeArrowheads="1"/>
          </p:cNvSpPr>
          <p:nvPr/>
        </p:nvSpPr>
        <p:spPr bwMode="auto">
          <a:xfrm>
            <a:off x="6229350" y="1557561"/>
            <a:ext cx="2449513" cy="1223962"/>
          </a:xfrm>
          <a:prstGeom prst="flowChartAlternateProcess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r>
              <a:rPr lang="en-US" sz="3200" dirty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>
            <a:off x="6229350" y="4365848"/>
            <a:ext cx="2665413" cy="1223963"/>
          </a:xfrm>
          <a:prstGeom prst="flowChartAlternateProcess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Flowchart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22213" idx="3"/>
          </p:cNvCxnSpPr>
          <p:nvPr/>
        </p:nvCxnSpPr>
        <p:spPr>
          <a:xfrm>
            <a:off x="4789488" y="3825414"/>
            <a:ext cx="5025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292080" y="2169542"/>
            <a:ext cx="0" cy="1681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2217" idx="1"/>
          </p:cNvCxnSpPr>
          <p:nvPr/>
        </p:nvCxnSpPr>
        <p:spPr>
          <a:xfrm flipH="1">
            <a:off x="5292080" y="2169542"/>
            <a:ext cx="93727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22218" idx="1"/>
          </p:cNvCxnSpPr>
          <p:nvPr/>
        </p:nvCxnSpPr>
        <p:spPr>
          <a:xfrm flipH="1">
            <a:off x="5292080" y="4977830"/>
            <a:ext cx="93727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851498"/>
            <a:ext cx="0" cy="1126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2211" idx="2"/>
            <a:endCxn id="222212" idx="0"/>
          </p:cNvCxnSpPr>
          <p:nvPr/>
        </p:nvCxnSpPr>
        <p:spPr>
          <a:xfrm>
            <a:off x="2737644" y="1751236"/>
            <a:ext cx="0" cy="525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22212" idx="2"/>
            <a:endCxn id="222213" idx="0"/>
          </p:cNvCxnSpPr>
          <p:nvPr/>
        </p:nvCxnSpPr>
        <p:spPr>
          <a:xfrm>
            <a:off x="2737644" y="2975198"/>
            <a:ext cx="0" cy="527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 Solution Design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animBg="1"/>
      <p:bldP spid="222212" grpId="0" animBg="1"/>
      <p:bldP spid="222213" grpId="0" animBg="1"/>
      <p:bldP spid="222214" grpId="0" animBg="1"/>
      <p:bldP spid="222217" grpId="0" animBg="1"/>
      <p:bldP spid="222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611188" y="1196752"/>
            <a:ext cx="7993062" cy="5355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Read all the inputs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611188" y="2674341"/>
            <a:ext cx="7993062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Calculate operations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611188" y="4149799"/>
            <a:ext cx="7993062" cy="588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GB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Print the output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25283" idx="2"/>
            <a:endCxn id="225284" idx="0"/>
          </p:cNvCxnSpPr>
          <p:nvPr/>
        </p:nvCxnSpPr>
        <p:spPr>
          <a:xfrm>
            <a:off x="4607719" y="1732283"/>
            <a:ext cx="0" cy="9420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25284" idx="2"/>
            <a:endCxn id="225285" idx="0"/>
          </p:cNvCxnSpPr>
          <p:nvPr/>
        </p:nvCxnSpPr>
        <p:spPr>
          <a:xfrm>
            <a:off x="4607719" y="3207741"/>
            <a:ext cx="0" cy="9420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4.1 Solution Design – Basic Steps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animBg="1"/>
      <p:bldP spid="225284" grpId="0" animBg="1"/>
      <p:bldP spid="22528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5200"/>
  <p:tag name="LMS_COMPLETION_TITLE" val="CHAPTER 0-Basic problem solving"/>
  <p:tag name="LMS_COMPLETION_ID" val="CHAPTER_0-Basic_problem_solving"/>
  <p:tag name="LMS_COMPLETION_VERSION" val="1.0"/>
  <p:tag name="LMS_COMPLETION_DURATION" val="1:00:00"/>
  <p:tag name="LMS_COMPLETION_SCO_TITLE" val="CHAPTER 0-Basic problem solving"/>
  <p:tag name="LMS_COMPLETION_SCO_ID" val="CHAPTER_0-Basic_problem_solving"/>
  <p:tag name="LMS_COMPLETION_EDITION" val="0"/>
  <p:tag name="LMS_COMPLETION_THRESHOLD" val="23"/>
  <p:tag name="LMS_COMPLETION_METHOD" val="VIEW"/>
  <p:tag name="PUBLISH_TITLE" val="CHAPTER 0-Basic problem solving"/>
  <p:tag name="ARTICULATE_PUBLISH_PATH" val="C:\Users\SSC1\Desktop\firstArticulate"/>
  <p:tag name="ARTICULATE_LOGO" val="(None selected)"/>
  <p:tag name="ARTICULATE_PRESENTER" val="(None selected)"/>
  <p:tag name="ARTICULATE_PRESENTER_GUID" val="9869030842"/>
  <p:tag name="ARTICULATE_LMS" val="0"/>
  <p:tag name="ARTICULATE_TEMPLATE_GUID" val="d87a50dd-72f0-4a6b-bbcf-d41c12fda06b"/>
  <p:tag name="LMS_PROTOCOL_METHOD" val="SCORM"/>
  <p:tag name="LMS_PROTOCOL_VERSION" val="1.2"/>
  <p:tag name="LAUNCHINNEWWINDOW" val="0"/>
  <p:tag name="LASTPUBLISHED" val="C:\Users\SSC1\Desktop\firstArticulate\CHAPTER 0-Basic problem solving\player.html"/>
  <p:tag name="ENGAGE_TAB_COUNT" val="1"/>
  <p:tag name="ENGAGE_INTERACTION_FILENAME_1" val="C:\Users\SSC1\Desktop\CSC111-Ecourse\Objective.intr"/>
  <p:tag name="ENGAGE_INTERACTION_PAUSE_1" val="1"/>
  <p:tag name="ENGAGE_INTERACTION_ID_1" val="ad9de"/>
  <p:tag name="ENGAGE_INTERACTION_TABNAME_1" val="CHAPTER OBJECTIVE "/>
  <p:tag name="AQP_PASS_ACTION_1" val="0"/>
  <p:tag name="AQP_FAIL_ACTION_1" val="0"/>
  <p:tag name="AQP_PASS_SCORE_1" val="0"/>
  <p:tag name="AQP_TRAP_1" val="0"/>
  <p:tag name="AQP_ATTEMPTS_1" val="0"/>
  <p:tag name="ARTICULATE_PROJECT_OPEN" val="1"/>
  <p:tag name="ENGAGE_LAST_MODIFY_DATE_1" val="41401.8069675926"/>
  <p:tag name="ENGAGE_INTERACTION_TITLE_1" val="Chapter Objective "/>
  <p:tag name="ENGAGE_INTERACTION_GUID_1" val="6e3c64ac-94a1-4ad5-b23e-7d92abdd72ae"/>
  <p:tag name="ARTICULATE_PRESENTER_VERSION" val="6"/>
  <p:tag name="LMS_PUBLISH" val="No"/>
  <p:tag name="ARTICULATE_TEMPLATE" val="csc111"/>
  <p:tag name="PRESENTER_PREVIEW_START" val="1"/>
  <p:tag name="PRESENTER_PREVIEW_END" val="23"/>
  <p:tag name="PRESENTER_PREVIEW_MOD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8"/>
  <p:tag name="ARTICULATE_SLIDE_GUID" val="279ab4e0-14ed-4d06-9fe2-a385ce532b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f12bad88-f671-4817-9ce7-b92078ffb6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0"/>
  <p:tag name="ARTICULATE_SLIDE_GUID" val="c1932ca4-ed2d-4550-b345-d74239f143c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1"/>
  <p:tag name="ARTICULATE_SLIDE_GUID" val="46b1030c-4b25-4c8b-a146-f9e67d5b634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2"/>
  <p:tag name="ARTICULATE_SLIDE_GUID" val="978ef199-2cce-43c8-8727-33c388af286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3"/>
  <p:tag name="ARTICULATE_SLIDE_GUID" val="3e9db322-1703-4e27-8fb9-a86ba4a91c3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6"/>
  <p:tag name="ARTICULATE_SLIDE_GUID" val="6c9c039b-0e27-463b-88ed-007cff0beef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8"/>
  <p:tag name="ARTICULATE_SLIDE_GUID" val="9bf9dfad-e475-4b69-be4e-78f42ca931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8"/>
  <p:tag name="ARTICULATE_SLIDE_GUID" val="9bf9dfad-e475-4b69-be4e-78f42ca931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9567802-d0c7-4aa6-bdec-3a9f53f10256"/>
  <p:tag name="ARTICULATE_SLIDE_NA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542bfc-dd8b-421d-868b-1ab188d50257"/>
  <p:tag name="ARTICULATE_SLIDE_NA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5"/>
  <p:tag name="ARTICULATE_SLIDE_GUID" val="669897be-0785-458f-8a36-91ad533f629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6"/>
  <p:tag name="ARTICULATE_SLIDE_GUID" val="b83057b2-d91b-456c-a61a-3dcd101764a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7"/>
  <p:tag name="ARTICULATE_SLIDE_GUID" val="546f7511-e1b4-4a39-b2ee-5b05cf646bc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B52D95-53DD-482E-A4F0-26C2314F7B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8C42B-C80D-42E2-8D4A-790CABC2AD29}">
  <ds:schemaRefs>
    <ds:schemaRef ds:uri="http://schemas.microsoft.com/office/2006/metadata/properties"/>
    <ds:schemaRef ds:uri="http://schemas.microsoft.com/office/infopath/2007/PartnerControls"/>
    <ds:schemaRef ds:uri="3da05f73-4014-4744-996d-b94e73dfc83a"/>
    <ds:schemaRef ds:uri="32d064c7-3ed7-4051-9d9c-e267f97a39a0"/>
  </ds:schemaRefs>
</ds:datastoreItem>
</file>

<file path=customXml/itemProps3.xml><?xml version="1.0" encoding="utf-8"?>
<ds:datastoreItem xmlns:ds="http://schemas.openxmlformats.org/officeDocument/2006/customXml" ds:itemID="{808600F6-95C3-4E94-A9FC-AE98A8E9B8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1780</TotalTime>
  <Words>1412</Words>
  <Application>Microsoft Office PowerPoint</Application>
  <PresentationFormat>On-screen Show (4:3)</PresentationFormat>
  <Paragraphs>372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Calibri</vt:lpstr>
      <vt:lpstr>Courier New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  PROBLEM SOLVING </vt:lpstr>
      <vt:lpstr>Outline</vt:lpstr>
      <vt:lpstr>1. Introduction</vt:lpstr>
      <vt:lpstr>2. Problem Definition</vt:lpstr>
      <vt:lpstr>3. Problem Analysis – Example 1</vt:lpstr>
      <vt:lpstr>3. Problem Analysis – Example 2</vt:lpstr>
      <vt:lpstr>3. Problem Analysis – Example 3</vt:lpstr>
      <vt:lpstr>4. Solution Design</vt:lpstr>
      <vt:lpstr>4.1 Solution Design – Basic Steps</vt:lpstr>
      <vt:lpstr>4.2 Solution Design – Algorithm</vt:lpstr>
      <vt:lpstr>4.2 Solution Design – Algorithm</vt:lpstr>
      <vt:lpstr>4.2 Solution Design – Algorithm</vt:lpstr>
      <vt:lpstr>4.3 Solution Design – Flowchart</vt:lpstr>
      <vt:lpstr>4.3 Solution Design – Flowchart</vt:lpstr>
      <vt:lpstr>4.3 Solution Design – Flowchart</vt:lpstr>
      <vt:lpstr>4.3 Solution Design – Flowchart</vt:lpstr>
      <vt:lpstr>4.3 Solution Design – Flowchart</vt:lpstr>
      <vt:lpstr>4.3 Solution Design – Flowchart</vt:lpstr>
      <vt:lpstr>4.3 Solution Design – Flowchart</vt:lpstr>
      <vt:lpstr>5. More Examples</vt:lpstr>
      <vt:lpstr>5. More Examples</vt:lpstr>
      <vt:lpstr>5. More Examples</vt:lpstr>
      <vt:lpstr>5. More Examples</vt:lpstr>
      <vt:lpstr>Self-Check Exercises (1)</vt:lpstr>
      <vt:lpstr>Self-Check Exercises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  Basic problem solving</dc:title>
  <dc:creator>SSC1</dc:creator>
  <cp:lastModifiedBy>Ashwaq</cp:lastModifiedBy>
  <cp:revision>107</cp:revision>
  <dcterms:created xsi:type="dcterms:W3CDTF">2013-05-20T16:51:52Z</dcterms:created>
  <dcterms:modified xsi:type="dcterms:W3CDTF">2024-08-27T17:20:06Z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F5D10D4C-D26B-41F1-9563-41A35595031A</vt:lpwstr>
  </property>
  <property fmtid="{D5CDD505-2E9C-101B-9397-08002B2CF9AE}" pid="4" name="ArticulatePath">
    <vt:lpwstr>CHAPTER 0-Basic problem solving</vt:lpwstr>
  </property>
  <property fmtid="{D5CDD505-2E9C-101B-9397-08002B2CF9AE}" pid="5" name="ArticulateProjectFull">
    <vt:lpwstr>C:\Users\SSC1\Desktop\CSC111-Ecourse\Lectures\CHAPTER 0-Basic problem solving.ppta</vt:lpwstr>
  </property>
  <property fmtid="{D5CDD505-2E9C-101B-9397-08002B2CF9AE}" pid="6" name="ContentTypeId">
    <vt:lpwstr>0x0101004E30F259772545438AFC47D509E1C36E</vt:lpwstr>
  </property>
</Properties>
</file>