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2" r:id="rId4"/>
  </p:sldMasterIdLst>
  <p:notesMasterIdLst>
    <p:notesMasterId r:id="rId49"/>
  </p:notesMasterIdLst>
  <p:handoutMasterIdLst>
    <p:handoutMasterId r:id="rId50"/>
  </p:handoutMasterIdLst>
  <p:sldIdLst>
    <p:sldId id="514" r:id="rId5"/>
    <p:sldId id="517" r:id="rId6"/>
    <p:sldId id="518" r:id="rId7"/>
    <p:sldId id="597" r:id="rId8"/>
    <p:sldId id="519" r:id="rId9"/>
    <p:sldId id="604" r:id="rId10"/>
    <p:sldId id="599" r:id="rId11"/>
    <p:sldId id="585" r:id="rId12"/>
    <p:sldId id="520" r:id="rId13"/>
    <p:sldId id="521" r:id="rId14"/>
    <p:sldId id="522" r:id="rId15"/>
    <p:sldId id="523" r:id="rId16"/>
    <p:sldId id="594" r:id="rId17"/>
    <p:sldId id="595" r:id="rId18"/>
    <p:sldId id="605" r:id="rId19"/>
    <p:sldId id="640" r:id="rId20"/>
    <p:sldId id="524" r:id="rId21"/>
    <p:sldId id="637" r:id="rId22"/>
    <p:sldId id="639" r:id="rId23"/>
    <p:sldId id="638" r:id="rId24"/>
    <p:sldId id="525" r:id="rId25"/>
    <p:sldId id="526" r:id="rId26"/>
    <p:sldId id="527" r:id="rId27"/>
    <p:sldId id="598" r:id="rId28"/>
    <p:sldId id="612" r:id="rId29"/>
    <p:sldId id="613" r:id="rId30"/>
    <p:sldId id="614" r:id="rId31"/>
    <p:sldId id="615" r:id="rId32"/>
    <p:sldId id="616" r:id="rId33"/>
    <p:sldId id="650" r:id="rId34"/>
    <p:sldId id="653" r:id="rId35"/>
    <p:sldId id="629" r:id="rId36"/>
    <p:sldId id="630" r:id="rId37"/>
    <p:sldId id="631" r:id="rId38"/>
    <p:sldId id="655" r:id="rId39"/>
    <p:sldId id="537" r:id="rId40"/>
    <p:sldId id="621" r:id="rId41"/>
    <p:sldId id="623" r:id="rId42"/>
    <p:sldId id="624" r:id="rId43"/>
    <p:sldId id="633" r:id="rId44"/>
    <p:sldId id="628" r:id="rId45"/>
    <p:sldId id="538" r:id="rId46"/>
    <p:sldId id="601" r:id="rId47"/>
    <p:sldId id="539" r:id="rId48"/>
  </p:sldIdLst>
  <p:sldSz cx="9144000" cy="6858000" type="screen4x3"/>
  <p:notesSz cx="6934200" cy="10071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CC"/>
    <a:srgbClr val="FF0000"/>
    <a:srgbClr val="FFDD87"/>
    <a:srgbClr val="FF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2" autoAdjust="0"/>
    <p:restoredTop sz="79633" autoAdjust="0"/>
  </p:normalViewPr>
  <p:slideViewPr>
    <p:cSldViewPr snapToGrid="0">
      <p:cViewPr varScale="1">
        <p:scale>
          <a:sx n="56" d="100"/>
          <a:sy n="56" d="100"/>
        </p:scale>
        <p:origin x="148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66"/>
    </p:cViewPr>
  </p:sorterViewPr>
  <p:notesViewPr>
    <p:cSldViewPr snapToGrid="0">
      <p:cViewPr varScale="1">
        <p:scale>
          <a:sx n="54" d="100"/>
          <a:sy n="54" d="100"/>
        </p:scale>
        <p:origin x="-1890" y="-108"/>
      </p:cViewPr>
      <p:guideLst>
        <p:guide orient="horz" pos="31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7863"/>
            <a:ext cx="300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567863"/>
            <a:ext cx="3005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278148-B7A2-4060-AB37-ECED51E0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83138"/>
            <a:ext cx="55467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8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7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8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1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1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1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3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7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0736"/>
            <a:ext cx="7848600" cy="1927225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3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C218-EA44-478C-BF43-3DEB6C788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776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5463"/>
            <a:ext cx="450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29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505-41FB-4F80-BD79-73B24DDB7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6CAE0-C477-4820-AE6B-7D8D6E5B4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6ED5-0754-49B6-AC84-C769BA21A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2C9BF-6260-4CDF-B0BA-922492E10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1FF5EA-CD33-7C4D-9E8D-3DDB2E3E078D}" type="slidenum">
              <a:rPr lang="en-US" sz="1400" smtClean="0"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4000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000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73152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477000"/>
            <a:ext cx="762000" cy="152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9B945-69AE-5049-A441-9F361182E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40"/>
            <a:ext cx="8229600" cy="671945"/>
          </a:xfrm>
        </p:spPr>
        <p:txBody>
          <a:bodyPr>
            <a:normAutofit/>
          </a:bodyPr>
          <a:lstStyle>
            <a:lvl1pPr>
              <a:defRPr lang="en-US" sz="3600" kern="1200" spc="-100" baseline="0" dirty="0">
                <a:solidFill>
                  <a:schemeClr val="accent2"/>
                </a:solidFill>
                <a:latin typeface="Tahoma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945"/>
            <a:ext cx="8229600" cy="5263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9146"/>
            <a:ext cx="9144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29C-54A9-44C4-8AB0-D66FEB889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7DE-1D29-4F48-9C12-63028C184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3E28-4C43-4ECA-8017-28609562B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59" y="454573"/>
            <a:ext cx="8923282" cy="6245774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1pPr>
            <a:lvl2pPr marL="27432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CSC111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0358" y="18288"/>
            <a:ext cx="588344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Adapted from: "JAVA: An Introduction to Problem Solving &amp; Programming", 8th 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3DECE-5AC0-4C5E-9FAD-4889AB0DC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5800" y="6400800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9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5" r:id="rId9"/>
    <p:sldLayoutId id="2147483930" r:id="rId10"/>
    <p:sldLayoutId id="2147483931" r:id="rId11"/>
    <p:sldLayoutId id="2147483932" r:id="rId12"/>
    <p:sldLayoutId id="2147483933" r:id="rId13"/>
    <p:sldLayoutId id="2147483936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General/Previous%20Slides/40_41_2/CodeSamples4.htm#Listing 7.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CodeSamples4.htm#Listing 7.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General/Previous%20Slides/40_41_2/CodeSamples4.htm#Listing 7.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Array Basics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Ch7</a:t>
            </a:r>
          </a:p>
        </p:txBody>
      </p:sp>
    </p:spTree>
    <p:extLst>
      <p:ext uri="{BB962C8B-B14F-4D97-AF65-F5344CB8AC3E}">
        <p14:creationId xmlns:p14="http://schemas.microsoft.com/office/powerpoint/2010/main" val="59386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Details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Syntax for declaring an array with </a:t>
            </a:r>
            <a:r>
              <a:rPr lang="en-US" alt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new</a:t>
            </a:r>
          </a:p>
          <a:p>
            <a:pPr eaLnBrk="1" hangingPunct="1"/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altLang="en-US" dirty="0"/>
              <a:t>The number of elements in an array is its </a:t>
            </a:r>
            <a:r>
              <a:rPr lang="en-US" altLang="en-US" dirty="0">
                <a:solidFill>
                  <a:schemeClr val="tx2"/>
                </a:solidFill>
              </a:rPr>
              <a:t>length</a:t>
            </a:r>
          </a:p>
          <a:p>
            <a:pPr eaLnBrk="1" hangingPunct="1"/>
            <a:r>
              <a:rPr lang="en-US" altLang="en-US" dirty="0"/>
              <a:t>The type of the array elements is the array's </a:t>
            </a:r>
            <a:r>
              <a:rPr lang="en-US" altLang="en-US" dirty="0">
                <a:solidFill>
                  <a:schemeClr val="tx2"/>
                </a:solidFill>
              </a:rPr>
              <a:t>base type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2351088"/>
            <a:ext cx="6534150" cy="83185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Square Brackets </a:t>
            </a:r>
            <a:r>
              <a:rPr lang="en-US" altLang="en-US" dirty="0">
                <a:solidFill>
                  <a:srgbClr val="3333CC"/>
                </a:solidFill>
              </a:rPr>
              <a:t>[ ]</a:t>
            </a:r>
            <a:r>
              <a:rPr lang="en-US" altLang="en-US" dirty="0"/>
              <a:t> with Arrays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The</a:t>
            </a:r>
            <a:r>
              <a:rPr lang="en-US" altLang="en-US" dirty="0"/>
              <a:t>y are used as follows: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lvl="1"/>
            <a:r>
              <a:rPr lang="en-US" altLang="en-US" dirty="0"/>
              <a:t>With a data type when declaring an array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sz="2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[ ] pressure;</a:t>
            </a:r>
          </a:p>
          <a:p>
            <a:pPr lvl="1"/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en-US" dirty="0"/>
              <a:t>To enclose an integer expression to declare the length of the array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pressure = new </a:t>
            </a:r>
            <a:r>
              <a:rPr lang="en-US" altLang="en-US" sz="2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[100];</a:t>
            </a:r>
          </a:p>
          <a:p>
            <a:pPr lvl="1"/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en-US" dirty="0"/>
              <a:t>To name an indexed value of the array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pressure[3] = </a:t>
            </a:r>
            <a:r>
              <a:rPr lang="en-US" altLang="en-US" sz="2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keyboard.nextInt</a:t>
            </a:r>
            <a:r>
              <a:rPr lang="en-US" alt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Details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5" y="1805151"/>
            <a:ext cx="7926926" cy="402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3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ACCESSING ARRAY ELEMENTS</a:t>
            </a:r>
            <a:endParaRPr lang="en-US" dirty="0">
              <a:latin typeface="Times New Roman" charset="0"/>
              <a:ea typeface="MS PGothic" charset="0"/>
              <a:cs typeface="MS PGothic" charset="0"/>
            </a:endParaRPr>
          </a:p>
        </p:txBody>
      </p:sp>
      <p:pic>
        <p:nvPicPr>
          <p:cNvPr id="13316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5"/>
          <a:stretch/>
        </p:blipFill>
        <p:spPr>
          <a:xfrm>
            <a:off x="160021" y="2266370"/>
            <a:ext cx="8715104" cy="1341120"/>
          </a:xfrm>
          <a:noFill/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886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/>
        </p:blipFill>
        <p:spPr>
          <a:xfrm>
            <a:off x="160021" y="2266369"/>
            <a:ext cx="8763000" cy="134112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" y="1752600"/>
            <a:ext cx="2173876" cy="4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" y="3962400"/>
            <a:ext cx="457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1" r="9875" b="48450"/>
          <a:stretch/>
        </p:blipFill>
        <p:spPr>
          <a:xfrm>
            <a:off x="207917" y="4953000"/>
            <a:ext cx="8728166" cy="1169126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ARRAY ELEMENTS - Example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CT1111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following declarations and their reflection in the memory: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179513" y="1628800"/>
            <a:ext cx="8784976" cy="369332"/>
            <a:chOff x="323529" y="1236822"/>
            <a:chExt cx="7848872" cy="347291"/>
          </a:xfrm>
        </p:grpSpPr>
        <p:sp>
          <p:nvSpPr>
            <p:cNvPr id="24" name="TextBox 23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double[]</a:t>
              </a:r>
              <a:r>
                <a:rPr lang="en-US" dirty="0">
                  <a:solidFill>
                    <a:srgbClr val="0000FF"/>
                  </a:solidFill>
                </a:rPr>
                <a:t>  list = </a:t>
              </a:r>
              <a:r>
                <a:rPr lang="en-US" dirty="0">
                  <a:solidFill>
                    <a:srgbClr val="00B0F0"/>
                  </a:solidFill>
                </a:rPr>
                <a:t>new double</a:t>
              </a:r>
              <a:r>
                <a:rPr lang="en-US" dirty="0">
                  <a:solidFill>
                    <a:srgbClr val="0000FF"/>
                  </a:solidFill>
                </a:rPr>
                <a:t>[10];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1896" y="2060848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5"/>
          <p:cNvGrpSpPr/>
          <p:nvPr/>
        </p:nvGrpSpPr>
        <p:grpSpPr>
          <a:xfrm>
            <a:off x="179512" y="2852936"/>
            <a:ext cx="8784976" cy="646331"/>
            <a:chOff x="323529" y="1236822"/>
            <a:chExt cx="7848872" cy="607759"/>
          </a:xfrm>
        </p:grpSpPr>
        <p:sp>
          <p:nvSpPr>
            <p:cNvPr id="27" name="TextBox 26"/>
            <p:cNvSpPr txBox="1"/>
            <p:nvPr/>
          </p:nvSpPr>
          <p:spPr>
            <a:xfrm>
              <a:off x="611561" y="1236822"/>
              <a:ext cx="7560840" cy="607759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B0F0"/>
                  </a:solidFill>
                </a:rPr>
                <a:t>int</a:t>
              </a:r>
              <a:r>
                <a:rPr lang="en-US" dirty="0">
                  <a:solidFill>
                    <a:srgbClr val="0000FF"/>
                  </a:solidFill>
                </a:rPr>
                <a:t>  </a:t>
              </a:r>
              <a:r>
                <a:rPr lang="en-US" dirty="0" err="1">
                  <a:solidFill>
                    <a:srgbClr val="0000FF"/>
                  </a:solidFill>
                </a:rPr>
                <a:t>i</a:t>
              </a:r>
              <a:r>
                <a:rPr lang="en-US" dirty="0">
                  <a:solidFill>
                    <a:srgbClr val="0000FF"/>
                  </a:solidFill>
                </a:rPr>
                <a:t> = 2;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list[2*i-1] = 46.0;		</a:t>
              </a:r>
              <a:r>
                <a:rPr lang="en-US" dirty="0">
                  <a:solidFill>
                    <a:srgbClr val="00B050"/>
                  </a:solidFill>
                </a:rPr>
                <a:t>// list[??] = 46.0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3529" y="1236822"/>
              <a:ext cx="288032" cy="60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01895" y="3551416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32"/>
          <p:cNvGrpSpPr/>
          <p:nvPr/>
        </p:nvGrpSpPr>
        <p:grpSpPr>
          <a:xfrm>
            <a:off x="179512" y="4343503"/>
            <a:ext cx="8784976" cy="369332"/>
            <a:chOff x="323529" y="1236822"/>
            <a:chExt cx="7848872" cy="347291"/>
          </a:xfrm>
        </p:grpSpPr>
        <p:sp>
          <p:nvSpPr>
            <p:cNvPr id="34" name="TextBox 33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list[2*i+1] = 20.0;		</a:t>
              </a:r>
              <a:r>
                <a:rPr lang="en-US" dirty="0">
                  <a:solidFill>
                    <a:srgbClr val="00B050"/>
                  </a:solidFill>
                </a:rPr>
                <a:t>// list[??] = 20.0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01895" y="4775552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36"/>
          <p:cNvGrpSpPr/>
          <p:nvPr/>
        </p:nvGrpSpPr>
        <p:grpSpPr>
          <a:xfrm>
            <a:off x="179512" y="5567639"/>
            <a:ext cx="8784976" cy="369332"/>
            <a:chOff x="323529" y="1236822"/>
            <a:chExt cx="7848872" cy="347291"/>
          </a:xfrm>
        </p:grpSpPr>
        <p:sp>
          <p:nvSpPr>
            <p:cNvPr id="38" name="TextBox 37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list[7] = list[3] + list[5];	</a:t>
              </a:r>
              <a:r>
                <a:rPr lang="en-US" dirty="0">
                  <a:solidFill>
                    <a:srgbClr val="00B050"/>
                  </a:solidFill>
                </a:rPr>
                <a:t>// list[7] = 46.0 + 20.0 = 66.0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01895" y="5999688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66.0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ARRAY ELEMENTS -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CT1111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520" y="308867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the difference to the following statements:</a:t>
            </a:r>
          </a:p>
        </p:txBody>
      </p:sp>
      <p:grpSp>
        <p:nvGrpSpPr>
          <p:cNvPr id="20" name="Group 36"/>
          <p:cNvGrpSpPr/>
          <p:nvPr/>
        </p:nvGrpSpPr>
        <p:grpSpPr>
          <a:xfrm>
            <a:off x="141894" y="1594726"/>
            <a:ext cx="8784976" cy="369332"/>
            <a:chOff x="323529" y="1236822"/>
            <a:chExt cx="7848872" cy="347291"/>
          </a:xfrm>
        </p:grpSpPr>
        <p:sp>
          <p:nvSpPr>
            <p:cNvPr id="21" name="TextBox 20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list[7] = list[3] + list[5];	</a:t>
              </a:r>
              <a:r>
                <a:rPr lang="en-US" dirty="0">
                  <a:solidFill>
                    <a:srgbClr val="00B050"/>
                  </a:solidFill>
                </a:rPr>
                <a:t>//list[7] = 46.0 + 20.0 = 66.0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21308"/>
              </p:ext>
            </p:extLst>
          </p:nvPr>
        </p:nvGraphicFramePr>
        <p:xfrm>
          <a:off x="464277" y="2026775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66.0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oup 36"/>
          <p:cNvGrpSpPr/>
          <p:nvPr/>
        </p:nvGrpSpPr>
        <p:grpSpPr>
          <a:xfrm>
            <a:off x="179512" y="3575731"/>
            <a:ext cx="8784976" cy="369332"/>
            <a:chOff x="323529" y="1236822"/>
            <a:chExt cx="7848872" cy="347291"/>
          </a:xfrm>
        </p:grpSpPr>
        <p:sp>
          <p:nvSpPr>
            <p:cNvPr id="26" name="TextBox 25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list[7] = list[3 + 5];		</a:t>
              </a:r>
              <a:r>
                <a:rPr lang="en-US" dirty="0">
                  <a:solidFill>
                    <a:srgbClr val="00B050"/>
                  </a:solidFill>
                </a:rPr>
                <a:t>// list[7] = ??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11926"/>
              </p:ext>
            </p:extLst>
          </p:nvPr>
        </p:nvGraphicFramePr>
        <p:xfrm>
          <a:off x="501895" y="4012023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Group 36"/>
          <p:cNvGrpSpPr/>
          <p:nvPr/>
        </p:nvGrpSpPr>
        <p:grpSpPr>
          <a:xfrm>
            <a:off x="190018" y="5304731"/>
            <a:ext cx="8784976" cy="369332"/>
            <a:chOff x="323529" y="1236822"/>
            <a:chExt cx="7848872" cy="347291"/>
          </a:xfrm>
        </p:grpSpPr>
        <p:sp>
          <p:nvSpPr>
            <p:cNvPr id="30" name="TextBox 29"/>
            <p:cNvSpPr txBox="1"/>
            <p:nvPr/>
          </p:nvSpPr>
          <p:spPr>
            <a:xfrm>
              <a:off x="611561" y="1236822"/>
              <a:ext cx="7560840" cy="347291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list[3+5] = list[3] + list[5];	</a:t>
              </a:r>
              <a:r>
                <a:rPr lang="en-US" dirty="0">
                  <a:solidFill>
                    <a:srgbClr val="00B050"/>
                  </a:solidFill>
                </a:rPr>
                <a:t>// list[??] = ?? + ??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3529" y="1236822"/>
              <a:ext cx="288032" cy="34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80018"/>
              </p:ext>
            </p:extLst>
          </p:nvPr>
        </p:nvGraphicFramePr>
        <p:xfrm>
          <a:off x="512401" y="5741023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this array: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list[ ] = new </a:t>
            </a:r>
            <a:r>
              <a:rPr lang="en-US" dirty="0" err="1"/>
              <a:t>int</a:t>
            </a:r>
            <a:r>
              <a:rPr lang="en-US" dirty="0"/>
              <a:t>[10];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list[ list[2] ] = 77;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 [1] = list[ 7] * list[7];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 [0] = list[  list[8] -1 ];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4239"/>
              </p:ext>
            </p:extLst>
          </p:nvPr>
        </p:nvGraphicFramePr>
        <p:xfrm>
          <a:off x="501896" y="2423455"/>
          <a:ext cx="7757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list[9]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list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3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Instance Variable </a:t>
            </a:r>
            <a:r>
              <a:rPr lang="en-US" sz="4000" b="1" dirty="0">
                <a:solidFill>
                  <a:srgbClr val="0033CC"/>
                </a:solidFill>
                <a:latin typeface="Courier New" pitchFamily="49" charset="0"/>
                <a:ea typeface="+mn-ea"/>
                <a:cs typeface="Courier New" pitchFamily="49" charset="0"/>
              </a:rPr>
              <a:t>length</a:t>
            </a:r>
            <a:endParaRPr lang="en-US" sz="2800" b="1" dirty="0">
              <a:solidFill>
                <a:srgbClr val="0033CC"/>
              </a:solidFill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As an object an array has only one public instance variable</a:t>
            </a:r>
          </a:p>
          <a:p>
            <a:pPr lvl="1" eaLnBrk="1" hangingPunct="1"/>
            <a:r>
              <a:rPr lang="en-US" altLang="en-US" dirty="0"/>
              <a:t>Variable </a:t>
            </a:r>
            <a:r>
              <a:rPr lang="en-US" altLang="en-US" sz="32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length</a:t>
            </a:r>
            <a:endParaRPr lang="en-US" altLang="en-US" sz="40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altLang="en-US" dirty="0"/>
              <a:t>Contains the </a:t>
            </a:r>
            <a:r>
              <a:rPr lang="en-US" altLang="en-US" dirty="0">
                <a:solidFill>
                  <a:schemeClr val="tx2"/>
                </a:solidFill>
              </a:rPr>
              <a:t>size</a:t>
            </a:r>
            <a:r>
              <a:rPr lang="en-US" altLang="en-US" dirty="0"/>
              <a:t> of the array:  the max number of elements the array can hold</a:t>
            </a:r>
          </a:p>
          <a:p>
            <a:pPr lvl="1" eaLnBrk="1" hangingPunct="1"/>
            <a:r>
              <a:rPr lang="en-US" altLang="en-US" dirty="0"/>
              <a:t>It is final, value cannot be changed</a:t>
            </a:r>
          </a:p>
          <a:p>
            <a:pPr eaLnBrk="1" hangingPunct="1"/>
            <a:r>
              <a:rPr lang="en-US" altLang="en-US" dirty="0"/>
              <a:t>Note </a:t>
            </a:r>
            <a:r>
              <a:rPr lang="en-US" altLang="en-US" dirty="0">
                <a:hlinkClick r:id="rId3" action="ppaction://hlinkfile"/>
              </a:rPr>
              <a:t>revised code</a:t>
            </a:r>
            <a:r>
              <a:rPr lang="en-US" altLang="en-US" dirty="0"/>
              <a:t>, listing 7.2</a:t>
            </a:r>
            <a:br>
              <a:rPr lang="en-US" altLang="en-US" dirty="0"/>
            </a:br>
            <a:r>
              <a:rPr lang="en-US" alt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ArrayOfTemperatures2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" y="442088"/>
            <a:ext cx="6022294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2281"/>
          <a:stretch/>
        </p:blipFill>
        <p:spPr bwMode="auto">
          <a:xfrm>
            <a:off x="3799490" y="2921545"/>
            <a:ext cx="524991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0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Basics: 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and Accessing Arrays</a:t>
            </a:r>
          </a:p>
          <a:p>
            <a:pPr eaLnBrk="1" hangingPunct="1"/>
            <a:r>
              <a:rPr lang="en-US" altLang="en-US" dirty="0"/>
              <a:t>Array Details</a:t>
            </a:r>
          </a:p>
          <a:p>
            <a:pPr eaLnBrk="1" hangingPunct="1"/>
            <a:r>
              <a:rPr lang="en-US" altLang="en-US" dirty="0"/>
              <a:t>The Instance Variable length</a:t>
            </a:r>
          </a:p>
          <a:p>
            <a:pPr eaLnBrk="1" hangingPunct="1"/>
            <a:r>
              <a:rPr lang="en-US" altLang="en-US" dirty="0"/>
              <a:t>More About Array Indices</a:t>
            </a:r>
          </a:p>
          <a:p>
            <a:pPr eaLnBrk="1" hangingPunct="1"/>
            <a:r>
              <a:rPr lang="en-US" altLang="en-US" dirty="0"/>
              <a:t>Initializing Arrays</a:t>
            </a:r>
          </a:p>
          <a:p>
            <a:r>
              <a:rPr lang="en-US" dirty="0"/>
              <a:t>Printing an array</a:t>
            </a:r>
          </a:p>
          <a:p>
            <a:r>
              <a:rPr lang="en-US" dirty="0"/>
              <a:t>Common operations</a:t>
            </a:r>
          </a:p>
          <a:p>
            <a:r>
              <a:rPr lang="en-US" altLang="en-US" dirty="0"/>
              <a:t>Array of Strings</a:t>
            </a:r>
          </a:p>
          <a:p>
            <a:r>
              <a:rPr lang="en-US" altLang="en-US" dirty="0"/>
              <a:t>Array Assignment and Equality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" y="442088"/>
            <a:ext cx="6022294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2281"/>
          <a:stretch/>
        </p:blipFill>
        <p:spPr bwMode="auto">
          <a:xfrm>
            <a:off x="3799490" y="2921545"/>
            <a:ext cx="524991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Instance Variable </a:t>
            </a:r>
            <a:r>
              <a:rPr lang="en-US" altLang="en-US" sz="40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length</a:t>
            </a:r>
            <a:endParaRPr lang="en-US" alt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704975"/>
            <a:ext cx="6934200" cy="36861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937375" y="3508375"/>
            <a:ext cx="1524000" cy="10064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>
                <a:latin typeface="Arial" pitchFamily="34" charset="0"/>
              </a:rPr>
              <a:t>Sample </a:t>
            </a:r>
            <a:br>
              <a:rPr lang="en-US" altLang="en-US" sz="2000">
                <a:latin typeface="Arial" pitchFamily="34" charset="0"/>
              </a:rPr>
            </a:br>
            <a:r>
              <a:rPr lang="en-US" altLang="en-US" sz="2000">
                <a:latin typeface="Arial" pitchFamily="34" charset="0"/>
              </a:rPr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About Array Indices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Index of first array element is 0</a:t>
            </a:r>
          </a:p>
          <a:p>
            <a:pPr eaLnBrk="1" hangingPunct="1"/>
            <a:r>
              <a:rPr lang="en-US" altLang="en-US" dirty="0"/>
              <a:t>Last valid Index is </a:t>
            </a:r>
            <a:r>
              <a:rPr lang="en-US" altLang="en-US" sz="2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arrayName.length</a:t>
            </a:r>
            <a:r>
              <a:rPr lang="en-US" altLang="en-US" sz="2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– 1</a:t>
            </a:r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altLang="en-US" dirty="0"/>
              <a:t>Array indices must be within bounds to be valid</a:t>
            </a:r>
          </a:p>
          <a:p>
            <a:pPr lvl="1" eaLnBrk="1" hangingPunct="1"/>
            <a:r>
              <a:rPr lang="en-US" altLang="en-US" dirty="0"/>
              <a:t>When program tries to access outside bounds, run time error occurs</a:t>
            </a:r>
          </a:p>
          <a:p>
            <a:pPr eaLnBrk="1" hangingPunct="1"/>
            <a:r>
              <a:rPr lang="en-US" altLang="en-US" dirty="0"/>
              <a:t>OK to "waste" element 0</a:t>
            </a:r>
          </a:p>
          <a:p>
            <a:pPr lvl="1" eaLnBrk="1" hangingPunct="1"/>
            <a:r>
              <a:rPr lang="en-US" altLang="en-US" dirty="0"/>
              <a:t>Program easier to manage and understand</a:t>
            </a:r>
          </a:p>
          <a:p>
            <a:pPr lvl="1" eaLnBrk="1" hangingPunct="1"/>
            <a:r>
              <a:rPr lang="en-US" altLang="en-US" dirty="0"/>
              <a:t>Yet, get used to using index 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Initializing Arrays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Possible to initialize at declaration time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Also may use normal assignment statements</a:t>
            </a:r>
          </a:p>
          <a:p>
            <a:pPr lvl="1" eaLnBrk="1" hangingPunct="1"/>
            <a:r>
              <a:rPr lang="en-US" altLang="en-US"/>
              <a:t>One at a time</a:t>
            </a:r>
          </a:p>
          <a:p>
            <a:pPr lvl="1" eaLnBrk="1" hangingPunct="1"/>
            <a:r>
              <a:rPr lang="en-US" altLang="en-US"/>
              <a:t>In a loop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233" y="2238703"/>
            <a:ext cx="6632352" cy="65213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0780" y="4650829"/>
            <a:ext cx="5223922" cy="134516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Initializing Arrays</a:t>
            </a:r>
            <a:endParaRPr lang="en-US" sz="32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Times New Roman" charset="0"/>
                <a:ea typeface="MS PGothic" charset="0"/>
                <a:cs typeface="MS PGothic" charset="0"/>
              </a:rPr>
              <a:t>It is a common practice for a program to keep track of the number of filled elements in an array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Times New Roman" charset="0"/>
                <a:ea typeface="MS PGothic" charset="0"/>
                <a:cs typeface="MS PGothic" charset="0"/>
              </a:rPr>
              <a:t>Simply store it in a variable, say </a:t>
            </a:r>
            <a:r>
              <a:rPr lang="en-US" sz="2800" b="1" dirty="0" err="1">
                <a:solidFill>
                  <a:srgbClr val="FF0000"/>
                </a:solidFill>
                <a:latin typeface="Courier New" charset="0"/>
                <a:ea typeface="MS PGothic" charset="0"/>
                <a:cs typeface="MS PGothic" charset="0"/>
              </a:rPr>
              <a:t>numOfElements</a:t>
            </a:r>
            <a:endParaRPr lang="en-US" sz="2800" b="1" dirty="0">
              <a:solidFill>
                <a:srgbClr val="FF0000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Times New Roman" charset="0"/>
                <a:ea typeface="MS PGothic" charset="0"/>
                <a:cs typeface="MS PGothic" charset="0"/>
              </a:rPr>
              <a:t>Then </a:t>
            </a:r>
            <a:r>
              <a:rPr lang="en-US" sz="2800" b="1" dirty="0" err="1">
                <a:solidFill>
                  <a:srgbClr val="FF0000"/>
                </a:solidFill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800" dirty="0">
                <a:latin typeface="Times New Roman" charset="0"/>
                <a:ea typeface="MS PGothic" charset="0"/>
                <a:cs typeface="MS PGothic" charset="0"/>
              </a:rPr>
              <a:t> will tell you the actual number of elements in the array.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Times New Roman" charset="0"/>
                <a:ea typeface="MS PGothic" charset="0"/>
                <a:cs typeface="MS PGothic" charset="0"/>
              </a:rPr>
              <a:t>For example: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0;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[0] = 5;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[1] = 10;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[2] = 15;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[3] = 20;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4;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);</a:t>
            </a:r>
          </a:p>
          <a:p>
            <a:pPr marL="228600" indent="-228600">
              <a:spcBef>
                <a:spcPts val="0"/>
              </a:spcBef>
              <a:buFontTx/>
              <a:buNone/>
            </a:pPr>
            <a:endParaRPr lang="en-US" sz="2000" dirty="0">
              <a:latin typeface="Courier New" charset="0"/>
              <a:ea typeface="MS PGothic" charset="0"/>
              <a:cs typeface="MS PGothic" charset="0"/>
            </a:endParaRPr>
          </a:p>
          <a:p>
            <a:pPr marL="228600" indent="-22860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	</a:t>
            </a: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81400" y="4419600"/>
            <a:ext cx="5410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0;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++] = 5;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++] = 10;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++] = 15;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numList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[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++] = 20;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numOfElements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);</a:t>
            </a:r>
          </a:p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629400" y="3200400"/>
            <a:ext cx="1828800" cy="685800"/>
          </a:xfrm>
          <a:prstGeom prst="wedgeRoundRectCallout">
            <a:avLst>
              <a:gd name="adj1" fmla="val -58332"/>
              <a:gd name="adj2" fmla="val 1154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about this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Specifying array size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3" r="13522" b="1"/>
          <a:stretch/>
        </p:blipFill>
        <p:spPr bwMode="auto">
          <a:xfrm>
            <a:off x="566058" y="1689462"/>
            <a:ext cx="6265817" cy="97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 size can be specified using a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0509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 size can be specified during program execution time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9"/>
          <a:stretch/>
        </p:blipFill>
        <p:spPr bwMode="auto">
          <a:xfrm>
            <a:off x="529046" y="3581400"/>
            <a:ext cx="7243354" cy="292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Recap: Specifying array size</a:t>
            </a:r>
            <a:endParaRPr lang="en-US" sz="3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09527E11-9CEA-2240-84DC-C2814DA69012}" type="slidenum">
              <a:rPr lang="en-US" sz="1400" b="0">
                <a:solidFill>
                  <a:schemeClr val="bg1"/>
                </a:solidFill>
              </a:rPr>
              <a:pPr eaLnBrk="1" hangingPunct="1">
                <a:defRPr/>
              </a:pPr>
              <a:t>26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 size can be specified during array declaration with initialization: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343" y="266700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initializer list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values, called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values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are placed between braces and separated by commas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size of the array will be equal to the number of values.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example: </a:t>
            </a:r>
            <a:r>
              <a:rPr lang="en-US" sz="2000" b="1" dirty="0" err="1">
                <a:solidFill>
                  <a:srgbClr val="3333CC"/>
                </a:solidFill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sales.length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be equal to 5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sales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be initialized as follows: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  sales[0]= 12.25, sales[1]= 32.50, sales[2]= 16.90,  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  sales[3]= 23.00, </a:t>
            </a:r>
            <a:r>
              <a:rPr lang="en-US" sz="2000" dirty="0">
                <a:ea typeface="MS PGothic" charset="0"/>
                <a:cs typeface="Courier New" panose="02070309020205020404" pitchFamily="49" charset="0"/>
              </a:rPr>
              <a:t>and</a:t>
            </a:r>
            <a:r>
              <a:rPr lang="en-US" sz="2000" dirty="0"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 sales[4]= 45.68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an array is declared and initialized simultaneously, we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the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instantiate the array object</a:t>
            </a:r>
          </a:p>
          <a:p>
            <a:pPr>
              <a:buClr>
                <a:srgbClr val="FF0000"/>
              </a:buClr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354970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on Array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following declarations?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		alpha[], beta;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[ ] 	gamma, 	delta;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3A54-7F81-DB42-8BC9-49224ED2249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</p:spTree>
    <p:extLst>
      <p:ext uri="{BB962C8B-B14F-4D97-AF65-F5344CB8AC3E}">
        <p14:creationId xmlns:p14="http://schemas.microsoft.com/office/powerpoint/2010/main" val="20421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 Remember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23676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size of the array specified during instantiation cannot be changed.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6810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Sometimes, the programmer does not know how many elements will be needed.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38889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it is common to specify a large size and use only the elements which were actually filled by the user.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10897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that </a:t>
            </a:r>
            <a:r>
              <a:rPr 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numOfElements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variable that represents the number of actually filled elements within the array (</a:t>
            </a:r>
            <a:r>
              <a:rPr 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numOfElements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&lt;=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382905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value of </a:t>
            </a:r>
            <a:r>
              <a:rPr 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numOfElements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used as a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it is initialized to zero, and then incremented with each new element filled in the array.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4549130"/>
            <a:ext cx="864096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43073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Printing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array list: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list[ ] = new </a:t>
            </a:r>
            <a:r>
              <a:rPr lang="en-US" sz="24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[5];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list[0] = 50;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list[3] = 70;</a:t>
            </a:r>
          </a:p>
          <a:p>
            <a:endParaRPr lang="en-US" sz="2400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What happens if we print the array name ?</a:t>
            </a:r>
          </a:p>
          <a:p>
            <a:pPr marL="274320" lvl="1" indent="0">
              <a:buNone/>
            </a:pP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(list + " ");</a:t>
            </a:r>
          </a:p>
          <a:p>
            <a:pPr marL="274320" lvl="1" indent="0">
              <a:buNone/>
            </a:pPr>
            <a:endParaRPr 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How do we print the whole array?</a:t>
            </a:r>
          </a:p>
          <a:p>
            <a:pPr marL="0" lvl="1" indent="0">
              <a:buNone/>
            </a:pP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for(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list.length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lvl="1" indent="0">
              <a:buNone/>
            </a:pP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(list[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CT1111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3A54-7F81-DB42-8BC9-49224ED2249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and Accessing Arrays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An array is a special kind of object</a:t>
            </a:r>
          </a:p>
          <a:p>
            <a:pPr eaLnBrk="1" hangingPunct="1"/>
            <a:r>
              <a:rPr lang="en-US" altLang="en-US" sz="2800" dirty="0"/>
              <a:t>Think of as collection of variables of </a:t>
            </a:r>
            <a:r>
              <a:rPr lang="en-US" altLang="en-US" sz="2800" dirty="0">
                <a:solidFill>
                  <a:schemeClr val="tx2"/>
                </a:solidFill>
              </a:rPr>
              <a:t>same type </a:t>
            </a:r>
            <a:r>
              <a:rPr lang="en-US" altLang="en-US" sz="2800" dirty="0"/>
              <a:t>that are stored in </a:t>
            </a:r>
            <a:r>
              <a:rPr lang="en-US" altLang="en-US" sz="2800" dirty="0">
                <a:solidFill>
                  <a:schemeClr val="tx2"/>
                </a:solidFill>
              </a:rPr>
              <a:t>adjacent memory locations</a:t>
            </a:r>
            <a:r>
              <a:rPr lang="en-US" altLang="en-US" sz="2800" dirty="0"/>
              <a:t>.</a:t>
            </a:r>
          </a:p>
          <a:p>
            <a:pPr eaLnBrk="1" hangingPunct="1"/>
            <a:r>
              <a:rPr lang="en-US" altLang="en-US" sz="2800" dirty="0"/>
              <a:t>Creating an array with 7 variables of type double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To access an element use</a:t>
            </a:r>
          </a:p>
          <a:p>
            <a:pPr lvl="1" eaLnBrk="1" hangingPunct="1"/>
            <a:r>
              <a:rPr lang="en-US" altLang="en-US" sz="2400" dirty="0"/>
              <a:t>The name of the array</a:t>
            </a:r>
          </a:p>
          <a:p>
            <a:pPr lvl="1" eaLnBrk="1" hangingPunct="1"/>
            <a:r>
              <a:rPr lang="en-US" altLang="en-US" sz="2400" dirty="0"/>
              <a:t>An index number enclosed in square brackets</a:t>
            </a:r>
          </a:p>
          <a:p>
            <a:pPr eaLnBrk="1" hangingPunct="1"/>
            <a:r>
              <a:rPr lang="en-US" altLang="en-US" dirty="0"/>
              <a:t>Array indices begin at zero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3414713"/>
            <a:ext cx="465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332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286"/>
            <a:ext cx="8229600" cy="56440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sales[]={12, 32,  4, 55,  1, 23, 17, 30};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 dirty="0"/>
              <a:t>Sum and average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sum = 0;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</a:rPr>
              <a:t>double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average = 0.0;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index = 0; index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index++)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sum = sum + sales[index];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!=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average = sum /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sales.length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 dirty="0"/>
              <a:t>Finding index of largest number</a:t>
            </a:r>
          </a:p>
          <a:p>
            <a:pPr marL="0" indent="0">
              <a:buNone/>
            </a:pPr>
            <a:r>
              <a:rPr lang="en-US" sz="2000" dirty="0" err="1">
                <a:latin typeface="Courier New" charset="0"/>
              </a:rPr>
              <a:t>maxIndex</a:t>
            </a:r>
            <a:r>
              <a:rPr lang="en-US" sz="2000" dirty="0">
                <a:latin typeface="Courier New" charset="0"/>
              </a:rPr>
              <a:t> = 0;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charset="0"/>
              </a:rPr>
              <a:t>for</a:t>
            </a:r>
            <a:r>
              <a:rPr lang="en-US" sz="2000" dirty="0">
                <a:latin typeface="Courier New" charset="0"/>
              </a:rPr>
              <a:t> (</a:t>
            </a:r>
            <a:r>
              <a:rPr lang="en-US" sz="2000" dirty="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 dirty="0"/>
              <a:t> </a:t>
            </a:r>
            <a:r>
              <a:rPr lang="en-US" sz="2000" dirty="0">
                <a:latin typeface="Courier New" charset="0"/>
              </a:rPr>
              <a:t>index = 1; index &lt; </a:t>
            </a:r>
            <a:r>
              <a:rPr lang="en-US" sz="2000" dirty="0" err="1">
                <a:latin typeface="Courier New" charset="0"/>
              </a:rPr>
              <a:t>sales.length</a:t>
            </a:r>
            <a:r>
              <a:rPr lang="en-US" sz="2000" dirty="0">
                <a:latin typeface="Courier New" charset="0"/>
              </a:rPr>
              <a:t>; index++)</a:t>
            </a:r>
          </a:p>
          <a:p>
            <a:pPr marL="0" indent="0">
              <a:buNone/>
            </a:pPr>
            <a:r>
              <a:rPr lang="en-US" sz="2000" dirty="0">
                <a:latin typeface="Courier New" charset="0"/>
              </a:rPr>
              <a:t>   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</a:rPr>
              <a:t>if</a:t>
            </a:r>
            <a:r>
              <a:rPr lang="en-US" sz="2000" dirty="0">
                <a:latin typeface="Courier New" charset="0"/>
              </a:rPr>
              <a:t> (sales[</a:t>
            </a:r>
            <a:r>
              <a:rPr lang="en-US" sz="2000" dirty="0" err="1">
                <a:latin typeface="Courier New" charset="0"/>
              </a:rPr>
              <a:t>maxIndex</a:t>
            </a:r>
            <a:r>
              <a:rPr lang="en-US" sz="2000" dirty="0">
                <a:latin typeface="Courier New" charset="0"/>
              </a:rPr>
              <a:t>] &lt; sales[index])</a:t>
            </a:r>
          </a:p>
          <a:p>
            <a:pPr marL="0" indent="0">
              <a:buNone/>
            </a:pPr>
            <a:r>
              <a:rPr lang="en-US" sz="2000" dirty="0">
                <a:latin typeface="Courier New" charset="0"/>
              </a:rPr>
              <a:t>       </a:t>
            </a:r>
            <a:r>
              <a:rPr lang="en-US" sz="2000" dirty="0" err="1">
                <a:latin typeface="Courier New" charset="0"/>
              </a:rPr>
              <a:t>maxIndex</a:t>
            </a:r>
            <a:r>
              <a:rPr lang="en-US" sz="2000" dirty="0">
                <a:latin typeface="Courier New" charset="0"/>
              </a:rPr>
              <a:t> = index;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dirty="0" err="1">
                <a:latin typeface="Courier New" charset="0"/>
              </a:rPr>
              <a:t>largestSale</a:t>
            </a:r>
            <a:r>
              <a:rPr lang="en-US" sz="2000" dirty="0">
                <a:latin typeface="Courier New" charset="0"/>
              </a:rPr>
              <a:t> = sales[</a:t>
            </a:r>
            <a:r>
              <a:rPr lang="en-US" sz="2000" dirty="0" err="1">
                <a:latin typeface="Courier New" charset="0"/>
              </a:rPr>
              <a:t>maxIndex</a:t>
            </a:r>
            <a:r>
              <a:rPr lang="en-US" sz="2000" dirty="0">
                <a:latin typeface="Courier New" charset="0"/>
              </a:rPr>
              <a:t>];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30477" y="1058751"/>
            <a:ext cx="540561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050057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3627590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197525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796043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5409518" y="1058752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010555" y="1058750"/>
            <a:ext cx="64008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6569177" y="1055711"/>
            <a:ext cx="5486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80"/>
            <a:ext cx="8229600" cy="56440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sales[]={12, 32, 4, 55, 1, 23, 17, 30};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3200" dirty="0"/>
              <a:t>Searching for a specific value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10;   // what if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4 ?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= 0;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boolean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found =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false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while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(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&lt;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sales.length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&amp;&amp; !found)</a:t>
            </a:r>
            <a:endParaRPr lang="en-US" sz="2000" dirty="0">
              <a:solidFill>
                <a:srgbClr val="00B050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if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(sales[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] ==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searchItem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     found =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true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else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   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++;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if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(found)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loc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else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   </a:t>
            </a:r>
            <a:r>
              <a:rPr lang="en-US" sz="2000" dirty="0" err="1">
                <a:latin typeface="Courier New" charset="0"/>
                <a:ea typeface="MS PGothic" charset="0"/>
                <a:cs typeface="MS PGothic" charset="0"/>
              </a:rPr>
              <a:t>System.out.print</a:t>
            </a:r>
            <a:r>
              <a:rPr lang="en-US" sz="2000" dirty="0">
                <a:latin typeface="Courier New" charset="0"/>
                <a:ea typeface="MS PGothic" charset="0"/>
                <a:cs typeface="MS PGothic" charset="0"/>
              </a:rPr>
              <a:t>(</a:t>
            </a:r>
            <a:r>
              <a:rPr lang="ja-JP" altLang="en-US" sz="2000" dirty="0">
                <a:latin typeface="Courier New" charset="0"/>
                <a:ea typeface="MS PGothic" charset="0"/>
                <a:cs typeface="MS PGothic" charset="0"/>
              </a:rPr>
              <a:t>“</a:t>
            </a:r>
            <a:r>
              <a:rPr lang="en-US" altLang="ja-JP" sz="2000" dirty="0">
                <a:latin typeface="Courier New" charset="0"/>
                <a:ea typeface="MS PGothic" charset="0"/>
                <a:cs typeface="MS PGothic" charset="0"/>
              </a:rPr>
              <a:t>not found</a:t>
            </a:r>
            <a:r>
              <a:rPr lang="ja-JP" altLang="en-US" sz="2000" dirty="0">
                <a:latin typeface="Courier New" charset="0"/>
                <a:ea typeface="MS PGothic" charset="0"/>
                <a:cs typeface="MS PGothic" charset="0"/>
              </a:rPr>
              <a:t>”</a:t>
            </a:r>
            <a:r>
              <a:rPr lang="en-US" altLang="ja-JP" sz="2000" dirty="0">
                <a:latin typeface="Courier New" charset="0"/>
                <a:ea typeface="MS PGothic" charset="0"/>
                <a:cs typeface="MS PGothic" charset="0"/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8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 ARRAY OF </a:t>
            </a:r>
            <a:r>
              <a:rPr lang="en-US" sz="4000" dirty="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9512" y="1325667"/>
            <a:ext cx="8784976" cy="2031325"/>
            <a:chOff x="323528" y="1236822"/>
            <a:chExt cx="7848872" cy="1910098"/>
          </a:xfrm>
        </p:grpSpPr>
        <p:sp>
          <p:nvSpPr>
            <p:cNvPr id="21" name="TextBox 20"/>
            <p:cNvSpPr txBox="1"/>
            <p:nvPr/>
          </p:nvSpPr>
          <p:spPr>
            <a:xfrm>
              <a:off x="971600" y="1236822"/>
              <a:ext cx="7200800" cy="1910098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String[] </a:t>
              </a:r>
              <a:r>
                <a:rPr lang="en-US" dirty="0">
                  <a:solidFill>
                    <a:srgbClr val="0000FF"/>
                  </a:solidFill>
                </a:rPr>
                <a:t>names = </a:t>
              </a:r>
              <a:r>
                <a:rPr lang="en-US" dirty="0">
                  <a:solidFill>
                    <a:srgbClr val="00B0F0"/>
                  </a:solidFill>
                </a:rPr>
                <a:t>new String</a:t>
              </a:r>
              <a:r>
                <a:rPr lang="en-US" dirty="0">
                  <a:solidFill>
                    <a:srgbClr val="0000FF"/>
                  </a:solidFill>
                </a:rPr>
                <a:t> [5];	</a:t>
              </a:r>
              <a:r>
                <a:rPr lang="en-US" dirty="0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names[0] = “Sarah Fahd”;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names[1] = “</a:t>
              </a:r>
              <a:r>
                <a:rPr lang="en-US" dirty="0" err="1">
                  <a:solidFill>
                    <a:srgbClr val="0000FF"/>
                  </a:solidFill>
                </a:rPr>
                <a:t>Rund</a:t>
              </a:r>
              <a:r>
                <a:rPr lang="en-US" dirty="0">
                  <a:solidFill>
                    <a:srgbClr val="0000FF"/>
                  </a:solidFill>
                </a:rPr>
                <a:t> Al-</a:t>
              </a:r>
              <a:r>
                <a:rPr lang="en-US" dirty="0" err="1">
                  <a:solidFill>
                    <a:srgbClr val="0000FF"/>
                  </a:solidFill>
                </a:rPr>
                <a:t>Otaibi</a:t>
              </a:r>
              <a:r>
                <a:rPr lang="en-US" dirty="0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names[2] = “</a:t>
              </a:r>
              <a:r>
                <a:rPr lang="en-US" dirty="0" err="1">
                  <a:solidFill>
                    <a:srgbClr val="0000FF"/>
                  </a:solidFill>
                </a:rPr>
                <a:t>Asmaa</a:t>
              </a:r>
              <a:r>
                <a:rPr lang="en-US" dirty="0">
                  <a:solidFill>
                    <a:srgbClr val="0000FF"/>
                  </a:solidFill>
                </a:rPr>
                <a:t> Mubarak”;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names[3] = “</a:t>
              </a:r>
              <a:r>
                <a:rPr lang="en-US" dirty="0" err="1">
                  <a:solidFill>
                    <a:srgbClr val="0000FF"/>
                  </a:solidFill>
                </a:rPr>
                <a:t>Reem</a:t>
              </a:r>
              <a:r>
                <a:rPr lang="en-US" dirty="0">
                  <a:solidFill>
                    <a:srgbClr val="0000FF"/>
                  </a:solidFill>
                </a:rPr>
                <a:t> Al-</a:t>
              </a:r>
              <a:r>
                <a:rPr lang="en-US" dirty="0" err="1">
                  <a:solidFill>
                    <a:srgbClr val="0000FF"/>
                  </a:solidFill>
                </a:rPr>
                <a:t>Otaibi</a:t>
              </a:r>
              <a:r>
                <a:rPr lang="en-US" dirty="0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names[4] = “Hind Al-</a:t>
              </a:r>
              <a:r>
                <a:rPr lang="en-US" dirty="0" err="1">
                  <a:solidFill>
                    <a:srgbClr val="0000FF"/>
                  </a:solidFill>
                </a:rPr>
                <a:t>Tamimi</a:t>
              </a:r>
              <a:r>
                <a:rPr lang="en-US" dirty="0">
                  <a:solidFill>
                    <a:srgbClr val="0000FF"/>
                  </a:solidFill>
                </a:rPr>
                <a:t>”;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1236822"/>
              <a:ext cx="576064" cy="191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335699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statement declares an array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size 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373822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element of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11946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that a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stores an address rather than a value.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762" y="4607048"/>
            <a:ext cx="86409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Naturally, all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that we previously studied can be applied on EACH element of the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4302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 dirty="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after the execution of the previous code segment, each array element contains an 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points to (refers to) the corresponding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34888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memory layout will be as follows: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622727" y="2852936"/>
          <a:ext cx="726975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names[0]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names[1]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names[2]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names[3]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names[4]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Adrs</a:t>
                      </a:r>
                      <a:r>
                        <a:rPr lang="en-US" sz="1600" baseline="0" dirty="0"/>
                        <a:t> of Str0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Adrs</a:t>
                      </a:r>
                      <a:r>
                        <a:rPr lang="en-US" sz="1600" baseline="0" dirty="0"/>
                        <a:t> of Str1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Adrs</a:t>
                      </a:r>
                      <a:r>
                        <a:rPr lang="en-US" sz="1600" baseline="0" dirty="0"/>
                        <a:t> of Str2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Adrs</a:t>
                      </a:r>
                      <a:r>
                        <a:rPr lang="en-US" sz="1600" baseline="0" dirty="0"/>
                        <a:t> of Str3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Adrs</a:t>
                      </a:r>
                      <a:r>
                        <a:rPr lang="en-US" sz="1600" baseline="0" dirty="0"/>
                        <a:t> of Str4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79512" y="2802528"/>
          <a:ext cx="106415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names</a:t>
                      </a:r>
                      <a:endParaRPr kumimoji="0"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115617" y="3512332"/>
            <a:ext cx="576063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158366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Sarah Fahd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302382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Rund</a:t>
            </a:r>
            <a:r>
              <a:rPr lang="en-US" sz="1050" dirty="0"/>
              <a:t> Al-</a:t>
            </a:r>
            <a:r>
              <a:rPr lang="en-US" sz="1050" dirty="0" err="1"/>
              <a:t>Otaibi</a:t>
            </a:r>
            <a:endParaRPr lang="en-US" sz="1050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446398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Asmaa</a:t>
            </a:r>
            <a:r>
              <a:rPr lang="en-US" sz="1050" dirty="0"/>
              <a:t> Mubarak</a:t>
            </a:r>
          </a:p>
        </p:txBody>
      </p:sp>
      <p:sp>
        <p:nvSpPr>
          <p:cNvPr id="32" name="Rectangle 31"/>
          <p:cNvSpPr/>
          <p:nvPr/>
        </p:nvSpPr>
        <p:spPr>
          <a:xfrm rot="5400000">
            <a:off x="590414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Reem</a:t>
            </a:r>
            <a:r>
              <a:rPr lang="en-US" sz="1050" dirty="0"/>
              <a:t> Al-</a:t>
            </a:r>
            <a:r>
              <a:rPr lang="en-US" sz="1050" dirty="0" err="1"/>
              <a:t>Otaibi</a:t>
            </a:r>
            <a:endParaRPr lang="en-US" sz="1050" dirty="0"/>
          </a:p>
        </p:txBody>
      </p:sp>
      <p:sp>
        <p:nvSpPr>
          <p:cNvPr id="33" name="Rectangle 32"/>
          <p:cNvSpPr/>
          <p:nvPr/>
        </p:nvSpPr>
        <p:spPr>
          <a:xfrm rot="5400000">
            <a:off x="7344308" y="4545124"/>
            <a:ext cx="158417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Shahd</a:t>
            </a:r>
            <a:r>
              <a:rPr lang="en-US" sz="1000" dirty="0"/>
              <a:t> Al-</a:t>
            </a:r>
            <a:r>
              <a:rPr lang="en-US" sz="1000" dirty="0" err="1"/>
              <a:t>Sheweiry</a:t>
            </a:r>
            <a:endParaRPr lang="en-US" sz="1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7575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27209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5607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726954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36396" y="3573016"/>
            <a:ext cx="0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28166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 dirty="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methods may be applied on each element of the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162880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code segment applies a few methods on each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array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9512" y="2460952"/>
            <a:ext cx="8784976" cy="3970318"/>
            <a:chOff x="323528" y="1236822"/>
            <a:chExt cx="7848872" cy="3733374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1236822"/>
              <a:ext cx="7200800" cy="3733374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String[] </a:t>
              </a:r>
              <a:r>
                <a:rPr lang="en-US" dirty="0">
                  <a:solidFill>
                    <a:srgbClr val="0000FF"/>
                  </a:solidFill>
                </a:rPr>
                <a:t>names = new String [5];	</a:t>
              </a:r>
              <a:r>
                <a:rPr lang="en-US" dirty="0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names[4] = “Hind Al-</a:t>
              </a:r>
              <a:r>
                <a:rPr lang="en-US" dirty="0" err="1">
                  <a:solidFill>
                    <a:srgbClr val="0000FF"/>
                  </a:solidFill>
                </a:rPr>
                <a:t>Tamimi</a:t>
              </a:r>
              <a:r>
                <a:rPr lang="en-US" dirty="0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for</a:t>
              </a:r>
              <a:r>
                <a:rPr lang="en-US" dirty="0">
                  <a:solidFill>
                    <a:srgbClr val="0000FF"/>
                  </a:solidFill>
                </a:rPr>
                <a:t> (index = 0; index &lt; </a:t>
              </a:r>
              <a:r>
                <a:rPr lang="en-US" dirty="0" err="1">
                  <a:solidFill>
                    <a:srgbClr val="0000FF"/>
                  </a:solidFill>
                </a:rPr>
                <a:t>names.</a:t>
              </a:r>
              <a:r>
                <a:rPr lang="en-US" dirty="0" err="1">
                  <a:solidFill>
                    <a:srgbClr val="00B0F0"/>
                  </a:solidFill>
                </a:rPr>
                <a:t>length</a:t>
              </a:r>
              <a:r>
                <a:rPr lang="en-US" dirty="0">
                  <a:solidFill>
                    <a:srgbClr val="0000FF"/>
                  </a:solidFill>
                </a:rPr>
                <a:t>; index++)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{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(names[index]);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>
                  <a:solidFill>
                    <a:srgbClr val="00B050"/>
                  </a:solidFill>
                </a:rPr>
                <a:t>length()</a:t>
              </a:r>
              <a:r>
                <a:rPr lang="en-US" dirty="0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>
                  <a:solidFill>
                    <a:srgbClr val="00B050"/>
                  </a:solidFill>
                </a:rPr>
                <a:t>substring(0, 5)</a:t>
              </a:r>
              <a:r>
                <a:rPr lang="en-US" dirty="0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 err="1">
                  <a:solidFill>
                    <a:srgbClr val="00B050"/>
                  </a:solidFill>
                </a:rPr>
                <a:t>toUpperCase</a:t>
              </a:r>
              <a:r>
                <a:rPr lang="en-US" dirty="0">
                  <a:solidFill>
                    <a:srgbClr val="00B050"/>
                  </a:solidFill>
                </a:rPr>
                <a:t>()</a:t>
              </a:r>
              <a:r>
                <a:rPr lang="en-US" dirty="0">
                  <a:solidFill>
                    <a:srgbClr val="0000FF"/>
                  </a:solidFill>
                </a:rPr>
                <a:t>);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8" y="1236822"/>
              <a:ext cx="576064" cy="373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…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9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16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398005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ARRAY OF </a:t>
            </a:r>
            <a:r>
              <a:rPr lang="en-US" sz="4000" dirty="0">
                <a:solidFill>
                  <a:srgbClr val="00B0F0"/>
                </a:solidFill>
                <a:latin typeface="Tahoma" charset="0"/>
                <a:cs typeface="Arial" charset="0"/>
              </a:rPr>
              <a:t>String</a:t>
            </a:r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26876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methods may be applied on each element of the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162880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code segment applies a few methods on each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array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9512" y="2460952"/>
            <a:ext cx="8784976" cy="3970318"/>
            <a:chOff x="323528" y="1236822"/>
            <a:chExt cx="7848872" cy="3733374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1236822"/>
              <a:ext cx="7200800" cy="3733374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String[] </a:t>
              </a:r>
              <a:r>
                <a:rPr lang="en-US" dirty="0">
                  <a:solidFill>
                    <a:srgbClr val="0000FF"/>
                  </a:solidFill>
                </a:rPr>
                <a:t>names = new String [5];	</a:t>
              </a:r>
              <a:r>
                <a:rPr lang="en-US" dirty="0">
                  <a:solidFill>
                    <a:srgbClr val="00B050"/>
                  </a:solidFill>
                </a:rPr>
                <a:t>//declaration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//Fill in the array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names[4] = “Hind Al-</a:t>
              </a:r>
              <a:r>
                <a:rPr lang="en-US" dirty="0" err="1">
                  <a:solidFill>
                    <a:srgbClr val="0000FF"/>
                  </a:solidFill>
                </a:rPr>
                <a:t>Tamimi</a:t>
              </a:r>
              <a:r>
                <a:rPr lang="en-US" dirty="0">
                  <a:solidFill>
                    <a:srgbClr val="0000FF"/>
                  </a:solidFill>
                </a:rPr>
                <a:t>”;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for</a:t>
              </a:r>
              <a:r>
                <a:rPr lang="en-US" dirty="0">
                  <a:solidFill>
                    <a:srgbClr val="0000FF"/>
                  </a:solidFill>
                </a:rPr>
                <a:t> (index = 0; index &lt; </a:t>
              </a:r>
              <a:r>
                <a:rPr lang="en-US" dirty="0" err="1">
                  <a:solidFill>
                    <a:srgbClr val="0000FF"/>
                  </a:solidFill>
                </a:rPr>
                <a:t>names.</a:t>
              </a:r>
              <a:r>
                <a:rPr lang="en-US" dirty="0" err="1">
                  <a:solidFill>
                    <a:srgbClr val="00B0F0"/>
                  </a:solidFill>
                </a:rPr>
                <a:t>length</a:t>
              </a:r>
              <a:r>
                <a:rPr lang="en-US" dirty="0">
                  <a:solidFill>
                    <a:srgbClr val="0000FF"/>
                  </a:solidFill>
                </a:rPr>
                <a:t>; index++)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{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// print the stored names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(names[index]);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// print the length of each name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>
                  <a:solidFill>
                    <a:srgbClr val="00B050"/>
                  </a:solidFill>
                </a:rPr>
                <a:t>length()</a:t>
              </a:r>
              <a:r>
                <a:rPr lang="en-US" dirty="0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//extracts the first four letters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>
                  <a:solidFill>
                    <a:srgbClr val="00B050"/>
                  </a:solidFill>
                </a:rPr>
                <a:t>substring(0, 5)</a:t>
              </a:r>
              <a:r>
                <a:rPr lang="en-US" dirty="0">
                  <a:solidFill>
                    <a:srgbClr val="0000FF"/>
                  </a:solidFill>
                </a:rPr>
                <a:t>);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    // converts the string into upper case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 </a:t>
              </a:r>
              <a:r>
                <a:rPr lang="en-US" dirty="0" err="1">
                  <a:solidFill>
                    <a:srgbClr val="0000FF"/>
                  </a:solidFill>
                </a:rPr>
                <a:t>System.out.println</a:t>
              </a:r>
              <a:r>
                <a:rPr lang="en-US" dirty="0">
                  <a:solidFill>
                    <a:srgbClr val="0000FF"/>
                  </a:solidFill>
                </a:rPr>
                <a:t> (names[index].</a:t>
              </a:r>
              <a:r>
                <a:rPr lang="en-US" dirty="0" err="1">
                  <a:solidFill>
                    <a:srgbClr val="00B050"/>
                  </a:solidFill>
                </a:rPr>
                <a:t>toUpperCase</a:t>
              </a:r>
              <a:r>
                <a:rPr lang="en-US" dirty="0">
                  <a:solidFill>
                    <a:srgbClr val="00B050"/>
                  </a:solidFill>
                </a:rPr>
                <a:t>()</a:t>
              </a:r>
              <a:r>
                <a:rPr lang="en-US" dirty="0">
                  <a:solidFill>
                    <a:srgbClr val="0000FF"/>
                  </a:solidFill>
                </a:rPr>
                <a:t>);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 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8" y="1236822"/>
              <a:ext cx="576064" cy="373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…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9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16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28814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Array Assignment and Equality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 are objects</a:t>
            </a:r>
          </a:p>
          <a:p>
            <a:pPr lvl="1" eaLnBrk="1" hangingPunct="1"/>
            <a:r>
              <a:rPr lang="en-US" altLang="en-US"/>
              <a:t>Assignment and equality operators behave (misbehave) as specified in previous chapter</a:t>
            </a:r>
          </a:p>
          <a:p>
            <a:pPr eaLnBrk="1" hangingPunct="1"/>
            <a:r>
              <a:rPr lang="en-US" altLang="en-US"/>
              <a:t>Variable for the array object contains memory address of the object</a:t>
            </a:r>
          </a:p>
          <a:p>
            <a:pPr lvl="1" eaLnBrk="1" hangingPunct="1"/>
            <a:r>
              <a:rPr lang="en-US" altLang="en-US"/>
              <a:t>Assignment operator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/>
              <a:t>copies this address</a:t>
            </a:r>
          </a:p>
          <a:p>
            <a:pPr lvl="1" eaLnBrk="1" hangingPunct="1"/>
            <a:r>
              <a:rPr lang="en-US" altLang="en-US"/>
              <a:t>Equality operator </a:t>
            </a:r>
            <a:r>
              <a:rPr lang="en-US" altLang="en-US" sz="3200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US" altLang="en-US"/>
              <a:t>  tests whether two arrays are stored in same place in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Assinging</a:t>
            </a:r>
            <a:r>
              <a:rPr lang="en-US" dirty="0"/>
              <a:t> vs. Copying Arrays of same size</a:t>
            </a:r>
          </a:p>
        </p:txBody>
      </p:sp>
      <p:pic>
        <p:nvPicPr>
          <p:cNvPr id="35844" name="Picture 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b="21700"/>
          <a:stretch/>
        </p:blipFill>
        <p:spPr>
          <a:xfrm>
            <a:off x="706834" y="3185621"/>
            <a:ext cx="6038193" cy="2091254"/>
          </a:xfr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9193" b="27483"/>
          <a:stretch/>
        </p:blipFill>
        <p:spPr>
          <a:xfrm>
            <a:off x="693683" y="3163225"/>
            <a:ext cx="6069724" cy="201345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218980"/>
            <a:ext cx="7822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two arrays: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shown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we want to make  the content of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copy of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endParaRPr lang="en-US" dirty="0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we wrote the following:</a:t>
            </a:r>
          </a:p>
          <a:p>
            <a:pPr>
              <a:buClr>
                <a:srgbClr val="FF0000"/>
              </a:buClr>
            </a:pPr>
            <a:r>
              <a:rPr lang="en-US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r>
              <a:rPr lang="en-US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 =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 dirty="0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that work correctly?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2648531"/>
            <a:ext cx="661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because it only assigns the </a:t>
            </a:r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listA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dirty="0" err="1">
                <a:solidFill>
                  <a:schemeClr val="accent2"/>
                </a:solidFill>
                <a:latin typeface="Courier New" charset="0"/>
                <a:ea typeface="MS PGothic" charset="0"/>
                <a:cs typeface="MS PGothic" charset="0"/>
              </a:rPr>
              <a:t>listB</a:t>
            </a:r>
            <a:endParaRPr lang="en-US" dirty="0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Arrays of same size</a:t>
            </a:r>
          </a:p>
        </p:txBody>
      </p:sp>
      <p:pic>
        <p:nvPicPr>
          <p:cNvPr id="37892" name="Picture 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3629" b="24020"/>
          <a:stretch/>
        </p:blipFill>
        <p:spPr>
          <a:xfrm>
            <a:off x="695312" y="3202651"/>
            <a:ext cx="6477995" cy="2094560"/>
          </a:xfrm>
        </p:spPr>
      </p:pic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4350"/>
            <a:ext cx="8229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1308421"/>
            <a:ext cx="506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correct way to copy the contents:</a:t>
            </a:r>
            <a:endParaRPr lang="en-US" dirty="0">
              <a:solidFill>
                <a:schemeClr val="accent2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6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ARRAYS Of DIFFERENT SIZES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0" y="1371600"/>
            <a:ext cx="8784976" cy="4524315"/>
            <a:chOff x="323528" y="1236822"/>
            <a:chExt cx="7848872" cy="4254309"/>
          </a:xfrm>
        </p:grpSpPr>
        <p:sp>
          <p:nvSpPr>
            <p:cNvPr id="21" name="TextBox 20"/>
            <p:cNvSpPr txBox="1"/>
            <p:nvPr/>
          </p:nvSpPr>
          <p:spPr>
            <a:xfrm>
              <a:off x="971600" y="1236822"/>
              <a:ext cx="7200800" cy="4254309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//Instantiate arrays</a:t>
              </a: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 ]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{576, 753, 100, 422, 113, 312}</a:t>
              </a:r>
              <a:endPara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 ]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{1,2,3,4,5,6,7,8,9,10,11,12,13}</a:t>
              </a:r>
            </a:p>
            <a:p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listA.length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listB.length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index;</a:t>
              </a:r>
            </a:p>
            <a:p>
              <a:endPara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 Identify the smaller array size</a:t>
              </a:r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endPara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 copy till the value of </a:t>
              </a:r>
              <a:r>
                <a:rPr lang="en-US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endPara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(index = 0; index &lt;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 index++)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[index]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[index];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1236822"/>
              <a:ext cx="576064" cy="425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6432332" y="5604447"/>
            <a:ext cx="2593428" cy="1040524"/>
          </a:xfrm>
          <a:prstGeom prst="wedgeRoundRectCallout">
            <a:avLst>
              <a:gd name="adj1" fmla="val -96630"/>
              <a:gd name="adj2" fmla="val 169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will be the content of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listB</a:t>
            </a:r>
            <a:r>
              <a:rPr lang="en-US" dirty="0"/>
              <a:t>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424970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714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Tahoma" charset="0"/>
                <a:cs typeface="Arial" charset="0"/>
              </a:rPr>
              <a:t>Array declaration - example</a:t>
            </a:r>
          </a:p>
        </p:txBody>
      </p:sp>
      <p:pic>
        <p:nvPicPr>
          <p:cNvPr id="2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3"/>
          <a:stretch/>
        </p:blipFill>
        <p:spPr>
          <a:xfrm>
            <a:off x="277085" y="5375567"/>
            <a:ext cx="8229600" cy="1260764"/>
          </a:xfr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914400"/>
            <a:ext cx="8153400" cy="762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>
                <a:effectLst/>
                <a:latin typeface="+mn-lt"/>
                <a:ea typeface="MS PGothic" charset="0"/>
                <a:cs typeface="MS PGothic" charset="0"/>
              </a:rPr>
              <a:t> Declaring the array </a:t>
            </a:r>
            <a:r>
              <a:rPr lang="en-US" sz="2800" b="0" dirty="0" err="1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num</a:t>
            </a:r>
            <a:r>
              <a:rPr lang="en-US" sz="2800" b="0" dirty="0">
                <a:effectLst/>
                <a:latin typeface="+mn-lt"/>
                <a:ea typeface="MS PGothic" charset="0"/>
                <a:cs typeface="MS PGothic" charset="0"/>
              </a:rPr>
              <a:t> :       </a:t>
            </a:r>
          </a:p>
          <a:p>
            <a:r>
              <a:rPr lang="en-US" sz="2800" b="0" dirty="0">
                <a:effectLst/>
                <a:latin typeface="+mn-lt"/>
                <a:ea typeface="MS PGothic" charset="0"/>
                <a:cs typeface="Courier New" panose="02070309020205020404" pitchFamily="49" charset="0"/>
              </a:rPr>
              <a:t>     </a:t>
            </a:r>
            <a:r>
              <a:rPr lang="en-US" sz="2800" b="0" dirty="0" err="1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int</a:t>
            </a:r>
            <a:r>
              <a:rPr lang="en-US" sz="2800" b="0" dirty="0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[] </a:t>
            </a:r>
            <a:r>
              <a:rPr lang="en-US" sz="2800" b="0" dirty="0" err="1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num</a:t>
            </a:r>
            <a:r>
              <a:rPr lang="en-US" sz="2800" b="0" dirty="0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 = </a:t>
            </a:r>
            <a:r>
              <a:rPr lang="en-US" sz="2800" b="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new</a:t>
            </a:r>
            <a:r>
              <a:rPr lang="en-US" sz="2800" b="0" dirty="0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 </a:t>
            </a:r>
            <a:r>
              <a:rPr lang="en-US" sz="2800" b="0" dirty="0" err="1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int</a:t>
            </a:r>
            <a:r>
              <a:rPr lang="en-US" sz="2800" b="0" dirty="0">
                <a:effectLst/>
                <a:latin typeface="Courier New" panose="02070309020205020404" pitchFamily="49" charset="0"/>
                <a:ea typeface="MS PGothic" charset="0"/>
                <a:cs typeface="Courier New" panose="02070309020205020404" pitchFamily="49" charset="0"/>
              </a:rPr>
              <a:t>[5];</a:t>
            </a:r>
            <a:endParaRPr lang="en-US" sz="2800" b="0" dirty="0">
              <a:solidFill>
                <a:schemeClr val="accent1">
                  <a:lumMod val="75000"/>
                </a:schemeClr>
              </a:solidFill>
              <a:effectLst/>
              <a:latin typeface="Courier New" panose="02070309020205020404" pitchFamily="49" charset="0"/>
              <a:ea typeface="MS PGothic" charset="0"/>
              <a:cs typeface="Courier New" panose="02070309020205020404" pitchFamily="49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9" t="7792" r="18550" b="3731"/>
          <a:stretch/>
        </p:blipFill>
        <p:spPr bwMode="auto">
          <a:xfrm>
            <a:off x="5652120" y="1788840"/>
            <a:ext cx="27718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1788840"/>
            <a:ext cx="534732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0" baseline="30000" dirty="0"/>
              <a:t>When an array is instantiated,</a:t>
            </a:r>
            <a:r>
              <a:rPr lang="en-US" sz="2800" b="0" dirty="0"/>
              <a:t> </a:t>
            </a:r>
            <a:r>
              <a:rPr lang="en-US" sz="2800" b="0" baseline="30000" dirty="0"/>
              <a:t>Java </a:t>
            </a:r>
            <a:r>
              <a:rPr lang="en-US" sz="2800" b="1" baseline="30000" dirty="0"/>
              <a:t>automatically</a:t>
            </a:r>
            <a:r>
              <a:rPr lang="en-US" sz="2800" b="0" baseline="30000" dirty="0"/>
              <a:t> initializes its elements to their default values.</a:t>
            </a:r>
          </a:p>
          <a:p>
            <a:endParaRPr lang="en-US" sz="2800" b="0" baseline="30000" dirty="0"/>
          </a:p>
          <a:p>
            <a:r>
              <a:rPr lang="en-US" sz="2800" b="0" baseline="30000" dirty="0">
                <a:solidFill>
                  <a:srgbClr val="FF6600"/>
                </a:solidFill>
              </a:rPr>
              <a:t>numeric</a:t>
            </a:r>
            <a:r>
              <a:rPr lang="en-US" sz="2800" b="0" baseline="30000" dirty="0"/>
              <a:t> arrays are initialized to </a:t>
            </a:r>
            <a:r>
              <a:rPr lang="en-US" sz="2800" b="0" baseline="30000" dirty="0">
                <a:solidFill>
                  <a:srgbClr val="FF6600"/>
                </a:solidFill>
              </a:rPr>
              <a:t>0</a:t>
            </a:r>
            <a:r>
              <a:rPr lang="en-US" sz="2800" b="0" baseline="30000" dirty="0"/>
              <a:t>,</a:t>
            </a:r>
          </a:p>
          <a:p>
            <a:r>
              <a:rPr lang="en-US" sz="2800" b="0" baseline="30000" dirty="0">
                <a:solidFill>
                  <a:srgbClr val="FF6600"/>
                </a:solidFill>
              </a:rPr>
              <a:t>char</a:t>
            </a:r>
            <a:r>
              <a:rPr lang="en-US" sz="2800" b="0" baseline="30000" dirty="0"/>
              <a:t> arrays are initialized to the </a:t>
            </a:r>
            <a:r>
              <a:rPr lang="en-US" sz="2800" b="0" baseline="30000" dirty="0">
                <a:solidFill>
                  <a:srgbClr val="FF6600"/>
                </a:solidFill>
              </a:rPr>
              <a:t>null character, which is '\u0000',</a:t>
            </a:r>
          </a:p>
          <a:p>
            <a:r>
              <a:rPr lang="en-US" sz="2800" b="0" baseline="30000" dirty="0" err="1">
                <a:solidFill>
                  <a:srgbClr val="FF6600"/>
                </a:solidFill>
              </a:rPr>
              <a:t>boolean</a:t>
            </a:r>
            <a:r>
              <a:rPr lang="en-US" sz="2800" b="0" baseline="30000" dirty="0"/>
              <a:t> arrays are initialized to </a:t>
            </a:r>
            <a:r>
              <a:rPr lang="en-US" sz="2800" b="0" baseline="30000" dirty="0">
                <a:solidFill>
                  <a:srgbClr val="FF6600"/>
                </a:solidFill>
              </a:rPr>
              <a:t>false.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434" y="5115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To save space, we also draw an array, as shown in Figures</a:t>
            </a:r>
            <a:r>
              <a:rPr lang="en-US" sz="2800" dirty="0"/>
              <a:t> </a:t>
            </a:r>
            <a:r>
              <a:rPr lang="en-US" sz="2800" baseline="30000" dirty="0"/>
              <a:t>(a) and b).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20517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ARRAYS Of DIFFERENT SIZES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4484-767D-4C48-AF0E-A1438A969E59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0" y="1371600"/>
            <a:ext cx="8784976" cy="4524315"/>
            <a:chOff x="323528" y="1236822"/>
            <a:chExt cx="7848872" cy="4254309"/>
          </a:xfrm>
        </p:grpSpPr>
        <p:sp>
          <p:nvSpPr>
            <p:cNvPr id="21" name="TextBox 20"/>
            <p:cNvSpPr txBox="1"/>
            <p:nvPr/>
          </p:nvSpPr>
          <p:spPr>
            <a:xfrm>
              <a:off x="971600" y="1236822"/>
              <a:ext cx="7200800" cy="4254309"/>
            </a:xfrm>
            <a:prstGeom prst="rect">
              <a:avLst/>
            </a:prstGeom>
            <a:solidFill>
              <a:schemeClr val="bg2"/>
            </a:solidFill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//Instantiate arrays</a:t>
              </a: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 ]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{576, 753, 100, 422, 113, 312}</a:t>
              </a:r>
              <a:endPara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 ]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{1,2,3,4,5,6,7,8,9,10,11,12,13}</a:t>
              </a:r>
            </a:p>
            <a:p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listA.length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listB.length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err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index;</a:t>
              </a:r>
            </a:p>
            <a:p>
              <a:endPara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 Identify the smaller array size</a:t>
              </a:r>
              <a:endPara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else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endPara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// copy till the value of </a:t>
              </a:r>
              <a:r>
                <a:rPr lang="en-US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endPara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(index = 0; index &lt;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arraySize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 index++)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listB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[index] =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listA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[index];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1236822"/>
              <a:ext cx="576064" cy="425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6432332" y="5604447"/>
            <a:ext cx="2593428" cy="1040524"/>
          </a:xfrm>
          <a:prstGeom prst="wedgeRoundRectCallout">
            <a:avLst>
              <a:gd name="adj1" fmla="val -96630"/>
              <a:gd name="adj2" fmla="val 169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will be the content of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listB</a:t>
            </a:r>
            <a:r>
              <a:rPr lang="en-US" dirty="0"/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191548" y="157655"/>
            <a:ext cx="2834212" cy="1623848"/>
          </a:xfrm>
          <a:prstGeom prst="wedgeRoundRectCallout">
            <a:avLst>
              <a:gd name="adj1" fmla="val -177648"/>
              <a:gd name="adj2" fmla="val 658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switching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listB</a:t>
            </a:r>
            <a:r>
              <a:rPr lang="en-US" dirty="0"/>
              <a:t> and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270011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 OF TWO ARRAYS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50719" y="2515794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listA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50719" y="3528530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listB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2465386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listA</a:t>
                      </a:r>
                      <a:r>
                        <a:rPr kumimoji="0" lang="en-US" sz="16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7504" y="3506930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listB</a:t>
                      </a:r>
                      <a:endParaRPr kumimoji="0" lang="en-US" sz="16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55576" y="304145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5576" y="4104594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50719" y="4578026"/>
          <a:ext cx="7341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listC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7504" y="4527618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listC</a:t>
                      </a:r>
                      <a:r>
                        <a:rPr kumimoji="0" lang="en-US" sz="16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755576" y="5103682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50719" y="5598714"/>
          <a:ext cx="52441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70C0"/>
                          </a:solidFill>
                        </a:rPr>
                        <a:t>listD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07504" y="5548306"/>
          <a:ext cx="10641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Adrs4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listD</a:t>
                      </a:r>
                      <a:r>
                        <a:rPr kumimoji="0" lang="en-US" sz="16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755576" y="612437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520" y="115885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arrays are considered equal if: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have the same size, and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corresponding elements in both arrays are equal.</a:t>
            </a:r>
          </a:p>
        </p:txBody>
      </p:sp>
    </p:spTree>
    <p:extLst>
      <p:ext uri="{BB962C8B-B14F-4D97-AF65-F5344CB8AC3E}">
        <p14:creationId xmlns:p14="http://schemas.microsoft.com/office/powerpoint/2010/main" val="52729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Array Assignment and Equality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03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Two kinds of equality</a:t>
            </a:r>
          </a:p>
          <a:p>
            <a:pPr eaLnBrk="1" hangingPunct="1"/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example program</a:t>
            </a:r>
            <a:r>
              <a:rPr lang="en-US" altLang="en-US"/>
              <a:t>, listing 7.6</a:t>
            </a:r>
            <a:br>
              <a:rPr lang="en-US" altLang="en-US"/>
            </a:b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TestEquals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3676650"/>
            <a:ext cx="5464175" cy="1614488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965825" y="3352800"/>
            <a:ext cx="1524000" cy="10064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>
                <a:latin typeface="Arial" pitchFamily="34" charset="0"/>
              </a:rPr>
              <a:t>Sample </a:t>
            </a:r>
            <a:br>
              <a:rPr lang="en-US" altLang="en-US" sz="2000">
                <a:latin typeface="Arial" pitchFamily="34" charset="0"/>
              </a:rPr>
            </a:br>
            <a:r>
              <a:rPr lang="en-US" altLang="en-US" sz="2000">
                <a:latin typeface="Arial" pitchFamily="34" charset="0"/>
              </a:rPr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"/>
          <a:stretch/>
        </p:blipFill>
        <p:spPr bwMode="auto">
          <a:xfrm>
            <a:off x="63875" y="448333"/>
            <a:ext cx="602161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3"/>
          <a:stretch/>
        </p:blipFill>
        <p:spPr bwMode="auto">
          <a:xfrm>
            <a:off x="4273443" y="2017984"/>
            <a:ext cx="4791727" cy="470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1" y="5626156"/>
            <a:ext cx="295275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99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 Assignment and Equality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results of 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==</a:t>
            </a:r>
          </a:p>
          <a:p>
            <a:pPr eaLnBrk="1" hangingPunct="1"/>
            <a:r>
              <a:rPr lang="en-US" altLang="en-US"/>
              <a:t>Note definition and use of method </a:t>
            </a:r>
            <a:r>
              <a:rPr lang="en-US" altLang="en-US" b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equals</a:t>
            </a:r>
          </a:p>
          <a:p>
            <a:pPr lvl="1" eaLnBrk="1" hangingPunct="1"/>
            <a:r>
              <a:rPr lang="en-US" altLang="en-US"/>
              <a:t>Receives two array parameters</a:t>
            </a:r>
          </a:p>
          <a:p>
            <a:pPr lvl="1" eaLnBrk="1" hangingPunct="1"/>
            <a:r>
              <a:rPr lang="en-US" altLang="en-US"/>
              <a:t>Checks length and each individual pair of array elements</a:t>
            </a:r>
          </a:p>
          <a:p>
            <a:pPr eaLnBrk="1" hangingPunct="1"/>
            <a:r>
              <a:rPr lang="en-US" altLang="en-US"/>
              <a:t>Remember array types are reference types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and Accessing Arrays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Note </a:t>
            </a:r>
            <a:r>
              <a:rPr lang="en-US" altLang="en-US" dirty="0">
                <a:hlinkClick r:id="rId2" action="ppaction://hlinkfile"/>
              </a:rPr>
              <a:t>sample program</a:t>
            </a:r>
            <a:r>
              <a:rPr lang="en-US" altLang="en-US" dirty="0"/>
              <a:t>, listing 7.1</a:t>
            </a:r>
            <a:br>
              <a:rPr lang="en-US" altLang="en-US" dirty="0"/>
            </a:br>
            <a:r>
              <a:rPr lang="en-US" altLang="en-US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ArrayOfTemperatures</a:t>
            </a:r>
            <a:endParaRPr lang="en-US" altLang="en-US" b="1" dirty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7" y="1608083"/>
            <a:ext cx="8038391" cy="32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589713" cy="422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3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10" y="1427744"/>
            <a:ext cx="6191250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9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1433" y="533400"/>
            <a:ext cx="6605480" cy="5157951"/>
            <a:chOff x="441433" y="533400"/>
            <a:chExt cx="6605480" cy="515795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33400"/>
              <a:ext cx="6589713" cy="42258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54"/>
            <a:stretch/>
          </p:blipFill>
          <p:spPr bwMode="auto">
            <a:xfrm>
              <a:off x="441433" y="4718198"/>
              <a:ext cx="6589713" cy="9731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2760739" y="2427890"/>
            <a:ext cx="6191250" cy="427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and Accessing Arrays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CT1111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735" y="1543003"/>
            <a:ext cx="6467475" cy="4953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689725" y="3622675"/>
            <a:ext cx="1524000" cy="10064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>
                <a:latin typeface="Arial" pitchFamily="34" charset="0"/>
              </a:rPr>
              <a:t>Sample </a:t>
            </a:r>
            <a:br>
              <a:rPr lang="en-US" altLang="en-US" sz="2000">
                <a:latin typeface="Arial" pitchFamily="34" charset="0"/>
              </a:rPr>
            </a:br>
            <a:r>
              <a:rPr lang="en-US" altLang="en-US" sz="2000">
                <a:latin typeface="Arial" pitchFamily="34" charset="0"/>
              </a:rPr>
              <a:t>screen output</a:t>
            </a:r>
          </a:p>
        </p:txBody>
      </p:sp>
    </p:spTree>
    <p:extLst>
      <p:ext uri="{BB962C8B-B14F-4D97-AF65-F5344CB8AC3E}">
        <p14:creationId xmlns:p14="http://schemas.microsoft.com/office/powerpoint/2010/main" val="367124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0070C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0F259772545438AFC47D509E1C36E" ma:contentTypeVersion="17" ma:contentTypeDescription="Create a new document." ma:contentTypeScope="" ma:versionID="1c95a0e9f2067f3bcd75a718703f91ce">
  <xsd:schema xmlns:xsd="http://www.w3.org/2001/XMLSchema" xmlns:xs="http://www.w3.org/2001/XMLSchema" xmlns:p="http://schemas.microsoft.com/office/2006/metadata/properties" xmlns:ns2="32d064c7-3ed7-4051-9d9c-e267f97a39a0" xmlns:ns3="3da05f73-4014-4744-996d-b94e73dfc83a" targetNamespace="http://schemas.microsoft.com/office/2006/metadata/properties" ma:root="true" ma:fieldsID="1bca31d447172c41cc3b4e80f5e22f70" ns2:_="" ns3:_="">
    <xsd:import namespace="32d064c7-3ed7-4051-9d9c-e267f97a39a0"/>
    <xsd:import namespace="3da05f73-4014-4744-996d-b94e73dfc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comme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064c7-3ed7-4051-9d9c-e267f97a3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99f137a-b2ee-462a-b875-a540100c8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3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05f73-4014-4744-996d-b94e73dfc8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5b5cfa5-6c17-4868-b491-9849b43e952e}" ma:internalName="TaxCatchAll" ma:showField="CatchAllData" ma:web="3da05f73-4014-4744-996d-b94e73df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a05f73-4014-4744-996d-b94e73dfc83a" xsi:nil="true"/>
    <lcf76f155ced4ddcb4097134ff3c332f xmlns="32d064c7-3ed7-4051-9d9c-e267f97a39a0">
      <Terms xmlns="http://schemas.microsoft.com/office/infopath/2007/PartnerControls"/>
    </lcf76f155ced4ddcb4097134ff3c332f>
    <comments xmlns="32d064c7-3ed7-4051-9d9c-e267f97a39a0" xsi:nil="true"/>
  </documentManagement>
</p:properties>
</file>

<file path=customXml/itemProps1.xml><?xml version="1.0" encoding="utf-8"?>
<ds:datastoreItem xmlns:ds="http://schemas.openxmlformats.org/officeDocument/2006/customXml" ds:itemID="{14E19047-D7C0-48A0-B475-AC3031E1F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74ADA-FC2C-4358-BF67-FDB4C8856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064c7-3ed7-4051-9d9c-e267f97a39a0"/>
    <ds:schemaRef ds:uri="3da05f73-4014-4744-996d-b94e73dfc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906F3-AD71-41D8-9B58-F99F38DBD969}">
  <ds:schemaRefs>
    <ds:schemaRef ds:uri="http://purl.org/dc/elements/1.1/"/>
    <ds:schemaRef ds:uri="http://schemas.microsoft.com/office/2006/metadata/properties"/>
    <ds:schemaRef ds:uri="http://purl.org/dc/terms/"/>
    <ds:schemaRef ds:uri="32d064c7-3ed7-4051-9d9c-e267f97a3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da05f73-4014-4744-996d-b94e73dfc8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3023</Words>
  <Application>Microsoft Office PowerPoint</Application>
  <PresentationFormat>On-screen Show (4:3)</PresentationFormat>
  <Paragraphs>773</Paragraphs>
  <Slides>44</Slides>
  <Notes>11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PGothic</vt:lpstr>
      <vt:lpstr>Arial</vt:lpstr>
      <vt:lpstr>Courier New</vt:lpstr>
      <vt:lpstr>Tahoma</vt:lpstr>
      <vt:lpstr>Times New Roman</vt:lpstr>
      <vt:lpstr>Wingdings</vt:lpstr>
      <vt:lpstr>Wingdings 3</vt:lpstr>
      <vt:lpstr>Clarity</vt:lpstr>
      <vt:lpstr>Array Basics</vt:lpstr>
      <vt:lpstr>Array Basics: Outline</vt:lpstr>
      <vt:lpstr>Creating and Accessing Arrays</vt:lpstr>
      <vt:lpstr>Array declaration - example</vt:lpstr>
      <vt:lpstr>Creating and Accessing Arrays</vt:lpstr>
      <vt:lpstr>PowerPoint Presentation</vt:lpstr>
      <vt:lpstr>PowerPoint Presentation</vt:lpstr>
      <vt:lpstr>PowerPoint Presentation</vt:lpstr>
      <vt:lpstr>Creating and Accessing Arrays</vt:lpstr>
      <vt:lpstr>Array Details</vt:lpstr>
      <vt:lpstr>Square Brackets [ ] with Arrays</vt:lpstr>
      <vt:lpstr>Array Details</vt:lpstr>
      <vt:lpstr>ACCESSING ARRAY ELEMENTS</vt:lpstr>
      <vt:lpstr>ACCESSING ARRAY ELEMENTS - Example</vt:lpstr>
      <vt:lpstr>ACCESSING ARRAY ELEMENTS - Example</vt:lpstr>
      <vt:lpstr>Question</vt:lpstr>
      <vt:lpstr>The Instance Variable length</vt:lpstr>
      <vt:lpstr>PowerPoint Presentation</vt:lpstr>
      <vt:lpstr>PowerPoint Presentation</vt:lpstr>
      <vt:lpstr>PowerPoint Presentation</vt:lpstr>
      <vt:lpstr>The Instance Variable length</vt:lpstr>
      <vt:lpstr>More About Array Indices</vt:lpstr>
      <vt:lpstr>Initializing Arrays</vt:lpstr>
      <vt:lpstr>Initializing Arrays</vt:lpstr>
      <vt:lpstr>Recap: Specifying array size</vt:lpstr>
      <vt:lpstr>Recap: Specifying array size</vt:lpstr>
      <vt:lpstr>Note on Array Declaration</vt:lpstr>
      <vt:lpstr> Remember</vt:lpstr>
      <vt:lpstr>Printing an array</vt:lpstr>
      <vt:lpstr>Common operations</vt:lpstr>
      <vt:lpstr>Common operations</vt:lpstr>
      <vt:lpstr> ARRAY OF Strings</vt:lpstr>
      <vt:lpstr>ARRAY OF Strings</vt:lpstr>
      <vt:lpstr>ARRAY OF Strings</vt:lpstr>
      <vt:lpstr>ARRAY OF Strings</vt:lpstr>
      <vt:lpstr>Array Assignment and Equality</vt:lpstr>
      <vt:lpstr>Assinging vs. Copying Arrays of same size</vt:lpstr>
      <vt:lpstr>Copying Arrays of same size</vt:lpstr>
      <vt:lpstr>COPYING ARRAYS Of DIFFERENT SIZES</vt:lpstr>
      <vt:lpstr>COPYING ARRAYS Of DIFFERENT SIZES</vt:lpstr>
      <vt:lpstr>EQUALITY OF TWO ARRAYS</vt:lpstr>
      <vt:lpstr>Array Assignment and Equality</vt:lpstr>
      <vt:lpstr>PowerPoint Presentation</vt:lpstr>
      <vt:lpstr>Array Assignment and Equality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Computers and Java</dc:title>
  <dc:creator>Robert P. Burton</dc:creator>
  <cp:lastModifiedBy>Ashwaq</cp:lastModifiedBy>
  <cp:revision>260</cp:revision>
  <dcterms:created xsi:type="dcterms:W3CDTF">2004-08-20T17:48:18Z</dcterms:created>
  <dcterms:modified xsi:type="dcterms:W3CDTF">2024-11-20T19:52:53Z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0x0101004E30F259772545438AFC47D509E1C36E</vt:lpwstr>
  </property>
</Properties>
</file>