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3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7" r:id="rId24"/>
    <p:sldId id="279" r:id="rId25"/>
    <p:sldId id="294" r:id="rId26"/>
    <p:sldId id="283" r:id="rId27"/>
    <p:sldId id="284" r:id="rId28"/>
    <p:sldId id="285" r:id="rId29"/>
    <p:sldId id="288" r:id="rId30"/>
    <p:sldId id="297" r:id="rId31"/>
    <p:sldId id="298" r:id="rId32"/>
    <p:sldId id="296" r:id="rId33"/>
    <p:sldId id="289" r:id="rId34"/>
    <p:sldId id="290" r:id="rId35"/>
    <p:sldId id="291" r:id="rId36"/>
    <p:sldId id="292" r:id="rId37"/>
    <p:sldId id="293" r:id="rId3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D534BB-2FCD-412F-8B81-B90F6C35CC65}" v="6" dt="2020-10-07T13:14:09.928"/>
    <p1510:client id="{4BBD5A51-8A5A-4F71-B375-B267ED3D45C1}" v="14" dt="2020-10-03T14:30:26.580"/>
    <p1510:client id="{A804292D-DD3C-42DF-ABB9-848CF3BF4797}" v="5" dt="2020-10-01T20:15:48.796"/>
    <p1510:client id="{C70493A5-2FE2-45B7-B3E0-1714AFF977D4}" v="1" dt="2020-10-08T04:44:27.555"/>
    <p1510:client id="{F7AC562F-4715-47B5-8E74-0C9B19BEC76E}" v="1" dt="2020-10-07T13:42:13.836"/>
    <p1510:client id="{FDE448D3-369B-47AA-B8C1-31E55F544259}" v="2" dt="2020-10-07T13:12:08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21" autoAdjust="0"/>
    <p:restoredTop sz="76278" autoAdjust="0"/>
  </p:normalViewPr>
  <p:slideViewPr>
    <p:cSldViewPr snapToGrid="0" snapToObjects="1">
      <p:cViewPr varScale="1">
        <p:scale>
          <a:sx n="53" d="100"/>
          <a:sy n="53" d="100"/>
        </p:scale>
        <p:origin x="1286" y="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5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14D534BB-2FCD-412F-8B81-B90F6C35CC65}"/>
    <pc:docChg chg="modSld">
      <pc:chgData name="Sarah Shoqeer Alotaibi" userId="S::alosarah@ksu.edu.sa::012f9b2e-5b69-42ed-9d9d-af879b4ac849" providerId="AD" clId="Web-{14D534BB-2FCD-412F-8B81-B90F6C35CC65}" dt="2020-10-07T13:14:09.928" v="4"/>
      <pc:docMkLst>
        <pc:docMk/>
      </pc:docMkLst>
      <pc:sldChg chg="modSp">
        <pc:chgData name="Sarah Shoqeer Alotaibi" userId="S::alosarah@ksu.edu.sa::012f9b2e-5b69-42ed-9d9d-af879b4ac849" providerId="AD" clId="Web-{14D534BB-2FCD-412F-8B81-B90F6C35CC65}" dt="2020-10-07T13:14:09.928" v="4"/>
        <pc:sldMkLst>
          <pc:docMk/>
          <pc:sldMk cId="3552514156" sldId="266"/>
        </pc:sldMkLst>
        <pc:spChg chg="mod">
          <ac:chgData name="Sarah Shoqeer Alotaibi" userId="S::alosarah@ksu.edu.sa::012f9b2e-5b69-42ed-9d9d-af879b4ac849" providerId="AD" clId="Web-{14D534BB-2FCD-412F-8B81-B90F6C35CC65}" dt="2020-10-07T13:14:09.928" v="4"/>
          <ac:spMkLst>
            <pc:docMk/>
            <pc:sldMk cId="3552514156" sldId="266"/>
            <ac:spMk id="22" creationId="{00000000-0000-0000-0000-000000000000}"/>
          </ac:spMkLst>
        </pc:spChg>
      </pc:sldChg>
    </pc:docChg>
  </pc:docChgLst>
  <pc:docChgLst>
    <pc:chgData name="Nora Abdullah Alkaldi" userId="S::naalkaldi@ksu.edu.sa::b50b6a0a-3148-4833-a91d-401f54b85632" providerId="AD" clId="Web-{A804292D-DD3C-42DF-ABB9-848CF3BF4797}"/>
    <pc:docChg chg="modSld">
      <pc:chgData name="Nora Abdullah Alkaldi" userId="S::naalkaldi@ksu.edu.sa::b50b6a0a-3148-4833-a91d-401f54b85632" providerId="AD" clId="Web-{A804292D-DD3C-42DF-ABB9-848CF3BF4797}" dt="2020-10-01T20:15:48.796" v="4" actId="20577"/>
      <pc:docMkLst>
        <pc:docMk/>
      </pc:docMkLst>
      <pc:sldChg chg="modSp">
        <pc:chgData name="Nora Abdullah Alkaldi" userId="S::naalkaldi@ksu.edu.sa::b50b6a0a-3148-4833-a91d-401f54b85632" providerId="AD" clId="Web-{A804292D-DD3C-42DF-ABB9-848CF3BF4797}" dt="2020-10-01T20:15:39.705" v="3" actId="20577"/>
        <pc:sldMkLst>
          <pc:docMk/>
          <pc:sldMk cId="3105097354" sldId="260"/>
        </pc:sldMkLst>
        <pc:spChg chg="mod">
          <ac:chgData name="Nora Abdullah Alkaldi" userId="S::naalkaldi@ksu.edu.sa::b50b6a0a-3148-4833-a91d-401f54b85632" providerId="AD" clId="Web-{A804292D-DD3C-42DF-ABB9-848CF3BF4797}" dt="2020-10-01T20:15:39.705" v="3" actId="20577"/>
          <ac:spMkLst>
            <pc:docMk/>
            <pc:sldMk cId="3105097354" sldId="260"/>
            <ac:spMk id="50178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4BBD5A51-8A5A-4F71-B375-B267ED3D45C1}"/>
    <pc:docChg chg="modSld">
      <pc:chgData name="Nadia Al-Ghreimil" userId="S::ghreimil@ksu.edu.sa::bd57fa0a-72d9-4845-a2d9-9d930f860865" providerId="AD" clId="Web-{4BBD5A51-8A5A-4F71-B375-B267ED3D45C1}" dt="2020-10-03T14:30:26.580" v="13" actId="1076"/>
      <pc:docMkLst>
        <pc:docMk/>
      </pc:docMkLst>
      <pc:sldChg chg="modSp">
        <pc:chgData name="Nadia Al-Ghreimil" userId="S::ghreimil@ksu.edu.sa::bd57fa0a-72d9-4845-a2d9-9d930f860865" providerId="AD" clId="Web-{4BBD5A51-8A5A-4F71-B375-B267ED3D45C1}" dt="2020-10-03T14:25:12.433" v="0" actId="1076"/>
        <pc:sldMkLst>
          <pc:docMk/>
          <pc:sldMk cId="865008181" sldId="257"/>
        </pc:sldMkLst>
        <pc:spChg chg="mod">
          <ac:chgData name="Nadia Al-Ghreimil" userId="S::ghreimil@ksu.edu.sa::bd57fa0a-72d9-4845-a2d9-9d930f860865" providerId="AD" clId="Web-{4BBD5A51-8A5A-4F71-B375-B267ED3D45C1}" dt="2020-10-03T14:25:12.433" v="0" actId="1076"/>
          <ac:spMkLst>
            <pc:docMk/>
            <pc:sldMk cId="865008181" sldId="257"/>
            <ac:spMk id="7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25:48.230" v="6" actId="1076"/>
        <pc:sldMkLst>
          <pc:docMk/>
          <pc:sldMk cId="1635428909" sldId="258"/>
        </pc:sldMkLst>
        <pc:spChg chg="mod">
          <ac:chgData name="Nadia Al-Ghreimil" userId="S::ghreimil@ksu.edu.sa::bd57fa0a-72d9-4845-a2d9-9d930f860865" providerId="AD" clId="Web-{4BBD5A51-8A5A-4F71-B375-B267ED3D45C1}" dt="2020-10-03T14:25:29.964" v="2" actId="1076"/>
          <ac:spMkLst>
            <pc:docMk/>
            <pc:sldMk cId="1635428909" sldId="258"/>
            <ac:spMk id="7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5:37.230" v="4" actId="1076"/>
          <ac:spMkLst>
            <pc:docMk/>
            <pc:sldMk cId="1635428909" sldId="258"/>
            <ac:spMk id="8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5:48.230" v="5" actId="1076"/>
          <ac:spMkLst>
            <pc:docMk/>
            <pc:sldMk cId="1635428909" sldId="258"/>
            <ac:spMk id="9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5:48.230" v="6" actId="1076"/>
          <ac:spMkLst>
            <pc:docMk/>
            <pc:sldMk cId="1635428909" sldId="258"/>
            <ac:spMk id="10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26:20.887" v="7" actId="1076"/>
        <pc:sldMkLst>
          <pc:docMk/>
          <pc:sldMk cId="1787863034" sldId="259"/>
        </pc:sldMkLst>
        <pc:spChg chg="mod">
          <ac:chgData name="Nadia Al-Ghreimil" userId="S::ghreimil@ksu.edu.sa::bd57fa0a-72d9-4845-a2d9-9d930f860865" providerId="AD" clId="Web-{4BBD5A51-8A5A-4F71-B375-B267ED3D45C1}" dt="2020-10-03T14:26:20.887" v="7" actId="1076"/>
          <ac:spMkLst>
            <pc:docMk/>
            <pc:sldMk cId="1787863034" sldId="259"/>
            <ac:spMk id="10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28:25.046" v="12" actId="1076"/>
        <pc:sldMkLst>
          <pc:docMk/>
          <pc:sldMk cId="3105097354" sldId="260"/>
        </pc:sldMkLst>
        <pc:spChg chg="mod">
          <ac:chgData name="Nadia Al-Ghreimil" userId="S::ghreimil@ksu.edu.sa::bd57fa0a-72d9-4845-a2d9-9d930f860865" providerId="AD" clId="Web-{4BBD5A51-8A5A-4F71-B375-B267ED3D45C1}" dt="2020-10-03T14:28:16.577" v="10" actId="1076"/>
          <ac:spMkLst>
            <pc:docMk/>
            <pc:sldMk cId="3105097354" sldId="260"/>
            <ac:spMk id="7" creationId="{00000000-0000-0000-0000-000000000000}"/>
          </ac:spMkLst>
        </pc:spChg>
        <pc:spChg chg="mod">
          <ac:chgData name="Nadia Al-Ghreimil" userId="S::ghreimil@ksu.edu.sa::bd57fa0a-72d9-4845-a2d9-9d930f860865" providerId="AD" clId="Web-{4BBD5A51-8A5A-4F71-B375-B267ED3D45C1}" dt="2020-10-03T14:28:25.046" v="12" actId="1076"/>
          <ac:spMkLst>
            <pc:docMk/>
            <pc:sldMk cId="3105097354" sldId="260"/>
            <ac:spMk id="9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4BBD5A51-8A5A-4F71-B375-B267ED3D45C1}" dt="2020-10-03T14:30:26.580" v="13" actId="1076"/>
        <pc:sldMkLst>
          <pc:docMk/>
          <pc:sldMk cId="543261033" sldId="271"/>
        </pc:sldMkLst>
        <pc:spChg chg="mod">
          <ac:chgData name="Nadia Al-Ghreimil" userId="S::ghreimil@ksu.edu.sa::bd57fa0a-72d9-4845-a2d9-9d930f860865" providerId="AD" clId="Web-{4BBD5A51-8A5A-4F71-B375-B267ED3D45C1}" dt="2020-10-03T14:30:26.580" v="13" actId="1076"/>
          <ac:spMkLst>
            <pc:docMk/>
            <pc:sldMk cId="543261033" sldId="271"/>
            <ac:spMk id="26" creationId="{00000000-0000-0000-0000-000000000000}"/>
          </ac:spMkLst>
        </pc:spChg>
      </pc:sldChg>
    </pc:docChg>
  </pc:docChgLst>
  <pc:docChgLst>
    <pc:chgData name="Nora Abdullah Alkaldi" userId="S::naalkaldi@ksu.edu.sa::b50b6a0a-3148-4833-a91d-401f54b85632" providerId="AD" clId="Web-{C70493A5-2FE2-45B7-B3E0-1714AFF977D4}"/>
    <pc:docChg chg="modSld">
      <pc:chgData name="Nora Abdullah Alkaldi" userId="S::naalkaldi@ksu.edu.sa::b50b6a0a-3148-4833-a91d-401f54b85632" providerId="AD" clId="Web-{C70493A5-2FE2-45B7-B3E0-1714AFF977D4}" dt="2020-10-08T04:44:27.555" v="0"/>
      <pc:docMkLst>
        <pc:docMk/>
      </pc:docMkLst>
      <pc:sldChg chg="addSp">
        <pc:chgData name="Nora Abdullah Alkaldi" userId="S::naalkaldi@ksu.edu.sa::b50b6a0a-3148-4833-a91d-401f54b85632" providerId="AD" clId="Web-{C70493A5-2FE2-45B7-B3E0-1714AFF977D4}" dt="2020-10-08T04:44:27.555" v="0"/>
        <pc:sldMkLst>
          <pc:docMk/>
          <pc:sldMk cId="2054597095" sldId="256"/>
        </pc:sldMkLst>
        <pc:spChg chg="add">
          <ac:chgData name="Nora Abdullah Alkaldi" userId="S::naalkaldi@ksu.edu.sa::b50b6a0a-3148-4833-a91d-401f54b85632" providerId="AD" clId="Web-{C70493A5-2FE2-45B7-B3E0-1714AFF977D4}" dt="2020-10-08T04:44:27.555" v="0"/>
          <ac:spMkLst>
            <pc:docMk/>
            <pc:sldMk cId="2054597095" sldId="256"/>
            <ac:spMk id="2" creationId="{0D89B698-9DD8-465E-AD0D-BD0ED0165E7F}"/>
          </ac:spMkLst>
        </pc:spChg>
      </pc:sldChg>
    </pc:docChg>
  </pc:docChgLst>
  <pc:docChgLst>
    <pc:chgData name="Sarah Shoqeer Alotaibi" userId="S::alosarah@ksu.edu.sa::012f9b2e-5b69-42ed-9d9d-af879b4ac849" providerId="AD" clId="Web-{FDE448D3-369B-47AA-B8C1-31E55F544259}"/>
    <pc:docChg chg="modSld">
      <pc:chgData name="Sarah Shoqeer Alotaibi" userId="S::alosarah@ksu.edu.sa::012f9b2e-5b69-42ed-9d9d-af879b4ac849" providerId="AD" clId="Web-{FDE448D3-369B-47AA-B8C1-31E55F544259}" dt="2020-10-07T13:12:05.622" v="0" actId="20577"/>
      <pc:docMkLst>
        <pc:docMk/>
      </pc:docMkLst>
      <pc:sldChg chg="modSp">
        <pc:chgData name="Sarah Shoqeer Alotaibi" userId="S::alosarah@ksu.edu.sa::012f9b2e-5b69-42ed-9d9d-af879b4ac849" providerId="AD" clId="Web-{FDE448D3-369B-47AA-B8C1-31E55F544259}" dt="2020-10-07T13:12:05.622" v="0" actId="20577"/>
        <pc:sldMkLst>
          <pc:docMk/>
          <pc:sldMk cId="3552514156" sldId="266"/>
        </pc:sldMkLst>
        <pc:spChg chg="mod">
          <ac:chgData name="Sarah Shoqeer Alotaibi" userId="S::alosarah@ksu.edu.sa::012f9b2e-5b69-42ed-9d9d-af879b4ac849" providerId="AD" clId="Web-{FDE448D3-369B-47AA-B8C1-31E55F544259}" dt="2020-10-07T13:12:05.622" v="0" actId="20577"/>
          <ac:spMkLst>
            <pc:docMk/>
            <pc:sldMk cId="3552514156" sldId="266"/>
            <ac:spMk id="22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F7AC562F-4715-47B5-8E74-0C9B19BEC76E}"/>
    <pc:docChg chg="modSld">
      <pc:chgData name="Nadia Al-Ghreimil" userId="S::ghreimil@ksu.edu.sa::bd57fa0a-72d9-4845-a2d9-9d930f860865" providerId="AD" clId="Web-{F7AC562F-4715-47B5-8E74-0C9B19BEC76E}" dt="2020-10-07T13:42:13.836" v="0" actId="20577"/>
      <pc:docMkLst>
        <pc:docMk/>
      </pc:docMkLst>
      <pc:sldChg chg="modSp">
        <pc:chgData name="Nadia Al-Ghreimil" userId="S::ghreimil@ksu.edu.sa::bd57fa0a-72d9-4845-a2d9-9d930f860865" providerId="AD" clId="Web-{F7AC562F-4715-47B5-8E74-0C9B19BEC76E}" dt="2020-10-07T13:42:13.836" v="0" actId="20577"/>
        <pc:sldMkLst>
          <pc:docMk/>
          <pc:sldMk cId="3552514156" sldId="266"/>
        </pc:sldMkLst>
        <pc:spChg chg="mod">
          <ac:chgData name="Nadia Al-Ghreimil" userId="S::ghreimil@ksu.edu.sa::bd57fa0a-72d9-4845-a2d9-9d930f860865" providerId="AD" clId="Web-{F7AC562F-4715-47B5-8E74-0C9B19BEC76E}" dt="2020-10-07T13:42:13.836" v="0" actId="20577"/>
          <ac:spMkLst>
            <pc:docMk/>
            <pc:sldMk cId="3552514156" sldId="266"/>
            <ac:spMk id="2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5F4A7-8CDC-44DD-B23C-71079B8FAEE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022BC-BB52-4E99-8315-4D4D9A40F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5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671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18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5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80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97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022BC-BB52-4E99-8315-4D4D9A40F5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7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97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81" indent="-28572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93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051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08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365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523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67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837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2078C59-A49C-4DC6-BC91-A000BE3D2884}" type="slidenum">
              <a:rPr lang="en-US" altLang="en-US" sz="1200">
                <a:solidFill>
                  <a:prstClr val="black"/>
                </a:solidFill>
              </a:rPr>
              <a:pPr/>
              <a:t>13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58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81" indent="-28572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93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051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08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365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523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67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837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22E5348-F150-4607-A01B-ECC435119560}" type="slidenum">
              <a:rPr lang="en-US" altLang="en-US" sz="1200">
                <a:solidFill>
                  <a:prstClr val="black"/>
                </a:solidFill>
              </a:rPr>
              <a:pPr/>
              <a:t>14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89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81" indent="-28572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93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051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08" indent="-22857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365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523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67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837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1B2D825-439F-404E-8F81-8B691E2EAD66}" type="slidenum">
              <a:rPr lang="en-US" altLang="en-US" sz="1200">
                <a:solidFill>
                  <a:prstClr val="black"/>
                </a:solidFill>
              </a:rPr>
              <a:pPr/>
              <a:t>16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8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465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1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550738"/>
            <a:ext cx="850265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684336"/>
            <a:ext cx="6934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42950" y="4577656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473" y="525463"/>
            <a:ext cx="4880769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179" y="2312988"/>
            <a:ext cx="174386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4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480"/>
            <a:ext cx="232123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96827" y="838201"/>
            <a:ext cx="6396423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2133600"/>
            <a:ext cx="2318004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5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45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609600"/>
            <a:ext cx="222885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0"/>
            <a:ext cx="65214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4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9556" y="454573"/>
            <a:ext cx="9666889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3190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9624"/>
            <a:ext cx="89154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906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5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2362201"/>
            <a:ext cx="84201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626866"/>
            <a:ext cx="84201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2480" y="4599432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86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9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112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112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2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6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3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080"/>
            <a:ext cx="2318004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450" y="792080"/>
            <a:ext cx="619125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2130554"/>
            <a:ext cx="2318004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18201" y="3580141"/>
            <a:ext cx="5577840" cy="17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17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906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533400"/>
            <a:ext cx="8915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906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18288"/>
            <a:ext cx="31369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8722" y="18288"/>
            <a:ext cx="637372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5000" y="18288"/>
            <a:ext cx="11557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0A3DECE-5AC0-4C5E-9FAD-4889AB0DCB2E}" type="slidenum">
              <a:rPr lang="en-US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742950" y="6400800"/>
            <a:ext cx="8915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1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../General/Previous%20Slides/40_41_2/CodeSamples2.htm#Listing 4.6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Loop tricks and Pitfalls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89B698-9DD8-465E-AD0D-BD0ED0165E7F}"/>
              </a:ext>
            </a:extLst>
          </p:cNvPr>
          <p:cNvSpPr txBox="1"/>
          <p:nvPr/>
        </p:nvSpPr>
        <p:spPr>
          <a:xfrm>
            <a:off x="3581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5459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Controlling Number of Loop Iterations</a:t>
            </a:r>
            <a:endParaRPr lang="en-US" dirty="0"/>
          </a:p>
        </p:txBody>
      </p:sp>
      <p:sp>
        <p:nvSpPr>
          <p:cNvPr id="6963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405649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For large input lists,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sentinel</a:t>
            </a:r>
            <a:r>
              <a:rPr lang="en-US" altLang="en-US" sz="2800" i="1" dirty="0">
                <a:ea typeface="ＭＳ Ｐゴシック" pitchFamily="34" charset="-128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value</a:t>
            </a:r>
            <a:r>
              <a:rPr lang="en-US" altLang="en-US" sz="2800" dirty="0">
                <a:ea typeface="ＭＳ Ｐゴシック" pitchFamily="34" charset="-128"/>
              </a:rPr>
              <a:t> can be used to signal the end of the list.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The sentinel value must be different from all the other possible inputs.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A negative number following a long list of nonnegative exam scores could be suitable.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	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90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0	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10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-1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Loop control</a:t>
            </a:r>
            <a:endParaRPr lang="en-US" dirty="0">
              <a:ea typeface="+mj-ea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 = 5;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//input by user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			  //or assigned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counter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sum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(counter &lt; N)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counter++;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sum = sum + counter;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(“</a:t>
            </a:r>
            <a:r>
              <a:rPr lang="en-US" altLang="ja-JP" sz="1800" dirty="0">
                <a:latin typeface="Courier New" pitchFamily="49" charset="0"/>
                <a:ea typeface="ＭＳ Ｐゴシック" pitchFamily="34" charset="-128"/>
              </a:rPr>
              <a:t>Total= ”,sum);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6962283" y="1166941"/>
            <a:ext cx="2544522" cy="593620"/>
          </a:xfrm>
          <a:prstGeom prst="wedgeRoundRectCallout">
            <a:avLst>
              <a:gd name="adj1" fmla="val -71631"/>
              <a:gd name="adj2" fmla="val 577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What’s the output?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7501734" y="1926770"/>
            <a:ext cx="1364231" cy="540919"/>
          </a:xfrm>
          <a:prstGeom prst="wedgeRoundRectCallout">
            <a:avLst>
              <a:gd name="adj1" fmla="val 78003"/>
              <a:gd name="adj2" fmla="val -9362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15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4843" y="1228086"/>
            <a:ext cx="6053101" cy="48451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6962282" y="4649395"/>
            <a:ext cx="2795868" cy="593620"/>
          </a:xfrm>
          <a:prstGeom prst="wedgeRoundRectCallout">
            <a:avLst>
              <a:gd name="adj1" fmla="val -147168"/>
              <a:gd name="adj2" fmla="val -5490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switch the order of these two lines?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7584283" y="5436520"/>
            <a:ext cx="1207754" cy="540919"/>
          </a:xfrm>
          <a:prstGeom prst="wedgeRoundRectCallout">
            <a:avLst>
              <a:gd name="adj1" fmla="val 78003"/>
              <a:gd name="adj2" fmla="val -9362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10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6592654" y="3060496"/>
            <a:ext cx="2544523" cy="593620"/>
          </a:xfrm>
          <a:prstGeom prst="wedgeRoundRectCallout">
            <a:avLst>
              <a:gd name="adj1" fmla="val -161694"/>
              <a:gd name="adj2" fmla="val -618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use </a:t>
            </a:r>
            <a:r>
              <a:rPr lang="en-US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(counter&lt;=N)</a:t>
            </a:r>
            <a:r>
              <a:rPr lang="en-US" dirty="0">
                <a:solidFill>
                  <a:srgbClr val="D2533C"/>
                </a:solidFill>
              </a:rPr>
              <a:t> ?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8378828" y="3822380"/>
            <a:ext cx="1379324" cy="540919"/>
          </a:xfrm>
          <a:prstGeom prst="wedgeRoundRectCallout">
            <a:avLst>
              <a:gd name="adj1" fmla="val -4499"/>
              <a:gd name="adj2" fmla="val -9443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Total = 21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3813266" y="587353"/>
            <a:ext cx="2795868" cy="593620"/>
          </a:xfrm>
          <a:prstGeom prst="wedgeRoundRectCallout">
            <a:avLst>
              <a:gd name="adj1" fmla="val -54625"/>
              <a:gd name="adj2" fmla="val 34053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put a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D2533C"/>
                </a:solidFill>
              </a:rPr>
              <a:t> here?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7318305" y="457763"/>
            <a:ext cx="1235940" cy="540919"/>
          </a:xfrm>
          <a:prstGeom prst="wedgeRoundRectCallout">
            <a:avLst>
              <a:gd name="adj1" fmla="val -113690"/>
              <a:gd name="adj2" fmla="val -654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Infinite loop</a:t>
            </a:r>
            <a:endParaRPr lang="en-US" dirty="0">
              <a:solidFill>
                <a:schemeClr val="accent2"/>
              </a:solidFill>
              <a:cs typeface="Arial"/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381392" y="3492506"/>
            <a:ext cx="2544523" cy="593620"/>
          </a:xfrm>
          <a:prstGeom prst="wedgeRoundRectCallout">
            <a:avLst>
              <a:gd name="adj1" fmla="val -63353"/>
              <a:gd name="adj2" fmla="val 11951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What if we use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counter--; </a:t>
            </a:r>
            <a:r>
              <a:rPr lang="en-US" dirty="0">
                <a:solidFill>
                  <a:srgbClr val="D2533C"/>
                </a:solidFill>
              </a:rPr>
              <a:t>?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1786173" y="3353826"/>
            <a:ext cx="1379324" cy="540919"/>
          </a:xfrm>
          <a:prstGeom prst="wedgeRoundRectCallout">
            <a:avLst>
              <a:gd name="adj1" fmla="val 74052"/>
              <a:gd name="adj2" fmla="val 4291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70C0"/>
                </a:solidFill>
              </a:rPr>
              <a:t>infinite loop</a:t>
            </a:r>
          </a:p>
        </p:txBody>
      </p:sp>
    </p:spTree>
    <p:extLst>
      <p:ext uri="{BB962C8B-B14F-4D97-AF65-F5344CB8AC3E}">
        <p14:creationId xmlns:p14="http://schemas.microsoft.com/office/powerpoint/2010/main" val="35525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Loop control</a:t>
            </a:r>
            <a:endParaRPr lang="en-US" dirty="0">
              <a:ea typeface="+mj-ea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87680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 = 5;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//input by user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  <a:ea typeface="ＭＳ Ｐゴシック" pitchFamily="34" charset="-128"/>
              </a:rPr>
              <a:t>			  //or assigned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counter =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1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sum = 0;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(counter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&lt;=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N)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counter++;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sum = sum + counter;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   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1800" dirty="0" err="1"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800" dirty="0">
                <a:latin typeface="Courier New" pitchFamily="49" charset="0"/>
                <a:ea typeface="ＭＳ Ｐゴシック" pitchFamily="34" charset="-128"/>
              </a:rPr>
              <a:t>(“</a:t>
            </a:r>
            <a:r>
              <a:rPr lang="en-US" altLang="ja-JP" sz="1800" dirty="0">
                <a:latin typeface="Courier New" pitchFamily="49" charset="0"/>
                <a:ea typeface="ＭＳ Ｐゴシック" pitchFamily="34" charset="-128"/>
              </a:rPr>
              <a:t>Total= ”,sum);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en-US" sz="1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6962283" y="1166944"/>
            <a:ext cx="2544522" cy="893871"/>
          </a:xfrm>
          <a:prstGeom prst="wedgeRoundRectCallout">
            <a:avLst>
              <a:gd name="adj1" fmla="val -71631"/>
              <a:gd name="adj2" fmla="val 577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D2533C"/>
                </a:solidFill>
              </a:rPr>
              <a:t>Trace it at home</a:t>
            </a:r>
            <a:r>
              <a:rPr lang="en-US" b="1" dirty="0">
                <a:solidFill>
                  <a:srgbClr val="D2533C"/>
                </a:solidFill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D2533C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D2533C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54843" y="1228086"/>
            <a:ext cx="6053101" cy="48451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6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Beware of infinite loops</a:t>
            </a:r>
            <a:endParaRPr lang="en-US" sz="2800" dirty="0">
              <a:solidFill>
                <a:schemeClr val="accent2"/>
              </a:solidFill>
              <a:latin typeface="Tahoma" charset="0"/>
              <a:ea typeface="+mj-ea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836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1447E77-B52D-4A6B-B8B4-49C2DC6C9E7F}" type="slidenum">
              <a:rPr lang="en-US" altLang="en-US" sz="1400">
                <a:solidFill>
                  <a:srgbClr val="FFFFFF"/>
                </a:solidFill>
              </a:rPr>
              <a:pPr/>
              <a:t>13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grpSp>
        <p:nvGrpSpPr>
          <p:cNvPr id="58371" name="Group 12"/>
          <p:cNvGrpSpPr>
            <a:grpSpLocks/>
          </p:cNvGrpSpPr>
          <p:nvPr/>
        </p:nvGrpSpPr>
        <p:grpSpPr bwMode="auto">
          <a:xfrm>
            <a:off x="1829860" y="1773242"/>
            <a:ext cx="7881806" cy="2308225"/>
            <a:chOff x="323528" y="1536605"/>
            <a:chExt cx="7848872" cy="2170572"/>
          </a:xfrm>
        </p:grpSpPr>
        <p:sp>
          <p:nvSpPr>
            <p:cNvPr id="58380" name="TextBox 13"/>
            <p:cNvSpPr txBox="1">
              <a:spLocks noChangeArrowheads="1"/>
            </p:cNvSpPr>
            <p:nvPr/>
          </p:nvSpPr>
          <p:spPr bwMode="auto">
            <a:xfrm>
              <a:off x="971600" y="1536605"/>
              <a:ext cx="7200800" cy="217057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int </a:t>
              </a:r>
              <a:r>
                <a:rPr lang="en-US" altLang="en-US" sz="1800">
                  <a:solidFill>
                    <a:srgbClr val="0000FF"/>
                  </a:solidFill>
                </a:rPr>
                <a:t>i, iteration =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for </a:t>
              </a:r>
              <a:r>
                <a:rPr lang="en-US" altLang="en-US" sz="1800">
                  <a:solidFill>
                    <a:srgbClr val="0000FF"/>
                  </a:solidFill>
                </a:rPr>
                <a:t>( i = 5; i &gt;= 0; i--)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   </a:t>
              </a:r>
              <a:r>
                <a:rPr lang="en-US" altLang="en-US" sz="1800">
                  <a:solidFill>
                    <a:srgbClr val="7030A0"/>
                  </a:solidFill>
                </a:rPr>
                <a:t>{ </a:t>
              </a:r>
              <a:r>
                <a:rPr lang="en-US" altLang="en-US" sz="1800">
                  <a:solidFill>
                    <a:srgbClr val="00B050"/>
                  </a:solidFill>
                </a:rPr>
                <a:t>//start of the loop body</a:t>
              </a:r>
              <a:r>
                <a:rPr lang="en-US" altLang="en-US" sz="1800">
                  <a:solidFill>
                    <a:srgbClr val="7030A0"/>
                  </a:solidFill>
                </a:rPr>
                <a:t>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System.out.printf (“Iteration = %d“, iteration);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System.out.println (“\ti = “ + i);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iteration++;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} </a:t>
              </a:r>
              <a:r>
                <a:rPr lang="en-US" altLang="en-US" sz="1800">
                  <a:solidFill>
                    <a:srgbClr val="00B050"/>
                  </a:solidFill>
                </a:rPr>
                <a:t>//end of the loop body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System.out.println (“After the loop, i = “ + i);</a:t>
              </a:r>
            </a:p>
          </p:txBody>
        </p:sp>
        <p:sp>
          <p:nvSpPr>
            <p:cNvPr id="58381" name="TextBox 14"/>
            <p:cNvSpPr txBox="1">
              <a:spLocks noChangeArrowheads="1"/>
            </p:cNvSpPr>
            <p:nvPr/>
          </p:nvSpPr>
          <p:spPr bwMode="auto">
            <a:xfrm>
              <a:off x="323528" y="1536605"/>
              <a:ext cx="576064" cy="2170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71729" y="1700213"/>
            <a:ext cx="1405070" cy="5048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292934"/>
                </a:solidFill>
              </a:rPr>
              <a:t>Example 4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118785" y="4149725"/>
            <a:ext cx="7592881" cy="1600200"/>
            <a:chOff x="683568" y="1236822"/>
            <a:chExt cx="7488832" cy="1600436"/>
          </a:xfrm>
        </p:grpSpPr>
        <p:sp>
          <p:nvSpPr>
            <p:cNvPr id="51211" name="TextBox 19"/>
            <p:cNvSpPr txBox="1">
              <a:spLocks noChangeArrowheads="1"/>
            </p:cNvSpPr>
            <p:nvPr/>
          </p:nvSpPr>
          <p:spPr bwMode="auto">
            <a:xfrm>
              <a:off x="971926" y="1236822"/>
              <a:ext cx="7200474" cy="16004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1	i = 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2	i = 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3	i = 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4	i = 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5	i = 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6	i = 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After the loop, i = -1</a:t>
              </a:r>
            </a:p>
          </p:txBody>
        </p:sp>
        <p:sp>
          <p:nvSpPr>
            <p:cNvPr id="58379" name="TextBox 20"/>
            <p:cNvSpPr txBox="1">
              <a:spLocks noChangeArrowheads="1"/>
            </p:cNvSpPr>
            <p:nvPr/>
          </p:nvSpPr>
          <p:spPr bwMode="auto">
            <a:xfrm>
              <a:off x="683568" y="1236822"/>
              <a:ext cx="216024" cy="1600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271729" y="4149725"/>
            <a:ext cx="1405070" cy="330200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Output</a:t>
            </a:r>
          </a:p>
        </p:txBody>
      </p:sp>
      <p:sp>
        <p:nvSpPr>
          <p:cNvPr id="58375" name="TextBox 22"/>
          <p:cNvSpPr txBox="1">
            <a:spLocks noChangeArrowheads="1"/>
          </p:cNvSpPr>
          <p:nvPr/>
        </p:nvSpPr>
        <p:spPr bwMode="auto">
          <a:xfrm>
            <a:off x="350840" y="1268413"/>
            <a:ext cx="93608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The </a:t>
            </a:r>
            <a:r>
              <a:rPr lang="en-US" altLang="en-US" sz="200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counter </a:t>
            </a: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may be updated by decrementing it.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67726" y="2060579"/>
            <a:ext cx="546894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50840" y="5826125"/>
            <a:ext cx="9360826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1800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If the step decrements the counter, then the final value should be less than the initial value. </a:t>
            </a:r>
            <a:r>
              <a:rPr lang="en-US" altLang="en-US" sz="1800" b="1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Otherwise</a:t>
            </a:r>
            <a:r>
              <a:rPr lang="en-US" altLang="en-US" sz="1800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, we’ll have an </a:t>
            </a:r>
            <a:r>
              <a:rPr lang="en-US" altLang="en-US" sz="18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infinite loop</a:t>
            </a:r>
            <a:r>
              <a:rPr lang="en-US" altLang="en-US" sz="1800" dirty="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9743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US" dirty="0"/>
              <a:t>Beware of infinite loops</a:t>
            </a:r>
            <a:endParaRPr lang="en-US" sz="2800" dirty="0">
              <a:solidFill>
                <a:schemeClr val="accent2"/>
              </a:solidFill>
              <a:latin typeface="Tahoma" charset="0"/>
              <a:ea typeface="+mj-ea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041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626BF1-9583-4709-960B-F4ECC918F75C}" type="slidenum">
              <a:rPr lang="en-US" altLang="en-US" sz="1400">
                <a:solidFill>
                  <a:srgbClr val="FFFFFF"/>
                </a:solidFill>
              </a:rPr>
              <a:pPr/>
              <a:t>14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grpSp>
        <p:nvGrpSpPr>
          <p:cNvPr id="60419" name="Group 12"/>
          <p:cNvGrpSpPr>
            <a:grpSpLocks/>
          </p:cNvGrpSpPr>
          <p:nvPr/>
        </p:nvGrpSpPr>
        <p:grpSpPr bwMode="auto">
          <a:xfrm>
            <a:off x="1829860" y="1773242"/>
            <a:ext cx="7881806" cy="2308225"/>
            <a:chOff x="323528" y="1536605"/>
            <a:chExt cx="7848872" cy="2170572"/>
          </a:xfrm>
        </p:grpSpPr>
        <p:sp>
          <p:nvSpPr>
            <p:cNvPr id="60431" name="TextBox 13"/>
            <p:cNvSpPr txBox="1">
              <a:spLocks noChangeArrowheads="1"/>
            </p:cNvSpPr>
            <p:nvPr/>
          </p:nvSpPr>
          <p:spPr bwMode="auto">
            <a:xfrm>
              <a:off x="971600" y="1536605"/>
              <a:ext cx="7200800" cy="217057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 err="1">
                  <a:solidFill>
                    <a:srgbClr val="00B0F0"/>
                  </a:solidFill>
                </a:rPr>
                <a:t>int</a:t>
              </a:r>
              <a:r>
                <a:rPr lang="en-US" altLang="en-US" sz="1800" dirty="0">
                  <a:solidFill>
                    <a:srgbClr val="00B0F0"/>
                  </a:solidFill>
                </a:rPr>
                <a:t>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, iteration =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00B0F0"/>
                  </a:solidFill>
                </a:rPr>
                <a:t>for </a:t>
              </a:r>
              <a:r>
                <a:rPr lang="en-US" altLang="en-US" sz="1800" dirty="0">
                  <a:solidFill>
                    <a:srgbClr val="0000FF"/>
                  </a:solidFill>
                </a:rPr>
                <a:t>(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 = 5;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 &lt;= 10;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-- 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0000FF"/>
                  </a:solidFill>
                </a:rPr>
                <a:t>   </a:t>
              </a:r>
              <a:r>
                <a:rPr lang="en-US" altLang="en-US" sz="1800" dirty="0">
                  <a:solidFill>
                    <a:srgbClr val="7030A0"/>
                  </a:solidFill>
                </a:rPr>
                <a:t>{ </a:t>
              </a:r>
              <a:r>
                <a:rPr lang="en-US" altLang="en-US" sz="1800" dirty="0">
                  <a:solidFill>
                    <a:srgbClr val="00B050"/>
                  </a:solidFill>
                </a:rPr>
                <a:t>//start of the loop body</a:t>
              </a:r>
              <a:r>
                <a:rPr lang="en-US" altLang="en-US" sz="1800" dirty="0">
                  <a:solidFill>
                    <a:srgbClr val="7030A0"/>
                  </a:solidFill>
                </a:rPr>
                <a:t>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   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System.out.printf</a:t>
              </a:r>
              <a:r>
                <a:rPr lang="en-US" altLang="en-US" sz="1800" dirty="0">
                  <a:solidFill>
                    <a:srgbClr val="7030A0"/>
                  </a:solidFill>
                </a:rPr>
                <a:t> (“Iteration = %d“, iteration);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   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System.out.println</a:t>
              </a:r>
              <a:r>
                <a:rPr lang="en-US" altLang="en-US" sz="1800" dirty="0">
                  <a:solidFill>
                    <a:srgbClr val="7030A0"/>
                  </a:solidFill>
                </a:rPr>
                <a:t> (“\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ti</a:t>
              </a:r>
              <a:r>
                <a:rPr lang="en-US" altLang="en-US" sz="1800" dirty="0">
                  <a:solidFill>
                    <a:srgbClr val="7030A0"/>
                  </a:solidFill>
                </a:rPr>
                <a:t> = “ + </a:t>
              </a:r>
              <a:r>
                <a:rPr lang="en-US" altLang="en-US" sz="1800" dirty="0" err="1">
                  <a:solidFill>
                    <a:srgbClr val="7030A0"/>
                  </a:solidFill>
                </a:rPr>
                <a:t>i</a:t>
              </a:r>
              <a:r>
                <a:rPr lang="en-US" altLang="en-US" sz="1800" dirty="0">
                  <a:solidFill>
                    <a:srgbClr val="7030A0"/>
                  </a:solidFill>
                </a:rPr>
                <a:t>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   iteration++;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srgbClr val="7030A0"/>
                  </a:solidFill>
                </a:rPr>
                <a:t>   } </a:t>
              </a:r>
              <a:r>
                <a:rPr lang="en-US" altLang="en-US" sz="1800" dirty="0">
                  <a:solidFill>
                    <a:srgbClr val="00B050"/>
                  </a:solidFill>
                </a:rPr>
                <a:t>//end of the loop body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altLang="en-US" sz="1800" dirty="0">
                  <a:solidFill>
                    <a:srgbClr val="0000FF"/>
                  </a:solidFill>
                </a:rPr>
                <a:t> (“After the loop,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 = “ + </a:t>
              </a:r>
              <a:r>
                <a:rPr lang="en-US" altLang="en-US" sz="1800" dirty="0" err="1">
                  <a:solidFill>
                    <a:srgbClr val="0000FF"/>
                  </a:solidFill>
                </a:rPr>
                <a:t>i</a:t>
              </a:r>
              <a:r>
                <a:rPr lang="en-US" altLang="en-US" sz="1800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60432" name="TextBox 14"/>
            <p:cNvSpPr txBox="1">
              <a:spLocks noChangeArrowheads="1"/>
            </p:cNvSpPr>
            <p:nvPr/>
          </p:nvSpPr>
          <p:spPr bwMode="auto">
            <a:xfrm>
              <a:off x="323528" y="1536605"/>
              <a:ext cx="576064" cy="2170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71729" y="1700213"/>
            <a:ext cx="1405070" cy="5048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292934"/>
                </a:solidFill>
              </a:rPr>
              <a:t>Example 5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118785" y="4149729"/>
            <a:ext cx="7592881" cy="2030413"/>
            <a:chOff x="683568" y="1236822"/>
            <a:chExt cx="7488832" cy="2031323"/>
          </a:xfrm>
        </p:grpSpPr>
        <p:sp>
          <p:nvSpPr>
            <p:cNvPr id="53262" name="TextBox 19"/>
            <p:cNvSpPr txBox="1">
              <a:spLocks noChangeArrowheads="1"/>
            </p:cNvSpPr>
            <p:nvPr/>
          </p:nvSpPr>
          <p:spPr bwMode="auto">
            <a:xfrm>
              <a:off x="971926" y="1236822"/>
              <a:ext cx="7200474" cy="203132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1	i = 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2	i = 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3	i = 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4	i = 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5	i = 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6	i = 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7	i = -1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.</a:t>
              </a:r>
            </a:p>
          </p:txBody>
        </p:sp>
        <p:sp>
          <p:nvSpPr>
            <p:cNvPr id="60430" name="TextBox 20"/>
            <p:cNvSpPr txBox="1">
              <a:spLocks noChangeArrowheads="1"/>
            </p:cNvSpPr>
            <p:nvPr/>
          </p:nvSpPr>
          <p:spPr bwMode="auto">
            <a:xfrm>
              <a:off x="683568" y="1236822"/>
              <a:ext cx="216024" cy="2031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7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8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</a:rPr>
                <a:t>.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271729" y="4149725"/>
            <a:ext cx="1405070" cy="330200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Output</a:t>
            </a:r>
          </a:p>
        </p:txBody>
      </p:sp>
      <p:sp>
        <p:nvSpPr>
          <p:cNvPr id="60423" name="TextBox 22"/>
          <p:cNvSpPr txBox="1">
            <a:spLocks noChangeArrowheads="1"/>
          </p:cNvSpPr>
          <p:nvPr/>
        </p:nvSpPr>
        <p:spPr bwMode="auto">
          <a:xfrm>
            <a:off x="350840" y="1268413"/>
            <a:ext cx="93608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The following code is an example of an infinite loop.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50840" y="6259517"/>
            <a:ext cx="9360826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18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Infinite loops should be avoided. They are considered a “</a:t>
            </a:r>
            <a:r>
              <a:rPr lang="en-US" altLang="ja-JP" sz="1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logical error</a:t>
            </a:r>
            <a:r>
              <a:rPr lang="en-US" altLang="en-US" sz="18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”</a:t>
            </a:r>
            <a:r>
              <a:rPr lang="en-US" altLang="ja-JP" sz="18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n-US" altLang="en-US" sz="1800">
              <a:solidFill>
                <a:srgbClr val="29293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60549" y="5100638"/>
            <a:ext cx="3417226" cy="842962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FF"/>
                </a:solidFill>
              </a:rPr>
              <a:t>THIS LOOP NEVER ENDS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90103" y="2060579"/>
            <a:ext cx="760207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97411" y="2060579"/>
            <a:ext cx="574411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24225" y="2060579"/>
            <a:ext cx="412750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3965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3" grpId="0" animBg="1"/>
      <p:bldP spid="25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of infinite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this loop?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endParaRPr lang="nn-NO" sz="2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for (i = 0;  i &lt;= 5;  i++)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{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   System.out.println(i--);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}   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</a:rPr>
              <a:t>System.out.println(); 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Explosion 1 6"/>
          <p:cNvSpPr/>
          <p:nvPr/>
        </p:nvSpPr>
        <p:spPr>
          <a:xfrm rot="1363004">
            <a:off x="6290059" y="3209482"/>
            <a:ext cx="3711616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00"/>
                </a:solidFill>
              </a:rPr>
              <a:t>Tip: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>
                <a:solidFill>
                  <a:srgbClr val="292934"/>
                </a:solidFill>
              </a:rPr>
              <a:t>Avoid changing the loop counter inside the body</a:t>
            </a:r>
          </a:p>
        </p:txBody>
      </p:sp>
    </p:spTree>
    <p:extLst>
      <p:ext uri="{BB962C8B-B14F-4D97-AF65-F5344CB8AC3E}">
        <p14:creationId xmlns:p14="http://schemas.microsoft.com/office/powerpoint/2010/main" val="18224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More examples</a:t>
            </a:r>
            <a:endParaRPr lang="en-US" sz="2800" dirty="0">
              <a:solidFill>
                <a:schemeClr val="accent2"/>
              </a:solidFill>
              <a:latin typeface="Tahoma" charset="0"/>
              <a:ea typeface="+mj-ea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246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BCB5E5C-C8A9-48D2-B031-59E331FAB395}" type="slidenum">
              <a:rPr lang="en-US" altLang="en-US" sz="1400">
                <a:solidFill>
                  <a:srgbClr val="FFFFFF"/>
                </a:solidFill>
              </a:rPr>
              <a:pPr/>
              <a:t>16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grpSp>
        <p:nvGrpSpPr>
          <p:cNvPr id="62467" name="Group 12"/>
          <p:cNvGrpSpPr>
            <a:grpSpLocks/>
          </p:cNvGrpSpPr>
          <p:nvPr/>
        </p:nvGrpSpPr>
        <p:grpSpPr bwMode="auto">
          <a:xfrm>
            <a:off x="1829860" y="1773242"/>
            <a:ext cx="7881806" cy="2308225"/>
            <a:chOff x="323528" y="1536605"/>
            <a:chExt cx="7848872" cy="2170572"/>
          </a:xfrm>
        </p:grpSpPr>
        <p:sp>
          <p:nvSpPr>
            <p:cNvPr id="62475" name="TextBox 13"/>
            <p:cNvSpPr txBox="1">
              <a:spLocks noChangeArrowheads="1"/>
            </p:cNvSpPr>
            <p:nvPr/>
          </p:nvSpPr>
          <p:spPr bwMode="auto">
            <a:xfrm>
              <a:off x="971600" y="1536605"/>
              <a:ext cx="7200800" cy="217057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int </a:t>
              </a:r>
              <a:r>
                <a:rPr lang="en-US" altLang="en-US" sz="1800">
                  <a:solidFill>
                    <a:srgbClr val="0000FF"/>
                  </a:solidFill>
                </a:rPr>
                <a:t>i, iteration =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B0F0"/>
                  </a:solidFill>
                </a:rPr>
                <a:t>for </a:t>
              </a:r>
              <a:r>
                <a:rPr lang="en-US" altLang="en-US" sz="1800">
                  <a:solidFill>
                    <a:srgbClr val="0000FF"/>
                  </a:solidFill>
                </a:rPr>
                <a:t>( i = 0; i &lt;= 10; i=i+2)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   </a:t>
              </a:r>
              <a:r>
                <a:rPr lang="en-US" altLang="en-US" sz="1800">
                  <a:solidFill>
                    <a:srgbClr val="7030A0"/>
                  </a:solidFill>
                </a:rPr>
                <a:t>{ </a:t>
              </a:r>
              <a:r>
                <a:rPr lang="en-US" altLang="en-US" sz="1800">
                  <a:solidFill>
                    <a:srgbClr val="00B050"/>
                  </a:solidFill>
                </a:rPr>
                <a:t>//start of the loop body</a:t>
              </a:r>
              <a:r>
                <a:rPr lang="en-US" altLang="en-US" sz="1800">
                  <a:solidFill>
                    <a:srgbClr val="7030A0"/>
                  </a:solidFill>
                </a:rPr>
                <a:t>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System.out.printf (“Iteration = %d“, iteration);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System.out.println (“\ti = “ + i);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   iteration++;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7030A0"/>
                  </a:solidFill>
                </a:rPr>
                <a:t>   } </a:t>
              </a:r>
              <a:r>
                <a:rPr lang="en-US" altLang="en-US" sz="1800">
                  <a:solidFill>
                    <a:srgbClr val="00B050"/>
                  </a:solidFill>
                </a:rPr>
                <a:t>//end of the loop body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FF"/>
                  </a:solidFill>
                </a:rPr>
                <a:t>System.out.println (“After the loop, i = “ + i);</a:t>
              </a:r>
            </a:p>
          </p:txBody>
        </p:sp>
        <p:sp>
          <p:nvSpPr>
            <p:cNvPr id="62476" name="TextBox 14"/>
            <p:cNvSpPr txBox="1">
              <a:spLocks noChangeArrowheads="1"/>
            </p:cNvSpPr>
            <p:nvPr/>
          </p:nvSpPr>
          <p:spPr bwMode="auto">
            <a:xfrm>
              <a:off x="323528" y="1536605"/>
              <a:ext cx="576064" cy="2170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71729" y="1700213"/>
            <a:ext cx="1405070" cy="5048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292934"/>
                </a:solidFill>
              </a:rPr>
              <a:t>Example 6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118785" y="4149725"/>
            <a:ext cx="7592881" cy="1600200"/>
            <a:chOff x="683568" y="1236822"/>
            <a:chExt cx="7488832" cy="1600436"/>
          </a:xfrm>
        </p:grpSpPr>
        <p:sp>
          <p:nvSpPr>
            <p:cNvPr id="55306" name="TextBox 19"/>
            <p:cNvSpPr txBox="1">
              <a:spLocks noChangeArrowheads="1"/>
            </p:cNvSpPr>
            <p:nvPr/>
          </p:nvSpPr>
          <p:spPr bwMode="auto">
            <a:xfrm>
              <a:off x="971926" y="1236822"/>
              <a:ext cx="7200474" cy="16004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1	i = 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2	i = 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3	i = 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4	i = 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5	i = 8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Iteration = 6	i = 10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FFFF"/>
                  </a:solidFill>
                </a:rPr>
                <a:t>After the loop, i = 12</a:t>
              </a:r>
            </a:p>
          </p:txBody>
        </p:sp>
        <p:sp>
          <p:nvSpPr>
            <p:cNvPr id="55307" name="TextBox 20"/>
            <p:cNvSpPr txBox="1">
              <a:spLocks noChangeArrowheads="1"/>
            </p:cNvSpPr>
            <p:nvPr/>
          </p:nvSpPr>
          <p:spPr bwMode="auto">
            <a:xfrm>
              <a:off x="683568" y="1236822"/>
              <a:ext cx="215421" cy="16004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3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400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271729" y="4149725"/>
            <a:ext cx="1405070" cy="330200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Output</a:t>
            </a:r>
          </a:p>
        </p:txBody>
      </p:sp>
      <p:sp>
        <p:nvSpPr>
          <p:cNvPr id="62471" name="TextBox 22"/>
          <p:cNvSpPr txBox="1">
            <a:spLocks noChangeArrowheads="1"/>
          </p:cNvSpPr>
          <p:nvPr/>
        </p:nvSpPr>
        <p:spPr bwMode="auto">
          <a:xfrm>
            <a:off x="350840" y="1268413"/>
            <a:ext cx="93608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000">
                <a:solidFill>
                  <a:srgbClr val="292934"/>
                </a:solidFill>
                <a:latin typeface="Tahoma" pitchFamily="34" charset="0"/>
                <a:cs typeface="Tahoma" pitchFamily="34" charset="0"/>
              </a:rPr>
              <a:t>The update expression may be any arithmetic expression: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70448" y="2060579"/>
            <a:ext cx="858176" cy="288925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3261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Controlling Number of Loop Iterations</a:t>
            </a:r>
            <a:endParaRPr lang="en-US" dirty="0"/>
          </a:p>
        </p:txBody>
      </p:sp>
      <p:sp>
        <p:nvSpPr>
          <p:cNvPr id="7065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3613297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Example - reading a list of scores followed by a sentinel value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 next = keyboard.nextInt();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(next  &gt;= 0)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	Process_The_Score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	next = keyboard.nextInt();</a:t>
            </a:r>
          </a:p>
          <a:p>
            <a:pPr lvl="1"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1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import </a:t>
            </a:r>
            <a:r>
              <a:rPr lang="en-US" sz="1600" dirty="0" err="1"/>
              <a:t>java.util.Scanner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/**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Illustrates the use of a </a:t>
            </a:r>
            <a:r>
              <a:rPr lang="en-US" sz="1600" dirty="0" err="1"/>
              <a:t>boolean</a:t>
            </a:r>
            <a:r>
              <a:rPr lang="en-US" sz="1600" dirty="0"/>
              <a:t> variable to end loop iteration.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*/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public class </a:t>
            </a:r>
            <a:r>
              <a:rPr lang="en-US" sz="1600" dirty="0" err="1"/>
              <a:t>BooleanDemo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public static void main (String [] </a:t>
            </a:r>
            <a:r>
              <a:rPr lang="en-US" sz="1600" dirty="0" err="1"/>
              <a:t>args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("Enter nonnegative numbers.");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("Place a negative number at the end");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("to serve as an end marker.");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int</a:t>
            </a:r>
            <a:r>
              <a:rPr lang="en-US" sz="1600" dirty="0"/>
              <a:t> sum = 0;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boolean</a:t>
            </a:r>
            <a:r>
              <a:rPr lang="en-US" sz="1600" dirty="0"/>
              <a:t> </a:t>
            </a:r>
            <a:r>
              <a:rPr lang="en-US" sz="1600" dirty="0" err="1"/>
              <a:t>areThereMore</a:t>
            </a:r>
            <a:r>
              <a:rPr lang="en-US" sz="1600" dirty="0"/>
              <a:t> = true;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Scanner keyboard = new Scanner (System.in);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while (</a:t>
            </a:r>
            <a:r>
              <a:rPr lang="en-US" sz="1600" dirty="0" err="1"/>
              <a:t>areThereMore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</a:t>
            </a:r>
            <a:r>
              <a:rPr lang="en-US" sz="1600" dirty="0" err="1"/>
              <a:t>int</a:t>
            </a:r>
            <a:r>
              <a:rPr lang="en-US" sz="1600" dirty="0"/>
              <a:t> next = </a:t>
            </a:r>
            <a:r>
              <a:rPr lang="en-US" sz="1600" dirty="0" err="1"/>
              <a:t>keyboard.nextInt</a:t>
            </a:r>
            <a:r>
              <a:rPr lang="en-US" sz="1600" dirty="0"/>
              <a:t> ();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if (next &lt; 0)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    </a:t>
            </a:r>
            <a:r>
              <a:rPr lang="en-US" sz="1600" dirty="0" err="1"/>
              <a:t>areThereMore</a:t>
            </a:r>
            <a:r>
              <a:rPr lang="en-US" sz="1600" dirty="0"/>
              <a:t> = false;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else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    sum = sum + next;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("The sum of the numbers is " + sum);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82537" y="464735"/>
            <a:ext cx="2954655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292934"/>
                </a:solidFill>
                <a:hlinkClick r:id="rId2" action="ppaction://hlinkfile"/>
              </a:rPr>
              <a:t>sample program</a:t>
            </a:r>
            <a:r>
              <a:rPr lang="en-US" altLang="en-US" sz="1800" dirty="0">
                <a:solidFill>
                  <a:srgbClr val="292934"/>
                </a:solidFill>
              </a:rPr>
              <a:t>, listing 4.6</a:t>
            </a:r>
            <a:endParaRPr lang="en-US" altLang="en-US" sz="1800" b="1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9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Controlling Number of Loop Iterations</a:t>
            </a:r>
            <a:endParaRPr lang="en-US" dirty="0"/>
          </a:p>
        </p:txBody>
      </p:sp>
      <p:sp>
        <p:nvSpPr>
          <p:cNvPr id="7270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104028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Using a boolean variable to end the loop</a:t>
            </a:r>
          </a:p>
          <a:p>
            <a:pPr eaLnBrk="1" hangingPunct="1"/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class BooleanDemo</a:t>
            </a:r>
            <a:endParaRPr lang="en-US" altLang="en-US" sz="280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55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6" y="3667129"/>
            <a:ext cx="7720145" cy="189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 Box 7"/>
          <p:cNvSpPr txBox="1">
            <a:spLocks noChangeArrowheads="1"/>
          </p:cNvSpPr>
          <p:nvPr/>
        </p:nvSpPr>
        <p:spPr bwMode="auto">
          <a:xfrm>
            <a:off x="7427781" y="3394168"/>
            <a:ext cx="1651000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292934"/>
                </a:solidFill>
              </a:rPr>
              <a:t>Sample </a:t>
            </a:r>
            <a:br>
              <a:rPr lang="en-US">
                <a:solidFill>
                  <a:srgbClr val="292934"/>
                </a:solidFill>
              </a:rPr>
            </a:br>
            <a:r>
              <a:rPr lang="en-US">
                <a:solidFill>
                  <a:srgbClr val="292934"/>
                </a:solidFill>
              </a:rPr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41741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Local Variable </a:t>
            </a:r>
            <a:r>
              <a:rPr lang="en-US" altLang="en-US" dirty="0"/>
              <a:t>I</a:t>
            </a:r>
            <a:r>
              <a:rPr lang="en-US" altLang="en-US" dirty="0">
                <a:ea typeface="+mj-ea"/>
              </a:rPr>
              <a:t>nside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endParaRPr lang="en-US" altLang="en-US" dirty="0">
              <a:ea typeface="+mj-ea"/>
            </a:endParaRP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Possible to declare variables within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  <a:br>
              <a:rPr lang="en-US" altLang="en-US" dirty="0">
                <a:ea typeface="ＭＳ Ｐゴシック" pitchFamily="34" charset="-128"/>
              </a:rPr>
            </a:b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 sum = 0;</a:t>
            </a: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int n = 1 ; n &lt;= 10 ; n++ )</a:t>
            </a:r>
          </a:p>
          <a:p>
            <a:pPr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sum = sum + n * n;</a:t>
            </a:r>
          </a:p>
          <a:p>
            <a:pPr eaLnBrk="1" hangingPunct="1"/>
            <a:endParaRPr lang="pt-BR" altLang="en-US" sz="24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 eaLnBrk="1" hangingPunct="1"/>
            <a:r>
              <a:rPr lang="pt-BR" altLang="en-US" dirty="0">
                <a:ea typeface="ＭＳ Ｐゴシック" pitchFamily="34" charset="-128"/>
              </a:rPr>
              <a:t>Note that variable </a:t>
            </a:r>
            <a:r>
              <a:rPr lang="pt-BR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n</a:t>
            </a:r>
            <a:r>
              <a:rPr lang="pt-BR" altLang="en-US" dirty="0">
                <a:ea typeface="ＭＳ Ｐゴシック" pitchFamily="34" charset="-128"/>
              </a:rPr>
              <a:t> is </a:t>
            </a:r>
            <a:r>
              <a:rPr lang="pt-BR" altLang="en-US" dirty="0">
                <a:solidFill>
                  <a:schemeClr val="tx2"/>
                </a:solidFill>
                <a:ea typeface="ＭＳ Ｐゴシック" pitchFamily="34" charset="-128"/>
              </a:rPr>
              <a:t>local</a:t>
            </a:r>
            <a:r>
              <a:rPr lang="pt-BR" altLang="en-US" dirty="0">
                <a:ea typeface="ＭＳ Ｐゴシック" pitchFamily="34" charset="-128"/>
              </a:rPr>
              <a:t> to the loop, it means:</a:t>
            </a:r>
          </a:p>
          <a:p>
            <a:pPr lvl="1"/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you can not use </a:t>
            </a:r>
            <a:r>
              <a:rPr lang="pt-BR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  <a:sym typeface="Wingdings" panose="05000000000000000000" pitchFamily="2" charset="2"/>
              </a:rPr>
              <a:t>n</a:t>
            </a:r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 after the loop.</a:t>
            </a:r>
          </a:p>
          <a:p>
            <a:pPr lvl="1"/>
            <a:r>
              <a:rPr lang="pt-BR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  <a:sym typeface="Wingdings" panose="05000000000000000000" pitchFamily="2" charset="2"/>
              </a:rPr>
              <a:t>n</a:t>
            </a:r>
            <a:r>
              <a:rPr lang="pt-BR" altLang="en-US" dirty="0">
                <a:ea typeface="ＭＳ Ｐゴシック" pitchFamily="34" charset="-128"/>
                <a:sym typeface="Wingdings" panose="05000000000000000000" pitchFamily="2" charset="2"/>
              </a:rPr>
              <a:t> is undeclared outside the loop.</a:t>
            </a:r>
            <a:endParaRPr lang="pt-BR" altLang="en-US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55381" y="2983759"/>
            <a:ext cx="121237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0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>
                <a:ea typeface="+mj-ea"/>
              </a:rPr>
              <a:t> Statement in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2419124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can be used to end a loop immediately.</a:t>
            </a:r>
          </a:p>
          <a:p>
            <a:pPr eaLnBrk="1" hangingPunct="1"/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make loops more difficult to understand.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Use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sparingly (if ever).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continue</a:t>
            </a:r>
            <a:r>
              <a:rPr lang="en-US" altLang="en-US">
                <a:ea typeface="+mj-ea"/>
              </a:rPr>
              <a:t> Statement in Loops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continue</a:t>
            </a:r>
            <a:r>
              <a:rPr lang="en-US" altLang="en-US" dirty="0">
                <a:ea typeface="ＭＳ Ｐゴシック" pitchFamily="34" charset="-128"/>
              </a:rPr>
              <a:t> statement 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Ends the </a:t>
            </a:r>
            <a:r>
              <a:rPr lang="en-US" altLang="en-US" b="1" dirty="0">
                <a:ea typeface="ＭＳ Ｐゴシック" pitchFamily="34" charset="-128"/>
              </a:rPr>
              <a:t>current</a:t>
            </a:r>
            <a:r>
              <a:rPr lang="en-US" altLang="en-US" dirty="0">
                <a:ea typeface="ＭＳ Ｐゴシック" pitchFamily="34" charset="-128"/>
              </a:rPr>
              <a:t> loop iteration </a:t>
            </a:r>
            <a:r>
              <a:rPr lang="en-US" altLang="en-US" b="1" dirty="0">
                <a:ea typeface="ＭＳ Ｐゴシック" pitchFamily="34" charset="-128"/>
              </a:rPr>
              <a:t>only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Begins the next one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Text recommends avoiding use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Introduce unneeded complications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9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9624"/>
            <a:ext cx="8915400" cy="53909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kern="0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kern="0" dirty="0"/>
              <a:t> Statement in Loops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69643" y="908720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is typically used for two purposes: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9643" y="1187460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skip the remainder of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9643" y="1412776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exit early from a loop (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9643" y="1844828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statement, the remaining of the statements inside the loop are skipped. Then, execution continues starting at the first statement after the loop.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9643" y="2564904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is associated with an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inside a loop.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9643" y="2935981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code segment sums up a set of positive integers. This program does not allow to sum negative numbers: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9575" y="3704252"/>
            <a:ext cx="9517057" cy="2893100"/>
            <a:chOff x="323528" y="1236822"/>
            <a:chExt cx="7848872" cy="27992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!= 0)		</a:t>
              </a:r>
              <a:r>
                <a:rPr lang="en-US" sz="1400" dirty="0">
                  <a:solidFill>
                    <a:srgbClr val="00B050"/>
                  </a:solidFill>
                </a:rPr>
                <a:t>//</a:t>
              </a:r>
              <a:r>
                <a:rPr lang="en-US" sz="1400" dirty="0" err="1">
                  <a:solidFill>
                    <a:srgbClr val="00B050"/>
                  </a:solidFill>
                </a:rPr>
                <a:t>num</a:t>
              </a:r>
              <a:r>
                <a:rPr lang="en-US" sz="1400" dirty="0">
                  <a:solidFill>
                    <a:srgbClr val="00B050"/>
                  </a:solidFill>
                </a:rPr>
                <a:t> is used as a sentinel</a:t>
              </a:r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 to add, or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break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42611" y="4579681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42611" y="5875825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42611" y="4808485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54026" y="3944389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42610" y="4376437"/>
            <a:ext cx="5148572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Oval Callout 24"/>
          <p:cNvSpPr/>
          <p:nvPr/>
        </p:nvSpPr>
        <p:spPr>
          <a:xfrm>
            <a:off x="7054948" y="4365108"/>
            <a:ext cx="2652295" cy="1547787"/>
          </a:xfrm>
          <a:prstGeom prst="wedgeEllipseCallout">
            <a:avLst>
              <a:gd name="adj1" fmla="val -177054"/>
              <a:gd name="adj2" fmla="val 5525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+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numbers are added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95476" y="4589106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98083" y="5249958"/>
            <a:ext cx="5382598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95476" y="4807109"/>
            <a:ext cx="2184243" cy="237626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54026" y="3953814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7166" y="5465982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35554" y="6330078"/>
            <a:ext cx="5382598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95475" y="4385862"/>
            <a:ext cx="5148572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Oval Callout 33"/>
          <p:cNvSpPr/>
          <p:nvPr/>
        </p:nvSpPr>
        <p:spPr>
          <a:xfrm>
            <a:off x="7137243" y="5150802"/>
            <a:ext cx="2652295" cy="1547787"/>
          </a:xfrm>
          <a:prstGeom prst="wedgeEllipseCallout">
            <a:avLst>
              <a:gd name="adj1" fmla="val -232108"/>
              <a:gd name="adj2" fmla="val -21481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–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 is not added...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FF"/>
                </a:solidFill>
              </a:rPr>
              <a:t>Break out of loop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8362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8" grpId="0" animBg="1"/>
      <p:bldP spid="18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sz="3600" dirty="0"/>
              <a:t> Statement works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301" y="1600200"/>
            <a:ext cx="8759383" cy="5185792"/>
          </a:xfrm>
          <a:ln>
            <a:solidFill>
              <a:schemeClr val="tx1"/>
            </a:solidFill>
          </a:ln>
        </p:spPr>
        <p:txBody>
          <a:bodyPr tIns="91440" bIns="91440">
            <a:normAutofit/>
          </a:bodyPr>
          <a:lstStyle/>
          <a:p>
            <a:pPr marL="109728" indent="0">
              <a:buNone/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(testExpression) {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while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953001" y="1610436"/>
            <a:ext cx="4301683" cy="27546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6507" y="4365104"/>
            <a:ext cx="8748177" cy="24208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update)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break)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62523" y="2780928"/>
            <a:ext cx="936104" cy="1080120"/>
            <a:chOff x="611560" y="2708920"/>
            <a:chExt cx="864096" cy="108012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09017" y="2780928"/>
            <a:ext cx="936104" cy="1224136"/>
            <a:chOff x="611560" y="2708920"/>
            <a:chExt cx="864096" cy="108012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62525" y="5445224"/>
            <a:ext cx="858095" cy="1224136"/>
            <a:chOff x="611560" y="2708920"/>
            <a:chExt cx="792088" cy="1224136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611560" y="2708920"/>
              <a:ext cx="792088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1560" y="270892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11560" y="3933056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continue </a:t>
            </a:r>
            <a:r>
              <a:rPr lang="en-US" sz="3600" dirty="0"/>
              <a:t>Statement works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301" y="1600200"/>
            <a:ext cx="8759383" cy="5185792"/>
          </a:xfrm>
          <a:ln>
            <a:solidFill>
              <a:schemeClr val="tx1"/>
            </a:solidFill>
          </a:ln>
        </p:spPr>
        <p:txBody>
          <a:bodyPr tIns="91440" bIns="91440">
            <a:normAutofit/>
          </a:bodyPr>
          <a:lstStyle/>
          <a:p>
            <a:pPr marL="109728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while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953001" y="1605272"/>
            <a:ext cx="4301683" cy="27598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6507" y="4365104"/>
            <a:ext cx="8748177" cy="24208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tIns="91440" bIns="9144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testExpression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update)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(cond. to continue) {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codes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r>
              <a:rPr lang="en-US" sz="1600" b="1" dirty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</a:t>
            </a: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 fontAlgn="base">
              <a:buClr>
                <a:srgbClr val="93A299"/>
              </a:buClr>
              <a:buFont typeface="Wingdings 3"/>
              <a:buNone/>
            </a:pP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 flipV="1">
            <a:off x="662523" y="1916832"/>
            <a:ext cx="936104" cy="864096"/>
            <a:chOff x="611560" y="2708920"/>
            <a:chExt cx="864096" cy="108012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09017" y="2676153"/>
            <a:ext cx="936104" cy="936104"/>
            <a:chOff x="611560" y="2708920"/>
            <a:chExt cx="864096" cy="108012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11560" y="2708920"/>
              <a:ext cx="864096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11560" y="2708920"/>
              <a:ext cx="0" cy="108012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11560" y="3789040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 flipV="1">
            <a:off x="662525" y="4581128"/>
            <a:ext cx="858095" cy="864096"/>
            <a:chOff x="611560" y="2708920"/>
            <a:chExt cx="792088" cy="1224136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611560" y="2708920"/>
              <a:ext cx="792088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1560" y="2708920"/>
              <a:ext cx="0" cy="1224136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11560" y="3933056"/>
              <a:ext cx="360040" cy="0"/>
            </a:xfrm>
            <a:prstGeom prst="line">
              <a:avLst/>
            </a:prstGeom>
            <a:ln w="28575"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9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9624"/>
            <a:ext cx="8915400" cy="53909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kern="0" dirty="0"/>
              <a:t>The </a:t>
            </a:r>
            <a:r>
              <a:rPr lang="en-US" sz="3600" b="1" kern="0" dirty="0">
                <a:solidFill>
                  <a:schemeClr val="accent2"/>
                </a:solidFill>
                <a:latin typeface="Courier New" pitchFamily="49" charset="0"/>
              </a:rPr>
              <a:t>continue </a:t>
            </a:r>
            <a:r>
              <a:rPr lang="en-US" kern="0" dirty="0"/>
              <a:t>Statement in Loops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69643" y="908720"/>
            <a:ext cx="954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may be used in all loop statements (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9643" y="1268764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skips the remaining statements inside the loop; and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proceeds with the next iteration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if any.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9643" y="2420892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statement, the counter is updated after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statement; and then the logical expression is evaluated.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9643" y="2998697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code segment sums up a set of positive integers. If a negative number is encountered, </a:t>
            </a:r>
            <a:r>
              <a:rPr lang="en-US" dirty="0">
                <a:solidFill>
                  <a:srgbClr val="D2533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skipped and a new iteration begins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9575" y="3704252"/>
            <a:ext cx="9517057" cy="2893100"/>
            <a:chOff x="323528" y="1236822"/>
            <a:chExt cx="7848872" cy="2799289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!=0)		</a:t>
              </a:r>
              <a:r>
                <a:rPr lang="en-US" sz="1400" dirty="0">
                  <a:solidFill>
                    <a:srgbClr val="00B050"/>
                  </a:solidFill>
                </a:rPr>
                <a:t>//</a:t>
              </a:r>
              <a:r>
                <a:rPr lang="en-US" sz="1400" dirty="0" err="1">
                  <a:solidFill>
                    <a:srgbClr val="00B050"/>
                  </a:solidFill>
                </a:rPr>
                <a:t>num</a:t>
              </a:r>
              <a:r>
                <a:rPr lang="en-US" sz="1400" dirty="0">
                  <a:solidFill>
                    <a:srgbClr val="00B050"/>
                  </a:solidFill>
                </a:rPr>
                <a:t> is used as a sentinel</a:t>
              </a:r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continue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169643" y="1844826"/>
            <a:ext cx="954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logical expression is evaluated immediately after 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 </a:t>
            </a:r>
            <a:r>
              <a:rPr lang="en-US" dirty="0">
                <a:solidFill>
                  <a:srgbClr val="2929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67195" y="4607958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67195" y="5904102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67195" y="4836762"/>
            <a:ext cx="2184243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1734" y="3982486"/>
            <a:ext cx="2184243" cy="196385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67194" y="4404714"/>
            <a:ext cx="5148572" cy="21602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Oval Callout 25"/>
          <p:cNvSpPr/>
          <p:nvPr/>
        </p:nvSpPr>
        <p:spPr>
          <a:xfrm>
            <a:off x="7054948" y="4365108"/>
            <a:ext cx="2652295" cy="1547787"/>
          </a:xfrm>
          <a:prstGeom prst="wedgeEllipseCallout">
            <a:avLst>
              <a:gd name="adj1" fmla="val -177054"/>
              <a:gd name="adj2" fmla="val 5525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+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numbers are added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38914" y="4598536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50948" y="5259388"/>
            <a:ext cx="5382598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38914" y="4827340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91734" y="3963244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50949" y="5475412"/>
            <a:ext cx="2184243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38913" y="4395292"/>
            <a:ext cx="5148572" cy="216024"/>
          </a:xfrm>
          <a:prstGeom prst="rect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Oval Callout 33"/>
          <p:cNvSpPr/>
          <p:nvPr/>
        </p:nvSpPr>
        <p:spPr>
          <a:xfrm>
            <a:off x="7137243" y="5150802"/>
            <a:ext cx="2652295" cy="1547787"/>
          </a:xfrm>
          <a:prstGeom prst="wedgeEllipseCallout">
            <a:avLst>
              <a:gd name="adj1" fmla="val -226421"/>
              <a:gd name="adj2" fmla="val -20263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–</a:t>
            </a:r>
            <a:r>
              <a:rPr lang="en-US" dirty="0" err="1">
                <a:solidFill>
                  <a:srgbClr val="0000FF"/>
                </a:solidFill>
              </a:rPr>
              <a:t>ve</a:t>
            </a:r>
            <a:r>
              <a:rPr lang="en-US" dirty="0">
                <a:solidFill>
                  <a:srgbClr val="0000FF"/>
                </a:solidFill>
              </a:rPr>
              <a:t> number is not added...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FF"/>
                </a:solidFill>
              </a:rPr>
              <a:t>Continue at while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35" name="Oval Callout 34"/>
          <p:cNvSpPr/>
          <p:nvPr/>
        </p:nvSpPr>
        <p:spPr>
          <a:xfrm>
            <a:off x="6758405" y="2233223"/>
            <a:ext cx="2652295" cy="1547787"/>
          </a:xfrm>
          <a:prstGeom prst="wedgeEllipseCallout">
            <a:avLst>
              <a:gd name="adj1" fmla="val -155693"/>
              <a:gd name="adj2" fmla="val 220312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When do we reach this line?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9728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8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59575" y="3704252"/>
            <a:ext cx="9517057" cy="3037116"/>
            <a:chOff x="323528" y="1236822"/>
            <a:chExt cx="7848872" cy="2938635"/>
          </a:xfrm>
        </p:grpSpPr>
        <p:sp>
          <p:nvSpPr>
            <p:cNvPr id="20" name="TextBox 19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1376168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!= 0)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continue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9575" y="811152"/>
            <a:ext cx="9517057" cy="2893100"/>
            <a:chOff x="323528" y="1236822"/>
            <a:chExt cx="7848872" cy="2799289"/>
          </a:xfrm>
        </p:grpSpPr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2799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71600" y="1236822"/>
              <a:ext cx="7200800" cy="279928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-1, sum = 0; 	</a:t>
              </a:r>
              <a:r>
                <a:rPr lang="en-US" sz="1400" dirty="0">
                  <a:solidFill>
                    <a:srgbClr val="00B050"/>
                  </a:solidFill>
                </a:rPr>
                <a:t>//initialize the accumulator sum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B0F0"/>
                  </a:solidFill>
                </a:rPr>
                <a:t>while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!= 0)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92934"/>
                  </a:solidFill>
                </a:rPr>
                <a:t>    </a:t>
              </a:r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 positive integer, 0 to exit”);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(“Negative numbers are not allowed”);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break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   } </a:t>
              </a:r>
              <a:r>
                <a:rPr lang="en-US" sz="1400" dirty="0">
                  <a:solidFill>
                    <a:srgbClr val="00B050"/>
                  </a:solidFill>
                </a:rPr>
                <a:t>//end if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   sum =sum +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 end while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(“Sum = “ + sum);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1052568" y="1412776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52567" y="1412776"/>
            <a:ext cx="0" cy="18722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052568" y="3284984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52568" y="4437112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52567" y="4437112"/>
            <a:ext cx="0" cy="18722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052568" y="6309320"/>
            <a:ext cx="19502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2481" y="2708920"/>
            <a:ext cx="148216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2480" y="2708920"/>
            <a:ext cx="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2480" y="3501008"/>
            <a:ext cx="74108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11484" y="5661248"/>
            <a:ext cx="148216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1484" y="4149080"/>
            <a:ext cx="0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756" y="4153941"/>
            <a:ext cx="74108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1996733" y="359180"/>
            <a:ext cx="6469828" cy="437687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</a:pPr>
            <a:r>
              <a:rPr lang="en-US" sz="2800" b="1" kern="0" dirty="0">
                <a:solidFill>
                  <a:schemeClr val="accent2"/>
                </a:solidFill>
                <a:latin typeface="Courier New" pitchFamily="49" charset="0"/>
              </a:rPr>
              <a:t>break </a:t>
            </a:r>
            <a:r>
              <a:rPr lang="en-US" sz="2800" kern="0" dirty="0"/>
              <a:t>vs</a:t>
            </a:r>
            <a:r>
              <a:rPr lang="en-US" sz="2800" b="1" kern="0" dirty="0">
                <a:solidFill>
                  <a:schemeClr val="accent2"/>
                </a:solidFill>
                <a:latin typeface="Courier New" pitchFamily="49" charset="0"/>
              </a:rPr>
              <a:t> continue </a:t>
            </a:r>
            <a:r>
              <a:rPr lang="en-US" sz="2800" kern="0" dirty="0"/>
              <a:t>Statement</a:t>
            </a:r>
            <a:endParaRPr lang="en-US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212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04463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 dirty="0">
                <a:ea typeface="+mj-ea"/>
              </a:rPr>
              <a:t> in nested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ends only the </a:t>
            </a:r>
            <a:r>
              <a:rPr lang="en-US" altLang="en-US" sz="2800" b="1" dirty="0">
                <a:ea typeface="ＭＳ Ｐゴシック" pitchFamily="34" charset="-128"/>
              </a:rPr>
              <a:t>innermost</a:t>
            </a:r>
            <a:r>
              <a:rPr lang="en-US" altLang="en-US" sz="2800" dirty="0">
                <a:ea typeface="ＭＳ Ｐゴシック" pitchFamily="34" charset="-128"/>
              </a:rPr>
              <a:t> loop or switch statement that contains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180424" y="1303443"/>
            <a:ext cx="3952580" cy="5458122"/>
            <a:chOff x="4809306" y="1453622"/>
            <a:chExt cx="3952580" cy="5458122"/>
          </a:xfrm>
        </p:grpSpPr>
        <p:sp>
          <p:nvSpPr>
            <p:cNvPr id="9" name="Rectangle 8"/>
            <p:cNvSpPr/>
            <p:nvPr/>
          </p:nvSpPr>
          <p:spPr>
            <a:xfrm>
              <a:off x="4809306" y="1453622"/>
              <a:ext cx="3952580" cy="545812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Loop-1 ( .... )</a:t>
              </a:r>
              <a:b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 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98232" y="2532463"/>
              <a:ext cx="3205536" cy="16182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Loop-2 ( .... )</a:t>
              </a:r>
              <a:b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:    :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98232" y="4299666"/>
              <a:ext cx="3205537" cy="11912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Switch(...)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break-3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break-4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default: ... 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}</a:t>
              </a:r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98231" y="5609342"/>
              <a:ext cx="3205537" cy="75181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-3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break-5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81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04463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continue</a:t>
            </a:r>
            <a:r>
              <a:rPr lang="en-US" altLang="en-US" dirty="0">
                <a:ea typeface="+mj-ea"/>
              </a:rPr>
              <a:t> in nested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ends only the </a:t>
            </a:r>
            <a:r>
              <a:rPr lang="en-US" altLang="en-US" sz="2800" b="1" dirty="0">
                <a:ea typeface="ＭＳ Ｐゴシック" pitchFamily="34" charset="-128"/>
              </a:rPr>
              <a:t>innermost</a:t>
            </a:r>
            <a:r>
              <a:rPr lang="en-US" altLang="en-US" sz="2800" dirty="0">
                <a:ea typeface="ＭＳ Ｐゴシック" pitchFamily="34" charset="-128"/>
              </a:rPr>
              <a:t> loop or switch statement that contains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180424" y="1303443"/>
            <a:ext cx="3952580" cy="5458122"/>
            <a:chOff x="4809306" y="1453622"/>
            <a:chExt cx="3952580" cy="5458122"/>
          </a:xfrm>
        </p:grpSpPr>
        <p:sp>
          <p:nvSpPr>
            <p:cNvPr id="9" name="Rectangle 8"/>
            <p:cNvSpPr/>
            <p:nvPr/>
          </p:nvSpPr>
          <p:spPr>
            <a:xfrm>
              <a:off x="4809306" y="1453622"/>
              <a:ext cx="3952580" cy="545812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Loop-1 ( .... )</a:t>
              </a:r>
              <a:b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 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98232" y="2532463"/>
              <a:ext cx="3205536" cy="16182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Loop-2 ( .... )</a:t>
              </a:r>
              <a:b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:    :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98232" y="4299666"/>
              <a:ext cx="3205537" cy="11912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Switch(...)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case.. : ...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continue-3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case.. : ...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continue-4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default: ...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}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98231" y="5609342"/>
              <a:ext cx="3205537" cy="75181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-3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continue-5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00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break</a:t>
            </a:r>
            <a:r>
              <a:rPr lang="en-US" altLang="en-US">
                <a:ea typeface="+mj-ea"/>
              </a:rPr>
              <a:t> Statement in Loops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can be used to end a loop immediately.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 ends only the </a:t>
            </a:r>
            <a:r>
              <a:rPr lang="en-US" altLang="en-US" sz="2800" b="1" dirty="0">
                <a:ea typeface="ＭＳ Ｐゴシック" pitchFamily="34" charset="-128"/>
              </a:rPr>
              <a:t>innermost</a:t>
            </a:r>
            <a:r>
              <a:rPr lang="en-US" altLang="en-US" sz="2800" dirty="0">
                <a:ea typeface="ＭＳ Ｐゴシック" pitchFamily="34" charset="-128"/>
              </a:rPr>
              <a:t> loop or switch statement that contains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statement.</a:t>
            </a:r>
          </a:p>
          <a:p>
            <a:pPr eaLnBrk="1" hangingPunct="1"/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make loops more difficult to understand.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Use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break</a:t>
            </a:r>
            <a:r>
              <a:rPr lang="en-US" altLang="en-US" sz="2800" dirty="0">
                <a:ea typeface="ＭＳ Ｐゴシック" pitchFamily="34" charset="-128"/>
              </a:rPr>
              <a:t> statements sparingly (if ever).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180424" y="1303443"/>
            <a:ext cx="3952580" cy="5458122"/>
            <a:chOff x="4809306" y="1453622"/>
            <a:chExt cx="3952580" cy="5458122"/>
          </a:xfrm>
        </p:grpSpPr>
        <p:sp>
          <p:nvSpPr>
            <p:cNvPr id="5" name="Rectangle 4"/>
            <p:cNvSpPr/>
            <p:nvPr/>
          </p:nvSpPr>
          <p:spPr>
            <a:xfrm>
              <a:off x="4809306" y="1453622"/>
              <a:ext cx="3952580" cy="545812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Loop-1 ( .... )</a:t>
              </a:r>
              <a:b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 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Loop-1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98232" y="2532463"/>
              <a:ext cx="3205536" cy="16182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Loop-2 ( .... )</a:t>
              </a:r>
              <a:b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-1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:    :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if(...) </a:t>
              </a:r>
              <a:r>
                <a:rPr lang="en-US" sz="1400" b="1" u="sng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statement </a:t>
              </a:r>
              <a:r>
                <a:rPr lang="en-US" sz="1400" dirty="0" err="1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L2</a:t>
              </a:r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-n 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 // end Loop-2</a:t>
              </a:r>
            </a:p>
            <a:p>
              <a:r>
                <a:rPr lang="en-US" sz="1400" dirty="0">
                  <a:solidFill>
                    <a:schemeClr val="tx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098232" y="4299666"/>
              <a:ext cx="3205537" cy="11912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Switch(...)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break-3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case.. : ... </a:t>
              </a:r>
              <a:r>
                <a:rPr lang="en-US" sz="1400" b="1" u="sng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break-4</a:t>
              </a:r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default: ... </a:t>
              </a:r>
            </a:p>
            <a:p>
              <a:r>
                <a:rPr lang="en-US" sz="140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}</a:t>
              </a:r>
              <a:endPara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98231" y="5609342"/>
              <a:ext cx="3205537" cy="75181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if(...)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{ statement </a:t>
              </a:r>
              <a:r>
                <a:rPr lang="en-US" sz="1400" dirty="0" err="1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L1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-3</a:t>
              </a:r>
            </a:p>
            <a:p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400" b="1" u="sng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break-5</a:t>
              </a:r>
              <a:r>
                <a:rPr lang="en-US" sz="1400" dirty="0">
                  <a:solidFill>
                    <a:schemeClr val="accent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38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3908762"/>
          </a:xfrm>
        </p:spPr>
        <p:txBody>
          <a:bodyPr>
            <a:spAutoFit/>
          </a:bodyPr>
          <a:lstStyle/>
          <a:p>
            <a:r>
              <a:rPr lang="en-US" altLang="en-US" sz="2800" dirty="0">
                <a:ea typeface="ＭＳ Ｐゴシック" pitchFamily="34" charset="-128"/>
              </a:rPr>
              <a:t>Multiple Initializations are allowed:</a:t>
            </a:r>
            <a:endParaRPr lang="en-US" altLang="en-US" dirty="0">
              <a:ea typeface="ＭＳ Ｐゴシック" pitchFamily="34" charset="-128"/>
            </a:endParaRP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 </a:t>
            </a:r>
            <a:r>
              <a:rPr lang="pt-BR" altLang="en-US" sz="2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product = 1 ; n &lt;= 10; n++ )</a:t>
            </a: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product = product * n;</a:t>
            </a: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Multiple update actions are allowed:</a:t>
            </a:r>
          </a:p>
          <a:p>
            <a:pPr lvl="1" eaLnBrk="1" hangingPunct="1">
              <a:buFontTx/>
              <a:buNone/>
            </a:pP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1, product = 1; n &lt;= 10; </a:t>
            </a:r>
            <a:b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product = product * n </a:t>
            </a:r>
            <a:r>
              <a:rPr lang="pt-BR" altLang="en-US" sz="28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n++ );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783069" y="2176818"/>
            <a:ext cx="121237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57620" y="2176818"/>
            <a:ext cx="2395175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09012" y="5029185"/>
            <a:ext cx="4376386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81103" y="5029185"/>
            <a:ext cx="990597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Explosion 1 10"/>
          <p:cNvSpPr/>
          <p:nvPr/>
        </p:nvSpPr>
        <p:spPr>
          <a:xfrm rot="1363004">
            <a:off x="6677013" y="2980881"/>
            <a:ext cx="3711616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292934"/>
                </a:solidFill>
              </a:rPr>
              <a:t>Use a comma </a:t>
            </a:r>
            <a:r>
              <a:rPr lang="en-US" sz="2800" b="1" dirty="0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292934"/>
                </a:solidFill>
              </a:rPr>
              <a:t>to separate multiple </a:t>
            </a:r>
            <a:r>
              <a:rPr lang="en-US" sz="1600" dirty="0" err="1">
                <a:solidFill>
                  <a:srgbClr val="292934"/>
                </a:solidFill>
              </a:rPr>
              <a:t>init.</a:t>
            </a:r>
            <a:r>
              <a:rPr lang="en-US" sz="1600" dirty="0">
                <a:solidFill>
                  <a:srgbClr val="292934"/>
                </a:solidFill>
              </a:rPr>
              <a:t> or actions</a:t>
            </a:r>
          </a:p>
        </p:txBody>
      </p:sp>
    </p:spTree>
    <p:extLst>
      <p:ext uri="{BB962C8B-B14F-4D97-AF65-F5344CB8AC3E}">
        <p14:creationId xmlns:p14="http://schemas.microsoft.com/office/powerpoint/2010/main" val="16354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Tracing Variables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2579168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solidFill>
                  <a:schemeClr val="tx2"/>
                </a:solidFill>
              </a:rPr>
              <a:t>Tracing variables </a:t>
            </a:r>
            <a:r>
              <a:rPr lang="en-US" altLang="en-US" sz="2800" dirty="0"/>
              <a:t>means watching the variables change while the program is running.</a:t>
            </a:r>
          </a:p>
          <a:p>
            <a:pPr lvl="1" eaLnBrk="1" hangingPunct="1"/>
            <a:r>
              <a:rPr lang="en-US" altLang="en-US" dirty="0"/>
              <a:t>Simply insert temporary output statements in your program to print of the values of variables of interest</a:t>
            </a:r>
          </a:p>
          <a:p>
            <a:pPr lvl="1" eaLnBrk="1" hangingPunct="1"/>
            <a:r>
              <a:rPr lang="en-US" altLang="en-US" dirty="0"/>
              <a:t>Or, learn to use the debugging facility that may be provided by your system.</a:t>
            </a:r>
            <a:endParaRPr lang="en-US" altLang="en-US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54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Loop Bugs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2"/>
            <a:ext cx="8915400" cy="3539430"/>
          </a:xfrm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Common loop bugs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Unintended infinite loops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Off-by-one errors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Testing equality of floating-point numbers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Subtle infinite loops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The loop may terminate for some input values, but not for others.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For example, you can’t get out of debt when the monthly penalty exceeds the monthly payment.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0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sz="3600" dirty="0">
                <a:ea typeface="+mj-ea"/>
              </a:rPr>
              <a:t> Loop – </a:t>
            </a:r>
            <a:r>
              <a:rPr lang="en-US" sz="3600" dirty="0"/>
              <a:t>C</a:t>
            </a:r>
            <a:r>
              <a:rPr lang="en-US" sz="3600" dirty="0">
                <a:ea typeface="+mj-ea"/>
              </a:rPr>
              <a:t>omplete </a:t>
            </a:r>
            <a:r>
              <a:rPr lang="en-US" sz="3600" dirty="0"/>
              <a:t>E</a:t>
            </a:r>
            <a:r>
              <a:rPr lang="en-US" sz="3600" dirty="0">
                <a:ea typeface="+mj-ea"/>
              </a:rPr>
              <a:t>xample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9262849" cy="4876800"/>
          </a:xfrm>
        </p:spPr>
        <p:txBody>
          <a:bodyPr>
            <a:normAutofit/>
          </a:bodyPr>
          <a:lstStyle/>
          <a:p>
            <a:r>
              <a:rPr lang="en-US" altLang="en-US" sz="1800" dirty="0">
                <a:ea typeface="ＭＳ Ｐゴシック" pitchFamily="34" charset="-128"/>
              </a:rPr>
              <a:t>Write a program that display the sum and average of some numbers entered by the user. The user will specify at the beginning how many numbers to process.</a:t>
            </a:r>
          </a:p>
          <a:p>
            <a:pPr eaLnBrk="1" hangingPunct="1"/>
            <a:endParaRPr lang="en-US" altLang="en-US" sz="1600" dirty="0">
              <a:latin typeface="ae_AlYermook" charset="0"/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import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java.util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.*;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class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CounterControlledWhileLoop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{  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static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Scanner console =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new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Scanner(System.in);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static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void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main(String[]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args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)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{</a:t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limit;      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>//the number of items in the list</a:t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number;     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//variable to store the number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sum;        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//variable to store the sum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counter;    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>//loop control variable (LCV)</a:t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System.out.print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(</a:t>
            </a:r>
            <a:r>
              <a:rPr lang="en-US" altLang="ja-JP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</a:rPr>
              <a:t>"How many integers are in the list? "</a:t>
            </a:r>
            <a:r>
              <a:rPr lang="en-US" altLang="ja-JP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); </a:t>
            </a:r>
            <a:r>
              <a:rPr lang="en-US" altLang="ja-JP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  <a:t/>
            </a:r>
            <a:br>
              <a:rPr lang="en-US" altLang="ja-JP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en-US" altLang="ja-JP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limit = </a:t>
            </a:r>
            <a:r>
              <a:rPr lang="en-US" altLang="ja-JP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console.nextInt</a:t>
            </a:r>
            <a:r>
              <a:rPr lang="en-US" altLang="ja-JP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();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   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</a:rPr>
              <a:t>();   </a:t>
            </a:r>
            <a:endParaRPr lang="en-US" altLang="en-US" sz="1600" dirty="0">
              <a:solidFill>
                <a:srgbClr val="FA6400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BEEA7BF-9D6F-4D58-9D53-A0ACC7C3C526}" type="slidenum">
              <a:rPr lang="en-US" altLang="en-US" sz="1400">
                <a:solidFill>
                  <a:srgbClr val="FFFFFF"/>
                </a:solidFill>
              </a:rPr>
              <a:pPr/>
              <a:t>32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598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sz="3600" dirty="0"/>
              <a:t> Loop – Complete Example</a:t>
            </a:r>
            <a:endParaRPr lang="en-US" sz="3600" dirty="0">
              <a:ea typeface="+mj-ea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299944"/>
            <a:ext cx="9204325" cy="48768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0;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 = 0;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"Enter 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+ limit+ 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 integers."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(counter &lt; limit) 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for all numbers in the list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{  number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console.nextInt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(); 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read a number</a:t>
            </a:r>
          </a:p>
          <a:p>
            <a:pPr marL="0" indent="0" eaLnBrk="1" hangingPunct="1"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sum + number;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sum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counter++; 	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LCV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//end 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sum of the %d numbers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 limit, sum);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average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,(sum / counter));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} 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main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class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774EF7C-15F9-4DAF-8EF1-2552B180EE5A}" type="slidenum">
              <a:rPr lang="en-US" altLang="en-US" sz="1400">
                <a:solidFill>
                  <a:srgbClr val="FFFFFF"/>
                </a:solidFill>
              </a:rPr>
              <a:pPr/>
              <a:t>33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24612" y="4864078"/>
            <a:ext cx="6475015" cy="19097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u="sng" dirty="0">
                <a:solidFill>
                  <a:srgbClr val="FFFFFF"/>
                </a:solidFill>
              </a:rPr>
              <a:t>Sample Run: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u="sng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How many integers are in the list? </a:t>
            </a:r>
            <a:r>
              <a:rPr lang="en-US" sz="1600" dirty="0">
                <a:solidFill>
                  <a:srgbClr val="0070C0"/>
                </a:solidFill>
              </a:rPr>
              <a:t>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Enter 4 integers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70C0"/>
                </a:solidFill>
              </a:rPr>
              <a:t>2 1 5 8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sum of the 4 numbers = 16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average = 4</a:t>
            </a:r>
            <a:br>
              <a:rPr lang="en-US" sz="1600" dirty="0">
                <a:solidFill>
                  <a:srgbClr val="FFFFFF"/>
                </a:solidFill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6918799" y="613504"/>
            <a:ext cx="2987201" cy="1415143"/>
          </a:xfrm>
          <a:prstGeom prst="cloudCallout">
            <a:avLst>
              <a:gd name="adj1" fmla="val -72827"/>
              <a:gd name="adj2" fmla="val 2797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292934"/>
                </a:solidFill>
              </a:rPr>
              <a:t>Can you spot a possible problem?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788357" y="4010160"/>
            <a:ext cx="2393950" cy="457200"/>
          </a:xfrm>
          <a:prstGeom prst="roundRect">
            <a:avLst/>
          </a:prstGeom>
          <a:gradFill>
            <a:gsLst>
              <a:gs pos="100000">
                <a:schemeClr val="accent3">
                  <a:tint val="32000"/>
                  <a:satMod val="250000"/>
                  <a:alpha val="2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9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sz="3600" dirty="0"/>
              <a:t> Loop – Complete Example</a:t>
            </a:r>
            <a:endParaRPr lang="en-US" sz="3600" dirty="0">
              <a:ea typeface="+mj-ea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299944"/>
            <a:ext cx="9204325" cy="48768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0;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 = 0;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initialization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"Enter 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+ limit+ 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 integers."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(counter &lt; limit)  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for all numbers in the list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{  number =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console.nextInt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(); 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read a number</a:t>
            </a:r>
          </a:p>
          <a:p>
            <a:pPr marL="0" indent="0" eaLnBrk="1" hangingPunct="1"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sum = sum + number; 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sum</a:t>
            </a: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counter++; 			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update LCV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A64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//end while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sum of the %d numbers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 limit, sum);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(counter != 0)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System.out.printf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"The average = %</a:t>
            </a:r>
            <a:r>
              <a:rPr lang="en-US" altLang="en-US" sz="1600" dirty="0" err="1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d%n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,(sum / counter));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US" altLang="en-US" sz="1600" dirty="0">
                <a:solidFill>
                  <a:srgbClr val="941EDF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else</a:t>
            </a: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    </a:t>
            </a:r>
            <a:r>
              <a:rPr lang="en-US" altLang="en-US" sz="1600" dirty="0" err="1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System.out.println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</a:t>
            </a:r>
            <a:r>
              <a:rPr lang="en-US" altLang="en-US" sz="1600" dirty="0">
                <a:solidFill>
                  <a:srgbClr val="00CB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"No input."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} 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main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  <a:r>
              <a:rPr lang="en-US" altLang="en-US" sz="1600" dirty="0">
                <a:solidFill>
                  <a:srgbClr val="FFC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// class </a:t>
            </a: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/>
            </a:r>
            <a:br>
              <a:rPr lang="en-US" altLang="en-US" sz="1600" dirty="0">
                <a:solidFill>
                  <a:srgbClr val="000000"/>
                </a:solidFill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</a:br>
            <a:endParaRPr lang="en-US" altLang="en-US" sz="1600" dirty="0">
              <a:solidFill>
                <a:srgbClr val="000000"/>
              </a:solidFill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CT1111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646E6C3-99F7-40CE-AD52-7D3CB0A5270A}" type="slidenum">
              <a:rPr lang="en-US" altLang="en-US" sz="1400">
                <a:solidFill>
                  <a:srgbClr val="FFFFFF"/>
                </a:solidFill>
              </a:rPr>
              <a:pPr/>
              <a:t>34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224612" y="4864078"/>
            <a:ext cx="6475015" cy="19097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u="sng" dirty="0">
                <a:solidFill>
                  <a:srgbClr val="FFFFFF"/>
                </a:solidFill>
              </a:rPr>
              <a:t>Sample Run: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u="sng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How many integers are in the list? </a:t>
            </a:r>
            <a:r>
              <a:rPr lang="en-US" sz="1600" dirty="0">
                <a:solidFill>
                  <a:srgbClr val="0070C0"/>
                </a:solidFill>
              </a:rPr>
              <a:t>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Enter 4 integers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70C0"/>
                </a:solidFill>
              </a:rPr>
              <a:t>2 1 5 8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sum of the 4 numbers = 16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The average = 4</a:t>
            </a:r>
            <a:br>
              <a:rPr lang="en-US" sz="1600" dirty="0">
                <a:solidFill>
                  <a:srgbClr val="FFFFFF"/>
                </a:solidFill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95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 and Pitfalls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452431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ＭＳ Ｐゴシック" pitchFamily="34" charset="-128"/>
                <a:cs typeface="Courier New" panose="02070309020205020404" pitchFamily="49" charset="0"/>
              </a:rPr>
              <a:t>for</a:t>
            </a:r>
            <a:r>
              <a:rPr lang="en-US" altLang="en-US" sz="2800" dirty="0">
                <a:ea typeface="ＭＳ Ｐゴシック" pitchFamily="34" charset="-128"/>
              </a:rPr>
              <a:t> loop ending with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  <a:ea typeface="ＭＳ Ｐゴシック" pitchFamily="34" charset="-128"/>
                <a:cs typeface="Courier New" panose="02070309020205020404" pitchFamily="49" charset="0"/>
              </a:rPr>
              <a:t>;</a:t>
            </a:r>
            <a:r>
              <a:rPr lang="en-US" altLang="en-US" sz="2800" dirty="0">
                <a:ea typeface="ＭＳ Ｐゴシック" pitchFamily="34" charset="-128"/>
              </a:rPr>
              <a:t> does not have a body: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for (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&lt;= 5;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++)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{ 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("Hello");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("*");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}</a:t>
            </a:r>
          </a:p>
          <a:p>
            <a:pPr marL="0" lvl="2" indent="0">
              <a:spcBef>
                <a:spcPts val="0"/>
              </a:spcBef>
              <a:buSzPct val="68000"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  <a:p>
            <a:pPr eaLnBrk="1" hangingPunct="1"/>
            <a:endParaRPr lang="en-US" altLang="en-US" sz="2800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it is most likely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logical error</a:t>
            </a:r>
            <a:r>
              <a:rPr lang="en-US" altLang="en-US" sz="2800" dirty="0">
                <a:ea typeface="ＭＳ Ｐゴシック" pitchFamily="34" charset="-128"/>
              </a:rPr>
              <a:t>, </a:t>
            </a:r>
          </a:p>
          <a:p>
            <a:pPr lvl="1"/>
            <a:r>
              <a:rPr lang="en-US" altLang="en-US" sz="2400" dirty="0">
                <a:ea typeface="ＭＳ Ｐゴシック" pitchFamily="34" charset="-128"/>
              </a:rPr>
              <a:t>except like </a:t>
            </a:r>
            <a:r>
              <a:rPr lang="en-US" altLang="en-US" dirty="0">
                <a:ea typeface="ＭＳ Ｐゴシック" pitchFamily="34" charset="-128"/>
              </a:rPr>
              <a:t>example on previous slide:</a:t>
            </a:r>
            <a:endParaRPr lang="en-US" altLang="en-US" sz="2400" dirty="0">
              <a:ea typeface="ＭＳ Ｐゴシック" pitchFamily="34" charset="-128"/>
            </a:endParaRPr>
          </a:p>
          <a:p>
            <a:pPr lvl="2"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1, product = 1; n &lt;= 10; </a:t>
            </a:r>
            <a:b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</a:b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  product = product * n </a:t>
            </a:r>
            <a:r>
              <a:rPr lang="pt-BR" altLang="en-US" b="1" dirty="0">
                <a:solidFill>
                  <a:schemeClr val="tx2"/>
                </a:solidFill>
                <a:latin typeface="Courier New" pitchFamily="49" charset="0"/>
                <a:ea typeface="ＭＳ Ｐゴシック" pitchFamily="34" charset="-128"/>
              </a:rPr>
              <a:t>,</a:t>
            </a: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n++ );</a:t>
            </a: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291054" y="2040348"/>
            <a:ext cx="354838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6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 Variations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1"/>
            <a:ext cx="8915400" cy="4487382"/>
          </a:xfrm>
        </p:spPr>
        <p:txBody>
          <a:bodyPr vert="horz" lIns="91440" tIns="45720" rIns="91440" bIns="45720" rtlCol="0" anchor="t">
            <a:spAutoFit/>
          </a:bodyPr>
          <a:lstStyle/>
          <a:p>
            <a:pPr eaLnBrk="1" hangingPunct="1"/>
            <a:r>
              <a:rPr lang="en-US" altLang="en-US" sz="2400" dirty="0">
                <a:ea typeface="ＭＳ Ｐゴシック" pitchFamily="34" charset="-128"/>
              </a:rPr>
              <a:t>Only </a:t>
            </a:r>
            <a:r>
              <a:rPr lang="en-US" altLang="en-US" sz="2400" b="1" dirty="0">
                <a:ea typeface="ＭＳ Ｐゴシック" pitchFamily="34" charset="-128"/>
              </a:rPr>
              <a:t>one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 err="1">
                <a:ea typeface="ＭＳ Ｐゴシック" pitchFamily="34" charset="-128"/>
              </a:rPr>
              <a:t>boolean</a:t>
            </a:r>
            <a:r>
              <a:rPr lang="en-US" altLang="en-US" sz="2400" dirty="0">
                <a:ea typeface="ＭＳ Ｐゴシック" pitchFamily="34" charset="-128"/>
              </a:rPr>
              <a:t> expression is allowed, but it can consist of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&amp;&amp;</a:t>
            </a:r>
            <a:r>
              <a:rPr lang="en-US" altLang="en-US" sz="2400" dirty="0">
                <a:ea typeface="ＭＳ Ｐゴシック" pitchFamily="34" charset="-128"/>
              </a:rPr>
              <a:t>s,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||</a:t>
            </a:r>
            <a:r>
              <a:rPr lang="en-US" altLang="en-US" sz="2400" dirty="0">
                <a:ea typeface="ＭＳ Ｐゴシック" pitchFamily="34" charset="-128"/>
              </a:rPr>
              <a:t>s, and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!</a:t>
            </a:r>
            <a:r>
              <a:rPr lang="en-US" altLang="en-US" sz="2400" dirty="0">
                <a:ea typeface="ＭＳ Ｐゴシック" pitchFamily="34" charset="-128"/>
              </a:rPr>
              <a:t>s.</a:t>
            </a:r>
          </a:p>
          <a:p>
            <a:pPr eaLnBrk="1" hangingPunct="1"/>
            <a:r>
              <a:rPr lang="en-US" altLang="en-US" sz="2400" dirty="0">
                <a:ea typeface="ＭＳ Ｐゴシック" pitchFamily="34" charset="-128"/>
              </a:rPr>
              <a:t>If </a:t>
            </a:r>
            <a:r>
              <a:rPr lang="en-US" altLang="en-US" sz="2400" b="1" dirty="0">
                <a:ea typeface="ＭＳ Ｐゴシック" pitchFamily="34" charset="-128"/>
              </a:rPr>
              <a:t>no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 err="1">
                <a:ea typeface="ＭＳ Ｐゴシック" pitchFamily="34" charset="-128"/>
              </a:rPr>
              <a:t>boolean</a:t>
            </a:r>
            <a:r>
              <a:rPr lang="en-US" altLang="en-US" sz="2400" dirty="0">
                <a:ea typeface="ＭＳ Ｐゴシック" pitchFamily="34" charset="-128"/>
              </a:rPr>
              <a:t> expression is given, it is assumed to be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true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 n = 1 ;  ; n++ )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sum = sum + n;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  if (n &gt; 10) break;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r>
              <a:rPr lang="en-US" altLang="en-US" sz="2400" dirty="0">
                <a:ea typeface="ＭＳ Ｐゴシック" pitchFamily="34" charset="-128"/>
              </a:rPr>
              <a:t>Omitting all three control statements </a:t>
            </a:r>
            <a:r>
              <a:rPr lang="en-US" altLang="en-US" sz="2400" dirty="0">
                <a:ea typeface="ＭＳ Ｐゴシック" pitchFamily="34" charset="-128"/>
                <a:sym typeface="Wingdings" panose="05000000000000000000" pitchFamily="2" charset="2"/>
              </a:rPr>
              <a:t> infinite loop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n=1;</a:t>
            </a:r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for ( ;  ; )</a:t>
            </a:r>
            <a:endParaRPr lang="pt-BR" dirty="0"/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{  sum = sum + n++;</a:t>
            </a:r>
            <a:endParaRPr lang="pt-BR" dirty="0"/>
          </a:p>
          <a:p>
            <a:pPr lvl="1">
              <a:spcBef>
                <a:spcPts val="0"/>
              </a:spcBef>
              <a:buNone/>
            </a:pPr>
            <a:r>
              <a:rPr lang="pt-BR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	  if (n &gt; 10) break;</a:t>
            </a:r>
            <a:endParaRPr lang="pt-BR" dirty="0"/>
          </a:p>
          <a:p>
            <a:pPr lvl="1">
              <a:spcBef>
                <a:spcPts val="0"/>
              </a:spcBef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/>
                <a:ea typeface="ＭＳ Ｐゴシック"/>
                <a:cs typeface="Courier New"/>
              </a:rPr>
              <a:t>}</a:t>
            </a:r>
            <a:endParaRPr lang="en-US" altLang="en-US" sz="2000" dirty="0">
              <a:ea typeface="ＭＳ Ｐゴシック"/>
              <a:cs typeface="Arial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555824" y="2785210"/>
            <a:ext cx="931465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03390" y="3388198"/>
            <a:ext cx="3326649" cy="402611"/>
          </a:xfrm>
          <a:prstGeom prst="roundRect">
            <a:avLst>
              <a:gd name="adj" fmla="val 2829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9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for-each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Possible to step through values of an enumeration type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Example</a:t>
            </a:r>
            <a:br>
              <a:rPr lang="en-US" altLang="en-US" dirty="0">
                <a:ea typeface="ＭＳ Ｐゴシック" pitchFamily="34" charset="-128"/>
              </a:rPr>
            </a:b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enum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Suit {CLUBS, DIAMONDS, HEARTS, SPADES}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(Suit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nextSuit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: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Suit.values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())</a:t>
            </a:r>
          </a:p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nextSuit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+ " ");</a:t>
            </a:r>
          </a:p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();</a:t>
            </a:r>
          </a:p>
          <a:p>
            <a:pPr eaLnBrk="1" hangingPunct="1">
              <a:buFontTx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58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The Loop Body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3170099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To design the loop body, write out the actions the code must accomplish.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Then look for a repeated pattern.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pattern need not start with the first action.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repeated pattern will form the body of the loop.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Some actions may need to be done after the pattern stops repeating.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3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Initializing Statements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3"/>
            <a:ext cx="8915400" cy="3527119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Some variables need to have a value before the loop begins.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Sometimes this is determined by what is supposed to happen after one loop iteration.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Often variables have an initial value of zero or one, but not always.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Other variables get values only while the loop is iterating.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8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74757"/>
            <a:ext cx="89154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Controlling Number of Loop Iterations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3662541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If the number of iterations is known before the loop starts, the loop is called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count-controlled </a:t>
            </a:r>
            <a:r>
              <a:rPr lang="en-US" altLang="en-US" sz="2800" dirty="0">
                <a:ea typeface="ＭＳ Ｐゴシック" pitchFamily="34" charset="-128"/>
              </a:rPr>
              <a:t>loop</a:t>
            </a:r>
            <a:r>
              <a:rPr lang="en-US" altLang="en-US" sz="2800" i="1" dirty="0">
                <a:ea typeface="ＭＳ Ｐゴシック" pitchFamily="34" charset="-128"/>
              </a:rPr>
              <a:t>.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Use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loop.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Asking the user before each iteration if it is time to end the loop is called the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ask-before-iterating technique.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Appropriate for a small number of iterations</a:t>
            </a:r>
          </a:p>
          <a:p>
            <a:pPr lvl="1" eaLnBrk="1" hangingPunct="1"/>
            <a:r>
              <a:rPr lang="en-US" altLang="en-US" dirty="0">
                <a:ea typeface="ＭＳ Ｐゴシック" pitchFamily="34" charset="-128"/>
              </a:rPr>
              <a:t>Use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loop or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 dirty="0">
                <a:ea typeface="ＭＳ Ｐゴシック" pitchFamily="34" charset="-128"/>
              </a:rPr>
              <a:t> loop.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0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Props1.xml><?xml version="1.0" encoding="utf-8"?>
<ds:datastoreItem xmlns:ds="http://schemas.openxmlformats.org/officeDocument/2006/customXml" ds:itemID="{95A67578-7852-40D4-9A56-A496140536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E63A6-A9C9-43B3-A62E-013FEA02AE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D24491-DEC0-4C28-A754-A84A7CC933B2}">
  <ds:schemaRefs>
    <ds:schemaRef ds:uri="http://schemas.openxmlformats.org/package/2006/metadata/core-properties"/>
    <ds:schemaRef ds:uri="3da05f73-4014-4744-996d-b94e73dfc83a"/>
    <ds:schemaRef ds:uri="http://www.w3.org/XML/1998/namespace"/>
    <ds:schemaRef ds:uri="http://schemas.microsoft.com/office/2006/documentManagement/types"/>
    <ds:schemaRef ds:uri="http://purl.org/dc/dcmitype/"/>
    <ds:schemaRef ds:uri="32d064c7-3ed7-4051-9d9c-e267f97a39a0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2955</TotalTime>
  <Words>2792</Words>
  <Application>Microsoft Office PowerPoint</Application>
  <PresentationFormat>A4 Paper (210x297 mm)</PresentationFormat>
  <Paragraphs>756</Paragraphs>
  <Slides>34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ＭＳ Ｐゴシック</vt:lpstr>
      <vt:lpstr>ae_AlYermook</vt:lpstr>
      <vt:lpstr>Arial</vt:lpstr>
      <vt:lpstr>Calibri</vt:lpstr>
      <vt:lpstr>Courier New</vt:lpstr>
      <vt:lpstr>Tahoma</vt:lpstr>
      <vt:lpstr>Wingdings</vt:lpstr>
      <vt:lpstr>Wingdings 3</vt:lpstr>
      <vt:lpstr>Clarity</vt:lpstr>
      <vt:lpstr>Loop tricks and Pitfalls</vt:lpstr>
      <vt:lpstr>Local Variable Inside for</vt:lpstr>
      <vt:lpstr>for Statement Variations</vt:lpstr>
      <vt:lpstr>for Statement Variations and Pitfalls</vt:lpstr>
      <vt:lpstr>for Statement Variations</vt:lpstr>
      <vt:lpstr>The for-each Statement</vt:lpstr>
      <vt:lpstr>The Loop Body</vt:lpstr>
      <vt:lpstr>Initializing Statements</vt:lpstr>
      <vt:lpstr>Controlling Number of Loop Iterations</vt:lpstr>
      <vt:lpstr>Controlling Number of Loop Iterations</vt:lpstr>
      <vt:lpstr>Loop control</vt:lpstr>
      <vt:lpstr>Loop control</vt:lpstr>
      <vt:lpstr>Beware of infinite loops</vt:lpstr>
      <vt:lpstr>Beware of infinite loops</vt:lpstr>
      <vt:lpstr>Beware of infinite loops</vt:lpstr>
      <vt:lpstr>More examples</vt:lpstr>
      <vt:lpstr>Controlling Number of Loop Iterations</vt:lpstr>
      <vt:lpstr>PowerPoint Presentation</vt:lpstr>
      <vt:lpstr>Controlling Number of Loop Iterations</vt:lpstr>
      <vt:lpstr>The break Statement in Loops</vt:lpstr>
      <vt:lpstr>The continue Statement in Loops</vt:lpstr>
      <vt:lpstr>The break Statement in Loops</vt:lpstr>
      <vt:lpstr>How the break Statement works</vt:lpstr>
      <vt:lpstr>How the continue Statement works</vt:lpstr>
      <vt:lpstr>The continue Statement in Loops</vt:lpstr>
      <vt:lpstr>break vs continue Statement</vt:lpstr>
      <vt:lpstr>The break in nested Loops</vt:lpstr>
      <vt:lpstr>The continue in nested Loops</vt:lpstr>
      <vt:lpstr>The break Statement in Loops</vt:lpstr>
      <vt:lpstr>Tracing Variables</vt:lpstr>
      <vt:lpstr>Loop Bugs</vt:lpstr>
      <vt:lpstr>while Loop – Complete Example</vt:lpstr>
      <vt:lpstr>while Loop – Complete Example</vt:lpstr>
      <vt:lpstr>while Loop – Complete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Ashwaq</cp:lastModifiedBy>
  <cp:revision>53</cp:revision>
  <dcterms:created xsi:type="dcterms:W3CDTF">2020-02-15T08:05:15Z</dcterms:created>
  <dcterms:modified xsi:type="dcterms:W3CDTF">2024-11-05T07:59:25Z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