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notesSlides/notesSlide5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6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7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4"/>
  </p:sldMasterIdLst>
  <p:notesMasterIdLst>
    <p:notesMasterId r:id="rId42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94" r:id="rId29"/>
    <p:sldId id="283" r:id="rId30"/>
    <p:sldId id="284" r:id="rId31"/>
    <p:sldId id="285" r:id="rId32"/>
    <p:sldId id="288" r:id="rId33"/>
    <p:sldId id="297" r:id="rId34"/>
    <p:sldId id="298" r:id="rId35"/>
    <p:sldId id="296" r:id="rId36"/>
    <p:sldId id="289" r:id="rId37"/>
    <p:sldId id="290" r:id="rId38"/>
    <p:sldId id="291" r:id="rId39"/>
    <p:sldId id="292" r:id="rId40"/>
    <p:sldId id="293" r:id="rId41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D534BB-2FCD-412F-8B81-B90F6C35CC65}" v="6" dt="2020-10-07T13:14:09.928"/>
    <p1510:client id="{4BBD5A51-8A5A-4F71-B375-B267ED3D45C1}" v="14" dt="2020-10-03T14:30:26.580"/>
    <p1510:client id="{A804292D-DD3C-42DF-ABB9-848CF3BF4797}" v="5" dt="2020-10-01T20:15:48.796"/>
    <p1510:client id="{C70493A5-2FE2-45B7-B3E0-1714AFF977D4}" v="1" dt="2020-10-08T04:44:27.555"/>
    <p1510:client id="{F7AC562F-4715-47B5-8E74-0C9B19BEC76E}" v="1" dt="2020-10-07T13:42:13.836"/>
    <p1510:client id="{FDE448D3-369B-47AA-B8C1-31E55F544259}" v="2" dt="2020-10-07T13:12:08.2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021" autoAdjust="0"/>
    <p:restoredTop sz="76278" autoAdjust="0"/>
  </p:normalViewPr>
  <p:slideViewPr>
    <p:cSldViewPr snapToGrid="0" snapToObjects="1">
      <p:cViewPr varScale="1">
        <p:scale>
          <a:sx n="53" d="100"/>
          <a:sy n="53" d="100"/>
        </p:scale>
        <p:origin x="1286" y="3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-15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notesMaster" Target="notesMasters/notesMaster1.xml"/><Relationship Id="rId47" Type="http://schemas.microsoft.com/office/2016/11/relationships/changesInfo" Target="changesInfos/changesInfo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Relationship Id="rId48" Type="http://schemas.microsoft.com/office/2015/10/relationships/revisionInfo" Target="revisionInfo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0" Type="http://schemas.openxmlformats.org/officeDocument/2006/relationships/slide" Target="slides/slide16.xml"/><Relationship Id="rId41" Type="http://schemas.openxmlformats.org/officeDocument/2006/relationships/slide" Target="slides/slide3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Shoqeer Alotaibi" userId="S::alosarah@ksu.edu.sa::012f9b2e-5b69-42ed-9d9d-af879b4ac849" providerId="AD" clId="Web-{14D534BB-2FCD-412F-8B81-B90F6C35CC65}"/>
    <pc:docChg chg="modSld">
      <pc:chgData name="Sarah Shoqeer Alotaibi" userId="S::alosarah@ksu.edu.sa::012f9b2e-5b69-42ed-9d9d-af879b4ac849" providerId="AD" clId="Web-{14D534BB-2FCD-412F-8B81-B90F6C35CC65}" dt="2020-10-07T13:14:09.928" v="4"/>
      <pc:docMkLst>
        <pc:docMk/>
      </pc:docMkLst>
      <pc:sldChg chg="modSp">
        <pc:chgData name="Sarah Shoqeer Alotaibi" userId="S::alosarah@ksu.edu.sa::012f9b2e-5b69-42ed-9d9d-af879b4ac849" providerId="AD" clId="Web-{14D534BB-2FCD-412F-8B81-B90F6C35CC65}" dt="2020-10-07T13:14:09.928" v="4"/>
        <pc:sldMkLst>
          <pc:docMk/>
          <pc:sldMk cId="3552514156" sldId="266"/>
        </pc:sldMkLst>
        <pc:spChg chg="mod">
          <ac:chgData name="Sarah Shoqeer Alotaibi" userId="S::alosarah@ksu.edu.sa::012f9b2e-5b69-42ed-9d9d-af879b4ac849" providerId="AD" clId="Web-{14D534BB-2FCD-412F-8B81-B90F6C35CC65}" dt="2020-10-07T13:14:09.928" v="4"/>
          <ac:spMkLst>
            <pc:docMk/>
            <pc:sldMk cId="3552514156" sldId="266"/>
            <ac:spMk id="22" creationId="{00000000-0000-0000-0000-000000000000}"/>
          </ac:spMkLst>
        </pc:spChg>
      </pc:sldChg>
    </pc:docChg>
  </pc:docChgLst>
  <pc:docChgLst>
    <pc:chgData name="Nora Abdullah Alkaldi" userId="S::naalkaldi@ksu.edu.sa::b50b6a0a-3148-4833-a91d-401f54b85632" providerId="AD" clId="Web-{A804292D-DD3C-42DF-ABB9-848CF3BF4797}"/>
    <pc:docChg chg="modSld">
      <pc:chgData name="Nora Abdullah Alkaldi" userId="S::naalkaldi@ksu.edu.sa::b50b6a0a-3148-4833-a91d-401f54b85632" providerId="AD" clId="Web-{A804292D-DD3C-42DF-ABB9-848CF3BF4797}" dt="2020-10-01T20:15:48.796" v="4" actId="20577"/>
      <pc:docMkLst>
        <pc:docMk/>
      </pc:docMkLst>
      <pc:sldChg chg="modSp">
        <pc:chgData name="Nora Abdullah Alkaldi" userId="S::naalkaldi@ksu.edu.sa::b50b6a0a-3148-4833-a91d-401f54b85632" providerId="AD" clId="Web-{A804292D-DD3C-42DF-ABB9-848CF3BF4797}" dt="2020-10-01T20:15:39.705" v="3" actId="20577"/>
        <pc:sldMkLst>
          <pc:docMk/>
          <pc:sldMk cId="3105097354" sldId="260"/>
        </pc:sldMkLst>
        <pc:spChg chg="mod">
          <ac:chgData name="Nora Abdullah Alkaldi" userId="S::naalkaldi@ksu.edu.sa::b50b6a0a-3148-4833-a91d-401f54b85632" providerId="AD" clId="Web-{A804292D-DD3C-42DF-ABB9-848CF3BF4797}" dt="2020-10-01T20:15:39.705" v="3" actId="20577"/>
          <ac:spMkLst>
            <pc:docMk/>
            <pc:sldMk cId="3105097354" sldId="260"/>
            <ac:spMk id="50178" creationId="{00000000-0000-0000-0000-000000000000}"/>
          </ac:spMkLst>
        </pc:spChg>
      </pc:sldChg>
    </pc:docChg>
  </pc:docChgLst>
  <pc:docChgLst>
    <pc:chgData name="Nadia Al-Ghreimil" userId="S::ghreimil@ksu.edu.sa::bd57fa0a-72d9-4845-a2d9-9d930f860865" providerId="AD" clId="Web-{4BBD5A51-8A5A-4F71-B375-B267ED3D45C1}"/>
    <pc:docChg chg="modSld">
      <pc:chgData name="Nadia Al-Ghreimil" userId="S::ghreimil@ksu.edu.sa::bd57fa0a-72d9-4845-a2d9-9d930f860865" providerId="AD" clId="Web-{4BBD5A51-8A5A-4F71-B375-B267ED3D45C1}" dt="2020-10-03T14:30:26.580" v="13" actId="1076"/>
      <pc:docMkLst>
        <pc:docMk/>
      </pc:docMkLst>
      <pc:sldChg chg="modSp">
        <pc:chgData name="Nadia Al-Ghreimil" userId="S::ghreimil@ksu.edu.sa::bd57fa0a-72d9-4845-a2d9-9d930f860865" providerId="AD" clId="Web-{4BBD5A51-8A5A-4F71-B375-B267ED3D45C1}" dt="2020-10-03T14:25:12.433" v="0" actId="1076"/>
        <pc:sldMkLst>
          <pc:docMk/>
          <pc:sldMk cId="865008181" sldId="257"/>
        </pc:sldMkLst>
        <pc:spChg chg="mod">
          <ac:chgData name="Nadia Al-Ghreimil" userId="S::ghreimil@ksu.edu.sa::bd57fa0a-72d9-4845-a2d9-9d930f860865" providerId="AD" clId="Web-{4BBD5A51-8A5A-4F71-B375-B267ED3D45C1}" dt="2020-10-03T14:25:12.433" v="0" actId="1076"/>
          <ac:spMkLst>
            <pc:docMk/>
            <pc:sldMk cId="865008181" sldId="257"/>
            <ac:spMk id="7" creationId="{00000000-0000-0000-0000-000000000000}"/>
          </ac:spMkLst>
        </pc:spChg>
      </pc:sldChg>
      <pc:sldChg chg="modSp">
        <pc:chgData name="Nadia Al-Ghreimil" userId="S::ghreimil@ksu.edu.sa::bd57fa0a-72d9-4845-a2d9-9d930f860865" providerId="AD" clId="Web-{4BBD5A51-8A5A-4F71-B375-B267ED3D45C1}" dt="2020-10-03T14:25:48.230" v="6" actId="1076"/>
        <pc:sldMkLst>
          <pc:docMk/>
          <pc:sldMk cId="1635428909" sldId="258"/>
        </pc:sldMkLst>
        <pc:spChg chg="mod">
          <ac:chgData name="Nadia Al-Ghreimil" userId="S::ghreimil@ksu.edu.sa::bd57fa0a-72d9-4845-a2d9-9d930f860865" providerId="AD" clId="Web-{4BBD5A51-8A5A-4F71-B375-B267ED3D45C1}" dt="2020-10-03T14:25:29.964" v="2" actId="1076"/>
          <ac:spMkLst>
            <pc:docMk/>
            <pc:sldMk cId="1635428909" sldId="258"/>
            <ac:spMk id="7" creationId="{00000000-0000-0000-0000-000000000000}"/>
          </ac:spMkLst>
        </pc:spChg>
        <pc:spChg chg="mod">
          <ac:chgData name="Nadia Al-Ghreimil" userId="S::ghreimil@ksu.edu.sa::bd57fa0a-72d9-4845-a2d9-9d930f860865" providerId="AD" clId="Web-{4BBD5A51-8A5A-4F71-B375-B267ED3D45C1}" dt="2020-10-03T14:25:37.230" v="4" actId="1076"/>
          <ac:spMkLst>
            <pc:docMk/>
            <pc:sldMk cId="1635428909" sldId="258"/>
            <ac:spMk id="8" creationId="{00000000-0000-0000-0000-000000000000}"/>
          </ac:spMkLst>
        </pc:spChg>
        <pc:spChg chg="mod">
          <ac:chgData name="Nadia Al-Ghreimil" userId="S::ghreimil@ksu.edu.sa::bd57fa0a-72d9-4845-a2d9-9d930f860865" providerId="AD" clId="Web-{4BBD5A51-8A5A-4F71-B375-B267ED3D45C1}" dt="2020-10-03T14:25:48.230" v="5" actId="1076"/>
          <ac:spMkLst>
            <pc:docMk/>
            <pc:sldMk cId="1635428909" sldId="258"/>
            <ac:spMk id="9" creationId="{00000000-0000-0000-0000-000000000000}"/>
          </ac:spMkLst>
        </pc:spChg>
        <pc:spChg chg="mod">
          <ac:chgData name="Nadia Al-Ghreimil" userId="S::ghreimil@ksu.edu.sa::bd57fa0a-72d9-4845-a2d9-9d930f860865" providerId="AD" clId="Web-{4BBD5A51-8A5A-4F71-B375-B267ED3D45C1}" dt="2020-10-03T14:25:48.230" v="6" actId="1076"/>
          <ac:spMkLst>
            <pc:docMk/>
            <pc:sldMk cId="1635428909" sldId="258"/>
            <ac:spMk id="10" creationId="{00000000-0000-0000-0000-000000000000}"/>
          </ac:spMkLst>
        </pc:spChg>
      </pc:sldChg>
      <pc:sldChg chg="modSp">
        <pc:chgData name="Nadia Al-Ghreimil" userId="S::ghreimil@ksu.edu.sa::bd57fa0a-72d9-4845-a2d9-9d930f860865" providerId="AD" clId="Web-{4BBD5A51-8A5A-4F71-B375-B267ED3D45C1}" dt="2020-10-03T14:26:20.887" v="7" actId="1076"/>
        <pc:sldMkLst>
          <pc:docMk/>
          <pc:sldMk cId="1787863034" sldId="259"/>
        </pc:sldMkLst>
        <pc:spChg chg="mod">
          <ac:chgData name="Nadia Al-Ghreimil" userId="S::ghreimil@ksu.edu.sa::bd57fa0a-72d9-4845-a2d9-9d930f860865" providerId="AD" clId="Web-{4BBD5A51-8A5A-4F71-B375-B267ED3D45C1}" dt="2020-10-03T14:26:20.887" v="7" actId="1076"/>
          <ac:spMkLst>
            <pc:docMk/>
            <pc:sldMk cId="1787863034" sldId="259"/>
            <ac:spMk id="10" creationId="{00000000-0000-0000-0000-000000000000}"/>
          </ac:spMkLst>
        </pc:spChg>
      </pc:sldChg>
      <pc:sldChg chg="modSp">
        <pc:chgData name="Nadia Al-Ghreimil" userId="S::ghreimil@ksu.edu.sa::bd57fa0a-72d9-4845-a2d9-9d930f860865" providerId="AD" clId="Web-{4BBD5A51-8A5A-4F71-B375-B267ED3D45C1}" dt="2020-10-03T14:28:25.046" v="12" actId="1076"/>
        <pc:sldMkLst>
          <pc:docMk/>
          <pc:sldMk cId="3105097354" sldId="260"/>
        </pc:sldMkLst>
        <pc:spChg chg="mod">
          <ac:chgData name="Nadia Al-Ghreimil" userId="S::ghreimil@ksu.edu.sa::bd57fa0a-72d9-4845-a2d9-9d930f860865" providerId="AD" clId="Web-{4BBD5A51-8A5A-4F71-B375-B267ED3D45C1}" dt="2020-10-03T14:28:16.577" v="10" actId="1076"/>
          <ac:spMkLst>
            <pc:docMk/>
            <pc:sldMk cId="3105097354" sldId="260"/>
            <ac:spMk id="7" creationId="{00000000-0000-0000-0000-000000000000}"/>
          </ac:spMkLst>
        </pc:spChg>
        <pc:spChg chg="mod">
          <ac:chgData name="Nadia Al-Ghreimil" userId="S::ghreimil@ksu.edu.sa::bd57fa0a-72d9-4845-a2d9-9d930f860865" providerId="AD" clId="Web-{4BBD5A51-8A5A-4F71-B375-B267ED3D45C1}" dt="2020-10-03T14:28:25.046" v="12" actId="1076"/>
          <ac:spMkLst>
            <pc:docMk/>
            <pc:sldMk cId="3105097354" sldId="260"/>
            <ac:spMk id="9" creationId="{00000000-0000-0000-0000-000000000000}"/>
          </ac:spMkLst>
        </pc:spChg>
      </pc:sldChg>
      <pc:sldChg chg="modSp">
        <pc:chgData name="Nadia Al-Ghreimil" userId="S::ghreimil@ksu.edu.sa::bd57fa0a-72d9-4845-a2d9-9d930f860865" providerId="AD" clId="Web-{4BBD5A51-8A5A-4F71-B375-B267ED3D45C1}" dt="2020-10-03T14:30:26.580" v="13" actId="1076"/>
        <pc:sldMkLst>
          <pc:docMk/>
          <pc:sldMk cId="543261033" sldId="271"/>
        </pc:sldMkLst>
        <pc:spChg chg="mod">
          <ac:chgData name="Nadia Al-Ghreimil" userId="S::ghreimil@ksu.edu.sa::bd57fa0a-72d9-4845-a2d9-9d930f860865" providerId="AD" clId="Web-{4BBD5A51-8A5A-4F71-B375-B267ED3D45C1}" dt="2020-10-03T14:30:26.580" v="13" actId="1076"/>
          <ac:spMkLst>
            <pc:docMk/>
            <pc:sldMk cId="543261033" sldId="271"/>
            <ac:spMk id="26" creationId="{00000000-0000-0000-0000-000000000000}"/>
          </ac:spMkLst>
        </pc:spChg>
      </pc:sldChg>
    </pc:docChg>
  </pc:docChgLst>
  <pc:docChgLst>
    <pc:chgData name="Nora Abdullah Alkaldi" userId="S::naalkaldi@ksu.edu.sa::b50b6a0a-3148-4833-a91d-401f54b85632" providerId="AD" clId="Web-{C70493A5-2FE2-45B7-B3E0-1714AFF977D4}"/>
    <pc:docChg chg="modSld">
      <pc:chgData name="Nora Abdullah Alkaldi" userId="S::naalkaldi@ksu.edu.sa::b50b6a0a-3148-4833-a91d-401f54b85632" providerId="AD" clId="Web-{C70493A5-2FE2-45B7-B3E0-1714AFF977D4}" dt="2020-10-08T04:44:27.555" v="0"/>
      <pc:docMkLst>
        <pc:docMk/>
      </pc:docMkLst>
      <pc:sldChg chg="addSp">
        <pc:chgData name="Nora Abdullah Alkaldi" userId="S::naalkaldi@ksu.edu.sa::b50b6a0a-3148-4833-a91d-401f54b85632" providerId="AD" clId="Web-{C70493A5-2FE2-45B7-B3E0-1714AFF977D4}" dt="2020-10-08T04:44:27.555" v="0"/>
        <pc:sldMkLst>
          <pc:docMk/>
          <pc:sldMk cId="2054597095" sldId="256"/>
        </pc:sldMkLst>
        <pc:spChg chg="add">
          <ac:chgData name="Nora Abdullah Alkaldi" userId="S::naalkaldi@ksu.edu.sa::b50b6a0a-3148-4833-a91d-401f54b85632" providerId="AD" clId="Web-{C70493A5-2FE2-45B7-B3E0-1714AFF977D4}" dt="2020-10-08T04:44:27.555" v="0"/>
          <ac:spMkLst>
            <pc:docMk/>
            <pc:sldMk cId="2054597095" sldId="256"/>
            <ac:spMk id="2" creationId="{0D89B698-9DD8-465E-AD0D-BD0ED0165E7F}"/>
          </ac:spMkLst>
        </pc:spChg>
      </pc:sldChg>
    </pc:docChg>
  </pc:docChgLst>
  <pc:docChgLst>
    <pc:chgData name="Sarah Shoqeer Alotaibi" userId="S::alosarah@ksu.edu.sa::012f9b2e-5b69-42ed-9d9d-af879b4ac849" providerId="AD" clId="Web-{FDE448D3-369B-47AA-B8C1-31E55F544259}"/>
    <pc:docChg chg="modSld">
      <pc:chgData name="Sarah Shoqeer Alotaibi" userId="S::alosarah@ksu.edu.sa::012f9b2e-5b69-42ed-9d9d-af879b4ac849" providerId="AD" clId="Web-{FDE448D3-369B-47AA-B8C1-31E55F544259}" dt="2020-10-07T13:12:05.622" v="0" actId="20577"/>
      <pc:docMkLst>
        <pc:docMk/>
      </pc:docMkLst>
      <pc:sldChg chg="modSp">
        <pc:chgData name="Sarah Shoqeer Alotaibi" userId="S::alosarah@ksu.edu.sa::012f9b2e-5b69-42ed-9d9d-af879b4ac849" providerId="AD" clId="Web-{FDE448D3-369B-47AA-B8C1-31E55F544259}" dt="2020-10-07T13:12:05.622" v="0" actId="20577"/>
        <pc:sldMkLst>
          <pc:docMk/>
          <pc:sldMk cId="3552514156" sldId="266"/>
        </pc:sldMkLst>
        <pc:spChg chg="mod">
          <ac:chgData name="Sarah Shoqeer Alotaibi" userId="S::alosarah@ksu.edu.sa::012f9b2e-5b69-42ed-9d9d-af879b4ac849" providerId="AD" clId="Web-{FDE448D3-369B-47AA-B8C1-31E55F544259}" dt="2020-10-07T13:12:05.622" v="0" actId="20577"/>
          <ac:spMkLst>
            <pc:docMk/>
            <pc:sldMk cId="3552514156" sldId="266"/>
            <ac:spMk id="22" creationId="{00000000-0000-0000-0000-000000000000}"/>
          </ac:spMkLst>
        </pc:spChg>
      </pc:sldChg>
    </pc:docChg>
  </pc:docChgLst>
  <pc:docChgLst>
    <pc:chgData name="Nadia Al-Ghreimil" userId="S::ghreimil@ksu.edu.sa::bd57fa0a-72d9-4845-a2d9-9d930f860865" providerId="AD" clId="Web-{F7AC562F-4715-47B5-8E74-0C9B19BEC76E}"/>
    <pc:docChg chg="modSld">
      <pc:chgData name="Nadia Al-Ghreimil" userId="S::ghreimil@ksu.edu.sa::bd57fa0a-72d9-4845-a2d9-9d930f860865" providerId="AD" clId="Web-{F7AC562F-4715-47B5-8E74-0C9B19BEC76E}" dt="2020-10-07T13:42:13.836" v="0" actId="20577"/>
      <pc:docMkLst>
        <pc:docMk/>
      </pc:docMkLst>
      <pc:sldChg chg="modSp">
        <pc:chgData name="Nadia Al-Ghreimil" userId="S::ghreimil@ksu.edu.sa::bd57fa0a-72d9-4845-a2d9-9d930f860865" providerId="AD" clId="Web-{F7AC562F-4715-47B5-8E74-0C9B19BEC76E}" dt="2020-10-07T13:42:13.836" v="0" actId="20577"/>
        <pc:sldMkLst>
          <pc:docMk/>
          <pc:sldMk cId="3552514156" sldId="266"/>
        </pc:sldMkLst>
        <pc:spChg chg="mod">
          <ac:chgData name="Nadia Al-Ghreimil" userId="S::ghreimil@ksu.edu.sa::bd57fa0a-72d9-4845-a2d9-9d930f860865" providerId="AD" clId="Web-{F7AC562F-4715-47B5-8E74-0C9B19BEC76E}" dt="2020-10-07T13:42:13.836" v="0" actId="20577"/>
          <ac:spMkLst>
            <pc:docMk/>
            <pc:sldMk cId="3552514156" sldId="266"/>
            <ac:spMk id="2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65F4A7-8CDC-44DD-B23C-71079B8FAEE2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F022BC-BB52-4E99-8315-4D4D9A40F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154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2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8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6710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>
                <a:solidFill>
                  <a:prstClr val="black"/>
                </a:solidFill>
              </a:rPr>
              <a:pPr/>
              <a:t>29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181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022BC-BB52-4E99-8315-4D4D9A40F5B3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156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022BC-BB52-4E99-8315-4D4D9A40F5B3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1806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022BC-BB52-4E99-8315-4D4D9A40F5B3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848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35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3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997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endParaRPr lang="en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F022BC-BB52-4E99-8315-4D4D9A40F5B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8771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ea typeface="ＭＳ Ｐゴシック" pitchFamily="34" charset="-128"/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9973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4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593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881" indent="-28572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2893" indent="-22857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051" indent="-22857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208" indent="-22857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365" indent="-22857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523" indent="-22857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8679" indent="-22857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5837" indent="-22857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A2078C59-A49C-4DC6-BC91-A000BE3D2884}" type="slidenum">
              <a:rPr lang="en-US" altLang="en-US" sz="1200">
                <a:solidFill>
                  <a:prstClr val="black"/>
                </a:solidFill>
              </a:rPr>
              <a:pPr/>
              <a:t>13</a:t>
            </a:fld>
            <a:endParaRPr lang="en-US" altLang="en-US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8584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2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614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881" indent="-28572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2893" indent="-22857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051" indent="-22857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208" indent="-22857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365" indent="-22857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523" indent="-22857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8679" indent="-22857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5837" indent="-22857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B22E5348-F150-4607-A01B-ECC435119560}" type="slidenum">
              <a:rPr lang="en-US" altLang="en-US" sz="1200">
                <a:solidFill>
                  <a:prstClr val="black"/>
                </a:solidFill>
              </a:rPr>
              <a:pPr/>
              <a:t>14</a:t>
            </a:fld>
            <a:endParaRPr lang="en-US" altLang="en-US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2899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0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634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881" indent="-28572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2893" indent="-22857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051" indent="-22857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208" indent="-22857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365" indent="-22857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523" indent="-22857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8679" indent="-22857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5837" indent="-22857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61B2D825-439F-404E-8F81-8B691E2EAD66}" type="slidenum">
              <a:rPr lang="en-US" altLang="en-US" sz="1200">
                <a:solidFill>
                  <a:prstClr val="black"/>
                </a:solidFill>
              </a:rPr>
              <a:pPr/>
              <a:t>16</a:t>
            </a:fld>
            <a:endParaRPr lang="en-US" altLang="en-US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085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>
                <a:solidFill>
                  <a:prstClr val="black"/>
                </a:solidFill>
              </a:rPr>
              <a:pPr/>
              <a:t>25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4659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>
                <a:solidFill>
                  <a:prstClr val="black"/>
                </a:solidFill>
              </a:rPr>
              <a:pPr/>
              <a:t>28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011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550738"/>
            <a:ext cx="8502650" cy="1927225"/>
          </a:xfrm>
        </p:spPr>
        <p:txBody>
          <a:bodyPr anchor="b">
            <a:noAutofit/>
          </a:bodyPr>
          <a:lstStyle>
            <a:lvl1pPr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2950" y="4684336"/>
            <a:ext cx="69342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2DC218-EA44-478C-BF43-3DEB6C7888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742950" y="4577656"/>
            <a:ext cx="850265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473" y="525463"/>
            <a:ext cx="4880769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4179" y="2312988"/>
            <a:ext cx="1743869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5451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92480"/>
            <a:ext cx="232123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96827" y="838201"/>
            <a:ext cx="6396423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2133600"/>
            <a:ext cx="2318004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46CAE0-C477-4820-AE6B-7D8D6E5B4F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35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0F6ED5-0754-49B6-AC84-C769BA21A6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458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609600"/>
            <a:ext cx="222885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609600"/>
            <a:ext cx="652145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A2C9BF-6260-4CDF-B0BA-922492E101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6242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de Sa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9556" y="454573"/>
            <a:ext cx="9666889" cy="6245774"/>
          </a:xfrm>
        </p:spPr>
        <p:txBody>
          <a:bodyPr>
            <a:normAutofit/>
          </a:bodyPr>
          <a:lstStyle>
            <a:lvl1pPr marL="0" indent="0">
              <a:buNone/>
              <a:defRPr lang="en-US" sz="1800" b="1" kern="1200" dirty="0" smtClean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defRPr>
            </a:lvl1pPr>
            <a:lvl2pPr marL="274320" indent="0">
              <a:buNone/>
              <a:defRPr lang="en-US" sz="1800" b="1" kern="1200" dirty="0" smtClean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231906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21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ld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369624"/>
            <a:ext cx="8915400" cy="9906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389146"/>
            <a:ext cx="9906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3252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2362201"/>
            <a:ext cx="84201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4626866"/>
            <a:ext cx="84201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4F29C-54A9-44C4-8AB0-D66FEB889A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92480" y="4599432"/>
            <a:ext cx="850265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36867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73352"/>
            <a:ext cx="437515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73352"/>
            <a:ext cx="437515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1D37DE-1D29-4F48-9C12-63028C1848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797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76400"/>
            <a:ext cx="425958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438400"/>
            <a:ext cx="425958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51120" y="1676400"/>
            <a:ext cx="425958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51120" y="2438400"/>
            <a:ext cx="425958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053E28-4C43-4ECA-8017-28609562B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323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A97D7-1E5C-49DF-BF0F-6A23C2D041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869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735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92080"/>
            <a:ext cx="2318004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9450" y="792080"/>
            <a:ext cx="619125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1" y="2130554"/>
            <a:ext cx="2318004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F0505-41FB-4F80-BD79-73B24DDB7D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218201" y="3580141"/>
            <a:ext cx="5577840" cy="172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3178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906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533400"/>
            <a:ext cx="8915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906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18288"/>
            <a:ext cx="31369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CSC111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98722" y="18288"/>
            <a:ext cx="637372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/>
              <a:t>Adapted from: "JAVA: An Introduction to Problem Solving &amp; Programming", 8th Ed.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5000" y="18288"/>
            <a:ext cx="11557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FFFFFF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30A3DECE-5AC0-4C5E-9FAD-4889AB0DCB2E}" type="slidenum">
              <a:rPr lang="en-US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9" name="Text Box 6"/>
          <p:cNvSpPr txBox="1">
            <a:spLocks noChangeArrowheads="1"/>
          </p:cNvSpPr>
          <p:nvPr userDrawn="1"/>
        </p:nvSpPr>
        <p:spPr bwMode="auto">
          <a:xfrm>
            <a:off x="742950" y="6400800"/>
            <a:ext cx="89154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endParaRPr lang="en-US" sz="900" dirty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711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../../General/Previous%20Slides/40_41_2/CodeSamples2.htm#Listing 4.6" TargetMode="Externa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CodeSamples2.htm#Spending Spree Algorithm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hyperlink" Target="CodeSamples2.htm#Listing 4.7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Loop tricks and Pitfalls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D89B698-9DD8-465E-AD0D-BD0ED0165E7F}"/>
              </a:ext>
            </a:extLst>
          </p:cNvPr>
          <p:cNvSpPr txBox="1"/>
          <p:nvPr/>
        </p:nvSpPr>
        <p:spPr>
          <a:xfrm>
            <a:off x="3581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54597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kern="0" dirty="0"/>
              <a:t>Controlling Number of Loop Iterations</a:t>
            </a:r>
            <a:endParaRPr lang="en-US" dirty="0"/>
          </a:p>
        </p:txBody>
      </p:sp>
      <p:sp>
        <p:nvSpPr>
          <p:cNvPr id="69633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600201"/>
            <a:ext cx="8915400" cy="4056495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For large input lists, a </a:t>
            </a:r>
            <a:r>
              <a:rPr lang="en-US" altLang="en-US" sz="2800" dirty="0">
                <a:solidFill>
                  <a:schemeClr val="tx2"/>
                </a:solidFill>
                <a:ea typeface="ＭＳ Ｐゴシック" pitchFamily="34" charset="-128"/>
              </a:rPr>
              <a:t>sentinel</a:t>
            </a:r>
            <a:r>
              <a:rPr lang="en-US" altLang="en-US" sz="2800" i="1" dirty="0">
                <a:ea typeface="ＭＳ Ｐゴシック" pitchFamily="34" charset="-128"/>
              </a:rPr>
              <a:t> </a:t>
            </a:r>
            <a:r>
              <a:rPr lang="en-US" altLang="en-US" sz="2800" dirty="0">
                <a:solidFill>
                  <a:schemeClr val="tx2"/>
                </a:solidFill>
                <a:ea typeface="ＭＳ Ｐゴシック" pitchFamily="34" charset="-128"/>
              </a:rPr>
              <a:t>value</a:t>
            </a:r>
            <a:r>
              <a:rPr lang="en-US" altLang="en-US" sz="2800" dirty="0">
                <a:ea typeface="ＭＳ Ｐゴシック" pitchFamily="34" charset="-128"/>
              </a:rPr>
              <a:t> can be used to signal the end of the list.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>
                <a:ea typeface="ＭＳ Ｐゴシック" pitchFamily="34" charset="-128"/>
              </a:rPr>
              <a:t>The sentinel value must be different from all the other possible inputs.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>
                <a:ea typeface="ＭＳ Ｐゴシック" pitchFamily="34" charset="-128"/>
              </a:rPr>
              <a:t>A negative number following a long list of nonnegative exam scores could be suitable.</a:t>
            </a:r>
          </a:p>
          <a:p>
            <a:pPr lvl="1" eaLnBrk="1" hangingPunct="1">
              <a:buFontTx/>
              <a:buNone/>
            </a:pPr>
            <a:r>
              <a:rPr lang="en-US" altLang="en-US" dirty="0">
                <a:ea typeface="ＭＳ Ｐゴシック" pitchFamily="34" charset="-128"/>
              </a:rPr>
              <a:t>	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90</a:t>
            </a:r>
          </a:p>
          <a:p>
            <a:pPr lvl="1" eaLnBrk="1" hangingPunct="1">
              <a:buFontTx/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	0	</a:t>
            </a:r>
          </a:p>
          <a:p>
            <a:pPr lvl="1" eaLnBrk="1" hangingPunct="1">
              <a:buFontTx/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	10</a:t>
            </a:r>
          </a:p>
          <a:p>
            <a:pPr lvl="1" eaLnBrk="1" hangingPunct="1">
              <a:buFontTx/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	-1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808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 dirty="0"/>
              <a:t>Loop control</a:t>
            </a:r>
            <a:endParaRPr lang="en-US" dirty="0">
              <a:ea typeface="+mj-ea"/>
            </a:endParaRP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int</a:t>
            </a: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 N = 5;   </a:t>
            </a:r>
            <a:r>
              <a:rPr lang="en-US" altLang="en-US" sz="1800" dirty="0">
                <a:solidFill>
                  <a:srgbClr val="339933"/>
                </a:solidFill>
                <a:latin typeface="Courier New" pitchFamily="49" charset="0"/>
                <a:ea typeface="ＭＳ Ｐゴシック" pitchFamily="34" charset="-128"/>
              </a:rPr>
              <a:t>//input by user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>
                <a:solidFill>
                  <a:srgbClr val="339933"/>
                </a:solidFill>
                <a:latin typeface="Courier New" pitchFamily="49" charset="0"/>
                <a:ea typeface="ＭＳ Ｐゴシック" pitchFamily="34" charset="-128"/>
              </a:rPr>
              <a:t>			  //or assigned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int</a:t>
            </a: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 counter = 0;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 err="1">
                <a:latin typeface="Courier New" pitchFamily="49" charset="0"/>
                <a:ea typeface="ＭＳ Ｐゴシック" pitchFamily="34" charset="-128"/>
              </a:rPr>
              <a:t>int</a:t>
            </a: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 sum = 0;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while </a:t>
            </a: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(counter &lt; N)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{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endParaRPr lang="en-US" altLang="en-US" sz="1800" dirty="0">
              <a:latin typeface="Courier New" pitchFamily="49" charset="0"/>
              <a:ea typeface="ＭＳ Ｐゴシック" pitchFamily="34" charset="-128"/>
            </a:endParaRP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endParaRPr lang="en-US" altLang="en-US" sz="1800" dirty="0">
              <a:latin typeface="Courier New" pitchFamily="49" charset="0"/>
              <a:ea typeface="ＭＳ Ｐゴシック" pitchFamily="34" charset="-128"/>
            </a:endParaRP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endParaRPr lang="en-US" altLang="en-US" sz="1800" dirty="0">
              <a:latin typeface="Courier New" pitchFamily="49" charset="0"/>
              <a:ea typeface="ＭＳ Ｐゴシック" pitchFamily="34" charset="-128"/>
            </a:endParaRP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    counter++;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    sum = sum + counter;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    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}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 err="1">
                <a:latin typeface="Courier New" pitchFamily="49" charset="0"/>
                <a:ea typeface="ＭＳ Ｐゴシック" pitchFamily="34" charset="-128"/>
              </a:rPr>
              <a:t>System.out.println</a:t>
            </a: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(“</a:t>
            </a:r>
            <a:r>
              <a:rPr lang="en-US" altLang="ja-JP" sz="1800" dirty="0">
                <a:latin typeface="Courier New" pitchFamily="49" charset="0"/>
                <a:ea typeface="ＭＳ Ｐゴシック" pitchFamily="34" charset="-128"/>
              </a:rPr>
              <a:t>Total= ”,sum);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</a:pPr>
            <a:endParaRPr lang="en-US" altLang="en-US" sz="1800" dirty="0"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4" name="Rounded Rectangular Callout 13"/>
          <p:cNvSpPr/>
          <p:nvPr/>
        </p:nvSpPr>
        <p:spPr>
          <a:xfrm>
            <a:off x="6962283" y="1166941"/>
            <a:ext cx="2544522" cy="593620"/>
          </a:xfrm>
          <a:prstGeom prst="wedgeRoundRectCallout">
            <a:avLst>
              <a:gd name="adj1" fmla="val -71631"/>
              <a:gd name="adj2" fmla="val 57749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D2533C"/>
                </a:solidFill>
              </a:rPr>
              <a:t>What’s the output?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7501734" y="1926770"/>
            <a:ext cx="1364231" cy="540919"/>
          </a:xfrm>
          <a:prstGeom prst="wedgeRoundRectCallout">
            <a:avLst>
              <a:gd name="adj1" fmla="val 78003"/>
              <a:gd name="adj2" fmla="val -93620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70C0"/>
                </a:solidFill>
              </a:rPr>
              <a:t>Total = 15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354843" y="1228086"/>
            <a:ext cx="6053101" cy="4845168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7" name="Rounded Rectangular Callout 16"/>
          <p:cNvSpPr/>
          <p:nvPr/>
        </p:nvSpPr>
        <p:spPr>
          <a:xfrm>
            <a:off x="6962282" y="4649395"/>
            <a:ext cx="2795868" cy="593620"/>
          </a:xfrm>
          <a:prstGeom prst="wedgeRoundRectCallout">
            <a:avLst>
              <a:gd name="adj1" fmla="val -147168"/>
              <a:gd name="adj2" fmla="val -54905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D2533C"/>
                </a:solidFill>
              </a:rPr>
              <a:t>What if we switch the order of these two lines?</a:t>
            </a:r>
          </a:p>
        </p:txBody>
      </p:sp>
      <p:sp>
        <p:nvSpPr>
          <p:cNvPr id="18" name="Rounded Rectangular Callout 17"/>
          <p:cNvSpPr/>
          <p:nvPr/>
        </p:nvSpPr>
        <p:spPr>
          <a:xfrm>
            <a:off x="7584283" y="5436520"/>
            <a:ext cx="1207754" cy="540919"/>
          </a:xfrm>
          <a:prstGeom prst="wedgeRoundRectCallout">
            <a:avLst>
              <a:gd name="adj1" fmla="val 78003"/>
              <a:gd name="adj2" fmla="val -93620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70C0"/>
                </a:solidFill>
              </a:rPr>
              <a:t>Total = 10</a:t>
            </a:r>
          </a:p>
        </p:txBody>
      </p:sp>
      <p:sp>
        <p:nvSpPr>
          <p:cNvPr id="19" name="Rounded Rectangular Callout 18"/>
          <p:cNvSpPr/>
          <p:nvPr/>
        </p:nvSpPr>
        <p:spPr>
          <a:xfrm>
            <a:off x="6592654" y="3060496"/>
            <a:ext cx="2544523" cy="593620"/>
          </a:xfrm>
          <a:prstGeom prst="wedgeRoundRectCallout">
            <a:avLst>
              <a:gd name="adj1" fmla="val -161694"/>
              <a:gd name="adj2" fmla="val -61803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D2533C"/>
                </a:solidFill>
              </a:rPr>
              <a:t>What if we use </a:t>
            </a:r>
            <a:r>
              <a:rPr lang="en-US" dirty="0">
                <a:solidFill>
                  <a:srgbClr val="D2533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(counter&lt;=N)</a:t>
            </a:r>
            <a:r>
              <a:rPr lang="en-US" dirty="0">
                <a:solidFill>
                  <a:srgbClr val="D2533C"/>
                </a:solidFill>
              </a:rPr>
              <a:t> ?</a:t>
            </a:r>
          </a:p>
        </p:txBody>
      </p:sp>
      <p:sp>
        <p:nvSpPr>
          <p:cNvPr id="20" name="Rounded Rectangular Callout 19"/>
          <p:cNvSpPr/>
          <p:nvPr/>
        </p:nvSpPr>
        <p:spPr>
          <a:xfrm>
            <a:off x="8378828" y="3822380"/>
            <a:ext cx="1379324" cy="540919"/>
          </a:xfrm>
          <a:prstGeom prst="wedgeRoundRectCallout">
            <a:avLst>
              <a:gd name="adj1" fmla="val -4499"/>
              <a:gd name="adj2" fmla="val -94435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70C0"/>
                </a:solidFill>
              </a:rPr>
              <a:t>Total = 21</a:t>
            </a:r>
          </a:p>
        </p:txBody>
      </p:sp>
      <p:sp>
        <p:nvSpPr>
          <p:cNvPr id="21" name="Rounded Rectangular Callout 20"/>
          <p:cNvSpPr/>
          <p:nvPr/>
        </p:nvSpPr>
        <p:spPr>
          <a:xfrm>
            <a:off x="3813266" y="587353"/>
            <a:ext cx="2795868" cy="593620"/>
          </a:xfrm>
          <a:prstGeom prst="wedgeRoundRectCallout">
            <a:avLst>
              <a:gd name="adj1" fmla="val -54625"/>
              <a:gd name="adj2" fmla="val 340535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D2533C"/>
                </a:solidFill>
              </a:rPr>
              <a:t>What if we put a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dirty="0">
                <a:solidFill>
                  <a:srgbClr val="D2533C"/>
                </a:solidFill>
              </a:rPr>
              <a:t> here?</a:t>
            </a:r>
          </a:p>
        </p:txBody>
      </p:sp>
      <p:sp>
        <p:nvSpPr>
          <p:cNvPr id="22" name="Rounded Rectangular Callout 21"/>
          <p:cNvSpPr/>
          <p:nvPr/>
        </p:nvSpPr>
        <p:spPr>
          <a:xfrm>
            <a:off x="7318305" y="457763"/>
            <a:ext cx="1235940" cy="540919"/>
          </a:xfrm>
          <a:prstGeom prst="wedgeRoundRectCallout">
            <a:avLst>
              <a:gd name="adj1" fmla="val -113690"/>
              <a:gd name="adj2" fmla="val -6548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Infinite loop</a:t>
            </a:r>
            <a:endParaRPr lang="en-US" dirty="0">
              <a:solidFill>
                <a:schemeClr val="accent2"/>
              </a:solidFill>
              <a:cs typeface="Arial"/>
            </a:endParaRPr>
          </a:p>
        </p:txBody>
      </p:sp>
      <p:sp>
        <p:nvSpPr>
          <p:cNvPr id="23" name="Rounded Rectangular Callout 22"/>
          <p:cNvSpPr/>
          <p:nvPr/>
        </p:nvSpPr>
        <p:spPr>
          <a:xfrm>
            <a:off x="3381392" y="3492506"/>
            <a:ext cx="2544523" cy="593620"/>
          </a:xfrm>
          <a:prstGeom prst="wedgeRoundRectCallout">
            <a:avLst>
              <a:gd name="adj1" fmla="val -63353"/>
              <a:gd name="adj2" fmla="val 119513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D2533C"/>
                </a:solidFill>
              </a:rPr>
              <a:t>What if we use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D2533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counter--; </a:t>
            </a:r>
            <a:r>
              <a:rPr lang="en-US" dirty="0">
                <a:solidFill>
                  <a:srgbClr val="D2533C"/>
                </a:solidFill>
              </a:rPr>
              <a:t>?</a:t>
            </a:r>
          </a:p>
        </p:txBody>
      </p:sp>
      <p:sp>
        <p:nvSpPr>
          <p:cNvPr id="24" name="Rounded Rectangular Callout 23"/>
          <p:cNvSpPr/>
          <p:nvPr/>
        </p:nvSpPr>
        <p:spPr>
          <a:xfrm>
            <a:off x="1786173" y="3353826"/>
            <a:ext cx="1379324" cy="540919"/>
          </a:xfrm>
          <a:prstGeom prst="wedgeRoundRectCallout">
            <a:avLst>
              <a:gd name="adj1" fmla="val 74052"/>
              <a:gd name="adj2" fmla="val 42914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70C0"/>
                </a:solidFill>
              </a:rPr>
              <a:t>infinite loop</a:t>
            </a:r>
          </a:p>
        </p:txBody>
      </p:sp>
    </p:spTree>
    <p:extLst>
      <p:ext uri="{BB962C8B-B14F-4D97-AF65-F5344CB8AC3E}">
        <p14:creationId xmlns:p14="http://schemas.microsoft.com/office/powerpoint/2010/main" val="3552514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5" grpId="0" animBg="1"/>
      <p:bldP spid="15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 dirty="0"/>
              <a:t>Loop control</a:t>
            </a:r>
            <a:endParaRPr lang="en-US" dirty="0">
              <a:ea typeface="+mj-ea"/>
            </a:endParaRP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876800"/>
          </a:xfrm>
        </p:spPr>
        <p:txBody>
          <a:bodyPr>
            <a:normAutofit/>
          </a:bodyPr>
          <a:lstStyle/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int</a:t>
            </a: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 N = 5;   </a:t>
            </a:r>
            <a:r>
              <a:rPr lang="en-US" altLang="en-US" sz="1800" dirty="0">
                <a:solidFill>
                  <a:srgbClr val="339933"/>
                </a:solidFill>
                <a:latin typeface="Courier New" pitchFamily="49" charset="0"/>
                <a:ea typeface="ＭＳ Ｐゴシック" pitchFamily="34" charset="-128"/>
              </a:rPr>
              <a:t>//input by user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>
                <a:solidFill>
                  <a:srgbClr val="339933"/>
                </a:solidFill>
                <a:latin typeface="Courier New" pitchFamily="49" charset="0"/>
                <a:ea typeface="ＭＳ Ｐゴシック" pitchFamily="34" charset="-128"/>
              </a:rPr>
              <a:t>			  //or assigned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int</a:t>
            </a: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 counter = </a:t>
            </a:r>
            <a:r>
              <a:rPr lang="en-US" altLang="en-US" sz="1800" b="1" dirty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1</a:t>
            </a: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;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 err="1">
                <a:latin typeface="Courier New" pitchFamily="49" charset="0"/>
                <a:ea typeface="ＭＳ Ｐゴシック" pitchFamily="34" charset="-128"/>
              </a:rPr>
              <a:t>int</a:t>
            </a: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 sum = 0;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while </a:t>
            </a: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(counter </a:t>
            </a:r>
            <a:r>
              <a:rPr lang="en-US" altLang="en-US" sz="1800" b="1" dirty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&lt;=</a:t>
            </a: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 N)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{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endParaRPr lang="en-US" altLang="en-US" sz="1800" dirty="0">
              <a:latin typeface="Courier New" pitchFamily="49" charset="0"/>
              <a:ea typeface="ＭＳ Ｐゴシック" pitchFamily="34" charset="-128"/>
            </a:endParaRP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endParaRPr lang="en-US" altLang="en-US" sz="1800" dirty="0">
              <a:latin typeface="Courier New" pitchFamily="49" charset="0"/>
              <a:ea typeface="ＭＳ Ｐゴシック" pitchFamily="34" charset="-128"/>
            </a:endParaRP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endParaRPr lang="en-US" altLang="en-US" sz="1800" dirty="0">
              <a:latin typeface="Courier New" pitchFamily="49" charset="0"/>
              <a:ea typeface="ＭＳ Ｐゴシック" pitchFamily="34" charset="-128"/>
            </a:endParaRP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    counter++;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    sum = sum + counter;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    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}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 err="1">
                <a:latin typeface="Courier New" pitchFamily="49" charset="0"/>
                <a:ea typeface="ＭＳ Ｐゴシック" pitchFamily="34" charset="-128"/>
              </a:rPr>
              <a:t>System.out.println</a:t>
            </a: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(“</a:t>
            </a:r>
            <a:r>
              <a:rPr lang="en-US" altLang="ja-JP" sz="1800" dirty="0">
                <a:latin typeface="Courier New" pitchFamily="49" charset="0"/>
                <a:ea typeface="ＭＳ Ｐゴシック" pitchFamily="34" charset="-128"/>
              </a:rPr>
              <a:t>Total= ”,sum);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</a:pPr>
            <a:endParaRPr lang="en-US" altLang="en-US" sz="1800" dirty="0"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14" name="Rounded Rectangular Callout 13"/>
          <p:cNvSpPr/>
          <p:nvPr/>
        </p:nvSpPr>
        <p:spPr>
          <a:xfrm>
            <a:off x="6962283" y="1166944"/>
            <a:ext cx="2544522" cy="893871"/>
          </a:xfrm>
          <a:prstGeom prst="wedgeRoundRectCallout">
            <a:avLst>
              <a:gd name="adj1" fmla="val -71631"/>
              <a:gd name="adj2" fmla="val 57749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D2533C"/>
                </a:solidFill>
              </a:rPr>
              <a:t>Trace it at home</a:t>
            </a:r>
            <a:r>
              <a:rPr lang="en-US" b="1" dirty="0">
                <a:solidFill>
                  <a:srgbClr val="D2533C"/>
                </a:solidFill>
              </a:rPr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D2533C"/>
                </a:solidFill>
                <a:sym typeface="Wingdings" panose="05000000000000000000" pitchFamily="2" charset="2"/>
              </a:rPr>
              <a:t></a:t>
            </a:r>
            <a:endParaRPr lang="en-US" b="1" dirty="0">
              <a:solidFill>
                <a:srgbClr val="D2533C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54843" y="1228086"/>
            <a:ext cx="6053101" cy="4845168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366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j-ea"/>
              </a:rPr>
              <a:t>Beware of infinite loops</a:t>
            </a:r>
            <a:endParaRPr lang="en-US" sz="2800" dirty="0">
              <a:solidFill>
                <a:schemeClr val="accent2"/>
              </a:solidFill>
              <a:latin typeface="Tahoma" charset="0"/>
              <a:ea typeface="+mj-ea"/>
              <a:cs typeface="Arial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58369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41447E77-B52D-4A6B-B8B4-49C2DC6C9E7F}" type="slidenum">
              <a:rPr lang="en-US" altLang="en-US" sz="1400">
                <a:solidFill>
                  <a:srgbClr val="FFFFFF"/>
                </a:solidFill>
              </a:rPr>
              <a:pPr/>
              <a:t>13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grpSp>
        <p:nvGrpSpPr>
          <p:cNvPr id="58371" name="Group 12"/>
          <p:cNvGrpSpPr>
            <a:grpSpLocks/>
          </p:cNvGrpSpPr>
          <p:nvPr/>
        </p:nvGrpSpPr>
        <p:grpSpPr bwMode="auto">
          <a:xfrm>
            <a:off x="1829860" y="1773242"/>
            <a:ext cx="7881806" cy="2308225"/>
            <a:chOff x="323528" y="1536605"/>
            <a:chExt cx="7848872" cy="2170572"/>
          </a:xfrm>
        </p:grpSpPr>
        <p:sp>
          <p:nvSpPr>
            <p:cNvPr id="58380" name="TextBox 13"/>
            <p:cNvSpPr txBox="1">
              <a:spLocks noChangeArrowheads="1"/>
            </p:cNvSpPr>
            <p:nvPr/>
          </p:nvSpPr>
          <p:spPr bwMode="auto">
            <a:xfrm>
              <a:off x="971600" y="1536605"/>
              <a:ext cx="7200800" cy="2170572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B0F0"/>
                  </a:solidFill>
                </a:rPr>
                <a:t>int </a:t>
              </a:r>
              <a:r>
                <a:rPr lang="en-US" altLang="en-US" sz="1800">
                  <a:solidFill>
                    <a:srgbClr val="0000FF"/>
                  </a:solidFill>
                </a:rPr>
                <a:t>i, iteration = 1;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B0F0"/>
                  </a:solidFill>
                </a:rPr>
                <a:t>for </a:t>
              </a:r>
              <a:r>
                <a:rPr lang="en-US" altLang="en-US" sz="1800">
                  <a:solidFill>
                    <a:srgbClr val="0000FF"/>
                  </a:solidFill>
                </a:rPr>
                <a:t>( i = 5; i &gt;= 0; i--)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FF"/>
                  </a:solidFill>
                </a:rPr>
                <a:t>   </a:t>
              </a:r>
              <a:r>
                <a:rPr lang="en-US" altLang="en-US" sz="1800">
                  <a:solidFill>
                    <a:srgbClr val="7030A0"/>
                  </a:solidFill>
                </a:rPr>
                <a:t>{ </a:t>
              </a:r>
              <a:r>
                <a:rPr lang="en-US" altLang="en-US" sz="1800">
                  <a:solidFill>
                    <a:srgbClr val="00B050"/>
                  </a:solidFill>
                </a:rPr>
                <a:t>//start of the loop body</a:t>
              </a:r>
              <a:r>
                <a:rPr lang="en-US" altLang="en-US" sz="1800">
                  <a:solidFill>
                    <a:srgbClr val="7030A0"/>
                  </a:solidFill>
                </a:rPr>
                <a:t>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7030A0"/>
                  </a:solidFill>
                </a:rPr>
                <a:t>      System.out.printf (“Iteration = %d“, iteration);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7030A0"/>
                  </a:solidFill>
                </a:rPr>
                <a:t>      System.out.println (“\ti = “ + i);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7030A0"/>
                  </a:solidFill>
                </a:rPr>
                <a:t>      iteration++;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7030A0"/>
                  </a:solidFill>
                </a:rPr>
                <a:t>} </a:t>
              </a:r>
              <a:r>
                <a:rPr lang="en-US" altLang="en-US" sz="1800">
                  <a:solidFill>
                    <a:srgbClr val="00B050"/>
                  </a:solidFill>
                </a:rPr>
                <a:t>//end of the loop body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FF"/>
                  </a:solidFill>
                </a:rPr>
                <a:t>System.out.println (“After the loop, i = “ + i);</a:t>
              </a:r>
            </a:p>
          </p:txBody>
        </p:sp>
        <p:sp>
          <p:nvSpPr>
            <p:cNvPr id="58381" name="TextBox 14"/>
            <p:cNvSpPr txBox="1">
              <a:spLocks noChangeArrowheads="1"/>
            </p:cNvSpPr>
            <p:nvPr/>
          </p:nvSpPr>
          <p:spPr bwMode="auto">
            <a:xfrm>
              <a:off x="323528" y="1536605"/>
              <a:ext cx="576064" cy="21705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1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2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3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4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5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6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7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16" name="Rounded Rectangle 15"/>
          <p:cNvSpPr/>
          <p:nvPr/>
        </p:nvSpPr>
        <p:spPr>
          <a:xfrm>
            <a:off x="271729" y="1700213"/>
            <a:ext cx="1405070" cy="50482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292934"/>
                </a:solidFill>
              </a:rPr>
              <a:t>Example 4</a:t>
            </a:r>
          </a:p>
        </p:txBody>
      </p: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2118785" y="4149725"/>
            <a:ext cx="7592881" cy="1600200"/>
            <a:chOff x="683568" y="1236822"/>
            <a:chExt cx="7488832" cy="1600436"/>
          </a:xfrm>
        </p:grpSpPr>
        <p:sp>
          <p:nvSpPr>
            <p:cNvPr id="51211" name="TextBox 19"/>
            <p:cNvSpPr txBox="1">
              <a:spLocks noChangeArrowheads="1"/>
            </p:cNvSpPr>
            <p:nvPr/>
          </p:nvSpPr>
          <p:spPr bwMode="auto">
            <a:xfrm>
              <a:off x="971926" y="1236822"/>
              <a:ext cx="7200474" cy="160043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FFFF"/>
                  </a:solidFill>
                </a:rPr>
                <a:t>Iteration = 1	i = 5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FFFF"/>
                  </a:solidFill>
                </a:rPr>
                <a:t>Iteration = 2	i = 4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FFFF"/>
                  </a:solidFill>
                </a:rPr>
                <a:t>Iteration = 3	i = 3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FFFF"/>
                  </a:solidFill>
                </a:rPr>
                <a:t>Iteration = 4	i = 2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FFFF"/>
                  </a:solidFill>
                </a:rPr>
                <a:t>Iteration = 5	i = 1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FFFF"/>
                  </a:solidFill>
                </a:rPr>
                <a:t>Iteration = 6	i = 0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FFFF"/>
                  </a:solidFill>
                </a:rPr>
                <a:t>After the loop, i = -1</a:t>
              </a:r>
            </a:p>
          </p:txBody>
        </p:sp>
        <p:sp>
          <p:nvSpPr>
            <p:cNvPr id="58379" name="TextBox 20"/>
            <p:cNvSpPr txBox="1">
              <a:spLocks noChangeArrowheads="1"/>
            </p:cNvSpPr>
            <p:nvPr/>
          </p:nvSpPr>
          <p:spPr bwMode="auto">
            <a:xfrm>
              <a:off x="683568" y="1236822"/>
              <a:ext cx="216024" cy="1600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FF0000"/>
                  </a:solidFill>
                </a:rPr>
                <a:t>1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FF0000"/>
                  </a:solidFill>
                </a:rPr>
                <a:t>2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FF0000"/>
                  </a:solidFill>
                </a:rPr>
                <a:t>3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FF0000"/>
                  </a:solidFill>
                </a:rPr>
                <a:t>4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FF0000"/>
                  </a:solidFill>
                </a:rPr>
                <a:t>5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FF0000"/>
                  </a:solidFill>
                </a:rPr>
                <a:t>6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FF0000"/>
                  </a:solidFill>
                </a:rPr>
                <a:t>7</a:t>
              </a:r>
            </a:p>
          </p:txBody>
        </p:sp>
      </p:grpSp>
      <p:sp>
        <p:nvSpPr>
          <p:cNvPr id="22" name="Rounded Rectangle 21"/>
          <p:cNvSpPr/>
          <p:nvPr/>
        </p:nvSpPr>
        <p:spPr>
          <a:xfrm>
            <a:off x="271729" y="4149725"/>
            <a:ext cx="1405070" cy="330200"/>
          </a:xfrm>
          <a:prstGeom prst="round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FFFFFF"/>
                </a:solidFill>
              </a:rPr>
              <a:t>Output</a:t>
            </a:r>
          </a:p>
        </p:txBody>
      </p:sp>
      <p:sp>
        <p:nvSpPr>
          <p:cNvPr id="58375" name="TextBox 22"/>
          <p:cNvSpPr txBox="1">
            <a:spLocks noChangeArrowheads="1"/>
          </p:cNvSpPr>
          <p:nvPr/>
        </p:nvSpPr>
        <p:spPr bwMode="auto">
          <a:xfrm>
            <a:off x="350840" y="1268413"/>
            <a:ext cx="9360826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Ø"/>
            </a:pPr>
            <a:r>
              <a:rPr lang="en-US" altLang="en-US" sz="2000">
                <a:solidFill>
                  <a:srgbClr val="292934"/>
                </a:solidFill>
                <a:latin typeface="Tahoma" pitchFamily="34" charset="0"/>
                <a:cs typeface="Tahoma" pitchFamily="34" charset="0"/>
              </a:rPr>
              <a:t>The </a:t>
            </a:r>
            <a:r>
              <a:rPr lang="en-US" altLang="en-US" sz="20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counter </a:t>
            </a:r>
            <a:r>
              <a:rPr lang="en-US" altLang="en-US" sz="2000">
                <a:solidFill>
                  <a:srgbClr val="292934"/>
                </a:solidFill>
                <a:latin typeface="Tahoma" pitchFamily="34" charset="0"/>
                <a:cs typeface="Tahoma" pitchFamily="34" charset="0"/>
              </a:rPr>
              <a:t>may be updated by decrementing it.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367726" y="2060579"/>
            <a:ext cx="546894" cy="288925"/>
          </a:xfrm>
          <a:prstGeom prst="rect">
            <a:avLst/>
          </a:prstGeom>
          <a:solidFill>
            <a:srgbClr val="FFC00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350840" y="5826125"/>
            <a:ext cx="9360826" cy="6477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Ø"/>
            </a:pPr>
            <a:r>
              <a:rPr lang="en-US" altLang="en-US" sz="1800" dirty="0">
                <a:solidFill>
                  <a:srgbClr val="292934"/>
                </a:solidFill>
                <a:latin typeface="Tahoma" pitchFamily="34" charset="0"/>
                <a:cs typeface="Tahoma" pitchFamily="34" charset="0"/>
              </a:rPr>
              <a:t>If the step decrements the counter, then the final value should be less than the initial value. </a:t>
            </a:r>
            <a:r>
              <a:rPr lang="en-US" altLang="en-US" sz="1800" b="1" dirty="0">
                <a:solidFill>
                  <a:srgbClr val="292934"/>
                </a:solidFill>
                <a:latin typeface="Tahoma" pitchFamily="34" charset="0"/>
                <a:cs typeface="Tahoma" pitchFamily="34" charset="0"/>
              </a:rPr>
              <a:t>Otherwise</a:t>
            </a:r>
            <a:r>
              <a:rPr lang="en-US" altLang="en-US" sz="1800" dirty="0">
                <a:solidFill>
                  <a:srgbClr val="292934"/>
                </a:solidFill>
                <a:latin typeface="Tahoma" pitchFamily="34" charset="0"/>
                <a:cs typeface="Tahoma" pitchFamily="34" charset="0"/>
              </a:rPr>
              <a:t>, we’ll have an </a:t>
            </a:r>
            <a:r>
              <a:rPr lang="en-US" altLang="en-US" sz="18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infinite loop</a:t>
            </a:r>
            <a:r>
              <a:rPr lang="en-US" altLang="en-US" sz="1800" dirty="0">
                <a:solidFill>
                  <a:srgbClr val="292934"/>
                </a:solidFill>
                <a:latin typeface="Tahoma" pitchFamily="34" charset="0"/>
                <a:cs typeface="Tahoma" pitchFamily="34" charset="0"/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397433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6" grpId="0" animBg="1"/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defRPr/>
            </a:pPr>
            <a:r>
              <a:rPr lang="en-US" dirty="0"/>
              <a:t>Beware of infinite loops</a:t>
            </a:r>
            <a:endParaRPr lang="en-US" sz="2800" dirty="0">
              <a:solidFill>
                <a:schemeClr val="accent2"/>
              </a:solidFill>
              <a:latin typeface="Tahoma" charset="0"/>
              <a:ea typeface="+mj-ea"/>
              <a:cs typeface="Arial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0417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07626BF1-9583-4709-960B-F4ECC918F75C}" type="slidenum">
              <a:rPr lang="en-US" altLang="en-US" sz="1400">
                <a:solidFill>
                  <a:srgbClr val="FFFFFF"/>
                </a:solidFill>
              </a:rPr>
              <a:pPr/>
              <a:t>14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grpSp>
        <p:nvGrpSpPr>
          <p:cNvPr id="60419" name="Group 12"/>
          <p:cNvGrpSpPr>
            <a:grpSpLocks/>
          </p:cNvGrpSpPr>
          <p:nvPr/>
        </p:nvGrpSpPr>
        <p:grpSpPr bwMode="auto">
          <a:xfrm>
            <a:off x="1829860" y="1773242"/>
            <a:ext cx="7881806" cy="2308225"/>
            <a:chOff x="323528" y="1536605"/>
            <a:chExt cx="7848872" cy="2170572"/>
          </a:xfrm>
        </p:grpSpPr>
        <p:sp>
          <p:nvSpPr>
            <p:cNvPr id="60431" name="TextBox 13"/>
            <p:cNvSpPr txBox="1">
              <a:spLocks noChangeArrowheads="1"/>
            </p:cNvSpPr>
            <p:nvPr/>
          </p:nvSpPr>
          <p:spPr bwMode="auto">
            <a:xfrm>
              <a:off x="971600" y="1536605"/>
              <a:ext cx="7200800" cy="2170572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 dirty="0" err="1">
                  <a:solidFill>
                    <a:srgbClr val="00B0F0"/>
                  </a:solidFill>
                </a:rPr>
                <a:t>int</a:t>
              </a:r>
              <a:r>
                <a:rPr lang="en-US" altLang="en-US" sz="1800" dirty="0">
                  <a:solidFill>
                    <a:srgbClr val="00B0F0"/>
                  </a:solidFill>
                </a:rPr>
                <a:t> </a:t>
              </a:r>
              <a:r>
                <a:rPr lang="en-US" altLang="en-US" sz="1800" dirty="0" err="1">
                  <a:solidFill>
                    <a:srgbClr val="0000FF"/>
                  </a:solidFill>
                </a:rPr>
                <a:t>i</a:t>
              </a:r>
              <a:r>
                <a:rPr lang="en-US" altLang="en-US" sz="1800" dirty="0">
                  <a:solidFill>
                    <a:srgbClr val="0000FF"/>
                  </a:solidFill>
                </a:rPr>
                <a:t>, iteration = 1;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 dirty="0">
                  <a:solidFill>
                    <a:srgbClr val="00B0F0"/>
                  </a:solidFill>
                </a:rPr>
                <a:t>for </a:t>
              </a:r>
              <a:r>
                <a:rPr lang="en-US" altLang="en-US" sz="1800" dirty="0">
                  <a:solidFill>
                    <a:srgbClr val="0000FF"/>
                  </a:solidFill>
                </a:rPr>
                <a:t>( </a:t>
              </a:r>
              <a:r>
                <a:rPr lang="en-US" altLang="en-US" sz="1800" dirty="0" err="1">
                  <a:solidFill>
                    <a:srgbClr val="0000FF"/>
                  </a:solidFill>
                </a:rPr>
                <a:t>i</a:t>
              </a:r>
              <a:r>
                <a:rPr lang="en-US" altLang="en-US" sz="1800" dirty="0">
                  <a:solidFill>
                    <a:srgbClr val="0000FF"/>
                  </a:solidFill>
                </a:rPr>
                <a:t> = 5; </a:t>
              </a:r>
              <a:r>
                <a:rPr lang="en-US" altLang="en-US" sz="1800" dirty="0" err="1">
                  <a:solidFill>
                    <a:srgbClr val="0000FF"/>
                  </a:solidFill>
                </a:rPr>
                <a:t>i</a:t>
              </a:r>
              <a:r>
                <a:rPr lang="en-US" altLang="en-US" sz="1800" dirty="0">
                  <a:solidFill>
                    <a:srgbClr val="0000FF"/>
                  </a:solidFill>
                </a:rPr>
                <a:t> &lt;= 10; </a:t>
              </a:r>
              <a:r>
                <a:rPr lang="en-US" altLang="en-US" sz="1800" dirty="0" err="1">
                  <a:solidFill>
                    <a:srgbClr val="0000FF"/>
                  </a:solidFill>
                </a:rPr>
                <a:t>i</a:t>
              </a:r>
              <a:r>
                <a:rPr lang="en-US" altLang="en-US" sz="1800" dirty="0">
                  <a:solidFill>
                    <a:srgbClr val="0000FF"/>
                  </a:solidFill>
                </a:rPr>
                <a:t>-- )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 dirty="0">
                  <a:solidFill>
                    <a:srgbClr val="0000FF"/>
                  </a:solidFill>
                </a:rPr>
                <a:t>   </a:t>
              </a:r>
              <a:r>
                <a:rPr lang="en-US" altLang="en-US" sz="1800" dirty="0">
                  <a:solidFill>
                    <a:srgbClr val="7030A0"/>
                  </a:solidFill>
                </a:rPr>
                <a:t>{ </a:t>
              </a:r>
              <a:r>
                <a:rPr lang="en-US" altLang="en-US" sz="1800" dirty="0">
                  <a:solidFill>
                    <a:srgbClr val="00B050"/>
                  </a:solidFill>
                </a:rPr>
                <a:t>//start of the loop body</a:t>
              </a:r>
              <a:r>
                <a:rPr lang="en-US" altLang="en-US" sz="1800" dirty="0">
                  <a:solidFill>
                    <a:srgbClr val="7030A0"/>
                  </a:solidFill>
                </a:rPr>
                <a:t>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 dirty="0">
                  <a:solidFill>
                    <a:srgbClr val="7030A0"/>
                  </a:solidFill>
                </a:rPr>
                <a:t>      </a:t>
              </a:r>
              <a:r>
                <a:rPr lang="en-US" altLang="en-US" sz="1800" dirty="0" err="1">
                  <a:solidFill>
                    <a:srgbClr val="7030A0"/>
                  </a:solidFill>
                </a:rPr>
                <a:t>System.out.printf</a:t>
              </a:r>
              <a:r>
                <a:rPr lang="en-US" altLang="en-US" sz="1800" dirty="0">
                  <a:solidFill>
                    <a:srgbClr val="7030A0"/>
                  </a:solidFill>
                </a:rPr>
                <a:t> (“Iteration = %d“, iteration);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 dirty="0">
                  <a:solidFill>
                    <a:srgbClr val="7030A0"/>
                  </a:solidFill>
                </a:rPr>
                <a:t>      </a:t>
              </a:r>
              <a:r>
                <a:rPr lang="en-US" altLang="en-US" sz="1800" dirty="0" err="1">
                  <a:solidFill>
                    <a:srgbClr val="7030A0"/>
                  </a:solidFill>
                </a:rPr>
                <a:t>System.out.println</a:t>
              </a:r>
              <a:r>
                <a:rPr lang="en-US" altLang="en-US" sz="1800" dirty="0">
                  <a:solidFill>
                    <a:srgbClr val="7030A0"/>
                  </a:solidFill>
                </a:rPr>
                <a:t> (“\</a:t>
              </a:r>
              <a:r>
                <a:rPr lang="en-US" altLang="en-US" sz="1800" dirty="0" err="1">
                  <a:solidFill>
                    <a:srgbClr val="7030A0"/>
                  </a:solidFill>
                </a:rPr>
                <a:t>ti</a:t>
              </a:r>
              <a:r>
                <a:rPr lang="en-US" altLang="en-US" sz="1800" dirty="0">
                  <a:solidFill>
                    <a:srgbClr val="7030A0"/>
                  </a:solidFill>
                </a:rPr>
                <a:t> = “ + </a:t>
              </a:r>
              <a:r>
                <a:rPr lang="en-US" altLang="en-US" sz="1800" dirty="0" err="1">
                  <a:solidFill>
                    <a:srgbClr val="7030A0"/>
                  </a:solidFill>
                </a:rPr>
                <a:t>i</a:t>
              </a:r>
              <a:r>
                <a:rPr lang="en-US" altLang="en-US" sz="1800" dirty="0">
                  <a:solidFill>
                    <a:srgbClr val="7030A0"/>
                  </a:solidFill>
                </a:rPr>
                <a:t>);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 dirty="0">
                  <a:solidFill>
                    <a:srgbClr val="7030A0"/>
                  </a:solidFill>
                </a:rPr>
                <a:t>      iteration++;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 dirty="0">
                  <a:solidFill>
                    <a:srgbClr val="7030A0"/>
                  </a:solidFill>
                </a:rPr>
                <a:t>   } </a:t>
              </a:r>
              <a:r>
                <a:rPr lang="en-US" altLang="en-US" sz="1800" dirty="0">
                  <a:solidFill>
                    <a:srgbClr val="00B050"/>
                  </a:solidFill>
                </a:rPr>
                <a:t>//end of the loop body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altLang="en-US" sz="1800" dirty="0">
                  <a:solidFill>
                    <a:srgbClr val="0000FF"/>
                  </a:solidFill>
                </a:rPr>
                <a:t> (“After the loop, </a:t>
              </a:r>
              <a:r>
                <a:rPr lang="en-US" altLang="en-US" sz="1800" dirty="0" err="1">
                  <a:solidFill>
                    <a:srgbClr val="0000FF"/>
                  </a:solidFill>
                </a:rPr>
                <a:t>i</a:t>
              </a:r>
              <a:r>
                <a:rPr lang="en-US" altLang="en-US" sz="1800" dirty="0">
                  <a:solidFill>
                    <a:srgbClr val="0000FF"/>
                  </a:solidFill>
                </a:rPr>
                <a:t> = “ + </a:t>
              </a:r>
              <a:r>
                <a:rPr lang="en-US" altLang="en-US" sz="1800" dirty="0" err="1">
                  <a:solidFill>
                    <a:srgbClr val="0000FF"/>
                  </a:solidFill>
                </a:rPr>
                <a:t>i</a:t>
              </a:r>
              <a:r>
                <a:rPr lang="en-US" altLang="en-US" sz="1800" dirty="0">
                  <a:solidFill>
                    <a:srgbClr val="0000FF"/>
                  </a:solidFill>
                </a:rPr>
                <a:t>);</a:t>
              </a:r>
            </a:p>
          </p:txBody>
        </p:sp>
        <p:sp>
          <p:nvSpPr>
            <p:cNvPr id="60432" name="TextBox 14"/>
            <p:cNvSpPr txBox="1">
              <a:spLocks noChangeArrowheads="1"/>
            </p:cNvSpPr>
            <p:nvPr/>
          </p:nvSpPr>
          <p:spPr bwMode="auto">
            <a:xfrm>
              <a:off x="323528" y="1536605"/>
              <a:ext cx="576064" cy="21705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1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2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3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4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5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6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7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16" name="Rounded Rectangle 15"/>
          <p:cNvSpPr/>
          <p:nvPr/>
        </p:nvSpPr>
        <p:spPr>
          <a:xfrm>
            <a:off x="271729" y="1700213"/>
            <a:ext cx="1405070" cy="50482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292934"/>
                </a:solidFill>
              </a:rPr>
              <a:t>Example 5</a:t>
            </a:r>
          </a:p>
        </p:txBody>
      </p: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2118785" y="4149729"/>
            <a:ext cx="7592881" cy="2030413"/>
            <a:chOff x="683568" y="1236822"/>
            <a:chExt cx="7488832" cy="2031323"/>
          </a:xfrm>
        </p:grpSpPr>
        <p:sp>
          <p:nvSpPr>
            <p:cNvPr id="53262" name="TextBox 19"/>
            <p:cNvSpPr txBox="1">
              <a:spLocks noChangeArrowheads="1"/>
            </p:cNvSpPr>
            <p:nvPr/>
          </p:nvSpPr>
          <p:spPr bwMode="auto">
            <a:xfrm>
              <a:off x="971926" y="1236822"/>
              <a:ext cx="7200474" cy="203132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FFFF"/>
                  </a:solidFill>
                </a:rPr>
                <a:t>Iteration = 1	i = 5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FFFF"/>
                  </a:solidFill>
                </a:rPr>
                <a:t>Iteration = 2	i = 4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FFFF"/>
                  </a:solidFill>
                </a:rPr>
                <a:t>Iteration = 3	i = 3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FFFF"/>
                  </a:solidFill>
                </a:rPr>
                <a:t>Iteration = 4	i = 2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FFFF"/>
                  </a:solidFill>
                </a:rPr>
                <a:t>Iteration = 5	i = 1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FFFF"/>
                  </a:solidFill>
                </a:rPr>
                <a:t>Iteration = 6	i = 0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FFFF"/>
                  </a:solidFill>
                </a:rPr>
                <a:t>Iteration = 7	i = -1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FFFF"/>
                  </a:solidFill>
                </a:rPr>
                <a:t>.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FFFF"/>
                  </a:solidFill>
                </a:rPr>
                <a:t>.</a:t>
              </a:r>
            </a:p>
          </p:txBody>
        </p:sp>
        <p:sp>
          <p:nvSpPr>
            <p:cNvPr id="60430" name="TextBox 20"/>
            <p:cNvSpPr txBox="1">
              <a:spLocks noChangeArrowheads="1"/>
            </p:cNvSpPr>
            <p:nvPr/>
          </p:nvSpPr>
          <p:spPr bwMode="auto">
            <a:xfrm>
              <a:off x="683568" y="1236822"/>
              <a:ext cx="216024" cy="2031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FF0000"/>
                  </a:solidFill>
                </a:rPr>
                <a:t>1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FF0000"/>
                  </a:solidFill>
                </a:rPr>
                <a:t>2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FF0000"/>
                  </a:solidFill>
                </a:rPr>
                <a:t>3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FF0000"/>
                  </a:solidFill>
                </a:rPr>
                <a:t>4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FF0000"/>
                  </a:solidFill>
                </a:rPr>
                <a:t>5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FF0000"/>
                  </a:solidFill>
                </a:rPr>
                <a:t>6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FF0000"/>
                  </a:solidFill>
                </a:rPr>
                <a:t>7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FF0000"/>
                  </a:solidFill>
                </a:rPr>
                <a:t>8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FF0000"/>
                  </a:solidFill>
                </a:rPr>
                <a:t>.</a:t>
              </a:r>
            </a:p>
          </p:txBody>
        </p:sp>
      </p:grpSp>
      <p:sp>
        <p:nvSpPr>
          <p:cNvPr id="22" name="Rounded Rectangle 21"/>
          <p:cNvSpPr/>
          <p:nvPr/>
        </p:nvSpPr>
        <p:spPr>
          <a:xfrm>
            <a:off x="271729" y="4149725"/>
            <a:ext cx="1405070" cy="330200"/>
          </a:xfrm>
          <a:prstGeom prst="round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FFFFFF"/>
                </a:solidFill>
              </a:rPr>
              <a:t>Output</a:t>
            </a:r>
          </a:p>
        </p:txBody>
      </p:sp>
      <p:sp>
        <p:nvSpPr>
          <p:cNvPr id="60423" name="TextBox 22"/>
          <p:cNvSpPr txBox="1">
            <a:spLocks noChangeArrowheads="1"/>
          </p:cNvSpPr>
          <p:nvPr/>
        </p:nvSpPr>
        <p:spPr bwMode="auto">
          <a:xfrm>
            <a:off x="350840" y="1268413"/>
            <a:ext cx="9360826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Ø"/>
            </a:pPr>
            <a:r>
              <a:rPr lang="en-US" altLang="en-US" sz="2000">
                <a:solidFill>
                  <a:srgbClr val="292934"/>
                </a:solidFill>
                <a:latin typeface="Tahoma" pitchFamily="34" charset="0"/>
                <a:cs typeface="Tahoma" pitchFamily="34" charset="0"/>
              </a:rPr>
              <a:t>The following code is an example of an infinite loop.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350840" y="6259517"/>
            <a:ext cx="9360826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Ø"/>
            </a:pPr>
            <a:r>
              <a:rPr lang="en-US" altLang="en-US" sz="1800">
                <a:solidFill>
                  <a:srgbClr val="292934"/>
                </a:solidFill>
                <a:latin typeface="Tahoma" pitchFamily="34" charset="0"/>
                <a:cs typeface="Tahoma" pitchFamily="34" charset="0"/>
              </a:rPr>
              <a:t>Infinite loops should be avoided. They are considered a “</a:t>
            </a:r>
            <a:r>
              <a:rPr lang="en-US" altLang="ja-JP" sz="180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logical error</a:t>
            </a:r>
            <a:r>
              <a:rPr lang="en-US" altLang="en-US" sz="1800">
                <a:solidFill>
                  <a:srgbClr val="292934"/>
                </a:solidFill>
                <a:latin typeface="Tahoma" pitchFamily="34" charset="0"/>
                <a:cs typeface="Tahoma" pitchFamily="34" charset="0"/>
              </a:rPr>
              <a:t>”</a:t>
            </a:r>
            <a:r>
              <a:rPr lang="en-US" altLang="ja-JP" sz="1800">
                <a:solidFill>
                  <a:srgbClr val="292934"/>
                </a:solidFill>
                <a:latin typeface="Tahoma" pitchFamily="34" charset="0"/>
                <a:cs typeface="Tahoma" pitchFamily="34" charset="0"/>
              </a:rPr>
              <a:t>.</a:t>
            </a:r>
            <a:endParaRPr lang="en-US" altLang="en-US" sz="1800">
              <a:solidFill>
                <a:srgbClr val="292934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60549" y="5100638"/>
            <a:ext cx="3417226" cy="842962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>
                <a:solidFill>
                  <a:srgbClr val="0000FF"/>
                </a:solidFill>
              </a:rPr>
              <a:t>THIS LOOP NEVER ENDS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690103" y="2060579"/>
            <a:ext cx="760207" cy="288925"/>
          </a:xfrm>
          <a:prstGeom prst="rect">
            <a:avLst/>
          </a:prstGeom>
          <a:solidFill>
            <a:srgbClr val="FFC00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997411" y="2060579"/>
            <a:ext cx="574411" cy="288925"/>
          </a:xfrm>
          <a:prstGeom prst="rect">
            <a:avLst/>
          </a:prstGeom>
          <a:solidFill>
            <a:srgbClr val="FFC00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524225" y="2060579"/>
            <a:ext cx="412750" cy="288925"/>
          </a:xfrm>
          <a:prstGeom prst="rect">
            <a:avLst/>
          </a:prstGeom>
          <a:solidFill>
            <a:srgbClr val="FFC00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39656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/>
      <p:bldP spid="3" grpId="0" animBg="1"/>
      <p:bldP spid="25" grpId="0" animBg="1"/>
      <p:bldP spid="27" grpId="0" animBg="1"/>
      <p:bldP spid="2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Beware of infinite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about this loop?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SzPct val="68000"/>
              <a:buNone/>
              <a:defRPr/>
            </a:pPr>
            <a:endParaRPr lang="nn-NO" sz="2400" b="1" dirty="0">
              <a:solidFill>
                <a:schemeClr val="accent2"/>
              </a:solidFill>
              <a:latin typeface="Courier New" pitchFamily="49" charset="0"/>
            </a:endParaRPr>
          </a:p>
          <a:p>
            <a:pPr marL="0" indent="0">
              <a:spcBef>
                <a:spcPts val="0"/>
              </a:spcBef>
              <a:buClr>
                <a:schemeClr val="accent1"/>
              </a:buClr>
              <a:buSzPct val="68000"/>
              <a:buNone/>
              <a:defRPr/>
            </a:pPr>
            <a:r>
              <a:rPr lang="nn-NO" sz="2400" b="1" dirty="0">
                <a:solidFill>
                  <a:schemeClr val="accent2"/>
                </a:solidFill>
                <a:latin typeface="Courier New" pitchFamily="49" charset="0"/>
              </a:rPr>
              <a:t>for (i = 0;  i &lt;= 5;  i++)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SzPct val="68000"/>
              <a:buNone/>
              <a:defRPr/>
            </a:pPr>
            <a:r>
              <a:rPr lang="nn-NO" sz="2400" b="1" dirty="0">
                <a:solidFill>
                  <a:schemeClr val="accent2"/>
                </a:solidFill>
                <a:latin typeface="Courier New" pitchFamily="49" charset="0"/>
              </a:rPr>
              <a:t>{  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SzPct val="68000"/>
              <a:buNone/>
              <a:defRPr/>
            </a:pPr>
            <a:r>
              <a:rPr lang="nn-NO" sz="2400" b="1" dirty="0">
                <a:solidFill>
                  <a:schemeClr val="accent2"/>
                </a:solidFill>
                <a:latin typeface="Courier New" pitchFamily="49" charset="0"/>
              </a:rPr>
              <a:t>   System.out.println(i--); 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SzPct val="68000"/>
              <a:buNone/>
              <a:defRPr/>
            </a:pPr>
            <a:r>
              <a:rPr lang="nn-NO" sz="2400" b="1" dirty="0">
                <a:solidFill>
                  <a:schemeClr val="accent2"/>
                </a:solidFill>
                <a:latin typeface="Courier New" pitchFamily="49" charset="0"/>
              </a:rPr>
              <a:t>}     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SzPct val="68000"/>
              <a:buNone/>
              <a:defRPr/>
            </a:pPr>
            <a:r>
              <a:rPr lang="nn-NO" sz="2400" b="1" dirty="0">
                <a:solidFill>
                  <a:schemeClr val="accent2"/>
                </a:solidFill>
                <a:latin typeface="Courier New" pitchFamily="49" charset="0"/>
              </a:rPr>
              <a:t>System.out.println(); </a:t>
            </a:r>
            <a:endParaRPr lang="en-US" sz="2400" b="1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Explosion 1 6"/>
          <p:cNvSpPr/>
          <p:nvPr/>
        </p:nvSpPr>
        <p:spPr>
          <a:xfrm rot="1363004">
            <a:off x="6290059" y="3209482"/>
            <a:ext cx="3711616" cy="1932571"/>
          </a:xfrm>
          <a:prstGeom prst="irregularSeal1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FFFF00"/>
                </a:solidFill>
              </a:rPr>
              <a:t>Tip: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>
                <a:solidFill>
                  <a:srgbClr val="292934"/>
                </a:solidFill>
              </a:rPr>
              <a:t>Avoid changing the loop counter inside the body</a:t>
            </a:r>
          </a:p>
        </p:txBody>
      </p:sp>
    </p:spTree>
    <p:extLst>
      <p:ext uri="{BB962C8B-B14F-4D97-AF65-F5344CB8AC3E}">
        <p14:creationId xmlns:p14="http://schemas.microsoft.com/office/powerpoint/2010/main" val="1822400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j-ea"/>
              </a:rPr>
              <a:t>More examples</a:t>
            </a:r>
            <a:endParaRPr lang="en-US" sz="2800" dirty="0">
              <a:solidFill>
                <a:schemeClr val="accent2"/>
              </a:solidFill>
              <a:latin typeface="Tahoma" charset="0"/>
              <a:ea typeface="+mj-ea"/>
              <a:cs typeface="Arial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2465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BBCB5E5C-C8A9-48D2-B031-59E331FAB395}" type="slidenum">
              <a:rPr lang="en-US" altLang="en-US" sz="1400">
                <a:solidFill>
                  <a:srgbClr val="FFFFFF"/>
                </a:solidFill>
              </a:rPr>
              <a:pPr/>
              <a:t>16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grpSp>
        <p:nvGrpSpPr>
          <p:cNvPr id="62467" name="Group 12"/>
          <p:cNvGrpSpPr>
            <a:grpSpLocks/>
          </p:cNvGrpSpPr>
          <p:nvPr/>
        </p:nvGrpSpPr>
        <p:grpSpPr bwMode="auto">
          <a:xfrm>
            <a:off x="1829860" y="1773242"/>
            <a:ext cx="7881806" cy="2308225"/>
            <a:chOff x="323528" y="1536605"/>
            <a:chExt cx="7848872" cy="2170572"/>
          </a:xfrm>
        </p:grpSpPr>
        <p:sp>
          <p:nvSpPr>
            <p:cNvPr id="62475" name="TextBox 13"/>
            <p:cNvSpPr txBox="1">
              <a:spLocks noChangeArrowheads="1"/>
            </p:cNvSpPr>
            <p:nvPr/>
          </p:nvSpPr>
          <p:spPr bwMode="auto">
            <a:xfrm>
              <a:off x="971600" y="1536605"/>
              <a:ext cx="7200800" cy="2170572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B0F0"/>
                  </a:solidFill>
                </a:rPr>
                <a:t>int </a:t>
              </a:r>
              <a:r>
                <a:rPr lang="en-US" altLang="en-US" sz="1800">
                  <a:solidFill>
                    <a:srgbClr val="0000FF"/>
                  </a:solidFill>
                </a:rPr>
                <a:t>i, iteration = 1;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B0F0"/>
                  </a:solidFill>
                </a:rPr>
                <a:t>for </a:t>
              </a:r>
              <a:r>
                <a:rPr lang="en-US" altLang="en-US" sz="1800">
                  <a:solidFill>
                    <a:srgbClr val="0000FF"/>
                  </a:solidFill>
                </a:rPr>
                <a:t>( i = 0; i &lt;= 10; i=i+2)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FF"/>
                  </a:solidFill>
                </a:rPr>
                <a:t>   </a:t>
              </a:r>
              <a:r>
                <a:rPr lang="en-US" altLang="en-US" sz="1800">
                  <a:solidFill>
                    <a:srgbClr val="7030A0"/>
                  </a:solidFill>
                </a:rPr>
                <a:t>{ </a:t>
              </a:r>
              <a:r>
                <a:rPr lang="en-US" altLang="en-US" sz="1800">
                  <a:solidFill>
                    <a:srgbClr val="00B050"/>
                  </a:solidFill>
                </a:rPr>
                <a:t>//start of the loop body</a:t>
              </a:r>
              <a:r>
                <a:rPr lang="en-US" altLang="en-US" sz="1800">
                  <a:solidFill>
                    <a:srgbClr val="7030A0"/>
                  </a:solidFill>
                </a:rPr>
                <a:t>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7030A0"/>
                  </a:solidFill>
                </a:rPr>
                <a:t>      System.out.printf (“Iteration = %d“, iteration);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7030A0"/>
                  </a:solidFill>
                </a:rPr>
                <a:t>      System.out.println (“\ti = “ + i);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7030A0"/>
                  </a:solidFill>
                </a:rPr>
                <a:t>      iteration++;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7030A0"/>
                  </a:solidFill>
                </a:rPr>
                <a:t>   } </a:t>
              </a:r>
              <a:r>
                <a:rPr lang="en-US" altLang="en-US" sz="1800">
                  <a:solidFill>
                    <a:srgbClr val="00B050"/>
                  </a:solidFill>
                </a:rPr>
                <a:t>//end of the loop body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FF"/>
                  </a:solidFill>
                </a:rPr>
                <a:t>System.out.println (“After the loop, i = “ + i);</a:t>
              </a:r>
            </a:p>
          </p:txBody>
        </p:sp>
        <p:sp>
          <p:nvSpPr>
            <p:cNvPr id="62476" name="TextBox 14"/>
            <p:cNvSpPr txBox="1">
              <a:spLocks noChangeArrowheads="1"/>
            </p:cNvSpPr>
            <p:nvPr/>
          </p:nvSpPr>
          <p:spPr bwMode="auto">
            <a:xfrm>
              <a:off x="323528" y="1536605"/>
              <a:ext cx="576064" cy="21705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1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2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3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4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5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6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7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16" name="Rounded Rectangle 15"/>
          <p:cNvSpPr/>
          <p:nvPr/>
        </p:nvSpPr>
        <p:spPr>
          <a:xfrm>
            <a:off x="271729" y="1700213"/>
            <a:ext cx="1405070" cy="50482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292934"/>
                </a:solidFill>
              </a:rPr>
              <a:t>Example 6</a:t>
            </a:r>
          </a:p>
        </p:txBody>
      </p: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2118785" y="4149725"/>
            <a:ext cx="7592881" cy="1600200"/>
            <a:chOff x="683568" y="1236822"/>
            <a:chExt cx="7488832" cy="1600436"/>
          </a:xfrm>
        </p:grpSpPr>
        <p:sp>
          <p:nvSpPr>
            <p:cNvPr id="55306" name="TextBox 19"/>
            <p:cNvSpPr txBox="1">
              <a:spLocks noChangeArrowheads="1"/>
            </p:cNvSpPr>
            <p:nvPr/>
          </p:nvSpPr>
          <p:spPr bwMode="auto">
            <a:xfrm>
              <a:off x="971926" y="1236822"/>
              <a:ext cx="7200474" cy="160043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FFFF"/>
                  </a:solidFill>
                </a:rPr>
                <a:t>Iteration = 1	i = 0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FFFF"/>
                  </a:solidFill>
                </a:rPr>
                <a:t>Iteration = 2	i = 2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FFFF"/>
                  </a:solidFill>
                </a:rPr>
                <a:t>Iteration = 3	i = 4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FFFF"/>
                  </a:solidFill>
                </a:rPr>
                <a:t>Iteration = 4	i = 6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FFFF"/>
                  </a:solidFill>
                </a:rPr>
                <a:t>Iteration = 5	i = 8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FFFF"/>
                  </a:solidFill>
                </a:rPr>
                <a:t>Iteration = 6	i = 10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FFFF"/>
                  </a:solidFill>
                </a:rPr>
                <a:t>After the loop, i = 12</a:t>
              </a:r>
            </a:p>
          </p:txBody>
        </p:sp>
        <p:sp>
          <p:nvSpPr>
            <p:cNvPr id="55307" name="TextBox 20"/>
            <p:cNvSpPr txBox="1">
              <a:spLocks noChangeArrowheads="1"/>
            </p:cNvSpPr>
            <p:nvPr/>
          </p:nvSpPr>
          <p:spPr bwMode="auto">
            <a:xfrm>
              <a:off x="683568" y="1236822"/>
              <a:ext cx="215421" cy="160043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0000"/>
                  </a:solidFill>
                </a:rPr>
                <a:t>1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0000"/>
                  </a:solidFill>
                </a:rPr>
                <a:t>2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0000"/>
                  </a:solidFill>
                </a:rPr>
                <a:t>3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0000"/>
                  </a:solidFill>
                </a:rPr>
                <a:t>4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0000"/>
                  </a:solidFill>
                </a:rPr>
                <a:t>5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0000"/>
                  </a:solidFill>
                </a:rPr>
                <a:t>6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0000"/>
                  </a:solidFill>
                </a:rPr>
                <a:t>7</a:t>
              </a:r>
            </a:p>
          </p:txBody>
        </p:sp>
      </p:grpSp>
      <p:sp>
        <p:nvSpPr>
          <p:cNvPr id="22" name="Rounded Rectangle 21"/>
          <p:cNvSpPr/>
          <p:nvPr/>
        </p:nvSpPr>
        <p:spPr>
          <a:xfrm>
            <a:off x="271729" y="4149725"/>
            <a:ext cx="1405070" cy="330200"/>
          </a:xfrm>
          <a:prstGeom prst="round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FFFFFF"/>
                </a:solidFill>
              </a:rPr>
              <a:t>Output</a:t>
            </a:r>
          </a:p>
        </p:txBody>
      </p:sp>
      <p:sp>
        <p:nvSpPr>
          <p:cNvPr id="62471" name="TextBox 22"/>
          <p:cNvSpPr txBox="1">
            <a:spLocks noChangeArrowheads="1"/>
          </p:cNvSpPr>
          <p:nvPr/>
        </p:nvSpPr>
        <p:spPr bwMode="auto">
          <a:xfrm>
            <a:off x="350840" y="1268413"/>
            <a:ext cx="9360826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Ø"/>
            </a:pPr>
            <a:r>
              <a:rPr lang="en-US" altLang="en-US" sz="2000">
                <a:solidFill>
                  <a:srgbClr val="292934"/>
                </a:solidFill>
                <a:latin typeface="Tahoma" pitchFamily="34" charset="0"/>
                <a:cs typeface="Tahoma" pitchFamily="34" charset="0"/>
              </a:rPr>
              <a:t>The update expression may be any arithmetic expression: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370448" y="2060579"/>
            <a:ext cx="858176" cy="288925"/>
          </a:xfrm>
          <a:prstGeom prst="rect">
            <a:avLst/>
          </a:prstGeom>
          <a:solidFill>
            <a:srgbClr val="FFC00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432610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kern="0" dirty="0"/>
              <a:t>Controlling Number of Loop Iterations</a:t>
            </a:r>
            <a:endParaRPr lang="en-US" dirty="0"/>
          </a:p>
        </p:txBody>
      </p:sp>
      <p:sp>
        <p:nvSpPr>
          <p:cNvPr id="70657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600201"/>
            <a:ext cx="8915400" cy="3613297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sz="2800">
                <a:ea typeface="ＭＳ Ｐゴシック" pitchFamily="34" charset="-128"/>
              </a:rPr>
              <a:t>Example - reading a list of scores followed by a sentinel value</a:t>
            </a:r>
          </a:p>
          <a:p>
            <a:pPr lvl="1" eaLnBrk="1" hangingPunct="1">
              <a:buFontTx/>
              <a:buNone/>
            </a:pPr>
            <a:r>
              <a:rPr lang="en-US" altLang="en-US" sz="2400" b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int next = keyboard.nextInt();</a:t>
            </a:r>
          </a:p>
          <a:p>
            <a:pPr lvl="1" eaLnBrk="1" hangingPunct="1">
              <a:buFontTx/>
              <a:buNone/>
            </a:pPr>
            <a:r>
              <a:rPr lang="en-US" altLang="en-US" sz="2400" b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while (next  &gt;= 0)</a:t>
            </a:r>
          </a:p>
          <a:p>
            <a:pPr lvl="1" eaLnBrk="1" hangingPunct="1">
              <a:buFontTx/>
              <a:buNone/>
            </a:pPr>
            <a:r>
              <a:rPr lang="en-US" altLang="en-US" sz="2400" b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{</a:t>
            </a:r>
          </a:p>
          <a:p>
            <a:pPr lvl="1" eaLnBrk="1" hangingPunct="1">
              <a:buFontTx/>
              <a:buNone/>
            </a:pPr>
            <a:r>
              <a:rPr lang="en-US" altLang="en-US" sz="2400" b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		Process_The_Score</a:t>
            </a:r>
          </a:p>
          <a:p>
            <a:pPr lvl="1" eaLnBrk="1" hangingPunct="1">
              <a:buFontTx/>
              <a:buNone/>
            </a:pPr>
            <a:r>
              <a:rPr lang="en-US" altLang="en-US" sz="2400" b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		next = keyboard.nextInt();</a:t>
            </a:r>
          </a:p>
          <a:p>
            <a:pPr lvl="1" eaLnBrk="1" hangingPunct="1">
              <a:buFontTx/>
              <a:buNone/>
            </a:pPr>
            <a:r>
              <a:rPr lang="en-US" altLang="en-US" sz="2400" b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}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4181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600" dirty="0"/>
              <a:t>import </a:t>
            </a:r>
            <a:r>
              <a:rPr lang="en-US" sz="1600" dirty="0" err="1"/>
              <a:t>java.util.Scanner</a:t>
            </a:r>
            <a:r>
              <a:rPr lang="en-US" sz="1600" dirty="0"/>
              <a:t>;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/**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Illustrates the use of a </a:t>
            </a:r>
            <a:r>
              <a:rPr lang="en-US" sz="1600" dirty="0" err="1"/>
              <a:t>boolean</a:t>
            </a:r>
            <a:r>
              <a:rPr lang="en-US" sz="1600" dirty="0"/>
              <a:t> variable to end loop iteration.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*/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public class </a:t>
            </a:r>
            <a:r>
              <a:rPr lang="en-US" sz="1600" dirty="0" err="1"/>
              <a:t>BooleanDemo</a:t>
            </a:r>
            <a:endParaRPr lang="en-US" sz="1600" dirty="0"/>
          </a:p>
          <a:p>
            <a:pPr>
              <a:spcBef>
                <a:spcPts val="0"/>
              </a:spcBef>
            </a:pPr>
            <a:r>
              <a:rPr lang="en-US" sz="1600" dirty="0"/>
              <a:t>{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public static void main (String [] </a:t>
            </a:r>
            <a:r>
              <a:rPr lang="en-US" sz="1600" dirty="0" err="1"/>
              <a:t>args</a:t>
            </a:r>
            <a:r>
              <a:rPr lang="en-US" sz="1600" dirty="0"/>
              <a:t>)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{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</a:t>
            </a:r>
            <a:r>
              <a:rPr lang="en-US" sz="1600" dirty="0" err="1"/>
              <a:t>System.out.println</a:t>
            </a:r>
            <a:r>
              <a:rPr lang="en-US" sz="1600" dirty="0"/>
              <a:t> ("Enter nonnegative numbers.");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</a:t>
            </a:r>
            <a:r>
              <a:rPr lang="en-US" sz="1600" dirty="0" err="1"/>
              <a:t>System.out.println</a:t>
            </a:r>
            <a:r>
              <a:rPr lang="en-US" sz="1600" dirty="0"/>
              <a:t> ("Place a negative number at the end");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</a:t>
            </a:r>
            <a:r>
              <a:rPr lang="en-US" sz="1600" dirty="0" err="1"/>
              <a:t>System.out.println</a:t>
            </a:r>
            <a:r>
              <a:rPr lang="en-US" sz="1600" dirty="0"/>
              <a:t> ("to serve as an end marker.");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</a:t>
            </a:r>
            <a:r>
              <a:rPr lang="en-US" sz="1600" dirty="0" err="1"/>
              <a:t>int</a:t>
            </a:r>
            <a:r>
              <a:rPr lang="en-US" sz="1600" dirty="0"/>
              <a:t> sum = 0;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</a:t>
            </a:r>
            <a:r>
              <a:rPr lang="en-US" sz="1600" dirty="0" err="1"/>
              <a:t>boolean</a:t>
            </a:r>
            <a:r>
              <a:rPr lang="en-US" sz="1600" dirty="0"/>
              <a:t> </a:t>
            </a:r>
            <a:r>
              <a:rPr lang="en-US" sz="1600" dirty="0" err="1"/>
              <a:t>areThereMore</a:t>
            </a:r>
            <a:r>
              <a:rPr lang="en-US" sz="1600" dirty="0"/>
              <a:t> = true;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Scanner keyboard = new Scanner (System.in);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while (</a:t>
            </a:r>
            <a:r>
              <a:rPr lang="en-US" sz="1600" dirty="0" err="1"/>
              <a:t>areThereMore</a:t>
            </a:r>
            <a:r>
              <a:rPr lang="en-US" sz="1600" dirty="0"/>
              <a:t>)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{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    </a:t>
            </a:r>
            <a:r>
              <a:rPr lang="en-US" sz="1600" dirty="0" err="1"/>
              <a:t>int</a:t>
            </a:r>
            <a:r>
              <a:rPr lang="en-US" sz="1600" dirty="0"/>
              <a:t> next = </a:t>
            </a:r>
            <a:r>
              <a:rPr lang="en-US" sz="1600" dirty="0" err="1"/>
              <a:t>keyboard.nextInt</a:t>
            </a:r>
            <a:r>
              <a:rPr lang="en-US" sz="1600" dirty="0"/>
              <a:t> ();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    if (next &lt; 0)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        </a:t>
            </a:r>
            <a:r>
              <a:rPr lang="en-US" sz="1600" dirty="0" err="1"/>
              <a:t>areThereMore</a:t>
            </a:r>
            <a:r>
              <a:rPr lang="en-US" sz="1600" dirty="0"/>
              <a:t> = false;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    else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        sum = sum + next;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}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</a:t>
            </a:r>
            <a:r>
              <a:rPr lang="en-US" sz="1600" dirty="0" err="1"/>
              <a:t>System.out.println</a:t>
            </a:r>
            <a:r>
              <a:rPr lang="en-US" sz="1600" dirty="0"/>
              <a:t> ("The sum of the numbers is " + sum);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}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}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482537" y="464735"/>
            <a:ext cx="2954655" cy="36933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rgbClr val="292934"/>
                </a:solidFill>
                <a:hlinkClick r:id="rId2" action="ppaction://hlinkfile"/>
              </a:rPr>
              <a:t>sample program</a:t>
            </a:r>
            <a:r>
              <a:rPr lang="en-US" altLang="en-US" sz="1800" dirty="0">
                <a:solidFill>
                  <a:srgbClr val="292934"/>
                </a:solidFill>
              </a:rPr>
              <a:t>, listing 4.6</a:t>
            </a:r>
            <a:endParaRPr lang="en-US" altLang="en-US" sz="1800" b="1" dirty="0">
              <a:solidFill>
                <a:srgbClr val="0070C0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9306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kern="0" dirty="0"/>
              <a:t>Controlling Number of Loop Iterations</a:t>
            </a:r>
            <a:endParaRPr lang="en-US" dirty="0"/>
          </a:p>
        </p:txBody>
      </p:sp>
      <p:sp>
        <p:nvSpPr>
          <p:cNvPr id="72705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600203"/>
            <a:ext cx="8915400" cy="1040285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sz="2800">
                <a:ea typeface="ＭＳ Ｐゴシック" pitchFamily="34" charset="-128"/>
              </a:rPr>
              <a:t>Using a boolean variable to end the loop</a:t>
            </a:r>
          </a:p>
          <a:p>
            <a:pPr eaLnBrk="1" hangingPunct="1"/>
            <a:r>
              <a:rPr lang="en-US" altLang="en-US" sz="2800" b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class BooleanDemo</a:t>
            </a:r>
            <a:endParaRPr lang="en-US" altLang="en-US" sz="2800"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6554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216" y="3667129"/>
            <a:ext cx="7720145" cy="189547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41" name="Text Box 7"/>
          <p:cNvSpPr txBox="1">
            <a:spLocks noChangeArrowheads="1"/>
          </p:cNvSpPr>
          <p:nvPr/>
        </p:nvSpPr>
        <p:spPr bwMode="auto">
          <a:xfrm>
            <a:off x="7427781" y="3394168"/>
            <a:ext cx="1651000" cy="646331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292934"/>
                </a:solidFill>
              </a:rPr>
              <a:t>Sample </a:t>
            </a:r>
            <a:br>
              <a:rPr lang="en-US">
                <a:solidFill>
                  <a:srgbClr val="292934"/>
                </a:solidFill>
              </a:rPr>
            </a:br>
            <a:r>
              <a:rPr lang="en-US">
                <a:solidFill>
                  <a:srgbClr val="292934"/>
                </a:solidFill>
              </a:rPr>
              <a:t>screen output</a:t>
            </a:r>
          </a:p>
        </p:txBody>
      </p:sp>
    </p:spTree>
    <p:extLst>
      <p:ext uri="{BB962C8B-B14F-4D97-AF65-F5344CB8AC3E}">
        <p14:creationId xmlns:p14="http://schemas.microsoft.com/office/powerpoint/2010/main" val="4174135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ea typeface="+mj-ea"/>
              </a:rPr>
              <a:t>Local Variable </a:t>
            </a:r>
            <a:r>
              <a:rPr lang="en-US" altLang="en-US" dirty="0"/>
              <a:t>I</a:t>
            </a:r>
            <a:r>
              <a:rPr lang="en-US" altLang="en-US" dirty="0">
                <a:ea typeface="+mj-ea"/>
              </a:rPr>
              <a:t>nside </a:t>
            </a:r>
            <a:r>
              <a:rPr lang="en-US" altLang="en-US" sz="3600" b="1" dirty="0">
                <a:solidFill>
                  <a:schemeClr val="accent2"/>
                </a:solidFill>
                <a:latin typeface="Courier New" panose="02070309020205020404" pitchFamily="49" charset="0"/>
                <a:ea typeface="+mj-ea"/>
              </a:rPr>
              <a:t>for</a:t>
            </a:r>
            <a:endParaRPr lang="en-US" altLang="en-US" dirty="0">
              <a:ea typeface="+mj-ea"/>
            </a:endParaRPr>
          </a:p>
        </p:txBody>
      </p:sp>
      <p:sp>
        <p:nvSpPr>
          <p:cNvPr id="491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itchFamily="34" charset="-128"/>
              </a:rPr>
              <a:t>Possible to declare variables within a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for</a:t>
            </a:r>
            <a:r>
              <a:rPr lang="en-US" altLang="en-US" dirty="0">
                <a:ea typeface="ＭＳ Ｐゴシック" pitchFamily="34" charset="-128"/>
              </a:rPr>
              <a:t> statement</a:t>
            </a:r>
            <a:br>
              <a:rPr lang="en-US" altLang="en-US" dirty="0">
                <a:ea typeface="ＭＳ Ｐゴシック" pitchFamily="34" charset="-128"/>
              </a:rPr>
            </a:br>
            <a:endParaRPr lang="en-US" altLang="en-US" dirty="0">
              <a:ea typeface="ＭＳ Ｐゴシック" pitchFamily="34" charset="-128"/>
            </a:endParaRPr>
          </a:p>
          <a:p>
            <a:pPr eaLnBrk="1" hangingPunct="1">
              <a:buFontTx/>
              <a:buNone/>
            </a:pPr>
            <a:r>
              <a:rPr lang="pt-BR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int sum = 0;</a:t>
            </a:r>
          </a:p>
          <a:p>
            <a:pPr eaLnBrk="1" hangingPunct="1">
              <a:buFontTx/>
              <a:buNone/>
            </a:pPr>
            <a:r>
              <a:rPr lang="pt-BR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for ( int n = 1 ; n &lt;= 10 ; n++ )</a:t>
            </a:r>
          </a:p>
          <a:p>
            <a:pPr eaLnBrk="1" hangingPunct="1">
              <a:buFontTx/>
              <a:buNone/>
            </a:pPr>
            <a:r>
              <a:rPr lang="pt-BR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   sum = sum + n * n;</a:t>
            </a:r>
          </a:p>
          <a:p>
            <a:pPr eaLnBrk="1" hangingPunct="1"/>
            <a:endParaRPr lang="pt-BR" altLang="en-US" sz="2400" b="1" dirty="0">
              <a:solidFill>
                <a:schemeClr val="accent2"/>
              </a:solidFill>
              <a:latin typeface="Courier New" pitchFamily="49" charset="0"/>
              <a:ea typeface="ＭＳ Ｐゴシック" pitchFamily="34" charset="-128"/>
            </a:endParaRPr>
          </a:p>
          <a:p>
            <a:pPr eaLnBrk="1" hangingPunct="1"/>
            <a:r>
              <a:rPr lang="pt-BR" altLang="en-US" dirty="0">
                <a:ea typeface="ＭＳ Ｐゴシック" pitchFamily="34" charset="-128"/>
              </a:rPr>
              <a:t>Note that variable </a:t>
            </a:r>
            <a:r>
              <a:rPr lang="pt-BR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n</a:t>
            </a:r>
            <a:r>
              <a:rPr lang="pt-BR" altLang="en-US" dirty="0">
                <a:ea typeface="ＭＳ Ｐゴシック" pitchFamily="34" charset="-128"/>
              </a:rPr>
              <a:t> is </a:t>
            </a:r>
            <a:r>
              <a:rPr lang="pt-BR" altLang="en-US" dirty="0">
                <a:solidFill>
                  <a:schemeClr val="tx2"/>
                </a:solidFill>
                <a:ea typeface="ＭＳ Ｐゴシック" pitchFamily="34" charset="-128"/>
              </a:rPr>
              <a:t>local</a:t>
            </a:r>
            <a:r>
              <a:rPr lang="pt-BR" altLang="en-US" dirty="0">
                <a:ea typeface="ＭＳ Ｐゴシック" pitchFamily="34" charset="-128"/>
              </a:rPr>
              <a:t> to the loop, it means:</a:t>
            </a:r>
          </a:p>
          <a:p>
            <a:pPr lvl="1"/>
            <a:r>
              <a:rPr lang="pt-BR" altLang="en-US" dirty="0">
                <a:ea typeface="ＭＳ Ｐゴシック" pitchFamily="34" charset="-128"/>
                <a:sym typeface="Wingdings" panose="05000000000000000000" pitchFamily="2" charset="2"/>
              </a:rPr>
              <a:t>you can not use </a:t>
            </a:r>
            <a:r>
              <a:rPr lang="pt-BR" altLang="en-US" sz="28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  <a:sym typeface="Wingdings" panose="05000000000000000000" pitchFamily="2" charset="2"/>
              </a:rPr>
              <a:t>n</a:t>
            </a:r>
            <a:r>
              <a:rPr lang="pt-BR" altLang="en-US" dirty="0">
                <a:ea typeface="ＭＳ Ｐゴシック" pitchFamily="34" charset="-128"/>
                <a:sym typeface="Wingdings" panose="05000000000000000000" pitchFamily="2" charset="2"/>
              </a:rPr>
              <a:t> after the loop.</a:t>
            </a:r>
          </a:p>
          <a:p>
            <a:pPr lvl="1"/>
            <a:r>
              <a:rPr lang="pt-BR" altLang="en-US" sz="28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  <a:sym typeface="Wingdings" panose="05000000000000000000" pitchFamily="2" charset="2"/>
              </a:rPr>
              <a:t>n</a:t>
            </a:r>
            <a:r>
              <a:rPr lang="pt-BR" altLang="en-US" dirty="0">
                <a:ea typeface="ＭＳ Ｐゴシック" pitchFamily="34" charset="-128"/>
                <a:sym typeface="Wingdings" panose="05000000000000000000" pitchFamily="2" charset="2"/>
              </a:rPr>
              <a:t> is undeclared outside the loop.</a:t>
            </a:r>
            <a:endParaRPr lang="pt-BR" altLang="en-US" dirty="0"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555381" y="2983759"/>
            <a:ext cx="1212377" cy="402611"/>
          </a:xfrm>
          <a:prstGeom prst="roundRect">
            <a:avLst>
              <a:gd name="adj" fmla="val 28294"/>
            </a:avLst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008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91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91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Programming Example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Spending Spree</a:t>
            </a:r>
          </a:p>
          <a:p>
            <a:pPr lvl="1" eaLnBrk="1" hangingPunct="1"/>
            <a:r>
              <a:rPr lang="en-US" altLang="en-US" sz="2400" dirty="0"/>
              <a:t>You have $100 to spend in a store</a:t>
            </a:r>
          </a:p>
          <a:p>
            <a:pPr lvl="1" eaLnBrk="1" hangingPunct="1"/>
            <a:r>
              <a:rPr lang="en-US" altLang="en-US" sz="2400" dirty="0"/>
              <a:t>Maximum 3 items</a:t>
            </a:r>
          </a:p>
          <a:p>
            <a:pPr lvl="1" eaLnBrk="1" hangingPunct="1"/>
            <a:r>
              <a:rPr lang="en-US" altLang="en-US" sz="2400" dirty="0"/>
              <a:t>Computer tracks spending and item count</a:t>
            </a:r>
          </a:p>
          <a:p>
            <a:pPr lvl="1" eaLnBrk="1" hangingPunct="1"/>
            <a:r>
              <a:rPr lang="en-US" altLang="en-US" sz="2400" dirty="0"/>
              <a:t>When item chosen, computer tells you whether or not you can buy it</a:t>
            </a:r>
          </a:p>
          <a:p>
            <a:pPr eaLnBrk="1" hangingPunct="1"/>
            <a:r>
              <a:rPr lang="en-US" altLang="en-US" sz="2800" dirty="0"/>
              <a:t>Client wants adaptable program</a:t>
            </a:r>
          </a:p>
          <a:p>
            <a:pPr lvl="1" eaLnBrk="1" hangingPunct="1"/>
            <a:r>
              <a:rPr lang="en-US" altLang="en-US" sz="2400" dirty="0"/>
              <a:t>Able to change amount and maximum number of items</a:t>
            </a:r>
          </a:p>
          <a:p>
            <a:pPr eaLnBrk="1" hangingPunct="1"/>
            <a:r>
              <a:rPr lang="en-US" altLang="en-US" sz="2800" dirty="0"/>
              <a:t>View </a:t>
            </a:r>
            <a:r>
              <a:rPr lang="en-US" altLang="en-US" sz="2800" dirty="0">
                <a:hlinkClick r:id="rId2" action="ppaction://hlinkfile"/>
              </a:rPr>
              <a:t>sample algorithm</a:t>
            </a:r>
            <a:endParaRPr lang="en-US" altLang="en-US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9988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Programming Example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View </a:t>
            </a:r>
            <a:r>
              <a:rPr lang="en-US" altLang="en-US" sz="2800" dirty="0">
                <a:hlinkClick r:id="rId2" action="ppaction://hlinkfile"/>
              </a:rPr>
              <a:t>sample program</a:t>
            </a:r>
            <a:r>
              <a:rPr lang="en-US" altLang="en-US" sz="2800" dirty="0"/>
              <a:t>, listing 4.7</a:t>
            </a:r>
            <a:br>
              <a:rPr lang="en-US" altLang="en-US" sz="2800" dirty="0"/>
            </a:b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class </a:t>
            </a:r>
            <a:r>
              <a:rPr lang="en-US" altLang="en-US" sz="2400" b="1" dirty="0" err="1">
                <a:solidFill>
                  <a:schemeClr val="accent2"/>
                </a:solidFill>
                <a:latin typeface="Courier New" pitchFamily="49" charset="0"/>
              </a:rPr>
              <a:t>SpendingSpree</a:t>
            </a:r>
            <a:endParaRPr lang="en-US" altLang="en-US" sz="2400" b="1" dirty="0">
              <a:solidFill>
                <a:schemeClr val="accent2"/>
              </a:solidFill>
              <a:latin typeface="Courier New" pitchFamily="49" charset="0"/>
            </a:endParaRPr>
          </a:p>
        </p:txBody>
      </p:sp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71181" y="2713042"/>
            <a:ext cx="8373665" cy="352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41989" name="Text Box 7"/>
          <p:cNvSpPr txBox="1">
            <a:spLocks noChangeArrowheads="1"/>
          </p:cNvSpPr>
          <p:nvPr/>
        </p:nvSpPr>
        <p:spPr bwMode="auto">
          <a:xfrm>
            <a:off x="7427781" y="3667127"/>
            <a:ext cx="1651000" cy="646331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en-US">
                <a:solidFill>
                  <a:srgbClr val="292934"/>
                </a:solidFill>
              </a:rPr>
              <a:t>Sample </a:t>
            </a:r>
            <a:br>
              <a:rPr lang="en-US" altLang="en-US">
                <a:solidFill>
                  <a:srgbClr val="292934"/>
                </a:solidFill>
              </a:rPr>
            </a:br>
            <a:r>
              <a:rPr lang="en-US" altLang="en-US">
                <a:solidFill>
                  <a:srgbClr val="292934"/>
                </a:solidFill>
              </a:rPr>
              <a:t>screen output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184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674757"/>
            <a:ext cx="8915400" cy="707886"/>
          </a:xfrm>
        </p:spPr>
        <p:txBody>
          <a:bodyPr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ea typeface="+mj-ea"/>
              </a:rPr>
              <a:t>The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  <a:ea typeface="+mj-ea"/>
              </a:rPr>
              <a:t>break</a:t>
            </a:r>
            <a:r>
              <a:rPr lang="en-US" altLang="en-US">
                <a:ea typeface="+mj-ea"/>
              </a:rPr>
              <a:t> Statement in Loops</a:t>
            </a:r>
          </a:p>
        </p:txBody>
      </p:sp>
      <p:sp>
        <p:nvSpPr>
          <p:cNvPr id="73730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600203"/>
            <a:ext cx="8915400" cy="2419124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A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break</a:t>
            </a:r>
            <a:r>
              <a:rPr lang="en-US" altLang="en-US" sz="2800" dirty="0">
                <a:ea typeface="ＭＳ Ｐゴシック" pitchFamily="34" charset="-128"/>
              </a:rPr>
              <a:t> statement can be used to end a loop immediately.</a:t>
            </a:r>
          </a:p>
          <a:p>
            <a:pPr eaLnBrk="1" hangingPunct="1"/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break</a:t>
            </a:r>
            <a:r>
              <a:rPr lang="en-US" altLang="en-US" sz="2800" dirty="0">
                <a:ea typeface="ＭＳ Ｐゴシック" pitchFamily="34" charset="-128"/>
              </a:rPr>
              <a:t> statements make loops more difficult to understand.</a:t>
            </a:r>
          </a:p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Use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break</a:t>
            </a:r>
            <a:r>
              <a:rPr lang="en-US" altLang="en-US" sz="2800" dirty="0">
                <a:ea typeface="ＭＳ Ｐゴシック" pitchFamily="34" charset="-128"/>
              </a:rPr>
              <a:t> statements sparingly (if ever).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1081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0" dirty="0"/>
              <a:t>The </a:t>
            </a:r>
            <a:r>
              <a:rPr lang="en-US" sz="3600" b="1" kern="0" dirty="0">
                <a:solidFill>
                  <a:schemeClr val="accent2"/>
                </a:solidFill>
                <a:latin typeface="Courier New" pitchFamily="49" charset="0"/>
              </a:rPr>
              <a:t>break</a:t>
            </a:r>
            <a:r>
              <a:rPr lang="en-US" kern="0" dirty="0"/>
              <a:t> Statement in Loops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1D37DE-1D29-4F48-9C12-63028C1848F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379" y="1916163"/>
            <a:ext cx="6901524" cy="458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5125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ea typeface="+mj-ea"/>
              </a:rPr>
              <a:t>The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  <a:ea typeface="+mj-ea"/>
              </a:rPr>
              <a:t>continue</a:t>
            </a:r>
            <a:r>
              <a:rPr lang="en-US" altLang="en-US">
                <a:ea typeface="+mj-ea"/>
              </a:rPr>
              <a:t> Statement in Loops</a:t>
            </a:r>
          </a:p>
        </p:txBody>
      </p:sp>
      <p:sp>
        <p:nvSpPr>
          <p:cNvPr id="757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itchFamily="34" charset="-128"/>
              </a:rPr>
              <a:t>A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continue</a:t>
            </a:r>
            <a:r>
              <a:rPr lang="en-US" altLang="en-US" dirty="0">
                <a:ea typeface="ＭＳ Ｐゴシック" pitchFamily="34" charset="-128"/>
              </a:rPr>
              <a:t> statement </a:t>
            </a:r>
          </a:p>
          <a:p>
            <a:pPr lvl="1" eaLnBrk="1" hangingPunct="1"/>
            <a:r>
              <a:rPr lang="en-US" altLang="en-US" dirty="0">
                <a:ea typeface="ＭＳ Ｐゴシック" pitchFamily="34" charset="-128"/>
              </a:rPr>
              <a:t>Ends the </a:t>
            </a:r>
            <a:r>
              <a:rPr lang="en-US" altLang="en-US" b="1" dirty="0">
                <a:ea typeface="ＭＳ Ｐゴシック" pitchFamily="34" charset="-128"/>
              </a:rPr>
              <a:t>current</a:t>
            </a:r>
            <a:r>
              <a:rPr lang="en-US" altLang="en-US" dirty="0">
                <a:ea typeface="ＭＳ Ｐゴシック" pitchFamily="34" charset="-128"/>
              </a:rPr>
              <a:t> loop iteration </a:t>
            </a:r>
            <a:r>
              <a:rPr lang="en-US" altLang="en-US" b="1" dirty="0">
                <a:ea typeface="ＭＳ Ｐゴシック" pitchFamily="34" charset="-128"/>
              </a:rPr>
              <a:t>only</a:t>
            </a:r>
          </a:p>
          <a:p>
            <a:pPr lvl="1" eaLnBrk="1" hangingPunct="1"/>
            <a:r>
              <a:rPr lang="en-US" altLang="en-US" dirty="0">
                <a:ea typeface="ＭＳ Ｐゴシック" pitchFamily="34" charset="-128"/>
              </a:rPr>
              <a:t>Begins the next one</a:t>
            </a:r>
          </a:p>
          <a:p>
            <a:pPr eaLnBrk="1" hangingPunct="1"/>
            <a:r>
              <a:rPr lang="en-US" altLang="en-US" dirty="0">
                <a:ea typeface="ＭＳ Ｐゴシック" pitchFamily="34" charset="-128"/>
              </a:rPr>
              <a:t>Text recommends avoiding use</a:t>
            </a:r>
          </a:p>
          <a:p>
            <a:pPr lvl="1" eaLnBrk="1" hangingPunct="1"/>
            <a:r>
              <a:rPr lang="en-US" altLang="en-US" dirty="0">
                <a:ea typeface="ＭＳ Ｐゴシック" pitchFamily="34" charset="-128"/>
              </a:rPr>
              <a:t>Introduce unneeded complications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7970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369624"/>
            <a:ext cx="8915400" cy="53909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kern="0" dirty="0"/>
              <a:t>The </a:t>
            </a:r>
            <a:r>
              <a:rPr lang="en-US" sz="3600" b="1" kern="0" dirty="0">
                <a:solidFill>
                  <a:schemeClr val="accent2"/>
                </a:solidFill>
                <a:latin typeface="Courier New" pitchFamily="49" charset="0"/>
              </a:rPr>
              <a:t>break</a:t>
            </a:r>
            <a:r>
              <a:rPr lang="en-US" kern="0" dirty="0"/>
              <a:t> Statement in Loops</a:t>
            </a:r>
            <a:endParaRPr lang="en-US" sz="28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69643" y="908720"/>
            <a:ext cx="9541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break </a:t>
            </a: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statement is typically used for two purposes: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69643" y="1187460"/>
            <a:ext cx="9541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skip the remainder of the </a:t>
            </a:r>
            <a:r>
              <a:rPr lang="en-US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switch </a:t>
            </a: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statement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69643" y="1412776"/>
            <a:ext cx="9541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exit early from a loop (</a:t>
            </a:r>
            <a:r>
              <a:rPr lang="en-US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</a:t>
            </a: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while</a:t>
            </a: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do…while</a:t>
            </a: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69643" y="1844828"/>
            <a:ext cx="9541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After the </a:t>
            </a:r>
            <a:r>
              <a:rPr lang="en-US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break </a:t>
            </a: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statement, the remaining of the statements inside the loop are skipped. Then, execution continues starting at the first statement after the loop.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69643" y="2564904"/>
            <a:ext cx="9541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break </a:t>
            </a: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statement is associated with an </a:t>
            </a:r>
            <a:r>
              <a:rPr lang="en-US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</a:t>
            </a: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statement inside a loop.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69643" y="2935981"/>
            <a:ext cx="9541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following code segment sums up a set of positive integers. This program does not allow to sum negative numbers: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159575" y="3704252"/>
            <a:ext cx="9517057" cy="2893100"/>
            <a:chOff x="323528" y="1236822"/>
            <a:chExt cx="7848872" cy="2799289"/>
          </a:xfrm>
        </p:grpSpPr>
        <p:sp>
          <p:nvSpPr>
            <p:cNvPr id="20" name="TextBox 19"/>
            <p:cNvSpPr txBox="1"/>
            <p:nvPr/>
          </p:nvSpPr>
          <p:spPr>
            <a:xfrm>
              <a:off x="323528" y="1236822"/>
              <a:ext cx="576064" cy="2799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3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4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5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6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7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8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9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10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11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12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13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971600" y="1236822"/>
              <a:ext cx="7200800" cy="2799289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 err="1">
                  <a:solidFill>
                    <a:srgbClr val="00B0F0"/>
                  </a:solidFill>
                </a:rPr>
                <a:t>int</a:t>
              </a:r>
              <a:r>
                <a:rPr lang="en-US" sz="1400" dirty="0">
                  <a:solidFill>
                    <a:srgbClr val="00B0F0"/>
                  </a:solidFill>
                </a:rPr>
                <a:t> </a:t>
              </a:r>
              <a:r>
                <a:rPr lang="en-US" sz="1400" dirty="0" err="1">
                  <a:solidFill>
                    <a:srgbClr val="0000FF"/>
                  </a:solidFill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</a:rPr>
                <a:t> = -1, sum = 0; 	</a:t>
              </a:r>
              <a:r>
                <a:rPr lang="en-US" sz="1400" dirty="0">
                  <a:solidFill>
                    <a:srgbClr val="00B050"/>
                  </a:solidFill>
                </a:rPr>
                <a:t>//initialize the accumulator sum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B0F0"/>
                  </a:solidFill>
                </a:rPr>
                <a:t>while </a:t>
              </a:r>
              <a:r>
                <a:rPr lang="en-US" sz="1400" dirty="0">
                  <a:solidFill>
                    <a:srgbClr val="0000FF"/>
                  </a:solidFill>
                </a:rPr>
                <a:t>(</a:t>
              </a:r>
              <a:r>
                <a:rPr lang="en-US" sz="1400" dirty="0" err="1">
                  <a:solidFill>
                    <a:srgbClr val="0000FF"/>
                  </a:solidFill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</a:rPr>
                <a:t> != 0)		</a:t>
              </a:r>
              <a:r>
                <a:rPr lang="en-US" sz="1400" dirty="0">
                  <a:solidFill>
                    <a:srgbClr val="00B050"/>
                  </a:solidFill>
                </a:rPr>
                <a:t>//</a:t>
              </a:r>
              <a:r>
                <a:rPr lang="en-US" sz="1400" dirty="0" err="1">
                  <a:solidFill>
                    <a:srgbClr val="00B050"/>
                  </a:solidFill>
                </a:rPr>
                <a:t>num</a:t>
              </a:r>
              <a:r>
                <a:rPr lang="en-US" sz="1400" dirty="0">
                  <a:solidFill>
                    <a:srgbClr val="00B050"/>
                  </a:solidFill>
                </a:rPr>
                <a:t> is used as a sentinel</a:t>
              </a:r>
              <a:r>
                <a:rPr lang="en-US" sz="1400" dirty="0">
                  <a:solidFill>
                    <a:srgbClr val="0000FF"/>
                  </a:solidFill>
                </a:rPr>
                <a:t>	</a:t>
              </a:r>
              <a:endParaRPr lang="en-US" sz="1400" dirty="0">
                <a:solidFill>
                  <a:srgbClr val="00B050"/>
                </a:solidFill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292934"/>
                  </a:solidFill>
                </a:rPr>
                <a:t>    </a:t>
              </a:r>
              <a:r>
                <a:rPr lang="en-US" sz="1400" dirty="0">
                  <a:solidFill>
                    <a:srgbClr val="0000FF"/>
                  </a:solidFill>
                </a:rPr>
                <a:t>{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</a:t>
              </a:r>
              <a:r>
                <a:rPr lang="en-US" sz="14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400" dirty="0">
                  <a:solidFill>
                    <a:srgbClr val="0000FF"/>
                  </a:solidFill>
                </a:rPr>
                <a:t> (“Enter a positive integer to add, or 0 to exit”);   </a:t>
              </a:r>
              <a:r>
                <a:rPr lang="en-US" sz="1400" dirty="0">
                  <a:solidFill>
                    <a:srgbClr val="00B050"/>
                  </a:solidFill>
                </a:rPr>
                <a:t>//prompt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</a:t>
              </a:r>
              <a:r>
                <a:rPr lang="en-US" sz="1400" dirty="0" err="1">
                  <a:solidFill>
                    <a:srgbClr val="0000FF"/>
                  </a:solidFill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</a:rPr>
                <a:t> = </a:t>
              </a:r>
              <a:r>
                <a:rPr lang="en-US" sz="1400" dirty="0" err="1">
                  <a:solidFill>
                    <a:srgbClr val="0000FF"/>
                  </a:solidFill>
                </a:rPr>
                <a:t>read.</a:t>
              </a:r>
              <a:r>
                <a:rPr lang="en-US" sz="1400" dirty="0" err="1">
                  <a:solidFill>
                    <a:srgbClr val="00B050"/>
                  </a:solidFill>
                </a:rPr>
                <a:t>nextInt</a:t>
              </a:r>
              <a:r>
                <a:rPr lang="en-US" sz="1400" dirty="0">
                  <a:solidFill>
                    <a:srgbClr val="00B050"/>
                  </a:solidFill>
                </a:rPr>
                <a:t>()</a:t>
              </a:r>
              <a:r>
                <a:rPr lang="en-US" sz="1400" dirty="0">
                  <a:solidFill>
                    <a:srgbClr val="0000FF"/>
                  </a:solidFill>
                </a:rPr>
                <a:t>;	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</a:t>
              </a:r>
              <a:r>
                <a:rPr lang="en-US" sz="1400" dirty="0">
                  <a:solidFill>
                    <a:srgbClr val="00B0F0"/>
                  </a:solidFill>
                </a:rPr>
                <a:t>if</a:t>
              </a:r>
              <a:r>
                <a:rPr lang="en-US" sz="1400" dirty="0">
                  <a:solidFill>
                    <a:srgbClr val="0000FF"/>
                  </a:solidFill>
                </a:rPr>
                <a:t> (</a:t>
              </a:r>
              <a:r>
                <a:rPr lang="en-US" sz="1400" dirty="0" err="1">
                  <a:solidFill>
                    <a:srgbClr val="0000FF"/>
                  </a:solidFill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</a:rPr>
                <a:t> &lt; 0)	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   {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      </a:t>
              </a:r>
              <a:r>
                <a:rPr lang="en-US" sz="14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400" dirty="0">
                  <a:solidFill>
                    <a:srgbClr val="0000FF"/>
                  </a:solidFill>
                </a:rPr>
                <a:t> (“Negative numbers are not allowed”);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      </a:t>
              </a:r>
              <a:r>
                <a:rPr lang="en-US" sz="1400" dirty="0">
                  <a:solidFill>
                    <a:srgbClr val="00B0F0"/>
                  </a:solidFill>
                </a:rPr>
                <a:t>break</a:t>
              </a:r>
              <a:r>
                <a:rPr lang="en-US" sz="1400" dirty="0">
                  <a:solidFill>
                    <a:srgbClr val="0000FF"/>
                  </a:solidFill>
                </a:rPr>
                <a:t>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   } </a:t>
              </a:r>
              <a:r>
                <a:rPr lang="en-US" sz="1400" dirty="0">
                  <a:solidFill>
                    <a:srgbClr val="00B050"/>
                  </a:solidFill>
                </a:rPr>
                <a:t>//end if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sum =sum + </a:t>
              </a:r>
              <a:r>
                <a:rPr lang="en-US" sz="1400" dirty="0" err="1">
                  <a:solidFill>
                    <a:srgbClr val="0000FF"/>
                  </a:solidFill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</a:rPr>
                <a:t>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} </a:t>
              </a:r>
              <a:r>
                <a:rPr lang="en-US" sz="1400" dirty="0">
                  <a:solidFill>
                    <a:srgbClr val="00B050"/>
                  </a:solidFill>
                </a:rPr>
                <a:t>// end while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400" dirty="0">
                  <a:solidFill>
                    <a:srgbClr val="0000FF"/>
                  </a:solidFill>
                </a:rPr>
                <a:t> (“Sum = “ + sum);</a:t>
              </a: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442611" y="4579681"/>
            <a:ext cx="2184243" cy="216024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442611" y="5875825"/>
            <a:ext cx="2184243" cy="216024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442611" y="4808485"/>
            <a:ext cx="2184243" cy="216024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954026" y="3944389"/>
            <a:ext cx="2184243" cy="216024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442610" y="4376437"/>
            <a:ext cx="5148572" cy="216024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5" name="Oval Callout 24"/>
          <p:cNvSpPr/>
          <p:nvPr/>
        </p:nvSpPr>
        <p:spPr>
          <a:xfrm>
            <a:off x="7054948" y="4365108"/>
            <a:ext cx="2652295" cy="1547787"/>
          </a:xfrm>
          <a:prstGeom prst="wedgeEllipseCallout">
            <a:avLst>
              <a:gd name="adj1" fmla="val -177054"/>
              <a:gd name="adj2" fmla="val 55259"/>
            </a:avLst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FF"/>
                </a:solidFill>
              </a:rPr>
              <a:t>+</a:t>
            </a:r>
            <a:r>
              <a:rPr lang="en-US" dirty="0" err="1">
                <a:solidFill>
                  <a:srgbClr val="0000FF"/>
                </a:solidFill>
              </a:rPr>
              <a:t>ve</a:t>
            </a:r>
            <a:r>
              <a:rPr lang="en-US" dirty="0">
                <a:solidFill>
                  <a:srgbClr val="0000FF"/>
                </a:solidFill>
              </a:rPr>
              <a:t> numbers are added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395476" y="4589106"/>
            <a:ext cx="2184243" cy="216024"/>
          </a:xfrm>
          <a:prstGeom prst="rect">
            <a:avLst/>
          </a:prstGeom>
          <a:solidFill>
            <a:schemeClr val="tx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698083" y="5249958"/>
            <a:ext cx="5382598" cy="216024"/>
          </a:xfrm>
          <a:prstGeom prst="rect">
            <a:avLst/>
          </a:prstGeom>
          <a:solidFill>
            <a:schemeClr val="tx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395476" y="4807109"/>
            <a:ext cx="2184243" cy="237626"/>
          </a:xfrm>
          <a:prstGeom prst="rect">
            <a:avLst/>
          </a:prstGeom>
          <a:solidFill>
            <a:schemeClr val="tx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954026" y="3953814"/>
            <a:ext cx="2184243" cy="216024"/>
          </a:xfrm>
          <a:prstGeom prst="rect">
            <a:avLst/>
          </a:prstGeom>
          <a:solidFill>
            <a:schemeClr val="tx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677166" y="5465982"/>
            <a:ext cx="2184243" cy="216024"/>
          </a:xfrm>
          <a:prstGeom prst="rect">
            <a:avLst/>
          </a:prstGeom>
          <a:solidFill>
            <a:schemeClr val="tx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935554" y="6330078"/>
            <a:ext cx="5382598" cy="216024"/>
          </a:xfrm>
          <a:prstGeom prst="rect">
            <a:avLst/>
          </a:prstGeom>
          <a:solidFill>
            <a:schemeClr val="tx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395475" y="4385862"/>
            <a:ext cx="5148572" cy="216024"/>
          </a:xfrm>
          <a:prstGeom prst="rect">
            <a:avLst/>
          </a:prstGeom>
          <a:solidFill>
            <a:schemeClr val="tx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4" name="Oval Callout 33"/>
          <p:cNvSpPr/>
          <p:nvPr/>
        </p:nvSpPr>
        <p:spPr>
          <a:xfrm>
            <a:off x="7137243" y="5150802"/>
            <a:ext cx="2652295" cy="1547787"/>
          </a:xfrm>
          <a:prstGeom prst="wedgeEllipseCallout">
            <a:avLst>
              <a:gd name="adj1" fmla="val -232108"/>
              <a:gd name="adj2" fmla="val -21481"/>
            </a:avLst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FF"/>
                </a:solidFill>
              </a:rPr>
              <a:t>–</a:t>
            </a:r>
            <a:r>
              <a:rPr lang="en-US" dirty="0" err="1">
                <a:solidFill>
                  <a:srgbClr val="0000FF"/>
                </a:solidFill>
              </a:rPr>
              <a:t>ve</a:t>
            </a:r>
            <a:r>
              <a:rPr lang="en-US" dirty="0">
                <a:solidFill>
                  <a:srgbClr val="0000FF"/>
                </a:solidFill>
              </a:rPr>
              <a:t> number is not added...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FF"/>
                </a:solidFill>
              </a:rPr>
              <a:t>Break out of loop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183624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nimBg="1"/>
      <p:bldP spid="17" grpId="1" animBg="1"/>
      <p:bldP spid="18" grpId="0" animBg="1"/>
      <p:bldP spid="18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7" grpId="0" animBg="1"/>
      <p:bldP spid="28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How the </a:t>
            </a:r>
            <a:r>
              <a:rPr lang="en-US" sz="3600" b="1" kern="0" dirty="0">
                <a:solidFill>
                  <a:schemeClr val="accent2"/>
                </a:solidFill>
                <a:latin typeface="Courier New" pitchFamily="49" charset="0"/>
              </a:rPr>
              <a:t>break</a:t>
            </a:r>
            <a:r>
              <a:rPr lang="en-US" sz="3600" dirty="0"/>
              <a:t> Statement works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95301" y="1600200"/>
            <a:ext cx="8759383" cy="5185792"/>
          </a:xfrm>
          <a:ln>
            <a:solidFill>
              <a:schemeClr val="tx1"/>
            </a:solidFill>
          </a:ln>
        </p:spPr>
        <p:txBody>
          <a:bodyPr tIns="91440" bIns="91440">
            <a:normAutofit/>
          </a:bodyPr>
          <a:lstStyle/>
          <a:p>
            <a:pPr marL="109728" indent="0">
              <a:buNone/>
            </a:pP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while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(testExpression) {</a:t>
            </a:r>
          </a:p>
          <a:p>
            <a:pPr marL="109728" indent="0">
              <a:buNone/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codes</a:t>
            </a:r>
          </a:p>
          <a:p>
            <a:pPr marL="109728" indent="0">
              <a:buNone/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(cond. to break) {</a:t>
            </a:r>
          </a:p>
          <a:p>
            <a:pPr marL="109728" indent="0">
              <a:buNone/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;   </a:t>
            </a:r>
          </a:p>
          <a:p>
            <a:pPr marL="109728" indent="0">
              <a:buNone/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marL="109728" indent="0">
              <a:buNone/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codes</a:t>
            </a:r>
          </a:p>
          <a:p>
            <a:pPr marL="109728" indent="0">
              <a:buNone/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r>
              <a:rPr lang="en-US" sz="1600" b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// while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953001" y="1610436"/>
            <a:ext cx="4301683" cy="275466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tIns="91440" bIns="91440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do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codes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(cond. to break) {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 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codes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b="1" dirty="0" err="1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testExpression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506507" y="4365104"/>
            <a:ext cx="8748177" cy="24208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tIns="91440" bIns="91440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b="1" dirty="0" err="1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b="1" dirty="0" err="1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testExpression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update) {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codes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(cond. to break) {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 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codes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endParaRPr lang="en-US" sz="16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endParaRPr lang="en-US" sz="16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662523" y="2780928"/>
            <a:ext cx="936104" cy="1080120"/>
            <a:chOff x="611560" y="2708920"/>
            <a:chExt cx="864096" cy="1080120"/>
          </a:xfrm>
        </p:grpSpPr>
        <p:cxnSp>
          <p:nvCxnSpPr>
            <p:cNvPr id="21" name="Straight Connector 20"/>
            <p:cNvCxnSpPr/>
            <p:nvPr/>
          </p:nvCxnSpPr>
          <p:spPr>
            <a:xfrm flipH="1">
              <a:off x="611560" y="2708920"/>
              <a:ext cx="864096" cy="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611560" y="2708920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611560" y="3789040"/>
              <a:ext cx="360040" cy="0"/>
            </a:xfrm>
            <a:prstGeom prst="line">
              <a:avLst/>
            </a:prstGeom>
            <a:ln w="28575">
              <a:tailEnd type="triangle" w="lg" len="lg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5109017" y="2780928"/>
            <a:ext cx="936104" cy="1224136"/>
            <a:chOff x="611560" y="2708920"/>
            <a:chExt cx="864096" cy="1080120"/>
          </a:xfrm>
        </p:grpSpPr>
        <p:cxnSp>
          <p:nvCxnSpPr>
            <p:cNvPr id="33" name="Straight Connector 32"/>
            <p:cNvCxnSpPr/>
            <p:nvPr/>
          </p:nvCxnSpPr>
          <p:spPr>
            <a:xfrm flipH="1">
              <a:off x="611560" y="2708920"/>
              <a:ext cx="864096" cy="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611560" y="2708920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611560" y="3789040"/>
              <a:ext cx="360040" cy="0"/>
            </a:xfrm>
            <a:prstGeom prst="line">
              <a:avLst/>
            </a:prstGeom>
            <a:ln w="28575">
              <a:tailEnd type="triangle" w="lg" len="lg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662525" y="5445224"/>
            <a:ext cx="858095" cy="1224136"/>
            <a:chOff x="611560" y="2708920"/>
            <a:chExt cx="792088" cy="1224136"/>
          </a:xfrm>
        </p:grpSpPr>
        <p:cxnSp>
          <p:nvCxnSpPr>
            <p:cNvPr id="37" name="Straight Connector 36"/>
            <p:cNvCxnSpPr/>
            <p:nvPr/>
          </p:nvCxnSpPr>
          <p:spPr>
            <a:xfrm flipH="1">
              <a:off x="611560" y="2708920"/>
              <a:ext cx="792088" cy="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611560" y="2708920"/>
              <a:ext cx="0" cy="1224136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611560" y="3933056"/>
              <a:ext cx="360040" cy="0"/>
            </a:xfrm>
            <a:prstGeom prst="line">
              <a:avLst/>
            </a:prstGeom>
            <a:ln w="28575">
              <a:tailEnd type="triangle" w="lg" len="lg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32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How the </a:t>
            </a:r>
            <a:r>
              <a:rPr lang="en-US" sz="3600" b="1" kern="0" dirty="0">
                <a:solidFill>
                  <a:schemeClr val="accent2"/>
                </a:solidFill>
                <a:latin typeface="Courier New" pitchFamily="49" charset="0"/>
              </a:rPr>
              <a:t>continue </a:t>
            </a:r>
            <a:r>
              <a:rPr lang="en-US" sz="3600" dirty="0"/>
              <a:t>Statement works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95301" y="1600200"/>
            <a:ext cx="8759383" cy="5185792"/>
          </a:xfrm>
          <a:ln>
            <a:solidFill>
              <a:schemeClr val="tx1"/>
            </a:solidFill>
          </a:ln>
        </p:spPr>
        <p:txBody>
          <a:bodyPr tIns="91440" bIns="91440">
            <a:normAutofit/>
          </a:bodyPr>
          <a:lstStyle/>
          <a:p>
            <a:pPr marL="109728" indent="0">
              <a:buNone/>
            </a:pP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while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testExpression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109728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codes</a:t>
            </a:r>
          </a:p>
          <a:p>
            <a:pPr marL="109728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(cond. to continue) {</a:t>
            </a:r>
          </a:p>
          <a:p>
            <a:pPr marL="109728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  </a:t>
            </a:r>
          </a:p>
          <a:p>
            <a:pPr marL="109728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marL="109728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codes</a:t>
            </a:r>
          </a:p>
          <a:p>
            <a:pPr marL="109728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// while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953001" y="1605272"/>
            <a:ext cx="4301683" cy="27598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tIns="91440" bIns="91440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do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codes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(cond. to continue) {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 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codes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b="1" dirty="0" err="1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testExpression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506507" y="4365104"/>
            <a:ext cx="8748177" cy="24208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tIns="91440" bIns="91440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b="1" dirty="0" err="1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b="1" dirty="0" err="1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testExpression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update) {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codes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(cond. to continue) {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 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codes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endParaRPr lang="en-US" sz="16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endParaRPr lang="en-US" sz="16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 flipV="1">
            <a:off x="662523" y="1916832"/>
            <a:ext cx="936104" cy="864096"/>
            <a:chOff x="611560" y="2708920"/>
            <a:chExt cx="864096" cy="1080120"/>
          </a:xfrm>
        </p:grpSpPr>
        <p:cxnSp>
          <p:nvCxnSpPr>
            <p:cNvPr id="21" name="Straight Connector 20"/>
            <p:cNvCxnSpPr/>
            <p:nvPr/>
          </p:nvCxnSpPr>
          <p:spPr>
            <a:xfrm flipH="1">
              <a:off x="611560" y="2708920"/>
              <a:ext cx="864096" cy="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611560" y="2708920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611560" y="3789040"/>
              <a:ext cx="360040" cy="0"/>
            </a:xfrm>
            <a:prstGeom prst="line">
              <a:avLst/>
            </a:prstGeom>
            <a:ln w="28575">
              <a:tailEnd type="triangle" w="lg" len="lg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5109017" y="2676153"/>
            <a:ext cx="936104" cy="936104"/>
            <a:chOff x="611560" y="2708920"/>
            <a:chExt cx="864096" cy="1080120"/>
          </a:xfrm>
        </p:grpSpPr>
        <p:cxnSp>
          <p:nvCxnSpPr>
            <p:cNvPr id="33" name="Straight Connector 32"/>
            <p:cNvCxnSpPr/>
            <p:nvPr/>
          </p:nvCxnSpPr>
          <p:spPr>
            <a:xfrm flipH="1">
              <a:off x="611560" y="2708920"/>
              <a:ext cx="864096" cy="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611560" y="2708920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611560" y="3789040"/>
              <a:ext cx="360040" cy="0"/>
            </a:xfrm>
            <a:prstGeom prst="line">
              <a:avLst/>
            </a:prstGeom>
            <a:ln w="28575">
              <a:tailEnd type="triangle" w="lg" len="lg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 flipV="1">
            <a:off x="662525" y="4581128"/>
            <a:ext cx="858095" cy="864096"/>
            <a:chOff x="611560" y="2708920"/>
            <a:chExt cx="792088" cy="1224136"/>
          </a:xfrm>
        </p:grpSpPr>
        <p:cxnSp>
          <p:nvCxnSpPr>
            <p:cNvPr id="37" name="Straight Connector 36"/>
            <p:cNvCxnSpPr/>
            <p:nvPr/>
          </p:nvCxnSpPr>
          <p:spPr>
            <a:xfrm flipH="1">
              <a:off x="611560" y="2708920"/>
              <a:ext cx="792088" cy="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611560" y="2708920"/>
              <a:ext cx="0" cy="1224136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611560" y="3933056"/>
              <a:ext cx="360040" cy="0"/>
            </a:xfrm>
            <a:prstGeom prst="line">
              <a:avLst/>
            </a:prstGeom>
            <a:ln w="28575">
              <a:tailEnd type="triangle" w="lg" len="lg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69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369624"/>
            <a:ext cx="8915400" cy="53909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kern="0" dirty="0"/>
              <a:t>The </a:t>
            </a:r>
            <a:r>
              <a:rPr lang="en-US" sz="3600" b="1" kern="0" dirty="0">
                <a:solidFill>
                  <a:schemeClr val="accent2"/>
                </a:solidFill>
                <a:latin typeface="Courier New" pitchFamily="49" charset="0"/>
              </a:rPr>
              <a:t>continue </a:t>
            </a:r>
            <a:r>
              <a:rPr lang="en-US" kern="0" dirty="0"/>
              <a:t>Statement in Loops</a:t>
            </a:r>
            <a:endParaRPr lang="en-US" sz="28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69643" y="908720"/>
            <a:ext cx="9541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continue </a:t>
            </a: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statement may be used in all loop statements (</a:t>
            </a:r>
            <a:r>
              <a:rPr lang="en-US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</a:t>
            </a: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while</a:t>
            </a: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do…while</a:t>
            </a: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69643" y="1268764"/>
            <a:ext cx="9541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continue </a:t>
            </a: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statement skips the remaining statements inside the loop; and </a:t>
            </a:r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proceeds with the next iteration</a:t>
            </a: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if any.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69643" y="2420892"/>
            <a:ext cx="9541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the </a:t>
            </a:r>
            <a:r>
              <a:rPr lang="en-US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</a:t>
            </a: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statement, the counter is updated after the </a:t>
            </a:r>
            <a:r>
              <a:rPr lang="en-US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continue </a:t>
            </a: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statement; and then the logical expression is evaluated.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69643" y="2998697"/>
            <a:ext cx="9541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following code segment sums up a set of positive integers. If a negative number is encountered, </a:t>
            </a:r>
            <a:r>
              <a:rPr lang="en-US" dirty="0">
                <a:solidFill>
                  <a:srgbClr val="D2533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is skipped and a new iteration begins</a:t>
            </a: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159575" y="3704252"/>
            <a:ext cx="9517057" cy="2893100"/>
            <a:chOff x="323528" y="1236822"/>
            <a:chExt cx="7848872" cy="2799289"/>
          </a:xfrm>
        </p:grpSpPr>
        <p:sp>
          <p:nvSpPr>
            <p:cNvPr id="20" name="TextBox 19"/>
            <p:cNvSpPr txBox="1"/>
            <p:nvPr/>
          </p:nvSpPr>
          <p:spPr>
            <a:xfrm>
              <a:off x="323528" y="1236822"/>
              <a:ext cx="576064" cy="2799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3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4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5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6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7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8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9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10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11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12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13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971600" y="1236822"/>
              <a:ext cx="7200800" cy="2799289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 err="1">
                  <a:solidFill>
                    <a:srgbClr val="00B0F0"/>
                  </a:solidFill>
                </a:rPr>
                <a:t>int</a:t>
              </a:r>
              <a:r>
                <a:rPr lang="en-US" sz="1400" dirty="0">
                  <a:solidFill>
                    <a:srgbClr val="00B0F0"/>
                  </a:solidFill>
                </a:rPr>
                <a:t> </a:t>
              </a:r>
              <a:r>
                <a:rPr lang="en-US" sz="1400" dirty="0" err="1">
                  <a:solidFill>
                    <a:srgbClr val="0000FF"/>
                  </a:solidFill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</a:rPr>
                <a:t> = -1, sum = 0; 	</a:t>
              </a:r>
              <a:r>
                <a:rPr lang="en-US" sz="1400" dirty="0">
                  <a:solidFill>
                    <a:srgbClr val="00B050"/>
                  </a:solidFill>
                </a:rPr>
                <a:t>//initialize the accumulator sum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B0F0"/>
                  </a:solidFill>
                </a:rPr>
                <a:t>while </a:t>
              </a:r>
              <a:r>
                <a:rPr lang="en-US" sz="1400" dirty="0">
                  <a:solidFill>
                    <a:srgbClr val="0000FF"/>
                  </a:solidFill>
                </a:rPr>
                <a:t>(</a:t>
              </a:r>
              <a:r>
                <a:rPr lang="en-US" sz="1400" dirty="0" err="1">
                  <a:solidFill>
                    <a:srgbClr val="0000FF"/>
                  </a:solidFill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</a:rPr>
                <a:t>!=0)		</a:t>
              </a:r>
              <a:r>
                <a:rPr lang="en-US" sz="1400" dirty="0">
                  <a:solidFill>
                    <a:srgbClr val="00B050"/>
                  </a:solidFill>
                </a:rPr>
                <a:t>//</a:t>
              </a:r>
              <a:r>
                <a:rPr lang="en-US" sz="1400" dirty="0" err="1">
                  <a:solidFill>
                    <a:srgbClr val="00B050"/>
                  </a:solidFill>
                </a:rPr>
                <a:t>num</a:t>
              </a:r>
              <a:r>
                <a:rPr lang="en-US" sz="1400" dirty="0">
                  <a:solidFill>
                    <a:srgbClr val="00B050"/>
                  </a:solidFill>
                </a:rPr>
                <a:t> is used as a sentinel</a:t>
              </a:r>
              <a:r>
                <a:rPr lang="en-US" sz="1400" dirty="0">
                  <a:solidFill>
                    <a:srgbClr val="0000FF"/>
                  </a:solidFill>
                </a:rPr>
                <a:t>	</a:t>
              </a:r>
              <a:endParaRPr lang="en-US" sz="1400" dirty="0">
                <a:solidFill>
                  <a:srgbClr val="00B050"/>
                </a:solidFill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292934"/>
                  </a:solidFill>
                </a:rPr>
                <a:t>    </a:t>
              </a:r>
              <a:r>
                <a:rPr lang="en-US" sz="1400" dirty="0">
                  <a:solidFill>
                    <a:srgbClr val="0000FF"/>
                  </a:solidFill>
                </a:rPr>
                <a:t>{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</a:t>
              </a:r>
              <a:r>
                <a:rPr lang="en-US" sz="14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400" dirty="0">
                  <a:solidFill>
                    <a:srgbClr val="0000FF"/>
                  </a:solidFill>
                </a:rPr>
                <a:t> (“Enter a positive integer, 0 to exit”);   </a:t>
              </a:r>
              <a:r>
                <a:rPr lang="en-US" sz="1400" dirty="0">
                  <a:solidFill>
                    <a:srgbClr val="00B050"/>
                  </a:solidFill>
                </a:rPr>
                <a:t>//prompt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</a:t>
              </a:r>
              <a:r>
                <a:rPr lang="en-US" sz="1400" dirty="0" err="1">
                  <a:solidFill>
                    <a:srgbClr val="0000FF"/>
                  </a:solidFill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</a:rPr>
                <a:t> = </a:t>
              </a:r>
              <a:r>
                <a:rPr lang="en-US" sz="1400" dirty="0" err="1">
                  <a:solidFill>
                    <a:srgbClr val="0000FF"/>
                  </a:solidFill>
                </a:rPr>
                <a:t>read.</a:t>
              </a:r>
              <a:r>
                <a:rPr lang="en-US" sz="1400" dirty="0" err="1">
                  <a:solidFill>
                    <a:srgbClr val="00B050"/>
                  </a:solidFill>
                </a:rPr>
                <a:t>nextInt</a:t>
              </a:r>
              <a:r>
                <a:rPr lang="en-US" sz="1400" dirty="0">
                  <a:solidFill>
                    <a:srgbClr val="00B050"/>
                  </a:solidFill>
                </a:rPr>
                <a:t>()</a:t>
              </a:r>
              <a:r>
                <a:rPr lang="en-US" sz="1400" dirty="0">
                  <a:solidFill>
                    <a:srgbClr val="0000FF"/>
                  </a:solidFill>
                </a:rPr>
                <a:t>;	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</a:t>
              </a:r>
              <a:r>
                <a:rPr lang="en-US" sz="1400" dirty="0">
                  <a:solidFill>
                    <a:srgbClr val="00B0F0"/>
                  </a:solidFill>
                </a:rPr>
                <a:t>if</a:t>
              </a:r>
              <a:r>
                <a:rPr lang="en-US" sz="1400" dirty="0">
                  <a:solidFill>
                    <a:srgbClr val="0000FF"/>
                  </a:solidFill>
                </a:rPr>
                <a:t> (</a:t>
              </a:r>
              <a:r>
                <a:rPr lang="en-US" sz="1400" dirty="0" err="1">
                  <a:solidFill>
                    <a:srgbClr val="0000FF"/>
                  </a:solidFill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</a:rPr>
                <a:t> &lt; 0)	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   {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      </a:t>
              </a:r>
              <a:r>
                <a:rPr lang="en-US" sz="14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400" dirty="0">
                  <a:solidFill>
                    <a:srgbClr val="0000FF"/>
                  </a:solidFill>
                </a:rPr>
                <a:t> (“Negative numbers are not allowed”);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      </a:t>
              </a:r>
              <a:r>
                <a:rPr lang="en-US" sz="1400" dirty="0">
                  <a:solidFill>
                    <a:srgbClr val="00B0F0"/>
                  </a:solidFill>
                </a:rPr>
                <a:t>continue</a:t>
              </a:r>
              <a:r>
                <a:rPr lang="en-US" sz="1400" dirty="0">
                  <a:solidFill>
                    <a:srgbClr val="0000FF"/>
                  </a:solidFill>
                </a:rPr>
                <a:t>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   } </a:t>
              </a:r>
              <a:r>
                <a:rPr lang="en-US" sz="1400" dirty="0">
                  <a:solidFill>
                    <a:srgbClr val="00B050"/>
                  </a:solidFill>
                </a:rPr>
                <a:t>//end if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sum =sum + </a:t>
              </a:r>
              <a:r>
                <a:rPr lang="en-US" sz="1400" dirty="0" err="1">
                  <a:solidFill>
                    <a:srgbClr val="0000FF"/>
                  </a:solidFill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</a:rPr>
                <a:t>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} </a:t>
              </a:r>
              <a:r>
                <a:rPr lang="en-US" sz="1400" dirty="0">
                  <a:solidFill>
                    <a:srgbClr val="00B050"/>
                  </a:solidFill>
                </a:rPr>
                <a:t>// end while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400" dirty="0">
                  <a:solidFill>
                    <a:srgbClr val="0000FF"/>
                  </a:solidFill>
                </a:rPr>
                <a:t> (“Sum = “ + sum);</a:t>
              </a:r>
            </a:p>
          </p:txBody>
        </p:sp>
      </p:grpSp>
      <p:sp>
        <p:nvSpPr>
          <p:cNvPr id="17" name="Rectangle 16"/>
          <p:cNvSpPr/>
          <p:nvPr/>
        </p:nvSpPr>
        <p:spPr>
          <a:xfrm>
            <a:off x="169643" y="1844826"/>
            <a:ext cx="9541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a </a:t>
            </a:r>
            <a:r>
              <a:rPr lang="en-US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while </a:t>
            </a: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</a:t>
            </a:r>
            <a:r>
              <a:rPr lang="en-US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do…while</a:t>
            </a: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the logical expression is evaluated immediately after the </a:t>
            </a:r>
            <a:r>
              <a:rPr lang="en-US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continue </a:t>
            </a: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367195" y="4607958"/>
            <a:ext cx="2184243" cy="216024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367195" y="5904102"/>
            <a:ext cx="2184243" cy="216024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367195" y="4836762"/>
            <a:ext cx="2184243" cy="216024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91734" y="3982486"/>
            <a:ext cx="2184243" cy="196385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367194" y="4404714"/>
            <a:ext cx="5148572" cy="216024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6" name="Oval Callout 25"/>
          <p:cNvSpPr/>
          <p:nvPr/>
        </p:nvSpPr>
        <p:spPr>
          <a:xfrm>
            <a:off x="7054948" y="4365108"/>
            <a:ext cx="2652295" cy="1547787"/>
          </a:xfrm>
          <a:prstGeom prst="wedgeEllipseCallout">
            <a:avLst>
              <a:gd name="adj1" fmla="val -177054"/>
              <a:gd name="adj2" fmla="val 55259"/>
            </a:avLst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FF"/>
                </a:solidFill>
              </a:rPr>
              <a:t>+</a:t>
            </a:r>
            <a:r>
              <a:rPr lang="en-US" dirty="0" err="1">
                <a:solidFill>
                  <a:srgbClr val="0000FF"/>
                </a:solidFill>
              </a:rPr>
              <a:t>ve</a:t>
            </a:r>
            <a:r>
              <a:rPr lang="en-US" dirty="0">
                <a:solidFill>
                  <a:srgbClr val="0000FF"/>
                </a:solidFill>
              </a:rPr>
              <a:t> numbers are added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338914" y="4598536"/>
            <a:ext cx="2184243" cy="216024"/>
          </a:xfrm>
          <a:prstGeom prst="rect">
            <a:avLst/>
          </a:prstGeom>
          <a:solidFill>
            <a:schemeClr val="tx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650948" y="5259388"/>
            <a:ext cx="5382598" cy="216024"/>
          </a:xfrm>
          <a:prstGeom prst="rect">
            <a:avLst/>
          </a:prstGeom>
          <a:solidFill>
            <a:schemeClr val="tx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338914" y="4827340"/>
            <a:ext cx="2184243" cy="216024"/>
          </a:xfrm>
          <a:prstGeom prst="rect">
            <a:avLst/>
          </a:prstGeom>
          <a:solidFill>
            <a:schemeClr val="tx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991734" y="3963244"/>
            <a:ext cx="2184243" cy="216024"/>
          </a:xfrm>
          <a:prstGeom prst="rect">
            <a:avLst/>
          </a:prstGeom>
          <a:solidFill>
            <a:schemeClr val="tx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650949" y="5475412"/>
            <a:ext cx="2184243" cy="216024"/>
          </a:xfrm>
          <a:prstGeom prst="rect">
            <a:avLst/>
          </a:prstGeom>
          <a:solidFill>
            <a:schemeClr val="tx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338913" y="4395292"/>
            <a:ext cx="5148572" cy="216024"/>
          </a:xfrm>
          <a:prstGeom prst="rect">
            <a:avLst/>
          </a:prstGeom>
          <a:solidFill>
            <a:schemeClr val="tx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4" name="Oval Callout 33"/>
          <p:cNvSpPr/>
          <p:nvPr/>
        </p:nvSpPr>
        <p:spPr>
          <a:xfrm>
            <a:off x="7137243" y="5150802"/>
            <a:ext cx="2652295" cy="1547787"/>
          </a:xfrm>
          <a:prstGeom prst="wedgeEllipseCallout">
            <a:avLst>
              <a:gd name="adj1" fmla="val -226421"/>
              <a:gd name="adj2" fmla="val -20263"/>
            </a:avLst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FF"/>
                </a:solidFill>
              </a:rPr>
              <a:t>–</a:t>
            </a:r>
            <a:r>
              <a:rPr lang="en-US" dirty="0" err="1">
                <a:solidFill>
                  <a:srgbClr val="0000FF"/>
                </a:solidFill>
              </a:rPr>
              <a:t>ve</a:t>
            </a:r>
            <a:r>
              <a:rPr lang="en-US" dirty="0">
                <a:solidFill>
                  <a:srgbClr val="0000FF"/>
                </a:solidFill>
              </a:rPr>
              <a:t> number is not added...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FF"/>
                </a:solidFill>
              </a:rPr>
              <a:t>Continue at while</a:t>
            </a:r>
            <a:endParaRPr lang="en-US" sz="1600" dirty="0">
              <a:solidFill>
                <a:srgbClr val="00B0F0"/>
              </a:solidFill>
            </a:endParaRPr>
          </a:p>
        </p:txBody>
      </p:sp>
      <p:sp>
        <p:nvSpPr>
          <p:cNvPr id="35" name="Oval Callout 34"/>
          <p:cNvSpPr/>
          <p:nvPr/>
        </p:nvSpPr>
        <p:spPr>
          <a:xfrm>
            <a:off x="6758405" y="2233223"/>
            <a:ext cx="2652295" cy="1547787"/>
          </a:xfrm>
          <a:prstGeom prst="wedgeEllipseCallout">
            <a:avLst>
              <a:gd name="adj1" fmla="val -155693"/>
              <a:gd name="adj2" fmla="val 220312"/>
            </a:avLst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FF"/>
                </a:solidFill>
              </a:rPr>
              <a:t>When do we reach this line?</a:t>
            </a:r>
            <a:endParaRPr lang="en-US" sz="1600" dirty="0">
              <a:solidFill>
                <a:srgbClr val="00B0F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597281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 animBg="1"/>
      <p:bldP spid="18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8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29</a:t>
            </a:fld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159575" y="3704252"/>
            <a:ext cx="9517057" cy="3037116"/>
            <a:chOff x="323528" y="1236822"/>
            <a:chExt cx="7848872" cy="2938635"/>
          </a:xfrm>
        </p:grpSpPr>
        <p:sp>
          <p:nvSpPr>
            <p:cNvPr id="20" name="TextBox 19"/>
            <p:cNvSpPr txBox="1"/>
            <p:nvPr/>
          </p:nvSpPr>
          <p:spPr>
            <a:xfrm>
              <a:off x="323528" y="1236822"/>
              <a:ext cx="576064" cy="2799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3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4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5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6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7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8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9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10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11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12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13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971600" y="1376168"/>
              <a:ext cx="7200800" cy="2799289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 err="1">
                  <a:solidFill>
                    <a:srgbClr val="00B0F0"/>
                  </a:solidFill>
                </a:rPr>
                <a:t>int</a:t>
              </a:r>
              <a:r>
                <a:rPr lang="en-US" sz="1400" dirty="0">
                  <a:solidFill>
                    <a:srgbClr val="00B0F0"/>
                  </a:solidFill>
                </a:rPr>
                <a:t> </a:t>
              </a:r>
              <a:r>
                <a:rPr lang="en-US" sz="1400" dirty="0" err="1">
                  <a:solidFill>
                    <a:srgbClr val="0000FF"/>
                  </a:solidFill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</a:rPr>
                <a:t> = -1, sum = 0; 	</a:t>
              </a:r>
              <a:r>
                <a:rPr lang="en-US" sz="1400" dirty="0">
                  <a:solidFill>
                    <a:srgbClr val="00B050"/>
                  </a:solidFill>
                </a:rPr>
                <a:t>//initialize the accumulator sum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B0F0"/>
                  </a:solidFill>
                </a:rPr>
                <a:t>while </a:t>
              </a:r>
              <a:r>
                <a:rPr lang="en-US" sz="1400" dirty="0">
                  <a:solidFill>
                    <a:srgbClr val="0000FF"/>
                  </a:solidFill>
                </a:rPr>
                <a:t>(</a:t>
              </a:r>
              <a:r>
                <a:rPr lang="en-US" sz="1400" dirty="0" err="1">
                  <a:solidFill>
                    <a:srgbClr val="0000FF"/>
                  </a:solidFill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</a:rPr>
                <a:t> != 0)	</a:t>
              </a:r>
              <a:endParaRPr lang="en-US" sz="1400" dirty="0">
                <a:solidFill>
                  <a:srgbClr val="00B050"/>
                </a:solidFill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292934"/>
                  </a:solidFill>
                </a:rPr>
                <a:t>    </a:t>
              </a:r>
              <a:r>
                <a:rPr lang="en-US" sz="1400" dirty="0">
                  <a:solidFill>
                    <a:srgbClr val="0000FF"/>
                  </a:solidFill>
                </a:rPr>
                <a:t>{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</a:t>
              </a:r>
              <a:r>
                <a:rPr lang="en-US" sz="14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400" dirty="0">
                  <a:solidFill>
                    <a:srgbClr val="0000FF"/>
                  </a:solidFill>
                </a:rPr>
                <a:t> (“Enter a positive integer, 0 to exit”);   </a:t>
              </a:r>
              <a:r>
                <a:rPr lang="en-US" sz="1400" dirty="0">
                  <a:solidFill>
                    <a:srgbClr val="00B050"/>
                  </a:solidFill>
                </a:rPr>
                <a:t>//prompt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</a:t>
              </a:r>
              <a:r>
                <a:rPr lang="en-US" sz="1400" dirty="0" err="1">
                  <a:solidFill>
                    <a:srgbClr val="0000FF"/>
                  </a:solidFill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</a:rPr>
                <a:t> = </a:t>
              </a:r>
              <a:r>
                <a:rPr lang="en-US" sz="1400" dirty="0" err="1">
                  <a:solidFill>
                    <a:srgbClr val="0000FF"/>
                  </a:solidFill>
                </a:rPr>
                <a:t>read.</a:t>
              </a:r>
              <a:r>
                <a:rPr lang="en-US" sz="1400" dirty="0" err="1">
                  <a:solidFill>
                    <a:srgbClr val="00B050"/>
                  </a:solidFill>
                </a:rPr>
                <a:t>nextInt</a:t>
              </a:r>
              <a:r>
                <a:rPr lang="en-US" sz="1400" dirty="0">
                  <a:solidFill>
                    <a:srgbClr val="00B050"/>
                  </a:solidFill>
                </a:rPr>
                <a:t>()</a:t>
              </a:r>
              <a:r>
                <a:rPr lang="en-US" sz="1400" dirty="0">
                  <a:solidFill>
                    <a:srgbClr val="0000FF"/>
                  </a:solidFill>
                </a:rPr>
                <a:t>;	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</a:t>
              </a:r>
              <a:r>
                <a:rPr lang="en-US" sz="1400" dirty="0">
                  <a:solidFill>
                    <a:srgbClr val="00B0F0"/>
                  </a:solidFill>
                </a:rPr>
                <a:t>if</a:t>
              </a:r>
              <a:r>
                <a:rPr lang="en-US" sz="1400" dirty="0">
                  <a:solidFill>
                    <a:srgbClr val="0000FF"/>
                  </a:solidFill>
                </a:rPr>
                <a:t> (</a:t>
              </a:r>
              <a:r>
                <a:rPr lang="en-US" sz="1400" dirty="0" err="1">
                  <a:solidFill>
                    <a:srgbClr val="0000FF"/>
                  </a:solidFill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</a:rPr>
                <a:t> &lt; 0)	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   {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      </a:t>
              </a:r>
              <a:r>
                <a:rPr lang="en-US" sz="14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400" dirty="0">
                  <a:solidFill>
                    <a:srgbClr val="0000FF"/>
                  </a:solidFill>
                </a:rPr>
                <a:t> (“Negative numbers are not allowed”);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      </a:t>
              </a:r>
              <a:r>
                <a:rPr lang="en-US" sz="1400" dirty="0">
                  <a:solidFill>
                    <a:srgbClr val="00B0F0"/>
                  </a:solidFill>
                </a:rPr>
                <a:t>continue</a:t>
              </a:r>
              <a:r>
                <a:rPr lang="en-US" sz="1400" dirty="0">
                  <a:solidFill>
                    <a:srgbClr val="0000FF"/>
                  </a:solidFill>
                </a:rPr>
                <a:t>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   } </a:t>
              </a:r>
              <a:r>
                <a:rPr lang="en-US" sz="1400" dirty="0">
                  <a:solidFill>
                    <a:srgbClr val="00B050"/>
                  </a:solidFill>
                </a:rPr>
                <a:t>//end if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sum =sum + </a:t>
              </a:r>
              <a:r>
                <a:rPr lang="en-US" sz="1400" dirty="0" err="1">
                  <a:solidFill>
                    <a:srgbClr val="0000FF"/>
                  </a:solidFill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</a:rPr>
                <a:t>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} </a:t>
              </a:r>
              <a:r>
                <a:rPr lang="en-US" sz="1400" dirty="0">
                  <a:solidFill>
                    <a:srgbClr val="00B050"/>
                  </a:solidFill>
                </a:rPr>
                <a:t>// end while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400" dirty="0">
                  <a:solidFill>
                    <a:srgbClr val="0000FF"/>
                  </a:solidFill>
                </a:rPr>
                <a:t> (“Sum = “ + sum);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59575" y="811152"/>
            <a:ext cx="9517057" cy="2893100"/>
            <a:chOff x="323528" y="1236822"/>
            <a:chExt cx="7848872" cy="2799289"/>
          </a:xfrm>
        </p:grpSpPr>
        <p:sp>
          <p:nvSpPr>
            <p:cNvPr id="18" name="TextBox 17"/>
            <p:cNvSpPr txBox="1"/>
            <p:nvPr/>
          </p:nvSpPr>
          <p:spPr>
            <a:xfrm>
              <a:off x="323528" y="1236822"/>
              <a:ext cx="576064" cy="2799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3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4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5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6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7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8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9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10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11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12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13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971600" y="1236822"/>
              <a:ext cx="7200800" cy="2799289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 err="1">
                  <a:solidFill>
                    <a:srgbClr val="00B0F0"/>
                  </a:solidFill>
                </a:rPr>
                <a:t>int</a:t>
              </a:r>
              <a:r>
                <a:rPr lang="en-US" sz="1400" dirty="0">
                  <a:solidFill>
                    <a:srgbClr val="00B0F0"/>
                  </a:solidFill>
                </a:rPr>
                <a:t> </a:t>
              </a:r>
              <a:r>
                <a:rPr lang="en-US" sz="1400" dirty="0" err="1">
                  <a:solidFill>
                    <a:srgbClr val="0000FF"/>
                  </a:solidFill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</a:rPr>
                <a:t> = -1, sum = 0; 	</a:t>
              </a:r>
              <a:r>
                <a:rPr lang="en-US" sz="1400" dirty="0">
                  <a:solidFill>
                    <a:srgbClr val="00B050"/>
                  </a:solidFill>
                </a:rPr>
                <a:t>//initialize the accumulator sum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B0F0"/>
                  </a:solidFill>
                </a:rPr>
                <a:t>while </a:t>
              </a:r>
              <a:r>
                <a:rPr lang="en-US" sz="1400" dirty="0">
                  <a:solidFill>
                    <a:srgbClr val="0000FF"/>
                  </a:solidFill>
                </a:rPr>
                <a:t>(</a:t>
              </a:r>
              <a:r>
                <a:rPr lang="en-US" sz="1400" dirty="0" err="1">
                  <a:solidFill>
                    <a:srgbClr val="0000FF"/>
                  </a:solidFill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</a:rPr>
                <a:t> != 0)	</a:t>
              </a:r>
              <a:endParaRPr lang="en-US" sz="1400" dirty="0">
                <a:solidFill>
                  <a:srgbClr val="00B050"/>
                </a:solidFill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292934"/>
                  </a:solidFill>
                </a:rPr>
                <a:t>    </a:t>
              </a:r>
              <a:r>
                <a:rPr lang="en-US" sz="1400" dirty="0">
                  <a:solidFill>
                    <a:srgbClr val="0000FF"/>
                  </a:solidFill>
                </a:rPr>
                <a:t>{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</a:t>
              </a:r>
              <a:r>
                <a:rPr lang="en-US" sz="14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400" dirty="0">
                  <a:solidFill>
                    <a:srgbClr val="0000FF"/>
                  </a:solidFill>
                </a:rPr>
                <a:t> (“Enter a positive integer, 0 to exit”);   </a:t>
              </a:r>
              <a:r>
                <a:rPr lang="en-US" sz="1400" dirty="0">
                  <a:solidFill>
                    <a:srgbClr val="00B050"/>
                  </a:solidFill>
                </a:rPr>
                <a:t>//prompt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</a:t>
              </a:r>
              <a:r>
                <a:rPr lang="en-US" sz="1400" dirty="0" err="1">
                  <a:solidFill>
                    <a:srgbClr val="0000FF"/>
                  </a:solidFill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</a:rPr>
                <a:t> = </a:t>
              </a:r>
              <a:r>
                <a:rPr lang="en-US" sz="1400" dirty="0" err="1">
                  <a:solidFill>
                    <a:srgbClr val="0000FF"/>
                  </a:solidFill>
                </a:rPr>
                <a:t>read.</a:t>
              </a:r>
              <a:r>
                <a:rPr lang="en-US" sz="1400" dirty="0" err="1">
                  <a:solidFill>
                    <a:srgbClr val="00B050"/>
                  </a:solidFill>
                </a:rPr>
                <a:t>nextInt</a:t>
              </a:r>
              <a:r>
                <a:rPr lang="en-US" sz="1400" dirty="0">
                  <a:solidFill>
                    <a:srgbClr val="00B050"/>
                  </a:solidFill>
                </a:rPr>
                <a:t>()</a:t>
              </a:r>
              <a:r>
                <a:rPr lang="en-US" sz="1400" dirty="0">
                  <a:solidFill>
                    <a:srgbClr val="0000FF"/>
                  </a:solidFill>
                </a:rPr>
                <a:t>;	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</a:t>
              </a:r>
              <a:r>
                <a:rPr lang="en-US" sz="1400" dirty="0">
                  <a:solidFill>
                    <a:srgbClr val="00B0F0"/>
                  </a:solidFill>
                </a:rPr>
                <a:t>if</a:t>
              </a:r>
              <a:r>
                <a:rPr lang="en-US" sz="1400" dirty="0">
                  <a:solidFill>
                    <a:srgbClr val="0000FF"/>
                  </a:solidFill>
                </a:rPr>
                <a:t> (</a:t>
              </a:r>
              <a:r>
                <a:rPr lang="en-US" sz="1400" dirty="0" err="1">
                  <a:solidFill>
                    <a:srgbClr val="0000FF"/>
                  </a:solidFill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</a:rPr>
                <a:t> &lt; 0)	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   {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      </a:t>
              </a:r>
              <a:r>
                <a:rPr lang="en-US" sz="14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400" dirty="0">
                  <a:solidFill>
                    <a:srgbClr val="0000FF"/>
                  </a:solidFill>
                </a:rPr>
                <a:t> (“Negative numbers are not allowed”);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      </a:t>
              </a:r>
              <a:r>
                <a:rPr lang="en-US" sz="1400" dirty="0">
                  <a:solidFill>
                    <a:srgbClr val="00B0F0"/>
                  </a:solidFill>
                </a:rPr>
                <a:t>break</a:t>
              </a:r>
              <a:r>
                <a:rPr lang="en-US" sz="1400" dirty="0">
                  <a:solidFill>
                    <a:srgbClr val="0000FF"/>
                  </a:solidFill>
                </a:rPr>
                <a:t>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   } </a:t>
              </a:r>
              <a:r>
                <a:rPr lang="en-US" sz="1400" dirty="0">
                  <a:solidFill>
                    <a:srgbClr val="00B050"/>
                  </a:solidFill>
                </a:rPr>
                <a:t>//end if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sum =sum + </a:t>
              </a:r>
              <a:r>
                <a:rPr lang="en-US" sz="1400" dirty="0" err="1">
                  <a:solidFill>
                    <a:srgbClr val="0000FF"/>
                  </a:solidFill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</a:rPr>
                <a:t>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} </a:t>
              </a:r>
              <a:r>
                <a:rPr lang="en-US" sz="1400" dirty="0">
                  <a:solidFill>
                    <a:srgbClr val="00B050"/>
                  </a:solidFill>
                </a:rPr>
                <a:t>// end while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400" dirty="0">
                  <a:solidFill>
                    <a:srgbClr val="0000FF"/>
                  </a:solidFill>
                </a:rPr>
                <a:t> (“Sum = “ + sum);</a:t>
              </a:r>
            </a:p>
          </p:txBody>
        </p:sp>
      </p:grpSp>
      <p:cxnSp>
        <p:nvCxnSpPr>
          <p:cNvPr id="23" name="Straight Arrow Connector 22"/>
          <p:cNvCxnSpPr/>
          <p:nvPr/>
        </p:nvCxnSpPr>
        <p:spPr>
          <a:xfrm>
            <a:off x="1052568" y="1412776"/>
            <a:ext cx="19502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052567" y="1412776"/>
            <a:ext cx="0" cy="187220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1052568" y="3284984"/>
            <a:ext cx="19502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1052568" y="4437112"/>
            <a:ext cx="19502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052567" y="4437112"/>
            <a:ext cx="0" cy="187220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1052568" y="6309320"/>
            <a:ext cx="19502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272481" y="2708920"/>
            <a:ext cx="148216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72480" y="2708920"/>
            <a:ext cx="0" cy="7920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272480" y="3501008"/>
            <a:ext cx="74108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311484" y="5661248"/>
            <a:ext cx="148216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11484" y="4149080"/>
            <a:ext cx="0" cy="151216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323756" y="4153941"/>
            <a:ext cx="74108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1996733" y="359180"/>
            <a:ext cx="6469828" cy="437687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</a:pPr>
            <a:r>
              <a:rPr lang="en-US" sz="2800" b="1" kern="0" dirty="0">
                <a:solidFill>
                  <a:schemeClr val="accent2"/>
                </a:solidFill>
                <a:latin typeface="Courier New" pitchFamily="49" charset="0"/>
              </a:rPr>
              <a:t>break </a:t>
            </a:r>
            <a:r>
              <a:rPr lang="en-US" sz="2800" kern="0" dirty="0"/>
              <a:t>vs</a:t>
            </a:r>
            <a:r>
              <a:rPr lang="en-US" sz="2800" b="1" kern="0" dirty="0">
                <a:solidFill>
                  <a:schemeClr val="accent2"/>
                </a:solidFill>
                <a:latin typeface="Courier New" pitchFamily="49" charset="0"/>
              </a:rPr>
              <a:t> continue </a:t>
            </a:r>
            <a:r>
              <a:rPr lang="en-US" sz="2800" kern="0" dirty="0"/>
              <a:t>Statement</a:t>
            </a:r>
            <a:endParaRPr lang="en-US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62123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674757"/>
            <a:ext cx="8915400" cy="707886"/>
          </a:xfrm>
        </p:spPr>
        <p:txBody>
          <a:bodyPr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ea typeface="+mj-ea"/>
              </a:rPr>
              <a:t>for</a:t>
            </a:r>
            <a:r>
              <a:rPr lang="en-US" altLang="en-US" dirty="0">
                <a:ea typeface="+mj-ea"/>
              </a:rPr>
              <a:t> Statement Variations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600200"/>
            <a:ext cx="8915400" cy="3908762"/>
          </a:xfrm>
        </p:spPr>
        <p:txBody>
          <a:bodyPr>
            <a:spAutoFit/>
          </a:bodyPr>
          <a:lstStyle/>
          <a:p>
            <a:r>
              <a:rPr lang="en-US" altLang="en-US" sz="2800" dirty="0">
                <a:ea typeface="ＭＳ Ｐゴシック" pitchFamily="34" charset="-128"/>
              </a:rPr>
              <a:t>Multiple Initializations are allowed:</a:t>
            </a:r>
            <a:endParaRPr lang="en-US" altLang="en-US" dirty="0">
              <a:ea typeface="ＭＳ Ｐゴシック" pitchFamily="34" charset="-128"/>
            </a:endParaRPr>
          </a:p>
          <a:p>
            <a:pPr lvl="1" eaLnBrk="1" hangingPunct="1">
              <a:buFontTx/>
              <a:buNone/>
            </a:pPr>
            <a:r>
              <a:rPr lang="pt-BR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for ( n = 1 </a:t>
            </a:r>
            <a:r>
              <a:rPr lang="pt-BR" altLang="en-US" sz="2800" b="1" dirty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,</a:t>
            </a:r>
            <a:r>
              <a:rPr lang="pt-BR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product = 1 ; n &lt;= 10; n++ )</a:t>
            </a:r>
          </a:p>
          <a:p>
            <a:pPr lvl="1" eaLnBrk="1" hangingPunct="1">
              <a:buFontTx/>
              <a:buNone/>
            </a:pPr>
            <a:r>
              <a:rPr lang="pt-BR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   product = product * n;</a:t>
            </a:r>
          </a:p>
          <a:p>
            <a:pPr marL="0" indent="0" eaLnBrk="1" hangingPunct="1">
              <a:buNone/>
            </a:pPr>
            <a:endParaRPr lang="en-US" altLang="en-US" sz="2800" dirty="0">
              <a:ea typeface="ＭＳ Ｐゴシック" pitchFamily="34" charset="-128"/>
            </a:endParaRPr>
          </a:p>
          <a:p>
            <a:pPr marL="0" indent="0" eaLnBrk="1" hangingPunct="1">
              <a:buNone/>
            </a:pPr>
            <a:endParaRPr lang="en-US" altLang="en-US" sz="2800" dirty="0">
              <a:ea typeface="ＭＳ Ｐゴシック" pitchFamily="34" charset="-128"/>
            </a:endParaRPr>
          </a:p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Multiple update actions are allowed:</a:t>
            </a:r>
          </a:p>
          <a:p>
            <a:pPr lvl="1" eaLnBrk="1" hangingPunct="1">
              <a:buFontTx/>
              <a:buNone/>
            </a:pPr>
            <a:r>
              <a:rPr lang="pt-BR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for ( n = 1, product = 1; n &lt;= 10; </a:t>
            </a:r>
            <a:br>
              <a:rPr lang="pt-BR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</a:br>
            <a:r>
              <a:rPr lang="pt-BR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    product = product * n </a:t>
            </a:r>
            <a:r>
              <a:rPr lang="pt-BR" altLang="en-US" sz="2800" b="1" dirty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,</a:t>
            </a:r>
            <a:r>
              <a:rPr lang="pt-BR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n++ );</a:t>
            </a:r>
            <a:endParaRPr lang="en-US" altLang="en-US" sz="2400" b="1" dirty="0">
              <a:solidFill>
                <a:schemeClr val="accent2"/>
              </a:solidFill>
              <a:latin typeface="Courier New" pitchFamily="49" charset="0"/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783069" y="2176818"/>
            <a:ext cx="1212377" cy="402611"/>
          </a:xfrm>
          <a:prstGeom prst="roundRect">
            <a:avLst>
              <a:gd name="adj" fmla="val 28294"/>
            </a:avLst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257620" y="2176818"/>
            <a:ext cx="2395175" cy="402611"/>
          </a:xfrm>
          <a:prstGeom prst="roundRect">
            <a:avLst>
              <a:gd name="adj" fmla="val 28294"/>
            </a:avLst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509012" y="5029185"/>
            <a:ext cx="4376386" cy="402611"/>
          </a:xfrm>
          <a:prstGeom prst="roundRect">
            <a:avLst>
              <a:gd name="adj" fmla="val 28294"/>
            </a:avLst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181103" y="5029185"/>
            <a:ext cx="990597" cy="402611"/>
          </a:xfrm>
          <a:prstGeom prst="roundRect">
            <a:avLst>
              <a:gd name="adj" fmla="val 28294"/>
            </a:avLst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Explosion 1 10"/>
          <p:cNvSpPr/>
          <p:nvPr/>
        </p:nvSpPr>
        <p:spPr>
          <a:xfrm rot="1363004">
            <a:off x="6677013" y="2980881"/>
            <a:ext cx="3711616" cy="1932571"/>
          </a:xfrm>
          <a:prstGeom prst="irregularSeal1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292934"/>
                </a:solidFill>
              </a:rPr>
              <a:t>Use a comma </a:t>
            </a:r>
            <a:r>
              <a:rPr lang="en-US" sz="2800" b="1" dirty="0">
                <a:solidFill>
                  <a:srgbClr val="D2533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rgbClr val="292934"/>
                </a:solidFill>
              </a:rPr>
              <a:t>to separate multiple </a:t>
            </a:r>
            <a:r>
              <a:rPr lang="en-US" sz="1600" dirty="0" err="1">
                <a:solidFill>
                  <a:srgbClr val="292934"/>
                </a:solidFill>
              </a:rPr>
              <a:t>init.</a:t>
            </a:r>
            <a:r>
              <a:rPr lang="en-US" sz="1600" dirty="0">
                <a:solidFill>
                  <a:srgbClr val="292934"/>
                </a:solidFill>
              </a:rPr>
              <a:t> or actions</a:t>
            </a:r>
          </a:p>
        </p:txBody>
      </p:sp>
    </p:spTree>
    <p:extLst>
      <p:ext uri="{BB962C8B-B14F-4D97-AF65-F5344CB8AC3E}">
        <p14:creationId xmlns:p14="http://schemas.microsoft.com/office/powerpoint/2010/main" val="1635428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604463"/>
            <a:ext cx="8915400" cy="707886"/>
          </a:xfrm>
        </p:spPr>
        <p:txBody>
          <a:bodyPr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ea typeface="+mj-ea"/>
              </a:rPr>
              <a:t>The 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ea typeface="+mj-ea"/>
              </a:rPr>
              <a:t>break</a:t>
            </a:r>
            <a:r>
              <a:rPr lang="en-US" altLang="en-US" dirty="0">
                <a:ea typeface="+mj-ea"/>
              </a:rPr>
              <a:t> in nested Loops</a:t>
            </a:r>
          </a:p>
        </p:txBody>
      </p:sp>
      <p:sp>
        <p:nvSpPr>
          <p:cNvPr id="73730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The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break</a:t>
            </a:r>
            <a:r>
              <a:rPr lang="en-US" altLang="en-US" sz="2800" dirty="0">
                <a:ea typeface="ＭＳ Ｐゴシック" pitchFamily="34" charset="-128"/>
              </a:rPr>
              <a:t> statement ends only the </a:t>
            </a:r>
            <a:r>
              <a:rPr lang="en-US" altLang="en-US" sz="2800" b="1" dirty="0">
                <a:ea typeface="ＭＳ Ｐゴシック" pitchFamily="34" charset="-128"/>
              </a:rPr>
              <a:t>innermost</a:t>
            </a:r>
            <a:r>
              <a:rPr lang="en-US" altLang="en-US" sz="2800" dirty="0">
                <a:ea typeface="ＭＳ Ｐゴシック" pitchFamily="34" charset="-128"/>
              </a:rPr>
              <a:t> loop or switch statement that contains the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break</a:t>
            </a:r>
            <a:r>
              <a:rPr lang="en-US" altLang="en-US" sz="2800" dirty="0">
                <a:ea typeface="ＭＳ Ｐゴシック" pitchFamily="34" charset="-128"/>
              </a:rPr>
              <a:t> statement.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180424" y="1303443"/>
            <a:ext cx="3952580" cy="5458122"/>
            <a:chOff x="4809306" y="1453622"/>
            <a:chExt cx="3952580" cy="5458122"/>
          </a:xfrm>
        </p:grpSpPr>
        <p:sp>
          <p:nvSpPr>
            <p:cNvPr id="9" name="Rectangle 8"/>
            <p:cNvSpPr/>
            <p:nvPr/>
          </p:nvSpPr>
          <p:spPr>
            <a:xfrm>
              <a:off x="4809306" y="1453622"/>
              <a:ext cx="3952580" cy="545812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Loop-1 ( .... )</a:t>
              </a:r>
              <a:b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</a:br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{ statement </a:t>
              </a:r>
              <a:r>
                <a:rPr lang="en-US" sz="1400" dirty="0" err="1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L1</a:t>
              </a:r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-1</a:t>
              </a: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statement </a:t>
              </a:r>
              <a:r>
                <a:rPr lang="en-US" sz="1400" dirty="0" err="1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L1</a:t>
              </a:r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-2  </a:t>
              </a: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if(...) </a:t>
              </a:r>
              <a:r>
                <a:rPr lang="en-US" sz="1400" b="1" u="sng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break-1</a:t>
              </a:r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statement </a:t>
              </a:r>
              <a:r>
                <a:rPr lang="en-US" sz="1400" dirty="0" err="1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L1</a:t>
              </a:r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-n </a:t>
              </a: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} // end Loop-1</a:t>
              </a: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098232" y="2532463"/>
              <a:ext cx="3205536" cy="161829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Loop-2 ( .... )</a:t>
              </a:r>
              <a:b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</a:br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{ statement </a:t>
              </a:r>
              <a:r>
                <a:rPr lang="en-US" sz="1400" dirty="0" err="1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L2</a:t>
              </a:r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-1</a:t>
              </a:r>
            </a:p>
            <a:p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statement </a:t>
              </a:r>
              <a:r>
                <a:rPr lang="en-US" sz="1400" dirty="0" err="1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L2</a:t>
              </a:r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-2</a:t>
              </a:r>
            </a:p>
            <a:p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:    :</a:t>
              </a:r>
            </a:p>
            <a:p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if(...) </a:t>
              </a:r>
              <a:r>
                <a:rPr lang="en-US" sz="1400" b="1" u="sng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break-2</a:t>
              </a:r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statement </a:t>
              </a:r>
              <a:r>
                <a:rPr lang="en-US" sz="1400" dirty="0" err="1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L2</a:t>
              </a:r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-n </a:t>
              </a:r>
            </a:p>
            <a:p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} // end Loop-2</a:t>
              </a:r>
            </a:p>
            <a:p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098232" y="4299666"/>
              <a:ext cx="3205537" cy="119125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40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Switch(...)</a:t>
              </a:r>
            </a:p>
            <a:p>
              <a:r>
                <a:rPr lang="en-US" sz="140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{ case.. : ... </a:t>
              </a:r>
              <a:r>
                <a:rPr lang="en-US" sz="1400" b="1" u="sng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break-3</a:t>
              </a:r>
              <a:r>
                <a:rPr lang="en-US" sz="140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US" sz="140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case.. : ... </a:t>
              </a:r>
              <a:r>
                <a:rPr lang="en-US" sz="1400" b="1" u="sng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break-4</a:t>
              </a:r>
              <a:r>
                <a:rPr lang="en-US" sz="140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US" sz="140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default: ... </a:t>
              </a:r>
            </a:p>
            <a:p>
              <a:r>
                <a:rPr lang="en-US" sz="140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}</a:t>
              </a:r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098231" y="5609342"/>
              <a:ext cx="3205537" cy="751819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if(...)</a:t>
              </a: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{ statement </a:t>
              </a:r>
              <a:r>
                <a:rPr lang="en-US" sz="1400" dirty="0" err="1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L1</a:t>
              </a:r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-3</a:t>
              </a: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US" sz="1400" b="1" u="sng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break-5</a:t>
              </a:r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;}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5819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604463"/>
            <a:ext cx="8915400" cy="707886"/>
          </a:xfrm>
        </p:spPr>
        <p:txBody>
          <a:bodyPr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ea typeface="+mj-ea"/>
              </a:rPr>
              <a:t>The 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ea typeface="+mj-ea"/>
              </a:rPr>
              <a:t>continue</a:t>
            </a:r>
            <a:r>
              <a:rPr lang="en-US" altLang="en-US" dirty="0">
                <a:ea typeface="+mj-ea"/>
              </a:rPr>
              <a:t> in nested Loops</a:t>
            </a:r>
          </a:p>
        </p:txBody>
      </p:sp>
      <p:sp>
        <p:nvSpPr>
          <p:cNvPr id="73730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The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break</a:t>
            </a:r>
            <a:r>
              <a:rPr lang="en-US" altLang="en-US" sz="2800" dirty="0">
                <a:ea typeface="ＭＳ Ｐゴシック" pitchFamily="34" charset="-128"/>
              </a:rPr>
              <a:t> statement ends only the </a:t>
            </a:r>
            <a:r>
              <a:rPr lang="en-US" altLang="en-US" sz="2800" b="1" dirty="0">
                <a:ea typeface="ＭＳ Ｐゴシック" pitchFamily="34" charset="-128"/>
              </a:rPr>
              <a:t>innermost</a:t>
            </a:r>
            <a:r>
              <a:rPr lang="en-US" altLang="en-US" sz="2800" dirty="0">
                <a:ea typeface="ＭＳ Ｐゴシック" pitchFamily="34" charset="-128"/>
              </a:rPr>
              <a:t> loop or switch statement that contains the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break</a:t>
            </a:r>
            <a:r>
              <a:rPr lang="en-US" altLang="en-US" sz="2800" dirty="0">
                <a:ea typeface="ＭＳ Ｐゴシック" pitchFamily="34" charset="-128"/>
              </a:rPr>
              <a:t> statement.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180424" y="1303443"/>
            <a:ext cx="3952580" cy="5458122"/>
            <a:chOff x="4809306" y="1453622"/>
            <a:chExt cx="3952580" cy="5458122"/>
          </a:xfrm>
        </p:grpSpPr>
        <p:sp>
          <p:nvSpPr>
            <p:cNvPr id="9" name="Rectangle 8"/>
            <p:cNvSpPr/>
            <p:nvPr/>
          </p:nvSpPr>
          <p:spPr>
            <a:xfrm>
              <a:off x="4809306" y="1453622"/>
              <a:ext cx="3952580" cy="545812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Loop-1 ( .... )</a:t>
              </a:r>
              <a:b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</a:br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{ statement </a:t>
              </a:r>
              <a:r>
                <a:rPr lang="en-US" sz="1400" dirty="0" err="1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L1</a:t>
              </a:r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-1</a:t>
              </a: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statement </a:t>
              </a:r>
              <a:r>
                <a:rPr lang="en-US" sz="1400" dirty="0" err="1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L1</a:t>
              </a:r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-2  </a:t>
              </a: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if(...) </a:t>
              </a:r>
              <a:r>
                <a:rPr lang="en-US" sz="1400" b="1" u="sng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continue-1</a:t>
              </a:r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statement </a:t>
              </a:r>
              <a:r>
                <a:rPr lang="en-US" sz="1400" dirty="0" err="1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L1</a:t>
              </a:r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-n </a:t>
              </a: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} // end Loop-1</a:t>
              </a: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098232" y="2532463"/>
              <a:ext cx="3205536" cy="161829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Loop-2 ( .... )</a:t>
              </a:r>
              <a:b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</a:br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{ statement </a:t>
              </a:r>
              <a:r>
                <a:rPr lang="en-US" sz="1400" dirty="0" err="1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L2</a:t>
              </a:r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-1</a:t>
              </a:r>
            </a:p>
            <a:p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statement </a:t>
              </a:r>
              <a:r>
                <a:rPr lang="en-US" sz="1400" dirty="0" err="1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L2</a:t>
              </a:r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-2</a:t>
              </a:r>
            </a:p>
            <a:p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:    :</a:t>
              </a:r>
            </a:p>
            <a:p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if(...) </a:t>
              </a:r>
              <a:r>
                <a:rPr lang="en-US" sz="1400" b="1" u="sng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continue-2</a:t>
              </a:r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statement </a:t>
              </a:r>
              <a:r>
                <a:rPr lang="en-US" sz="1400" dirty="0" err="1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L2</a:t>
              </a:r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-n </a:t>
              </a:r>
            </a:p>
            <a:p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} // end Loop-2</a:t>
              </a:r>
            </a:p>
            <a:p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098232" y="4299666"/>
              <a:ext cx="3205537" cy="119125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Switch(...)</a:t>
              </a: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{ case.. : ... </a:t>
              </a:r>
              <a:r>
                <a:rPr lang="en-US" sz="1400" b="1" u="sng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continue-3</a:t>
              </a:r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case.. : ... </a:t>
              </a:r>
              <a:r>
                <a:rPr lang="en-US" sz="1400" b="1" u="sng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continue-4</a:t>
              </a:r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default: ... </a:t>
              </a: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}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098231" y="5609342"/>
              <a:ext cx="3205537" cy="751819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if(...)</a:t>
              </a: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{ statement </a:t>
              </a:r>
              <a:r>
                <a:rPr lang="en-US" sz="1400" dirty="0" err="1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L1</a:t>
              </a:r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-3</a:t>
              </a: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US" sz="1400" b="1" u="sng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continue-5</a:t>
              </a:r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;}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0012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ea typeface="+mj-ea"/>
              </a:rPr>
              <a:t>The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  <a:ea typeface="+mj-ea"/>
              </a:rPr>
              <a:t>break</a:t>
            </a:r>
            <a:r>
              <a:rPr lang="en-US" altLang="en-US">
                <a:ea typeface="+mj-ea"/>
              </a:rPr>
              <a:t> Statement in Loops</a:t>
            </a:r>
          </a:p>
        </p:txBody>
      </p:sp>
      <p:sp>
        <p:nvSpPr>
          <p:cNvPr id="73730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A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break</a:t>
            </a:r>
            <a:r>
              <a:rPr lang="en-US" altLang="en-US" sz="2800" dirty="0">
                <a:ea typeface="ＭＳ Ｐゴシック" pitchFamily="34" charset="-128"/>
              </a:rPr>
              <a:t> statement can be used to end a loop immediately.</a:t>
            </a:r>
          </a:p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The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break</a:t>
            </a:r>
            <a:r>
              <a:rPr lang="en-US" altLang="en-US" sz="2800" dirty="0">
                <a:ea typeface="ＭＳ Ｐゴシック" pitchFamily="34" charset="-128"/>
              </a:rPr>
              <a:t> statement ends only the </a:t>
            </a:r>
            <a:r>
              <a:rPr lang="en-US" altLang="en-US" sz="2800" b="1" dirty="0">
                <a:ea typeface="ＭＳ Ｐゴシック" pitchFamily="34" charset="-128"/>
              </a:rPr>
              <a:t>innermost</a:t>
            </a:r>
            <a:r>
              <a:rPr lang="en-US" altLang="en-US" sz="2800" dirty="0">
                <a:ea typeface="ＭＳ Ｐゴシック" pitchFamily="34" charset="-128"/>
              </a:rPr>
              <a:t> loop or switch statement that contains the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break</a:t>
            </a:r>
            <a:r>
              <a:rPr lang="en-US" altLang="en-US" sz="2800" dirty="0">
                <a:ea typeface="ＭＳ Ｐゴシック" pitchFamily="34" charset="-128"/>
              </a:rPr>
              <a:t> statement.</a:t>
            </a:r>
          </a:p>
          <a:p>
            <a:pPr eaLnBrk="1" hangingPunct="1"/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break</a:t>
            </a:r>
            <a:r>
              <a:rPr lang="en-US" altLang="en-US" sz="2800" dirty="0">
                <a:ea typeface="ＭＳ Ｐゴシック" pitchFamily="34" charset="-128"/>
              </a:rPr>
              <a:t> statements make loops more difficult to understand.</a:t>
            </a:r>
          </a:p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Use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break</a:t>
            </a:r>
            <a:r>
              <a:rPr lang="en-US" altLang="en-US" sz="2800" dirty="0">
                <a:ea typeface="ＭＳ Ｐゴシック" pitchFamily="34" charset="-128"/>
              </a:rPr>
              <a:t> statements sparingly (if ever).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5180424" y="1303443"/>
            <a:ext cx="3952580" cy="5458122"/>
            <a:chOff x="4809306" y="1453622"/>
            <a:chExt cx="3952580" cy="5458122"/>
          </a:xfrm>
        </p:grpSpPr>
        <p:sp>
          <p:nvSpPr>
            <p:cNvPr id="5" name="Rectangle 4"/>
            <p:cNvSpPr/>
            <p:nvPr/>
          </p:nvSpPr>
          <p:spPr>
            <a:xfrm>
              <a:off x="4809306" y="1453622"/>
              <a:ext cx="3952580" cy="545812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Loop-1 ( .... )</a:t>
              </a:r>
              <a:b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</a:br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{ statement </a:t>
              </a:r>
              <a:r>
                <a:rPr lang="en-US" sz="1400" dirty="0" err="1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L1</a:t>
              </a:r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-1</a:t>
              </a: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statement </a:t>
              </a:r>
              <a:r>
                <a:rPr lang="en-US" sz="1400" dirty="0" err="1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L1</a:t>
              </a:r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-2  </a:t>
              </a: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if(...) </a:t>
              </a:r>
              <a:r>
                <a:rPr lang="en-US" sz="1400" b="1" u="sng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break-1</a:t>
              </a:r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statement </a:t>
              </a:r>
              <a:r>
                <a:rPr lang="en-US" sz="1400" dirty="0" err="1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L1</a:t>
              </a:r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-n </a:t>
              </a: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} // end Loop-1</a:t>
              </a: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5098232" y="2532463"/>
              <a:ext cx="3205536" cy="161829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Loop-2 ( .... )</a:t>
              </a:r>
              <a:b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</a:br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{ statement </a:t>
              </a:r>
              <a:r>
                <a:rPr lang="en-US" sz="1400" dirty="0" err="1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L2</a:t>
              </a:r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-1</a:t>
              </a:r>
            </a:p>
            <a:p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statement </a:t>
              </a:r>
              <a:r>
                <a:rPr lang="en-US" sz="1400" dirty="0" err="1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L2</a:t>
              </a:r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-2</a:t>
              </a:r>
            </a:p>
            <a:p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:    :</a:t>
              </a:r>
            </a:p>
            <a:p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if(...) </a:t>
              </a:r>
              <a:r>
                <a:rPr lang="en-US" sz="1400" b="1" u="sng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break-2</a:t>
              </a:r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statement </a:t>
              </a:r>
              <a:r>
                <a:rPr lang="en-US" sz="1400" dirty="0" err="1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L2</a:t>
              </a:r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-n </a:t>
              </a:r>
            </a:p>
            <a:p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} // end Loop-2</a:t>
              </a:r>
            </a:p>
            <a:p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5098232" y="4299666"/>
              <a:ext cx="3205537" cy="119125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40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Switch(...)</a:t>
              </a:r>
            </a:p>
            <a:p>
              <a:r>
                <a:rPr lang="en-US" sz="140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{ case.. : ... </a:t>
              </a:r>
              <a:r>
                <a:rPr lang="en-US" sz="1400" b="1" u="sng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break-3</a:t>
              </a:r>
              <a:r>
                <a:rPr lang="en-US" sz="140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US" sz="140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case.. : ... </a:t>
              </a:r>
              <a:r>
                <a:rPr lang="en-US" sz="1400" b="1" u="sng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break-4</a:t>
              </a:r>
              <a:r>
                <a:rPr lang="en-US" sz="140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US" sz="140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default: ... </a:t>
              </a:r>
            </a:p>
            <a:p>
              <a:r>
                <a:rPr lang="en-US" sz="140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}</a:t>
              </a:r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098231" y="5609342"/>
              <a:ext cx="3205537" cy="751819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if(...)</a:t>
              </a: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{ statement </a:t>
              </a:r>
              <a:r>
                <a:rPr lang="en-US" sz="1400" dirty="0" err="1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L1</a:t>
              </a:r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-3</a:t>
              </a: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US" sz="1400" b="1" u="sng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break-5</a:t>
              </a:r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;}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938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674757"/>
            <a:ext cx="8915400" cy="707886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/>
              <a:t>Tracing Variables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600200"/>
            <a:ext cx="8915400" cy="2579168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solidFill>
                  <a:schemeClr val="tx2"/>
                </a:solidFill>
              </a:rPr>
              <a:t>Tracing variables </a:t>
            </a:r>
            <a:r>
              <a:rPr lang="en-US" altLang="en-US" sz="2800" dirty="0"/>
              <a:t>means watching the variables change while the program is running.</a:t>
            </a:r>
          </a:p>
          <a:p>
            <a:pPr lvl="1" eaLnBrk="1" hangingPunct="1"/>
            <a:r>
              <a:rPr lang="en-US" altLang="en-US" dirty="0"/>
              <a:t>Simply insert temporary output statements in your program to print of the values of variables of interest</a:t>
            </a:r>
          </a:p>
          <a:p>
            <a:pPr lvl="1" eaLnBrk="1" hangingPunct="1"/>
            <a:r>
              <a:rPr lang="en-US" altLang="en-US" dirty="0"/>
              <a:t>Or, learn to use the debugging facility that may be provided by your system.</a:t>
            </a:r>
            <a:endParaRPr lang="en-US" altLang="en-US" i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25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674757"/>
            <a:ext cx="8915400" cy="707886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/>
              <a:t>Loop Bugs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600202"/>
            <a:ext cx="8915400" cy="3539430"/>
          </a:xfrm>
        </p:spPr>
        <p:txBody>
          <a:bodyPr>
            <a:spAutoFit/>
          </a:bodyPr>
          <a:lstStyle/>
          <a:p>
            <a:pPr eaLnBrk="1" hangingPunct="1">
              <a:spcBef>
                <a:spcPts val="0"/>
              </a:spcBef>
            </a:pPr>
            <a:r>
              <a:rPr lang="en-US" altLang="en-US" sz="2800" dirty="0"/>
              <a:t>Common loop bugs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dirty="0"/>
              <a:t>Unintended infinite loops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dirty="0"/>
              <a:t>Off-by-one errors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dirty="0"/>
              <a:t>Testing equality of floating-point numbers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800" dirty="0"/>
              <a:t>Subtle infinite loops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dirty="0"/>
              <a:t>The loop may terminate for some input values, but not for others.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dirty="0"/>
              <a:t>For example, you can’t get out of debt when the monthly penalty exceeds the monthly payment.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06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while</a:t>
            </a:r>
            <a:r>
              <a:rPr lang="en-US" sz="3600" dirty="0">
                <a:ea typeface="+mj-ea"/>
              </a:rPr>
              <a:t> Loop – </a:t>
            </a:r>
            <a:r>
              <a:rPr lang="en-US" sz="3600" dirty="0"/>
              <a:t>C</a:t>
            </a:r>
            <a:r>
              <a:rPr lang="en-US" sz="3600" dirty="0">
                <a:ea typeface="+mj-ea"/>
              </a:rPr>
              <a:t>omplete </a:t>
            </a:r>
            <a:r>
              <a:rPr lang="en-US" sz="3600" dirty="0"/>
              <a:t>E</a:t>
            </a:r>
            <a:r>
              <a:rPr lang="en-US" sz="3600" dirty="0">
                <a:ea typeface="+mj-ea"/>
              </a:rPr>
              <a:t>xample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600200"/>
            <a:ext cx="9262849" cy="4876800"/>
          </a:xfrm>
        </p:spPr>
        <p:txBody>
          <a:bodyPr>
            <a:normAutofit/>
          </a:bodyPr>
          <a:lstStyle/>
          <a:p>
            <a:r>
              <a:rPr lang="en-US" altLang="en-US" sz="1800" dirty="0">
                <a:ea typeface="ＭＳ Ｐゴシック" pitchFamily="34" charset="-128"/>
              </a:rPr>
              <a:t>Write a program that display the sum and average of some numbers entered by the user. The user will specify at the beginning how many numbers to process.</a:t>
            </a:r>
          </a:p>
          <a:p>
            <a:pPr eaLnBrk="1" hangingPunct="1"/>
            <a:endParaRPr lang="en-US" altLang="en-US" sz="1600" dirty="0">
              <a:latin typeface="ae_AlYermook" charset="0"/>
              <a:ea typeface="ＭＳ Ｐゴシック" pitchFamily="34" charset="-128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1600" dirty="0">
                <a:solidFill>
                  <a:srgbClr val="941EDF"/>
                </a:solidFill>
                <a:latin typeface="Courier New" pitchFamily="49" charset="0"/>
                <a:ea typeface="ＭＳ Ｐゴシック" pitchFamily="34" charset="-128"/>
              </a:rPr>
              <a:t>import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java.util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.*;</a:t>
            </a:r>
            <a:b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</a:br>
            <a:r>
              <a:rPr lang="en-US" altLang="en-US" sz="1600" dirty="0">
                <a:solidFill>
                  <a:srgbClr val="941EDF"/>
                </a:solidFill>
                <a:latin typeface="Courier New" pitchFamily="49" charset="0"/>
                <a:ea typeface="ＭＳ Ｐゴシック" pitchFamily="34" charset="-128"/>
              </a:rPr>
              <a:t>public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 </a:t>
            </a:r>
            <a:r>
              <a:rPr lang="en-US" altLang="en-US" sz="1600" dirty="0">
                <a:solidFill>
                  <a:srgbClr val="941EDF"/>
                </a:solidFill>
                <a:latin typeface="Courier New" pitchFamily="49" charset="0"/>
                <a:ea typeface="ＭＳ Ｐゴシック" pitchFamily="34" charset="-128"/>
              </a:rPr>
              <a:t>class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CounterControlledWhileLoop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/>
            </a:r>
            <a:b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</a:b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{   </a:t>
            </a:r>
            <a:r>
              <a:rPr lang="en-US" altLang="en-US" sz="1600" dirty="0">
                <a:solidFill>
                  <a:srgbClr val="941EDF"/>
                </a:solidFill>
                <a:latin typeface="Courier New" pitchFamily="49" charset="0"/>
                <a:ea typeface="ＭＳ Ｐゴシック" pitchFamily="34" charset="-128"/>
              </a:rPr>
              <a:t>static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 Scanner console = </a:t>
            </a:r>
            <a:r>
              <a:rPr lang="en-US" altLang="en-US" sz="1600" dirty="0">
                <a:solidFill>
                  <a:srgbClr val="941EDF"/>
                </a:solidFill>
                <a:latin typeface="Courier New" pitchFamily="49" charset="0"/>
                <a:ea typeface="ＭＳ Ｐゴシック" pitchFamily="34" charset="-128"/>
              </a:rPr>
              <a:t>new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 Scanner(System.in);</a:t>
            </a:r>
            <a:b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</a:b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    </a:t>
            </a:r>
            <a:r>
              <a:rPr lang="en-US" altLang="en-US" sz="1600" dirty="0">
                <a:solidFill>
                  <a:srgbClr val="941EDF"/>
                </a:solidFill>
                <a:latin typeface="Courier New" pitchFamily="49" charset="0"/>
                <a:ea typeface="ＭＳ Ｐゴシック" pitchFamily="34" charset="-128"/>
              </a:rPr>
              <a:t>public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 </a:t>
            </a:r>
            <a:r>
              <a:rPr lang="en-US" altLang="en-US" sz="1600" dirty="0">
                <a:solidFill>
                  <a:srgbClr val="941EDF"/>
                </a:solidFill>
                <a:latin typeface="Courier New" pitchFamily="49" charset="0"/>
                <a:ea typeface="ＭＳ Ｐゴシック" pitchFamily="34" charset="-128"/>
              </a:rPr>
              <a:t>static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 </a:t>
            </a:r>
            <a:r>
              <a:rPr lang="en-US" altLang="en-US" sz="1600" dirty="0">
                <a:solidFill>
                  <a:srgbClr val="941EDF"/>
                </a:solidFill>
                <a:latin typeface="Courier New" pitchFamily="49" charset="0"/>
                <a:ea typeface="ＭＳ Ｐゴシック" pitchFamily="34" charset="-128"/>
              </a:rPr>
              <a:t>void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 main(String[] </a:t>
            </a:r>
            <a:r>
              <a:rPr lang="en-US" altLang="en-US" sz="1600" dirty="0" err="1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args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)</a:t>
            </a:r>
            <a:b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</a:b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    {</a:t>
            </a:r>
            <a:b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</a:b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        </a:t>
            </a:r>
            <a:r>
              <a:rPr lang="en-US" altLang="en-US" sz="1600" dirty="0" err="1">
                <a:solidFill>
                  <a:srgbClr val="941EDF"/>
                </a:solidFill>
                <a:latin typeface="Courier New" pitchFamily="49" charset="0"/>
                <a:ea typeface="ＭＳ Ｐゴシック" pitchFamily="34" charset="-128"/>
              </a:rPr>
              <a:t>int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 limit;      </a:t>
            </a:r>
            <a:r>
              <a:rPr lang="en-US" altLang="en-US" sz="1600" dirty="0">
                <a:solidFill>
                  <a:srgbClr val="FA6400"/>
                </a:solidFill>
                <a:latin typeface="Courier New" pitchFamily="49" charset="0"/>
                <a:ea typeface="ＭＳ Ｐゴシック" pitchFamily="34" charset="-128"/>
              </a:rPr>
              <a:t>//the number of items in the list</a:t>
            </a:r>
            <a:br>
              <a:rPr lang="en-US" altLang="en-US" sz="1600" dirty="0">
                <a:solidFill>
                  <a:srgbClr val="FA6400"/>
                </a:solidFill>
                <a:latin typeface="Courier New" pitchFamily="49" charset="0"/>
                <a:ea typeface="ＭＳ Ｐゴシック" pitchFamily="34" charset="-128"/>
              </a:rPr>
            </a:b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        </a:t>
            </a:r>
            <a:r>
              <a:rPr lang="en-US" altLang="en-US" sz="1600" dirty="0" err="1">
                <a:solidFill>
                  <a:srgbClr val="941EDF"/>
                </a:solidFill>
                <a:latin typeface="Courier New" pitchFamily="49" charset="0"/>
                <a:ea typeface="ＭＳ Ｐゴシック" pitchFamily="34" charset="-128"/>
              </a:rPr>
              <a:t>int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 number;     </a:t>
            </a:r>
            <a:r>
              <a:rPr lang="en-US" altLang="en-US" sz="16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//variable to store the number</a:t>
            </a:r>
            <a:r>
              <a:rPr lang="en-US" altLang="en-US" sz="1600" dirty="0">
                <a:solidFill>
                  <a:srgbClr val="FA6400"/>
                </a:solidFill>
                <a:latin typeface="Courier New" pitchFamily="49" charset="0"/>
                <a:ea typeface="ＭＳ Ｐゴシック" pitchFamily="34" charset="-128"/>
              </a:rPr>
              <a:t/>
            </a:r>
            <a:br>
              <a:rPr lang="en-US" altLang="en-US" sz="1600" dirty="0">
                <a:solidFill>
                  <a:srgbClr val="FA6400"/>
                </a:solidFill>
                <a:latin typeface="Courier New" pitchFamily="49" charset="0"/>
                <a:ea typeface="ＭＳ Ｐゴシック" pitchFamily="34" charset="-128"/>
              </a:rPr>
            </a:b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        </a:t>
            </a:r>
            <a:r>
              <a:rPr lang="en-US" altLang="en-US" sz="1600" dirty="0" err="1">
                <a:solidFill>
                  <a:srgbClr val="941EDF"/>
                </a:solidFill>
                <a:latin typeface="Courier New" pitchFamily="49" charset="0"/>
                <a:ea typeface="ＭＳ Ｐゴシック" pitchFamily="34" charset="-128"/>
              </a:rPr>
              <a:t>int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 sum;        </a:t>
            </a:r>
            <a:r>
              <a:rPr lang="en-US" altLang="en-US" sz="16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//variable to store the sum</a:t>
            </a:r>
            <a:r>
              <a:rPr lang="en-US" altLang="en-US" sz="1600" dirty="0">
                <a:solidFill>
                  <a:srgbClr val="FA6400"/>
                </a:solidFill>
                <a:latin typeface="Courier New" pitchFamily="49" charset="0"/>
                <a:ea typeface="ＭＳ Ｐゴシック" pitchFamily="34" charset="-128"/>
              </a:rPr>
              <a:t/>
            </a:r>
            <a:br>
              <a:rPr lang="en-US" altLang="en-US" sz="1600" dirty="0">
                <a:solidFill>
                  <a:srgbClr val="FA6400"/>
                </a:solidFill>
                <a:latin typeface="Courier New" pitchFamily="49" charset="0"/>
                <a:ea typeface="ＭＳ Ｐゴシック" pitchFamily="34" charset="-128"/>
              </a:rPr>
            </a:b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        </a:t>
            </a:r>
            <a:r>
              <a:rPr lang="en-US" altLang="en-US" sz="1600" dirty="0" err="1">
                <a:solidFill>
                  <a:srgbClr val="941EDF"/>
                </a:solidFill>
                <a:latin typeface="Courier New" pitchFamily="49" charset="0"/>
                <a:ea typeface="ＭＳ Ｐゴシック" pitchFamily="34" charset="-128"/>
              </a:rPr>
              <a:t>int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 counter;    </a:t>
            </a:r>
            <a:r>
              <a:rPr lang="en-US" altLang="en-US" sz="1600" dirty="0">
                <a:solidFill>
                  <a:srgbClr val="FA6400"/>
                </a:solidFill>
                <a:latin typeface="Courier New" pitchFamily="49" charset="0"/>
                <a:ea typeface="ＭＳ Ｐゴシック" pitchFamily="34" charset="-128"/>
              </a:rPr>
              <a:t>//loop control variable (LCV)</a:t>
            </a:r>
            <a:br>
              <a:rPr lang="en-US" altLang="en-US" sz="1600" dirty="0">
                <a:solidFill>
                  <a:srgbClr val="FA6400"/>
                </a:solidFill>
                <a:latin typeface="Courier New" pitchFamily="49" charset="0"/>
                <a:ea typeface="ＭＳ Ｐゴシック" pitchFamily="34" charset="-128"/>
              </a:rPr>
            </a:br>
            <a:r>
              <a:rPr lang="en-US" altLang="en-US" sz="1600" dirty="0">
                <a:solidFill>
                  <a:srgbClr val="FA6400"/>
                </a:solidFill>
                <a:latin typeface="Courier New" pitchFamily="49" charset="0"/>
                <a:ea typeface="ＭＳ Ｐゴシック" pitchFamily="34" charset="-128"/>
              </a:rPr>
              <a:t/>
            </a:r>
            <a:br>
              <a:rPr lang="en-US" altLang="en-US" sz="1600" dirty="0">
                <a:solidFill>
                  <a:srgbClr val="FA6400"/>
                </a:solidFill>
                <a:latin typeface="Courier New" pitchFamily="49" charset="0"/>
                <a:ea typeface="ＭＳ Ｐゴシック" pitchFamily="34" charset="-128"/>
              </a:rPr>
            </a:b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        </a:t>
            </a:r>
            <a:r>
              <a:rPr lang="en-US" altLang="en-US" sz="1600" dirty="0" err="1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System.out.print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 (</a:t>
            </a:r>
            <a:r>
              <a:rPr lang="en-US" altLang="ja-JP" sz="1600" dirty="0">
                <a:solidFill>
                  <a:srgbClr val="00CB00"/>
                </a:solidFill>
                <a:latin typeface="Courier New" pitchFamily="49" charset="0"/>
                <a:ea typeface="ＭＳ Ｐゴシック" pitchFamily="34" charset="-128"/>
              </a:rPr>
              <a:t>"How many integers are in the list? "</a:t>
            </a:r>
            <a:r>
              <a:rPr lang="en-US" altLang="ja-JP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); </a:t>
            </a:r>
            <a:r>
              <a:rPr lang="en-US" altLang="ja-JP" sz="1600" dirty="0">
                <a:solidFill>
                  <a:srgbClr val="FA6400"/>
                </a:solidFill>
                <a:latin typeface="Courier New" pitchFamily="49" charset="0"/>
                <a:ea typeface="ＭＳ Ｐゴシック" pitchFamily="34" charset="-128"/>
              </a:rPr>
              <a:t/>
            </a:r>
            <a:br>
              <a:rPr lang="en-US" altLang="ja-JP" sz="1600" dirty="0">
                <a:solidFill>
                  <a:srgbClr val="FA6400"/>
                </a:solidFill>
                <a:latin typeface="Courier New" pitchFamily="49" charset="0"/>
                <a:ea typeface="ＭＳ Ｐゴシック" pitchFamily="34" charset="-128"/>
              </a:rPr>
            </a:br>
            <a:r>
              <a:rPr lang="en-US" altLang="ja-JP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        limit = </a:t>
            </a:r>
            <a:r>
              <a:rPr lang="en-US" altLang="ja-JP" sz="1600" dirty="0" err="1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console.nextInt</a:t>
            </a:r>
            <a:r>
              <a:rPr lang="en-US" altLang="ja-JP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();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        </a:t>
            </a:r>
            <a:r>
              <a:rPr lang="en-US" altLang="en-US" sz="1600" dirty="0" err="1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System.out.println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();   </a:t>
            </a:r>
            <a:endParaRPr lang="en-US" altLang="en-US" sz="1600" dirty="0">
              <a:solidFill>
                <a:srgbClr val="FA6400"/>
              </a:solidFill>
              <a:latin typeface="Courier New" pitchFamily="49" charset="0"/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3481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FBEEA7BF-9D6F-4D58-9D53-A0ACC7C3C526}" type="slidenum">
              <a:rPr lang="en-US" altLang="en-US" sz="1400">
                <a:solidFill>
                  <a:srgbClr val="FFFFFF"/>
                </a:solidFill>
              </a:rPr>
              <a:pPr/>
              <a:t>35</a:t>
            </a:fld>
            <a:endParaRPr lang="en-US" alt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59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while</a:t>
            </a:r>
            <a:r>
              <a:rPr lang="en-US" sz="3600" dirty="0"/>
              <a:t> Loop – Complete Example</a:t>
            </a:r>
            <a:endParaRPr lang="en-US" sz="3600" dirty="0">
              <a:ea typeface="+mj-ea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299944"/>
            <a:ext cx="9204325" cy="4876800"/>
          </a:xfrm>
        </p:spPr>
        <p:txBody>
          <a:bodyPr>
            <a:normAutofit/>
          </a:bodyPr>
          <a:lstStyle/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sum = 0;  		</a:t>
            </a:r>
            <a:r>
              <a:rPr lang="en-US" altLang="en-US" sz="1600" dirty="0">
                <a:solidFill>
                  <a:srgbClr val="FFC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// initialization</a:t>
            </a:r>
          </a:p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counter = 0; 		</a:t>
            </a:r>
            <a:r>
              <a:rPr lang="en-US" altLang="en-US" sz="1600" dirty="0">
                <a:solidFill>
                  <a:srgbClr val="FFC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// initialization</a:t>
            </a:r>
            <a:r>
              <a:rPr lang="en-US" altLang="en-US" sz="1600" dirty="0">
                <a:solidFill>
                  <a:srgbClr val="FA64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/>
            </a:r>
            <a:br>
              <a:rPr lang="en-US" altLang="en-US" sz="1600" dirty="0">
                <a:solidFill>
                  <a:srgbClr val="FA64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</a:b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System.out.println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(</a:t>
            </a:r>
            <a:r>
              <a:rPr lang="en-US" altLang="en-US" sz="1600" dirty="0">
                <a:solidFill>
                  <a:srgbClr val="00CB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"Enter "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+ limit+ </a:t>
            </a:r>
            <a:r>
              <a:rPr lang="en-US" altLang="en-US" sz="1600" dirty="0">
                <a:solidFill>
                  <a:srgbClr val="00CB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" integers."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);</a:t>
            </a:r>
          </a:p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</a:t>
            </a:r>
            <a:r>
              <a:rPr lang="en-US" altLang="en-US" sz="1600" dirty="0">
                <a:solidFill>
                  <a:srgbClr val="941EDF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while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(counter &lt; limit)   		</a:t>
            </a:r>
            <a:r>
              <a:rPr lang="en-US" altLang="en-US" sz="1600" dirty="0">
                <a:solidFill>
                  <a:srgbClr val="FFC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// for all numbers in the list</a:t>
            </a:r>
          </a:p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{  number = </a:t>
            </a:r>
            <a:r>
              <a:rPr lang="en-US" altLang="en-US" sz="1600" dirty="0" err="1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console.nextInt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(); 	</a:t>
            </a:r>
            <a:r>
              <a:rPr lang="en-US" altLang="en-US" sz="1600" dirty="0">
                <a:solidFill>
                  <a:srgbClr val="FFC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// read a number</a:t>
            </a:r>
          </a:p>
          <a:p>
            <a:pPr marL="0" indent="0" eaLnBrk="1" hangingPunct="1"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sum = sum + number; 		</a:t>
            </a:r>
            <a:r>
              <a:rPr lang="en-US" altLang="en-US" sz="1600" dirty="0">
                <a:solidFill>
                  <a:srgbClr val="FFC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// update sum</a:t>
            </a:r>
            <a:r>
              <a:rPr lang="en-US" altLang="en-US" sz="1600" dirty="0">
                <a:solidFill>
                  <a:srgbClr val="FA64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/>
            </a:r>
            <a:br>
              <a:rPr lang="en-US" altLang="en-US" sz="1600" dirty="0">
                <a:solidFill>
                  <a:srgbClr val="FA64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</a:b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counter++; 			</a:t>
            </a:r>
            <a:r>
              <a:rPr lang="en-US" altLang="en-US" sz="1600" dirty="0">
                <a:solidFill>
                  <a:srgbClr val="FFC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// update LCV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FA64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}</a:t>
            </a:r>
            <a:r>
              <a:rPr lang="en-US" altLang="en-US" sz="1600" dirty="0">
                <a:solidFill>
                  <a:srgbClr val="FFC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//end while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/>
            </a:r>
            <a:b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</a:br>
            <a:endParaRPr lang="en-US" altLang="en-US" sz="1600" dirty="0">
              <a:solidFill>
                <a:srgbClr val="000000"/>
              </a:solidFill>
              <a:latin typeface="Courier New" pitchFamily="49" charset="0"/>
              <a:ea typeface="ＭＳ Ｐゴシック" pitchFamily="34" charset="-128"/>
              <a:cs typeface="Courier New" pitchFamily="49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System.out.printf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(</a:t>
            </a:r>
            <a:r>
              <a:rPr lang="en-US" altLang="en-US" sz="1600" dirty="0">
                <a:solidFill>
                  <a:srgbClr val="00CB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"The sum of the %d numbers = %</a:t>
            </a:r>
            <a:r>
              <a:rPr lang="en-US" altLang="en-US" sz="1600" dirty="0" err="1">
                <a:solidFill>
                  <a:srgbClr val="00CB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d%n</a:t>
            </a:r>
            <a:r>
              <a:rPr lang="en-US" altLang="en-US" sz="1600" dirty="0">
                <a:solidFill>
                  <a:srgbClr val="00CB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"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, limit, sum);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System.out.printf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(</a:t>
            </a:r>
            <a:r>
              <a:rPr lang="en-US" altLang="en-US" sz="1600" dirty="0">
                <a:solidFill>
                  <a:srgbClr val="00CB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"The average = %</a:t>
            </a:r>
            <a:r>
              <a:rPr lang="en-US" altLang="en-US" sz="1600" dirty="0" err="1">
                <a:solidFill>
                  <a:srgbClr val="00CB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d%n</a:t>
            </a:r>
            <a:r>
              <a:rPr lang="en-US" altLang="en-US" sz="1600" dirty="0">
                <a:solidFill>
                  <a:srgbClr val="00CB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"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,(sum / counter));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US" altLang="en-US" sz="1600" dirty="0">
              <a:solidFill>
                <a:srgbClr val="000000"/>
              </a:solidFill>
              <a:latin typeface="Courier New" pitchFamily="49" charset="0"/>
              <a:ea typeface="ＭＳ Ｐゴシック" pitchFamily="34" charset="-128"/>
              <a:cs typeface="Courier New" pitchFamily="49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US" altLang="en-US" sz="1600" dirty="0">
              <a:solidFill>
                <a:srgbClr val="000000"/>
              </a:solidFill>
              <a:latin typeface="Courier New" pitchFamily="49" charset="0"/>
              <a:ea typeface="ＭＳ Ｐゴシック" pitchFamily="34" charset="-128"/>
              <a:cs typeface="Courier New" pitchFamily="49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} </a:t>
            </a:r>
            <a:r>
              <a:rPr lang="en-US" altLang="en-US" sz="1600" dirty="0">
                <a:solidFill>
                  <a:srgbClr val="FFC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// main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}</a:t>
            </a:r>
            <a:r>
              <a:rPr lang="en-US" altLang="en-US" sz="1600" dirty="0">
                <a:solidFill>
                  <a:srgbClr val="FFC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// class 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/>
            </a:r>
            <a:b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</a:b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/>
            </a:r>
            <a:b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</a:br>
            <a:endParaRPr lang="en-US" altLang="en-US" sz="1600" dirty="0">
              <a:solidFill>
                <a:srgbClr val="000000"/>
              </a:solidFill>
              <a:latin typeface="Courier New" pitchFamily="49" charset="0"/>
              <a:ea typeface="ＭＳ Ｐゴシック" pitchFamily="34" charset="-128"/>
              <a:cs typeface="Courier New" pitchFamily="49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3584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C774EF7C-15F9-4DAF-8EF1-2552B180EE5A}" type="slidenum">
              <a:rPr lang="en-US" altLang="en-US" sz="1400">
                <a:solidFill>
                  <a:srgbClr val="FFFFFF"/>
                </a:solidFill>
              </a:rPr>
              <a:pPr/>
              <a:t>36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224612" y="4864078"/>
            <a:ext cx="6475015" cy="19097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u="sng" dirty="0">
                <a:solidFill>
                  <a:srgbClr val="FFFFFF"/>
                </a:solidFill>
              </a:rPr>
              <a:t>Sample Run: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b="1" u="sng" dirty="0">
              <a:solidFill>
                <a:srgbClr val="FFFFFF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FFFFFF"/>
                </a:solidFill>
              </a:rPr>
              <a:t>How many integers are in the list? </a:t>
            </a:r>
            <a:r>
              <a:rPr lang="en-US" sz="1600" dirty="0">
                <a:solidFill>
                  <a:srgbClr val="0070C0"/>
                </a:solidFill>
              </a:rPr>
              <a:t>4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FFFFFF"/>
                </a:solidFill>
              </a:rPr>
              <a:t>Enter 4 integers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70C0"/>
                </a:solidFill>
              </a:rPr>
              <a:t>2 1 5 8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FFFFFF"/>
                </a:solidFill>
              </a:rPr>
              <a:t>The sum of the 4 numbers = 16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FFFFFF"/>
                </a:solidFill>
              </a:rPr>
              <a:t>The average = 4</a:t>
            </a:r>
            <a:br>
              <a:rPr lang="en-US" sz="1600" dirty="0">
                <a:solidFill>
                  <a:srgbClr val="FFFFFF"/>
                </a:solidFill>
              </a:rPr>
            </a:b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8" name="Cloud Callout 7"/>
          <p:cNvSpPr/>
          <p:nvPr/>
        </p:nvSpPr>
        <p:spPr>
          <a:xfrm>
            <a:off x="6918799" y="613504"/>
            <a:ext cx="2987201" cy="1415143"/>
          </a:xfrm>
          <a:prstGeom prst="cloudCallout">
            <a:avLst>
              <a:gd name="adj1" fmla="val -72827"/>
              <a:gd name="adj2" fmla="val 27974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292934"/>
                </a:solidFill>
              </a:rPr>
              <a:t>Can you spot a possible problem?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5788357" y="4010160"/>
            <a:ext cx="2393950" cy="457200"/>
          </a:xfrm>
          <a:prstGeom prst="roundRect">
            <a:avLst/>
          </a:prstGeom>
          <a:gradFill>
            <a:gsLst>
              <a:gs pos="100000">
                <a:schemeClr val="accent3">
                  <a:tint val="32000"/>
                  <a:satMod val="250000"/>
                  <a:alpha val="20000"/>
                </a:schemeClr>
              </a:gs>
              <a:gs pos="100000">
                <a:schemeClr val="accent3">
                  <a:tint val="23000"/>
                  <a:satMod val="30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2929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496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while</a:t>
            </a:r>
            <a:r>
              <a:rPr lang="en-US" sz="3600" dirty="0"/>
              <a:t> Loop – Complete Example</a:t>
            </a:r>
            <a:endParaRPr lang="en-US" sz="3600" dirty="0">
              <a:ea typeface="+mj-ea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299944"/>
            <a:ext cx="9204325" cy="4876800"/>
          </a:xfrm>
        </p:spPr>
        <p:txBody>
          <a:bodyPr>
            <a:normAutofit/>
          </a:bodyPr>
          <a:lstStyle/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sum = 0;  		</a:t>
            </a:r>
            <a:r>
              <a:rPr lang="en-US" altLang="en-US" sz="1600" dirty="0">
                <a:solidFill>
                  <a:srgbClr val="FFC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// initialization</a:t>
            </a:r>
          </a:p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counter = 0; 		</a:t>
            </a:r>
            <a:r>
              <a:rPr lang="en-US" altLang="en-US" sz="1600" dirty="0">
                <a:solidFill>
                  <a:srgbClr val="FFC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// initialization</a:t>
            </a:r>
            <a:r>
              <a:rPr lang="en-US" altLang="en-US" sz="1600" dirty="0">
                <a:solidFill>
                  <a:srgbClr val="FA64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/>
            </a:r>
            <a:br>
              <a:rPr lang="en-US" altLang="en-US" sz="1600" dirty="0">
                <a:solidFill>
                  <a:srgbClr val="FA64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</a:b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System.out.println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(</a:t>
            </a:r>
            <a:r>
              <a:rPr lang="en-US" altLang="en-US" sz="1600" dirty="0">
                <a:solidFill>
                  <a:srgbClr val="00CB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"Enter "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+ limit+ </a:t>
            </a:r>
            <a:r>
              <a:rPr lang="en-US" altLang="en-US" sz="1600" dirty="0">
                <a:solidFill>
                  <a:srgbClr val="00CB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" integers."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);</a:t>
            </a:r>
          </a:p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</a:t>
            </a:r>
            <a:r>
              <a:rPr lang="en-US" altLang="en-US" sz="1600" dirty="0">
                <a:solidFill>
                  <a:srgbClr val="941EDF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while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(counter &lt; limit)   		</a:t>
            </a:r>
            <a:r>
              <a:rPr lang="en-US" altLang="en-US" sz="1600" dirty="0">
                <a:solidFill>
                  <a:srgbClr val="FFC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// for all numbers in the list</a:t>
            </a:r>
          </a:p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{  number = </a:t>
            </a:r>
            <a:r>
              <a:rPr lang="en-US" altLang="en-US" sz="1600" dirty="0" err="1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console.nextInt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(); 	</a:t>
            </a:r>
            <a:r>
              <a:rPr lang="en-US" altLang="en-US" sz="1600" dirty="0">
                <a:solidFill>
                  <a:srgbClr val="FFC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// read a number</a:t>
            </a:r>
          </a:p>
          <a:p>
            <a:pPr marL="0" indent="0" eaLnBrk="1" hangingPunct="1"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sum = sum + number; 		</a:t>
            </a:r>
            <a:r>
              <a:rPr lang="en-US" altLang="en-US" sz="1600" dirty="0">
                <a:solidFill>
                  <a:srgbClr val="FFC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// update sum</a:t>
            </a:r>
            <a:r>
              <a:rPr lang="en-US" altLang="en-US" sz="1600" dirty="0">
                <a:solidFill>
                  <a:srgbClr val="FA64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/>
            </a:r>
            <a:br>
              <a:rPr lang="en-US" altLang="en-US" sz="1600" dirty="0">
                <a:solidFill>
                  <a:srgbClr val="FA64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</a:b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counter++; 			</a:t>
            </a:r>
            <a:r>
              <a:rPr lang="en-US" altLang="en-US" sz="1600" dirty="0">
                <a:solidFill>
                  <a:srgbClr val="FFC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// update LCV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FA64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}</a:t>
            </a:r>
            <a:r>
              <a:rPr lang="en-US" altLang="en-US" sz="1600" dirty="0">
                <a:solidFill>
                  <a:srgbClr val="FFC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//end while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/>
            </a:r>
            <a:b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</a:b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System.out.printf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(</a:t>
            </a:r>
            <a:r>
              <a:rPr lang="en-US" altLang="en-US" sz="1600" dirty="0">
                <a:solidFill>
                  <a:srgbClr val="00CB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"The sum of the %d numbers = %</a:t>
            </a:r>
            <a:r>
              <a:rPr lang="en-US" altLang="en-US" sz="1600" dirty="0" err="1">
                <a:solidFill>
                  <a:srgbClr val="00CB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d%n</a:t>
            </a:r>
            <a:r>
              <a:rPr lang="en-US" altLang="en-US" sz="1600" dirty="0">
                <a:solidFill>
                  <a:srgbClr val="00CB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"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, limit, sum);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</a:t>
            </a:r>
            <a:r>
              <a:rPr lang="en-US" altLang="en-US" sz="1600" dirty="0">
                <a:solidFill>
                  <a:srgbClr val="941EDF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if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(counter != 0)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    </a:t>
            </a:r>
            <a:r>
              <a:rPr lang="en-US" altLang="en-US" sz="1600" dirty="0" err="1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System.out.printf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(</a:t>
            </a:r>
            <a:r>
              <a:rPr lang="en-US" altLang="en-US" sz="1600" dirty="0">
                <a:solidFill>
                  <a:srgbClr val="00CB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"The average = %</a:t>
            </a:r>
            <a:r>
              <a:rPr lang="en-US" altLang="en-US" sz="1600" dirty="0" err="1">
                <a:solidFill>
                  <a:srgbClr val="00CB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d%n</a:t>
            </a:r>
            <a:r>
              <a:rPr lang="en-US" altLang="en-US" sz="1600" dirty="0">
                <a:solidFill>
                  <a:srgbClr val="00CB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"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,(sum / counter));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</a:t>
            </a:r>
            <a:r>
              <a:rPr lang="en-US" altLang="en-US" sz="1600" dirty="0">
                <a:solidFill>
                  <a:srgbClr val="941EDF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else</a:t>
            </a:r>
            <a:endParaRPr lang="en-US" altLang="en-US" sz="1600" dirty="0">
              <a:solidFill>
                <a:srgbClr val="000000"/>
              </a:solidFill>
              <a:latin typeface="Courier New" pitchFamily="49" charset="0"/>
              <a:ea typeface="ＭＳ Ｐゴシック" pitchFamily="34" charset="-128"/>
              <a:cs typeface="Courier New" pitchFamily="49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    </a:t>
            </a:r>
            <a:r>
              <a:rPr lang="en-US" altLang="en-US" sz="1600" dirty="0" err="1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System.out.println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(</a:t>
            </a:r>
            <a:r>
              <a:rPr lang="en-US" altLang="en-US" sz="1600" dirty="0">
                <a:solidFill>
                  <a:srgbClr val="00CB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"No input."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);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} </a:t>
            </a:r>
            <a:r>
              <a:rPr lang="en-US" altLang="en-US" sz="1600" dirty="0">
                <a:solidFill>
                  <a:srgbClr val="FFC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// main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}</a:t>
            </a:r>
            <a:r>
              <a:rPr lang="en-US" altLang="en-US" sz="1600" dirty="0">
                <a:solidFill>
                  <a:srgbClr val="FFC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// class 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/>
            </a:r>
            <a:b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</a:b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/>
            </a:r>
            <a:b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</a:br>
            <a:endParaRPr lang="en-US" altLang="en-US" sz="1600" dirty="0">
              <a:solidFill>
                <a:srgbClr val="000000"/>
              </a:solidFill>
              <a:latin typeface="Courier New" pitchFamily="49" charset="0"/>
              <a:ea typeface="ＭＳ Ｐゴシック" pitchFamily="34" charset="-128"/>
              <a:cs typeface="Courier New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CT1111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3686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A646E6C3-99F7-40CE-AD52-7D3CB0A5270A}" type="slidenum">
              <a:rPr lang="en-US" altLang="en-US" sz="1400">
                <a:solidFill>
                  <a:srgbClr val="FFFFFF"/>
                </a:solidFill>
              </a:rPr>
              <a:pPr/>
              <a:t>37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3224612" y="4864078"/>
            <a:ext cx="6475015" cy="19097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u="sng" dirty="0">
                <a:solidFill>
                  <a:srgbClr val="FFFFFF"/>
                </a:solidFill>
              </a:rPr>
              <a:t>Sample Run: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b="1" u="sng" dirty="0">
              <a:solidFill>
                <a:srgbClr val="FFFFFF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FFFFFF"/>
                </a:solidFill>
              </a:rPr>
              <a:t>How many integers are in the list? </a:t>
            </a:r>
            <a:r>
              <a:rPr lang="en-US" sz="1600" dirty="0">
                <a:solidFill>
                  <a:srgbClr val="0070C0"/>
                </a:solidFill>
              </a:rPr>
              <a:t>4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FFFFFF"/>
                </a:solidFill>
              </a:rPr>
              <a:t>Enter 4 integers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70C0"/>
                </a:solidFill>
              </a:rPr>
              <a:t>2 1 5 8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FFFFFF"/>
                </a:solidFill>
              </a:rPr>
              <a:t>The sum of the 4 numbers = 16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FFFFFF"/>
                </a:solidFill>
              </a:rPr>
              <a:t>The average = 4</a:t>
            </a:r>
            <a:br>
              <a:rPr lang="en-US" sz="1600" dirty="0">
                <a:solidFill>
                  <a:srgbClr val="FFFFFF"/>
                </a:solidFill>
              </a:rPr>
            </a:br>
            <a:endParaRPr lang="en-US" sz="1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39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674757"/>
            <a:ext cx="8915400" cy="707886"/>
          </a:xfrm>
        </p:spPr>
        <p:txBody>
          <a:bodyPr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ea typeface="+mj-ea"/>
              </a:rPr>
              <a:t>for</a:t>
            </a:r>
            <a:r>
              <a:rPr lang="en-US" altLang="en-US" dirty="0">
                <a:ea typeface="+mj-ea"/>
              </a:rPr>
              <a:t> Statement Variations and Pitfalls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600203"/>
            <a:ext cx="8915400" cy="4524315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A 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ea typeface="ＭＳ Ｐゴシック" pitchFamily="34" charset="-128"/>
                <a:cs typeface="Courier New" panose="02070309020205020404" pitchFamily="49" charset="0"/>
              </a:rPr>
              <a:t>for</a:t>
            </a:r>
            <a:r>
              <a:rPr lang="en-US" altLang="en-US" sz="2800" dirty="0">
                <a:ea typeface="ＭＳ Ｐゴシック" pitchFamily="34" charset="-128"/>
              </a:rPr>
              <a:t> loop ending with a </a:t>
            </a:r>
            <a:r>
              <a:rPr lang="en-US" altLang="en-US" sz="2800" b="1" dirty="0">
                <a:solidFill>
                  <a:schemeClr val="accent2"/>
                </a:solidFill>
                <a:latin typeface="Courier New" panose="02070309020205020404" pitchFamily="49" charset="0"/>
                <a:ea typeface="ＭＳ Ｐゴシック" pitchFamily="34" charset="-128"/>
                <a:cs typeface="Courier New" panose="02070309020205020404" pitchFamily="49" charset="0"/>
              </a:rPr>
              <a:t>;</a:t>
            </a:r>
            <a:r>
              <a:rPr lang="en-US" altLang="en-US" sz="2800" dirty="0">
                <a:ea typeface="ＭＳ Ｐゴシック" pitchFamily="34" charset="-128"/>
              </a:rPr>
              <a:t> does not have a body:</a:t>
            </a:r>
          </a:p>
          <a:p>
            <a:pPr marL="0" lvl="2" indent="0">
              <a:spcBef>
                <a:spcPts val="0"/>
              </a:spcBef>
              <a:buSzPct val="68000"/>
              <a:buNone/>
              <a:defRPr/>
            </a:pP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 for (</a:t>
            </a:r>
            <a:r>
              <a:rPr lang="en-US" sz="24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= 1; </a:t>
            </a:r>
            <a:r>
              <a:rPr lang="en-US" sz="24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&lt;= 5; </a:t>
            </a:r>
            <a:r>
              <a:rPr lang="en-US" sz="24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++)</a:t>
            </a:r>
            <a:r>
              <a:rPr lang="en-US" sz="2400" b="1" dirty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;</a:t>
            </a:r>
          </a:p>
          <a:p>
            <a:pPr marL="0" lvl="2" indent="0">
              <a:spcBef>
                <a:spcPts val="0"/>
              </a:spcBef>
              <a:buSzPct val="68000"/>
              <a:buNone/>
              <a:defRPr/>
            </a:pP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 {   </a:t>
            </a:r>
            <a:r>
              <a:rPr lang="en-US" sz="24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System.out.println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("Hello");</a:t>
            </a:r>
          </a:p>
          <a:p>
            <a:pPr marL="0" lvl="2" indent="0">
              <a:spcBef>
                <a:spcPts val="0"/>
              </a:spcBef>
              <a:buSzPct val="68000"/>
              <a:buNone/>
              <a:defRPr/>
            </a:pP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     </a:t>
            </a:r>
            <a:r>
              <a:rPr lang="en-US" sz="24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System.out.println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("*");</a:t>
            </a:r>
          </a:p>
          <a:p>
            <a:pPr marL="0" lvl="2" indent="0">
              <a:spcBef>
                <a:spcPts val="0"/>
              </a:spcBef>
              <a:buSzPct val="68000"/>
              <a:buNone/>
              <a:defRPr/>
            </a:pP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 }</a:t>
            </a:r>
          </a:p>
          <a:p>
            <a:pPr marL="0" lvl="2" indent="0">
              <a:spcBef>
                <a:spcPts val="0"/>
              </a:spcBef>
              <a:buSzPct val="68000"/>
              <a:buNone/>
              <a:defRPr/>
            </a:pP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 </a:t>
            </a:r>
            <a:r>
              <a:rPr lang="en-US" sz="24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System.out.println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(</a:t>
            </a:r>
            <a:r>
              <a:rPr lang="en-US" sz="24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);</a:t>
            </a:r>
          </a:p>
          <a:p>
            <a:pPr eaLnBrk="1" hangingPunct="1"/>
            <a:endParaRPr lang="en-US" altLang="en-US" sz="2800" dirty="0">
              <a:ea typeface="ＭＳ Ｐゴシック" pitchFamily="34" charset="-128"/>
            </a:endParaRPr>
          </a:p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it is most likely a </a:t>
            </a:r>
            <a:r>
              <a:rPr lang="en-US" altLang="en-US" sz="2800" dirty="0">
                <a:solidFill>
                  <a:schemeClr val="tx2"/>
                </a:solidFill>
                <a:ea typeface="ＭＳ Ｐゴシック" pitchFamily="34" charset="-128"/>
              </a:rPr>
              <a:t>logical error</a:t>
            </a:r>
            <a:r>
              <a:rPr lang="en-US" altLang="en-US" sz="2800" dirty="0">
                <a:ea typeface="ＭＳ Ｐゴシック" pitchFamily="34" charset="-128"/>
              </a:rPr>
              <a:t>, </a:t>
            </a:r>
          </a:p>
          <a:p>
            <a:pPr lvl="1"/>
            <a:r>
              <a:rPr lang="en-US" altLang="en-US" sz="2400" dirty="0">
                <a:ea typeface="ＭＳ Ｐゴシック" pitchFamily="34" charset="-128"/>
              </a:rPr>
              <a:t>except like </a:t>
            </a:r>
            <a:r>
              <a:rPr lang="en-US" altLang="en-US" dirty="0">
                <a:ea typeface="ＭＳ Ｐゴシック" pitchFamily="34" charset="-128"/>
              </a:rPr>
              <a:t>example on previous slide:</a:t>
            </a:r>
            <a:endParaRPr lang="en-US" altLang="en-US" sz="2400" dirty="0">
              <a:ea typeface="ＭＳ Ｐゴシック" pitchFamily="34" charset="-128"/>
            </a:endParaRPr>
          </a:p>
          <a:p>
            <a:pPr lvl="2">
              <a:buFontTx/>
              <a:buNone/>
            </a:pPr>
            <a:r>
              <a:rPr lang="pt-BR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for ( n = 1, product = 1; n &lt;= 10; </a:t>
            </a:r>
            <a:br>
              <a:rPr lang="pt-BR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</a:br>
            <a:r>
              <a:rPr lang="pt-BR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    product = product * n </a:t>
            </a:r>
            <a:r>
              <a:rPr lang="pt-BR" altLang="en-US" b="1" dirty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,</a:t>
            </a:r>
            <a:r>
              <a:rPr lang="pt-BR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n++ );</a:t>
            </a:r>
            <a:endParaRPr lang="en-US" altLang="en-US" sz="2000" b="1" dirty="0">
              <a:solidFill>
                <a:schemeClr val="accent2"/>
              </a:solidFill>
              <a:latin typeface="Courier New" pitchFamily="49" charset="0"/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291054" y="2040348"/>
            <a:ext cx="354838" cy="402611"/>
          </a:xfrm>
          <a:prstGeom prst="roundRect">
            <a:avLst>
              <a:gd name="adj" fmla="val 28294"/>
            </a:avLst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863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674757"/>
            <a:ext cx="8915400" cy="707886"/>
          </a:xfrm>
        </p:spPr>
        <p:txBody>
          <a:bodyPr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ea typeface="+mj-ea"/>
              </a:rPr>
              <a:t>for</a:t>
            </a:r>
            <a:r>
              <a:rPr lang="en-US" altLang="en-US" dirty="0">
                <a:ea typeface="+mj-ea"/>
              </a:rPr>
              <a:t> Statement Variations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600201"/>
            <a:ext cx="8915400" cy="4487382"/>
          </a:xfrm>
        </p:spPr>
        <p:txBody>
          <a:bodyPr vert="horz" lIns="91440" tIns="45720" rIns="91440" bIns="45720" rtlCol="0" anchor="t">
            <a:spAutoFit/>
          </a:bodyPr>
          <a:lstStyle/>
          <a:p>
            <a:pPr eaLnBrk="1" hangingPunct="1"/>
            <a:r>
              <a:rPr lang="en-US" altLang="en-US" sz="2400" dirty="0">
                <a:ea typeface="ＭＳ Ｐゴシック" pitchFamily="34" charset="-128"/>
              </a:rPr>
              <a:t>Only </a:t>
            </a:r>
            <a:r>
              <a:rPr lang="en-US" altLang="en-US" sz="2400" b="1" dirty="0">
                <a:ea typeface="ＭＳ Ｐゴシック" pitchFamily="34" charset="-128"/>
              </a:rPr>
              <a:t>one</a:t>
            </a:r>
            <a:r>
              <a:rPr lang="en-US" altLang="en-US" sz="2400" dirty="0">
                <a:ea typeface="ＭＳ Ｐゴシック" pitchFamily="34" charset="-128"/>
              </a:rPr>
              <a:t> </a:t>
            </a:r>
            <a:r>
              <a:rPr lang="en-US" altLang="en-US" sz="2400" dirty="0" err="1">
                <a:ea typeface="ＭＳ Ｐゴシック" pitchFamily="34" charset="-128"/>
              </a:rPr>
              <a:t>boolean</a:t>
            </a:r>
            <a:r>
              <a:rPr lang="en-US" altLang="en-US" sz="2400" dirty="0">
                <a:ea typeface="ＭＳ Ｐゴシック" pitchFamily="34" charset="-128"/>
              </a:rPr>
              <a:t> expression is allowed, but it can consist of 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&amp;&amp;</a:t>
            </a:r>
            <a:r>
              <a:rPr lang="en-US" altLang="en-US" sz="2400" dirty="0">
                <a:ea typeface="ＭＳ Ｐゴシック" pitchFamily="34" charset="-128"/>
              </a:rPr>
              <a:t>s, 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||</a:t>
            </a:r>
            <a:r>
              <a:rPr lang="en-US" altLang="en-US" sz="2400" dirty="0">
                <a:ea typeface="ＭＳ Ｐゴシック" pitchFamily="34" charset="-128"/>
              </a:rPr>
              <a:t>s, and 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!</a:t>
            </a:r>
            <a:r>
              <a:rPr lang="en-US" altLang="en-US" sz="2400" dirty="0">
                <a:ea typeface="ＭＳ Ｐゴシック" pitchFamily="34" charset="-128"/>
              </a:rPr>
              <a:t>s.</a:t>
            </a:r>
          </a:p>
          <a:p>
            <a:pPr eaLnBrk="1" hangingPunct="1"/>
            <a:r>
              <a:rPr lang="en-US" altLang="en-US" sz="2400" dirty="0">
                <a:ea typeface="ＭＳ Ｐゴシック" pitchFamily="34" charset="-128"/>
              </a:rPr>
              <a:t>If </a:t>
            </a:r>
            <a:r>
              <a:rPr lang="en-US" altLang="en-US" sz="2400" b="1" dirty="0">
                <a:ea typeface="ＭＳ Ｐゴシック" pitchFamily="34" charset="-128"/>
              </a:rPr>
              <a:t>no</a:t>
            </a:r>
            <a:r>
              <a:rPr lang="en-US" altLang="en-US" sz="2400" dirty="0">
                <a:ea typeface="ＭＳ Ｐゴシック" pitchFamily="34" charset="-128"/>
              </a:rPr>
              <a:t> </a:t>
            </a:r>
            <a:r>
              <a:rPr lang="en-US" altLang="en-US" sz="2400" dirty="0" err="1">
                <a:ea typeface="ＭＳ Ｐゴシック" pitchFamily="34" charset="-128"/>
              </a:rPr>
              <a:t>boolean</a:t>
            </a:r>
            <a:r>
              <a:rPr lang="en-US" altLang="en-US" sz="2400" dirty="0">
                <a:ea typeface="ＭＳ Ｐゴシック" pitchFamily="34" charset="-128"/>
              </a:rPr>
              <a:t> expression is given, it is assumed to be 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true</a:t>
            </a:r>
          </a:p>
          <a:p>
            <a:pPr lvl="1" eaLnBrk="1" hangingPunct="1">
              <a:spcBef>
                <a:spcPts val="0"/>
              </a:spcBef>
              <a:buFontTx/>
              <a:buNone/>
            </a:pPr>
            <a:r>
              <a:rPr lang="pt-BR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for ( n = 1 ;  ; n++ )</a:t>
            </a:r>
          </a:p>
          <a:p>
            <a:pPr lvl="1" eaLnBrk="1" hangingPunct="1">
              <a:spcBef>
                <a:spcPts val="0"/>
              </a:spcBef>
              <a:buFontTx/>
              <a:buNone/>
            </a:pPr>
            <a:r>
              <a:rPr lang="pt-BR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{  sum = sum + n;</a:t>
            </a:r>
          </a:p>
          <a:p>
            <a:pPr lvl="1" eaLnBrk="1" hangingPunct="1">
              <a:spcBef>
                <a:spcPts val="0"/>
              </a:spcBef>
              <a:buFontTx/>
              <a:buNone/>
            </a:pPr>
            <a:r>
              <a:rPr lang="pt-BR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	  if (n &gt; 10) break;</a:t>
            </a:r>
          </a:p>
          <a:p>
            <a:pPr lvl="1" eaLnBrk="1" hangingPunct="1">
              <a:spcBef>
                <a:spcPts val="0"/>
              </a:spcBef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}</a:t>
            </a:r>
          </a:p>
          <a:p>
            <a:r>
              <a:rPr lang="en-US" altLang="en-US" sz="2400" dirty="0">
                <a:ea typeface="ＭＳ Ｐゴシック" pitchFamily="34" charset="-128"/>
              </a:rPr>
              <a:t>Omitting all three control statements </a:t>
            </a:r>
            <a:r>
              <a:rPr lang="en-US" altLang="en-US" sz="2400" dirty="0">
                <a:ea typeface="ＭＳ Ｐゴシック" pitchFamily="34" charset="-128"/>
                <a:sym typeface="Wingdings" panose="05000000000000000000" pitchFamily="2" charset="2"/>
              </a:rPr>
              <a:t> infinite loop</a:t>
            </a:r>
            <a:r>
              <a:rPr lang="en-US" altLang="en-US" sz="2400" dirty="0">
                <a:ea typeface="ＭＳ Ｐゴシック" pitchFamily="34" charset="-128"/>
              </a:rPr>
              <a:t> </a:t>
            </a:r>
          </a:p>
          <a:p>
            <a:pPr lvl="1">
              <a:spcBef>
                <a:spcPts val="0"/>
              </a:spcBef>
              <a:buNone/>
            </a:pPr>
            <a:r>
              <a:rPr lang="pt-BR" altLang="en-US" sz="2000" b="1" dirty="0">
                <a:solidFill>
                  <a:schemeClr val="accent2"/>
                </a:solidFill>
                <a:latin typeface="Courier New"/>
                <a:ea typeface="ＭＳ Ｐゴシック"/>
                <a:cs typeface="Courier New"/>
              </a:rPr>
              <a:t>n=1;</a:t>
            </a:r>
          </a:p>
          <a:p>
            <a:pPr lvl="1">
              <a:spcBef>
                <a:spcPts val="0"/>
              </a:spcBef>
              <a:buNone/>
            </a:pPr>
            <a:r>
              <a:rPr lang="pt-BR" altLang="en-US" sz="2000" b="1" dirty="0">
                <a:solidFill>
                  <a:schemeClr val="accent2"/>
                </a:solidFill>
                <a:latin typeface="Courier New"/>
                <a:ea typeface="ＭＳ Ｐゴシック"/>
                <a:cs typeface="Courier New"/>
              </a:rPr>
              <a:t>for ( ;  ; )</a:t>
            </a:r>
            <a:endParaRPr lang="pt-BR" dirty="0"/>
          </a:p>
          <a:p>
            <a:pPr lvl="1">
              <a:spcBef>
                <a:spcPts val="0"/>
              </a:spcBef>
              <a:buNone/>
            </a:pPr>
            <a:r>
              <a:rPr lang="pt-BR" altLang="en-US" sz="2000" b="1" dirty="0">
                <a:solidFill>
                  <a:schemeClr val="accent2"/>
                </a:solidFill>
                <a:latin typeface="Courier New"/>
                <a:ea typeface="ＭＳ Ｐゴシック"/>
                <a:cs typeface="Courier New"/>
              </a:rPr>
              <a:t>{  sum = sum + n++;</a:t>
            </a:r>
            <a:endParaRPr lang="pt-BR" dirty="0"/>
          </a:p>
          <a:p>
            <a:pPr lvl="1">
              <a:spcBef>
                <a:spcPts val="0"/>
              </a:spcBef>
              <a:buNone/>
            </a:pPr>
            <a:r>
              <a:rPr lang="pt-BR" altLang="en-US" sz="2000" b="1" dirty="0">
                <a:solidFill>
                  <a:schemeClr val="accent2"/>
                </a:solidFill>
                <a:latin typeface="Courier New"/>
                <a:ea typeface="ＭＳ Ｐゴシック"/>
                <a:cs typeface="Courier New"/>
              </a:rPr>
              <a:t>	  if (n &gt; 10) break;</a:t>
            </a:r>
            <a:endParaRPr lang="pt-BR" dirty="0"/>
          </a:p>
          <a:p>
            <a:pPr lvl="1">
              <a:spcBef>
                <a:spcPts val="0"/>
              </a:spcBef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/>
                <a:ea typeface="ＭＳ Ｐゴシック"/>
                <a:cs typeface="Courier New"/>
              </a:rPr>
              <a:t>}</a:t>
            </a:r>
            <a:endParaRPr lang="en-US" altLang="en-US" sz="2000" dirty="0">
              <a:ea typeface="ＭＳ Ｐゴシック"/>
              <a:cs typeface="Arial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555824" y="2785210"/>
            <a:ext cx="931465" cy="402611"/>
          </a:xfrm>
          <a:prstGeom prst="roundRect">
            <a:avLst>
              <a:gd name="adj" fmla="val 28294"/>
            </a:avLst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003390" y="3388198"/>
            <a:ext cx="3326649" cy="402611"/>
          </a:xfrm>
          <a:prstGeom prst="roundRect">
            <a:avLst>
              <a:gd name="adj" fmla="val 28294"/>
            </a:avLst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097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ea typeface="+mj-ea"/>
              </a:rPr>
              <a:t>The 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ea typeface="+mj-ea"/>
              </a:rPr>
              <a:t>for-each</a:t>
            </a:r>
            <a:r>
              <a:rPr lang="en-US" altLang="en-US" dirty="0">
                <a:ea typeface="+mj-ea"/>
              </a:rPr>
              <a:t> Statement</a:t>
            </a:r>
          </a:p>
        </p:txBody>
      </p:sp>
      <p:sp>
        <p:nvSpPr>
          <p:cNvPr id="645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itchFamily="34" charset="-128"/>
              </a:rPr>
              <a:t>Possible to step through values of an enumeration type</a:t>
            </a:r>
          </a:p>
          <a:p>
            <a:pPr eaLnBrk="1" hangingPunct="1"/>
            <a:r>
              <a:rPr lang="en-US" altLang="en-US">
                <a:ea typeface="ＭＳ Ｐゴシック" pitchFamily="34" charset="-128"/>
              </a:rPr>
              <a:t>Example</a:t>
            </a:r>
            <a:br>
              <a:rPr lang="en-US" altLang="en-US">
                <a:ea typeface="ＭＳ Ｐゴシック" pitchFamily="34" charset="-128"/>
              </a:rPr>
            </a:br>
            <a:endParaRPr lang="en-US" altLang="en-US">
              <a:ea typeface="ＭＳ Ｐゴシック" pitchFamily="34" charset="-128"/>
            </a:endParaRPr>
          </a:p>
          <a:p>
            <a:pPr eaLnBrk="1" hangingPunct="1">
              <a:buFontTx/>
              <a:buNone/>
            </a:pPr>
            <a:r>
              <a:rPr lang="en-US" altLang="en-US" sz="2400" b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enum Suit {CLUBS, DIAMONDS, HEARTS, SPADES}</a:t>
            </a:r>
          </a:p>
          <a:p>
            <a:pPr eaLnBrk="1" hangingPunct="1">
              <a:buFontTx/>
              <a:buNone/>
            </a:pPr>
            <a:r>
              <a:rPr lang="en-US" altLang="en-US" sz="2400" b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for (Suit nextSuit : Suit.values())</a:t>
            </a:r>
          </a:p>
          <a:p>
            <a:pPr eaLnBrk="1" hangingPunct="1">
              <a:buFontTx/>
              <a:buNone/>
            </a:pPr>
            <a:r>
              <a:rPr lang="en-US" altLang="en-US" sz="2400" b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System.out.print(nextSuit + " ");</a:t>
            </a:r>
          </a:p>
          <a:p>
            <a:pPr eaLnBrk="1" hangingPunct="1">
              <a:buFontTx/>
              <a:buNone/>
            </a:pPr>
            <a:r>
              <a:rPr lang="en-US" altLang="en-US" sz="2400" b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System.out.println();</a:t>
            </a:r>
          </a:p>
          <a:p>
            <a:pPr eaLnBrk="1" hangingPunct="1">
              <a:buFontTx/>
              <a:buNone/>
            </a:pPr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858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674757"/>
            <a:ext cx="8915400" cy="707886"/>
          </a:xfrm>
        </p:spPr>
        <p:txBody>
          <a:bodyPr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ea typeface="+mj-ea"/>
              </a:rPr>
              <a:t>The Loop Body</a:t>
            </a:r>
          </a:p>
        </p:txBody>
      </p:sp>
      <p:sp>
        <p:nvSpPr>
          <p:cNvPr id="66562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600203"/>
            <a:ext cx="8915400" cy="3170099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sz="2800">
                <a:ea typeface="ＭＳ Ｐゴシック" pitchFamily="34" charset="-128"/>
              </a:rPr>
              <a:t>To design the loop body, write out the actions the code must accomplish.</a:t>
            </a:r>
          </a:p>
          <a:p>
            <a:pPr eaLnBrk="1" hangingPunct="1"/>
            <a:r>
              <a:rPr lang="en-US" altLang="en-US" sz="2800">
                <a:ea typeface="ＭＳ Ｐゴシック" pitchFamily="34" charset="-128"/>
              </a:rPr>
              <a:t>Then look for a repeated pattern.</a:t>
            </a:r>
          </a:p>
          <a:p>
            <a:pPr lvl="1" eaLnBrk="1" hangingPunct="1"/>
            <a:r>
              <a:rPr lang="en-US" altLang="en-US">
                <a:ea typeface="ＭＳ Ｐゴシック" pitchFamily="34" charset="-128"/>
              </a:rPr>
              <a:t>The pattern need not start with the first action.</a:t>
            </a:r>
          </a:p>
          <a:p>
            <a:pPr lvl="1" eaLnBrk="1" hangingPunct="1"/>
            <a:r>
              <a:rPr lang="en-US" altLang="en-US">
                <a:ea typeface="ＭＳ Ｐゴシック" pitchFamily="34" charset="-128"/>
              </a:rPr>
              <a:t>The repeated pattern will form the body of the loop.</a:t>
            </a:r>
          </a:p>
          <a:p>
            <a:pPr lvl="1" eaLnBrk="1" hangingPunct="1"/>
            <a:r>
              <a:rPr lang="en-US" altLang="en-US">
                <a:ea typeface="ＭＳ Ｐゴシック" pitchFamily="34" charset="-128"/>
              </a:rPr>
              <a:t>Some actions may need to be done after the pattern stops repeating.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139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674757"/>
            <a:ext cx="8915400" cy="707886"/>
          </a:xfrm>
        </p:spPr>
        <p:txBody>
          <a:bodyPr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ea typeface="+mj-ea"/>
              </a:rPr>
              <a:t>Initializing Statements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600203"/>
            <a:ext cx="8915400" cy="3527119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sz="2800">
                <a:ea typeface="ＭＳ Ｐゴシック" pitchFamily="34" charset="-128"/>
              </a:rPr>
              <a:t>Some variables need to have a value before the loop begins.</a:t>
            </a:r>
          </a:p>
          <a:p>
            <a:pPr lvl="1" eaLnBrk="1" hangingPunct="1"/>
            <a:r>
              <a:rPr lang="en-US" altLang="en-US">
                <a:ea typeface="ＭＳ Ｐゴシック" pitchFamily="34" charset="-128"/>
              </a:rPr>
              <a:t>Sometimes this is determined by what is supposed to happen after one loop iteration.</a:t>
            </a:r>
          </a:p>
          <a:p>
            <a:pPr lvl="1" eaLnBrk="1" hangingPunct="1"/>
            <a:r>
              <a:rPr lang="en-US" altLang="en-US">
                <a:ea typeface="ＭＳ Ｐゴシック" pitchFamily="34" charset="-128"/>
              </a:rPr>
              <a:t>Often variables have an initial value of zero or one, but not always.</a:t>
            </a:r>
          </a:p>
          <a:p>
            <a:pPr eaLnBrk="1" hangingPunct="1"/>
            <a:r>
              <a:rPr lang="en-US" altLang="en-US" sz="2800">
                <a:ea typeface="ＭＳ Ｐゴシック" pitchFamily="34" charset="-128"/>
              </a:rPr>
              <a:t>Other variables get values only while the loop is iterating.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285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674757"/>
            <a:ext cx="8915400" cy="707886"/>
          </a:xfrm>
        </p:spPr>
        <p:txBody>
          <a:bodyPr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ea typeface="+mj-ea"/>
              </a:rPr>
              <a:t>Controlling Number of Loop Iterations</a:t>
            </a:r>
          </a:p>
        </p:txBody>
      </p:sp>
      <p:sp>
        <p:nvSpPr>
          <p:cNvPr id="68610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600200"/>
            <a:ext cx="8915400" cy="3662541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If the number of iterations is known before the loop starts, the loop is called a </a:t>
            </a:r>
            <a:r>
              <a:rPr lang="en-US" altLang="en-US" sz="2800" dirty="0">
                <a:solidFill>
                  <a:schemeClr val="tx2"/>
                </a:solidFill>
                <a:ea typeface="ＭＳ Ｐゴシック" pitchFamily="34" charset="-128"/>
              </a:rPr>
              <a:t>count-controlled </a:t>
            </a:r>
            <a:r>
              <a:rPr lang="en-US" altLang="en-US" sz="2800" dirty="0">
                <a:ea typeface="ＭＳ Ｐゴシック" pitchFamily="34" charset="-128"/>
              </a:rPr>
              <a:t>loop</a:t>
            </a:r>
            <a:r>
              <a:rPr lang="en-US" altLang="en-US" sz="2800" i="1" dirty="0">
                <a:ea typeface="ＭＳ Ｐゴシック" pitchFamily="34" charset="-128"/>
              </a:rPr>
              <a:t>.</a:t>
            </a:r>
          </a:p>
          <a:p>
            <a:pPr lvl="1" eaLnBrk="1" hangingPunct="1"/>
            <a:r>
              <a:rPr lang="en-US" altLang="en-US" dirty="0">
                <a:ea typeface="ＭＳ Ｐゴシック" pitchFamily="34" charset="-128"/>
              </a:rPr>
              <a:t>Use a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for</a:t>
            </a:r>
            <a:r>
              <a:rPr lang="en-US" altLang="en-US" dirty="0">
                <a:ea typeface="ＭＳ Ｐゴシック" pitchFamily="34" charset="-128"/>
              </a:rPr>
              <a:t> loop.</a:t>
            </a:r>
          </a:p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Asking the user before each iteration if it is time to end the loop is called the </a:t>
            </a:r>
            <a:r>
              <a:rPr lang="en-US" altLang="en-US" sz="2800" dirty="0">
                <a:solidFill>
                  <a:schemeClr val="tx2"/>
                </a:solidFill>
                <a:ea typeface="ＭＳ Ｐゴシック" pitchFamily="34" charset="-128"/>
              </a:rPr>
              <a:t>ask-before-iterating technique.</a:t>
            </a:r>
          </a:p>
          <a:p>
            <a:pPr lvl="1" eaLnBrk="1" hangingPunct="1"/>
            <a:r>
              <a:rPr lang="en-US" altLang="en-US" dirty="0">
                <a:ea typeface="ＭＳ Ｐゴシック" pitchFamily="34" charset="-128"/>
              </a:rPr>
              <a:t>Appropriate for a small number of iterations</a:t>
            </a:r>
          </a:p>
          <a:p>
            <a:pPr lvl="1" eaLnBrk="1" hangingPunct="1"/>
            <a:r>
              <a:rPr lang="en-US" altLang="en-US" dirty="0">
                <a:ea typeface="ＭＳ Ｐゴシック" pitchFamily="34" charset="-128"/>
              </a:rPr>
              <a:t>Use a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while</a:t>
            </a:r>
            <a:r>
              <a:rPr lang="en-US" altLang="en-US" dirty="0">
                <a:ea typeface="ＭＳ Ｐゴシック" pitchFamily="34" charset="-128"/>
              </a:rPr>
              <a:t> loop or a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do-while</a:t>
            </a:r>
            <a:r>
              <a:rPr lang="en-US" altLang="en-US" dirty="0">
                <a:ea typeface="ＭＳ Ｐゴシック" pitchFamily="34" charset="-128"/>
              </a:rPr>
              <a:t> loop.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90801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2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0070C0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30F259772545438AFC47D509E1C36E" ma:contentTypeVersion="17" ma:contentTypeDescription="Create a new document." ma:contentTypeScope="" ma:versionID="1c95a0e9f2067f3bcd75a718703f91ce">
  <xsd:schema xmlns:xsd="http://www.w3.org/2001/XMLSchema" xmlns:xs="http://www.w3.org/2001/XMLSchema" xmlns:p="http://schemas.microsoft.com/office/2006/metadata/properties" xmlns:ns2="32d064c7-3ed7-4051-9d9c-e267f97a39a0" xmlns:ns3="3da05f73-4014-4744-996d-b94e73dfc83a" targetNamespace="http://schemas.microsoft.com/office/2006/metadata/properties" ma:root="true" ma:fieldsID="1bca31d447172c41cc3b4e80f5e22f70" ns2:_="" ns3:_="">
    <xsd:import namespace="32d064c7-3ed7-4051-9d9c-e267f97a39a0"/>
    <xsd:import namespace="3da05f73-4014-4744-996d-b94e73dfc8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comment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d064c7-3ed7-4051-9d9c-e267f97a39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899f137a-b2ee-462a-b875-a540100c8c3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comments" ma:index="23" nillable="true" ma:displayName="comments" ma:format="Dropdown" ma:internalName="comments">
      <xsd:simpleType>
        <xsd:restriction base="dms:Text">
          <xsd:maxLength value="255"/>
        </xsd:restriction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a05f73-4014-4744-996d-b94e73dfc83a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15b5cfa5-6c17-4868-b491-9849b43e952e}" ma:internalName="TaxCatchAll" ma:showField="CatchAllData" ma:web="3da05f73-4014-4744-996d-b94e73dfc83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da05f73-4014-4744-996d-b94e73dfc83a" xsi:nil="true"/>
    <lcf76f155ced4ddcb4097134ff3c332f xmlns="32d064c7-3ed7-4051-9d9c-e267f97a39a0">
      <Terms xmlns="http://schemas.microsoft.com/office/infopath/2007/PartnerControls"/>
    </lcf76f155ced4ddcb4097134ff3c332f>
    <comments xmlns="32d064c7-3ed7-4051-9d9c-e267f97a39a0" xsi:nil="true"/>
  </documentManagement>
</p:properties>
</file>

<file path=customXml/itemProps1.xml><?xml version="1.0" encoding="utf-8"?>
<ds:datastoreItem xmlns:ds="http://schemas.openxmlformats.org/officeDocument/2006/customXml" ds:itemID="{95A67578-7852-40D4-9A56-A4961405362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32E63A6-A9C9-43B3-A62E-013FEA02AE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d064c7-3ed7-4051-9d9c-e267f97a39a0"/>
    <ds:schemaRef ds:uri="3da05f73-4014-4744-996d-b94e73dfc8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AD24491-DEC0-4C28-A754-A84A7CC933B2}">
  <ds:schemaRefs>
    <ds:schemaRef ds:uri="http://purl.org/dc/terms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d10c5c1d-da09-455f-9191-82f495c008ef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dcmitype/"/>
    <ds:schemaRef ds:uri="3da05f73-4014-4744-996d-b94e73dfc83a"/>
    <ds:schemaRef ds:uri="32d064c7-3ed7-4051-9d9c-e267f97a39a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2930</TotalTime>
  <Words>2915</Words>
  <Application>Microsoft Office PowerPoint</Application>
  <PresentationFormat>A4 Paper (210x297 mm)</PresentationFormat>
  <Paragraphs>778</Paragraphs>
  <Slides>37</Slides>
  <Notes>14</Notes>
  <HiddenSlides>4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6" baseType="lpstr">
      <vt:lpstr>ＭＳ Ｐゴシック</vt:lpstr>
      <vt:lpstr>ae_AlYermook</vt:lpstr>
      <vt:lpstr>Arial</vt:lpstr>
      <vt:lpstr>Calibri</vt:lpstr>
      <vt:lpstr>Courier New</vt:lpstr>
      <vt:lpstr>Tahoma</vt:lpstr>
      <vt:lpstr>Wingdings</vt:lpstr>
      <vt:lpstr>Wingdings 3</vt:lpstr>
      <vt:lpstr>Clarity</vt:lpstr>
      <vt:lpstr>Loop tricks and Pitfalls</vt:lpstr>
      <vt:lpstr>Local Variable Inside for</vt:lpstr>
      <vt:lpstr>for Statement Variations</vt:lpstr>
      <vt:lpstr>for Statement Variations and Pitfalls</vt:lpstr>
      <vt:lpstr>for Statement Variations</vt:lpstr>
      <vt:lpstr>The for-each Statement</vt:lpstr>
      <vt:lpstr>The Loop Body</vt:lpstr>
      <vt:lpstr>Initializing Statements</vt:lpstr>
      <vt:lpstr>Controlling Number of Loop Iterations</vt:lpstr>
      <vt:lpstr>Controlling Number of Loop Iterations</vt:lpstr>
      <vt:lpstr>Loop control</vt:lpstr>
      <vt:lpstr>Loop control</vt:lpstr>
      <vt:lpstr>Beware of infinite loops</vt:lpstr>
      <vt:lpstr>Beware of infinite loops</vt:lpstr>
      <vt:lpstr>Beware of infinite loops</vt:lpstr>
      <vt:lpstr>More examples</vt:lpstr>
      <vt:lpstr>Controlling Number of Loop Iterations</vt:lpstr>
      <vt:lpstr>PowerPoint Presentation</vt:lpstr>
      <vt:lpstr>Controlling Number of Loop Iterations</vt:lpstr>
      <vt:lpstr>Programming Example</vt:lpstr>
      <vt:lpstr>Programming Example</vt:lpstr>
      <vt:lpstr>The break Statement in Loops</vt:lpstr>
      <vt:lpstr>The break Statement in Loops</vt:lpstr>
      <vt:lpstr>The continue Statement in Loops</vt:lpstr>
      <vt:lpstr>The break Statement in Loops</vt:lpstr>
      <vt:lpstr>How the break Statement works</vt:lpstr>
      <vt:lpstr>How the continue Statement works</vt:lpstr>
      <vt:lpstr>The continue Statement in Loops</vt:lpstr>
      <vt:lpstr>break vs continue Statement</vt:lpstr>
      <vt:lpstr>The break in nested Loops</vt:lpstr>
      <vt:lpstr>The continue in nested Loops</vt:lpstr>
      <vt:lpstr>The break Statement in Loops</vt:lpstr>
      <vt:lpstr>Tracing Variables</vt:lpstr>
      <vt:lpstr>Loop Bugs</vt:lpstr>
      <vt:lpstr>while Loop – Complete Example</vt:lpstr>
      <vt:lpstr>while Loop – Complete Example</vt:lpstr>
      <vt:lpstr>while Loop – Complete 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Ashwaq</cp:lastModifiedBy>
  <cp:revision>54</cp:revision>
  <dcterms:created xsi:type="dcterms:W3CDTF">2020-02-15T08:05:15Z</dcterms:created>
  <dcterms:modified xsi:type="dcterms:W3CDTF">2024-11-05T18:05:55Z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0x0101004E30F259772545438AFC47D509E1C36E</vt:lpwstr>
  </property>
</Properties>
</file>