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tags/tag3.xml" ContentType="application/vnd.openxmlformats-officedocument.presentationml.tags+xml"/>
  <Override PartName="/ppt/notesSlides/notesSlide10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1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2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3.xml" ContentType="application/vnd.openxmlformats-officedocument.presentationml.notesSlide+xml"/>
  <Override PartName="/ppt/tags/tag10.xml" ContentType="application/vnd.openxmlformats-officedocument.presentationml.tags+xml"/>
  <Override PartName="/ppt/theme/themeOverride1.xml" ContentType="application/vnd.openxmlformats-officedocument.themeOverride+xml"/>
  <Override PartName="/ppt/tags/tag11.xml" ContentType="application/vnd.openxmlformats-officedocument.presentationml.tags+xml"/>
  <Override PartName="/ppt/notesSlides/notesSlide14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15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16.xml" ContentType="application/vnd.openxmlformats-officedocument.presentationml.notesSlide+xml"/>
  <Override PartName="/ppt/tags/tag1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922" r:id="rId4"/>
  </p:sldMasterIdLst>
  <p:notesMasterIdLst>
    <p:notesMasterId r:id="rId27"/>
  </p:notesMasterIdLst>
  <p:handoutMasterIdLst>
    <p:handoutMasterId r:id="rId28"/>
  </p:handoutMasterIdLst>
  <p:sldIdLst>
    <p:sldId id="615" r:id="rId5"/>
    <p:sldId id="539" r:id="rId6"/>
    <p:sldId id="608" r:id="rId7"/>
    <p:sldId id="624" r:id="rId8"/>
    <p:sldId id="617" r:id="rId9"/>
    <p:sldId id="625" r:id="rId10"/>
    <p:sldId id="606" r:id="rId11"/>
    <p:sldId id="607" r:id="rId12"/>
    <p:sldId id="547" r:id="rId13"/>
    <p:sldId id="548" r:id="rId14"/>
    <p:sldId id="549" r:id="rId15"/>
    <p:sldId id="613" r:id="rId16"/>
    <p:sldId id="614" r:id="rId17"/>
    <p:sldId id="610" r:id="rId18"/>
    <p:sldId id="611" r:id="rId19"/>
    <p:sldId id="612" r:id="rId20"/>
    <p:sldId id="618" r:id="rId21"/>
    <p:sldId id="619" r:id="rId22"/>
    <p:sldId id="620" r:id="rId23"/>
    <p:sldId id="621" r:id="rId24"/>
    <p:sldId id="622" r:id="rId25"/>
    <p:sldId id="623" r:id="rId26"/>
  </p:sldIdLst>
  <p:sldSz cx="9144000" cy="6858000" type="screen4x3"/>
  <p:notesSz cx="6934200" cy="10071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2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CCFFCC"/>
    <a:srgbClr val="FF0000"/>
    <a:srgbClr val="FFDD87"/>
    <a:srgbClr val="FFD1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7" autoAdjust="0"/>
    <p:restoredTop sz="84026" autoAdjust="0"/>
  </p:normalViewPr>
  <p:slideViewPr>
    <p:cSldViewPr snapToGrid="0">
      <p:cViewPr varScale="1">
        <p:scale>
          <a:sx n="59" d="100"/>
          <a:sy n="59" d="100"/>
        </p:scale>
        <p:origin x="1534" y="2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-1890" y="-108"/>
      </p:cViewPr>
      <p:guideLst>
        <p:guide orient="horz" pos="3172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9063" y="0"/>
            <a:ext cx="3005137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t" anchorCtr="0" compatLnSpc="1">
            <a:prstTxWarp prst="textNoShape">
              <a:avLst/>
            </a:prstTxWarp>
          </a:bodyPr>
          <a:lstStyle>
            <a:lvl1pPr algn="r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67863"/>
            <a:ext cx="3005138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l" defTabSz="971550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63" y="9567863"/>
            <a:ext cx="3005137" cy="50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64" tIns="48582" rIns="97164" bIns="48582" numCol="1" anchor="b" anchorCtr="0" compatLnSpc="1">
            <a:prstTxWarp prst="textNoShape">
              <a:avLst/>
            </a:prstTxWarp>
          </a:bodyPr>
          <a:lstStyle>
            <a:lvl1pPr algn="r" defTabSz="971550">
              <a:defRPr sz="13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C278148-B7A2-4060-AB37-ECED51E0773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2722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7475" y="0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9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9325" y="755650"/>
            <a:ext cx="5035550" cy="37766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83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3738" y="4783138"/>
            <a:ext cx="5546725" cy="4532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83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83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7475" y="9566275"/>
            <a:ext cx="3005138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3661A1F3-897E-4A21-9367-5BC43D3B26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68369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4.xml"/></Relationships>
</file>

<file path=ppt/notesSlides/_rels/notesSlide11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3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6.xml"/></Relationships>
</file>

<file path=ppt/notesSlides/_rels/notesSlide1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7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8.xml"/></Relationships>
</file>

<file path=ppt/notesSlides/_rels/notesSlide13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8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0.xml"/></Relationships>
</file>

<file path=ppt/notesSlides/_rels/notesSlide1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19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2.xml"/></Relationships>
</file>

<file path=ppt/notesSlides/_rels/notesSlide15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0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4.xml"/></Relationships>
</file>

<file path=ppt/notesSlides/_rels/notesSlide16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1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6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8494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8184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6457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8041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314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3682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62344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  <p:custDataLst>
              <p:tags r:id="rId1"/>
            </p:custDataLst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16362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 eaLnBrk="0" fontAlgn="base" hangingPunct="0">
              <a:spcBef>
                <a:spcPct val="30000"/>
              </a:spcBef>
              <a:spcAft>
                <a:spcPct val="0"/>
              </a:spcAft>
            </a:pPr>
            <a:endParaRPr lang="en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00185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i</a:t>
            </a:r>
            <a:r>
              <a:rPr lang="en-US" sz="1400" b="1" dirty="0" smtClean="0"/>
              <a:t>=</a:t>
            </a:r>
            <a:r>
              <a:rPr lang="en-US" sz="1400" b="1" baseline="0" dirty="0" smtClean="0"/>
              <a:t> 1     x=0</a:t>
            </a:r>
          </a:p>
          <a:p>
            <a:r>
              <a:rPr lang="en-US" sz="1400" b="1" dirty="0" err="1" smtClean="0"/>
              <a:t>i</a:t>
            </a:r>
            <a:r>
              <a:rPr lang="en-US" sz="1400" b="1" dirty="0" smtClean="0"/>
              <a:t>=2       x=1</a:t>
            </a:r>
          </a:p>
          <a:p>
            <a:r>
              <a:rPr lang="en-US" sz="1400" b="1" dirty="0" err="1" smtClean="0"/>
              <a:t>i</a:t>
            </a:r>
            <a:r>
              <a:rPr lang="en-US" sz="1400" b="1" dirty="0" smtClean="0"/>
              <a:t>= 3        x=</a:t>
            </a:r>
            <a:r>
              <a:rPr lang="en-US" sz="1400" b="1" baseline="0" dirty="0" smtClean="0"/>
              <a:t> 1 +2 =3</a:t>
            </a:r>
          </a:p>
          <a:p>
            <a:r>
              <a:rPr lang="en-US" sz="1400" b="1" baseline="0" dirty="0" smtClean="0"/>
              <a:t>X= 3 + 3 = 6</a:t>
            </a:r>
            <a:endParaRPr lang="ar-SA" sz="1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80968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854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2657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84219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ＭＳ Ｐゴシック" pitchFamily="34" charset="-128"/>
            </a:endParaRPr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89459" indent="-303638"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214552" indent="-242910"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700373" indent="-242910"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86193" indent="-242910"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72014" indent="-24291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157835" indent="-24291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643655" indent="-24291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129476" indent="-24291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81A0285F-72E6-48E2-ACE6-6B2EA3E499F1}" type="slidenum">
              <a:rPr lang="en-US" altLang="en-US" sz="1300"/>
              <a:pPr/>
              <a:t>9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ea typeface="ＭＳ Ｐゴシック" pitchFamily="34" charset="-128"/>
            </a:endParaRP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89459" indent="-303638"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214552" indent="-242910"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700373" indent="-242910"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86193" indent="-242910"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72014" indent="-24291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157835" indent="-24291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643655" indent="-24291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129476" indent="-24291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16E5F5AE-1B64-4198-9E01-2586424E2504}" type="slidenum">
              <a:rPr lang="en-US" altLang="en-US" sz="1300"/>
              <a:pPr/>
              <a:t>10</a:t>
            </a:fld>
            <a:endParaRPr lang="en-US" altLang="en-US" sz="13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1A1F3-897E-4A21-9367-5BC43D3B26A5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3515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550736"/>
            <a:ext cx="7848600" cy="1927225"/>
          </a:xfrm>
        </p:spPr>
        <p:txBody>
          <a:bodyPr anchor="b">
            <a:noAutofit/>
          </a:bodyPr>
          <a:lstStyle>
            <a:lvl1pPr>
              <a:defRPr sz="4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684336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2DC218-EA44-478C-BF43-3DEB6C78887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4577656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525463"/>
            <a:ext cx="4505325" cy="179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3088" y="2312988"/>
            <a:ext cx="16097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46CAE0-C477-4820-AE6B-7D8D6E5B4F0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0F6ED5-0754-49B6-AC84-C769BA21A6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A2C9BF-6260-4CDF-B0BA-922492E101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de Sam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0359" y="454573"/>
            <a:ext cx="8923282" cy="6245774"/>
          </a:xfrm>
        </p:spPr>
        <p:txBody>
          <a:bodyPr>
            <a:normAutofit/>
          </a:bodyPr>
          <a:lstStyle>
            <a:lvl1pPr marL="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1pPr>
            <a:lvl2pPr marL="274320" indent="0">
              <a:buNone/>
              <a:defRPr lang="en-US" sz="1800" b="1" kern="1200" dirty="0" smtClean="0">
                <a:solidFill>
                  <a:schemeClr val="accent2"/>
                </a:solidFill>
                <a:latin typeface="Courier New" pitchFamily="49" charset="0"/>
                <a:ea typeface="+mn-ea"/>
                <a:cs typeface="+mn-cs"/>
              </a:defRPr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73706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ld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9624"/>
            <a:ext cx="8229600" cy="9906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0" y="389146"/>
            <a:ext cx="9144000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8078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E4F29C-54A9-44C4-8AB0-D66FEB889A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D37DE-1D29-4F48-9C12-63028C1848F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53E28-4C43-4ECA-8017-28609562B8B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7A97D7-1E5C-49DF-BF0F-6A23C2D0414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3F0505-41FB-4F80-BD79-73B24DDB7D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CSC111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60358" y="18288"/>
            <a:ext cx="5883442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Adapted from: "JAVA: An Introduction to Problem Solving &amp; Programming", 8th Ed.</a:t>
            </a: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0A3DECE-5AC0-4C5E-9FAD-4889AB0DCB2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Text Box 6"/>
          <p:cNvSpPr txBox="1">
            <a:spLocks noChangeArrowheads="1"/>
          </p:cNvSpPr>
          <p:nvPr userDrawn="1"/>
        </p:nvSpPr>
        <p:spPr bwMode="auto">
          <a:xfrm>
            <a:off x="685800" y="6400800"/>
            <a:ext cx="822960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endParaRPr lang="en-US" sz="900" dirty="0">
              <a:solidFill>
                <a:prstClr val="black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3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  <p:sldLayoutId id="2147483933" r:id="rId12"/>
    <p:sldLayoutId id="2147483935" r:id="rId13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8.xml"/><Relationship Id="rId1" Type="http://schemas.openxmlformats.org/officeDocument/2006/relationships/tags" Target="../tags/tag9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1.xml"/><Relationship Id="rId1" Type="http://schemas.openxmlformats.org/officeDocument/2006/relationships/themeOverride" Target="../theme/themeOverride1.xml"/><Relationship Id="rId4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../../General/Previous%20Slides/40_41_2/CodeSamples2.htm#Listing 4.5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For Loop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CSC111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AA53834-CBA7-4025-A175-4F775F185F1C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00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dirty="0"/>
              <a:t>The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for</a:t>
            </a:r>
            <a:r>
              <a:rPr lang="en-US" dirty="0"/>
              <a:t> Statement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324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E6FB3150-F1E4-483B-AA8B-7A3250D8BEDE}" type="slidenum">
              <a:rPr lang="en-US" altLang="en-US" sz="1400">
                <a:solidFill>
                  <a:srgbClr val="FFFFFF"/>
                </a:solidFill>
              </a:rPr>
              <a:pPr/>
              <a:t>10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428625" y="1500188"/>
            <a:ext cx="8181975" cy="4114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65760" indent="-256032" eaLnBrk="1" fontAlgn="auto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800" b="1" dirty="0">
                <a:latin typeface="+mn-lt"/>
                <a:ea typeface="+mn-ea"/>
              </a:rPr>
              <a:t>Simple Example  </a:t>
            </a:r>
            <a:endParaRPr lang="en-US" sz="2800" dirty="0">
              <a:latin typeface="+mn-lt"/>
              <a:ea typeface="+mn-ea"/>
            </a:endParaRPr>
          </a:p>
          <a:p>
            <a:pPr marL="365760" indent="-256032" eaLnBrk="1" fontAlgn="auto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800" dirty="0">
                <a:latin typeface="+mn-lt"/>
                <a:ea typeface="+mn-ea"/>
              </a:rPr>
              <a:t>	Print the first 10 nonnegative integers:</a:t>
            </a:r>
          </a:p>
          <a:p>
            <a:pPr marL="365760" indent="-256032" eaLnBrk="1" fontAlgn="auto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endParaRPr lang="en-US" sz="2800" dirty="0">
              <a:latin typeface="+mn-lt"/>
              <a:ea typeface="+mn-ea"/>
            </a:endParaRPr>
          </a:p>
          <a:p>
            <a:pPr marL="621792" lvl="1" indent="-228600" eaLnBrk="1" fontAlgn="auto" hangingPunct="1"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en-US" sz="2400" dirty="0">
                <a:solidFill>
                  <a:schemeClr val="accent2"/>
                </a:solidFill>
                <a:latin typeface="Courier New" pitchFamily="49" charset="0"/>
                <a:ea typeface="+mn-ea"/>
              </a:rPr>
              <a:t>for</a:t>
            </a:r>
            <a:r>
              <a:rPr lang="en-US" sz="2400" dirty="0">
                <a:latin typeface="Courier New" pitchFamily="49" charset="0"/>
                <a:ea typeface="+mn-ea"/>
              </a:rPr>
              <a:t> (</a:t>
            </a:r>
            <a:r>
              <a:rPr lang="en-US" sz="2400" dirty="0" err="1">
                <a:latin typeface="Courier New" pitchFamily="49" charset="0"/>
                <a:ea typeface="+mn-ea"/>
              </a:rPr>
              <a:t>i</a:t>
            </a:r>
            <a:r>
              <a:rPr lang="en-US" sz="2400" dirty="0">
                <a:latin typeface="Courier New" pitchFamily="49" charset="0"/>
                <a:ea typeface="+mn-ea"/>
              </a:rPr>
              <a:t> = 0; </a:t>
            </a:r>
            <a:r>
              <a:rPr lang="en-US" sz="2400" dirty="0" err="1">
                <a:latin typeface="Courier New" pitchFamily="49" charset="0"/>
                <a:ea typeface="+mn-ea"/>
              </a:rPr>
              <a:t>i</a:t>
            </a:r>
            <a:r>
              <a:rPr lang="en-US" sz="2400" dirty="0">
                <a:latin typeface="Courier New" pitchFamily="49" charset="0"/>
                <a:ea typeface="+mn-ea"/>
              </a:rPr>
              <a:t> &lt; 10; </a:t>
            </a:r>
            <a:r>
              <a:rPr lang="en-US" sz="2400" dirty="0" err="1">
                <a:latin typeface="Courier New" pitchFamily="49" charset="0"/>
                <a:ea typeface="+mn-ea"/>
              </a:rPr>
              <a:t>i</a:t>
            </a:r>
            <a:r>
              <a:rPr lang="en-US" sz="2400" dirty="0">
                <a:latin typeface="Courier New" pitchFamily="49" charset="0"/>
                <a:ea typeface="+mn-ea"/>
              </a:rPr>
              <a:t>++)</a:t>
            </a:r>
          </a:p>
          <a:p>
            <a:pPr marL="621792" lvl="1" indent="-228600" eaLnBrk="1" fontAlgn="auto" hangingPunct="1"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defRPr/>
            </a:pPr>
            <a:r>
              <a:rPr lang="en-US" sz="2400" dirty="0">
                <a:latin typeface="Courier New" pitchFamily="49" charset="0"/>
                <a:ea typeface="+mn-ea"/>
              </a:rPr>
              <a:t>    </a:t>
            </a:r>
            <a:r>
              <a:rPr lang="en-US" sz="2400" dirty="0" err="1">
                <a:latin typeface="Courier New" pitchFamily="49" charset="0"/>
                <a:ea typeface="+mn-ea"/>
              </a:rPr>
              <a:t>System.out.print</a:t>
            </a:r>
            <a:r>
              <a:rPr lang="en-US" sz="2400" dirty="0">
                <a:latin typeface="Courier New" pitchFamily="49" charset="0"/>
                <a:ea typeface="+mn-ea"/>
              </a:rPr>
              <a:t>(</a:t>
            </a:r>
            <a:r>
              <a:rPr lang="en-US" sz="2400" dirty="0" err="1">
                <a:latin typeface="Courier New" pitchFamily="49" charset="0"/>
                <a:ea typeface="+mn-ea"/>
              </a:rPr>
              <a:t>i</a:t>
            </a:r>
            <a:r>
              <a:rPr lang="en-US" sz="2400" dirty="0">
                <a:latin typeface="Courier New" pitchFamily="49" charset="0"/>
                <a:ea typeface="+mn-ea"/>
              </a:rPr>
              <a:t> + " ");</a:t>
            </a:r>
          </a:p>
          <a:p>
            <a:pPr marL="621792" lvl="1" indent="-228600" eaLnBrk="1" fontAlgn="auto" hangingPunct="1"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defRPr/>
            </a:pPr>
            <a:endParaRPr lang="en-US" sz="2400" dirty="0">
              <a:latin typeface="Courier New" pitchFamily="49" charset="0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264529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dirty="0"/>
              <a:t>The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for</a:t>
            </a:r>
            <a:r>
              <a:rPr lang="en-US" dirty="0"/>
              <a:t> Statement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529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DDA344C8-D22E-47E9-B7B6-C9FBF97B6682}" type="slidenum">
              <a:rPr lang="en-US" altLang="en-US" sz="1400">
                <a:solidFill>
                  <a:srgbClr val="FFFFFF"/>
                </a:solidFill>
              </a:rPr>
              <a:pPr/>
              <a:t>11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04800" y="1370013"/>
            <a:ext cx="8458200" cy="50292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L="533400" indent="-5334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400" b="1" dirty="0">
                <a:latin typeface="+mn-lt"/>
                <a:ea typeface="+mn-ea"/>
              </a:rPr>
              <a:t>What is the difference between these two for loops?</a:t>
            </a:r>
          </a:p>
          <a:p>
            <a:pPr marL="533400" indent="-5334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endParaRPr lang="en-US" sz="2000" dirty="0">
              <a:solidFill>
                <a:schemeClr val="accent2"/>
              </a:solidFill>
              <a:latin typeface="Courier New" pitchFamily="49" charset="0"/>
            </a:endParaRPr>
          </a:p>
          <a:p>
            <a:pPr marL="533400" indent="-5334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    for</a:t>
            </a:r>
            <a:r>
              <a:rPr lang="en-US" sz="2000" dirty="0">
                <a:latin typeface="Courier New" pitchFamily="49" charset="0"/>
              </a:rPr>
              <a:t> (</a:t>
            </a:r>
            <a:r>
              <a:rPr lang="en-US" sz="2000" dirty="0" err="1">
                <a:latin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</a:rPr>
              <a:t> = 1; </a:t>
            </a:r>
            <a:r>
              <a:rPr lang="en-US" sz="2000" dirty="0" err="1">
                <a:latin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</a:rPr>
              <a:t> &lt;= 5; </a:t>
            </a:r>
            <a:r>
              <a:rPr lang="en-US" sz="2000" dirty="0" err="1">
                <a:latin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</a:rPr>
              <a:t>++)</a:t>
            </a:r>
          </a:p>
          <a:p>
            <a:pPr marL="533400" indent="-5334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{</a:t>
            </a:r>
            <a:r>
              <a:rPr lang="en-US" sz="2000" dirty="0">
                <a:latin typeface="Courier New" pitchFamily="49" charset="0"/>
              </a:rPr>
              <a:t>	 </a:t>
            </a:r>
            <a:r>
              <a:rPr lang="en-US" sz="2000" dirty="0" err="1">
                <a:latin typeface="Courier New" pitchFamily="49" charset="0"/>
              </a:rPr>
              <a:t>System.out.println</a:t>
            </a:r>
            <a:r>
              <a:rPr lang="en-US" sz="2000" dirty="0">
                <a:latin typeface="Courier New" pitchFamily="49" charset="0"/>
              </a:rPr>
              <a:t>("Hello");</a:t>
            </a:r>
          </a:p>
          <a:p>
            <a:pPr marL="533400" indent="-5334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000" dirty="0">
                <a:latin typeface="Courier New" pitchFamily="49" charset="0"/>
              </a:rPr>
              <a:t>    	 </a:t>
            </a:r>
            <a:r>
              <a:rPr lang="en-US" sz="2000" dirty="0" err="1">
                <a:latin typeface="Courier New" pitchFamily="49" charset="0"/>
              </a:rPr>
              <a:t>System.out.println</a:t>
            </a:r>
            <a:r>
              <a:rPr lang="en-US" sz="2000" dirty="0">
                <a:latin typeface="Courier New" pitchFamily="49" charset="0"/>
              </a:rPr>
              <a:t>("*");</a:t>
            </a:r>
          </a:p>
          <a:p>
            <a:pPr marL="533400" indent="-5334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000" dirty="0">
                <a:latin typeface="Courier New" pitchFamily="49" charset="0"/>
              </a:rPr>
              <a:t>	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</a:rPr>
              <a:t>}</a:t>
            </a:r>
            <a:endParaRPr lang="en-US" sz="2000" dirty="0">
              <a:latin typeface="+mn-lt"/>
              <a:ea typeface="+mn-ea"/>
            </a:endParaRPr>
          </a:p>
          <a:p>
            <a:pPr marL="457200" indent="-4572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tx1"/>
              </a:buClr>
              <a:buSzPct val="100000"/>
              <a:buFont typeface="+mj-lt"/>
              <a:buAutoNum type="arabicPeriod"/>
              <a:defRPr/>
            </a:pPr>
            <a:r>
              <a:rPr lang="en-US" sz="2000" dirty="0">
                <a:ea typeface="+mn-ea"/>
              </a:rPr>
              <a:t>This for loop outputs the word Hello and a star (on separate lines) five times</a:t>
            </a:r>
          </a:p>
          <a:p>
            <a:pPr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tx1"/>
              </a:buClr>
              <a:buSzPct val="100000"/>
              <a:defRPr/>
            </a:pPr>
            <a:endParaRPr lang="en-US" sz="2000" dirty="0">
              <a:latin typeface="+mn-lt"/>
              <a:ea typeface="+mn-ea"/>
            </a:endParaRPr>
          </a:p>
          <a:p>
            <a:pPr marL="533400" indent="-5334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endParaRPr lang="en-US" sz="2000" b="1" dirty="0">
              <a:solidFill>
                <a:srgbClr val="0000FF"/>
              </a:solidFill>
              <a:latin typeface="Courier New" pitchFamily="49" charset="0"/>
              <a:ea typeface="+mn-ea"/>
            </a:endParaRPr>
          </a:p>
          <a:p>
            <a:pPr marL="533400" indent="-5334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000" dirty="0">
                <a:solidFill>
                  <a:schemeClr val="accent2"/>
                </a:solidFill>
                <a:latin typeface="Courier New" pitchFamily="49" charset="0"/>
              </a:rPr>
              <a:t>    for</a:t>
            </a:r>
            <a:r>
              <a:rPr lang="en-US" sz="2000" dirty="0">
                <a:latin typeface="Courier New" pitchFamily="49" charset="0"/>
              </a:rPr>
              <a:t> (</a:t>
            </a:r>
            <a:r>
              <a:rPr lang="en-US" sz="2000" dirty="0" err="1">
                <a:latin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</a:rPr>
              <a:t> = 1; </a:t>
            </a:r>
            <a:r>
              <a:rPr lang="en-US" sz="2000" dirty="0" err="1">
                <a:latin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</a:rPr>
              <a:t> &lt;= 5; </a:t>
            </a:r>
            <a:r>
              <a:rPr lang="en-US" sz="2000" dirty="0" err="1">
                <a:latin typeface="Courier New" pitchFamily="49" charset="0"/>
              </a:rPr>
              <a:t>i</a:t>
            </a:r>
            <a:r>
              <a:rPr lang="en-US" sz="2000" dirty="0">
                <a:latin typeface="Courier New" pitchFamily="49" charset="0"/>
              </a:rPr>
              <a:t>++)</a:t>
            </a:r>
          </a:p>
          <a:p>
            <a:pPr marL="533400" indent="-5334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000" dirty="0">
                <a:latin typeface="Courier New" pitchFamily="49" charset="0"/>
              </a:rPr>
              <a:t>       </a:t>
            </a:r>
            <a:r>
              <a:rPr lang="en-US" sz="2000" dirty="0" err="1">
                <a:latin typeface="Courier New" pitchFamily="49" charset="0"/>
              </a:rPr>
              <a:t>System.out.println</a:t>
            </a:r>
            <a:r>
              <a:rPr lang="en-US" sz="2000" dirty="0">
                <a:latin typeface="Courier New" pitchFamily="49" charset="0"/>
              </a:rPr>
              <a:t>("Hello");</a:t>
            </a:r>
          </a:p>
          <a:p>
            <a:pPr marL="533400" indent="-5334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endParaRPr lang="en-US" sz="2000" b="1" dirty="0">
              <a:solidFill>
                <a:srgbClr val="0000FF"/>
              </a:solidFill>
              <a:latin typeface="Courier New" pitchFamily="49" charset="0"/>
              <a:ea typeface="+mn-ea"/>
            </a:endParaRPr>
          </a:p>
          <a:p>
            <a:pPr marL="533400" indent="-5334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endParaRPr lang="en-US" sz="2000" b="1" dirty="0">
              <a:solidFill>
                <a:srgbClr val="0000FF"/>
              </a:solidFill>
              <a:latin typeface="Courier New" pitchFamily="49" charset="0"/>
              <a:ea typeface="+mn-ea"/>
            </a:endParaRPr>
          </a:p>
          <a:p>
            <a:pPr marL="457200" indent="-457200" eaLnBrk="1" fontAlgn="auto" hangingPunct="1">
              <a:lnSpc>
                <a:spcPct val="110000"/>
              </a:lnSpc>
              <a:spcAft>
                <a:spcPts val="0"/>
              </a:spcAft>
              <a:buSzPct val="100000"/>
              <a:buFont typeface="+mj-lt"/>
              <a:buAutoNum type="arabicPeriod" startAt="2"/>
              <a:defRPr/>
            </a:pPr>
            <a:r>
              <a:rPr lang="en-US" sz="2000" dirty="0">
                <a:latin typeface="+mn-lt"/>
                <a:ea typeface="+mn-ea"/>
              </a:rPr>
              <a:t>This for loop outputs the word </a:t>
            </a:r>
            <a:r>
              <a:rPr lang="en-US" sz="2000" dirty="0">
                <a:latin typeface="Courier New" pitchFamily="49" charset="0"/>
                <a:ea typeface="+mn-ea"/>
              </a:rPr>
              <a:t>Hello</a:t>
            </a:r>
            <a:r>
              <a:rPr lang="en-US" sz="2000" dirty="0">
                <a:latin typeface="+mn-lt"/>
                <a:ea typeface="+mn-ea"/>
              </a:rPr>
              <a:t> five times and the star only once</a:t>
            </a:r>
          </a:p>
          <a:p>
            <a:pPr marL="533400" indent="-533400" eaLnBrk="1" fontAlgn="auto" hangingPunct="1">
              <a:lnSpc>
                <a:spcPct val="110000"/>
              </a:lnSpc>
              <a:spcAft>
                <a:spcPts val="0"/>
              </a:spcAft>
              <a:buClr>
                <a:schemeClr val="accent1"/>
              </a:buClr>
              <a:buSzPct val="68000"/>
              <a:defRPr/>
            </a:pPr>
            <a:r>
              <a:rPr lang="en-US" sz="2000" dirty="0">
                <a:latin typeface="Courier New" pitchFamily="49" charset="0"/>
                <a:ea typeface="+mn-ea"/>
              </a:rPr>
              <a:t>	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296578" y="4919860"/>
            <a:ext cx="38862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3400" indent="-5334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r>
              <a:rPr lang="en-US" altLang="en-US" sz="2000" dirty="0" err="1">
                <a:latin typeface="Courier New" pitchFamily="49" charset="0"/>
              </a:rPr>
              <a:t>System.out.println</a:t>
            </a:r>
            <a:r>
              <a:rPr lang="en-US" altLang="en-US" sz="2000" dirty="0">
                <a:latin typeface="Courier New" pitchFamily="49" charset="0"/>
              </a:rPr>
              <a:t>("*");</a:t>
            </a:r>
          </a:p>
          <a:p>
            <a:pPr eaLnBrk="1" hangingPunct="1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</a:pPr>
            <a:endParaRPr lang="en-US" altLang="en-US" sz="2000" b="1" dirty="0">
              <a:latin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981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7037E-7 L -0.03681 0.0002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3200" dirty="0"/>
              <a:t>Programming Example: Square</a:t>
            </a:r>
            <a:endParaRPr lang="en-US" sz="2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251520" y="1268760"/>
            <a:ext cx="8712968" cy="720080"/>
          </a:xfrm>
          <a:prstGeom prst="roundRect">
            <a:avLst>
              <a:gd name="adj" fmla="val 4976"/>
            </a:avLst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Write a program that reads a set of 1000 integers and prints the square of each integer.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236951" y="2132856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INPUT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1619672" y="2132856"/>
            <a:ext cx="7344816" cy="86409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A set of </a:t>
            </a:r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numbers </a:t>
            </a:r>
            <a:r>
              <a:rPr lang="en-US" dirty="0">
                <a:solidFill>
                  <a:srgbClr val="CC0099"/>
                </a:solidFill>
              </a:rPr>
              <a:t>(variable: </a:t>
            </a:r>
            <a:r>
              <a:rPr lang="en-US" dirty="0">
                <a:solidFill>
                  <a:srgbClr val="0000FF"/>
                </a:solidFill>
              </a:rPr>
              <a:t>number</a:t>
            </a:r>
            <a:r>
              <a:rPr lang="en-US" dirty="0">
                <a:solidFill>
                  <a:srgbClr val="CC0099"/>
                </a:solidFill>
              </a:rPr>
              <a:t>, type: </a:t>
            </a:r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rgbClr val="CC0099"/>
                </a:solidFill>
              </a:rPr>
              <a:t>)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N = 1000 </a:t>
            </a:r>
            <a:r>
              <a:rPr lang="en-US" dirty="0">
                <a:solidFill>
                  <a:srgbClr val="CC0099"/>
                </a:solidFill>
              </a:rPr>
              <a:t>(type: </a:t>
            </a:r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rgbClr val="CC0099"/>
                </a:solidFill>
              </a:rPr>
              <a:t>)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251520" y="3140968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OUTPUT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1634241" y="3140968"/>
            <a:ext cx="7344816" cy="50405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The square of each read number </a:t>
            </a:r>
            <a:r>
              <a:rPr lang="en-US" dirty="0">
                <a:solidFill>
                  <a:srgbClr val="CC0099"/>
                </a:solidFill>
              </a:rPr>
              <a:t>(variable: </a:t>
            </a:r>
            <a:r>
              <a:rPr lang="en-US" dirty="0">
                <a:solidFill>
                  <a:srgbClr val="0000FF"/>
                </a:solidFill>
              </a:rPr>
              <a:t>square</a:t>
            </a:r>
            <a:r>
              <a:rPr lang="en-US" dirty="0">
                <a:solidFill>
                  <a:srgbClr val="CC0099"/>
                </a:solidFill>
              </a:rPr>
              <a:t>, type: </a:t>
            </a:r>
            <a:r>
              <a:rPr lang="en-US" dirty="0" err="1">
                <a:solidFill>
                  <a:srgbClr val="00B0F0"/>
                </a:solidFill>
              </a:rPr>
              <a:t>int</a:t>
            </a:r>
            <a:r>
              <a:rPr lang="en-US" dirty="0">
                <a:solidFill>
                  <a:srgbClr val="CC0099"/>
                </a:solidFill>
              </a:rPr>
              <a:t>)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251520" y="3789040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PROCESS</a:t>
            </a:r>
            <a:endParaRPr lang="en-US" dirty="0"/>
          </a:p>
        </p:txBody>
      </p:sp>
      <p:sp>
        <p:nvSpPr>
          <p:cNvPr id="31" name="Rounded Rectangle 30"/>
          <p:cNvSpPr/>
          <p:nvPr/>
        </p:nvSpPr>
        <p:spPr>
          <a:xfrm>
            <a:off x="1634241" y="3789040"/>
            <a:ext cx="7344816" cy="1296144"/>
          </a:xfrm>
          <a:prstGeom prst="roundRect">
            <a:avLst>
              <a:gd name="adj" fmla="val 9650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Repeat </a:t>
            </a:r>
            <a:r>
              <a:rPr lang="en-US" dirty="0">
                <a:solidFill>
                  <a:srgbClr val="0000FF"/>
                </a:solidFill>
              </a:rPr>
              <a:t>N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times: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read </a:t>
            </a:r>
            <a:r>
              <a:rPr lang="en-US" dirty="0">
                <a:solidFill>
                  <a:srgbClr val="0000FF"/>
                </a:solidFill>
              </a:rPr>
              <a:t>number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	square = </a:t>
            </a:r>
            <a:r>
              <a:rPr lang="en-US" dirty="0">
                <a:solidFill>
                  <a:srgbClr val="0000FF"/>
                </a:solidFill>
              </a:rPr>
              <a:t>number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* </a:t>
            </a:r>
            <a:r>
              <a:rPr lang="en-US" dirty="0">
                <a:solidFill>
                  <a:srgbClr val="0000FF"/>
                </a:solidFill>
              </a:rPr>
              <a:t>number</a:t>
            </a:r>
          </a:p>
          <a:p>
            <a:r>
              <a:rPr lang="en-US" dirty="0">
                <a:solidFill>
                  <a:srgbClr val="0000FF"/>
                </a:solidFill>
              </a:rPr>
              <a:t>	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print </a:t>
            </a:r>
            <a:r>
              <a:rPr lang="en-US" dirty="0">
                <a:solidFill>
                  <a:srgbClr val="0000FF"/>
                </a:solidFill>
              </a:rPr>
              <a:t>square</a:t>
            </a:r>
          </a:p>
          <a:p>
            <a:pPr marL="342900" indent="-342900">
              <a:buAutoNum type="arabicPeriod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60137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9" grpId="0" animBg="1"/>
      <p:bldP spid="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sz="3200" dirty="0"/>
              <a:t>Programming Example: Square</a:t>
            </a:r>
            <a:endParaRPr lang="en-US" sz="20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13</a:t>
            </a:fld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179512" y="1412776"/>
            <a:ext cx="8784976" cy="5047536"/>
            <a:chOff x="323528" y="1236822"/>
            <a:chExt cx="7848872" cy="4746318"/>
          </a:xfrm>
        </p:grpSpPr>
        <p:sp>
          <p:nvSpPr>
            <p:cNvPr id="20" name="TextBox 19"/>
            <p:cNvSpPr txBox="1"/>
            <p:nvPr/>
          </p:nvSpPr>
          <p:spPr>
            <a:xfrm>
              <a:off x="971600" y="1236822"/>
              <a:ext cx="7200800" cy="4746318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/>
                <a:t>// import necessary libraries</a:t>
              </a:r>
            </a:p>
            <a:p>
              <a:r>
                <a:rPr lang="en-US" sz="1400" dirty="0">
                  <a:solidFill>
                    <a:srgbClr val="00B0F0"/>
                  </a:solidFill>
                </a:rPr>
                <a:t>import</a:t>
              </a:r>
              <a:r>
                <a:rPr lang="en-US" sz="1400" dirty="0">
                  <a:solidFill>
                    <a:srgbClr val="0000FF"/>
                  </a:solidFill>
                </a:rPr>
                <a:t> </a:t>
              </a:r>
              <a:r>
                <a:rPr lang="en-US" sz="1400" dirty="0" err="1">
                  <a:solidFill>
                    <a:srgbClr val="0000FF"/>
                  </a:solidFill>
                </a:rPr>
                <a:t>java.util</a:t>
              </a:r>
              <a:r>
                <a:rPr lang="en-US" sz="1400" dirty="0">
                  <a:solidFill>
                    <a:srgbClr val="0000FF"/>
                  </a:solidFill>
                </a:rPr>
                <a:t>.*;		</a:t>
              </a:r>
            </a:p>
            <a:p>
              <a:r>
                <a:rPr lang="en-US" sz="1400" dirty="0">
                  <a:solidFill>
                    <a:srgbClr val="00B0F0"/>
                  </a:solidFill>
                </a:rPr>
                <a:t>public class</a:t>
              </a:r>
              <a:r>
                <a:rPr lang="en-US" sz="1400" dirty="0">
                  <a:solidFill>
                    <a:srgbClr val="0000FF"/>
                  </a:solidFill>
                </a:rPr>
                <a:t> </a:t>
              </a:r>
              <a:r>
                <a:rPr lang="en-US" sz="1400" dirty="0" err="1">
                  <a:solidFill>
                    <a:srgbClr val="0000FF"/>
                  </a:solidFill>
                </a:rPr>
                <a:t>forLoop</a:t>
              </a:r>
              <a:endParaRPr lang="en-US" sz="1400" dirty="0">
                <a:solidFill>
                  <a:srgbClr val="0000FF"/>
                </a:solidFill>
              </a:endParaRPr>
            </a:p>
            <a:p>
              <a:r>
                <a:rPr lang="en-US" sz="1400" dirty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 </a:t>
              </a:r>
              <a:r>
                <a:rPr lang="en-US" sz="1400" dirty="0">
                  <a:solidFill>
                    <a:srgbClr val="00B0F0"/>
                  </a:solidFill>
                </a:rPr>
                <a:t>static final </a:t>
              </a:r>
              <a:r>
                <a:rPr lang="en-US" sz="1400" dirty="0" err="1">
                  <a:solidFill>
                    <a:srgbClr val="00B0F0"/>
                  </a:solidFill>
                </a:rPr>
                <a:t>int</a:t>
              </a:r>
              <a:r>
                <a:rPr lang="en-US" sz="1400" dirty="0">
                  <a:solidFill>
                    <a:srgbClr val="00B0F0"/>
                  </a:solidFill>
                </a:rPr>
                <a:t> </a:t>
              </a:r>
              <a:r>
                <a:rPr lang="en-US" sz="1400" dirty="0">
                  <a:solidFill>
                    <a:srgbClr val="0000FF"/>
                  </a:solidFill>
                </a:rPr>
                <a:t>N = 1000;	</a:t>
              </a:r>
              <a:r>
                <a:rPr lang="en-US" sz="1400" dirty="0">
                  <a:solidFill>
                    <a:srgbClr val="00B050"/>
                  </a:solidFill>
                </a:rPr>
                <a:t>//constant declaration</a:t>
              </a:r>
            </a:p>
            <a:p>
              <a:r>
                <a:rPr lang="en-US" sz="1400" dirty="0">
                  <a:solidFill>
                    <a:srgbClr val="00B050"/>
                  </a:solidFill>
                </a:rPr>
                <a:t>   // instantiate the object read from the class Scanner</a:t>
              </a:r>
            </a:p>
            <a:p>
              <a:r>
                <a:rPr lang="en-US" sz="1400" dirty="0">
                  <a:solidFill>
                    <a:srgbClr val="00B0F0"/>
                  </a:solidFill>
                </a:rPr>
                <a:t>   static </a:t>
              </a:r>
              <a:r>
                <a:rPr lang="en-US" sz="1400" dirty="0">
                  <a:solidFill>
                    <a:srgbClr val="0000FF"/>
                  </a:solidFill>
                </a:rPr>
                <a:t>Scanner read  = </a:t>
              </a:r>
              <a:r>
                <a:rPr lang="en-US" sz="1400" dirty="0">
                  <a:solidFill>
                    <a:srgbClr val="00B0F0"/>
                  </a:solidFill>
                </a:rPr>
                <a:t>new</a:t>
              </a:r>
              <a:r>
                <a:rPr lang="en-US" sz="1400" dirty="0">
                  <a:solidFill>
                    <a:srgbClr val="0000FF"/>
                  </a:solidFill>
                </a:rPr>
                <a:t> Scanner (System.in);</a:t>
              </a:r>
            </a:p>
            <a:p>
              <a:r>
                <a:rPr lang="en-US" sz="1400" dirty="0">
                  <a:solidFill>
                    <a:srgbClr val="00B0F0"/>
                  </a:solidFill>
                </a:rPr>
                <a:t>   public static void</a:t>
              </a:r>
              <a:r>
                <a:rPr lang="en-US" sz="1400" dirty="0">
                  <a:solidFill>
                    <a:srgbClr val="0000FF"/>
                  </a:solidFill>
                </a:rPr>
                <a:t> main (String[] </a:t>
              </a:r>
              <a:r>
                <a:rPr lang="en-US" sz="1400" dirty="0" err="1">
                  <a:solidFill>
                    <a:srgbClr val="0000FF"/>
                  </a:solidFill>
                </a:rPr>
                <a:t>args</a:t>
              </a:r>
              <a:r>
                <a:rPr lang="en-US" sz="1400" dirty="0">
                  <a:solidFill>
                    <a:srgbClr val="0000FF"/>
                  </a:solidFill>
                </a:rPr>
                <a:t>)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   {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      </a:t>
              </a:r>
              <a:r>
                <a:rPr lang="en-US" sz="1400" dirty="0"/>
                <a:t>// Declaration section: to declare needed variables</a:t>
              </a:r>
            </a:p>
            <a:p>
              <a:r>
                <a:rPr lang="en-US" sz="1400" dirty="0"/>
                <a:t>             </a:t>
              </a:r>
              <a:r>
                <a:rPr lang="en-US" sz="1400" dirty="0" err="1">
                  <a:solidFill>
                    <a:srgbClr val="00B0F0"/>
                  </a:solidFill>
                </a:rPr>
                <a:t>int</a:t>
              </a:r>
              <a:r>
                <a:rPr lang="en-US" sz="1400" dirty="0">
                  <a:solidFill>
                    <a:srgbClr val="00B0F0"/>
                  </a:solidFill>
                </a:rPr>
                <a:t> </a:t>
              </a:r>
              <a:r>
                <a:rPr lang="en-US" sz="1400" dirty="0">
                  <a:solidFill>
                    <a:srgbClr val="0000FF"/>
                  </a:solidFill>
                </a:rPr>
                <a:t>number, square, counter;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          </a:t>
              </a:r>
              <a:r>
                <a:rPr lang="en-US" sz="1400" dirty="0">
                  <a:solidFill>
                    <a:srgbClr val="00B0F0"/>
                  </a:solidFill>
                </a:rPr>
                <a:t>for </a:t>
              </a:r>
              <a:r>
                <a:rPr lang="en-US" sz="1400" dirty="0">
                  <a:solidFill>
                    <a:srgbClr val="0000FF"/>
                  </a:solidFill>
                </a:rPr>
                <a:t>(counter = 0; counter &lt; N; counter++)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</a:t>
              </a:r>
              <a:r>
                <a:rPr lang="en-US" sz="1400" b="1" dirty="0">
                  <a:solidFill>
                    <a:srgbClr val="FF0000"/>
                  </a:solidFill>
                </a:rPr>
                <a:t>{</a:t>
              </a:r>
            </a:p>
            <a:p>
              <a:r>
                <a:rPr lang="en-US" sz="1400" dirty="0"/>
                <a:t>	 // Input section: to enter values of used variables</a:t>
              </a:r>
              <a:endParaRPr lang="en-US" sz="1400" dirty="0">
                <a:solidFill>
                  <a:srgbClr val="0000FF"/>
                </a:solidFill>
              </a:endParaRPr>
            </a:p>
            <a:p>
              <a:r>
                <a:rPr lang="en-US" sz="1400" dirty="0"/>
                <a:t>                      </a:t>
              </a: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(“Enter an integer number”);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                   number = </a:t>
              </a:r>
              <a:r>
                <a:rPr lang="en-US" sz="1400" dirty="0" err="1">
                  <a:solidFill>
                    <a:srgbClr val="0000FF"/>
                  </a:solidFill>
                </a:rPr>
                <a:t>read.</a:t>
              </a:r>
              <a:r>
                <a:rPr lang="en-US" sz="1400" dirty="0" err="1">
                  <a:solidFill>
                    <a:srgbClr val="00B050"/>
                  </a:solidFill>
                </a:rPr>
                <a:t>nextInt</a:t>
              </a:r>
              <a:r>
                <a:rPr lang="en-US" sz="1400" dirty="0">
                  <a:solidFill>
                    <a:srgbClr val="00B050"/>
                  </a:solidFill>
                </a:rPr>
                <a:t>()</a:t>
              </a:r>
              <a:r>
                <a:rPr lang="en-US" sz="1400" dirty="0">
                  <a:solidFill>
                    <a:srgbClr val="0000FF"/>
                  </a:solidFill>
                </a:rPr>
                <a:t>;</a:t>
              </a:r>
            </a:p>
            <a:p>
              <a:r>
                <a:rPr lang="en-US" sz="1400" dirty="0"/>
                <a:t>                  // Processing section: processing statements</a:t>
              </a:r>
            </a:p>
            <a:p>
              <a:r>
                <a:rPr lang="en-US" sz="1400" dirty="0"/>
                <a:t> 	     </a:t>
              </a:r>
              <a:r>
                <a:rPr lang="en-US" sz="1400" dirty="0">
                  <a:solidFill>
                    <a:srgbClr val="0000FF"/>
                  </a:solidFill>
                </a:rPr>
                <a:t>square = number * number;</a:t>
              </a:r>
            </a:p>
            <a:p>
              <a:r>
                <a:rPr lang="en-US" sz="1400" dirty="0"/>
                <a:t>                 // Output section: display program output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     </a:t>
              </a:r>
              <a:r>
                <a:rPr lang="en-US" sz="1400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sz="1400" dirty="0">
                  <a:solidFill>
                    <a:srgbClr val="0000FF"/>
                  </a:solidFill>
                </a:rPr>
                <a:t> (“Square = “ + square);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</a:t>
              </a:r>
              <a:r>
                <a:rPr lang="en-US" sz="1400" b="1" dirty="0">
                  <a:solidFill>
                    <a:srgbClr val="FF0000"/>
                  </a:solidFill>
                </a:rPr>
                <a:t>}</a:t>
              </a:r>
              <a:r>
                <a:rPr lang="en-US" sz="1400" dirty="0">
                  <a:solidFill>
                    <a:srgbClr val="0000FF"/>
                  </a:solidFill>
                </a:rPr>
                <a:t> </a:t>
              </a:r>
              <a:r>
                <a:rPr lang="en-US" sz="1400" dirty="0">
                  <a:solidFill>
                    <a:srgbClr val="00B050"/>
                  </a:solidFill>
                </a:rPr>
                <a:t>//end for loop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   } </a:t>
              </a:r>
              <a:r>
                <a:rPr lang="en-US" sz="1400" dirty="0">
                  <a:solidFill>
                    <a:srgbClr val="00B050"/>
                  </a:solidFill>
                </a:rPr>
                <a:t>// end main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} </a:t>
              </a:r>
              <a:r>
                <a:rPr lang="en-US" sz="1400" dirty="0">
                  <a:solidFill>
                    <a:srgbClr val="00B050"/>
                  </a:solidFill>
                </a:rPr>
                <a:t>// end class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3528" y="1236822"/>
              <a:ext cx="576064" cy="47463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11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12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13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14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15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16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17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18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19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20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21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22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23</a:t>
              </a:r>
            </a:p>
          </p:txBody>
        </p:sp>
      </p:grpSp>
      <p:cxnSp>
        <p:nvCxnSpPr>
          <p:cNvPr id="5" name="Straight Arrow Connector 4"/>
          <p:cNvCxnSpPr/>
          <p:nvPr/>
        </p:nvCxnSpPr>
        <p:spPr>
          <a:xfrm>
            <a:off x="1403648" y="4149080"/>
            <a:ext cx="43204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403648" y="4149080"/>
            <a:ext cx="0" cy="165618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403648" y="5805264"/>
            <a:ext cx="43204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899592" y="3789040"/>
            <a:ext cx="8064896" cy="216024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Callout 11"/>
          <p:cNvSpPr/>
          <p:nvPr/>
        </p:nvSpPr>
        <p:spPr>
          <a:xfrm>
            <a:off x="6156176" y="2993464"/>
            <a:ext cx="2448272" cy="651560"/>
          </a:xfrm>
          <a:prstGeom prst="wedgeEllipseCallout">
            <a:avLst>
              <a:gd name="adj1" fmla="val -79630"/>
              <a:gd name="adj2" fmla="val 84732"/>
            </a:avLst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counter is </a:t>
            </a:r>
            <a:r>
              <a:rPr lang="en-US" dirty="0" err="1">
                <a:solidFill>
                  <a:srgbClr val="00B0F0"/>
                </a:solidFill>
              </a:rPr>
              <a:t>int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2" name="Oval Callout 21"/>
          <p:cNvSpPr/>
          <p:nvPr/>
        </p:nvSpPr>
        <p:spPr>
          <a:xfrm>
            <a:off x="6308576" y="4293096"/>
            <a:ext cx="2448272" cy="1296144"/>
          </a:xfrm>
          <a:prstGeom prst="wedgeEllipseCallout">
            <a:avLst>
              <a:gd name="adj1" fmla="val -87395"/>
              <a:gd name="adj2" fmla="val -75906"/>
            </a:avLst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rgbClr val="0000FF"/>
                </a:solidFill>
              </a:rPr>
              <a:t>Increasing step </a:t>
            </a:r>
            <a:r>
              <a:rPr lang="en-US" sz="1600" dirty="0">
                <a:solidFill>
                  <a:srgbClr val="0000FF"/>
                </a:solidFill>
                <a:sym typeface="Wingdings" panose="05000000000000000000" pitchFamily="2" charset="2"/>
              </a:rPr>
              <a:t> f</a:t>
            </a:r>
            <a:r>
              <a:rPr lang="en-US" sz="1600" dirty="0">
                <a:solidFill>
                  <a:srgbClr val="0000FF"/>
                </a:solidFill>
              </a:rPr>
              <a:t>inal value (N=1000) &gt; initial value (0)</a:t>
            </a:r>
            <a:endParaRPr lang="en-US" sz="1600" dirty="0">
              <a:solidFill>
                <a:srgbClr val="00B0F0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5786446" y="1500174"/>
            <a:ext cx="3071834" cy="1071570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Modify the program to read from the user the number of integers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928209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2" grpId="0" animBg="1"/>
      <p:bldP spid="22" grpId="0" animBg="1"/>
      <p:bldP spid="2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US" sz="3200" dirty="0"/>
              <a:t>Programming Example: Classify Numbers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en-US" sz="2800" dirty="0">
                <a:solidFill>
                  <a:srgbClr val="0000FF"/>
                </a:solidFill>
              </a:rPr>
              <a:t>Input</a:t>
            </a:r>
            <a:r>
              <a:rPr lang="en-US" sz="2800" dirty="0"/>
              <a:t>: </a:t>
            </a:r>
          </a:p>
          <a:p>
            <a:pPr marL="109728" indent="0" eaLnBrk="1" hangingPunct="1">
              <a:buNone/>
            </a:pPr>
            <a:r>
              <a:rPr lang="en-US" sz="2800" dirty="0">
                <a:latin typeface="Courier New" pitchFamily="49" charset="0"/>
              </a:rPr>
              <a:t> N</a:t>
            </a:r>
            <a:r>
              <a:rPr lang="en-US" sz="2800" dirty="0"/>
              <a:t> </a:t>
            </a:r>
            <a:r>
              <a:rPr lang="en-US" sz="2800" dirty="0">
                <a:cs typeface="Times New Roman" pitchFamily="18" charset="0"/>
              </a:rPr>
              <a:t>integers (positive, negative, and zeros). </a:t>
            </a:r>
          </a:p>
          <a:p>
            <a:pPr lvl="1" eaLnBrk="1" hangingPunct="1">
              <a:buFontTx/>
              <a:buNone/>
            </a:pPr>
            <a:endParaRPr lang="en-US" dirty="0">
              <a:cs typeface="Times New Roman" pitchFamily="18" charset="0"/>
            </a:endParaRPr>
          </a:p>
          <a:p>
            <a:pPr lvl="1" eaLnBrk="1" hangingPunct="1">
              <a:buFontTx/>
              <a:buNone/>
            </a:pPr>
            <a:r>
              <a:rPr lang="en-US" dirty="0"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dirty="0">
                <a:latin typeface="Courier New" pitchFamily="49" charset="0"/>
                <a:cs typeface="Times New Roman" pitchFamily="18" charset="0"/>
              </a:rPr>
              <a:t> N = 20;  </a:t>
            </a:r>
            <a:r>
              <a:rPr lang="en-US" dirty="0">
                <a:solidFill>
                  <a:srgbClr val="339933"/>
                </a:solidFill>
                <a:latin typeface="Courier New" pitchFamily="49" charset="0"/>
                <a:cs typeface="Times New Roman" pitchFamily="18" charset="0"/>
              </a:rPr>
              <a:t>//N easily modified</a:t>
            </a:r>
          </a:p>
          <a:p>
            <a:pPr lvl="1" eaLnBrk="1" hangingPunct="1">
              <a:buFontTx/>
              <a:buNone/>
            </a:pPr>
            <a:endParaRPr lang="en-US" dirty="0">
              <a:solidFill>
                <a:srgbClr val="00CC00"/>
              </a:solidFill>
              <a:latin typeface="Courier New" pitchFamily="49" charset="0"/>
              <a:cs typeface="Times New Roman" pitchFamily="18" charset="0"/>
            </a:endParaRPr>
          </a:p>
          <a:p>
            <a:pPr eaLnBrk="1" hangingPunct="1"/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Output</a:t>
            </a:r>
            <a:r>
              <a:rPr lang="en-US" sz="2800" dirty="0">
                <a:cs typeface="Times New Roman" pitchFamily="18" charset="0"/>
              </a:rPr>
              <a:t>: </a:t>
            </a:r>
          </a:p>
          <a:p>
            <a:pPr marL="109728" indent="0" eaLnBrk="1" hangingPunct="1">
              <a:buNone/>
            </a:pPr>
            <a:r>
              <a:rPr lang="en-US" sz="2800" dirty="0">
                <a:cs typeface="Times New Roman" pitchFamily="18" charset="0"/>
              </a:rPr>
              <a:t>  Number of 0s, </a:t>
            </a:r>
          </a:p>
          <a:p>
            <a:pPr marL="109728" indent="0" eaLnBrk="1" hangingPunct="1">
              <a:buNone/>
            </a:pPr>
            <a:r>
              <a:rPr lang="en-US" sz="2800" dirty="0">
                <a:cs typeface="Times New Roman" pitchFamily="18" charset="0"/>
              </a:rPr>
              <a:t>  number of </a:t>
            </a:r>
            <a:r>
              <a:rPr lang="en-US" sz="2800" b="1" dirty="0">
                <a:cs typeface="Times New Roman" pitchFamily="18" charset="0"/>
              </a:rPr>
              <a:t>even</a:t>
            </a:r>
            <a:r>
              <a:rPr lang="en-US" sz="2800" dirty="0">
                <a:cs typeface="Times New Roman" pitchFamily="18" charset="0"/>
              </a:rPr>
              <a:t> integers, </a:t>
            </a:r>
          </a:p>
          <a:p>
            <a:pPr marL="109728" indent="0" eaLnBrk="1" hangingPunct="1">
              <a:buNone/>
            </a:pPr>
            <a:r>
              <a:rPr lang="en-US" sz="2800" dirty="0">
                <a:cs typeface="Times New Roman" pitchFamily="18" charset="0"/>
              </a:rPr>
              <a:t>  number of </a:t>
            </a:r>
            <a:r>
              <a:rPr lang="en-US" sz="2800" b="1" dirty="0">
                <a:cs typeface="Times New Roman" pitchFamily="18" charset="0"/>
              </a:rPr>
              <a:t>odd</a:t>
            </a:r>
            <a:r>
              <a:rPr lang="en-US" sz="2800" dirty="0">
                <a:cs typeface="Times New Roman" pitchFamily="18" charset="0"/>
              </a:rPr>
              <a:t> integers.</a:t>
            </a:r>
          </a:p>
          <a:p>
            <a:pPr marL="109728" indent="0" eaLnBrk="1" hangingPunct="1">
              <a:buNone/>
            </a:pPr>
            <a:endParaRPr lang="en-US" sz="2800" dirty="0">
              <a:cs typeface="Times New Roman" pitchFamily="18" charset="0"/>
            </a:endParaRPr>
          </a:p>
          <a:p>
            <a:r>
              <a:rPr lang="en-US" sz="2800" dirty="0">
                <a:solidFill>
                  <a:srgbClr val="0000FF"/>
                </a:solidFill>
                <a:cs typeface="Times New Roman" pitchFamily="18" charset="0"/>
              </a:rPr>
              <a:t>Processing </a:t>
            </a:r>
            <a:r>
              <a:rPr lang="en-US" sz="2800" dirty="0">
                <a:cs typeface="Times New Roman" pitchFamily="18" charset="0"/>
              </a:rPr>
              <a:t>??</a:t>
            </a:r>
          </a:p>
        </p:txBody>
      </p:sp>
      <p:sp>
        <p:nvSpPr>
          <p:cNvPr id="174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29836648-7EA1-4F7B-B859-1E6F5C8E654D}" type="slidenum">
              <a:rPr lang="en-US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40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Programming Example: Classify Numbers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 = 20, number, evens = 0, odds=0, zeros = 0;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("Enter " + N + " integers:");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counter = 1; counter &lt;= N; counter++)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    number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console.nextInt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(number % 2)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{  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0: evens++;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(number == 0)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zeros++;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1: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-1: odds++;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} </a:t>
            </a: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//end switch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//end for loop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("%d evens and %d odds and %d zeros\n",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evens, odds, zeros);</a:t>
            </a:r>
            <a:r>
              <a:rPr lang="en-US" sz="1600" dirty="0"/>
              <a:t/>
            </a:r>
            <a:br>
              <a:rPr lang="en-US" sz="1600" dirty="0"/>
            </a:br>
            <a:endParaRPr lang="en-US" sz="1600" dirty="0">
              <a:solidFill>
                <a:srgbClr val="00B050"/>
              </a:solidFill>
              <a:latin typeface="Courier New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1600" dirty="0">
              <a:solidFill>
                <a:srgbClr val="00B050"/>
              </a:solidFill>
              <a:latin typeface="Courier New" pitchFamily="49" charset="0"/>
              <a:cs typeface="Courier New" panose="02070309020205020404" pitchFamily="49" charset="0"/>
            </a:endParaRPr>
          </a:p>
        </p:txBody>
      </p:sp>
      <p:sp>
        <p:nvSpPr>
          <p:cNvPr id="184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6F8439AB-B68F-412F-B88F-36ED12B4C2E9}" type="slidenum">
              <a:rPr lang="en-US"/>
              <a:pPr/>
              <a:t>15</a:t>
            </a:fld>
            <a:endParaRPr lang="en-US"/>
          </a:p>
        </p:txBody>
      </p:sp>
      <p:sp>
        <p:nvSpPr>
          <p:cNvPr id="6" name="Cloud Callout 5"/>
          <p:cNvSpPr/>
          <p:nvPr/>
        </p:nvSpPr>
        <p:spPr>
          <a:xfrm>
            <a:off x="5410200" y="2438400"/>
            <a:ext cx="3466693" cy="2057400"/>
          </a:xfrm>
          <a:prstGeom prst="cloudCallout">
            <a:avLst>
              <a:gd name="adj1" fmla="val -62465"/>
              <a:gd name="adj2" fmla="val 37019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If we want to say what kind </a:t>
            </a:r>
            <a:r>
              <a:rPr lang="en-US" b="1" dirty="0"/>
              <a:t>each</a:t>
            </a:r>
            <a:r>
              <a:rPr lang="en-US" dirty="0"/>
              <a:t> number is. What do we need to add?</a:t>
            </a:r>
          </a:p>
        </p:txBody>
      </p:sp>
    </p:spTree>
    <p:extLst>
      <p:ext uri="{BB962C8B-B14F-4D97-AF65-F5344CB8AC3E}">
        <p14:creationId xmlns:p14="http://schemas.microsoft.com/office/powerpoint/2010/main" val="50176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Programming Example: Classify Numbers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600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N = 20, number, evens = 0, odds=0, zeros = 0;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("Enter " + N + " integers:");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600" dirty="0" err="1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counter = 1; counter &lt;= N; counter++)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{    number =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console.nextInt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(number);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(number % 2)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{  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0: evens++;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 is even");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(number == 0)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zeros++;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 and a zero"); </a:t>
            </a:r>
            <a:b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}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break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1: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16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-1: odds++;</a:t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 is odd");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} </a:t>
            </a: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//end switch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 </a:t>
            </a:r>
            <a:r>
              <a:rPr lang="en-US" sz="1600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//end for loop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System.out.printf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("%d evens and %d odds and %d zeros\n",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evens, odds, zeros);</a:t>
            </a:r>
            <a:r>
              <a:rPr lang="en-US" sz="1600" dirty="0"/>
              <a:t/>
            </a:r>
            <a:br>
              <a:rPr lang="en-US" sz="1600" dirty="0"/>
            </a:br>
            <a:endParaRPr lang="en-US" sz="1600" dirty="0">
              <a:solidFill>
                <a:srgbClr val="00B050"/>
              </a:solidFill>
              <a:latin typeface="Courier New" pitchFamily="49" charset="0"/>
              <a:cs typeface="Courier New" panose="02070309020205020404" pitchFamily="49" charset="0"/>
            </a:endParaRPr>
          </a:p>
        </p:txBody>
      </p:sp>
      <p:sp>
        <p:nvSpPr>
          <p:cNvPr id="184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>
            <a:normAutofit/>
          </a:bodyPr>
          <a:lstStyle/>
          <a:p>
            <a:fld id="{6F8439AB-B68F-412F-B88F-36ED12B4C2E9}" type="slidenum">
              <a:rPr lang="en-US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864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/>
              <a:t>Nested</a:t>
            </a:r>
            <a:r>
              <a:rPr lang="en-US" sz="4000" dirty="0">
                <a:solidFill>
                  <a:schemeClr val="accent2"/>
                </a:solidFill>
                <a:latin typeface="Tahoma" charset="0"/>
                <a:cs typeface="Arial" charset="0"/>
              </a:rPr>
              <a:t>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for</a:t>
            </a:r>
            <a:r>
              <a:rPr lang="en-US" sz="4000" dirty="0">
                <a:solidFill>
                  <a:srgbClr val="00B0F0"/>
                </a:solidFill>
                <a:latin typeface="Tahoma" charset="0"/>
                <a:cs typeface="Arial" charset="0"/>
              </a:rPr>
              <a:t> </a:t>
            </a:r>
            <a:r>
              <a:rPr lang="en-US" dirty="0"/>
              <a:t>- Syntax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1533096" y="1362254"/>
            <a:ext cx="7359384" cy="3744416"/>
          </a:xfrm>
          <a:prstGeom prst="roundRect">
            <a:avLst>
              <a:gd name="adj" fmla="val 3415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600" dirty="0">
                <a:solidFill>
                  <a:srgbClr val="00B0F0"/>
                </a:solidFill>
              </a:rPr>
              <a:t>for </a:t>
            </a:r>
            <a:r>
              <a:rPr lang="en-US" sz="1600" dirty="0">
                <a:solidFill>
                  <a:srgbClr val="0000FF"/>
                </a:solidFill>
              </a:rPr>
              <a:t>(initial expression 1; logical expression 1; update expression 1)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{ 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statement </a:t>
            </a:r>
            <a:r>
              <a:rPr lang="en-US" sz="1600" dirty="0" err="1">
                <a:solidFill>
                  <a:srgbClr val="0000FF"/>
                </a:solidFill>
              </a:rPr>
              <a:t>i</a:t>
            </a:r>
            <a:r>
              <a:rPr lang="en-US" sz="1600" dirty="0">
                <a:solidFill>
                  <a:srgbClr val="0000FF"/>
                </a:solidFill>
              </a:rPr>
              <a:t>;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statement i+1;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</a:t>
            </a:r>
            <a:r>
              <a:rPr lang="en-US" sz="1600" dirty="0">
                <a:solidFill>
                  <a:schemeClr val="tx1"/>
                </a:solidFill>
              </a:rPr>
              <a:t>for (initial expression 2; logical expression 2; update expression 2)</a:t>
            </a:r>
          </a:p>
          <a:p>
            <a:r>
              <a:rPr lang="en-US" sz="1600" dirty="0">
                <a:solidFill>
                  <a:schemeClr val="tx1"/>
                </a:solidFill>
              </a:rPr>
              <a:t>          {</a:t>
            </a:r>
          </a:p>
          <a:p>
            <a:r>
              <a:rPr lang="en-US" sz="1600" dirty="0">
                <a:solidFill>
                  <a:schemeClr val="tx1"/>
                </a:solidFill>
              </a:rPr>
              <a:t>	statement j;</a:t>
            </a:r>
          </a:p>
          <a:p>
            <a:r>
              <a:rPr lang="en-US" sz="1600" dirty="0">
                <a:solidFill>
                  <a:schemeClr val="tx1"/>
                </a:solidFill>
              </a:rPr>
              <a:t>	statement j+1;</a:t>
            </a:r>
          </a:p>
          <a:p>
            <a:r>
              <a:rPr lang="en-US" sz="1600" dirty="0">
                <a:solidFill>
                  <a:schemeClr val="tx1"/>
                </a:solidFill>
              </a:rPr>
              <a:t>	…</a:t>
            </a:r>
          </a:p>
          <a:p>
            <a:r>
              <a:rPr lang="en-US" sz="1600" dirty="0">
                <a:solidFill>
                  <a:schemeClr val="tx1"/>
                </a:solidFill>
              </a:rPr>
              <a:t>	statement m;</a:t>
            </a:r>
          </a:p>
          <a:p>
            <a:r>
              <a:rPr lang="en-US" sz="1600" dirty="0">
                <a:solidFill>
                  <a:schemeClr val="tx1"/>
                </a:solidFill>
              </a:rPr>
              <a:t>          }             </a:t>
            </a:r>
            <a:r>
              <a:rPr lang="en-US" sz="1600" dirty="0">
                <a:solidFill>
                  <a:srgbClr val="0000FF"/>
                </a:solidFill>
              </a:rPr>
              <a:t>   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statement </a:t>
            </a:r>
            <a:r>
              <a:rPr lang="en-US" sz="1600" dirty="0" err="1">
                <a:solidFill>
                  <a:srgbClr val="0000FF"/>
                </a:solidFill>
              </a:rPr>
              <a:t>i+k</a:t>
            </a:r>
            <a:r>
              <a:rPr lang="en-US" sz="1600" dirty="0">
                <a:solidFill>
                  <a:srgbClr val="0000FF"/>
                </a:solidFill>
              </a:rPr>
              <a:t>;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…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  statement n;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 }</a:t>
            </a:r>
          </a:p>
          <a:p>
            <a:r>
              <a:rPr lang="en-US" sz="1600" dirty="0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107504" y="1362254"/>
            <a:ext cx="1296144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SYNTAX</a:t>
            </a:r>
          </a:p>
        </p:txBody>
      </p:sp>
      <p:sp>
        <p:nvSpPr>
          <p:cNvPr id="41" name="Rectangle 40"/>
          <p:cNvSpPr/>
          <p:nvPr/>
        </p:nvSpPr>
        <p:spPr>
          <a:xfrm>
            <a:off x="1533096" y="1434262"/>
            <a:ext cx="7359384" cy="216024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1533096" y="2442374"/>
            <a:ext cx="7359384" cy="216024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/>
          <p:cNvSpPr txBox="1"/>
          <p:nvPr/>
        </p:nvSpPr>
        <p:spPr>
          <a:xfrm>
            <a:off x="4290107" y="3095250"/>
            <a:ext cx="20164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// the </a:t>
            </a:r>
            <a:r>
              <a:rPr lang="en-US" sz="1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inner 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loop. 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88517" y="4279309"/>
            <a:ext cx="24385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FF0000"/>
              </a:buClr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// </a:t>
            </a:r>
            <a:r>
              <a:rPr lang="en-US" sz="1600" dirty="0">
                <a:solidFill>
                  <a:srgbClr val="0000FF"/>
                </a:solidFill>
                <a:latin typeface="+mn-lt"/>
              </a:rPr>
              <a:t>the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16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outer </a:t>
            </a:r>
            <a:r>
              <a:rPr lang="en-US" sz="1600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loop</a:t>
            </a: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23528" y="5754742"/>
            <a:ext cx="86409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Wingdings" panose="05000000000000000000" pitchFamily="2" charset="2"/>
              <a:buChar char="Ø"/>
            </a:pPr>
            <a:r>
              <a:rPr lang="en-US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 loop (inner and outer) has its own counter.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1979712" y="2780928"/>
            <a:ext cx="21602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1979712" y="2780928"/>
            <a:ext cx="0" cy="122413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1979712" y="4005064"/>
            <a:ext cx="216024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>
            <a:off x="1619672" y="1857262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1619672" y="1866310"/>
            <a:ext cx="0" cy="3074858"/>
          </a:xfrm>
          <a:prstGeom prst="line">
            <a:avLst/>
          </a:prstGeom>
          <a:ln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>
            <a:off x="1619672" y="4941168"/>
            <a:ext cx="21602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57" name="Oval Callout 56"/>
          <p:cNvSpPr/>
          <p:nvPr/>
        </p:nvSpPr>
        <p:spPr>
          <a:xfrm>
            <a:off x="6162239" y="3984883"/>
            <a:ext cx="2448272" cy="651560"/>
          </a:xfrm>
          <a:prstGeom prst="wedgeEllipseCallout">
            <a:avLst>
              <a:gd name="adj1" fmla="val -95451"/>
              <a:gd name="adj2" fmla="val -99657"/>
            </a:avLst>
          </a:prstGeom>
          <a:solidFill>
            <a:srgbClr val="FFFF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NESTING</a:t>
            </a:r>
            <a:endParaRPr lang="en-US" dirty="0">
              <a:solidFill>
                <a:srgbClr val="00B0F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172348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2" grpId="0" animBg="1"/>
      <p:bldP spid="45" grpId="0"/>
      <p:bldP spid="46" grpId="0"/>
      <p:bldP spid="47" grpId="0"/>
      <p:bldP spid="57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Arrow Connector 16"/>
          <p:cNvCxnSpPr/>
          <p:nvPr/>
        </p:nvCxnSpPr>
        <p:spPr>
          <a:xfrm>
            <a:off x="4398919" y="882864"/>
            <a:ext cx="0" cy="50405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4398919" y="2134445"/>
            <a:ext cx="1" cy="24188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4398919" y="4374981"/>
            <a:ext cx="0" cy="288032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4395449" y="2736365"/>
            <a:ext cx="6940" cy="216024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2958759" y="692696"/>
            <a:ext cx="2880320" cy="36004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Initialize </a:t>
            </a:r>
            <a:r>
              <a:rPr lang="en-US" dirty="0" err="1">
                <a:solidFill>
                  <a:srgbClr val="0000FF"/>
                </a:solidFill>
              </a:rPr>
              <a:t>outCount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3" name="Flowchart: Decision 12"/>
          <p:cNvSpPr/>
          <p:nvPr/>
        </p:nvSpPr>
        <p:spPr>
          <a:xfrm>
            <a:off x="2958759" y="1386920"/>
            <a:ext cx="2880320" cy="817944"/>
          </a:xfrm>
          <a:prstGeom prst="flowChartDecision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rgbClr val="0000FF"/>
                </a:solidFill>
              </a:rPr>
              <a:t>outCount</a:t>
            </a:r>
            <a:r>
              <a:rPr lang="en-US" sz="1600" dirty="0">
                <a:solidFill>
                  <a:srgbClr val="0000FF"/>
                </a:solidFill>
              </a:rPr>
              <a:t> &lt; </a:t>
            </a:r>
            <a:r>
              <a:rPr lang="en-US" sz="1600" dirty="0" err="1">
                <a:solidFill>
                  <a:srgbClr val="0000FF"/>
                </a:solidFill>
              </a:rPr>
              <a:t>outFinal</a:t>
            </a:r>
            <a:r>
              <a:rPr lang="en-US" sz="1600" dirty="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460058" y="2376325"/>
            <a:ext cx="1877723" cy="36004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Statement</a:t>
            </a:r>
            <a:r>
              <a:rPr lang="en-US" b="1" dirty="0">
                <a:solidFill>
                  <a:srgbClr val="FF0000"/>
                </a:solidFill>
              </a:rPr>
              <a:t>(s) </a:t>
            </a:r>
            <a:r>
              <a:rPr lang="en-US" b="1" i="1" dirty="0" err="1">
                <a:solidFill>
                  <a:srgbClr val="FF0000"/>
                </a:solidFill>
              </a:rPr>
              <a:t>i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73404" y="6377423"/>
            <a:ext cx="2451030" cy="313293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rgbClr val="0000FF"/>
                </a:solidFill>
              </a:rPr>
              <a:t>outCount</a:t>
            </a:r>
            <a:r>
              <a:rPr lang="en-US" dirty="0">
                <a:solidFill>
                  <a:srgbClr val="0000FF"/>
                </a:solidFill>
              </a:rPr>
              <a:t>++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4398919" y="404664"/>
            <a:ext cx="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481748" y="2060848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00B050"/>
                </a:solidFill>
              </a:rPr>
              <a:t>True</a:t>
            </a:r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5610192" y="6534069"/>
            <a:ext cx="184212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H="1">
            <a:off x="4391983" y="1196752"/>
            <a:ext cx="3060337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5400000">
            <a:off x="2771800" y="1615872"/>
            <a:ext cx="0" cy="36004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2231740" y="1651876"/>
            <a:ext cx="360040" cy="288032"/>
          </a:xfrm>
          <a:prstGeom prst="ellipse">
            <a:avLst/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218899" y="116632"/>
            <a:ext cx="360040" cy="288032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2555776" y="1340768"/>
            <a:ext cx="7200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FF0000"/>
                </a:solidFill>
              </a:rPr>
              <a:t>False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958759" y="2975762"/>
            <a:ext cx="2880320" cy="360040"/>
          </a:xfrm>
          <a:prstGeom prst="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Initialize </a:t>
            </a:r>
            <a:r>
              <a:rPr lang="en-US" dirty="0" err="1">
                <a:solidFill>
                  <a:schemeClr val="bg1"/>
                </a:solidFill>
              </a:rPr>
              <a:t>inCount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8" name="Flowchart: Decision 27"/>
          <p:cNvSpPr/>
          <p:nvPr/>
        </p:nvSpPr>
        <p:spPr>
          <a:xfrm>
            <a:off x="2958759" y="3582893"/>
            <a:ext cx="2880320" cy="792088"/>
          </a:xfrm>
          <a:prstGeom prst="flowChartDecision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bg1"/>
                </a:solidFill>
              </a:rPr>
              <a:t>inCount</a:t>
            </a:r>
            <a:r>
              <a:rPr lang="en-US" sz="1600" dirty="0">
                <a:solidFill>
                  <a:schemeClr val="bg1"/>
                </a:solidFill>
              </a:rPr>
              <a:t> &lt; </a:t>
            </a:r>
            <a:r>
              <a:rPr lang="en-US" sz="1600" dirty="0" err="1">
                <a:solidFill>
                  <a:schemeClr val="bg1"/>
                </a:solidFill>
              </a:rPr>
              <a:t>inFinal</a:t>
            </a:r>
            <a:r>
              <a:rPr lang="en-US" sz="1600" dirty="0">
                <a:solidFill>
                  <a:schemeClr val="bg1"/>
                </a:solidFill>
              </a:rPr>
              <a:t>?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4398919" y="3335802"/>
            <a:ext cx="0" cy="252028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499992" y="4355236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00B050"/>
                </a:solidFill>
              </a:rPr>
              <a:t>True</a:t>
            </a:r>
          </a:p>
        </p:txBody>
      </p:sp>
      <p:cxnSp>
        <p:nvCxnSpPr>
          <p:cNvPr id="32" name="Straight Arrow Connector 31"/>
          <p:cNvCxnSpPr/>
          <p:nvPr/>
        </p:nvCxnSpPr>
        <p:spPr>
          <a:xfrm>
            <a:off x="4398918" y="5023053"/>
            <a:ext cx="2" cy="237512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2958759" y="5260565"/>
            <a:ext cx="2880320" cy="313293"/>
          </a:xfrm>
          <a:prstGeom prst="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bg1"/>
                </a:solidFill>
              </a:rPr>
              <a:t>inCount</a:t>
            </a:r>
            <a:r>
              <a:rPr lang="en-US" dirty="0">
                <a:solidFill>
                  <a:schemeClr val="bg1"/>
                </a:solidFill>
              </a:rPr>
              <a:t>++</a:t>
            </a:r>
          </a:p>
        </p:txBody>
      </p:sp>
      <p:sp>
        <p:nvSpPr>
          <p:cNvPr id="37" name="Rectangle 36"/>
          <p:cNvSpPr/>
          <p:nvPr/>
        </p:nvSpPr>
        <p:spPr>
          <a:xfrm>
            <a:off x="2958759" y="4663013"/>
            <a:ext cx="2880320" cy="360040"/>
          </a:xfrm>
          <a:prstGeom prst="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In statement</a:t>
            </a:r>
            <a:r>
              <a:rPr lang="en-US" b="1" dirty="0">
                <a:solidFill>
                  <a:srgbClr val="FFFF00"/>
                </a:solidFill>
              </a:rPr>
              <a:t>(s) </a:t>
            </a:r>
            <a:r>
              <a:rPr lang="en-US" b="1" i="1" dirty="0">
                <a:solidFill>
                  <a:srgbClr val="FFFF00"/>
                </a:solidFill>
              </a:rPr>
              <a:t>j</a:t>
            </a:r>
            <a:endParaRPr lang="en-US" b="1" dirty="0">
              <a:solidFill>
                <a:srgbClr val="FFFF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2411761" y="3429000"/>
            <a:ext cx="1" cy="1988212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>
            <a:off x="2411760" y="3461816"/>
            <a:ext cx="1947963" cy="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>
            <a:off x="6228184" y="3978937"/>
            <a:ext cx="0" cy="1934339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659059" y="3573016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0000"/>
                </a:solidFill>
              </a:rPr>
              <a:t>False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2411761" y="5417211"/>
            <a:ext cx="546998" cy="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3186670" y="5733256"/>
            <a:ext cx="2424498" cy="360040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0000FF"/>
                </a:solidFill>
              </a:rPr>
              <a:t>Statement</a:t>
            </a:r>
            <a:r>
              <a:rPr lang="en-US" b="1" dirty="0">
                <a:solidFill>
                  <a:srgbClr val="FF0000"/>
                </a:solidFill>
              </a:rPr>
              <a:t>(s) </a:t>
            </a:r>
            <a:r>
              <a:rPr lang="en-US" b="1" i="1" dirty="0" err="1">
                <a:solidFill>
                  <a:srgbClr val="FF0000"/>
                </a:solidFill>
              </a:rPr>
              <a:t>i+k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4398919" y="6093296"/>
            <a:ext cx="0" cy="28803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5839079" y="3978937"/>
            <a:ext cx="389105" cy="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flipH="1">
            <a:off x="5611168" y="5913276"/>
            <a:ext cx="617016" cy="0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flipV="1">
            <a:off x="7452320" y="1196752"/>
            <a:ext cx="0" cy="5337317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39503377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2000"/>
                            </p:stCondLst>
                            <p:childTnLst>
                              <p:par>
                                <p:cTn id="6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2500"/>
                            </p:stCondLst>
                            <p:childTnLst>
                              <p:par>
                                <p:cTn id="6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3000"/>
                            </p:stCondLst>
                            <p:childTnLst>
                              <p:par>
                                <p:cTn id="6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3500"/>
                            </p:stCondLst>
                            <p:childTnLst>
                              <p:par>
                                <p:cTn id="7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000"/>
                            </p:stCondLst>
                            <p:childTnLst>
                              <p:par>
                                <p:cTn id="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4500"/>
                            </p:stCondLst>
                            <p:childTnLst>
                              <p:par>
                                <p:cTn id="8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000"/>
                            </p:stCondLst>
                            <p:childTnLst>
                              <p:par>
                                <p:cTn id="9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2500"/>
                            </p:stCondLst>
                            <p:childTnLst>
                              <p:par>
                                <p:cTn id="12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9" grpId="0"/>
      <p:bldP spid="23" grpId="0" animBg="1"/>
      <p:bldP spid="24" grpId="0" animBg="1"/>
      <p:bldP spid="26" grpId="0"/>
      <p:bldP spid="27" grpId="0" animBg="1"/>
      <p:bldP spid="28" grpId="0" animBg="1"/>
      <p:bldP spid="31" grpId="0"/>
      <p:bldP spid="33" grpId="0" animBg="1"/>
      <p:bldP spid="37" grpId="0" animBg="1"/>
      <p:bldP spid="49" grpId="0"/>
      <p:bldP spid="5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/>
              <a:t>Nested</a:t>
            </a:r>
            <a:r>
              <a:rPr lang="en-US" dirty="0">
                <a:solidFill>
                  <a:schemeClr val="accent2"/>
                </a:solidFill>
                <a:latin typeface="Tahoma" charset="0"/>
                <a:cs typeface="Arial" charset="0"/>
              </a:rPr>
              <a:t>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for</a:t>
            </a:r>
            <a:r>
              <a:rPr lang="en-US" dirty="0">
                <a:solidFill>
                  <a:srgbClr val="00B0F0"/>
                </a:solidFill>
                <a:latin typeface="Tahoma" charset="0"/>
                <a:cs typeface="Arial" charset="0"/>
              </a:rPr>
              <a:t> </a:t>
            </a:r>
            <a:r>
              <a:rPr lang="en-US" dirty="0"/>
              <a:t>– Example 1</a:t>
            </a:r>
            <a:endParaRPr lang="en-US" sz="28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19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688941" y="1257514"/>
            <a:ext cx="7275546" cy="3139321"/>
            <a:chOff x="323528" y="1536605"/>
            <a:chExt cx="7848872" cy="2951979"/>
          </a:xfrm>
        </p:grpSpPr>
        <p:sp>
          <p:nvSpPr>
            <p:cNvPr id="15" name="TextBox 14"/>
            <p:cNvSpPr txBox="1"/>
            <p:nvPr/>
          </p:nvSpPr>
          <p:spPr>
            <a:xfrm>
              <a:off x="971600" y="1536605"/>
              <a:ext cx="7200800" cy="2951979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dirty="0" err="1">
                  <a:solidFill>
                    <a:srgbClr val="00B0F0"/>
                  </a:solidFill>
                </a:rPr>
                <a:t>int</a:t>
              </a:r>
              <a:r>
                <a:rPr lang="en-US" dirty="0">
                  <a:solidFill>
                    <a:srgbClr val="00B0F0"/>
                  </a:solidFill>
                </a:rPr>
                <a:t> </a:t>
              </a:r>
              <a:r>
                <a:rPr lang="en-US" dirty="0" err="1">
                  <a:solidFill>
                    <a:srgbClr val="0000FF"/>
                  </a:solidFill>
                </a:rPr>
                <a:t>outCount</a:t>
              </a:r>
              <a:r>
                <a:rPr lang="en-US" dirty="0">
                  <a:solidFill>
                    <a:srgbClr val="0000FF"/>
                  </a:solidFill>
                </a:rPr>
                <a:t>, </a:t>
              </a:r>
              <a:r>
                <a:rPr lang="en-US" dirty="0" err="1">
                  <a:solidFill>
                    <a:srgbClr val="0000FF"/>
                  </a:solidFill>
                </a:rPr>
                <a:t>inCount</a:t>
              </a:r>
              <a:r>
                <a:rPr lang="en-US" dirty="0">
                  <a:solidFill>
                    <a:srgbClr val="0000FF"/>
                  </a:solidFill>
                </a:rPr>
                <a:t> = 0;</a:t>
              </a: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 (“Start the loops”);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for (</a:t>
              </a:r>
              <a:r>
                <a:rPr lang="en-US" dirty="0" err="1">
                  <a:solidFill>
                    <a:srgbClr val="0000FF"/>
                  </a:solidFill>
                </a:rPr>
                <a:t>outCount</a:t>
              </a:r>
              <a:r>
                <a:rPr lang="en-US" dirty="0">
                  <a:solidFill>
                    <a:srgbClr val="0000FF"/>
                  </a:solidFill>
                </a:rPr>
                <a:t> = 0; </a:t>
              </a:r>
              <a:r>
                <a:rPr lang="en-US" dirty="0" err="1">
                  <a:solidFill>
                    <a:srgbClr val="0000FF"/>
                  </a:solidFill>
                </a:rPr>
                <a:t>outCount</a:t>
              </a:r>
              <a:r>
                <a:rPr lang="en-US" dirty="0">
                  <a:solidFill>
                    <a:srgbClr val="0000FF"/>
                  </a:solidFill>
                </a:rPr>
                <a:t> &lt; 2; </a:t>
              </a:r>
              <a:r>
                <a:rPr lang="en-US" dirty="0" err="1">
                  <a:solidFill>
                    <a:srgbClr val="0000FF"/>
                  </a:solidFill>
                </a:rPr>
                <a:t>outCount</a:t>
              </a:r>
              <a:r>
                <a:rPr lang="en-US" dirty="0">
                  <a:solidFill>
                    <a:srgbClr val="0000FF"/>
                  </a:solidFill>
                </a:rPr>
                <a:t>++)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{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 </a:t>
              </a:r>
              <a:r>
                <a:rPr lang="en-US" dirty="0" err="1">
                  <a:solidFill>
                    <a:srgbClr val="0000FF"/>
                  </a:solidFill>
                </a:rPr>
                <a:t>System.out.printf</a:t>
              </a:r>
              <a:r>
                <a:rPr lang="en-US" dirty="0">
                  <a:solidFill>
                    <a:srgbClr val="0000FF"/>
                  </a:solidFill>
                </a:rPr>
                <a:t> (“Outer = %3d%n”, </a:t>
              </a:r>
              <a:r>
                <a:rPr lang="en-US" dirty="0" err="1">
                  <a:solidFill>
                    <a:srgbClr val="0000FF"/>
                  </a:solidFill>
                </a:rPr>
                <a:t>outCount</a:t>
              </a:r>
              <a:r>
                <a:rPr lang="en-US" dirty="0">
                  <a:solidFill>
                    <a:srgbClr val="0000FF"/>
                  </a:solidFill>
                </a:rPr>
                <a:t>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 </a:t>
              </a:r>
              <a:r>
                <a:rPr lang="en-US" dirty="0">
                  <a:solidFill>
                    <a:srgbClr val="CC0099"/>
                  </a:solidFill>
                </a:rPr>
                <a:t>for (</a:t>
              </a:r>
              <a:r>
                <a:rPr lang="en-US" dirty="0" err="1">
                  <a:solidFill>
                    <a:srgbClr val="CC0099"/>
                  </a:solidFill>
                </a:rPr>
                <a:t>inCount</a:t>
              </a:r>
              <a:r>
                <a:rPr lang="en-US" dirty="0">
                  <a:solidFill>
                    <a:srgbClr val="CC0099"/>
                  </a:solidFill>
                </a:rPr>
                <a:t> = 0; </a:t>
              </a:r>
              <a:r>
                <a:rPr lang="en-US" dirty="0" err="1">
                  <a:solidFill>
                    <a:srgbClr val="CC0099"/>
                  </a:solidFill>
                </a:rPr>
                <a:t>inCount</a:t>
              </a:r>
              <a:r>
                <a:rPr lang="en-US" dirty="0">
                  <a:solidFill>
                    <a:srgbClr val="CC0099"/>
                  </a:solidFill>
                </a:rPr>
                <a:t> &lt; 3; </a:t>
              </a:r>
              <a:r>
                <a:rPr lang="en-US" dirty="0" err="1">
                  <a:solidFill>
                    <a:srgbClr val="CC0099"/>
                  </a:solidFill>
                </a:rPr>
                <a:t>inCount</a:t>
              </a:r>
              <a:r>
                <a:rPr lang="en-US" dirty="0">
                  <a:solidFill>
                    <a:srgbClr val="CC0099"/>
                  </a:solidFill>
                </a:rPr>
                <a:t>++)</a:t>
              </a:r>
            </a:p>
            <a:p>
              <a:r>
                <a:rPr lang="en-US" dirty="0">
                  <a:solidFill>
                    <a:srgbClr val="CC0099"/>
                  </a:solidFill>
                </a:rPr>
                <a:t>	</a:t>
              </a:r>
              <a:r>
                <a:rPr lang="en-US" dirty="0" err="1">
                  <a:solidFill>
                    <a:srgbClr val="CC0099"/>
                  </a:solidFill>
                </a:rPr>
                <a:t>System.out.printf</a:t>
              </a:r>
              <a:r>
                <a:rPr lang="en-US" dirty="0">
                  <a:solidFill>
                    <a:srgbClr val="CC0099"/>
                  </a:solidFill>
                </a:rPr>
                <a:t> (“\</a:t>
              </a:r>
              <a:r>
                <a:rPr lang="en-US" dirty="0" err="1">
                  <a:solidFill>
                    <a:srgbClr val="CC0099"/>
                  </a:solidFill>
                </a:rPr>
                <a:t>tInner</a:t>
              </a:r>
              <a:r>
                <a:rPr lang="en-US" dirty="0">
                  <a:solidFill>
                    <a:srgbClr val="CC0099"/>
                  </a:solidFill>
                </a:rPr>
                <a:t> = %3d ”, </a:t>
              </a:r>
              <a:r>
                <a:rPr lang="en-US" dirty="0" err="1">
                  <a:solidFill>
                    <a:srgbClr val="CC0099"/>
                  </a:solidFill>
                </a:rPr>
                <a:t>inCount</a:t>
              </a:r>
              <a:r>
                <a:rPr lang="en-US" dirty="0">
                  <a:solidFill>
                    <a:srgbClr val="CC0099"/>
                  </a:solidFill>
                </a:rPr>
                <a:t>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  </a:t>
              </a:r>
              <a:r>
                <a:rPr lang="en-US" dirty="0" err="1">
                  <a:solidFill>
                    <a:srgbClr val="0000FF"/>
                  </a:solidFill>
                </a:rPr>
                <a:t>System.out.println</a:t>
              </a:r>
              <a:r>
                <a:rPr lang="en-US" dirty="0">
                  <a:solidFill>
                    <a:srgbClr val="0000FF"/>
                  </a:solidFill>
                </a:rPr>
                <a:t>(“\n”);</a:t>
              </a:r>
            </a:p>
            <a:p>
              <a:r>
                <a:rPr lang="en-US" dirty="0">
                  <a:solidFill>
                    <a:srgbClr val="0000FF"/>
                  </a:solidFill>
                </a:rPr>
                <a:t>     } </a:t>
              </a:r>
              <a:r>
                <a:rPr lang="en-US" dirty="0">
                  <a:solidFill>
                    <a:srgbClr val="00B050"/>
                  </a:solidFill>
                </a:rPr>
                <a:t>//end for </a:t>
              </a:r>
              <a:r>
                <a:rPr lang="en-US" dirty="0" err="1">
                  <a:solidFill>
                    <a:srgbClr val="00B050"/>
                  </a:solidFill>
                </a:rPr>
                <a:t>outCount</a:t>
              </a:r>
              <a:endParaRPr lang="en-US" dirty="0">
                <a:solidFill>
                  <a:srgbClr val="00B050"/>
                </a:solidFill>
              </a:endParaRPr>
            </a:p>
            <a:p>
              <a:r>
                <a:rPr lang="en-US" dirty="0" err="1">
                  <a:solidFill>
                    <a:srgbClr val="0000FF"/>
                  </a:solidFill>
                </a:rPr>
                <a:t>System.out.printf</a:t>
              </a:r>
              <a:r>
                <a:rPr lang="en-US" dirty="0">
                  <a:solidFill>
                    <a:srgbClr val="0000FF"/>
                  </a:solidFill>
                </a:rPr>
                <a:t> (“After the outer loop ends, </a:t>
              </a:r>
              <a:r>
                <a:rPr lang="en-US" dirty="0" err="1">
                  <a:solidFill>
                    <a:srgbClr val="0000FF"/>
                  </a:solidFill>
                </a:rPr>
                <a:t>outCount</a:t>
              </a:r>
              <a:r>
                <a:rPr lang="en-US" dirty="0">
                  <a:solidFill>
                    <a:srgbClr val="0000FF"/>
                  </a:solidFill>
                </a:rPr>
                <a:t> = %d, </a:t>
              </a:r>
              <a:r>
                <a:rPr lang="en-US" dirty="0" err="1">
                  <a:solidFill>
                    <a:srgbClr val="0000FF"/>
                  </a:solidFill>
                </a:rPr>
                <a:t>inCount</a:t>
              </a:r>
              <a:r>
                <a:rPr lang="en-US" dirty="0">
                  <a:solidFill>
                    <a:srgbClr val="0000FF"/>
                  </a:solidFill>
                </a:rPr>
                <a:t> = %d”, </a:t>
              </a:r>
              <a:r>
                <a:rPr lang="en-US" dirty="0" err="1">
                  <a:solidFill>
                    <a:srgbClr val="0000FF"/>
                  </a:solidFill>
                </a:rPr>
                <a:t>outCount</a:t>
              </a:r>
              <a:r>
                <a:rPr lang="en-US" dirty="0">
                  <a:solidFill>
                    <a:srgbClr val="0000FF"/>
                  </a:solidFill>
                </a:rPr>
                <a:t>, </a:t>
              </a:r>
              <a:r>
                <a:rPr lang="en-US" dirty="0" err="1">
                  <a:solidFill>
                    <a:srgbClr val="0000FF"/>
                  </a:solidFill>
                </a:rPr>
                <a:t>inCount</a:t>
              </a:r>
              <a:r>
                <a:rPr lang="en-US" dirty="0">
                  <a:solidFill>
                    <a:srgbClr val="0000FF"/>
                  </a:solidFill>
                </a:rPr>
                <a:t>);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23528" y="1536605"/>
              <a:ext cx="576064" cy="295197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dirty="0">
                  <a:solidFill>
                    <a:srgbClr val="FF0000"/>
                  </a:solidFill>
                </a:rPr>
                <a:t>11</a:t>
              </a:r>
            </a:p>
          </p:txBody>
        </p:sp>
      </p:grpSp>
      <p:sp>
        <p:nvSpPr>
          <p:cNvPr id="19" name="Rounded Rectangle 18"/>
          <p:cNvSpPr/>
          <p:nvPr/>
        </p:nvSpPr>
        <p:spPr>
          <a:xfrm>
            <a:off x="251520" y="1257514"/>
            <a:ext cx="1296144" cy="504056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Example 1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1832956" y="4569349"/>
            <a:ext cx="7131532" cy="1815883"/>
            <a:chOff x="831805" y="1236822"/>
            <a:chExt cx="7340595" cy="1815881"/>
          </a:xfrm>
        </p:grpSpPr>
        <p:sp>
          <p:nvSpPr>
            <p:cNvPr id="21" name="TextBox 20"/>
            <p:cNvSpPr txBox="1"/>
            <p:nvPr/>
          </p:nvSpPr>
          <p:spPr>
            <a:xfrm>
              <a:off x="1301912" y="1236822"/>
              <a:ext cx="6870488" cy="1815881"/>
            </a:xfrm>
            <a:prstGeom prst="rect">
              <a:avLst/>
            </a:prstGeom>
            <a:solidFill>
              <a:srgbClr val="0000FF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</a:rPr>
                <a:t>Start the loops</a:t>
              </a:r>
            </a:p>
            <a:p>
              <a:r>
                <a:rPr lang="en-US" sz="1400" dirty="0">
                  <a:solidFill>
                    <a:schemeClr val="bg1"/>
                  </a:solidFill>
                </a:rPr>
                <a:t>Outer = ~~0</a:t>
              </a:r>
            </a:p>
            <a:p>
              <a:r>
                <a:rPr lang="en-US" sz="1400" dirty="0">
                  <a:solidFill>
                    <a:schemeClr val="bg1"/>
                  </a:solidFill>
                </a:rPr>
                <a:t>	Inner = ~~0 Inner = ~~1 Inner = ~~2</a:t>
              </a:r>
            </a:p>
            <a:p>
              <a:endParaRPr lang="en-US" sz="1400" dirty="0">
                <a:solidFill>
                  <a:schemeClr val="bg1"/>
                </a:solidFill>
              </a:endParaRPr>
            </a:p>
            <a:p>
              <a:r>
                <a:rPr lang="en-US" sz="1400" dirty="0">
                  <a:solidFill>
                    <a:schemeClr val="bg1"/>
                  </a:solidFill>
                </a:rPr>
                <a:t>Outer = ~~1</a:t>
              </a:r>
            </a:p>
            <a:p>
              <a:r>
                <a:rPr lang="en-US" sz="1400" dirty="0">
                  <a:solidFill>
                    <a:schemeClr val="bg1"/>
                  </a:solidFill>
                </a:rPr>
                <a:t>	Inner = ~~0 Inner = ~~1 Inner = ~~2</a:t>
              </a:r>
            </a:p>
            <a:p>
              <a:endParaRPr lang="en-US" sz="1400" dirty="0">
                <a:solidFill>
                  <a:schemeClr val="bg1"/>
                </a:solidFill>
              </a:endParaRPr>
            </a:p>
            <a:p>
              <a:r>
                <a:rPr lang="en-US" sz="1400" dirty="0">
                  <a:solidFill>
                    <a:schemeClr val="bg1"/>
                  </a:solidFill>
                </a:rPr>
                <a:t>After the outer loop ends, </a:t>
              </a:r>
              <a:r>
                <a:rPr lang="en-US" sz="1400" dirty="0" err="1">
                  <a:solidFill>
                    <a:schemeClr val="bg1"/>
                  </a:solidFill>
                </a:rPr>
                <a:t>outCount</a:t>
              </a:r>
              <a:r>
                <a:rPr lang="en-US" sz="1400" dirty="0">
                  <a:solidFill>
                    <a:schemeClr val="bg1"/>
                  </a:solidFill>
                </a:rPr>
                <a:t> = 2, </a:t>
              </a:r>
              <a:r>
                <a:rPr lang="en-US" sz="1400" dirty="0" err="1">
                  <a:solidFill>
                    <a:schemeClr val="bg1"/>
                  </a:solidFill>
                </a:rPr>
                <a:t>inCount</a:t>
              </a:r>
              <a:r>
                <a:rPr lang="en-US" sz="1400" dirty="0">
                  <a:solidFill>
                    <a:schemeClr val="bg1"/>
                  </a:solidFill>
                </a:rPr>
                <a:t> = 3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31805" y="1236822"/>
              <a:ext cx="447534" cy="18158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6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7</a:t>
              </a:r>
            </a:p>
            <a:p>
              <a:r>
                <a:rPr lang="en-US" sz="1400" dirty="0">
                  <a:solidFill>
                    <a:srgbClr val="FF0000"/>
                  </a:solidFill>
                </a:rPr>
                <a:t>8</a:t>
              </a:r>
            </a:p>
          </p:txBody>
        </p:sp>
      </p:grpSp>
      <p:sp>
        <p:nvSpPr>
          <p:cNvPr id="23" name="Rounded Rectangle 22"/>
          <p:cNvSpPr/>
          <p:nvPr/>
        </p:nvSpPr>
        <p:spPr>
          <a:xfrm>
            <a:off x="251520" y="4484514"/>
            <a:ext cx="1296144" cy="331478"/>
          </a:xfrm>
          <a:prstGeom prst="roundRect">
            <a:avLst/>
          </a:prstGeom>
          <a:solidFill>
            <a:srgbClr val="00B0F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bg1"/>
                </a:solidFill>
              </a:rPr>
              <a:t>Output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576651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dirty="0">
                <a:ea typeface="+mj-ea"/>
              </a:rPr>
              <a:t>The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for</a:t>
            </a:r>
            <a:r>
              <a:rPr lang="en-US" altLang="en-US" dirty="0">
                <a:ea typeface="+mj-ea"/>
              </a:rPr>
              <a:t> Statement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3243965"/>
          </a:xfrm>
        </p:spPr>
        <p:txBody>
          <a:bodyPr>
            <a:spAutoFit/>
          </a:bodyPr>
          <a:lstStyle/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A </a:t>
            </a:r>
            <a:r>
              <a:rPr lang="en-US" altLang="en-US" sz="28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</a:t>
            </a:r>
            <a:r>
              <a:rPr lang="en-US" altLang="en-US" sz="2800" dirty="0">
                <a:ea typeface="ＭＳ Ｐゴシック" pitchFamily="34" charset="-128"/>
              </a:rPr>
              <a:t> statement executes the body of a loop a fixed number of times.</a:t>
            </a:r>
          </a:p>
          <a:p>
            <a:pPr eaLnBrk="1" hangingPunct="1"/>
            <a:r>
              <a:rPr lang="en-US" altLang="en-US" sz="2800" dirty="0">
                <a:ea typeface="ＭＳ Ｐゴシック" pitchFamily="34" charset="-128"/>
              </a:rPr>
              <a:t>Examples</a:t>
            </a:r>
          </a:p>
          <a:p>
            <a:pPr lvl="1" eaLnBrk="1" hangingPunct="1">
              <a:buFontTx/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 (count = 1; count &lt; 3; count++)</a:t>
            </a:r>
          </a:p>
          <a:p>
            <a:pPr lvl="1" eaLnBrk="1" hangingPunct="1">
              <a:buFontTx/>
              <a:buNone/>
            </a:pP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	   </a:t>
            </a:r>
            <a:r>
              <a:rPr lang="en-US" altLang="en-US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altLang="en-US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(count);</a:t>
            </a:r>
          </a:p>
          <a:p>
            <a:pPr lvl="1" eaLnBrk="1" hangingPunct="1">
              <a:buFontTx/>
              <a:buNone/>
            </a:pPr>
            <a:endParaRPr lang="en-US" altLang="en-US" b="1" dirty="0">
              <a:solidFill>
                <a:schemeClr val="accent2"/>
              </a:solidFill>
              <a:latin typeface="Courier New" pitchFamily="49" charset="0"/>
              <a:ea typeface="ＭＳ Ｐゴシック" pitchFamily="34" charset="-128"/>
            </a:endParaRPr>
          </a:p>
          <a:p>
            <a:pPr lvl="1" eaLnBrk="1" hangingPunct="1">
              <a:buFontTx/>
              <a:buNone/>
            </a:pPr>
            <a:endParaRPr lang="en-US" altLang="en-US" b="1" dirty="0">
              <a:solidFill>
                <a:schemeClr val="accent2"/>
              </a:solidFill>
              <a:latin typeface="Courier New" pitchFamily="49" charset="0"/>
              <a:ea typeface="ＭＳ Ｐゴシック" pitchFamily="34" charset="-128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79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/>
              <a:t>Nested</a:t>
            </a:r>
            <a:r>
              <a:rPr lang="en-US" dirty="0">
                <a:solidFill>
                  <a:schemeClr val="accent2"/>
                </a:solidFill>
                <a:latin typeface="Tahoma" charset="0"/>
                <a:cs typeface="Arial" charset="0"/>
              </a:rPr>
              <a:t>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for</a:t>
            </a:r>
            <a:r>
              <a:rPr lang="en-US" dirty="0">
                <a:solidFill>
                  <a:srgbClr val="00B0F0"/>
                </a:solidFill>
                <a:latin typeface="Tahoma" charset="0"/>
                <a:cs typeface="Arial" charset="0"/>
              </a:rPr>
              <a:t> </a:t>
            </a:r>
            <a:r>
              <a:rPr lang="en-US" dirty="0"/>
              <a:t>– Example 2 – analysis </a:t>
            </a:r>
            <a:endParaRPr lang="en-US" sz="28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251520" y="1268760"/>
            <a:ext cx="8712968" cy="1944216"/>
          </a:xfrm>
          <a:prstGeom prst="roundRect">
            <a:avLst>
              <a:gd name="adj" fmla="val 4976"/>
            </a:avLst>
          </a:prstGeom>
          <a:solidFill>
            <a:srgbClr val="0070C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/>
              <a:t>Write a program that produces the following output:</a:t>
            </a:r>
          </a:p>
          <a:p>
            <a:r>
              <a:rPr lang="en-US" dirty="0"/>
              <a:t>*</a:t>
            </a:r>
          </a:p>
          <a:p>
            <a:r>
              <a:rPr lang="en-US" dirty="0"/>
              <a:t>**</a:t>
            </a:r>
          </a:p>
          <a:p>
            <a:r>
              <a:rPr lang="en-US" dirty="0"/>
              <a:t>***</a:t>
            </a:r>
          </a:p>
          <a:p>
            <a:r>
              <a:rPr lang="en-US" dirty="0"/>
              <a:t>****</a:t>
            </a:r>
          </a:p>
          <a:p>
            <a:r>
              <a:rPr lang="en-US" dirty="0"/>
              <a:t>*****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251520" y="3284984"/>
            <a:ext cx="8727537" cy="1944216"/>
          </a:xfrm>
          <a:prstGeom prst="roundRect">
            <a:avLst>
              <a:gd name="adj" fmla="val 9650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Line number		Number of stars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1                                    1</a:t>
            </a:r>
          </a:p>
          <a:p>
            <a:pPr marL="342900" indent="-342900">
              <a:buAutoNum type="arabicPlain" startAt="2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                              2</a:t>
            </a:r>
          </a:p>
          <a:p>
            <a:pPr marL="342900" indent="-342900">
              <a:buAutoNum type="arabicPlain" startAt="2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                              3</a:t>
            </a:r>
          </a:p>
          <a:p>
            <a:pPr marL="342900" indent="-342900">
              <a:buAutoNum type="arabicPlain" startAt="2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                              4</a:t>
            </a:r>
          </a:p>
          <a:p>
            <a:pPr marL="342900" indent="-342900">
              <a:buAutoNum type="arabicPlain" startAt="2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                              5</a:t>
            </a:r>
          </a:p>
          <a:p>
            <a:pPr marL="342900" indent="-342900">
              <a:buAutoNum type="arabicPlain" startAt="2"/>
            </a:pPr>
            <a:endParaRPr lang="en-US" dirty="0">
              <a:solidFill>
                <a:srgbClr val="0000FF"/>
              </a:solidFill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251520" y="5301208"/>
            <a:ext cx="8727537" cy="1224136"/>
          </a:xfrm>
          <a:prstGeom prst="roundRect">
            <a:avLst>
              <a:gd name="adj" fmla="val 9650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If the line number (</a:t>
            </a:r>
            <a:r>
              <a:rPr lang="en-US" dirty="0">
                <a:solidFill>
                  <a:srgbClr val="0000FF"/>
                </a:solidFill>
              </a:rPr>
              <a:t>line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) is the outer counter 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     </a:t>
            </a:r>
            <a:r>
              <a:rPr lang="en-US" dirty="0">
                <a:solidFill>
                  <a:srgbClr val="CC0099"/>
                </a:solidFill>
                <a:sym typeface="Wingdings" panose="05000000000000000000" pitchFamily="2" charset="2"/>
              </a:rPr>
              <a:t>Initial value =</a:t>
            </a:r>
            <a:r>
              <a:rPr lang="en-US" dirty="0">
                <a:solidFill>
                  <a:srgbClr val="0000FF"/>
                </a:solidFill>
                <a:sym typeface="Wingdings" panose="05000000000000000000" pitchFamily="2" charset="2"/>
              </a:rPr>
              <a:t>1</a:t>
            </a:r>
            <a:r>
              <a:rPr lang="en-US" dirty="0">
                <a:solidFill>
                  <a:srgbClr val="CC0099"/>
                </a:solidFill>
                <a:sym typeface="Wingdings" panose="05000000000000000000" pitchFamily="2" charset="2"/>
              </a:rPr>
              <a:t>, final value: </a:t>
            </a:r>
            <a:r>
              <a:rPr lang="en-US" dirty="0">
                <a:solidFill>
                  <a:srgbClr val="0000FF"/>
                </a:solidFill>
                <a:sym typeface="Wingdings" panose="05000000000000000000" pitchFamily="2" charset="2"/>
              </a:rPr>
              <a:t>line &lt;=5</a:t>
            </a:r>
            <a:r>
              <a:rPr lang="en-US" dirty="0">
                <a:solidFill>
                  <a:srgbClr val="CC0099"/>
                </a:solidFill>
                <a:sym typeface="Wingdings" panose="05000000000000000000" pitchFamily="2" charset="2"/>
              </a:rPr>
              <a:t>, step: </a:t>
            </a:r>
            <a:r>
              <a:rPr lang="en-US" dirty="0">
                <a:solidFill>
                  <a:srgbClr val="0000FF"/>
                </a:solidFill>
                <a:sym typeface="Wingdings" panose="05000000000000000000" pitchFamily="2" charset="2"/>
              </a:rPr>
              <a:t>line++</a:t>
            </a:r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If the number of the stars (</a:t>
            </a:r>
            <a:r>
              <a:rPr lang="en-US" dirty="0">
                <a:solidFill>
                  <a:srgbClr val="0000FF"/>
                </a:solidFill>
              </a:rPr>
              <a:t>stars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) is the inner counter</a:t>
            </a:r>
          </a:p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  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 </a:t>
            </a:r>
            <a:r>
              <a:rPr lang="en-US" dirty="0">
                <a:solidFill>
                  <a:srgbClr val="CC0099"/>
                </a:solidFill>
                <a:sym typeface="Wingdings" panose="05000000000000000000" pitchFamily="2" charset="2"/>
              </a:rPr>
              <a:t>Initial value = </a:t>
            </a:r>
            <a:r>
              <a:rPr lang="en-US" dirty="0">
                <a:solidFill>
                  <a:srgbClr val="0000FF"/>
                </a:solidFill>
                <a:sym typeface="Wingdings" panose="05000000000000000000" pitchFamily="2" charset="2"/>
              </a:rPr>
              <a:t>1</a:t>
            </a:r>
            <a:r>
              <a:rPr lang="en-US" dirty="0">
                <a:solidFill>
                  <a:srgbClr val="CC0099"/>
                </a:solidFill>
                <a:sym typeface="Wingdings" panose="05000000000000000000" pitchFamily="2" charset="2"/>
              </a:rPr>
              <a:t>, final value: </a:t>
            </a:r>
            <a:r>
              <a:rPr lang="en-US" dirty="0">
                <a:solidFill>
                  <a:srgbClr val="0000FF"/>
                </a:solidFill>
                <a:sym typeface="Wingdings" panose="05000000000000000000" pitchFamily="2" charset="2"/>
              </a:rPr>
              <a:t>stars &lt;= line</a:t>
            </a:r>
            <a:r>
              <a:rPr lang="en-US" dirty="0">
                <a:solidFill>
                  <a:srgbClr val="CC0099"/>
                </a:solidFill>
                <a:sym typeface="Wingdings" panose="05000000000000000000" pitchFamily="2" charset="2"/>
              </a:rPr>
              <a:t>, step: </a:t>
            </a:r>
            <a:r>
              <a:rPr lang="en-US" dirty="0">
                <a:solidFill>
                  <a:srgbClr val="0000FF"/>
                </a:solidFill>
                <a:sym typeface="Wingdings" panose="05000000000000000000" pitchFamily="2" charset="2"/>
              </a:rPr>
              <a:t>star++</a:t>
            </a:r>
            <a:endParaRPr lang="en-US" dirty="0">
              <a:solidFill>
                <a:srgbClr val="0000FF"/>
              </a:solidFill>
            </a:endParaRPr>
          </a:p>
          <a:p>
            <a:pPr marL="342900" indent="-342900">
              <a:buAutoNum type="arabicPeriod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2031737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1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/>
              <a:t>Nested</a:t>
            </a:r>
            <a:r>
              <a:rPr lang="en-US" dirty="0">
                <a:solidFill>
                  <a:schemeClr val="accent2"/>
                </a:solidFill>
                <a:latin typeface="Tahoma" charset="0"/>
                <a:cs typeface="Arial" charset="0"/>
              </a:rPr>
              <a:t>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for</a:t>
            </a:r>
            <a:r>
              <a:rPr lang="en-US" dirty="0">
                <a:solidFill>
                  <a:srgbClr val="00B0F0"/>
                </a:solidFill>
                <a:latin typeface="Tahoma" charset="0"/>
                <a:cs typeface="Arial" charset="0"/>
              </a:rPr>
              <a:t> </a:t>
            </a:r>
            <a:r>
              <a:rPr lang="en-US" dirty="0"/>
              <a:t>– Example 2 – code</a:t>
            </a:r>
            <a:endParaRPr lang="en-US" sz="2800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21</a:t>
            </a:fld>
            <a:endParaRPr lang="en-US"/>
          </a:p>
        </p:txBody>
      </p:sp>
      <p:grpSp>
        <p:nvGrpSpPr>
          <p:cNvPr id="19" name="Group 18"/>
          <p:cNvGrpSpPr/>
          <p:nvPr/>
        </p:nvGrpSpPr>
        <p:grpSpPr>
          <a:xfrm>
            <a:off x="179512" y="1412776"/>
            <a:ext cx="8784976" cy="3754874"/>
            <a:chOff x="323528" y="1236822"/>
            <a:chExt cx="7848872" cy="3530798"/>
          </a:xfrm>
        </p:grpSpPr>
        <p:sp>
          <p:nvSpPr>
            <p:cNvPr id="20" name="TextBox 19"/>
            <p:cNvSpPr txBox="1"/>
            <p:nvPr/>
          </p:nvSpPr>
          <p:spPr>
            <a:xfrm>
              <a:off x="971600" y="1236822"/>
              <a:ext cx="7200800" cy="3530798"/>
            </a:xfrm>
            <a:prstGeom prst="rect">
              <a:avLst/>
            </a:prstGeom>
            <a:solidFill>
              <a:schemeClr val="bg2"/>
            </a:solidFill>
            <a:ln w="28575" cap="rnd" cmpd="thickThin"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400" dirty="0">
                  <a:solidFill>
                    <a:srgbClr val="00B0F0"/>
                  </a:solidFill>
                </a:rPr>
                <a:t>public class</a:t>
              </a:r>
              <a:r>
                <a:rPr lang="en-US" sz="1400" dirty="0">
                  <a:solidFill>
                    <a:srgbClr val="0000FF"/>
                  </a:solidFill>
                </a:rPr>
                <a:t> </a:t>
              </a:r>
              <a:r>
                <a:rPr lang="en-US" sz="1400" dirty="0" err="1">
                  <a:solidFill>
                    <a:srgbClr val="0000FF"/>
                  </a:solidFill>
                </a:rPr>
                <a:t>nestedFor</a:t>
              </a:r>
              <a:endParaRPr lang="en-US" sz="1400" dirty="0">
                <a:solidFill>
                  <a:srgbClr val="0000FF"/>
                </a:solidFill>
              </a:endParaRPr>
            </a:p>
            <a:p>
              <a:r>
                <a:rPr lang="en-US" sz="1400" dirty="0">
                  <a:solidFill>
                    <a:srgbClr val="0000FF"/>
                  </a:solidFill>
                </a:rPr>
                <a:t>{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</a:t>
              </a:r>
              <a:r>
                <a:rPr lang="en-US" sz="1400" dirty="0">
                  <a:solidFill>
                    <a:srgbClr val="00B0F0"/>
                  </a:solidFill>
                </a:rPr>
                <a:t>static final char</a:t>
              </a:r>
              <a:r>
                <a:rPr lang="en-US" sz="1400" dirty="0">
                  <a:solidFill>
                    <a:srgbClr val="0000FF"/>
                  </a:solidFill>
                </a:rPr>
                <a:t> ASTERISK = ‘*’;</a:t>
              </a:r>
            </a:p>
            <a:p>
              <a:r>
                <a:rPr lang="en-US" sz="1400" dirty="0">
                  <a:solidFill>
                    <a:srgbClr val="00B0F0"/>
                  </a:solidFill>
                </a:rPr>
                <a:t>   public static void</a:t>
              </a:r>
              <a:r>
                <a:rPr lang="en-US" sz="1400" dirty="0">
                  <a:solidFill>
                    <a:srgbClr val="0000FF"/>
                  </a:solidFill>
                </a:rPr>
                <a:t> main (String[] </a:t>
              </a:r>
              <a:r>
                <a:rPr lang="en-US" sz="1400" dirty="0" err="1">
                  <a:solidFill>
                    <a:srgbClr val="0000FF"/>
                  </a:solidFill>
                </a:rPr>
                <a:t>args</a:t>
              </a:r>
              <a:r>
                <a:rPr lang="en-US" sz="1400" dirty="0">
                  <a:solidFill>
                    <a:srgbClr val="0000FF"/>
                  </a:solidFill>
                </a:rPr>
                <a:t>)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   {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      </a:t>
              </a:r>
              <a:r>
                <a:rPr lang="en-US" sz="1400" dirty="0"/>
                <a:t>// Declaration section: to declare needed variables</a:t>
              </a:r>
            </a:p>
            <a:p>
              <a:r>
                <a:rPr lang="en-US" sz="1400" dirty="0"/>
                <a:t>             </a:t>
              </a:r>
              <a:r>
                <a:rPr lang="en-US" sz="1400" dirty="0" err="1">
                  <a:solidFill>
                    <a:srgbClr val="00B0F0"/>
                  </a:solidFill>
                </a:rPr>
                <a:t>int</a:t>
              </a:r>
              <a:r>
                <a:rPr lang="en-US" sz="1400" dirty="0">
                  <a:solidFill>
                    <a:srgbClr val="00B0F0"/>
                  </a:solidFill>
                </a:rPr>
                <a:t> </a:t>
              </a:r>
              <a:r>
                <a:rPr lang="en-US" sz="1400" dirty="0">
                  <a:solidFill>
                    <a:srgbClr val="0000FF"/>
                  </a:solidFill>
                </a:rPr>
                <a:t>line, stars;		</a:t>
              </a:r>
              <a:r>
                <a:rPr lang="en-US" sz="1400" dirty="0">
                  <a:solidFill>
                    <a:srgbClr val="00B050"/>
                  </a:solidFill>
                </a:rPr>
                <a:t>//loop counters</a:t>
              </a:r>
            </a:p>
            <a:p>
              <a:r>
                <a:rPr lang="en-US" sz="1400" dirty="0"/>
                <a:t>         // Processing section: processing statements</a:t>
              </a:r>
            </a:p>
            <a:p>
              <a:r>
                <a:rPr lang="en-US" sz="1400" dirty="0"/>
                <a:t>         // Output section: display program output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          </a:t>
              </a:r>
              <a:r>
                <a:rPr lang="en-US" sz="1400" dirty="0">
                  <a:solidFill>
                    <a:srgbClr val="00B0F0"/>
                  </a:solidFill>
                </a:rPr>
                <a:t>for</a:t>
              </a:r>
              <a:r>
                <a:rPr lang="en-US" sz="1400" dirty="0">
                  <a:solidFill>
                    <a:srgbClr val="0000FF"/>
                  </a:solidFill>
                </a:rPr>
                <a:t> (line = 1; line &lt;= 5; line++)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  {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    </a:t>
              </a:r>
              <a:r>
                <a:rPr lang="en-US" sz="1400" dirty="0">
                  <a:solidFill>
                    <a:srgbClr val="00B0F0"/>
                  </a:solidFill>
                </a:rPr>
                <a:t>for</a:t>
              </a:r>
              <a:r>
                <a:rPr lang="en-US" sz="1400" dirty="0">
                  <a:solidFill>
                    <a:srgbClr val="0000FF"/>
                  </a:solidFill>
                </a:rPr>
                <a:t> (stars = 1; stars &lt;= line; stars++)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          </a:t>
              </a:r>
              <a:r>
                <a:rPr lang="en-US" sz="1400" dirty="0" err="1">
                  <a:solidFill>
                    <a:srgbClr val="0000FF"/>
                  </a:solidFill>
                </a:rPr>
                <a:t>System.out.print</a:t>
              </a:r>
              <a:r>
                <a:rPr lang="en-US" sz="1400" dirty="0">
                  <a:solidFill>
                    <a:srgbClr val="0000FF"/>
                  </a:solidFill>
                </a:rPr>
                <a:t> (ASTERISK);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     </a:t>
              </a:r>
              <a:r>
                <a:rPr lang="en-US" sz="1400" dirty="0" err="1">
                  <a:solidFill>
                    <a:srgbClr val="0000FF"/>
                  </a:solidFill>
                </a:rPr>
                <a:t>System.out.print</a:t>
              </a:r>
              <a:r>
                <a:rPr lang="en-US" sz="1400" dirty="0">
                  <a:solidFill>
                    <a:srgbClr val="0000FF"/>
                  </a:solidFill>
                </a:rPr>
                <a:t> (“\n”);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	  } </a:t>
              </a:r>
              <a:r>
                <a:rPr lang="en-US" sz="1400" dirty="0">
                  <a:solidFill>
                    <a:srgbClr val="00B050"/>
                  </a:solidFill>
                </a:rPr>
                <a:t>//end for (line =…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      } </a:t>
              </a:r>
              <a:r>
                <a:rPr lang="en-US" sz="1400" dirty="0">
                  <a:solidFill>
                    <a:srgbClr val="00B050"/>
                  </a:solidFill>
                </a:rPr>
                <a:t>// end main</a:t>
              </a:r>
            </a:p>
            <a:p>
              <a:r>
                <a:rPr lang="en-US" sz="1400" dirty="0">
                  <a:solidFill>
                    <a:srgbClr val="0000FF"/>
                  </a:solidFill>
                </a:rPr>
                <a:t>} </a:t>
              </a:r>
              <a:r>
                <a:rPr lang="en-US" sz="1400" dirty="0">
                  <a:solidFill>
                    <a:srgbClr val="00B050"/>
                  </a:solidFill>
                </a:rPr>
                <a:t>// end class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3528" y="1236822"/>
              <a:ext cx="576064" cy="35307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2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3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4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5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6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7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8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9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10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11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12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13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14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15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16</a:t>
              </a:r>
            </a:p>
            <a:p>
              <a:pPr algn="r"/>
              <a:r>
                <a:rPr lang="en-US" sz="1400" dirty="0">
                  <a:solidFill>
                    <a:srgbClr val="FF0000"/>
                  </a:solidFill>
                </a:rPr>
                <a:t>17</a:t>
              </a:r>
            </a:p>
          </p:txBody>
        </p:sp>
      </p:grpSp>
      <p:sp>
        <p:nvSpPr>
          <p:cNvPr id="16" name="Rectangle 15"/>
          <p:cNvSpPr/>
          <p:nvPr/>
        </p:nvSpPr>
        <p:spPr>
          <a:xfrm>
            <a:off x="899592" y="3406492"/>
            <a:ext cx="8064896" cy="216024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899592" y="3838540"/>
            <a:ext cx="8064896" cy="216024"/>
          </a:xfrm>
          <a:prstGeom prst="rect">
            <a:avLst/>
          </a:prstGeom>
          <a:solidFill>
            <a:schemeClr val="accent1"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1547664" y="3742936"/>
            <a:ext cx="43204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547664" y="3742936"/>
            <a:ext cx="0" cy="7920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1547664" y="4535024"/>
            <a:ext cx="43204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619672" y="3895336"/>
            <a:ext cx="0" cy="27964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>
            <a:off x="1619672" y="4174984"/>
            <a:ext cx="43204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619672" y="3895336"/>
            <a:ext cx="43204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7915246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092431" y="4414528"/>
            <a:ext cx="4959137" cy="2169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Output</a:t>
            </a:r>
          </a:p>
          <a:p>
            <a:pPr>
              <a:spcBef>
                <a:spcPct val="50000"/>
              </a:spcBef>
            </a:pP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1  2  3  4  5  6  7  8  9 10</a:t>
            </a:r>
            <a:br>
              <a:rPr lang="en-US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2  4  6  8 10 12 14 16 18 20</a:t>
            </a:r>
            <a:br>
              <a:rPr lang="en-US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3  6  9 12 15 18 21 24 27 30</a:t>
            </a:r>
            <a:br>
              <a:rPr lang="en-US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4  8 12 16 20 24 28 32 36 40</a:t>
            </a:r>
            <a:br>
              <a:rPr lang="en-US" dirty="0">
                <a:solidFill>
                  <a:srgbClr val="000000"/>
                </a:solidFill>
                <a:latin typeface="Courier New" pitchFamily="49" charset="0"/>
              </a:rPr>
            </a:br>
            <a:r>
              <a:rPr lang="en-US" dirty="0">
                <a:solidFill>
                  <a:srgbClr val="000000"/>
                </a:solidFill>
                <a:latin typeface="Courier New" pitchFamily="49" charset="0"/>
              </a:rPr>
              <a:t>5 10 15 20 25 30 35 40 45 50</a:t>
            </a:r>
            <a:br>
              <a:rPr lang="en-US" dirty="0">
                <a:solidFill>
                  <a:srgbClr val="000000"/>
                </a:solidFill>
                <a:latin typeface="Courier New" pitchFamily="49" charset="0"/>
              </a:rPr>
            </a:br>
            <a:endParaRPr lang="en-US" dirty="0">
              <a:solidFill>
                <a:srgbClr val="000000"/>
              </a:solidFill>
              <a:latin typeface="Courier New" pitchFamily="49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 vert="horz" rtlCol="0"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en-US" dirty="0"/>
              <a:t>Nested</a:t>
            </a:r>
            <a:r>
              <a:rPr lang="en-US" dirty="0">
                <a:solidFill>
                  <a:schemeClr val="accent2"/>
                </a:solidFill>
                <a:latin typeface="Tahoma" charset="0"/>
                <a:cs typeface="Arial" charset="0"/>
              </a:rPr>
              <a:t>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for</a:t>
            </a:r>
            <a:r>
              <a:rPr lang="en-US" dirty="0">
                <a:solidFill>
                  <a:srgbClr val="00B0F0"/>
                </a:solidFill>
                <a:latin typeface="Tahoma" charset="0"/>
                <a:cs typeface="Arial" charset="0"/>
              </a:rPr>
              <a:t> </a:t>
            </a:r>
            <a:r>
              <a:rPr lang="en-US" dirty="0"/>
              <a:t>– Example 3</a:t>
            </a:r>
            <a:endParaRPr lang="en-US" dirty="0">
              <a:solidFill>
                <a:schemeClr val="accent2"/>
              </a:solidFill>
              <a:latin typeface="Tahoma" charset="0"/>
              <a:cs typeface="Arial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11984"/>
            <a:ext cx="8229600" cy="4865016"/>
          </a:xfrm>
        </p:spPr>
        <p:txBody>
          <a:bodyPr>
            <a:normAutofit/>
          </a:bodyPr>
          <a:lstStyle/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000" dirty="0">
                <a:solidFill>
                  <a:srgbClr val="FA6400"/>
                </a:solidFill>
                <a:latin typeface="Courier New" pitchFamily="49" charset="0"/>
                <a:cs typeface="Times New Roman" pitchFamily="18" charset="0"/>
              </a:rPr>
              <a:t>//What does this code do?</a:t>
            </a:r>
            <a:endParaRPr lang="en-US" sz="2000" dirty="0">
              <a:solidFill>
                <a:srgbClr val="941EDF"/>
              </a:solidFill>
              <a:latin typeface="Courier New" pitchFamily="49" charset="0"/>
              <a:cs typeface="Times New Roman" pitchFamily="18" charset="0"/>
            </a:endParaRP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000" dirty="0">
                <a:solidFill>
                  <a:srgbClr val="941EDF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(</a:t>
            </a:r>
            <a:r>
              <a:rPr lang="en-US" sz="2000" dirty="0" err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= 1; </a:t>
            </a:r>
            <a:r>
              <a:rPr lang="en-US" sz="2000" dirty="0" err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&lt;= 5; </a:t>
            </a:r>
            <a:r>
              <a:rPr lang="en-US" sz="2000" dirty="0" err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000" smtClean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++)</a:t>
            </a:r>
            <a:endParaRPr lang="en-US" sz="2000" dirty="0">
              <a:solidFill>
                <a:srgbClr val="000000"/>
              </a:solidFill>
              <a:latin typeface="Courier New" pitchFamily="49" charset="0"/>
              <a:cs typeface="Times New Roman" pitchFamily="18" charset="0"/>
            </a:endParaRP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{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    </a:t>
            </a:r>
            <a:r>
              <a:rPr lang="en-US" sz="2000" dirty="0">
                <a:solidFill>
                  <a:srgbClr val="941EDF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(j = 1; j &lt;= 10; </a:t>
            </a:r>
            <a:r>
              <a:rPr lang="en-US" sz="2000" dirty="0" err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j++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)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         </a:t>
            </a:r>
            <a:r>
              <a:rPr lang="en-US" sz="2000" dirty="0" err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System.out.printf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000" dirty="0">
                <a:solidFill>
                  <a:srgbClr val="00CB00"/>
                </a:solidFill>
                <a:latin typeface="Courier New" pitchFamily="49" charset="0"/>
                <a:cs typeface="Times New Roman" pitchFamily="18" charset="0"/>
              </a:rPr>
              <a:t>"%3d"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, </a:t>
            </a:r>
            <a:r>
              <a:rPr lang="en-US" sz="2000" dirty="0" err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*j);</a:t>
            </a:r>
            <a:b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</a:b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        </a:t>
            </a:r>
            <a:b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</a:b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System.out.println</a:t>
            </a: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();</a:t>
            </a:r>
          </a:p>
          <a:p>
            <a:pPr marL="533400" indent="-533400">
              <a:lnSpc>
                <a:spcPct val="90000"/>
              </a:lnSpc>
              <a:buFontTx/>
              <a:buNone/>
            </a:pPr>
            <a:r>
              <a:rPr lang="en-US" sz="2000" dirty="0">
                <a:solidFill>
                  <a:srgbClr val="000000"/>
                </a:solidFill>
                <a:latin typeface="Courier New" pitchFamily="49" charset="0"/>
                <a:cs typeface="Times New Roman" pitchFamily="18" charset="0"/>
              </a:rPr>
              <a:t>}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09514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for</a:t>
            </a:r>
            <a:r>
              <a:rPr lang="en-US" dirty="0"/>
              <a:t> Statement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125A1C68-F048-4C66-8544-2D3BD35A587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1714480" y="1321400"/>
            <a:ext cx="7215369" cy="720080"/>
          </a:xfrm>
          <a:prstGeom prst="roundRect">
            <a:avLst>
              <a:gd name="adj" fmla="val 3415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rgbClr val="00B0F0"/>
                </a:solidFill>
              </a:rPr>
              <a:t>for </a:t>
            </a:r>
            <a:r>
              <a:rPr lang="en-US" dirty="0">
                <a:solidFill>
                  <a:srgbClr val="0000FF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initial expression</a:t>
            </a:r>
            <a:r>
              <a:rPr lang="en-US" b="1" dirty="0">
                <a:solidFill>
                  <a:srgbClr val="0000FF"/>
                </a:solidFill>
              </a:rPr>
              <a:t>;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CC0099"/>
                </a:solidFill>
              </a:rPr>
              <a:t>logical expression</a:t>
            </a:r>
            <a:r>
              <a:rPr lang="en-US" b="1" dirty="0">
                <a:solidFill>
                  <a:srgbClr val="0000FF"/>
                </a:solidFill>
              </a:rPr>
              <a:t>;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update expression</a:t>
            </a:r>
            <a:r>
              <a:rPr lang="en-US" dirty="0">
                <a:solidFill>
                  <a:srgbClr val="0000FF"/>
                </a:solidFill>
              </a:rPr>
              <a:t>)</a:t>
            </a:r>
          </a:p>
          <a:p>
            <a:r>
              <a:rPr lang="en-US" dirty="0">
                <a:solidFill>
                  <a:srgbClr val="0000FF"/>
                </a:solidFill>
              </a:rPr>
              <a:t>   statement;   </a:t>
            </a:r>
            <a:r>
              <a:rPr lang="en-US" dirty="0">
                <a:solidFill>
                  <a:srgbClr val="00B050"/>
                </a:solidFill>
              </a:rPr>
              <a:t>//loop body: the statement to be repeated</a:t>
            </a:r>
          </a:p>
          <a:p>
            <a:r>
              <a:rPr lang="en-US" dirty="0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14282" y="1321400"/>
            <a:ext cx="129614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SYNTAX</a:t>
            </a:r>
          </a:p>
        </p:txBody>
      </p:sp>
      <p:grpSp>
        <p:nvGrpSpPr>
          <p:cNvPr id="34" name="Group 33"/>
          <p:cNvGrpSpPr/>
          <p:nvPr/>
        </p:nvGrpSpPr>
        <p:grpSpPr>
          <a:xfrm>
            <a:off x="152400" y="3128958"/>
            <a:ext cx="3733800" cy="3500442"/>
            <a:chOff x="152400" y="2667000"/>
            <a:chExt cx="3733800" cy="3500442"/>
          </a:xfrm>
        </p:grpSpPr>
        <p:cxnSp>
          <p:nvCxnSpPr>
            <p:cNvPr id="32" name="Straight Arrow Connector 31"/>
            <p:cNvCxnSpPr>
              <a:stCxn id="50" idx="4"/>
            </p:cNvCxnSpPr>
            <p:nvPr/>
          </p:nvCxnSpPr>
          <p:spPr>
            <a:xfrm flipH="1">
              <a:off x="1229321" y="5924552"/>
              <a:ext cx="1" cy="242890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327753" y="3238504"/>
              <a:ext cx="1803137" cy="357190"/>
            </a:xfrm>
            <a:prstGeom prst="rect">
              <a:avLst/>
            </a:prstGeom>
            <a:solidFill>
              <a:schemeClr val="bg2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rgbClr val="FF0000"/>
                  </a:solidFill>
                </a:rPr>
                <a:t>Initial Expression</a:t>
              </a:r>
            </a:p>
          </p:txBody>
        </p:sp>
        <p:sp>
          <p:nvSpPr>
            <p:cNvPr id="39" name="Flowchart: Decision 38"/>
            <p:cNvSpPr/>
            <p:nvPr/>
          </p:nvSpPr>
          <p:spPr>
            <a:xfrm>
              <a:off x="152400" y="4355110"/>
              <a:ext cx="2140274" cy="931244"/>
            </a:xfrm>
            <a:prstGeom prst="flowChartDecision">
              <a:avLst/>
            </a:prstGeom>
            <a:solidFill>
              <a:schemeClr val="bg2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CC0099"/>
                  </a:solidFill>
                </a:rPr>
                <a:t>Logical Expression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2634508" y="4562468"/>
              <a:ext cx="1251692" cy="529869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rgbClr val="0000FF"/>
                  </a:solidFill>
                </a:rPr>
                <a:t>Statement</a:t>
              </a: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2667000" y="3581400"/>
              <a:ext cx="1175492" cy="621626"/>
            </a:xfrm>
            <a:prstGeom prst="rect">
              <a:avLst/>
            </a:prstGeom>
            <a:solidFill>
              <a:schemeClr val="bg2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rgbClr val="FFC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Update Expression</a:t>
              </a:r>
            </a:p>
          </p:txBody>
        </p:sp>
        <p:cxnSp>
          <p:nvCxnSpPr>
            <p:cNvPr id="42" name="Straight Arrow Connector 41"/>
            <p:cNvCxnSpPr>
              <a:stCxn id="52" idx="4"/>
              <a:endCxn id="38" idx="0"/>
            </p:cNvCxnSpPr>
            <p:nvPr/>
          </p:nvCxnSpPr>
          <p:spPr>
            <a:xfrm>
              <a:off x="1229322" y="2952752"/>
              <a:ext cx="0" cy="285752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8" idx="2"/>
              <a:endCxn id="39" idx="0"/>
            </p:cNvCxnSpPr>
            <p:nvPr/>
          </p:nvCxnSpPr>
          <p:spPr>
            <a:xfrm flipH="1">
              <a:off x="1222537" y="3595694"/>
              <a:ext cx="6785" cy="759416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39" idx="3"/>
              <a:endCxn id="40" idx="1"/>
            </p:cNvCxnSpPr>
            <p:nvPr/>
          </p:nvCxnSpPr>
          <p:spPr>
            <a:xfrm>
              <a:off x="2292674" y="4820732"/>
              <a:ext cx="341834" cy="6671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40" idx="0"/>
              <a:endCxn id="41" idx="2"/>
            </p:cNvCxnSpPr>
            <p:nvPr/>
          </p:nvCxnSpPr>
          <p:spPr>
            <a:xfrm flipH="1" flipV="1">
              <a:off x="3254746" y="4203026"/>
              <a:ext cx="5608" cy="359442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1940352" y="4449628"/>
              <a:ext cx="726648" cy="4654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00B050"/>
                  </a:solidFill>
                </a:rPr>
                <a:t>True</a:t>
              </a:r>
            </a:p>
          </p:txBody>
        </p:sp>
        <p:cxnSp>
          <p:nvCxnSpPr>
            <p:cNvPr id="48" name="Straight Arrow Connector 47"/>
            <p:cNvCxnSpPr>
              <a:stCxn id="41" idx="1"/>
            </p:cNvCxnSpPr>
            <p:nvPr/>
          </p:nvCxnSpPr>
          <p:spPr>
            <a:xfrm flipH="1">
              <a:off x="1229322" y="3892213"/>
              <a:ext cx="1437678" cy="0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>
              <a:stCxn id="39" idx="2"/>
              <a:endCxn id="50" idx="0"/>
            </p:cNvCxnSpPr>
            <p:nvPr/>
          </p:nvCxnSpPr>
          <p:spPr>
            <a:xfrm>
              <a:off x="1222537" y="5286354"/>
              <a:ext cx="6785" cy="352446"/>
            </a:xfrm>
            <a:prstGeom prst="straightConnector1">
              <a:avLst/>
            </a:prstGeom>
            <a:solidFill>
              <a:schemeClr val="bg1"/>
            </a:solidFill>
            <a:ln w="28575"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497960" y="5334000"/>
              <a:ext cx="946648" cy="4654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FF0000"/>
                  </a:solidFill>
                </a:rPr>
                <a:t>False</a:t>
              </a:r>
            </a:p>
          </p:txBody>
        </p:sp>
        <p:sp>
          <p:nvSpPr>
            <p:cNvPr id="52" name="Oval 51"/>
            <p:cNvSpPr/>
            <p:nvPr/>
          </p:nvSpPr>
          <p:spPr>
            <a:xfrm>
              <a:off x="1116626" y="2667000"/>
              <a:ext cx="225392" cy="28575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Oval 49"/>
            <p:cNvSpPr/>
            <p:nvPr/>
          </p:nvSpPr>
          <p:spPr>
            <a:xfrm>
              <a:off x="1116626" y="5638800"/>
              <a:ext cx="225392" cy="28575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4495799" y="3293745"/>
            <a:ext cx="4434049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dirty="0"/>
              <a:t>Execution:</a:t>
            </a:r>
          </a:p>
          <a:p>
            <a:pPr marL="838200" lvl="1" indent="-381000">
              <a:buFont typeface="Wingdings" pitchFamily="2" charset="2"/>
              <a:buAutoNum type="arabicPeriod"/>
            </a:pPr>
            <a:r>
              <a:rPr lang="en-US" dirty="0">
                <a:solidFill>
                  <a:srgbClr val="FF0000"/>
                </a:solidFill>
                <a:cs typeface="Times New Roman" pitchFamily="18" charset="0"/>
              </a:rPr>
              <a:t>Initial statement(s) </a:t>
            </a:r>
            <a:r>
              <a:rPr lang="en-US" dirty="0">
                <a:cs typeface="Times New Roman" pitchFamily="18" charset="0"/>
              </a:rPr>
              <a:t>executes.</a:t>
            </a:r>
            <a:r>
              <a:rPr lang="en-US" dirty="0"/>
              <a:t> </a:t>
            </a:r>
          </a:p>
          <a:p>
            <a:pPr marL="838200" lvl="1" indent="-381000">
              <a:buFont typeface="Wingdings" pitchFamily="2" charset="2"/>
              <a:buAutoNum type="arabicPeriod"/>
            </a:pPr>
            <a:r>
              <a:rPr lang="en-US" dirty="0">
                <a:solidFill>
                  <a:srgbClr val="CC0099"/>
                </a:solidFill>
                <a:cs typeface="Times New Roman" pitchFamily="18" charset="0"/>
              </a:rPr>
              <a:t>Loop condition </a:t>
            </a:r>
            <a:r>
              <a:rPr lang="en-US" dirty="0">
                <a:cs typeface="Times New Roman" pitchFamily="18" charset="0"/>
              </a:rPr>
              <a:t>is evaluated.</a:t>
            </a:r>
          </a:p>
          <a:p>
            <a:pPr marL="838200" lvl="1" indent="-381000">
              <a:buFont typeface="Wingdings" pitchFamily="2" charset="2"/>
              <a:buAutoNum type="arabicPeriod"/>
            </a:pPr>
            <a:r>
              <a:rPr lang="en-US" dirty="0">
                <a:cs typeface="Times New Roman" pitchFamily="18" charset="0"/>
              </a:rPr>
              <a:t>If </a:t>
            </a:r>
            <a:r>
              <a:rPr lang="en-US" dirty="0">
                <a:solidFill>
                  <a:srgbClr val="CC0099"/>
                </a:solidFill>
                <a:cs typeface="Times New Roman" pitchFamily="18" charset="0"/>
              </a:rPr>
              <a:t>loop condition </a:t>
            </a:r>
            <a:r>
              <a:rPr lang="en-US" dirty="0">
                <a:cs typeface="Times New Roman" pitchFamily="18" charset="0"/>
              </a:rPr>
              <a:t>is </a:t>
            </a:r>
            <a:r>
              <a:rPr lang="en-US" dirty="0">
                <a:solidFill>
                  <a:srgbClr val="0000FF"/>
                </a:solidFill>
                <a:cs typeface="Times New Roman" pitchFamily="18" charset="0"/>
              </a:rPr>
              <a:t>true</a:t>
            </a:r>
            <a:r>
              <a:rPr lang="en-US" dirty="0">
                <a:cs typeface="Times New Roman" pitchFamily="18" charset="0"/>
              </a:rPr>
              <a:t>, 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600" dirty="0">
                <a:cs typeface="Times New Roman" pitchFamily="18" charset="0"/>
              </a:rPr>
              <a:t>execute </a:t>
            </a:r>
            <a:r>
              <a:rPr lang="en-US" sz="1600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1600" dirty="0">
                <a:cs typeface="Times New Roman" pitchFamily="18" charset="0"/>
              </a:rPr>
              <a:t> loop </a:t>
            </a:r>
            <a:r>
              <a:rPr lang="en-US" sz="1600" dirty="0">
                <a:solidFill>
                  <a:srgbClr val="0000FF"/>
                </a:solidFill>
                <a:cs typeface="Times New Roman" pitchFamily="18" charset="0"/>
              </a:rPr>
              <a:t>statement</a:t>
            </a:r>
            <a:r>
              <a:rPr lang="en-US" sz="1600" dirty="0">
                <a:solidFill>
                  <a:srgbClr val="0000FF"/>
                </a:solidFill>
              </a:rPr>
              <a:t> </a:t>
            </a:r>
            <a:r>
              <a:rPr lang="en-US" sz="1600" dirty="0"/>
              <a:t>(loop body)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600" dirty="0"/>
              <a:t>execute </a:t>
            </a:r>
            <a:r>
              <a:rPr lang="en-US" sz="1600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Times New Roman" pitchFamily="18" charset="0"/>
              </a:rPr>
              <a:t>update statement(s)</a:t>
            </a:r>
            <a:r>
              <a:rPr lang="en-US" sz="1600" dirty="0">
                <a:cs typeface="Times New Roman" pitchFamily="18" charset="0"/>
              </a:rPr>
              <a:t>.</a:t>
            </a:r>
          </a:p>
          <a:p>
            <a:pPr marL="1314450" lvl="2" indent="-400050">
              <a:buFont typeface="+mj-lt"/>
              <a:buAutoNum type="romanLcPeriod"/>
            </a:pPr>
            <a:r>
              <a:rPr lang="en-US" sz="1600" dirty="0">
                <a:cs typeface="Times New Roman" pitchFamily="18" charset="0"/>
              </a:rPr>
              <a:t>Go back to step 2</a:t>
            </a:r>
          </a:p>
          <a:p>
            <a:pPr marL="838200" lvl="1" indent="-381000">
              <a:buFont typeface="Wingdings" pitchFamily="2" charset="2"/>
              <a:buAutoNum type="arabicPeriod"/>
            </a:pPr>
            <a:r>
              <a:rPr lang="en-US" dirty="0">
                <a:cs typeface="Times New Roman" pitchFamily="18" charset="0"/>
              </a:rPr>
              <a:t>If </a:t>
            </a:r>
            <a:r>
              <a:rPr lang="en-US" dirty="0">
                <a:solidFill>
                  <a:srgbClr val="CC0099"/>
                </a:solidFill>
                <a:cs typeface="Times New Roman" pitchFamily="18" charset="0"/>
              </a:rPr>
              <a:t>loop condition </a:t>
            </a:r>
            <a:r>
              <a:rPr lang="en-US" dirty="0">
                <a:cs typeface="Times New Roman" pitchFamily="18" charset="0"/>
              </a:rPr>
              <a:t>is </a:t>
            </a:r>
            <a:r>
              <a:rPr lang="en-US" dirty="0">
                <a:solidFill>
                  <a:srgbClr val="0000FF"/>
                </a:solidFill>
                <a:cs typeface="Times New Roman" pitchFamily="18" charset="0"/>
              </a:rPr>
              <a:t>false</a:t>
            </a:r>
            <a:r>
              <a:rPr lang="en-US" sz="1600" dirty="0"/>
              <a:t> continue with remaining statements</a:t>
            </a:r>
            <a:endParaRPr lang="en-US" dirty="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1728798" y="2213474"/>
            <a:ext cx="7215369" cy="720080"/>
          </a:xfrm>
          <a:prstGeom prst="roundRect">
            <a:avLst>
              <a:gd name="adj" fmla="val 3415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>
                <a:solidFill>
                  <a:srgbClr val="00B0F0"/>
                </a:solidFill>
              </a:rPr>
              <a:t>for </a:t>
            </a:r>
            <a:r>
              <a:rPr lang="en-US" dirty="0">
                <a:solidFill>
                  <a:srgbClr val="0000FF"/>
                </a:solidFill>
              </a:rPr>
              <a:t>(</a:t>
            </a:r>
            <a:r>
              <a:rPr lang="en-US" dirty="0">
                <a:solidFill>
                  <a:srgbClr val="FF0000"/>
                </a:solidFill>
              </a:rPr>
              <a:t>counter = 1</a:t>
            </a:r>
            <a:r>
              <a:rPr lang="en-US" dirty="0">
                <a:solidFill>
                  <a:srgbClr val="0000FF"/>
                </a:solidFill>
              </a:rPr>
              <a:t>; </a:t>
            </a:r>
            <a:r>
              <a:rPr lang="en-US" dirty="0">
                <a:solidFill>
                  <a:srgbClr val="CC0099"/>
                </a:solidFill>
              </a:rPr>
              <a:t>counter&lt;=N</a:t>
            </a:r>
            <a:r>
              <a:rPr lang="en-US" dirty="0">
                <a:solidFill>
                  <a:srgbClr val="0000FF"/>
                </a:solidFill>
              </a:rPr>
              <a:t>; </a:t>
            </a:r>
            <a:r>
              <a:rPr lang="en-US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counter++</a:t>
            </a:r>
            <a:r>
              <a:rPr lang="en-US" dirty="0">
                <a:solidFill>
                  <a:srgbClr val="0000FF"/>
                </a:solidFill>
              </a:rPr>
              <a:t>)</a:t>
            </a:r>
          </a:p>
          <a:p>
            <a:r>
              <a:rPr lang="en-US" dirty="0">
                <a:solidFill>
                  <a:srgbClr val="0000FF"/>
                </a:solidFill>
              </a:rPr>
              <a:t>   sum += counter;   </a:t>
            </a:r>
            <a:r>
              <a:rPr lang="en-US" dirty="0">
                <a:solidFill>
                  <a:srgbClr val="00B050"/>
                </a:solidFill>
              </a:rPr>
              <a:t>//loop body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228600" y="2213474"/>
            <a:ext cx="129614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Example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47602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5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Counter-controlled loops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053E28-4C43-4ECA-8017-28609562B8B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2" name="Content Placeholder 25"/>
          <p:cNvSpPr>
            <a:spLocks noGrp="1"/>
          </p:cNvSpPr>
          <p:nvPr>
            <p:ph sz="quarter" idx="4294967295"/>
          </p:nvPr>
        </p:nvSpPr>
        <p:spPr>
          <a:xfrm>
            <a:off x="4714875" y="2286000"/>
            <a:ext cx="4041775" cy="2143125"/>
          </a:xfrm>
          <a:prstGeom prst="rect">
            <a:avLst/>
          </a:prstGeom>
          <a:ln w="19050">
            <a:solidFill>
              <a:schemeClr val="accent2"/>
            </a:solidFill>
            <a:prstDash val="lgDash"/>
          </a:ln>
        </p:spPr>
        <p:txBody>
          <a:bodyPr>
            <a:normAutofit fontScale="85000"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  <a:cs typeface="Times New Roman" pitchFamily="18" charset="0"/>
              </a:rPr>
              <a:t>N = 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  <a:cs typeface="Times New Roman" pitchFamily="18" charset="0"/>
              </a:rPr>
              <a:t>counter = 1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  <a:cs typeface="Times New Roman" pitchFamily="18" charset="0"/>
              </a:rPr>
              <a:t>Loop while (counter&lt;=N)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urier New" pitchFamily="49" charset="0"/>
                <a:cs typeface="Times New Roman" pitchFamily="18" charset="0"/>
              </a:rPr>
              <a:t>    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dirty="0">
                <a:latin typeface="Courier New" pitchFamily="49" charset="0"/>
                <a:cs typeface="Times New Roman" pitchFamily="18" charset="0"/>
              </a:rPr>
              <a:t>    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  <a:cs typeface="Times New Roman" pitchFamily="18" charset="0"/>
              </a:rPr>
              <a:t>   counter = counter + 1</a:t>
            </a:r>
            <a:endParaRPr lang="en-US" sz="1600" dirty="0">
              <a:latin typeface="Courier New" pitchFamily="49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latin typeface="Courier New" pitchFamily="49" charset="0"/>
                <a:cs typeface="Times New Roman" pitchFamily="18" charset="0"/>
              </a:rPr>
              <a:t>End loop</a:t>
            </a:r>
            <a:endParaRPr lang="en-US" dirty="0"/>
          </a:p>
        </p:txBody>
      </p:sp>
      <p:sp>
        <p:nvSpPr>
          <p:cNvPr id="13" name="Content Placeholder 27"/>
          <p:cNvSpPr>
            <a:spLocks noGrp="1"/>
          </p:cNvSpPr>
          <p:nvPr>
            <p:ph sz="quarter" idx="4294967295"/>
          </p:nvPr>
        </p:nvSpPr>
        <p:spPr>
          <a:xfrm>
            <a:off x="357188" y="4994275"/>
            <a:ext cx="8429625" cy="1577975"/>
          </a:xfrm>
          <a:prstGeom prst="rect">
            <a:avLst/>
          </a:prstGeom>
          <a:ln w="12700">
            <a:solidFill>
              <a:schemeClr val="accent2"/>
            </a:solidFill>
            <a:prstDash val="lgDash"/>
          </a:ln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Times New Roman" pitchFamily="18" charset="0"/>
              </a:rPr>
              <a:t>N = …</a:t>
            </a:r>
          </a:p>
          <a:p>
            <a:pPr eaLnBrk="1" hangingPunct="1">
              <a:lnSpc>
                <a:spcPct val="90000"/>
              </a:lnSpc>
              <a:buFont typeface="Georgia" pitchFamily="18" charset="0"/>
              <a:buNone/>
            </a:pPr>
            <a:r>
              <a:rPr lang="en-US" sz="2000" dirty="0">
                <a:latin typeface="Courier New" pitchFamily="49" charset="0"/>
                <a:cs typeface="Times New Roman" pitchFamily="18" charset="0"/>
              </a:rPr>
              <a:t>For(counter = 1; counter &lt;= N; counter=counter+ 1)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Times New Roman" pitchFamily="18" charset="0"/>
              </a:rPr>
              <a:t>    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Times New Roman" pitchFamily="18" charset="0"/>
              </a:rPr>
              <a:t>    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>
                <a:latin typeface="Courier New" pitchFamily="49" charset="0"/>
                <a:cs typeface="Times New Roman" pitchFamily="18" charset="0"/>
              </a:rPr>
              <a:t>End For</a:t>
            </a:r>
            <a:endParaRPr lang="en-US" sz="2000" dirty="0"/>
          </a:p>
        </p:txBody>
      </p:sp>
      <p:sp>
        <p:nvSpPr>
          <p:cNvPr id="14" name="Text Placeholder 24"/>
          <p:cNvSpPr txBox="1">
            <a:spLocks/>
          </p:cNvSpPr>
          <p:nvPr/>
        </p:nvSpPr>
        <p:spPr>
          <a:xfrm>
            <a:off x="4714875" y="1822450"/>
            <a:ext cx="4041775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r>
              <a:rPr lang="en-US" dirty="0"/>
              <a:t>While loop</a:t>
            </a:r>
          </a:p>
        </p:txBody>
      </p:sp>
      <p:grpSp>
        <p:nvGrpSpPr>
          <p:cNvPr id="16" name="Group 35"/>
          <p:cNvGrpSpPr>
            <a:grpSpLocks/>
          </p:cNvGrpSpPr>
          <p:nvPr/>
        </p:nvGrpSpPr>
        <p:grpSpPr bwMode="auto">
          <a:xfrm>
            <a:off x="1033816" y="5260824"/>
            <a:ext cx="1857375" cy="797720"/>
            <a:chOff x="1142976" y="5274481"/>
            <a:chExt cx="1857388" cy="797725"/>
          </a:xfrm>
        </p:grpSpPr>
        <p:sp>
          <p:nvSpPr>
            <p:cNvPr id="17" name="Rectangle 16"/>
            <p:cNvSpPr/>
            <p:nvPr/>
          </p:nvSpPr>
          <p:spPr>
            <a:xfrm>
              <a:off x="1142976" y="5274481"/>
              <a:ext cx="1857388" cy="440528"/>
            </a:xfrm>
            <a:prstGeom prst="rect">
              <a:avLst/>
            </a:prstGeom>
            <a:noFill/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8" name="TextBox 32"/>
            <p:cNvSpPr txBox="1">
              <a:spLocks noChangeArrowheads="1"/>
            </p:cNvSpPr>
            <p:nvPr/>
          </p:nvSpPr>
          <p:spPr bwMode="auto">
            <a:xfrm>
              <a:off x="1428728" y="5764429"/>
              <a:ext cx="1217000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C00000"/>
                  </a:solidFill>
                </a:rPr>
                <a:t>Initialization</a:t>
              </a:r>
            </a:p>
          </p:txBody>
        </p:sp>
      </p:grpSp>
      <p:grpSp>
        <p:nvGrpSpPr>
          <p:cNvPr id="19" name="Group 36"/>
          <p:cNvGrpSpPr>
            <a:grpSpLocks/>
          </p:cNvGrpSpPr>
          <p:nvPr/>
        </p:nvGrpSpPr>
        <p:grpSpPr bwMode="auto">
          <a:xfrm>
            <a:off x="3003573" y="5274469"/>
            <a:ext cx="2022526" cy="797716"/>
            <a:chOff x="3071802" y="5274484"/>
            <a:chExt cx="1422558" cy="797722"/>
          </a:xfrm>
        </p:grpSpPr>
        <p:sp>
          <p:nvSpPr>
            <p:cNvPr id="20" name="Rectangle 19"/>
            <p:cNvSpPr/>
            <p:nvPr/>
          </p:nvSpPr>
          <p:spPr>
            <a:xfrm>
              <a:off x="3071802" y="5274484"/>
              <a:ext cx="1422558" cy="440531"/>
            </a:xfrm>
            <a:prstGeom prst="rect">
              <a:avLst/>
            </a:prstGeom>
            <a:noFill/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1" name="TextBox 33"/>
            <p:cNvSpPr txBox="1">
              <a:spLocks noChangeArrowheads="1"/>
            </p:cNvSpPr>
            <p:nvPr/>
          </p:nvSpPr>
          <p:spPr bwMode="auto">
            <a:xfrm>
              <a:off x="3249120" y="5764429"/>
              <a:ext cx="1067921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C00000"/>
                  </a:solidFill>
                </a:rPr>
                <a:t>Condition </a:t>
              </a:r>
            </a:p>
          </p:txBody>
        </p:sp>
      </p:grpSp>
      <p:grpSp>
        <p:nvGrpSpPr>
          <p:cNvPr id="22" name="Group 37"/>
          <p:cNvGrpSpPr>
            <a:grpSpLocks/>
          </p:cNvGrpSpPr>
          <p:nvPr/>
        </p:nvGrpSpPr>
        <p:grpSpPr bwMode="auto">
          <a:xfrm>
            <a:off x="5181600" y="5274469"/>
            <a:ext cx="3000369" cy="797716"/>
            <a:chOff x="5072066" y="5274484"/>
            <a:chExt cx="3286148" cy="797722"/>
          </a:xfrm>
        </p:grpSpPr>
        <p:sp>
          <p:nvSpPr>
            <p:cNvPr id="23" name="Rectangle 22"/>
            <p:cNvSpPr/>
            <p:nvPr/>
          </p:nvSpPr>
          <p:spPr>
            <a:xfrm>
              <a:off x="5072066" y="5274484"/>
              <a:ext cx="3286148" cy="440531"/>
            </a:xfrm>
            <a:prstGeom prst="rect">
              <a:avLst/>
            </a:prstGeom>
            <a:noFill/>
            <a:ln w="28575"/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24" name="TextBox 34"/>
            <p:cNvSpPr txBox="1">
              <a:spLocks noChangeArrowheads="1"/>
            </p:cNvSpPr>
            <p:nvPr/>
          </p:nvSpPr>
          <p:spPr bwMode="auto">
            <a:xfrm>
              <a:off x="5715008" y="5764429"/>
              <a:ext cx="2116285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 b="1">
                  <a:solidFill>
                    <a:srgbClr val="C00000"/>
                  </a:solidFill>
                </a:rPr>
                <a:t>Increment \ Decrement</a:t>
              </a:r>
            </a:p>
          </p:txBody>
        </p:sp>
      </p:grpSp>
      <p:sp>
        <p:nvSpPr>
          <p:cNvPr id="25" name="Rectangle 24"/>
          <p:cNvSpPr/>
          <p:nvPr/>
        </p:nvSpPr>
        <p:spPr>
          <a:xfrm>
            <a:off x="4786314" y="2571744"/>
            <a:ext cx="1857375" cy="285750"/>
          </a:xfrm>
          <a:prstGeom prst="rect">
            <a:avLst/>
          </a:prstGeom>
          <a:noFill/>
          <a:ln w="2857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6500826" y="2928934"/>
            <a:ext cx="1928813" cy="285750"/>
          </a:xfrm>
          <a:prstGeom prst="rect">
            <a:avLst/>
          </a:prstGeom>
          <a:noFill/>
          <a:ln w="2857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286380" y="3643314"/>
            <a:ext cx="3357563" cy="285750"/>
          </a:xfrm>
          <a:prstGeom prst="rect">
            <a:avLst/>
          </a:prstGeom>
          <a:noFill/>
          <a:ln w="28575"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214282" y="1357298"/>
            <a:ext cx="4357717" cy="3071834"/>
          </a:xfrm>
          <a:prstGeom prst="roundRect">
            <a:avLst>
              <a:gd name="adj" fmla="val 3415"/>
            </a:avLst>
          </a:prstGeom>
          <a:solidFill>
            <a:schemeClr val="bg2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n-U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for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loop is a specialized form of a </a:t>
            </a:r>
            <a:r>
              <a:rPr lang="en-US" sz="20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while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loop.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It’s primary purpose is to simplify the writing of counter-controlled loops. 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for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loop is typically called a 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counted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or 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indexed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for</a:t>
            </a:r>
            <a:r>
              <a:rPr lang="en-US" sz="20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loop.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If there’s more than one statement in the body, use a block {}</a:t>
            </a:r>
          </a:p>
          <a:p>
            <a:pPr marL="182880" indent="-182880">
              <a:buFont typeface="Arial" panose="020B0604020202020204" pitchFamily="34" charset="0"/>
              <a:buChar char="•"/>
            </a:pPr>
            <a:endParaRPr lang="en-US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354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74757"/>
            <a:ext cx="8229600" cy="707886"/>
          </a:xfrm>
        </p:spPr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while</a:t>
            </a:r>
            <a:r>
              <a:rPr lang="en-US" altLang="en-US" dirty="0">
                <a:ea typeface="+mj-ea"/>
              </a:rPr>
              <a:t> vs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for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457200" y="2438400"/>
            <a:ext cx="3931920" cy="37240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x = 0,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= 1;</a:t>
            </a:r>
          </a:p>
          <a:p>
            <a:pPr>
              <a:buNone/>
            </a:pPr>
            <a:endParaRPr lang="en-US" altLang="en-US" sz="2000" b="1" dirty="0">
              <a:solidFill>
                <a:schemeClr val="accent2"/>
              </a:solidFill>
              <a:latin typeface="Courier New" pitchFamily="49" charset="0"/>
              <a:ea typeface="ＭＳ Ｐゴシック" pitchFamily="34" charset="-128"/>
            </a:endParaRPr>
          </a:p>
          <a:p>
            <a:pPr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 (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&lt; 4)</a:t>
            </a:r>
          </a:p>
          <a:p>
            <a:pPr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{  x = x +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;	   </a:t>
            </a:r>
          </a:p>
          <a:p>
            <a:pPr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++;</a:t>
            </a:r>
          </a:p>
          <a:p>
            <a:pPr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} </a:t>
            </a:r>
          </a:p>
          <a:p>
            <a:pPr>
              <a:buNone/>
            </a:pPr>
            <a:endParaRPr lang="en-US" altLang="en-US" sz="2000" b="1" dirty="0">
              <a:solidFill>
                <a:schemeClr val="accent2"/>
              </a:solidFill>
              <a:latin typeface="Courier New" pitchFamily="49" charset="0"/>
              <a:ea typeface="ＭＳ Ｐゴシック" pitchFamily="34" charset="-128"/>
            </a:endParaRPr>
          </a:p>
          <a:p>
            <a:pPr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(x);</a:t>
            </a:r>
          </a:p>
          <a:p>
            <a:pPr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(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);</a:t>
            </a:r>
          </a:p>
          <a:p>
            <a:pPr lvl="1" eaLnBrk="1" hangingPunct="1">
              <a:buFontTx/>
              <a:buNone/>
            </a:pPr>
            <a:endParaRPr lang="en-US" altLang="en-US" b="1" dirty="0">
              <a:solidFill>
                <a:schemeClr val="accent2"/>
              </a:solidFill>
              <a:latin typeface="Courier New" pitchFamily="49" charset="0"/>
              <a:ea typeface="ＭＳ Ｐゴシック" pitchFamily="34" charset="-128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754880" y="2438401"/>
            <a:ext cx="3931920" cy="37240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x = 0,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;</a:t>
            </a:r>
          </a:p>
          <a:p>
            <a:pPr>
              <a:buNone/>
            </a:pPr>
            <a:endParaRPr lang="en-US" altLang="en-US" sz="20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 (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= 1;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&lt; 4;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++)</a:t>
            </a:r>
          </a:p>
          <a:p>
            <a:pPr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{  x = x +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;</a:t>
            </a:r>
          </a:p>
          <a:p>
            <a:pPr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}</a:t>
            </a:r>
          </a:p>
          <a:p>
            <a:pPr>
              <a:buNone/>
            </a:pPr>
            <a:endParaRPr lang="en-US" altLang="en-US" sz="2000" b="1" dirty="0">
              <a:solidFill>
                <a:schemeClr val="accent2"/>
              </a:solidFill>
              <a:latin typeface="Courier New" pitchFamily="49" charset="0"/>
              <a:ea typeface="ＭＳ Ｐゴシック" pitchFamily="34" charset="-128"/>
            </a:endParaRPr>
          </a:p>
          <a:p>
            <a:pPr>
              <a:buNone/>
            </a:pPr>
            <a:endParaRPr lang="en-US" altLang="en-US" sz="2000" b="1" dirty="0">
              <a:solidFill>
                <a:schemeClr val="accent2"/>
              </a:solidFill>
              <a:latin typeface="Courier New" pitchFamily="49" charset="0"/>
              <a:ea typeface="ＭＳ Ｐゴシック" pitchFamily="34" charset="-128"/>
            </a:endParaRPr>
          </a:p>
          <a:p>
            <a:pPr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(x);</a:t>
            </a:r>
          </a:p>
          <a:p>
            <a:pPr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(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);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244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74757"/>
            <a:ext cx="8229600" cy="707886"/>
          </a:xfrm>
        </p:spPr>
        <p:txBody>
          <a:bodyPr>
            <a:sp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  <a:ea typeface="+mj-ea"/>
              </a:rPr>
              <a:t>while</a:t>
            </a:r>
            <a:r>
              <a:rPr lang="en-US" altLang="en-US" dirty="0">
                <a:ea typeface="+mj-ea"/>
              </a:rPr>
              <a:t> vs </a:t>
            </a:r>
            <a:r>
              <a:rPr lang="en-US" altLang="en-US" b="1" dirty="0">
                <a:solidFill>
                  <a:schemeClr val="accent2"/>
                </a:solidFill>
                <a:latin typeface="Courier New" panose="02070309020205020404" pitchFamily="49" charset="0"/>
              </a:rPr>
              <a:t>for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</a:p>
        </p:txBody>
      </p:sp>
      <p:sp>
        <p:nvSpPr>
          <p:cNvPr id="43010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457200" y="2438400"/>
            <a:ext cx="3931920" cy="37240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x = 0,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= 1;</a:t>
            </a:r>
          </a:p>
          <a:p>
            <a:pPr>
              <a:buNone/>
            </a:pPr>
            <a:endParaRPr lang="en-US" altLang="en-US" sz="2000" b="1" dirty="0">
              <a:solidFill>
                <a:schemeClr val="accent2"/>
              </a:solidFill>
              <a:latin typeface="Courier New" pitchFamily="49" charset="0"/>
              <a:ea typeface="ＭＳ Ｐゴシック" pitchFamily="34" charset="-128"/>
            </a:endParaRPr>
          </a:p>
          <a:p>
            <a:pPr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while (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&lt; 4)</a:t>
            </a:r>
          </a:p>
          <a:p>
            <a:pPr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{  x = x +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;	   </a:t>
            </a:r>
          </a:p>
          <a:p>
            <a:pPr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++;</a:t>
            </a:r>
          </a:p>
          <a:p>
            <a:pPr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} </a:t>
            </a:r>
          </a:p>
          <a:p>
            <a:pPr>
              <a:buNone/>
            </a:pPr>
            <a:endParaRPr lang="en-US" altLang="en-US" sz="2000" b="1" dirty="0">
              <a:solidFill>
                <a:schemeClr val="accent2"/>
              </a:solidFill>
              <a:latin typeface="Courier New" pitchFamily="49" charset="0"/>
              <a:ea typeface="ＭＳ Ｐゴシック" pitchFamily="34" charset="-128"/>
            </a:endParaRPr>
          </a:p>
          <a:p>
            <a:pPr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(x);</a:t>
            </a:r>
          </a:p>
          <a:p>
            <a:pPr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(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);</a:t>
            </a:r>
          </a:p>
          <a:p>
            <a:pPr lvl="1" eaLnBrk="1" hangingPunct="1">
              <a:buFontTx/>
              <a:buNone/>
            </a:pPr>
            <a:endParaRPr lang="en-US" altLang="en-US" b="1" dirty="0">
              <a:solidFill>
                <a:schemeClr val="accent2"/>
              </a:solidFill>
              <a:latin typeface="Courier New" pitchFamily="49" charset="0"/>
              <a:ea typeface="ＭＳ Ｐゴシック" pitchFamily="34" charset="-128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754880" y="2438401"/>
            <a:ext cx="3931920" cy="37240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int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x = 0,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;</a:t>
            </a:r>
          </a:p>
          <a:p>
            <a:pPr>
              <a:buNone/>
            </a:pPr>
            <a:endParaRPr lang="en-US" altLang="en-US" sz="2000" b="1" dirty="0">
              <a:solidFill>
                <a:schemeClr val="tx2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for (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= 1;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&lt; 4;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++)</a:t>
            </a:r>
          </a:p>
          <a:p>
            <a:pPr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{  x = x + 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;</a:t>
            </a:r>
          </a:p>
          <a:p>
            <a:pPr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   </a:t>
            </a:r>
            <a:r>
              <a:rPr lang="en-US" altLang="en-US" sz="2000" b="1" dirty="0" err="1">
                <a:solidFill>
                  <a:srgbClr val="C00000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rgbClr val="C00000"/>
                </a:solidFill>
                <a:latin typeface="Courier New" pitchFamily="49" charset="0"/>
                <a:ea typeface="ＭＳ Ｐゴシック" pitchFamily="34" charset="-128"/>
              </a:rPr>
              <a:t>++;</a:t>
            </a:r>
          </a:p>
          <a:p>
            <a:pPr>
              <a:buNone/>
            </a:pP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}</a:t>
            </a:r>
          </a:p>
          <a:p>
            <a:pPr>
              <a:buNone/>
            </a:pPr>
            <a:endParaRPr lang="en-US" altLang="en-US" sz="2000" b="1" dirty="0">
              <a:solidFill>
                <a:schemeClr val="accent2"/>
              </a:solidFill>
              <a:latin typeface="Courier New" pitchFamily="49" charset="0"/>
              <a:ea typeface="ＭＳ Ｐゴシック" pitchFamily="34" charset="-128"/>
            </a:endParaRPr>
          </a:p>
          <a:p>
            <a:pPr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(x);</a:t>
            </a:r>
          </a:p>
          <a:p>
            <a:pPr>
              <a:buNone/>
            </a:pP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System.out.println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(</a:t>
            </a:r>
            <a:r>
              <a:rPr lang="en-US" altLang="en-US" sz="2000" b="1" dirty="0" err="1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i</a:t>
            </a:r>
            <a:r>
              <a:rPr lang="en-US" altLang="en-US" sz="2000" b="1" dirty="0">
                <a:solidFill>
                  <a:schemeClr val="accent2"/>
                </a:solidFill>
                <a:latin typeface="Courier New" pitchFamily="49" charset="0"/>
                <a:ea typeface="ＭＳ Ｐゴシック" pitchFamily="34" charset="-128"/>
              </a:rPr>
              <a:t>);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10" name="Rounded Rectangular Callout 9"/>
          <p:cNvSpPr/>
          <p:nvPr/>
        </p:nvSpPr>
        <p:spPr>
          <a:xfrm>
            <a:off x="6370542" y="4069682"/>
            <a:ext cx="2498915" cy="850966"/>
          </a:xfrm>
          <a:prstGeom prst="wedgeRoundRectCallout">
            <a:avLst>
              <a:gd name="adj1" fmla="val -65275"/>
              <a:gd name="adj2" fmla="val -46586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What would happen if we left this in here?</a:t>
            </a:r>
          </a:p>
        </p:txBody>
      </p:sp>
      <p:sp>
        <p:nvSpPr>
          <p:cNvPr id="11" name="Rounded Rectangular Callout 10"/>
          <p:cNvSpPr/>
          <p:nvPr/>
        </p:nvSpPr>
        <p:spPr>
          <a:xfrm>
            <a:off x="3139662" y="5859251"/>
            <a:ext cx="2498915" cy="850966"/>
          </a:xfrm>
          <a:prstGeom prst="wedgeRoundRectCallout">
            <a:avLst>
              <a:gd name="adj1" fmla="val 55818"/>
              <a:gd name="adj2" fmla="val -223829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en-US" dirty="0">
                <a:solidFill>
                  <a:schemeClr val="tx2"/>
                </a:solidFill>
              </a:rPr>
              <a:t>And what if we changed it to </a:t>
            </a:r>
            <a:r>
              <a:rPr lang="en-US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--;</a:t>
            </a:r>
            <a:r>
              <a:rPr lang="en-US" dirty="0">
                <a:solidFill>
                  <a:schemeClr val="tx2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973776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2B55FD-3F78-4E01-81A3-AEAB7AC9978C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public class </a:t>
            </a:r>
            <a:r>
              <a:rPr lang="en-US" dirty="0" err="1"/>
              <a:t>ForDemo</a:t>
            </a:r>
            <a:endParaRPr lang="en-US" dirty="0"/>
          </a:p>
          <a:p>
            <a:r>
              <a:rPr lang="en-US" dirty="0"/>
              <a:t>{</a:t>
            </a:r>
          </a:p>
          <a:p>
            <a:r>
              <a:rPr lang="en-US" dirty="0"/>
              <a:t>    public static void main (String [] </a:t>
            </a:r>
            <a:r>
              <a:rPr lang="en-US" dirty="0" err="1"/>
              <a:t>args</a:t>
            </a:r>
            <a:r>
              <a:rPr lang="en-US" dirty="0"/>
              <a:t>)</a:t>
            </a:r>
          </a:p>
          <a:p>
            <a:r>
              <a:rPr lang="en-US" dirty="0"/>
              <a:t>    {</a:t>
            </a:r>
          </a:p>
          <a:p>
            <a:r>
              <a:rPr lang="en-US" dirty="0"/>
              <a:t>   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countDown</a:t>
            </a:r>
            <a:r>
              <a:rPr lang="en-US" dirty="0"/>
              <a:t>;</a:t>
            </a:r>
          </a:p>
          <a:p>
            <a:r>
              <a:rPr lang="en-US" dirty="0"/>
              <a:t>        for (</a:t>
            </a:r>
            <a:r>
              <a:rPr lang="en-US" dirty="0" err="1"/>
              <a:t>countDown</a:t>
            </a:r>
            <a:r>
              <a:rPr lang="en-US" dirty="0"/>
              <a:t> = 3 ; </a:t>
            </a:r>
            <a:r>
              <a:rPr lang="en-US" dirty="0" err="1"/>
              <a:t>countDown</a:t>
            </a:r>
            <a:r>
              <a:rPr lang="en-US" dirty="0"/>
              <a:t> &gt;= 0 ; </a:t>
            </a:r>
            <a:r>
              <a:rPr lang="en-US" dirty="0" err="1"/>
              <a:t>countDown</a:t>
            </a:r>
            <a:r>
              <a:rPr lang="en-US" dirty="0"/>
              <a:t>--)</a:t>
            </a:r>
          </a:p>
          <a:p>
            <a:r>
              <a:rPr lang="en-US" dirty="0"/>
              <a:t>        {</a:t>
            </a:r>
          </a:p>
          <a:p>
            <a:r>
              <a:rPr lang="en-US" dirty="0"/>
              <a:t>            </a:t>
            </a:r>
            <a:r>
              <a:rPr lang="en-US" dirty="0" err="1"/>
              <a:t>System.out.println</a:t>
            </a:r>
            <a:r>
              <a:rPr lang="en-US" dirty="0"/>
              <a:t> (</a:t>
            </a:r>
            <a:r>
              <a:rPr lang="en-US" dirty="0" err="1"/>
              <a:t>countDown</a:t>
            </a:r>
            <a:r>
              <a:rPr lang="en-US" dirty="0"/>
              <a:t>);</a:t>
            </a:r>
          </a:p>
          <a:p>
            <a:r>
              <a:rPr lang="en-US" dirty="0"/>
              <a:t>            </a:t>
            </a:r>
            <a:r>
              <a:rPr lang="en-US" dirty="0" err="1"/>
              <a:t>System.out.println</a:t>
            </a:r>
            <a:r>
              <a:rPr lang="en-US" dirty="0"/>
              <a:t> ("and counting.");</a:t>
            </a:r>
          </a:p>
          <a:p>
            <a:r>
              <a:rPr lang="en-US" dirty="0"/>
              <a:t>        }</a:t>
            </a:r>
          </a:p>
          <a:p>
            <a:r>
              <a:rPr lang="en-US" dirty="0"/>
              <a:t>        </a:t>
            </a:r>
            <a:r>
              <a:rPr lang="en-US" dirty="0" err="1"/>
              <a:t>System.out.println</a:t>
            </a:r>
            <a:r>
              <a:rPr lang="en-US" dirty="0"/>
              <a:t> ("Blast off!");</a:t>
            </a:r>
          </a:p>
          <a:p>
            <a:r>
              <a:rPr lang="en-US" dirty="0"/>
              <a:t>    }</a:t>
            </a:r>
          </a:p>
          <a:p>
            <a:r>
              <a:rPr lang="en-US" dirty="0"/>
              <a:t>}</a:t>
            </a:r>
          </a:p>
          <a:p>
            <a:endParaRPr lang="en-US" dirty="0"/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5983879" y="464735"/>
            <a:ext cx="3032125" cy="369888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r>
              <a:rPr lang="en-US" altLang="en-US" sz="1800" dirty="0">
                <a:hlinkClick r:id="rId3" action="ppaction://hlinkfile"/>
              </a:rPr>
              <a:t>sample program</a:t>
            </a:r>
            <a:r>
              <a:rPr lang="en-US" altLang="en-US" sz="1800" dirty="0"/>
              <a:t>, listing 4.5</a:t>
            </a:r>
            <a:endParaRPr lang="en-US" altLang="en-US" sz="1800" b="1" dirty="0">
              <a:solidFill>
                <a:schemeClr val="accent2"/>
              </a:solidFill>
              <a:latin typeface="Courier New" pitchFamily="49" charset="0"/>
            </a:endParaRPr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3319" y="4311586"/>
            <a:ext cx="3220872" cy="2409935"/>
          </a:xfrm>
          <a:prstGeom prst="rect">
            <a:avLst/>
          </a:prstGeom>
          <a:noFill/>
          <a:ln>
            <a:noFill/>
          </a:ln>
          <a:effectLst>
            <a:outerShdw dist="88900" dir="2700000" algn="tl" rotWithShape="0">
              <a:srgbClr val="7F7F7F">
                <a:alpha val="39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7492004" y="4692888"/>
            <a:ext cx="1524000" cy="923925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en-US" dirty="0"/>
              <a:t>Sample </a:t>
            </a:r>
            <a:br>
              <a:rPr lang="en-US" dirty="0"/>
            </a:br>
            <a:r>
              <a:rPr lang="en-US" dirty="0"/>
              <a:t>screen output</a:t>
            </a:r>
          </a:p>
        </p:txBody>
      </p:sp>
    </p:spTree>
    <p:extLst>
      <p:ext uri="{BB962C8B-B14F-4D97-AF65-F5344CB8AC3E}">
        <p14:creationId xmlns:p14="http://schemas.microsoft.com/office/powerpoint/2010/main" val="3503117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1D37DE-1D29-4F48-9C12-63028C1848F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088"/>
          <a:stretch/>
        </p:blipFill>
        <p:spPr bwMode="auto">
          <a:xfrm>
            <a:off x="1752600" y="527547"/>
            <a:ext cx="5112224" cy="62337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4694830" y="2374710"/>
            <a:ext cx="1460310" cy="55955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210937" y="900752"/>
            <a:ext cx="1173708" cy="300251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694830" y="3527943"/>
            <a:ext cx="1460310" cy="55955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384645" y="900751"/>
            <a:ext cx="1173708" cy="300251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227696" y="6066428"/>
            <a:ext cx="1460310" cy="55955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4558353" y="900750"/>
            <a:ext cx="1173708" cy="300251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2210937" y="4701649"/>
            <a:ext cx="3343702" cy="1146416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2244482" y="1201003"/>
            <a:ext cx="2687463" cy="615151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547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11" grpId="0" animBg="1"/>
      <p:bldP spid="11" grpId="1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200" dirty="0"/>
              <a:t>Example of </a:t>
            </a:r>
            <a:r>
              <a:rPr lang="en-US" sz="3200" b="1" dirty="0">
                <a:solidFill>
                  <a:schemeClr val="accent2"/>
                </a:solidFill>
                <a:latin typeface="Courier New" pitchFamily="49" charset="0"/>
              </a:rPr>
              <a:t>while</a:t>
            </a:r>
            <a:r>
              <a:rPr lang="en-US" sz="3200" dirty="0"/>
              <a:t> and equivalent </a:t>
            </a:r>
            <a:r>
              <a:rPr lang="en-US" sz="3200" b="1" dirty="0">
                <a:solidFill>
                  <a:schemeClr val="accent2"/>
                </a:solidFill>
                <a:latin typeface="Courier New" pitchFamily="49" charset="0"/>
              </a:rPr>
              <a:t>for</a:t>
            </a:r>
            <a:r>
              <a:rPr lang="en-US" sz="3200" dirty="0"/>
              <a:t> loop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CT1111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Adapted from: "JAVA: An Introduction to Problem Solving &amp; Programming", 8th Ed.</a:t>
            </a:r>
          </a:p>
        </p:txBody>
      </p:sp>
      <p:sp>
        <p:nvSpPr>
          <p:cNvPr id="5120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F95FA155-35BD-4F7C-9FD5-24BDD52BFFF3}" type="slidenum">
              <a:rPr lang="en-US" altLang="en-US" sz="1400">
                <a:solidFill>
                  <a:srgbClr val="FFFFFF"/>
                </a:solidFill>
              </a:rPr>
              <a:pPr/>
              <a:t>9</a:t>
            </a:fld>
            <a:endParaRPr lang="en-US" altLang="en-US" sz="1400">
              <a:solidFill>
                <a:srgbClr val="FFFFFF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285750" y="1500188"/>
            <a:ext cx="8629650" cy="4976812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365760" indent="-256032">
              <a:buClr>
                <a:schemeClr val="accent1"/>
              </a:buClr>
              <a:buSzPct val="68000"/>
              <a:defRPr/>
            </a:pPr>
            <a:r>
              <a:rPr lang="en-US" sz="2000" b="1" dirty="0">
                <a:ea typeface="+mn-ea"/>
              </a:rPr>
              <a:t>Rewrite</a:t>
            </a:r>
            <a:endParaRPr lang="en-US" sz="2000" dirty="0">
              <a:ea typeface="+mn-ea"/>
            </a:endParaRPr>
          </a:p>
          <a:p>
            <a:pPr marL="365760" indent="-256032">
              <a:buClr>
                <a:schemeClr val="accent1"/>
              </a:buClr>
              <a:buSzPct val="68000"/>
              <a:defRPr/>
            </a:pPr>
            <a:r>
              <a:rPr lang="en-US" sz="2000" dirty="0">
                <a:ea typeface="+mn-ea"/>
              </a:rPr>
              <a:t>	The following while loop as a for loop</a:t>
            </a:r>
          </a:p>
          <a:p>
            <a:pPr marL="365760" indent="-256032">
              <a:buClr>
                <a:schemeClr val="accent1"/>
              </a:buClr>
              <a:buSzPct val="68000"/>
              <a:defRPr/>
            </a:pPr>
            <a:endParaRPr lang="en-US" sz="2000" dirty="0">
              <a:latin typeface="Courier New" pitchFamily="49" charset="0"/>
              <a:ea typeface="+mn-ea"/>
            </a:endParaRPr>
          </a:p>
          <a:p>
            <a:pPr>
              <a:buClr>
                <a:schemeClr val="accent1"/>
              </a:buClr>
              <a:buSzPct val="68000"/>
              <a:defRPr/>
            </a:pPr>
            <a:r>
              <a:rPr lang="en-US" sz="2000" dirty="0">
                <a:latin typeface="Courier New" pitchFamily="49" charset="0"/>
                <a:ea typeface="+mn-ea"/>
              </a:rPr>
              <a:t>   </a:t>
            </a:r>
            <a:r>
              <a:rPr lang="en-US" dirty="0" err="1">
                <a:latin typeface="Courier New" pitchFamily="49" charset="0"/>
                <a:ea typeface="+mn-ea"/>
              </a:rPr>
              <a:t>i</a:t>
            </a:r>
            <a:r>
              <a:rPr lang="en-US" dirty="0">
                <a:latin typeface="Courier New" pitchFamily="49" charset="0"/>
                <a:ea typeface="+mn-ea"/>
              </a:rPr>
              <a:t> = 0; 		</a:t>
            </a:r>
            <a:r>
              <a:rPr lang="en-US" dirty="0">
                <a:solidFill>
                  <a:srgbClr val="339933"/>
                </a:solidFill>
                <a:latin typeface="Courier New" pitchFamily="49" charset="0"/>
                <a:ea typeface="+mn-ea"/>
              </a:rPr>
              <a:t>//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initialize                           </a:t>
            </a:r>
          </a:p>
          <a:p>
            <a:pPr>
              <a:buClr>
                <a:schemeClr val="accent1"/>
              </a:buClr>
              <a:buSzPct val="68000"/>
              <a:defRPr/>
            </a:pPr>
            <a:r>
              <a:rPr lang="en-US" dirty="0">
                <a:solidFill>
                  <a:schemeClr val="accent2"/>
                </a:solidFill>
                <a:latin typeface="Courier New" pitchFamily="49" charset="0"/>
                <a:ea typeface="+mn-ea"/>
              </a:rPr>
              <a:t>   while</a:t>
            </a:r>
            <a:r>
              <a:rPr lang="en-US" dirty="0">
                <a:latin typeface="Courier New" pitchFamily="49" charset="0"/>
                <a:ea typeface="+mn-ea"/>
              </a:rPr>
              <a:t> (</a:t>
            </a:r>
            <a:r>
              <a:rPr lang="en-US" dirty="0" err="1">
                <a:latin typeface="Courier New" pitchFamily="49" charset="0"/>
                <a:ea typeface="+mn-ea"/>
              </a:rPr>
              <a:t>i</a:t>
            </a:r>
            <a:r>
              <a:rPr lang="en-US" dirty="0">
                <a:latin typeface="Courier New" pitchFamily="49" charset="0"/>
                <a:ea typeface="+mn-ea"/>
              </a:rPr>
              <a:t> &lt;= 20) 	</a:t>
            </a:r>
            <a:r>
              <a:rPr lang="en-US" dirty="0">
                <a:solidFill>
                  <a:srgbClr val="339933"/>
                </a:solidFill>
                <a:latin typeface="Courier New" pitchFamily="49" charset="0"/>
                <a:ea typeface="+mn-ea"/>
              </a:rPr>
              <a:t>//</a:t>
            </a:r>
            <a:r>
              <a:rPr lang="en-US" dirty="0">
                <a:solidFill>
                  <a:srgbClr val="CC0099"/>
                </a:solidFill>
                <a:latin typeface="Courier New" pitchFamily="49" charset="0"/>
                <a:ea typeface="+mn-ea"/>
              </a:rPr>
              <a:t>condition</a:t>
            </a:r>
          </a:p>
          <a:p>
            <a:pPr>
              <a:buClr>
                <a:schemeClr val="accent1"/>
              </a:buClr>
              <a:buSzPct val="68000"/>
              <a:defRPr/>
            </a:pPr>
            <a:r>
              <a:rPr lang="en-US" dirty="0">
                <a:latin typeface="Courier New" pitchFamily="49" charset="0"/>
                <a:ea typeface="+mn-ea"/>
              </a:rPr>
              <a:t>   {</a:t>
            </a:r>
          </a:p>
          <a:p>
            <a:pPr>
              <a:buClr>
                <a:schemeClr val="accent1"/>
              </a:buClr>
              <a:buSzPct val="68000"/>
              <a:defRPr/>
            </a:pPr>
            <a:r>
              <a:rPr lang="en-US" dirty="0">
                <a:latin typeface="Courier New" pitchFamily="49" charset="0"/>
                <a:ea typeface="+mn-ea"/>
              </a:rPr>
              <a:t>      </a:t>
            </a:r>
            <a:r>
              <a:rPr lang="en-US" dirty="0" err="1">
                <a:latin typeface="Courier New" pitchFamily="49" charset="0"/>
                <a:ea typeface="+mn-ea"/>
              </a:rPr>
              <a:t>System.out.println</a:t>
            </a:r>
            <a:r>
              <a:rPr lang="en-US" dirty="0">
                <a:latin typeface="Courier New" pitchFamily="49" charset="0"/>
                <a:ea typeface="+mn-ea"/>
              </a:rPr>
              <a:t>(</a:t>
            </a:r>
            <a:r>
              <a:rPr lang="en-US" dirty="0" err="1">
                <a:latin typeface="Courier New" pitchFamily="49" charset="0"/>
                <a:ea typeface="+mn-ea"/>
              </a:rPr>
              <a:t>i</a:t>
            </a:r>
            <a:r>
              <a:rPr lang="en-US" dirty="0">
                <a:latin typeface="Courier New" pitchFamily="49" charset="0"/>
                <a:ea typeface="+mn-ea"/>
              </a:rPr>
              <a:t> + " ");      </a:t>
            </a:r>
            <a:endParaRPr lang="en-US" dirty="0">
              <a:solidFill>
                <a:srgbClr val="00CC00"/>
              </a:solidFill>
              <a:latin typeface="Courier New" pitchFamily="49" charset="0"/>
              <a:ea typeface="+mn-ea"/>
            </a:endParaRPr>
          </a:p>
          <a:p>
            <a:pPr>
              <a:buClr>
                <a:schemeClr val="accent1"/>
              </a:buClr>
              <a:buSzPct val="68000"/>
              <a:defRPr/>
            </a:pPr>
            <a:r>
              <a:rPr lang="en-US" dirty="0">
                <a:latin typeface="Courier New" pitchFamily="49" charset="0"/>
                <a:ea typeface="+mn-ea"/>
              </a:rPr>
              <a:t>      </a:t>
            </a:r>
            <a:r>
              <a:rPr lang="en-US" dirty="0" err="1">
                <a:latin typeface="Courier New" pitchFamily="49" charset="0"/>
                <a:ea typeface="+mn-ea"/>
              </a:rPr>
              <a:t>i</a:t>
            </a:r>
            <a:r>
              <a:rPr lang="en-US" dirty="0">
                <a:latin typeface="Courier New" pitchFamily="49" charset="0"/>
                <a:ea typeface="+mn-ea"/>
              </a:rPr>
              <a:t> = </a:t>
            </a:r>
            <a:r>
              <a:rPr lang="en-US" dirty="0" err="1">
                <a:latin typeface="Courier New" pitchFamily="49" charset="0"/>
                <a:ea typeface="+mn-ea"/>
              </a:rPr>
              <a:t>i</a:t>
            </a:r>
            <a:r>
              <a:rPr lang="en-US" dirty="0">
                <a:latin typeface="Courier New" pitchFamily="49" charset="0"/>
                <a:ea typeface="+mn-ea"/>
              </a:rPr>
              <a:t> + 5; 	</a:t>
            </a:r>
            <a:r>
              <a:rPr lang="en-US" dirty="0">
                <a:solidFill>
                  <a:srgbClr val="339933"/>
                </a:solidFill>
                <a:latin typeface="Courier New" pitchFamily="49" charset="0"/>
                <a:ea typeface="+mn-ea"/>
              </a:rPr>
              <a:t>//</a:t>
            </a:r>
            <a:r>
              <a:rPr lang="en-US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ea typeface="+mn-ea"/>
              </a:rPr>
              <a:t>update</a:t>
            </a:r>
          </a:p>
          <a:p>
            <a:pPr>
              <a:buClr>
                <a:schemeClr val="accent1"/>
              </a:buClr>
              <a:buSzPct val="68000"/>
              <a:defRPr/>
            </a:pPr>
            <a:r>
              <a:rPr lang="en-US" dirty="0">
                <a:latin typeface="Courier New" pitchFamily="49" charset="0"/>
                <a:ea typeface="+mn-ea"/>
              </a:rPr>
              <a:t>   }</a:t>
            </a:r>
          </a:p>
          <a:p>
            <a:pPr>
              <a:buClr>
                <a:schemeClr val="accent1"/>
              </a:buClr>
              <a:buSzPct val="68000"/>
              <a:defRPr/>
            </a:pPr>
            <a:r>
              <a:rPr lang="en-US" dirty="0">
                <a:latin typeface="Courier New" pitchFamily="49" charset="0"/>
                <a:ea typeface="+mn-ea"/>
              </a:rPr>
              <a:t>   </a:t>
            </a:r>
            <a:r>
              <a:rPr lang="en-US" dirty="0" err="1">
                <a:latin typeface="Courier New" pitchFamily="49" charset="0"/>
                <a:ea typeface="+mn-ea"/>
              </a:rPr>
              <a:t>System.out.println</a:t>
            </a:r>
            <a:r>
              <a:rPr lang="en-US" dirty="0">
                <a:latin typeface="Courier New" pitchFamily="49" charset="0"/>
                <a:ea typeface="+mn-ea"/>
              </a:rPr>
              <a:t>();   </a:t>
            </a:r>
          </a:p>
          <a:p>
            <a:pPr>
              <a:buClr>
                <a:schemeClr val="accent1"/>
              </a:buClr>
              <a:buSzPct val="68000"/>
              <a:defRPr/>
            </a:pPr>
            <a:r>
              <a:rPr lang="en-US" dirty="0">
                <a:latin typeface="Courier New" pitchFamily="49" charset="0"/>
                <a:ea typeface="+mn-ea"/>
              </a:rPr>
              <a:t>        </a:t>
            </a:r>
          </a:p>
          <a:p>
            <a:pPr>
              <a:buClr>
                <a:schemeClr val="accent1"/>
              </a:buClr>
              <a:buSzPct val="68000"/>
              <a:defRPr/>
            </a:pPr>
            <a:r>
              <a:rPr lang="en-US" dirty="0">
                <a:latin typeface="Courier New" pitchFamily="49" charset="0"/>
                <a:ea typeface="+mn-ea"/>
              </a:rPr>
              <a:t>    </a:t>
            </a:r>
            <a:endParaRPr lang="en-US" dirty="0">
              <a:solidFill>
                <a:srgbClr val="00CC00"/>
              </a:solidFill>
              <a:latin typeface="Courier New" pitchFamily="49" charset="0"/>
              <a:ea typeface="+mn-ea"/>
            </a:endParaRPr>
          </a:p>
          <a:p>
            <a:pPr marL="365760" indent="-256032">
              <a:buClr>
                <a:schemeClr val="accent1"/>
              </a:buClr>
              <a:buSzPct val="68000"/>
              <a:defRPr/>
            </a:pPr>
            <a:r>
              <a:rPr lang="en-US" sz="2000" b="1" dirty="0">
                <a:ea typeface="+mn-ea"/>
              </a:rPr>
              <a:t>Solution</a:t>
            </a:r>
            <a:endParaRPr lang="en-US" sz="2000" dirty="0">
              <a:latin typeface="Courier New" pitchFamily="49" charset="0"/>
              <a:ea typeface="+mn-ea"/>
            </a:endParaRPr>
          </a:p>
          <a:p>
            <a:pPr>
              <a:buClr>
                <a:schemeClr val="accent1"/>
              </a:buClr>
              <a:buSzPct val="68000"/>
              <a:defRPr/>
            </a:pPr>
            <a:r>
              <a:rPr lang="en-US" dirty="0">
                <a:solidFill>
                  <a:schemeClr val="accent2"/>
                </a:solidFill>
                <a:latin typeface="Courier New" pitchFamily="49" charset="0"/>
                <a:ea typeface="+mn-ea"/>
              </a:rPr>
              <a:t>   </a:t>
            </a:r>
            <a:r>
              <a:rPr lang="en-US" dirty="0">
                <a:solidFill>
                  <a:srgbClr val="339933"/>
                </a:solidFill>
                <a:latin typeface="Courier New" pitchFamily="49" charset="0"/>
                <a:ea typeface="+mn-ea"/>
              </a:rPr>
              <a:t>// </a:t>
            </a:r>
            <a:r>
              <a:rPr lang="en-US" dirty="0">
                <a:solidFill>
                  <a:srgbClr val="FF0000"/>
                </a:solidFill>
                <a:latin typeface="Courier New" pitchFamily="49" charset="0"/>
                <a:ea typeface="+mn-ea"/>
              </a:rPr>
              <a:t>initialize  </a:t>
            </a:r>
            <a:r>
              <a:rPr lang="en-US" dirty="0">
                <a:solidFill>
                  <a:srgbClr val="CC0099"/>
                </a:solidFill>
                <a:latin typeface="Courier New" pitchFamily="49" charset="0"/>
                <a:ea typeface="+mn-ea"/>
              </a:rPr>
              <a:t>condition    </a:t>
            </a:r>
            <a:r>
              <a:rPr lang="en-US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urier New" pitchFamily="49" charset="0"/>
                <a:ea typeface="+mn-ea"/>
              </a:rPr>
              <a:t>update</a:t>
            </a:r>
            <a:endParaRPr lang="en-US" dirty="0">
              <a:solidFill>
                <a:schemeClr val="accent2"/>
              </a:solidFill>
              <a:latin typeface="Courier New" pitchFamily="49" charset="0"/>
              <a:ea typeface="+mn-ea"/>
            </a:endParaRPr>
          </a:p>
          <a:p>
            <a:pPr>
              <a:buClr>
                <a:schemeClr val="accent1"/>
              </a:buClr>
              <a:buSzPct val="68000"/>
              <a:defRPr/>
            </a:pPr>
            <a:r>
              <a:rPr lang="en-US" dirty="0">
                <a:solidFill>
                  <a:schemeClr val="accent2"/>
                </a:solidFill>
                <a:latin typeface="Courier New" pitchFamily="49" charset="0"/>
                <a:ea typeface="+mn-ea"/>
              </a:rPr>
              <a:t>   for 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+mn-ea"/>
              </a:rPr>
              <a:t>(</a:t>
            </a:r>
            <a:r>
              <a:rPr lang="en-US" dirty="0" err="1">
                <a:latin typeface="Courier New" pitchFamily="49" charset="0"/>
                <a:ea typeface="+mn-ea"/>
              </a:rPr>
              <a:t>i</a:t>
            </a:r>
            <a:r>
              <a:rPr lang="en-US" dirty="0">
                <a:latin typeface="Courier New" pitchFamily="49" charset="0"/>
                <a:ea typeface="+mn-ea"/>
              </a:rPr>
              <a:t> = 0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+mn-ea"/>
              </a:rPr>
              <a:t>;</a:t>
            </a:r>
            <a:r>
              <a:rPr lang="en-US" dirty="0">
                <a:latin typeface="Courier New" pitchFamily="49" charset="0"/>
                <a:ea typeface="+mn-ea"/>
              </a:rPr>
              <a:t>    </a:t>
            </a:r>
            <a:r>
              <a:rPr lang="en-US" dirty="0" err="1">
                <a:latin typeface="Courier New" pitchFamily="49" charset="0"/>
                <a:ea typeface="+mn-ea"/>
              </a:rPr>
              <a:t>i</a:t>
            </a:r>
            <a:r>
              <a:rPr lang="en-US" dirty="0">
                <a:latin typeface="Courier New" pitchFamily="49" charset="0"/>
                <a:ea typeface="+mn-ea"/>
              </a:rPr>
              <a:t> &lt;= 20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+mn-ea"/>
              </a:rPr>
              <a:t>;</a:t>
            </a:r>
            <a:r>
              <a:rPr lang="en-US" dirty="0">
                <a:latin typeface="Courier New" pitchFamily="49" charset="0"/>
                <a:ea typeface="+mn-ea"/>
              </a:rPr>
              <a:t>   </a:t>
            </a:r>
            <a:r>
              <a:rPr lang="en-US" dirty="0" err="1">
                <a:latin typeface="Courier New" pitchFamily="49" charset="0"/>
                <a:ea typeface="+mn-ea"/>
              </a:rPr>
              <a:t>i</a:t>
            </a:r>
            <a:r>
              <a:rPr lang="en-US" dirty="0">
                <a:latin typeface="Courier New" pitchFamily="49" charset="0"/>
                <a:ea typeface="+mn-ea"/>
              </a:rPr>
              <a:t> = </a:t>
            </a:r>
            <a:r>
              <a:rPr lang="en-US" dirty="0" err="1">
                <a:latin typeface="Courier New" pitchFamily="49" charset="0"/>
                <a:ea typeface="+mn-ea"/>
              </a:rPr>
              <a:t>i</a:t>
            </a:r>
            <a:r>
              <a:rPr lang="en-US" dirty="0">
                <a:latin typeface="Courier New" pitchFamily="49" charset="0"/>
                <a:ea typeface="+mn-ea"/>
              </a:rPr>
              <a:t> + 5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+mn-ea"/>
              </a:rPr>
              <a:t>)</a:t>
            </a:r>
          </a:p>
          <a:p>
            <a:pPr>
              <a:buClr>
                <a:schemeClr val="accent1"/>
              </a:buClr>
              <a:buSzPct val="68000"/>
              <a:defRPr/>
            </a:pPr>
            <a:r>
              <a:rPr lang="en-US" dirty="0">
                <a:latin typeface="Courier New" pitchFamily="49" charset="0"/>
                <a:ea typeface="+mn-ea"/>
              </a:rPr>
              <a:t>      </a:t>
            </a:r>
            <a:r>
              <a:rPr lang="en-US" dirty="0" err="1">
                <a:latin typeface="Courier New" pitchFamily="49" charset="0"/>
                <a:ea typeface="+mn-ea"/>
              </a:rPr>
              <a:t>System.out.println</a:t>
            </a:r>
            <a:r>
              <a:rPr lang="en-US" dirty="0">
                <a:latin typeface="Courier New" pitchFamily="49" charset="0"/>
                <a:ea typeface="+mn-ea"/>
              </a:rPr>
              <a:t>(</a:t>
            </a:r>
            <a:r>
              <a:rPr lang="en-US" dirty="0" err="1">
                <a:latin typeface="Courier New" pitchFamily="49" charset="0"/>
                <a:ea typeface="+mn-ea"/>
              </a:rPr>
              <a:t>i</a:t>
            </a:r>
            <a:r>
              <a:rPr lang="en-US" dirty="0">
                <a:latin typeface="Courier New" pitchFamily="49" charset="0"/>
                <a:ea typeface="+mn-ea"/>
              </a:rPr>
              <a:t> + " ");      </a:t>
            </a:r>
          </a:p>
          <a:p>
            <a:pPr>
              <a:buClr>
                <a:schemeClr val="accent1"/>
              </a:buClr>
              <a:buSzPct val="68000"/>
              <a:defRPr/>
            </a:pPr>
            <a:r>
              <a:rPr lang="en-US" dirty="0">
                <a:latin typeface="Courier New" pitchFamily="49" charset="0"/>
                <a:ea typeface="+mn-ea"/>
              </a:rPr>
              <a:t>   </a:t>
            </a:r>
            <a:r>
              <a:rPr lang="en-US" dirty="0" err="1">
                <a:latin typeface="Courier New" pitchFamily="49" charset="0"/>
                <a:ea typeface="+mn-ea"/>
              </a:rPr>
              <a:t>System.out.println</a:t>
            </a:r>
            <a:r>
              <a:rPr lang="en-US" dirty="0">
                <a:latin typeface="Courier New" pitchFamily="49" charset="0"/>
                <a:ea typeface="+mn-ea"/>
              </a:rPr>
              <a:t>();   </a:t>
            </a:r>
          </a:p>
          <a:p>
            <a:pPr marL="621792" lvl="1" indent="-228600" eaLnBrk="1" fontAlgn="auto" hangingPunct="1">
              <a:spcAft>
                <a:spcPts val="0"/>
              </a:spcAft>
              <a:buClr>
                <a:schemeClr val="accent1"/>
              </a:buClr>
              <a:defRPr/>
            </a:pPr>
            <a:endParaRPr lang="en-US" sz="2400" dirty="0">
              <a:latin typeface="Courier New" pitchFamily="49" charset="0"/>
              <a:ea typeface="+mn-e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0" y="2286000"/>
            <a:ext cx="1752600" cy="3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048000" y="2595563"/>
            <a:ext cx="1752600" cy="3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3035300" y="3378200"/>
            <a:ext cx="1752600" cy="3048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162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ULLET_1" val="8226"/>
  <p:tag name="MARGIN_1" val="0"/>
  <p:tag name="MARGIN_2" val="36"/>
  <p:tag name="MARGIN_3" val="72"/>
  <p:tag name="MARGIN_4" val="108"/>
  <p:tag name="MARGIN_5" val="144"/>
  <p:tag name="FONT_SIZE" val="1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GUID" val="c2d528bc-8d32-45af-8136-36371a4446cb"/>
  <p:tag name="ARTICULATE_SLIDE_NAV" val="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0070C0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">
    <a:dk1>
      <a:srgbClr val="292934"/>
    </a:dk1>
    <a:lt1>
      <a:srgbClr val="FFFFFF"/>
    </a:lt1>
    <a:dk2>
      <a:srgbClr val="D2533C"/>
    </a:dk2>
    <a:lt2>
      <a:srgbClr val="F3F2DC"/>
    </a:lt2>
    <a:accent1>
      <a:srgbClr val="93A299"/>
    </a:accent1>
    <a:accent2>
      <a:srgbClr val="0070C0"/>
    </a:accent2>
    <a:accent3>
      <a:srgbClr val="726056"/>
    </a:accent3>
    <a:accent4>
      <a:srgbClr val="4C5A6A"/>
    </a:accent4>
    <a:accent5>
      <a:srgbClr val="808DA0"/>
    </a:accent5>
    <a:accent6>
      <a:srgbClr val="79463D"/>
    </a:accent6>
    <a:hlink>
      <a:srgbClr val="0000FF"/>
    </a:hlink>
    <a:folHlink>
      <a:srgbClr val="8000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da05f73-4014-4744-996d-b94e73dfc83a" xsi:nil="true"/>
    <lcf76f155ced4ddcb4097134ff3c332f xmlns="32d064c7-3ed7-4051-9d9c-e267f97a39a0">
      <Terms xmlns="http://schemas.microsoft.com/office/infopath/2007/PartnerControls"/>
    </lcf76f155ced4ddcb4097134ff3c332f>
    <comments xmlns="32d064c7-3ed7-4051-9d9c-e267f97a39a0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E30F259772545438AFC47D509E1C36E" ma:contentTypeVersion="17" ma:contentTypeDescription="Create a new document." ma:contentTypeScope="" ma:versionID="1c95a0e9f2067f3bcd75a718703f91ce">
  <xsd:schema xmlns:xsd="http://www.w3.org/2001/XMLSchema" xmlns:xs="http://www.w3.org/2001/XMLSchema" xmlns:p="http://schemas.microsoft.com/office/2006/metadata/properties" xmlns:ns2="32d064c7-3ed7-4051-9d9c-e267f97a39a0" xmlns:ns3="3da05f73-4014-4744-996d-b94e73dfc83a" targetNamespace="http://schemas.microsoft.com/office/2006/metadata/properties" ma:root="true" ma:fieldsID="1bca31d447172c41cc3b4e80f5e22f70" ns2:_="" ns3:_="">
    <xsd:import namespace="32d064c7-3ed7-4051-9d9c-e267f97a39a0"/>
    <xsd:import namespace="3da05f73-4014-4744-996d-b94e73dfc83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  <xsd:element ref="ns2:comment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d064c7-3ed7-4051-9d9c-e267f97a39a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899f137a-b2ee-462a-b875-a540100c8c3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omments" ma:index="23" nillable="true" ma:displayName="comments" ma:format="Dropdown" ma:internalName="comments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a05f73-4014-4744-996d-b94e73dfc83a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15b5cfa5-6c17-4868-b491-9849b43e952e}" ma:internalName="TaxCatchAll" ma:showField="CatchAllData" ma:web="3da05f73-4014-4744-996d-b94e73dfc83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4D2DEDB-55EB-45E4-8C34-F777BF73A1B7}">
  <ds:schemaRefs>
    <ds:schemaRef ds:uri="748f7248-10be-4e94-bc79-723fe783241a"/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134be976-b389-46e9-817a-32caeb1e1dff"/>
    <ds:schemaRef ds:uri="3da05f73-4014-4744-996d-b94e73dfc83a"/>
    <ds:schemaRef ds:uri="32d064c7-3ed7-4051-9d9c-e267f97a39a0"/>
  </ds:schemaRefs>
</ds:datastoreItem>
</file>

<file path=customXml/itemProps2.xml><?xml version="1.0" encoding="utf-8"?>
<ds:datastoreItem xmlns:ds="http://schemas.openxmlformats.org/officeDocument/2006/customXml" ds:itemID="{F76BA704-B62A-4355-98CA-6E29D8C0E2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2d064c7-3ed7-4051-9d9c-e267f97a39a0"/>
    <ds:schemaRef ds:uri="3da05f73-4014-4744-996d-b94e73dfc83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7276B59-E37B-41B3-8B46-3C288EBDF9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7911</TotalTime>
  <Words>1347</Words>
  <Application>Microsoft Office PowerPoint</Application>
  <PresentationFormat>On-screen Show (4:3)</PresentationFormat>
  <Paragraphs>432</Paragraphs>
  <Slides>22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ＭＳ Ｐゴシック</vt:lpstr>
      <vt:lpstr>Arial</vt:lpstr>
      <vt:lpstr>Courier New</vt:lpstr>
      <vt:lpstr>Georgia</vt:lpstr>
      <vt:lpstr>Tahoma</vt:lpstr>
      <vt:lpstr>Times New Roman</vt:lpstr>
      <vt:lpstr>Wingdings</vt:lpstr>
      <vt:lpstr>Clarity</vt:lpstr>
      <vt:lpstr>For Loop</vt:lpstr>
      <vt:lpstr>The for Statement</vt:lpstr>
      <vt:lpstr>The for Statement</vt:lpstr>
      <vt:lpstr>Counter-controlled loops</vt:lpstr>
      <vt:lpstr>while vs for</vt:lpstr>
      <vt:lpstr>while vs for</vt:lpstr>
      <vt:lpstr>PowerPoint Presentation</vt:lpstr>
      <vt:lpstr>PowerPoint Presentation</vt:lpstr>
      <vt:lpstr>Example of while and equivalent for loop</vt:lpstr>
      <vt:lpstr>The for Statement</vt:lpstr>
      <vt:lpstr>The for Statement</vt:lpstr>
      <vt:lpstr>Programming Example: Square</vt:lpstr>
      <vt:lpstr>Programming Example: Square</vt:lpstr>
      <vt:lpstr>Programming Example: Classify Numbers</vt:lpstr>
      <vt:lpstr>Programming Example: Classify Numbers</vt:lpstr>
      <vt:lpstr>Programming Example: Classify Numbers</vt:lpstr>
      <vt:lpstr>Nested for - Syntax</vt:lpstr>
      <vt:lpstr>PowerPoint Presentation</vt:lpstr>
      <vt:lpstr>Nested for – Example 1</vt:lpstr>
      <vt:lpstr>Nested for – Example 2 – analysis </vt:lpstr>
      <vt:lpstr>Nested for – Example 2 – code</vt:lpstr>
      <vt:lpstr>Nested for – Example 3</vt:lpstr>
    </vt:vector>
  </TitlesOfParts>
  <Company>BYU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Introduction to Computers and Java</dc:title>
  <dc:creator>Robert P. Burton</dc:creator>
  <cp:lastModifiedBy>Ashwaq</cp:lastModifiedBy>
  <cp:revision>270</cp:revision>
  <dcterms:created xsi:type="dcterms:W3CDTF">2004-08-20T17:48:18Z</dcterms:created>
  <dcterms:modified xsi:type="dcterms:W3CDTF">2024-11-04T06:42:39Z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0x0101004E30F259772545438AFC47D509E1C36E</vt:lpwstr>
  </property>
</Properties>
</file>