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32"/>
  </p:notesMasterIdLst>
  <p:handoutMasterIdLst>
    <p:handoutMasterId r:id="rId33"/>
  </p:handoutMasterIdLst>
  <p:sldIdLst>
    <p:sldId id="514" r:id="rId5"/>
    <p:sldId id="515" r:id="rId6"/>
    <p:sldId id="516" r:id="rId7"/>
    <p:sldId id="517" r:id="rId8"/>
    <p:sldId id="518" r:id="rId9"/>
    <p:sldId id="519" r:id="rId10"/>
    <p:sldId id="520" r:id="rId11"/>
    <p:sldId id="521" r:id="rId12"/>
    <p:sldId id="522" r:id="rId13"/>
    <p:sldId id="523" r:id="rId14"/>
    <p:sldId id="524" r:id="rId15"/>
    <p:sldId id="536" r:id="rId16"/>
    <p:sldId id="537" r:id="rId17"/>
    <p:sldId id="547" r:id="rId18"/>
    <p:sldId id="546" r:id="rId19"/>
    <p:sldId id="539" r:id="rId20"/>
    <p:sldId id="544" r:id="rId21"/>
    <p:sldId id="526" r:id="rId22"/>
    <p:sldId id="527" r:id="rId23"/>
    <p:sldId id="528" r:id="rId24"/>
    <p:sldId id="529" r:id="rId25"/>
    <p:sldId id="530" r:id="rId26"/>
    <p:sldId id="531" r:id="rId27"/>
    <p:sldId id="548" r:id="rId28"/>
    <p:sldId id="549" r:id="rId29"/>
    <p:sldId id="550" r:id="rId30"/>
    <p:sldId id="551" r:id="rId31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54" autoAdjust="0"/>
    <p:restoredTop sz="86677" autoAdjust="0"/>
  </p:normalViewPr>
  <p:slideViewPr>
    <p:cSldViewPr snapToGrid="0">
      <p:cViewPr varScale="1">
        <p:scale>
          <a:sx n="61" d="100"/>
          <a:sy n="61" d="100"/>
        </p:scale>
        <p:origin x="65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92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49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846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259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08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8F78542-8F38-4248-8E6D-748587904D59}" type="slidenum">
              <a:rPr lang="ar-SA"/>
              <a:pPr eaLnBrk="1" hangingPunct="1"/>
              <a:t>12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DF5F3AC-CDD6-374A-9F5F-CFBB0F752EE8}" type="slidenum">
              <a:rPr lang="ar-SA"/>
              <a:pPr eaLnBrk="1" hangingPunct="1"/>
              <a:t>13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69C0B4E-B408-CC4E-B955-761F66C8758E}" type="slidenum">
              <a:rPr lang="en-US"/>
              <a:pPr eaLnBrk="1" hangingPunct="1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69C0B4E-B408-CC4E-B955-761F66C8758E}" type="slidenum">
              <a:rPr lang="en-US"/>
              <a:pPr eaLnBrk="1" hangingPunct="1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496A35E-AC6E-0A4B-902F-B68A569C1FD0}" type="slidenum">
              <a:rPr lang="en-US"/>
              <a:pPr eaLnBrk="1" hangingPunct="1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F8C8CD5-80B8-E94D-AB17-BFBF1C2C74AE}" type="slidenum">
              <a:rPr lang="en-US"/>
              <a:pPr eaLnBrk="1" hangingPunct="1"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624"/>
            <a:ext cx="8229600" cy="74949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523505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lipse.org/downloads/packages/release/luna/sr1/eclipse-ide-java-developers" TargetMode="External"/><Relationship Id="rId2" Type="http://schemas.openxmlformats.org/officeDocument/2006/relationships/hyperlink" Target="http://www.eclipse.org/downloads/packages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Computer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 1.1</a:t>
            </a:r>
          </a:p>
        </p:txBody>
      </p:sp>
    </p:spTree>
    <p:extLst>
      <p:ext uri="{BB962C8B-B14F-4D97-AF65-F5344CB8AC3E}">
        <p14:creationId xmlns:p14="http://schemas.microsoft.com/office/powerpoint/2010/main" val="2522006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Operating System (OS)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>
                <a:solidFill>
                  <a:srgbClr val="C00000"/>
                </a:solidFill>
              </a:rPr>
              <a:t>operating system </a:t>
            </a:r>
            <a:r>
              <a:rPr lang="en-US" altLang="en-US" dirty="0"/>
              <a:t>is a supervisory </a:t>
            </a:r>
            <a:r>
              <a:rPr lang="en-US" altLang="en-US" b="1" dirty="0"/>
              <a:t>program</a:t>
            </a:r>
            <a:r>
              <a:rPr lang="en-US" altLang="en-US" dirty="0"/>
              <a:t> that oversees the operation of the computer.</a:t>
            </a:r>
          </a:p>
          <a:p>
            <a:r>
              <a:rPr lang="en-US" altLang="en-US" dirty="0"/>
              <a:t>The operating system retrieves and starts other programs for you.</a:t>
            </a:r>
          </a:p>
          <a:p>
            <a:r>
              <a:rPr lang="en-US" altLang="en-US" dirty="0"/>
              <a:t>Well-known operating systems including: Microsoft Windows, Apple’s Mac OS, Linux, and UNIX.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01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Programming Languages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High-level languages </a:t>
            </a:r>
            <a:r>
              <a:rPr lang="en-US" altLang="en-US" dirty="0"/>
              <a:t>are relatively easy to use</a:t>
            </a:r>
          </a:p>
          <a:p>
            <a:pPr lvl="1"/>
            <a:r>
              <a:rPr lang="en-US" altLang="en-US" dirty="0"/>
              <a:t>Java, C#, C++, Visual Basic, Python, Ruby.</a:t>
            </a:r>
          </a:p>
          <a:p>
            <a:r>
              <a:rPr lang="en-US" altLang="en-US" dirty="0"/>
              <a:t>computer hardware does not understand high-level languages.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compiler</a:t>
            </a:r>
            <a:r>
              <a:rPr lang="en-US" altLang="en-US" dirty="0"/>
              <a:t> translates a program from a high-level language to a low-level language the computer can run.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42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Solving Cycle</a:t>
            </a:r>
          </a:p>
        </p:txBody>
      </p:sp>
      <p:sp>
        <p:nvSpPr>
          <p:cNvPr id="922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Solving a program goes through the following main 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Analysis</a:t>
            </a:r>
            <a:r>
              <a:rPr lang="en-US" sz="2400" dirty="0"/>
              <a:t>: Outline the solution requirements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Design</a:t>
            </a:r>
            <a:r>
              <a:rPr lang="en-US" sz="2400" dirty="0"/>
              <a:t> an appropriate algorithm or a flowchart.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Code</a:t>
            </a:r>
            <a:r>
              <a:rPr lang="en-US" sz="2400" dirty="0"/>
              <a:t> the solution in a high programming language (such as Java)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Compile</a:t>
            </a:r>
            <a:r>
              <a:rPr lang="en-US" sz="2400" dirty="0"/>
              <a:t> the code into machine language. Verify that the program works: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/>
              <a:t>If there is an error, correct it by going to step 3.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/>
              <a:t>If there is no error, proceed to step 5.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Run</a:t>
            </a:r>
            <a:r>
              <a:rPr lang="en-US" sz="2400" dirty="0"/>
              <a:t> the program. Verify the results: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/>
              <a:t>If the output does not give the required results, go to step 1.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/>
              <a:t>If the output matches the required result, you are done. </a:t>
            </a:r>
          </a:p>
          <a:p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077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Solving Cycle (cont’d)</a:t>
            </a:r>
          </a:p>
        </p:txBody>
      </p:sp>
      <p:pic>
        <p:nvPicPr>
          <p:cNvPr id="10245" name="Picture 5" descr="Fig01-0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6"/>
          <a:stretch/>
        </p:blipFill>
        <p:spPr>
          <a:xfrm>
            <a:off x="973633" y="1235167"/>
            <a:ext cx="7105849" cy="5274817"/>
          </a:xfr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5562600" y="4139824"/>
            <a:ext cx="24384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Error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867400" y="4978024"/>
            <a:ext cx="3048000" cy="914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Logical or Run-time Error</a:t>
            </a:r>
          </a:p>
        </p:txBody>
      </p:sp>
    </p:spTree>
    <p:extLst>
      <p:ext uri="{BB962C8B-B14F-4D97-AF65-F5344CB8AC3E}">
        <p14:creationId xmlns:p14="http://schemas.microsoft.com/office/powerpoint/2010/main" val="413514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Compilation</a:t>
            </a:r>
          </a:p>
        </p:txBody>
      </p:sp>
      <p:sp>
        <p:nvSpPr>
          <p:cNvPr id="215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199" y="1241946"/>
            <a:ext cx="8536675" cy="5235054"/>
          </a:xfrm>
        </p:spPr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en-US" sz="3200" dirty="0">
                <a:solidFill>
                  <a:srgbClr val="C00000"/>
                </a:solidFill>
              </a:rPr>
              <a:t>compiler:</a:t>
            </a:r>
          </a:p>
          <a:p>
            <a:pPr lvl="1"/>
            <a:r>
              <a:rPr lang="en-US" sz="2800" dirty="0"/>
              <a:t>is a software that checks the correctness of the source code according to the language rules</a:t>
            </a:r>
          </a:p>
          <a:p>
            <a:pPr lvl="1"/>
            <a:r>
              <a:rPr lang="en-US" sz="2800" dirty="0"/>
              <a:t>If it produces an error, this is called a </a:t>
            </a:r>
            <a:r>
              <a:rPr lang="en-US" sz="2800" dirty="0">
                <a:solidFill>
                  <a:srgbClr val="C00000"/>
                </a:solidFill>
              </a:rPr>
              <a:t>syntax error</a:t>
            </a:r>
            <a:r>
              <a:rPr lang="en-US" sz="2800" dirty="0"/>
              <a:t>. </a:t>
            </a:r>
          </a:p>
          <a:p>
            <a:pPr lvl="1"/>
            <a:r>
              <a:rPr lang="en-US" sz="2800" dirty="0"/>
              <a:t>it translates the source code into a </a:t>
            </a:r>
            <a:r>
              <a:rPr lang="en-US" sz="2800" dirty="0">
                <a:solidFill>
                  <a:srgbClr val="C00000"/>
                </a:solidFill>
              </a:rPr>
              <a:t>machine code </a:t>
            </a:r>
            <a:r>
              <a:rPr lang="en-US" sz="2800" dirty="0"/>
              <a:t>if no errors were found.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865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 dependency</a:t>
            </a:r>
          </a:p>
        </p:txBody>
      </p:sp>
      <p:sp>
        <p:nvSpPr>
          <p:cNvPr id="215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199" y="1241946"/>
            <a:ext cx="8536675" cy="5235054"/>
          </a:xfrm>
        </p:spPr>
        <p:txBody>
          <a:bodyPr>
            <a:normAutofit/>
          </a:bodyPr>
          <a:lstStyle/>
          <a:p>
            <a:r>
              <a:rPr lang="en-US" dirty="0"/>
              <a:t>Machine code depends on the computer hardware: we say that the compiled version is </a:t>
            </a:r>
            <a:r>
              <a:rPr lang="en-US" dirty="0">
                <a:solidFill>
                  <a:srgbClr val="C00000"/>
                </a:solidFill>
              </a:rPr>
              <a:t>platform-dependent</a:t>
            </a:r>
            <a:r>
              <a:rPr lang="en-US" dirty="0"/>
              <a:t>. For example:</a:t>
            </a:r>
          </a:p>
          <a:p>
            <a:pPr lvl="1"/>
            <a:r>
              <a:rPr lang="en-US" dirty="0"/>
              <a:t>a program compiled on a machine that works under the Windows OS, </a:t>
            </a:r>
            <a:r>
              <a:rPr lang="en-US" b="1" dirty="0"/>
              <a:t>cannot</a:t>
            </a:r>
            <a:r>
              <a:rPr lang="en-US" dirty="0"/>
              <a:t> run on another machine that works under the MAC OS. </a:t>
            </a:r>
          </a:p>
          <a:p>
            <a:pPr lvl="1"/>
            <a:r>
              <a:rPr lang="en-US" dirty="0"/>
              <a:t>In this case, the program should be re-compiled under the MAC operating system. </a:t>
            </a:r>
          </a:p>
          <a:p>
            <a:r>
              <a:rPr lang="en-US" dirty="0"/>
              <a:t>However, </a:t>
            </a:r>
            <a:r>
              <a:rPr lang="en-US" b="1" dirty="0"/>
              <a:t>Java is </a:t>
            </a:r>
            <a:r>
              <a:rPr lang="en-US" b="1" dirty="0">
                <a:solidFill>
                  <a:srgbClr val="C00000"/>
                </a:solidFill>
              </a:rPr>
              <a:t>platform-independent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In other words, a Java program that is compiled under the Windows OS </a:t>
            </a:r>
            <a:r>
              <a:rPr lang="en-US" b="1" dirty="0"/>
              <a:t>can</a:t>
            </a:r>
            <a:r>
              <a:rPr lang="en-US" dirty="0"/>
              <a:t> run under the MAC OS without being re-compiled.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68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Compilation (cont’d)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117910"/>
            <a:ext cx="8229600" cy="1359090"/>
          </a:xfrm>
        </p:spPr>
        <p:txBody>
          <a:bodyPr>
            <a:normAutofit/>
          </a:bodyPr>
          <a:lstStyle/>
          <a:p>
            <a:r>
              <a:rPr lang="en-US" altLang="en-US" dirty="0"/>
              <a:t>Note: </a:t>
            </a:r>
          </a:p>
          <a:p>
            <a:pPr lvl="1"/>
            <a:r>
              <a:rPr lang="en-US" altLang="en-US" dirty="0"/>
              <a:t>Most compilers are very large programs that are expensive to produce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2253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5257800" cy="256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38400" y="4495800"/>
            <a:ext cx="426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Platform-Dependent Compilation</a:t>
            </a:r>
          </a:p>
        </p:txBody>
      </p:sp>
    </p:spTree>
    <p:extLst>
      <p:ext uri="{BB962C8B-B14F-4D97-AF65-F5344CB8AC3E}">
        <p14:creationId xmlns:p14="http://schemas.microsoft.com/office/powerpoint/2010/main" val="2316929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337464" y="4121624"/>
            <a:ext cx="6339956" cy="2651399"/>
            <a:chOff x="528" y="1392"/>
            <a:chExt cx="4848" cy="2121"/>
          </a:xfrm>
        </p:grpSpPr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392"/>
              <a:ext cx="4848" cy="212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576" y="2889"/>
              <a:ext cx="1032" cy="2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ja-JP" altLang="en-US" dirty="0">
                  <a:latin typeface="Comic Sans MS" charset="0"/>
                </a:rPr>
                <a:t>“</a:t>
              </a:r>
              <a:r>
                <a:rPr lang="en-US" sz="1600" dirty="0">
                  <a:latin typeface="Comic Sans MS" charset="0"/>
                </a:rPr>
                <a:t>Hello.java</a:t>
              </a:r>
              <a:r>
                <a:rPr lang="ja-JP" altLang="en-US" dirty="0">
                  <a:latin typeface="Comic Sans MS" charset="0"/>
                </a:rPr>
                <a:t>”</a:t>
              </a:r>
              <a:endParaRPr lang="en-US" dirty="0">
                <a:latin typeface="Comic Sans MS" charset="0"/>
              </a:endParaRPr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2304" y="2889"/>
              <a:ext cx="1088" cy="295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ja-JP" altLang="en-US" dirty="0">
                  <a:latin typeface="Comic Sans MS" charset="0"/>
                </a:rPr>
                <a:t>“</a:t>
              </a:r>
              <a:r>
                <a:rPr lang="en-US" sz="1600" dirty="0" err="1">
                  <a:latin typeface="Comic Sans MS" charset="0"/>
                </a:rPr>
                <a:t>Hello.class</a:t>
              </a:r>
              <a:r>
                <a:rPr lang="ja-JP" altLang="en-US" dirty="0">
                  <a:latin typeface="Comic Sans MS" charset="0"/>
                </a:rPr>
                <a:t>”</a:t>
              </a:r>
              <a:endParaRPr lang="en-US" dirty="0">
                <a:latin typeface="Comic Sans MS" charset="0"/>
              </a:endParaRPr>
            </a:p>
          </p:txBody>
        </p:sp>
      </p:grp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Programs’ Compilation</a:t>
            </a:r>
            <a:endParaRPr lang="en-US" dirty="0"/>
          </a:p>
        </p:txBody>
      </p:sp>
      <p:sp>
        <p:nvSpPr>
          <p:cNvPr id="2355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241946"/>
            <a:ext cx="8229600" cy="287967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First</a:t>
            </a:r>
            <a:r>
              <a:rPr lang="en-US" dirty="0"/>
              <a:t>, the Java compiler translates </a:t>
            </a:r>
          </a:p>
          <a:p>
            <a:pPr marL="274320" lvl="1" indent="0">
              <a:buNone/>
            </a:pPr>
            <a:r>
              <a:rPr lang="en-US" dirty="0"/>
              <a:t>the source code (with extension “.java”) </a:t>
            </a:r>
            <a:r>
              <a:rPr lang="en-US" b="1" dirty="0"/>
              <a:t>into</a:t>
            </a:r>
            <a:r>
              <a:rPr lang="en-US" dirty="0"/>
              <a:t>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bytecode</a:t>
            </a:r>
            <a:r>
              <a:rPr lang="en-US" dirty="0"/>
              <a:t> (with extension “.class”)</a:t>
            </a:r>
          </a:p>
          <a:p>
            <a:r>
              <a:rPr lang="en-US" b="1" dirty="0"/>
              <a:t>Then</a:t>
            </a:r>
            <a:r>
              <a:rPr lang="en-US" dirty="0"/>
              <a:t>, a Java </a:t>
            </a:r>
            <a:r>
              <a:rPr lang="en-US" dirty="0">
                <a:solidFill>
                  <a:srgbClr val="C00000"/>
                </a:solidFill>
              </a:rPr>
              <a:t>Interpreter</a:t>
            </a:r>
            <a:r>
              <a:rPr lang="en-US" dirty="0"/>
              <a:t> translates</a:t>
            </a:r>
          </a:p>
          <a:p>
            <a:pPr marL="274320" lvl="1" indent="0">
              <a:buNone/>
            </a:pPr>
            <a:r>
              <a:rPr lang="en-US" dirty="0"/>
              <a:t>the bytecode </a:t>
            </a:r>
            <a:r>
              <a:rPr lang="en-US" b="1" dirty="0"/>
              <a:t>into </a:t>
            </a:r>
            <a:r>
              <a:rPr lang="en-US" dirty="0"/>
              <a:t>machine code.</a:t>
            </a:r>
          </a:p>
          <a:p>
            <a:r>
              <a:rPr lang="en-US" dirty="0">
                <a:cs typeface="Arial" charset="0"/>
              </a:rPr>
              <a:t>The same bytecode can run on any computer installed with a Java Interpreter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57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 Byte-Code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685197"/>
          </a:xfrm>
        </p:spPr>
        <p:txBody>
          <a:bodyPr>
            <a:normAutofit fontScale="92500"/>
          </a:bodyPr>
          <a:lstStyle/>
          <a:p>
            <a:r>
              <a:rPr lang="en-US" altLang="en-US" dirty="0"/>
              <a:t>The Java compiler does not translate a Java program into machine language for a particular computer.</a:t>
            </a:r>
          </a:p>
          <a:p>
            <a:r>
              <a:rPr lang="en-US" altLang="en-US" dirty="0"/>
              <a:t>Instead, it translates a Java program into byte-code.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Byte-code</a:t>
            </a:r>
            <a:r>
              <a:rPr lang="en-US" altLang="en-US" dirty="0"/>
              <a:t> is the machine language for a hypothetical computer (or interpreter) called the Java Virtual Machine.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23850" y="4204856"/>
            <a:ext cx="8458200" cy="2057400"/>
            <a:chOff x="457200" y="4495800"/>
            <a:chExt cx="8458200" cy="2057400"/>
          </a:xfrm>
        </p:grpSpPr>
        <p:pic>
          <p:nvPicPr>
            <p:cNvPr id="12" name="Picture 9" descr="Figure showing MyProgram.java, compiler, MyProgram.class, Java VM, and My Program running on a computer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4868863"/>
              <a:ext cx="8458200" cy="145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609600" y="4510088"/>
              <a:ext cx="16129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 dirty="0">
                  <a:solidFill>
                    <a:schemeClr val="tx2"/>
                  </a:solidFill>
                </a:rPr>
                <a:t>Source Code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467225" y="4495800"/>
              <a:ext cx="12477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chemeClr val="tx2"/>
                  </a:solidFill>
                </a:rPr>
                <a:t>Bytecode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86000" y="6183868"/>
              <a:ext cx="453390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Java VM or JVM = Java Virtual Machine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7599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 Byte-Code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A byte-code program is easy to translate into machine language for any particular computer.</a:t>
            </a:r>
          </a:p>
          <a:p>
            <a:r>
              <a:rPr lang="en-US" altLang="en-US" dirty="0"/>
              <a:t>A program called an </a:t>
            </a:r>
            <a:r>
              <a:rPr lang="en-US" altLang="en-US" dirty="0">
                <a:solidFill>
                  <a:schemeClr val="tx2"/>
                </a:solidFill>
              </a:rPr>
              <a:t>interpreter</a:t>
            </a:r>
            <a:r>
              <a:rPr lang="en-US" altLang="en-US" dirty="0"/>
              <a:t> translates each byte-code instruction, executing the resulting machine-language instructions on the particular computer before translating the next byte-code instruction.</a:t>
            </a:r>
          </a:p>
          <a:p>
            <a:r>
              <a:rPr lang="en-US" altLang="en-US" dirty="0"/>
              <a:t>Most Java programs today are executed using a Just-In-Time or JIT compiler in which byte-code is compiled as needed and stored for later reuse without needing to be re-compiled.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1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Computer Basics: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Computer Components</a:t>
            </a:r>
          </a:p>
          <a:p>
            <a:r>
              <a:rPr lang="en-US" altLang="en-US" dirty="0"/>
              <a:t>Programs</a:t>
            </a:r>
          </a:p>
          <a:p>
            <a:r>
              <a:rPr lang="en-US" altLang="en-US" dirty="0"/>
              <a:t>Programming Languages and Compilers</a:t>
            </a:r>
          </a:p>
          <a:p>
            <a:r>
              <a:rPr lang="en-US" altLang="en-US"/>
              <a:t>Java </a:t>
            </a:r>
            <a:r>
              <a:rPr lang="en-US" altLang="en-US" smtClean="0"/>
              <a:t>Byte-Code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42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Compiling, Interpreting, Running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the compiler to translate the Java program into byte-code (done using the </a:t>
            </a:r>
            <a:r>
              <a:rPr lang="en-US" altLang="en-US" dirty="0" err="1"/>
              <a:t>javac</a:t>
            </a:r>
            <a:r>
              <a:rPr lang="en-US" altLang="en-US" dirty="0"/>
              <a:t> command).</a:t>
            </a:r>
          </a:p>
          <a:p>
            <a:r>
              <a:rPr lang="en-US" altLang="en-US" dirty="0"/>
              <a:t>Use the Java virtual machine for your computer to translate each byte-code instruction into machine language and to run the resulting machine-language instructions (done using the java command).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75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Portability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262116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The byte-code can be used on any computer with a byte-code interpreter and without a need to recompile.</a:t>
            </a:r>
          </a:p>
          <a:p>
            <a:r>
              <a:rPr lang="en-US" altLang="en-US" sz="2400" dirty="0"/>
              <a:t>Byte-code can be sent over the Internet and used anywhere in the world.</a:t>
            </a:r>
          </a:p>
          <a:p>
            <a:r>
              <a:rPr lang="en-US" altLang="en-US" sz="2400" dirty="0"/>
              <a:t>This makes Java suitable for Internet applications.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337464" y="4121624"/>
            <a:ext cx="6339956" cy="2651399"/>
            <a:chOff x="528" y="1392"/>
            <a:chExt cx="4848" cy="2121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392"/>
              <a:ext cx="4848" cy="212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576" y="2889"/>
              <a:ext cx="1032" cy="2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ja-JP" altLang="en-US" dirty="0">
                  <a:latin typeface="Comic Sans MS" charset="0"/>
                </a:rPr>
                <a:t>“</a:t>
              </a:r>
              <a:r>
                <a:rPr lang="en-US" sz="1600" dirty="0">
                  <a:latin typeface="Comic Sans MS" charset="0"/>
                </a:rPr>
                <a:t>Hello.java</a:t>
              </a:r>
              <a:r>
                <a:rPr lang="ja-JP" altLang="en-US" dirty="0">
                  <a:latin typeface="Comic Sans MS" charset="0"/>
                </a:rPr>
                <a:t>”</a:t>
              </a:r>
              <a:endParaRPr lang="en-US" dirty="0">
                <a:latin typeface="Comic Sans MS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04" y="2889"/>
              <a:ext cx="1088" cy="295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ja-JP" altLang="en-US" dirty="0">
                  <a:latin typeface="Comic Sans MS" charset="0"/>
                </a:rPr>
                <a:t>“</a:t>
              </a:r>
              <a:r>
                <a:rPr lang="en-US" sz="1600" dirty="0" err="1">
                  <a:latin typeface="Comic Sans MS" charset="0"/>
                </a:rPr>
                <a:t>Hello.class</a:t>
              </a:r>
              <a:r>
                <a:rPr lang="ja-JP" altLang="en-US" dirty="0">
                  <a:latin typeface="Comic Sans MS" charset="0"/>
                </a:rPr>
                <a:t>”</a:t>
              </a:r>
              <a:endParaRPr lang="en-US" dirty="0">
                <a:latin typeface="Comic Sans M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0305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Loader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Java program typically consists of several pieces called classes.</a:t>
            </a:r>
          </a:p>
          <a:p>
            <a:r>
              <a:rPr lang="en-US" altLang="en-US" dirty="0"/>
              <a:t>Each class may have a separate author and each is compiled (translated into byte-code) separately.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chemeClr val="tx2"/>
                </a:solidFill>
              </a:rPr>
              <a:t>class loader </a:t>
            </a:r>
            <a:r>
              <a:rPr lang="en-US" altLang="en-US" dirty="0"/>
              <a:t>(called a </a:t>
            </a:r>
            <a:r>
              <a:rPr lang="en-US" altLang="en-US" dirty="0">
                <a:solidFill>
                  <a:schemeClr val="tx2"/>
                </a:solidFill>
              </a:rPr>
              <a:t>linker</a:t>
            </a:r>
            <a:r>
              <a:rPr lang="en-US" altLang="en-US" dirty="0"/>
              <a:t> in other programming languages) automatically connects the classes together.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0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502920"/>
            <a:ext cx="5561012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5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F0228-6BCF-A480-F436-193D2DFD4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en-US" sz="4000" b="0" dirty="0">
                <a:effectLst/>
                <a:latin typeface="Calibri" panose="020F0502020204030204" pitchFamily="34" charset="0"/>
              </a:rPr>
              <a:t>Setting up your Development Environment </a:t>
            </a:r>
            <a:endParaRPr lang="en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4E2BF-46F2-D799-8C61-C65B4E0E1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effectLst/>
                <a:latin typeface="Helvetica" pitchFamily="2" charset="0"/>
              </a:rPr>
              <a:t>• </a:t>
            </a:r>
            <a:r>
              <a:rPr lang="en-US" sz="1800" dirty="0">
                <a:effectLst/>
                <a:latin typeface="Calibri" panose="020F0502020204030204" pitchFamily="34" charset="0"/>
              </a:rPr>
              <a:t>Download latest JDK from </a:t>
            </a:r>
            <a:r>
              <a:rPr lang="en-US" sz="1800" dirty="0">
                <a:solidFill>
                  <a:srgbClr val="0260BF"/>
                </a:solidFill>
                <a:effectLst/>
                <a:latin typeface="Calibri" panose="020F0502020204030204" pitchFamily="34" charset="0"/>
              </a:rPr>
              <a:t>https://</a:t>
            </a:r>
            <a:r>
              <a:rPr lang="en-US" sz="1800" dirty="0" smtClean="0">
                <a:solidFill>
                  <a:srgbClr val="0260BF"/>
                </a:solidFill>
                <a:effectLst/>
                <a:latin typeface="Calibri" panose="020F0502020204030204" pitchFamily="34" charset="0"/>
              </a:rPr>
              <a:t>www.oracle.com/technetwork/java/javase/downloads/jdk10-downloads-4416644.html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effectLst/>
                <a:latin typeface="Calibri" panose="020F0502020204030204" pitchFamily="34" charset="0"/>
              </a:rPr>
              <a:t>Java </a:t>
            </a:r>
            <a:r>
              <a:rPr lang="en-US" sz="1800" dirty="0">
                <a:effectLst/>
                <a:latin typeface="Calibri" panose="020F0502020204030204" pitchFamily="34" charset="0"/>
              </a:rPr>
              <a:t>Development Kit (JDK) is required to develop and compile programs </a:t>
            </a:r>
            <a:endParaRPr lang="en-US" sz="1800" dirty="0">
              <a:effectLst/>
              <a:latin typeface="Helvetica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</a:rPr>
              <a:t>Java Runtime Environment (JRE) is required to run programs </a:t>
            </a:r>
            <a:endParaRPr lang="en-US" sz="1800" dirty="0">
              <a:effectLst/>
              <a:latin typeface="Helvetica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</a:rPr>
              <a:t>Users must have JRE installed </a:t>
            </a:r>
            <a:endParaRPr lang="en-US" sz="1800" dirty="0">
              <a:effectLst/>
              <a:latin typeface="Helvetica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</a:rPr>
              <a:t>Developers must have the JDK installed </a:t>
            </a:r>
            <a:endParaRPr lang="en-US" sz="1800" dirty="0">
              <a:effectLst/>
              <a:latin typeface="Helvetica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</a:rPr>
              <a:t>JDK includes the JRE </a:t>
            </a:r>
            <a:endParaRPr lang="en-US" sz="1800" dirty="0">
              <a:effectLst/>
              <a:latin typeface="Helvetica" pitchFamily="2" charset="0"/>
            </a:endParaRPr>
          </a:p>
          <a:p>
            <a:pPr marL="182880" indent="-182880" algn="l" defTabSz="91440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en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7454B-54F5-9E01-DDA9-B5F1DF34C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6EF92-A180-E7FD-F262-3D0BF8B8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B8F0B-AC7A-BF0F-E348-6A53D53D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83391-891F-7716-93EB-B35F11D9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4000" b="0" dirty="0">
                <a:effectLst/>
                <a:latin typeface="Calibri" panose="020F0502020204030204" pitchFamily="34" charset="0"/>
              </a:rPr>
              <a:t>What is an IDE? </a:t>
            </a:r>
            <a:endParaRPr lang="en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6BD24-02D8-1BEB-661B-B0A8241AC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</a:rPr>
              <a:t>IDE = Integrated Development Environment </a:t>
            </a:r>
            <a:endParaRPr lang="en-US" sz="1800" dirty="0">
              <a:effectLst/>
              <a:latin typeface="Helvetica" pitchFamily="2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</a:rPr>
              <a:t>Makes you more productive </a:t>
            </a:r>
            <a:endParaRPr lang="en-US" sz="1800" dirty="0">
              <a:effectLst/>
              <a:latin typeface="Helvetica" pitchFamily="2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</a:rPr>
              <a:t>Includes text editor, compiler, debugger, syntax highlighting and code completion, etc. </a:t>
            </a:r>
            <a:endParaRPr lang="en-US" sz="1800" dirty="0">
              <a:effectLst/>
              <a:latin typeface="Helvetica" pitchFamily="2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</a:rPr>
              <a:t>Eclipse is the most widely used IDE </a:t>
            </a:r>
            <a:endParaRPr lang="en-US" sz="1800" dirty="0">
              <a:effectLst/>
              <a:latin typeface="Helvetica" pitchFamily="2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</a:rPr>
              <a:t>Alternatives:</a:t>
            </a:r>
            <a:br>
              <a:rPr lang="en-US" sz="1800" dirty="0">
                <a:effectLst/>
                <a:latin typeface="Calibri" panose="020F0502020204030204" pitchFamily="34" charset="0"/>
              </a:rPr>
            </a:br>
            <a:r>
              <a:rPr lang="en-US" sz="1800" dirty="0">
                <a:effectLst/>
                <a:latin typeface="Helvetica" pitchFamily="2" charset="0"/>
              </a:rPr>
              <a:t>• </a:t>
            </a:r>
            <a:r>
              <a:rPr lang="en-US" sz="1800" dirty="0">
                <a:effectLst/>
                <a:latin typeface="Calibri" panose="020F0502020204030204" pitchFamily="34" charset="0"/>
              </a:rPr>
              <a:t>NetBeans (Oracle)</a:t>
            </a:r>
            <a:br>
              <a:rPr lang="en-US" sz="1800" dirty="0">
                <a:effectLst/>
                <a:latin typeface="Calibri" panose="020F0502020204030204" pitchFamily="34" charset="0"/>
              </a:rPr>
            </a:br>
            <a:r>
              <a:rPr lang="en-US" sz="1800" dirty="0">
                <a:effectLst/>
                <a:latin typeface="Helvetica" pitchFamily="2" charset="0"/>
              </a:rPr>
              <a:t>• </a:t>
            </a:r>
            <a:r>
              <a:rPr lang="en-US" sz="1800" dirty="0">
                <a:effectLst/>
                <a:latin typeface="Calibri" panose="020F0502020204030204" pitchFamily="34" charset="0"/>
              </a:rPr>
              <a:t>IntelliJ IDEA (JetBrains) </a:t>
            </a:r>
            <a:endParaRPr lang="en-US" sz="1800" dirty="0">
              <a:effectLst/>
              <a:latin typeface="Helvetica" pitchFamily="2" charset="0"/>
            </a:endParaRPr>
          </a:p>
          <a:p>
            <a:pPr marL="182880" indent="-182880" algn="l" defTabSz="91440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en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B7303-3E97-46B5-8714-CC13D6288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B3471-D4A0-E40F-6DD7-CDC879FD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E54E6-B7C6-169E-F31B-1AD63DDE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7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C7CD-5062-A672-703E-B245A9B9C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4000" b="0" dirty="0">
                <a:effectLst/>
                <a:latin typeface="Calibri" panose="020F0502020204030204" pitchFamily="34" charset="0"/>
              </a:rPr>
              <a:t>Installing Eclipse </a:t>
            </a:r>
            <a:endParaRPr lang="en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CCE59-E64E-E1D0-4160-33AD9929E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</a:rPr>
              <a:t>Download and install the latest Eclipse for Java from: </a:t>
            </a:r>
            <a:r>
              <a:rPr lang="en-US" sz="1800" dirty="0">
                <a:solidFill>
                  <a:srgbClr val="0260BF"/>
                </a:solidFill>
                <a:effectLst/>
                <a:latin typeface="Calibri" panose="020F0502020204030204" pitchFamily="34" charset="0"/>
                <a:hlinkClick r:id="rId2"/>
              </a:rPr>
              <a:t>http://</a:t>
            </a:r>
            <a:r>
              <a:rPr lang="en-US" sz="1800" dirty="0" smtClean="0">
                <a:solidFill>
                  <a:srgbClr val="0260BF"/>
                </a:solidFill>
                <a:effectLst/>
                <a:latin typeface="Calibri" panose="020F0502020204030204" pitchFamily="34" charset="0"/>
                <a:hlinkClick r:id="rId2"/>
              </a:rPr>
              <a:t>www.eclipse.org/downloads/packages/</a:t>
            </a:r>
            <a:endParaRPr lang="en-US" sz="1800" dirty="0" smtClean="0">
              <a:solidFill>
                <a:srgbClr val="0260BF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1800" dirty="0" smtClean="0">
                <a:latin typeface="Helvetica" pitchFamily="2" charset="0"/>
                <a:hlinkClick r:id="rId3"/>
              </a:rPr>
              <a:t>https</a:t>
            </a:r>
            <a:r>
              <a:rPr lang="en-US" sz="1800" dirty="0">
                <a:latin typeface="Helvetica" pitchFamily="2" charset="0"/>
                <a:hlinkClick r:id="rId3"/>
              </a:rPr>
              <a:t>://</a:t>
            </a:r>
            <a:r>
              <a:rPr lang="en-US" sz="1800" dirty="0" smtClean="0">
                <a:latin typeface="Helvetica" pitchFamily="2" charset="0"/>
                <a:hlinkClick r:id="rId3"/>
              </a:rPr>
              <a:t>www.eclipse.org/downloads/packages/release/luna/sr1/eclipse-ide-java-developers</a:t>
            </a:r>
            <a:endParaRPr lang="en-US" sz="1800" dirty="0" smtClean="0">
              <a:latin typeface="Helvetica" pitchFamily="2" charset="0"/>
            </a:endParaRPr>
          </a:p>
          <a:p>
            <a:pPr marL="0" indent="0">
              <a:buNone/>
            </a:pPr>
            <a:endParaRPr lang="ar-SA" sz="1800" dirty="0">
              <a:latin typeface="Helvetica" pitchFamily="2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</a:rPr>
              <a:t>Unzip the content of the archive file you downloaded </a:t>
            </a:r>
            <a:endParaRPr lang="ar-SA" sz="1800" dirty="0">
              <a:effectLst/>
              <a:latin typeface="Calibri" panose="020F0502020204030204" pitchFamily="34" charset="0"/>
            </a:endParaRPr>
          </a:p>
          <a:p>
            <a:endParaRPr lang="en-US" dirty="0"/>
          </a:p>
          <a:p>
            <a:r>
              <a:rPr lang="en-US" sz="1800" dirty="0">
                <a:effectLst/>
                <a:latin typeface="Calibri" panose="020F0502020204030204" pitchFamily="34" charset="0"/>
              </a:rPr>
              <a:t>To start Eclipse</a:t>
            </a:r>
            <a:br>
              <a:rPr lang="en-US" sz="1800" dirty="0">
                <a:effectLst/>
                <a:latin typeface="Calibri" panose="020F0502020204030204" pitchFamily="34" charset="0"/>
              </a:rPr>
            </a:br>
            <a:r>
              <a:rPr lang="ar-SA" sz="1800" dirty="0">
                <a:effectLst/>
                <a:latin typeface="Calibri" panose="020F0502020204030204" pitchFamily="34" charset="0"/>
              </a:rPr>
              <a:t>   </a:t>
            </a:r>
            <a:r>
              <a:rPr lang="en-US" sz="1800" dirty="0">
                <a:effectLst/>
                <a:latin typeface="Helvetica" pitchFamily="2" charset="0"/>
              </a:rPr>
              <a:t>• </a:t>
            </a:r>
            <a:r>
              <a:rPr lang="en-US" sz="1800" dirty="0">
                <a:effectLst/>
                <a:latin typeface="Calibri" panose="020F0502020204030204" pitchFamily="34" charset="0"/>
              </a:rPr>
              <a:t>On PC, double-click on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Eclipse.exe</a:t>
            </a:r>
            <a:r>
              <a:rPr lang="en-US" sz="1800" dirty="0">
                <a:effectLst/>
                <a:latin typeface="Calibri" panose="020F0502020204030204" pitchFamily="34" charset="0"/>
              </a:rPr>
              <a:t> </a:t>
            </a:r>
            <a:endParaRPr lang="ar-SA" sz="180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ar-SA" sz="1800" dirty="0">
                <a:latin typeface="Calibri" panose="020F0502020204030204" pitchFamily="34" charset="0"/>
              </a:rPr>
              <a:t>      </a:t>
            </a:r>
            <a:r>
              <a:rPr lang="en-US" sz="1800" dirty="0">
                <a:effectLst/>
                <a:latin typeface="Helvetica" pitchFamily="2" charset="0"/>
              </a:rPr>
              <a:t>• </a:t>
            </a:r>
            <a:r>
              <a:rPr lang="en-US" sz="1800" dirty="0">
                <a:effectLst/>
                <a:latin typeface="Calibri" panose="020F0502020204030204" pitchFamily="34" charset="0"/>
              </a:rPr>
              <a:t>On Mac, double-click on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Eclipse.app</a:t>
            </a:r>
            <a:r>
              <a:rPr lang="en-US" sz="1800" dirty="0">
                <a:effectLst/>
                <a:latin typeface="Calibri" panose="020F0502020204030204" pitchFamily="34" charset="0"/>
              </a:rPr>
              <a:t> in Application folder </a:t>
            </a:r>
            <a:endParaRPr lang="en-US" dirty="0"/>
          </a:p>
          <a:p>
            <a:pPr marL="182880" indent="-182880" algn="l" defTabSz="91440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en-S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5915B-F443-F95D-38B9-AAB9349ED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B23EB-48D4-3D6E-2B45-A065C0BE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C0C88-E72C-9B41-056F-FDE199FBA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CFE25-9D5D-8F4A-B20C-1986DEED1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4000" b="0" dirty="0">
                <a:effectLst/>
                <a:latin typeface="Calibri" panose="020F0502020204030204" pitchFamily="34" charset="0"/>
              </a:rPr>
              <a:t>Run Java program – command line </a:t>
            </a:r>
            <a:endParaRPr lang="en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2C86C-286C-8947-569B-A74C63CCA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7C0054"/>
                </a:solidFill>
                <a:effectLst/>
                <a:latin typeface="Consolas,Bold"/>
              </a:rPr>
              <a:t>public class </a:t>
            </a:r>
            <a:r>
              <a:rPr lang="en-US" sz="1800" dirty="0">
                <a:effectLst/>
                <a:latin typeface="Consolas,Bold"/>
              </a:rPr>
              <a:t>HelloWorld {</a:t>
            </a:r>
            <a:br>
              <a:rPr lang="en-US" sz="1800" dirty="0">
                <a:effectLst/>
                <a:latin typeface="Consolas,Bold"/>
              </a:rPr>
            </a:br>
            <a:r>
              <a:rPr lang="ar-SA" sz="1800" dirty="0">
                <a:effectLst/>
                <a:latin typeface="Consolas,Bold"/>
              </a:rPr>
              <a:t>	</a:t>
            </a:r>
            <a:r>
              <a:rPr lang="en-US" sz="1800" dirty="0">
                <a:solidFill>
                  <a:srgbClr val="7C0054"/>
                </a:solidFill>
                <a:effectLst/>
                <a:latin typeface="Consolas,Bold"/>
              </a:rPr>
              <a:t>public static void </a:t>
            </a:r>
            <a:r>
              <a:rPr lang="en-US" sz="1800" dirty="0">
                <a:effectLst/>
                <a:latin typeface="Consolas,Bold"/>
              </a:rPr>
              <a:t>main(String[] </a:t>
            </a:r>
            <a:r>
              <a:rPr lang="en-US" sz="1800" dirty="0" err="1">
                <a:effectLst/>
                <a:latin typeface="Consolas,Bold"/>
              </a:rPr>
              <a:t>args</a:t>
            </a:r>
            <a:r>
              <a:rPr lang="en-US" sz="1800" dirty="0">
                <a:effectLst/>
                <a:latin typeface="Consolas,Bold"/>
              </a:rPr>
              <a:t>) { </a:t>
            </a:r>
            <a:r>
              <a:rPr lang="ar-SA" sz="1800" dirty="0">
                <a:effectLst/>
                <a:latin typeface="Consolas,Bold"/>
              </a:rPr>
              <a:t>	</a:t>
            </a:r>
            <a:r>
              <a:rPr lang="en-US" sz="1800" dirty="0" err="1">
                <a:effectLst/>
                <a:latin typeface="Consolas" panose="020B0609020204030204" pitchFamily="49" charset="0"/>
              </a:rPr>
              <a:t>System.</a:t>
            </a:r>
            <a:r>
              <a:rPr lang="en-US" sz="1800" dirty="0" err="1">
                <a:solidFill>
                  <a:srgbClr val="0000BF"/>
                </a:solidFill>
                <a:effectLst/>
                <a:latin typeface="Consolas,Italic"/>
              </a:rPr>
              <a:t>out</a:t>
            </a:r>
            <a:r>
              <a:rPr lang="en-US" sz="1800" dirty="0" err="1">
                <a:effectLst/>
                <a:latin typeface="Consolas,Italic"/>
              </a:rPr>
              <a:t>.println</a:t>
            </a:r>
            <a:r>
              <a:rPr lang="en-US" sz="1800" dirty="0">
                <a:effectLst/>
                <a:latin typeface="Consolas,Italic"/>
              </a:rPr>
              <a:t>(</a:t>
            </a:r>
            <a:r>
              <a:rPr lang="en-US" sz="1800" dirty="0">
                <a:solidFill>
                  <a:srgbClr val="2800FF"/>
                </a:solidFill>
                <a:effectLst/>
                <a:latin typeface="Consolas,Italic"/>
              </a:rPr>
              <a:t>"Hello"</a:t>
            </a:r>
            <a:r>
              <a:rPr lang="en-US" sz="1800" dirty="0">
                <a:effectLst/>
                <a:latin typeface="Consolas,Italic"/>
              </a:rPr>
              <a:t>); </a:t>
            </a:r>
            <a:endParaRPr lang="ar-SA" sz="1800" dirty="0">
              <a:latin typeface="Consolas,Italic"/>
            </a:endParaRPr>
          </a:p>
          <a:p>
            <a:r>
              <a:rPr lang="ar-SA" sz="1800" dirty="0">
                <a:effectLst/>
                <a:latin typeface="Consolas,Italic"/>
              </a:rPr>
              <a:t>           </a:t>
            </a:r>
            <a:r>
              <a:rPr lang="en-US" sz="1800" dirty="0">
                <a:latin typeface="Consolas" panose="020B0609020204030204" pitchFamily="49" charset="0"/>
              </a:rPr>
              <a:t>}</a:t>
            </a:r>
            <a:r>
              <a:rPr lang="en-US" sz="800" dirty="0">
                <a:effectLst/>
                <a:latin typeface="Consolas" panose="020B0609020204030204" pitchFamily="49" charset="0"/>
              </a:rPr>
              <a:t> </a:t>
            </a:r>
            <a:endParaRPr lang="en-US" dirty="0"/>
          </a:p>
          <a:p>
            <a:r>
              <a:rPr lang="en-US" sz="1800" dirty="0">
                <a:effectLst/>
                <a:latin typeface="Consolas" panose="020B0609020204030204" pitchFamily="49" charset="0"/>
              </a:rPr>
              <a:t>} </a:t>
            </a:r>
            <a:endParaRPr lang="en-US" dirty="0"/>
          </a:p>
          <a:p>
            <a:pPr marL="182880" indent="-182880" algn="l" defTabSz="91440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en-SA" sz="1800" dirty="0">
              <a:latin typeface="Consolas" panose="020B0609020204030204" pitchFamily="49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47D84-3AE5-D20B-D877-A0BB35B9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CT1111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F7047-3E61-D202-35D0-208B76B5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8EC71-0E13-6A44-3DEA-C9F1FDDF2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8" name="Picture 7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1C850974-0FF6-BA58-E1E9-964E91E6B0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070" y="2933205"/>
            <a:ext cx="4629857" cy="258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7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Computer Components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Computer systems consist: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Hardware</a:t>
            </a:r>
            <a:r>
              <a:rPr lang="en-US" altLang="en-US" dirty="0"/>
              <a:t>: the tangible parts of computer systems.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Software</a:t>
            </a:r>
            <a:r>
              <a:rPr lang="en-US" altLang="en-US" dirty="0"/>
              <a:t>: includes programs - sets of instructions for the computer to follow.</a:t>
            </a:r>
          </a:p>
          <a:p>
            <a:r>
              <a:rPr lang="en-US" altLang="en-US" dirty="0"/>
              <a:t>Generally, computers have similar components</a:t>
            </a:r>
          </a:p>
          <a:p>
            <a:pPr lvl="1"/>
            <a:r>
              <a:rPr lang="en-US" altLang="en-US" dirty="0"/>
              <a:t>Input devices (keyboard, mouse, etc.)</a:t>
            </a:r>
          </a:p>
          <a:p>
            <a:pPr lvl="1"/>
            <a:r>
              <a:rPr lang="en-US" altLang="en-US" dirty="0"/>
              <a:t>Output devices (display screen, printer, etc.)</a:t>
            </a:r>
          </a:p>
          <a:p>
            <a:pPr lvl="1"/>
            <a:r>
              <a:rPr lang="en-US" altLang="en-US" dirty="0"/>
              <a:t>A processor</a:t>
            </a:r>
          </a:p>
          <a:p>
            <a:pPr lvl="1"/>
            <a:r>
              <a:rPr lang="en-US" altLang="en-US" dirty="0"/>
              <a:t>Two kinds of memory (main memory and auxiliary memory).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Processor</a:t>
            </a:r>
            <a:endParaRPr lang="en-US" alt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166582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It’s called the CPU (central processing unit):</a:t>
            </a:r>
          </a:p>
          <a:p>
            <a:pPr lvl="2"/>
            <a:r>
              <a:rPr lang="en-US" dirty="0"/>
              <a:t>Control unit (supervises the operation of other devices)</a:t>
            </a:r>
          </a:p>
          <a:p>
            <a:pPr lvl="2"/>
            <a:r>
              <a:rPr lang="en-US" dirty="0"/>
              <a:t>Arithmetic and Logic unit (ALU) (performs calculations)</a:t>
            </a:r>
          </a:p>
          <a:p>
            <a:r>
              <a:rPr lang="en-US" altLang="en-US" dirty="0"/>
              <a:t>It processes a program’s instructions.</a:t>
            </a:r>
          </a:p>
          <a:p>
            <a:r>
              <a:rPr lang="en-US" altLang="en-US" dirty="0"/>
              <a:t>It can process only very simple instructions.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64322784"/>
              </p:ext>
            </p:extLst>
          </p:nvPr>
        </p:nvGraphicFramePr>
        <p:xfrm>
          <a:off x="811214" y="3761122"/>
          <a:ext cx="6463044" cy="2926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5037247" imgH="2281123" progId="">
                  <p:embed/>
                </p:oleObj>
              </mc:Choice>
              <mc:Fallback>
                <p:oleObj r:id="rId4" imgW="5037247" imgH="2281123" progId="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4" y="3761122"/>
                        <a:ext cx="6463044" cy="29266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8691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Memory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Main Memory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altLang="en-US" dirty="0"/>
              <a:t>Working memory used to store</a:t>
            </a:r>
          </a:p>
          <a:p>
            <a:pPr lvl="1"/>
            <a:r>
              <a:rPr lang="en-US" altLang="en-US" dirty="0"/>
              <a:t>The current program</a:t>
            </a:r>
          </a:p>
          <a:p>
            <a:pPr lvl="1"/>
            <a:r>
              <a:rPr lang="en-US" altLang="en-US" dirty="0"/>
              <a:t>The data the program is using</a:t>
            </a:r>
          </a:p>
          <a:p>
            <a:pPr lvl="1"/>
            <a:r>
              <a:rPr lang="en-US" altLang="en-US" dirty="0"/>
              <a:t>The results of intermediate calculations</a:t>
            </a:r>
          </a:p>
          <a:p>
            <a:r>
              <a:rPr lang="en-US" altLang="en-US" dirty="0"/>
              <a:t>Usually measured in megabytes (e.g. 8 gigabytes of RAM)</a:t>
            </a:r>
          </a:p>
          <a:p>
            <a:pPr lvl="1"/>
            <a:r>
              <a:rPr lang="en-US" altLang="en-US" dirty="0"/>
              <a:t>RAM is short for random access memory</a:t>
            </a:r>
          </a:p>
          <a:p>
            <a:pPr lvl="1"/>
            <a:r>
              <a:rPr lang="en-US" altLang="en-US" dirty="0"/>
              <a:t>A byte is a quantity of memory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/>
              <a:t>Auxillary Memory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altLang="en-US" sz="2200" dirty="0"/>
              <a:t>Also called secondary memory</a:t>
            </a:r>
          </a:p>
          <a:p>
            <a:r>
              <a:rPr lang="en-US" altLang="en-US" sz="2200" dirty="0"/>
              <a:t>Disk drives, CDs, DVDs, flash drives, etc.</a:t>
            </a:r>
          </a:p>
          <a:p>
            <a:r>
              <a:rPr lang="en-US" altLang="en-US" sz="2200" dirty="0"/>
              <a:t>More or less permanent (nonvolatile)</a:t>
            </a:r>
          </a:p>
          <a:p>
            <a:r>
              <a:rPr lang="en-US" altLang="en-US" sz="2200" dirty="0"/>
              <a:t>Usually measured in gigabytes (e.g. 50 gigabyte hard drive)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8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Bits &amp; Bytes and Storing Data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bit</a:t>
            </a:r>
            <a:r>
              <a:rPr lang="en-US" altLang="en-US" dirty="0"/>
              <a:t> is a digit with a value of either 0 or 1.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byte</a:t>
            </a:r>
            <a:r>
              <a:rPr lang="en-US" altLang="en-US" dirty="0"/>
              <a:t> consists of 8 bits.</a:t>
            </a:r>
          </a:p>
          <a:p>
            <a:r>
              <a:rPr lang="en-US" altLang="en-US" dirty="0"/>
              <a:t>Each byte in main memory resides at a numbered location called its </a:t>
            </a:r>
            <a:r>
              <a:rPr lang="en-US" altLang="en-US" dirty="0">
                <a:solidFill>
                  <a:srgbClr val="C00000"/>
                </a:solidFill>
              </a:rPr>
              <a:t>address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/>
              <a:t>Data of all kinds (numbers, letters, strings of characters, audio, video, even programs) are encoded and stored using 1s and 0s.</a:t>
            </a:r>
          </a:p>
          <a:p>
            <a:r>
              <a:rPr lang="en-US" altLang="en-US" dirty="0"/>
              <a:t>When more than a single byte is needed, several adjacent bytes are </a:t>
            </a:r>
            <a:r>
              <a:rPr lang="en-US" altLang="en-US" dirty="0" err="1"/>
              <a:t>used.The</a:t>
            </a:r>
            <a:r>
              <a:rPr lang="en-US" altLang="en-US" dirty="0"/>
              <a:t> address of the first byte is the address of the unit of bytes.</a:t>
            </a:r>
          </a:p>
          <a:p>
            <a:endParaRPr lang="en-US" altLang="en-US" dirty="0"/>
          </a:p>
        </p:txBody>
      </p:sp>
      <p:pic>
        <p:nvPicPr>
          <p:cNvPr id="1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133600"/>
            <a:ext cx="4405246" cy="3505536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37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Large groups of bytes in auxiliary memory are called </a:t>
            </a:r>
            <a:r>
              <a:rPr lang="en-US" altLang="en-US" dirty="0">
                <a:solidFill>
                  <a:srgbClr val="C00000"/>
                </a:solidFill>
              </a:rPr>
              <a:t>files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Files have names.</a:t>
            </a:r>
          </a:p>
          <a:p>
            <a:r>
              <a:rPr lang="en-US" altLang="en-US" dirty="0"/>
              <a:t>Files are organized into groups called directories or folders.</a:t>
            </a:r>
          </a:p>
          <a:p>
            <a:r>
              <a:rPr lang="en-US" altLang="en-US" dirty="0"/>
              <a:t>Java programs are stored in files.</a:t>
            </a:r>
          </a:p>
          <a:p>
            <a:r>
              <a:rPr lang="en-US" altLang="en-US" b="1" dirty="0"/>
              <a:t>Programs files are copied from auxiliary memory to main memory in order to be run</a:t>
            </a:r>
            <a:r>
              <a:rPr lang="en-US" altLang="en-US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3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program</a:t>
            </a:r>
            <a:r>
              <a:rPr lang="en-US" altLang="en-US" dirty="0"/>
              <a:t> is a set of instructions for a computer to follow.</a:t>
            </a:r>
          </a:p>
          <a:p>
            <a:r>
              <a:rPr lang="en-US" altLang="en-US" dirty="0"/>
              <a:t>We use programs almost daily (email, word processors, video games, bank ATMs, etc.).</a:t>
            </a:r>
          </a:p>
          <a:p>
            <a:r>
              <a:rPr lang="en-US" altLang="en-US" dirty="0"/>
              <a:t>Following the instructions is called </a:t>
            </a:r>
            <a:r>
              <a:rPr lang="en-US" altLang="en-US" dirty="0">
                <a:solidFill>
                  <a:srgbClr val="C00000"/>
                </a:solidFill>
              </a:rPr>
              <a:t>running</a:t>
            </a:r>
            <a:r>
              <a:rPr lang="en-US" altLang="en-US" dirty="0"/>
              <a:t> or </a:t>
            </a:r>
            <a:r>
              <a:rPr lang="en-US" altLang="en-US" dirty="0">
                <a:solidFill>
                  <a:srgbClr val="C00000"/>
                </a:solidFill>
              </a:rPr>
              <a:t>executing</a:t>
            </a:r>
            <a:r>
              <a:rPr lang="en-US" altLang="en-US" dirty="0"/>
              <a:t> the program.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7" name="Rounded Rectangular Callout 16"/>
          <p:cNvSpPr/>
          <p:nvPr/>
        </p:nvSpPr>
        <p:spPr>
          <a:xfrm>
            <a:off x="5266944" y="502920"/>
            <a:ext cx="3291840" cy="944880"/>
          </a:xfrm>
          <a:prstGeom prst="wedgeRoundRectCallout">
            <a:avLst>
              <a:gd name="adj1" fmla="val -78003"/>
              <a:gd name="adj2" fmla="val 1774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Any thoughts on the use of the word “almost” here?</a:t>
            </a:r>
          </a:p>
        </p:txBody>
      </p:sp>
    </p:spTree>
    <p:extLst>
      <p:ext uri="{BB962C8B-B14F-4D97-AF65-F5344CB8AC3E}">
        <p14:creationId xmlns:p14="http://schemas.microsoft.com/office/powerpoint/2010/main" val="1978832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Running a program: Input and Output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62088"/>
            <a:ext cx="8229600" cy="527399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This is how we think of running a program: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r>
              <a:rPr lang="en-US" altLang="en-US" sz="2400" dirty="0"/>
              <a:t>Strictly speaking, </a:t>
            </a:r>
            <a:r>
              <a:rPr lang="en-US" altLang="en-US" sz="2400" b="1" dirty="0"/>
              <a:t>the program is also an input </a:t>
            </a:r>
            <a:r>
              <a:rPr lang="en-US" altLang="en-US" sz="2400" dirty="0"/>
              <a:t>to the computer in addition to the data needed by the program </a:t>
            </a:r>
          </a:p>
          <a:p>
            <a:r>
              <a:rPr lang="en-US" altLang="en-US" sz="2400" dirty="0"/>
              <a:t>The output is the result(s) produced by following the instructions in the program.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668" y="1967057"/>
            <a:ext cx="62960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492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DFF5E4-367E-42A7-9E2E-F789CA38AE65}">
  <ds:schemaRefs>
    <ds:schemaRef ds:uri="http://schemas.microsoft.com/office/2006/metadata/properties"/>
    <ds:schemaRef ds:uri="http://schemas.microsoft.com/office/infopath/2007/PartnerControls"/>
    <ds:schemaRef ds:uri="3da05f73-4014-4744-996d-b94e73dfc83a"/>
    <ds:schemaRef ds:uri="32d064c7-3ed7-4051-9d9c-e267f97a39a0"/>
  </ds:schemaRefs>
</ds:datastoreItem>
</file>

<file path=customXml/itemProps2.xml><?xml version="1.0" encoding="utf-8"?>
<ds:datastoreItem xmlns:ds="http://schemas.openxmlformats.org/officeDocument/2006/customXml" ds:itemID="{6A07043E-A03E-4CF7-8870-D83F8C9806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6EECC9-3983-4B48-A76B-9CC1A418C3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2826</TotalTime>
  <Words>1730</Words>
  <Application>Microsoft Office PowerPoint</Application>
  <PresentationFormat>On-screen Show (4:3)</PresentationFormat>
  <Paragraphs>238</Paragraphs>
  <Slides>27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ＭＳ Ｐゴシック</vt:lpstr>
      <vt:lpstr>Arial</vt:lpstr>
      <vt:lpstr>Calibri</vt:lpstr>
      <vt:lpstr>Comic Sans MS</vt:lpstr>
      <vt:lpstr>Consolas</vt:lpstr>
      <vt:lpstr>Consolas,Bold</vt:lpstr>
      <vt:lpstr>Consolas,Italic</vt:lpstr>
      <vt:lpstr>Courier New</vt:lpstr>
      <vt:lpstr>Helvetica</vt:lpstr>
      <vt:lpstr>Tahoma</vt:lpstr>
      <vt:lpstr>Times New Roman</vt:lpstr>
      <vt:lpstr>Clarity</vt:lpstr>
      <vt:lpstr>Computer Basics</vt:lpstr>
      <vt:lpstr>Computer Basics: Outline</vt:lpstr>
      <vt:lpstr>Computer Components</vt:lpstr>
      <vt:lpstr>The Processor</vt:lpstr>
      <vt:lpstr>The Memory</vt:lpstr>
      <vt:lpstr>Bits &amp; Bytes and Storing Data</vt:lpstr>
      <vt:lpstr>Files</vt:lpstr>
      <vt:lpstr>Programs</vt:lpstr>
      <vt:lpstr>Running a program: Input and Output</vt:lpstr>
      <vt:lpstr>The Operating System (OS)</vt:lpstr>
      <vt:lpstr>Programming Languages</vt:lpstr>
      <vt:lpstr>Program Solving Cycle</vt:lpstr>
      <vt:lpstr>Program Solving Cycle (cont’d)</vt:lpstr>
      <vt:lpstr>Program Compilation</vt:lpstr>
      <vt:lpstr>Platform dependency</vt:lpstr>
      <vt:lpstr>Program Compilation (cont’d)</vt:lpstr>
      <vt:lpstr>Java Programs’ Compilation</vt:lpstr>
      <vt:lpstr>Java Byte-Code</vt:lpstr>
      <vt:lpstr>Java Byte-Code</vt:lpstr>
      <vt:lpstr>Compiling, Interpreting, Running</vt:lpstr>
      <vt:lpstr>Portability</vt:lpstr>
      <vt:lpstr>Class Loader</vt:lpstr>
      <vt:lpstr>PowerPoint Presentation</vt:lpstr>
      <vt:lpstr>Setting up your Development Environment </vt:lpstr>
      <vt:lpstr>What is an IDE? </vt:lpstr>
      <vt:lpstr>Installing Eclipse </vt:lpstr>
      <vt:lpstr>Run Java program – command line 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Ashwaq</cp:lastModifiedBy>
  <cp:revision>219</cp:revision>
  <dcterms:created xsi:type="dcterms:W3CDTF">2004-08-20T17:48:18Z</dcterms:created>
  <dcterms:modified xsi:type="dcterms:W3CDTF">2024-09-29T19:56:19Z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