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FDC4C12-BCC7-4AAE-8A01-F0022FDBC3C1}">
  <a:tblStyle styleId="{CFDC4C12-BCC7-4AAE-8A01-F0022FDBC3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a06dd4e4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a06dd4e4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1a05a0da3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1a05a0da3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a05a0da32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a05a0da32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a05a0da32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a05a0da32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1a06dd4e4d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1a06dd4e4d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1a06dd4e4d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1a06dd4e4d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1a06dd4e4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1a06dd4e4d_0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a06dd4e4d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a06dd4e4d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a06dd4e4d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a06dd4e4d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a06dd4e4d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a06dd4e4d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a06dd4e4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a06dd4e4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15045831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15045831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a06dd4e4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a06dd4e4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a06dd4e4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a06dd4e4d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a06dd4e4d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a06dd4e4d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a05a0da32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a05a0da32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a099267f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a099267f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1a099267f4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1a099267f4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rot="10800000" flipH="1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 rot="10800000" flipH="1">
            <a:off x="0" y="298395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rot="10800000" flipH="1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-plane">
    <p:bg>
      <p:bgPr>
        <a:solidFill>
          <a:srgbClr val="1155CC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2wKOtS_qnjtMjRYbURQV0U5Vz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drive.google.com/open?id=0B2wKOtS_qnjtdEVFMmlSNGdjUWM" TargetMode="External"/><Relationship Id="rId4" Type="http://schemas.openxmlformats.org/officeDocument/2006/relationships/hyperlink" Target="https://drive.google.com/open?id=0B2wKOtS_qnjtanVBQl9LbjQwWE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2wKOtS_qnjtQlJwajZnQ2Fqam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rive.google.com/open?id=0B2wKOtS_qnjtcTE5YlFoU1REemM" TargetMode="External"/><Relationship Id="rId5" Type="http://schemas.openxmlformats.org/officeDocument/2006/relationships/hyperlink" Target="https://drive.google.com/open?id=0B2wKOtS_qnjtMjRYbURQV0U5Vzg" TargetMode="External"/><Relationship Id="rId4" Type="http://schemas.openxmlformats.org/officeDocument/2006/relationships/hyperlink" Target="https://drive.google.com/open?id=0B2wKOtS_qnjtZWVuektXYkVyRXc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2wKOtS_qnjtX1Q4d0ZBZXluU2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drive.google.com/open?id=0B2wKOtS_qnjtdEVFMmlSNGdjUWM" TargetMode="External"/><Relationship Id="rId4" Type="http://schemas.openxmlformats.org/officeDocument/2006/relationships/hyperlink" Target="https://drive.google.com/open?id=0B2wKOtS_qnjteXZqbnJIQzF1SDA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drive.google.com/open?id=0B2wKOtS_qnjtX1Q4d0ZBZXluU2M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hyperlink" Target="https://drive.google.com/open?id=0B2wKOtS_qnjtdEVFMmlSNGdjUWM" TargetMode="External"/><Relationship Id="rId4" Type="http://schemas.openxmlformats.org/officeDocument/2006/relationships/hyperlink" Target="https://drive.google.com/open?id=0B2wKOtS_qnjtLXpTTGE0VkZlX1U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0B2wKOtS_qnjtQlJwajZnQ2Fqam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rive.google.com/open?id=0B2wKOtS_qnjtOW1BUk42S0ZQd2s" TargetMode="External"/><Relationship Id="rId5" Type="http://schemas.openxmlformats.org/officeDocument/2006/relationships/hyperlink" Target="https://drive.google.com/open?id=0B2wKOtS_qnjtX1Q4d0ZBZXluU2M" TargetMode="External"/><Relationship Id="rId4" Type="http://schemas.openxmlformats.org/officeDocument/2006/relationships/hyperlink" Target="https://drive.google.com/open?id=0B2wKOtS_qnjtZWVuektXYkVyRX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/>
              <a:t>Data Structures in C</a:t>
            </a:r>
            <a:endParaRPr sz="4600" b="1"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w="19050" cap="flat" cmpd="sng">
            <a:solidFill>
              <a:srgbClr val="CFE2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CSC215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 - remove</a:t>
            </a:r>
            <a:endParaRPr/>
          </a:p>
        </p:txBody>
      </p:sp>
      <p:sp>
        <p:nvSpPr>
          <p:cNvPr id="228" name="Google Shape;228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87500" cy="3725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remove_from_front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(LinkedList*ll){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void* result;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if (!p) return NULL;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result = p-&gt;data;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ll-&gt;head = p-&gt;next;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free(p);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9" name="Google Shape;229;p29"/>
          <p:cNvSpPr txBox="1">
            <a:spLocks noGrp="1"/>
          </p:cNvSpPr>
          <p:nvPr>
            <p:ph type="body" idx="1"/>
          </p:nvPr>
        </p:nvSpPr>
        <p:spPr>
          <a:xfrm>
            <a:off x="4599300" y="1200150"/>
            <a:ext cx="4087500" cy="3725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sz="1300" b="1">
                <a:latin typeface="Courier New"/>
                <a:ea typeface="Courier New"/>
                <a:cs typeface="Courier New"/>
                <a:sym typeface="Courier New"/>
              </a:rPr>
              <a:t>remove_from_back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(LinkedList*ll){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void* result;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if (!p) return NULL;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if (!(p-&gt;next)){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result = p-&gt;data;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ll-&gt;head = NULL;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free(p);    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else 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while (p-&gt;next-&gt;next) p=p-&gt;next;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result = p-&gt;next-&gt;data;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free(p-&gt;next);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p-&gt;next = NULL;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 vs Arrays - operations</a:t>
            </a:r>
            <a:endParaRPr/>
          </a:p>
        </p:txBody>
      </p:sp>
      <p:sp>
        <p:nvSpPr>
          <p:cNvPr id="235" name="Google Shape;235;p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Time complexity: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 b="1"/>
              <a:t>Operation			Linked List				Array	</a:t>
            </a:r>
            <a:r>
              <a:rPr lang="en" sz="1400"/>
              <a:t/>
            </a:r>
            <a:br>
              <a:rPr lang="en" sz="1400"/>
            </a:br>
            <a:r>
              <a:rPr lang="en" sz="1400"/>
              <a:t>Indexing			O(n)					O(1)</a:t>
            </a:r>
            <a:br>
              <a:rPr lang="en" sz="1400"/>
            </a:br>
            <a:r>
              <a:rPr lang="en" sz="1400"/>
              <a:t>Insert at front		O(1)					O(n)</a:t>
            </a:r>
            <a:br>
              <a:rPr lang="en" sz="1400"/>
            </a:br>
            <a:r>
              <a:rPr lang="en" sz="1400"/>
              <a:t>Insert at back		O(n)					O(1)</a:t>
            </a:r>
            <a:br>
              <a:rPr lang="en" sz="1400"/>
            </a:br>
            <a:r>
              <a:rPr lang="en" sz="1400"/>
              <a:t>Remove from front	O(1)					O(n)</a:t>
            </a:r>
            <a:br>
              <a:rPr lang="en" sz="1400"/>
            </a:br>
            <a:r>
              <a:rPr lang="en" sz="1400"/>
              <a:t>Remove from back		O(n)					O(1)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Other</a:t>
            </a:r>
            <a:r>
              <a:rPr lang="en" sz="1400"/>
              <a:t> </a:t>
            </a:r>
            <a:r>
              <a:rPr lang="en"/>
              <a:t>aspects</a:t>
            </a:r>
            <a:r>
              <a:rPr lang="en" sz="1400"/>
              <a:t>:</a:t>
            </a:r>
            <a:endParaRPr sz="1400"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 b="1"/>
              <a:t>Aspect			Linked List				Array</a:t>
            </a:r>
            <a:br>
              <a:rPr lang="en" sz="1400" b="1"/>
            </a:br>
            <a:r>
              <a:rPr lang="en" sz="1400"/>
              <a:t>Extensibility			dynamic size			fixed size: expansion is costly</a:t>
            </a:r>
            <a:br>
              <a:rPr lang="en" sz="1400"/>
            </a:br>
            <a:r>
              <a:rPr lang="en" sz="1400"/>
              <a:t>Shifting			not required				some operations (discuss)</a:t>
            </a:r>
            <a:br>
              <a:rPr lang="en" sz="1400"/>
            </a:br>
            <a:r>
              <a:rPr lang="en" sz="1400"/>
              <a:t>Random access		inefficient				efficient</a:t>
            </a:r>
            <a:br>
              <a:rPr lang="en" sz="1400"/>
            </a:br>
            <a:r>
              <a:rPr lang="en" sz="1400"/>
              <a:t>Sequential access		slow					fast (discuss)</a:t>
            </a:r>
            <a:br>
              <a:rPr lang="en" sz="1400"/>
            </a:br>
            <a:r>
              <a:rPr lang="en" sz="1400"/>
              <a:t>Memory use			efficient				inefficient for large arrays and few data</a:t>
            </a:r>
            <a:br>
              <a:rPr lang="en" sz="1400"/>
            </a:br>
            <a:r>
              <a:rPr lang="en" sz="1400"/>
              <a:t> </a:t>
            </a:r>
            <a:endParaRPr sz="14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</a:t>
            </a:r>
            <a:endParaRPr/>
          </a:p>
        </p:txBody>
      </p:sp>
      <p:sp>
        <p:nvSpPr>
          <p:cNvPr id="254" name="Google Shape;254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A structure that stores data with restricted insertion and removal: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insertion occurs from the top exclusively: push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removal occurs from the top exclusively: pop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struct Stack Stack;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Stack* new_stack(int size);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pop(Stack* q);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push(Stack* q, void* 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may provide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top(void);</a:t>
            </a:r>
            <a:r>
              <a:rPr lang="en"/>
              <a:t> to read last (top) element without removing it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 as an Array		</a:t>
            </a:r>
            <a:r>
              <a:rPr lang="en" sz="1400" b="0" u="sng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stack.h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stack_ar.c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test1.c</a:t>
            </a:r>
            <a:endParaRPr sz="1400" b="0">
              <a:solidFill>
                <a:srgbClr val="FFFF00"/>
              </a:solidFill>
            </a:endParaRPr>
          </a:p>
        </p:txBody>
      </p:sp>
      <p:sp>
        <p:nvSpPr>
          <p:cNvPr id="260" name="Google Shape;260;p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Stores in an array buffer (static or dynamic allocation)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insert and remove done at end of array; need to track end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Stack* new_stack(int size){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Stack* result = (Stack*)calloc(1,sizeof(Stack));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result-&gt;capacity = size;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result-&gt;buffer = (void**)calloc(size, sizeof(void*));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result; 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61" name="Google Shape;261;p34"/>
          <p:cNvSpPr txBox="1"/>
          <p:nvPr/>
        </p:nvSpPr>
        <p:spPr>
          <a:xfrm>
            <a:off x="6527525" y="1207350"/>
            <a:ext cx="2159400" cy="1227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Stack{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capacity;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void** buffer;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top;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2" name="Google Shape;262;p34"/>
          <p:cNvSpPr txBox="1"/>
          <p:nvPr/>
        </p:nvSpPr>
        <p:spPr>
          <a:xfrm>
            <a:off x="4848425" y="3486675"/>
            <a:ext cx="3838500" cy="1227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(Stack* s){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(s-&gt;top &gt; 0) 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s-&gt;buffer[--(s-&gt;top)];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 return NULL;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3" name="Google Shape;263;p34"/>
          <p:cNvSpPr txBox="1"/>
          <p:nvPr/>
        </p:nvSpPr>
        <p:spPr>
          <a:xfrm>
            <a:off x="457200" y="3486675"/>
            <a:ext cx="3838500" cy="12270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(Stack* s, void* data){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(s-&gt;top &lt; s-&gt;capacity)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s-&gt;buffer[s-&gt;top++] = data;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 as a Linked List	</a:t>
            </a:r>
            <a:r>
              <a:rPr lang="en" sz="1400" b="0" u="sng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ll.h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ll.c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stack.h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stack_ll.c</a:t>
            </a:r>
            <a:endParaRPr sz="1400" b="0">
              <a:solidFill>
                <a:srgbClr val="FFFF00"/>
              </a:solidFill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Stores in a linked list (dynamic allocation)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“Top” is now at front of linked list (no need to track)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Stack* new_stack(int size){ /* size is not needed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Stack* result = (Stack*)calloc(1,sizeof(Stack));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result-&gt;buffer = new_linked_list();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result; 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70" name="Google Shape;270;p35"/>
          <p:cNvSpPr txBox="1"/>
          <p:nvPr/>
        </p:nvSpPr>
        <p:spPr>
          <a:xfrm>
            <a:off x="6193800" y="1207350"/>
            <a:ext cx="2493000" cy="857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Stack{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LinkedList* buffer;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1" name="Google Shape;271;p35"/>
          <p:cNvSpPr txBox="1"/>
          <p:nvPr/>
        </p:nvSpPr>
        <p:spPr>
          <a:xfrm>
            <a:off x="4598725" y="3486675"/>
            <a:ext cx="4295700" cy="857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(Stack* s){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remove_from_front(s-&gt;buffer); 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2" name="Google Shape;272;p35"/>
          <p:cNvSpPr txBox="1"/>
          <p:nvPr/>
        </p:nvSpPr>
        <p:spPr>
          <a:xfrm>
            <a:off x="457200" y="3486675"/>
            <a:ext cx="4088100" cy="857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(Stack* s, void* data){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insert_at_front(s-&gt;buffer, data);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Queue</a:t>
            </a:r>
            <a:endParaRPr/>
          </a:p>
        </p:txBody>
      </p:sp>
      <p:sp>
        <p:nvSpPr>
          <p:cNvPr id="278" name="Google Shape;278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Opposite of stack: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first in: enqueue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first out: dequeue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Read and write from opposite ends of list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Important for: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UIs (event/message queues)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networking (Tx, Rx packet queues)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: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800"/>
              <a:t>Imposes an ordering on elements</a:t>
            </a:r>
            <a:endParaRPr sz="18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struct Queue Queue;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Queue* new_queue(int size);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dequeue(Queue* q);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enqueue(Queue* q, void* 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Queue as an Array	</a:t>
            </a:r>
            <a:r>
              <a:rPr lang="en" sz="1400" b="0" u="sng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queue_ar.c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test1.c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84" name="Google Shape;284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Stores in an array buffer (static or dynamic allocation);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Elements added to rear, removed from front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need to keep track of front and rear: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front=0, rear=0;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or, track the front and number of elements:	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front=0, count=0;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Queue* new_queue(int size){</a:t>
            </a:r>
            <a:b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Queue* result = (Queue*)calloc(1,sizeof(Queue));</a:t>
            </a:r>
            <a:b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result-&gt;capacity = size;</a:t>
            </a:r>
            <a:b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result-&gt;buffer = (void**)calloc(size,sizeof(void*));</a:t>
            </a:r>
            <a:b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return result;  </a:t>
            </a:r>
            <a:b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5" name="Google Shape;285;p37"/>
          <p:cNvSpPr txBox="1"/>
          <p:nvPr/>
        </p:nvSpPr>
        <p:spPr>
          <a:xfrm>
            <a:off x="457200" y="3376350"/>
            <a:ext cx="4291200" cy="1631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q, void* data){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if (q-&gt;count &lt; q-&gt;capacity){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q-&gt;buffer[q-&gt;front+q-&gt;count] = data;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q-&gt;count++;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7"/>
          <p:cNvSpPr txBox="1"/>
          <p:nvPr/>
        </p:nvSpPr>
        <p:spPr>
          <a:xfrm>
            <a:off x="4892100" y="3376350"/>
            <a:ext cx="3794700" cy="1631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(q-&gt;count &gt; 0) 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q-&gt;count−−;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q-&gt;buffer[q-&gt;front++];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else return NULL;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87" name="Google Shape;287;p37"/>
          <p:cNvSpPr txBox="1"/>
          <p:nvPr/>
        </p:nvSpPr>
        <p:spPr>
          <a:xfrm>
            <a:off x="6684200" y="1207350"/>
            <a:ext cx="2002800" cy="1364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Queue{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capacity;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void** buffer;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front;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int count;  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Queue as an Array	</a:t>
            </a:r>
            <a:r>
              <a:rPr lang="en" sz="1400" b="0" u="sng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queue_arr.c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test1.c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293" name="Google Shape;293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Let us try a queue of capacity 4: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enqueue a, enqueue b, enqueue c, enqueue d 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queue is now full.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dequeue , enqueue e: where should it go?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Solution: use a circular (or ring) buffer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’e’ would go in the beginning of the array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en"/>
              <a:t>Need to modify enqueue and dequeue: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38"/>
          <p:cNvSpPr txBox="1"/>
          <p:nvPr/>
        </p:nvSpPr>
        <p:spPr>
          <a:xfrm>
            <a:off x="457200" y="3359924"/>
            <a:ext cx="4291200" cy="16578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q, void* data){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if (q-&gt;count &lt; q-&gt;capacity){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q-&gt;buffer[(q-&gt;front+q-&gt;count) %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q-&gt;capacity] = data;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q-&gt;count++;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}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38"/>
          <p:cNvSpPr txBox="1"/>
          <p:nvPr/>
        </p:nvSpPr>
        <p:spPr>
          <a:xfrm>
            <a:off x="4892100" y="2766975"/>
            <a:ext cx="3794700" cy="2250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q){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void* result = NULL; 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(q-&gt;count &gt; 0) 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q-&gt;count−−;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result=q-&gt;buffer[q-&gt;front++];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(q-&gt;front == q-&gt;capacity)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q-&gt;front = 0;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result;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96" name="Google Shape;296;p38"/>
          <p:cNvPicPr preferRelativeResize="0"/>
          <p:nvPr/>
        </p:nvPicPr>
        <p:blipFill rotWithShape="1">
          <a:blip r:embed="rId6">
            <a:alphaModFix/>
          </a:blip>
          <a:srcRect t="9934"/>
          <a:stretch/>
        </p:blipFill>
        <p:spPr>
          <a:xfrm>
            <a:off x="4748400" y="1200150"/>
            <a:ext cx="1374600" cy="62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355750" y="1165438"/>
            <a:ext cx="1594838" cy="69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3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95016" y="1966200"/>
            <a:ext cx="1594859" cy="69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9"/>
          <p:cNvSpPr txBox="1">
            <a:spLocks noGrp="1"/>
          </p:cNvSpPr>
          <p:nvPr>
            <p:ph type="title"/>
          </p:nvPr>
        </p:nvSpPr>
        <p:spPr>
          <a:xfrm>
            <a:off x="457200" y="205975"/>
            <a:ext cx="83868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Queue as a Linked List	</a:t>
            </a:r>
            <a:r>
              <a:rPr lang="en" sz="1400" b="0" u="sng">
                <a:solidFill>
                  <a:srgbClr val="FFFF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ll.h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ll.c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queue.h</a:t>
            </a:r>
            <a:r>
              <a:rPr lang="en" sz="1400" b="0">
                <a:solidFill>
                  <a:srgbClr val="FFFF00"/>
                </a:solidFill>
              </a:rPr>
              <a:t>     </a:t>
            </a:r>
            <a:r>
              <a:rPr lang="en" sz="1400" b="0" u="sng">
                <a:solidFill>
                  <a:srgbClr val="FFFF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queue_ll.c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304" name="Google Shape;304;p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Stores in a linked list (dynamic allocation)</a:t>
            </a:r>
            <a:endParaRPr/>
          </a:p>
          <a:p>
            <a:pPr marL="457200" lvl="0" indent="-3429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Queue* new_queue(int size){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/* size is not needed*/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Queue* result = (Queue*)calloc(1,sizeof(Queue));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result-&gt;buffer = new_linked_list();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result; 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Google Shape;305;p39"/>
          <p:cNvSpPr txBox="1"/>
          <p:nvPr/>
        </p:nvSpPr>
        <p:spPr>
          <a:xfrm>
            <a:off x="6183975" y="1207350"/>
            <a:ext cx="2502900" cy="785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Queue{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LinkedList* buffer;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6" name="Google Shape;306;p39"/>
          <p:cNvSpPr txBox="1"/>
          <p:nvPr/>
        </p:nvSpPr>
        <p:spPr>
          <a:xfrm>
            <a:off x="4598725" y="3410475"/>
            <a:ext cx="4295700" cy="857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void*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remove_from_front(q-&gt;buffer);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7" name="Google Shape;307;p39"/>
          <p:cNvSpPr txBox="1"/>
          <p:nvPr/>
        </p:nvSpPr>
        <p:spPr>
          <a:xfrm>
            <a:off x="457200" y="3410475"/>
            <a:ext cx="4088100" cy="857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(Queue* q, void* data){</a:t>
            </a:r>
            <a:b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insert_at_back(q-&gt;buffer, data);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Linked Lists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Binary Trees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Stacks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Queues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Hash Tables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3100" y="3069450"/>
            <a:ext cx="5448300" cy="1943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</a:t>
            </a:r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888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Linked List: A dynamic data structure that consists of a sequence of nodes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each element contains a link or more to the </a:t>
            </a:r>
            <a:r>
              <a:rPr lang="en" sz="1400" u="sng"/>
              <a:t>next</a:t>
            </a:r>
            <a:r>
              <a:rPr lang="en" sz="1400"/>
              <a:t> node(s) in the sequence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Linked lists can be singly or doubly linked, linear or circular.</a:t>
            </a:r>
            <a:endParaRPr sz="140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Every node has a payload and a link to the next node in the list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 start (head) of the list is maintained in a separate variable</a:t>
            </a: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End of the list is indicated by NULL (sentinel).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</a:t>
            </a:r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888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Examples: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 </a:t>
            </a:r>
            <a:br>
              <a:rPr lang="en"/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17" name="Google Shape;117;p23"/>
          <p:cNvGraphicFramePr/>
          <p:nvPr/>
        </p:nvGraphicFramePr>
        <p:xfrm>
          <a:off x="952500" y="1619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{CFDC4C12-BCC7-4AAE-8A01-F0022FDBC3C1}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Node{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int data;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next;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Node{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float data[5];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next;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Node{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void* data;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next;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LinkedList 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head;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Node{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int data;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next;</a:t>
                      </a: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prev;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struct LinkedList {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head;</a:t>
                      </a: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 struct Node* tail;</a:t>
                      </a:r>
                      <a:b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</a:br>
                      <a:r>
                        <a:rPr lang="en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};</a:t>
                      </a: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</a:t>
            </a:r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struct Node Node;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Node* new_node(void*);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struct LinkedList LinkedList;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LinkedList* new_linked_list();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insert_at_front(LinkedList*,void*);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insert_at_back(LinkedList*,void*);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remove_from_front(LinkedList*);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 remove_from_back(LinkedList*);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size(LinkedList*);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is_empty(LinkedList*);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4" name="Google Shape;124;p24"/>
          <p:cNvSpPr txBox="1"/>
          <p:nvPr/>
        </p:nvSpPr>
        <p:spPr>
          <a:xfrm>
            <a:off x="4957000" y="1207350"/>
            <a:ext cx="3729900" cy="3718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Node{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void* data;   Node* next;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Node* new_node(void* data){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Node* n=(Node*)</a:t>
            </a:r>
            <a:br>
              <a:rPr lang="en" sz="13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      calloc(1,sizeof(Node));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n-&gt;data = data;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return n;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struct LinkedList 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Node* head;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LinkedList* new_linked_list(){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return (LinkedList*)</a:t>
            </a:r>
            <a:br>
              <a:rPr lang="en" sz="13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    calloc(1,sizeof(LinkedList));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</a:t>
            </a:r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Iterating:</a:t>
            </a:r>
            <a:endParaRPr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1800"/>
              <a:buChar char="○"/>
            </a:pPr>
            <a:r>
              <a:rPr lang="en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for (p=head; p!=NULL; p=p−&gt;next) /∗ do something ∗/</a:t>
            </a:r>
            <a:endParaRPr sz="1400" b="1">
              <a:solidFill>
                <a:srgbClr val="38761D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1800"/>
              <a:buChar char="○"/>
            </a:pPr>
            <a:r>
              <a:rPr lang="en" sz="14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for (p=head; p−&gt;next !=NULL; p=p−&gt;next) /∗ do something ∗/</a:t>
            </a:r>
            <a:endParaRPr sz="1400" b="1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800"/>
              <a:buChar char="○"/>
            </a:pPr>
            <a:r>
              <a:rPr lang="en" sz="14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for (p=head; p−&gt;next-&gt;next !=NULL; p=p−&gt;next) /∗ do something ∗/</a:t>
            </a:r>
            <a:endParaRPr sz="1400" b="1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533400" y="3154225"/>
            <a:ext cx="4087500" cy="1805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size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ll){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result = 0;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while (p){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p=p-&gt;next; result++;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result;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4675500" y="3154225"/>
            <a:ext cx="4087500" cy="1805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is_empty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ll)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!ll-&gt;head;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3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25"/>
          <p:cNvSpPr/>
          <p:nvPr/>
        </p:nvSpPr>
        <p:spPr>
          <a:xfrm>
            <a:off x="1862075" y="2686100"/>
            <a:ext cx="136800" cy="299700"/>
          </a:xfrm>
          <a:prstGeom prst="rightArrowCallout">
            <a:avLst>
              <a:gd name="adj1" fmla="val 50000"/>
              <a:gd name="adj2" fmla="val 57163"/>
              <a:gd name="adj3" fmla="val 54751"/>
              <a:gd name="adj4" fmla="val 153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5"/>
          <p:cNvSpPr/>
          <p:nvPr/>
        </p:nvSpPr>
        <p:spPr>
          <a:xfrm>
            <a:off x="20366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5"/>
          <p:cNvSpPr/>
          <p:nvPr/>
        </p:nvSpPr>
        <p:spPr>
          <a:xfrm>
            <a:off x="24938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5"/>
          <p:cNvSpPr/>
          <p:nvPr/>
        </p:nvSpPr>
        <p:spPr>
          <a:xfrm>
            <a:off x="29510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5"/>
          <p:cNvSpPr/>
          <p:nvPr/>
        </p:nvSpPr>
        <p:spPr>
          <a:xfrm>
            <a:off x="34082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5"/>
          <p:cNvSpPr/>
          <p:nvPr/>
        </p:nvSpPr>
        <p:spPr>
          <a:xfrm>
            <a:off x="38654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5"/>
          <p:cNvSpPr/>
          <p:nvPr/>
        </p:nvSpPr>
        <p:spPr>
          <a:xfrm>
            <a:off x="4322675" y="2688525"/>
            <a:ext cx="419400" cy="2997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0" name="Google Shape;140;p25"/>
          <p:cNvGrpSpPr/>
          <p:nvPr/>
        </p:nvGrpSpPr>
        <p:grpSpPr>
          <a:xfrm>
            <a:off x="4779875" y="2686100"/>
            <a:ext cx="378000" cy="299700"/>
            <a:chOff x="4779875" y="2688525"/>
            <a:chExt cx="378000" cy="299700"/>
          </a:xfrm>
        </p:grpSpPr>
        <p:sp>
          <p:nvSpPr>
            <p:cNvPr id="141" name="Google Shape;141;p25"/>
            <p:cNvSpPr/>
            <p:nvPr/>
          </p:nvSpPr>
          <p:spPr>
            <a:xfrm>
              <a:off x="4856075" y="2688525"/>
              <a:ext cx="301800" cy="2997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5"/>
            <p:cNvSpPr/>
            <p:nvPr/>
          </p:nvSpPr>
          <p:spPr>
            <a:xfrm>
              <a:off x="4779875" y="2688525"/>
              <a:ext cx="301800" cy="2997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3" name="Google Shape;143;p25"/>
          <p:cNvCxnSpPr/>
          <p:nvPr/>
        </p:nvCxnSpPr>
        <p:spPr>
          <a:xfrm>
            <a:off x="4943750" y="2402600"/>
            <a:ext cx="214200" cy="283500"/>
          </a:xfrm>
          <a:prstGeom prst="straightConnector1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4" name="Google Shape;144;p25"/>
          <p:cNvCxnSpPr/>
          <p:nvPr/>
        </p:nvCxnSpPr>
        <p:spPr>
          <a:xfrm>
            <a:off x="4562750" y="2402600"/>
            <a:ext cx="214200" cy="283500"/>
          </a:xfrm>
          <a:prstGeom prst="straightConnector1">
            <a:avLst/>
          </a:prstGeom>
          <a:noFill/>
          <a:ln w="19050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" name="Google Shape;145;p25"/>
          <p:cNvCxnSpPr/>
          <p:nvPr/>
        </p:nvCxnSpPr>
        <p:spPr>
          <a:xfrm>
            <a:off x="4105550" y="2402600"/>
            <a:ext cx="214200" cy="283500"/>
          </a:xfrm>
          <a:prstGeom prst="straightConnector1">
            <a:avLst/>
          </a:prstGeom>
          <a:noFill/>
          <a:ln w="19050" cap="flat" cmpd="sng">
            <a:solidFill>
              <a:srgbClr val="99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 - insert</a:t>
            </a:r>
            <a:endParaRPr/>
          </a:p>
        </p:txBody>
      </p:sp>
      <p:sp>
        <p:nvSpPr>
          <p:cNvPr id="151" name="Google Shape;151;p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4289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insert_at_front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ll, void* data){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n = new_node(data);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(!n) return;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n-&gt;next = ll-&gt;head;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ll-&gt;head = 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2" name="Google Shape;152;p26"/>
          <p:cNvSpPr txBox="1">
            <a:spLocks noGrp="1"/>
          </p:cNvSpPr>
          <p:nvPr>
            <p:ph type="body" idx="1"/>
          </p:nvPr>
        </p:nvSpPr>
        <p:spPr>
          <a:xfrm>
            <a:off x="457200" y="2709325"/>
            <a:ext cx="8229600" cy="22476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insert_at_back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ll, void* data){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n = new_node(data);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(!n) return;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(!p) ll-&gt;head = 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else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while (p-&gt;next) p=p-&gt;next;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p-&gt;next = 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53" name="Google Shape;153;p26"/>
          <p:cNvGrpSpPr/>
          <p:nvPr/>
        </p:nvGrpSpPr>
        <p:grpSpPr>
          <a:xfrm>
            <a:off x="6129275" y="1260288"/>
            <a:ext cx="378000" cy="299700"/>
            <a:chOff x="4779875" y="2688525"/>
            <a:chExt cx="378000" cy="299700"/>
          </a:xfrm>
        </p:grpSpPr>
        <p:sp>
          <p:nvSpPr>
            <p:cNvPr id="154" name="Google Shape;154;p26"/>
            <p:cNvSpPr/>
            <p:nvPr/>
          </p:nvSpPr>
          <p:spPr>
            <a:xfrm>
              <a:off x="4856075" y="2688525"/>
              <a:ext cx="301800" cy="299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6"/>
            <p:cNvSpPr/>
            <p:nvPr/>
          </p:nvSpPr>
          <p:spPr>
            <a:xfrm>
              <a:off x="4779875" y="2688525"/>
              <a:ext cx="301800" cy="299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" name="Google Shape;156;p26"/>
          <p:cNvSpPr/>
          <p:nvPr/>
        </p:nvSpPr>
        <p:spPr>
          <a:xfrm>
            <a:off x="6129275" y="1706500"/>
            <a:ext cx="71700" cy="29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7" name="Google Shape;157;p26"/>
          <p:cNvGrpSpPr/>
          <p:nvPr/>
        </p:nvGrpSpPr>
        <p:grpSpPr>
          <a:xfrm>
            <a:off x="6129275" y="2152700"/>
            <a:ext cx="1924200" cy="302125"/>
            <a:chOff x="6129275" y="2152700"/>
            <a:chExt cx="1924200" cy="302125"/>
          </a:xfrm>
        </p:grpSpPr>
        <p:sp>
          <p:nvSpPr>
            <p:cNvPr id="158" name="Google Shape;158;p26"/>
            <p:cNvSpPr/>
            <p:nvPr/>
          </p:nvSpPr>
          <p:spPr>
            <a:xfrm>
              <a:off x="6129275" y="2152700"/>
              <a:ext cx="136800" cy="299700"/>
            </a:xfrm>
            <a:prstGeom prst="rightArrowCallout">
              <a:avLst>
                <a:gd name="adj1" fmla="val 50000"/>
                <a:gd name="adj2" fmla="val 57163"/>
                <a:gd name="adj3" fmla="val 54751"/>
                <a:gd name="adj4" fmla="val 153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6303875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6761075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6"/>
            <p:cNvSpPr/>
            <p:nvPr/>
          </p:nvSpPr>
          <p:spPr>
            <a:xfrm>
              <a:off x="7218275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2" name="Google Shape;162;p26"/>
            <p:cNvGrpSpPr/>
            <p:nvPr/>
          </p:nvGrpSpPr>
          <p:grpSpPr>
            <a:xfrm>
              <a:off x="7675475" y="2152700"/>
              <a:ext cx="378000" cy="299700"/>
              <a:chOff x="4779875" y="2688525"/>
              <a:chExt cx="378000" cy="299700"/>
            </a:xfrm>
          </p:grpSpPr>
          <p:sp>
            <p:nvSpPr>
              <p:cNvPr id="163" name="Google Shape;163;p26"/>
              <p:cNvSpPr/>
              <p:nvPr/>
            </p:nvSpPr>
            <p:spPr>
              <a:xfrm>
                <a:off x="48560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4;p26"/>
              <p:cNvSpPr/>
              <p:nvPr/>
            </p:nvSpPr>
            <p:spPr>
              <a:xfrm>
                <a:off x="47798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5" name="Google Shape;165;p26"/>
          <p:cNvGrpSpPr/>
          <p:nvPr/>
        </p:nvGrpSpPr>
        <p:grpSpPr>
          <a:xfrm>
            <a:off x="6129275" y="2860488"/>
            <a:ext cx="378000" cy="299700"/>
            <a:chOff x="4779875" y="2688525"/>
            <a:chExt cx="378000" cy="299700"/>
          </a:xfrm>
        </p:grpSpPr>
        <p:sp>
          <p:nvSpPr>
            <p:cNvPr id="166" name="Google Shape;166;p26"/>
            <p:cNvSpPr/>
            <p:nvPr/>
          </p:nvSpPr>
          <p:spPr>
            <a:xfrm>
              <a:off x="4856075" y="2688525"/>
              <a:ext cx="301800" cy="299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4779875" y="2688525"/>
              <a:ext cx="301800" cy="299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" name="Google Shape;168;p26"/>
          <p:cNvSpPr/>
          <p:nvPr/>
        </p:nvSpPr>
        <p:spPr>
          <a:xfrm>
            <a:off x="6129275" y="3306700"/>
            <a:ext cx="71700" cy="299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26"/>
          <p:cNvGrpSpPr/>
          <p:nvPr/>
        </p:nvGrpSpPr>
        <p:grpSpPr>
          <a:xfrm>
            <a:off x="6129275" y="3752900"/>
            <a:ext cx="1924200" cy="302125"/>
            <a:chOff x="6129275" y="3752900"/>
            <a:chExt cx="1924200" cy="302125"/>
          </a:xfrm>
        </p:grpSpPr>
        <p:sp>
          <p:nvSpPr>
            <p:cNvPr id="170" name="Google Shape;170;p26"/>
            <p:cNvSpPr/>
            <p:nvPr/>
          </p:nvSpPr>
          <p:spPr>
            <a:xfrm>
              <a:off x="6129275" y="3752900"/>
              <a:ext cx="136800" cy="299700"/>
            </a:xfrm>
            <a:prstGeom prst="rightArrowCallout">
              <a:avLst>
                <a:gd name="adj1" fmla="val 50000"/>
                <a:gd name="adj2" fmla="val 57163"/>
                <a:gd name="adj3" fmla="val 54751"/>
                <a:gd name="adj4" fmla="val 153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6"/>
            <p:cNvSpPr/>
            <p:nvPr/>
          </p:nvSpPr>
          <p:spPr>
            <a:xfrm>
              <a:off x="6303875" y="37553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6"/>
            <p:cNvSpPr/>
            <p:nvPr/>
          </p:nvSpPr>
          <p:spPr>
            <a:xfrm>
              <a:off x="6761075" y="37553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6"/>
            <p:cNvSpPr/>
            <p:nvPr/>
          </p:nvSpPr>
          <p:spPr>
            <a:xfrm>
              <a:off x="7218275" y="37553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26"/>
            <p:cNvGrpSpPr/>
            <p:nvPr/>
          </p:nvGrpSpPr>
          <p:grpSpPr>
            <a:xfrm>
              <a:off x="7675475" y="3752900"/>
              <a:ext cx="378000" cy="299700"/>
              <a:chOff x="4779875" y="2688525"/>
              <a:chExt cx="378000" cy="299700"/>
            </a:xfrm>
          </p:grpSpPr>
          <p:sp>
            <p:nvSpPr>
              <p:cNvPr id="175" name="Google Shape;175;p26"/>
              <p:cNvSpPr/>
              <p:nvPr/>
            </p:nvSpPr>
            <p:spPr>
              <a:xfrm>
                <a:off x="48560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26"/>
              <p:cNvSpPr/>
              <p:nvPr/>
            </p:nvSpPr>
            <p:spPr>
              <a:xfrm>
                <a:off x="47798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7" name="Google Shape;177;p26"/>
          <p:cNvGrpSpPr/>
          <p:nvPr/>
        </p:nvGrpSpPr>
        <p:grpSpPr>
          <a:xfrm>
            <a:off x="6076950" y="1682700"/>
            <a:ext cx="2524200" cy="360000"/>
            <a:chOff x="6076950" y="1682700"/>
            <a:chExt cx="2524200" cy="360000"/>
          </a:xfrm>
        </p:grpSpPr>
        <p:sp>
          <p:nvSpPr>
            <p:cNvPr id="178" name="Google Shape;178;p26"/>
            <p:cNvSpPr/>
            <p:nvPr/>
          </p:nvSpPr>
          <p:spPr>
            <a:xfrm>
              <a:off x="6076950" y="1682700"/>
              <a:ext cx="2524200" cy="3600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9" name="Google Shape;179;p26"/>
            <p:cNvGrpSpPr/>
            <p:nvPr/>
          </p:nvGrpSpPr>
          <p:grpSpPr>
            <a:xfrm>
              <a:off x="6129275" y="1706488"/>
              <a:ext cx="552600" cy="299713"/>
              <a:chOff x="7043675" y="1695488"/>
              <a:chExt cx="552600" cy="299713"/>
            </a:xfrm>
          </p:grpSpPr>
          <p:grpSp>
            <p:nvGrpSpPr>
              <p:cNvPr id="180" name="Google Shape;180;p26"/>
              <p:cNvGrpSpPr/>
              <p:nvPr/>
            </p:nvGrpSpPr>
            <p:grpSpPr>
              <a:xfrm>
                <a:off x="7218275" y="1695488"/>
                <a:ext cx="378000" cy="299700"/>
                <a:chOff x="4779875" y="2688525"/>
                <a:chExt cx="378000" cy="299700"/>
              </a:xfrm>
            </p:grpSpPr>
            <p:sp>
              <p:nvSpPr>
                <p:cNvPr id="181" name="Google Shape;181;p26"/>
                <p:cNvSpPr/>
                <p:nvPr/>
              </p:nvSpPr>
              <p:spPr>
                <a:xfrm>
                  <a:off x="4856075" y="2688525"/>
                  <a:ext cx="301800" cy="299700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2" name="Google Shape;182;p26"/>
                <p:cNvSpPr/>
                <p:nvPr/>
              </p:nvSpPr>
              <p:spPr>
                <a:xfrm>
                  <a:off x="4779875" y="2688525"/>
                  <a:ext cx="301800" cy="299700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3" name="Google Shape;183;p26"/>
              <p:cNvSpPr/>
              <p:nvPr/>
            </p:nvSpPr>
            <p:spPr>
              <a:xfrm>
                <a:off x="7043675" y="1695500"/>
                <a:ext cx="136800" cy="299700"/>
              </a:xfrm>
              <a:prstGeom prst="rightArrowCallout">
                <a:avLst>
                  <a:gd name="adj1" fmla="val 50000"/>
                  <a:gd name="adj2" fmla="val 57163"/>
                  <a:gd name="adj3" fmla="val 54751"/>
                  <a:gd name="adj4" fmla="val 1537"/>
                </a:avLst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4" name="Google Shape;184;p26"/>
          <p:cNvGrpSpPr/>
          <p:nvPr/>
        </p:nvGrpSpPr>
        <p:grpSpPr>
          <a:xfrm>
            <a:off x="6076950" y="2128050"/>
            <a:ext cx="2524200" cy="360000"/>
            <a:chOff x="6076950" y="2128050"/>
            <a:chExt cx="2524200" cy="360000"/>
          </a:xfrm>
        </p:grpSpPr>
        <p:sp>
          <p:nvSpPr>
            <p:cNvPr id="185" name="Google Shape;185;p26"/>
            <p:cNvSpPr/>
            <p:nvPr/>
          </p:nvSpPr>
          <p:spPr>
            <a:xfrm>
              <a:off x="6076950" y="2128050"/>
              <a:ext cx="2524200" cy="3600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6"/>
            <p:cNvSpPr/>
            <p:nvPr/>
          </p:nvSpPr>
          <p:spPr>
            <a:xfrm>
              <a:off x="6153150" y="2152700"/>
              <a:ext cx="136800" cy="299700"/>
            </a:xfrm>
            <a:prstGeom prst="rightArrowCallout">
              <a:avLst>
                <a:gd name="adj1" fmla="val 50000"/>
                <a:gd name="adj2" fmla="val 57163"/>
                <a:gd name="adj3" fmla="val 54751"/>
                <a:gd name="adj4" fmla="val 153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6"/>
            <p:cNvSpPr/>
            <p:nvPr/>
          </p:nvSpPr>
          <p:spPr>
            <a:xfrm>
              <a:off x="63277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FFFF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72421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6"/>
            <p:cNvSpPr/>
            <p:nvPr/>
          </p:nvSpPr>
          <p:spPr>
            <a:xfrm>
              <a:off x="76993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0" name="Google Shape;190;p26"/>
            <p:cNvGrpSpPr/>
            <p:nvPr/>
          </p:nvGrpSpPr>
          <p:grpSpPr>
            <a:xfrm>
              <a:off x="8156550" y="2152700"/>
              <a:ext cx="378000" cy="299700"/>
              <a:chOff x="4779875" y="2688525"/>
              <a:chExt cx="378000" cy="299700"/>
            </a:xfrm>
          </p:grpSpPr>
          <p:sp>
            <p:nvSpPr>
              <p:cNvPr id="191" name="Google Shape;191;p26"/>
              <p:cNvSpPr/>
              <p:nvPr/>
            </p:nvSpPr>
            <p:spPr>
              <a:xfrm>
                <a:off x="48560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26"/>
              <p:cNvSpPr/>
              <p:nvPr/>
            </p:nvSpPr>
            <p:spPr>
              <a:xfrm>
                <a:off x="4779875" y="2688525"/>
                <a:ext cx="301800" cy="299700"/>
              </a:xfrm>
              <a:prstGeom prst="rect">
                <a:avLst/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3" name="Google Shape;193;p26"/>
            <p:cNvSpPr/>
            <p:nvPr/>
          </p:nvSpPr>
          <p:spPr>
            <a:xfrm>
              <a:off x="67849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" name="Google Shape;194;p26"/>
          <p:cNvGrpSpPr/>
          <p:nvPr/>
        </p:nvGrpSpPr>
        <p:grpSpPr>
          <a:xfrm>
            <a:off x="6076950" y="3282900"/>
            <a:ext cx="2524200" cy="360000"/>
            <a:chOff x="6076950" y="1682700"/>
            <a:chExt cx="2524200" cy="360000"/>
          </a:xfrm>
        </p:grpSpPr>
        <p:sp>
          <p:nvSpPr>
            <p:cNvPr id="195" name="Google Shape;195;p26"/>
            <p:cNvSpPr/>
            <p:nvPr/>
          </p:nvSpPr>
          <p:spPr>
            <a:xfrm>
              <a:off x="6076950" y="1682700"/>
              <a:ext cx="2524200" cy="3600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6" name="Google Shape;196;p26"/>
            <p:cNvGrpSpPr/>
            <p:nvPr/>
          </p:nvGrpSpPr>
          <p:grpSpPr>
            <a:xfrm>
              <a:off x="6129275" y="1706488"/>
              <a:ext cx="552600" cy="299713"/>
              <a:chOff x="7043675" y="1695488"/>
              <a:chExt cx="552600" cy="299713"/>
            </a:xfrm>
          </p:grpSpPr>
          <p:grpSp>
            <p:nvGrpSpPr>
              <p:cNvPr id="197" name="Google Shape;197;p26"/>
              <p:cNvGrpSpPr/>
              <p:nvPr/>
            </p:nvGrpSpPr>
            <p:grpSpPr>
              <a:xfrm>
                <a:off x="7218275" y="1695488"/>
                <a:ext cx="378000" cy="299700"/>
                <a:chOff x="4779875" y="2688525"/>
                <a:chExt cx="378000" cy="299700"/>
              </a:xfrm>
            </p:grpSpPr>
            <p:sp>
              <p:nvSpPr>
                <p:cNvPr id="198" name="Google Shape;198;p26"/>
                <p:cNvSpPr/>
                <p:nvPr/>
              </p:nvSpPr>
              <p:spPr>
                <a:xfrm>
                  <a:off x="4856075" y="2688525"/>
                  <a:ext cx="301800" cy="299700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199;p26"/>
                <p:cNvSpPr/>
                <p:nvPr/>
              </p:nvSpPr>
              <p:spPr>
                <a:xfrm>
                  <a:off x="4779875" y="2688525"/>
                  <a:ext cx="301800" cy="299700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00" name="Google Shape;200;p26"/>
              <p:cNvSpPr/>
              <p:nvPr/>
            </p:nvSpPr>
            <p:spPr>
              <a:xfrm>
                <a:off x="7043675" y="1695500"/>
                <a:ext cx="136800" cy="299700"/>
              </a:xfrm>
              <a:prstGeom prst="rightArrowCallout">
                <a:avLst>
                  <a:gd name="adj1" fmla="val 50000"/>
                  <a:gd name="adj2" fmla="val 57163"/>
                  <a:gd name="adj3" fmla="val 54751"/>
                  <a:gd name="adj4" fmla="val 1537"/>
                </a:avLst>
              </a:prstGeom>
              <a:solidFill>
                <a:schemeClr val="lt2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01" name="Google Shape;201;p26"/>
          <p:cNvGrpSpPr/>
          <p:nvPr/>
        </p:nvGrpSpPr>
        <p:grpSpPr>
          <a:xfrm>
            <a:off x="6076950" y="3723950"/>
            <a:ext cx="2524200" cy="360000"/>
            <a:chOff x="6076950" y="2128050"/>
            <a:chExt cx="2524200" cy="360000"/>
          </a:xfrm>
        </p:grpSpPr>
        <p:sp>
          <p:nvSpPr>
            <p:cNvPr id="202" name="Google Shape;202;p26"/>
            <p:cNvSpPr/>
            <p:nvPr/>
          </p:nvSpPr>
          <p:spPr>
            <a:xfrm>
              <a:off x="6076950" y="2128050"/>
              <a:ext cx="2524200" cy="360000"/>
            </a:xfrm>
            <a:prstGeom prst="rect">
              <a:avLst/>
            </a:prstGeom>
            <a:solidFill>
              <a:srgbClr val="FFF2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6"/>
            <p:cNvSpPr/>
            <p:nvPr/>
          </p:nvSpPr>
          <p:spPr>
            <a:xfrm>
              <a:off x="6153150" y="2152700"/>
              <a:ext cx="136800" cy="299700"/>
            </a:xfrm>
            <a:prstGeom prst="rightArrowCallout">
              <a:avLst>
                <a:gd name="adj1" fmla="val 50000"/>
                <a:gd name="adj2" fmla="val 57163"/>
                <a:gd name="adj3" fmla="val 54751"/>
                <a:gd name="adj4" fmla="val 153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6"/>
            <p:cNvSpPr/>
            <p:nvPr/>
          </p:nvSpPr>
          <p:spPr>
            <a:xfrm>
              <a:off x="63277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rgbClr val="D9D9D9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6"/>
            <p:cNvSpPr/>
            <p:nvPr/>
          </p:nvSpPr>
          <p:spPr>
            <a:xfrm>
              <a:off x="72421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6"/>
            <p:cNvSpPr/>
            <p:nvPr/>
          </p:nvSpPr>
          <p:spPr>
            <a:xfrm>
              <a:off x="76993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7" name="Google Shape;207;p26"/>
            <p:cNvGrpSpPr/>
            <p:nvPr/>
          </p:nvGrpSpPr>
          <p:grpSpPr>
            <a:xfrm>
              <a:off x="8156550" y="2152700"/>
              <a:ext cx="378000" cy="299700"/>
              <a:chOff x="4779875" y="2688525"/>
              <a:chExt cx="378000" cy="299700"/>
            </a:xfrm>
          </p:grpSpPr>
          <p:sp>
            <p:nvSpPr>
              <p:cNvPr id="208" name="Google Shape;208;p26"/>
              <p:cNvSpPr/>
              <p:nvPr/>
            </p:nvSpPr>
            <p:spPr>
              <a:xfrm>
                <a:off x="4856075" y="2688525"/>
                <a:ext cx="301800" cy="2997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26"/>
              <p:cNvSpPr/>
              <p:nvPr/>
            </p:nvSpPr>
            <p:spPr>
              <a:xfrm>
                <a:off x="4779875" y="2688525"/>
                <a:ext cx="301800" cy="299700"/>
              </a:xfrm>
              <a:prstGeom prst="rect">
                <a:avLst/>
              </a:prstGeom>
              <a:solidFill>
                <a:srgbClr val="FFFF00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0" name="Google Shape;210;p26"/>
            <p:cNvSpPr/>
            <p:nvPr/>
          </p:nvSpPr>
          <p:spPr>
            <a:xfrm>
              <a:off x="6784950" y="2155125"/>
              <a:ext cx="419400" cy="299700"/>
            </a:xfrm>
            <a:prstGeom prst="right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 - insert</a:t>
            </a:r>
            <a:endParaRPr/>
          </a:p>
        </p:txBody>
      </p:sp>
      <p:sp>
        <p:nvSpPr>
          <p:cNvPr id="216" name="Google Shape;216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67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insert_after_nth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ll, void* data, int n){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nn = new_node(data);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(!nn) return;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i=0;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(!p) ll-&gt;head = nn;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else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while (p-&gt;next &amp;&amp; i &lt; n){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  p = p-&gt;next; i++;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nn-&gt;next = p-&gt;next;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p-&gt;next = nn;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Linked Lists: Operations - insert</a:t>
            </a:r>
            <a:endParaRPr/>
          </a:p>
        </p:txBody>
      </p:sp>
      <p:sp>
        <p:nvSpPr>
          <p:cNvPr id="222" name="Google Shape;222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1224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insert_in_order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(LinkedList* ll, void* data, int(*comp)(void*,void*)){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n = new_node(data);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(!n) return;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Node* p = ll-&gt;head;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if (!p || comp(data, p-&gt;data)&lt;0){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n-&gt;next = p;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ll-&gt;head = 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else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while (p-&gt;next &amp;&amp; comp(data, p-&gt;next-&gt;data)&gt;0) p=p-&gt;next;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n-&gt;next = p-&gt;next;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p-&gt;next = n;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1179</Words>
  <Application>Microsoft Office PowerPoint</Application>
  <PresentationFormat>On-screen Show (16:9)</PresentationFormat>
  <Paragraphs>219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Courier New</vt:lpstr>
      <vt:lpstr>Georgia</vt:lpstr>
      <vt:lpstr>Times New Roman</vt:lpstr>
      <vt:lpstr>Simple Light</vt:lpstr>
      <vt:lpstr>Paper Plane</vt:lpstr>
      <vt:lpstr>Data Structures in C</vt:lpstr>
      <vt:lpstr>Outline</vt:lpstr>
      <vt:lpstr>Linked Lists</vt:lpstr>
      <vt:lpstr>Linked Lists</vt:lpstr>
      <vt:lpstr>Linked Lists: Operations</vt:lpstr>
      <vt:lpstr>Linked Lists: Operations</vt:lpstr>
      <vt:lpstr>Linked Lists: Operations - insert</vt:lpstr>
      <vt:lpstr>Linked Lists: Operations - insert</vt:lpstr>
      <vt:lpstr>Linked Lists: Operations - insert</vt:lpstr>
      <vt:lpstr>Linked Lists: Operations - remove</vt:lpstr>
      <vt:lpstr>Linked List vs Arrays - operations</vt:lpstr>
      <vt:lpstr>Stack</vt:lpstr>
      <vt:lpstr>Stack as an Array  stack.h     stack_ar.c     test1.c</vt:lpstr>
      <vt:lpstr>Stack as a Linked List ll.h     ll.c     stack.h     stack_ll.c</vt:lpstr>
      <vt:lpstr>Queue</vt:lpstr>
      <vt:lpstr>Queue as an Array queue.h     queue_ar.c     test1.c</vt:lpstr>
      <vt:lpstr>Queue as an Array queue.h     queue_arr.c     test1.c</vt:lpstr>
      <vt:lpstr>Queue as a Linked List ll.h     ll.c     queue.h     queue_ll.c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in C</dc:title>
  <cp:lastModifiedBy>mobileAndroid</cp:lastModifiedBy>
  <cp:revision>1</cp:revision>
  <dcterms:modified xsi:type="dcterms:W3CDTF">2023-12-11T05:26:15Z</dcterms:modified>
</cp:coreProperties>
</file>