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81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213F65-84A5-4C76-8014-382C6C912545}">
  <a:tblStyle styleId="{A3213F65-84A5-4C76-8014-382C6C9125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9eba0b15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9eba0b15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9eba0b150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9eba0b150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43738f65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43738f65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43738f65b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43738f65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43738f65b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43738f65b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43738f65b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43738f65b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9eba0b15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9eba0b15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9eba0b15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9eba0b150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24b3cfb1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24b3cfb1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9eba0b150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9eba0b150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f2ec9df5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7f2ec9df5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eba0b15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9eba0b15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9eba0b150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9eba0b150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9eba0b15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9eba0b15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4d0eafcf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4d0eafcf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ac0f29537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ac0f29537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9eba0b150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9eba0b150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9eba0b15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9eba0b150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9eba0b15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9eba0b15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163a6fac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163a6fac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9eba0b150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9eba0b150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9eba0b150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9eba0b150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9eba0b15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9eba0b15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 rot="10800000" flipH="1">
            <a:off x="0" y="298395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rot="10800000" flipH="1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-plane"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/>
              <a:t>Advanced Pointers</a:t>
            </a:r>
            <a:endParaRPr sz="4600" b="1"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Pointers</a:t>
            </a:r>
            <a:endParaRPr/>
          </a:p>
        </p:txBody>
      </p:sp>
      <p:sp>
        <p:nvSpPr>
          <p:cNvPr id="207" name="Google Shape;207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 does not allow declaring or using void variables.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void can be used only as return type or parameter of a function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 allows void pointers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What are some scenarios where you want to pass void pointers?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void pointers can be used to point to any data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x; void∗ px = &amp;x; /∗ points to int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f; void∗ pf = &amp;f; /∗ points to float ∗/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void pointers cannot be dereferenced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The pointers should always be casted before dereferencing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x=5; void∗ px=&amp;x;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printf("%d",∗px);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/∗ warning: dereferencing 'void *' pointer </a:t>
            </a:r>
            <a:b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error: invalid use of void expression ∗/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printf("%d",∗(int*)px);</a:t>
            </a:r>
            <a:r>
              <a:rPr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/∗ valid ∗/</a:t>
            </a:r>
            <a:endParaRPr sz="12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Working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9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r>
              <a:rPr lang="en"/>
              <a:t> is a generic pointer type: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Pointers of any type can be stored in a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r>
              <a:rPr lang="en" sz="1400"/>
              <a:t> variable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Ex.: 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 = 5;	float y = -3.7;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void* arr[2] = {&amp;x, &amp;y};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printf(“%f\n”, arr[1]);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warning: 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format ‘%f’ expects argument of type ‘double’, but argument 2 has type ‘void *’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printf(“%f\n”, *arr[1]);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warning: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dereferencing ‘void *’ pointer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error: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invalid use of void expression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/>
              <a:t>Ex.: 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x[3] = {-1, 0, 6};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float f[2] = {-3.7, 0.25};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void* arr;	arr = x;		arr = f; 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printf("%f\n", arr[1]);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error: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invalid use of void expression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Working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9" name="Google Shape;219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9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You can work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r>
              <a:rPr lang="en"/>
              <a:t> like you do with any other pointer variables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But you cannot dereference , and you cannot do arithmetic operations!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When you want to work with pointed-to memory, you need to cast to the appropriate pointer type.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Ex.: 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x[3] = {-1, 0, 6};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float f[2] = {-3.7, 0.25};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void* arr;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arr = x;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printf("%d\n", ((int*)arr)[0]);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arr = f; 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printf("%f\n", ((float*)arr)[1]);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What if the type of the pointed-to memory is not known?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Working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5" name="Google Shape;225;p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Examples:</a:t>
            </a:r>
            <a:endParaRPr/>
          </a:p>
          <a:p>
            <a:pPr marL="742950" lvl="1" indent="-2032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compare_bytes(void* a, void* b){ /* compare two bytes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memcmp(a, b, 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compare_data(void* a, void* b, size_t size){ /* compare a block of bytes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memcmp(a, b, size);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compare two students according to their gpas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compare_students(void* a, void*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((Student*)a)-&gt;gpa - ((Student*)b)-&gt;gpa;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Working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1" name="Google Shape;231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swap(void* a, void* b, size_t size){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tmp[size]; </a:t>
            </a:r>
            <a:r>
              <a:rPr lang="en" sz="1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/* or void* tmp = malloc(size); */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memcpy(tmp, a, size);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memcpy(a, b, size);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memcpy(b, tmp, size);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Incomplete types</a:t>
            </a:r>
            <a:endParaRPr/>
          </a:p>
        </p:txBody>
      </p:sp>
      <p:sp>
        <p:nvSpPr>
          <p:cNvPr id="237" name="Google Shape;237;p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Types are partitioned into: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object types (types that fully describe objects)</a:t>
            </a:r>
            <a:br>
              <a:rPr lang="en" sz="1400"/>
            </a:br>
            <a:r>
              <a:rPr lang="en" sz="1400"/>
              <a:t>Example: </a:t>
            </a:r>
            <a:endParaRPr sz="1400"/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word[21];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 (int x, int y};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function types (types that describe functions)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characterized by the function’s return type and the number and types of its parameters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incomplete types (types that describe objects but lack information needed to determine their sizes)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struct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Pixel;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union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union Identifier;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array with unspecified length: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float[] 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pointer type may be derived from: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 object type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function type, or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 incomplete type</a:t>
            </a: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to Incomplete Types</a:t>
            </a:r>
            <a:endParaRPr/>
          </a:p>
        </p:txBody>
      </p:sp>
      <p:sp>
        <p:nvSpPr>
          <p:cNvPr id="243" name="Google Shape;243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Members of a struct must be of a complete type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What if struct member is needed to be of the same struct type?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 parent;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/* error, struct Person is not complete yet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Pointers may point to incomplete types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Person* parent;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/* valid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Good news for linked lists!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to Incomplete Types</a:t>
            </a:r>
            <a:endParaRPr/>
          </a:p>
        </p:txBody>
      </p:sp>
      <p:sp>
        <p:nvSpPr>
          <p:cNvPr id="249" name="Google Shape;249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Linked list: chaining nodes that contain data in a sequential structure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/>
              <a:t>In Java: class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Node{ int data; Node next;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 	Node 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/>
              <a:t>Cannot be done this way in c: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Node { int data; </a:t>
            </a:r>
            <a:r>
              <a:rPr lang="en" sz="1400" strike="sng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struct Node next;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struct Node head;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/>
              <a:t>The correct way: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Node { int data; struct Node </a:t>
            </a:r>
            <a:r>
              <a:rPr lang="en" sz="1400" b="1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next; 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struct Node </a:t>
            </a:r>
            <a:r>
              <a:rPr lang="en" sz="1400" b="1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head;</a:t>
            </a:r>
            <a:r>
              <a:rPr lang="en" sz="1400"/>
              <a:t>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Pointers</a:t>
            </a:r>
            <a:endParaRPr/>
          </a:p>
        </p:txBody>
      </p:sp>
      <p:sp>
        <p:nvSpPr>
          <p:cNvPr id="255" name="Google Shape;255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Functions of  running program are stored in a certain space in the main-memory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 some programming languages, functions are first class variables (can be passed to functions, returned from functions etc.).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 C, function itself is not a variable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but it is possible to declare </a:t>
            </a:r>
            <a:r>
              <a:rPr lang="en" sz="1400" u="sng"/>
              <a:t>pointer to functions</a:t>
            </a:r>
            <a:r>
              <a:rPr lang="en" sz="1400"/>
              <a:t>.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Function pointer is a pointer which stores the address of a function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What are some scenarios where you want to pass pointers to functions?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Declaration examples: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(∗fp1)(int)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float(∗fp2)(void∗ ,void∗)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(*fp3)(float, char, char) = NULL;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Function pointers can be assigned, passed to/from functions, placed in arrays etc.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Pointers</a:t>
            </a:r>
            <a:endParaRPr/>
          </a:p>
        </p:txBody>
      </p:sp>
      <p:sp>
        <p:nvSpPr>
          <p:cNvPr id="261" name="Google Shape;261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Declaring function pointer variable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</a:t>
            </a:r>
            <a:r>
              <a:rPr lang="en"/>
              <a:t>:</a:t>
            </a:r>
            <a:br>
              <a:rPr lang="en"/>
            </a:br>
            <a:r>
              <a:rPr lang="en" sz="16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&lt;func_return_type&gt;</a:t>
            </a:r>
            <a:r>
              <a:rPr lang="en" sz="1600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(*</a:t>
            </a:r>
            <a:r>
              <a:rPr lang="en" sz="16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&lt;func_ptr_name&gt;</a:t>
            </a:r>
            <a:r>
              <a:rPr lang="en" sz="16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&lt;list_of_param_types&gt;</a:t>
            </a:r>
            <a:r>
              <a:rPr lang="en" sz="16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1">
              <a:solidFill>
                <a:srgbClr val="FF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Declaration examples: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(∗fp1)(int)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(∗fp2)(void∗ ,void∗)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(*fp3)(float, char, char) = NULL;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Function pointers can be assigned, passed to/from functions, placed in arrays etc.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Pointer to Pointer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Pointer Array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Strings Array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Multidimensional Array</a:t>
            </a:r>
            <a:endParaRPr sz="1400"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/>
              <a:t> Pointers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Incomplete Types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Pointer to Function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Pointers</a:t>
            </a:r>
            <a:endParaRPr/>
          </a:p>
        </p:txBody>
      </p:sp>
      <p:sp>
        <p:nvSpPr>
          <p:cNvPr id="267" name="Google Shape;267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Typedef Syntax:</a:t>
            </a:r>
            <a:br>
              <a:rPr lang="en"/>
            </a:b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typedef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&lt;type_name&gt;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&lt;list_of_param_types&gt;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1"/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Declaration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*&lt;func_ptr_name&gt;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&lt;list_of_param_types&gt;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&lt;type_name&gt;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&lt;func_ptr_name&gt;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Assignment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&amp;&lt;func_name&gt;;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&lt;func_name&gt;;  /* allowed as well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Calling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(*&lt;func_ptr_name&gt;)(&lt;list_of_arguments&gt;);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&lt;func_ptr_name&gt;(&lt;list_of_arguments&gt;);    /* allowed as well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print_sqrt(int x){			/* use */	void (*func)(int);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printf(“%.2f\”, sqrt(x));		  			func = &amp;print_sqrt;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								  			(*func)(25);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Pointers Examples</a:t>
            </a:r>
            <a:endParaRPr/>
          </a:p>
        </p:txBody>
      </p:sp>
      <p:sp>
        <p:nvSpPr>
          <p:cNvPr id="273" name="Google Shape;273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f1(float a){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(int)ceil(a);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f2(float a){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(int)a;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(*func)(float);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float  f;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scanf("%f", &amp;f);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func = (f - (int)f &gt;= 0.5)? &amp;f1:&amp;f2; </a:t>
            </a:r>
            <a:r>
              <a:rPr lang="en" sz="1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/* or f1:f2 */</a:t>
            </a:r>
            <a:endParaRPr sz="1200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printf("Rounding of %f is %d\n", f, *func(f) </a:t>
            </a:r>
            <a:r>
              <a:rPr lang="en" sz="1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/* or func(f) */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4" name="Google Shape;274;p40"/>
          <p:cNvSpPr txBox="1"/>
          <p:nvPr/>
        </p:nvSpPr>
        <p:spPr>
          <a:xfrm>
            <a:off x="4410975" y="1297925"/>
            <a:ext cx="4275900" cy="1431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&gt; test</a:t>
            </a:r>
            <a:b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3.7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Rounding of 3.70 is 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&gt; test</a:t>
            </a:r>
            <a:b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3.3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Rounding of 3.30 is 3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5" name="Google Shape;275;p40"/>
          <p:cNvSpPr txBox="1"/>
          <p:nvPr/>
        </p:nvSpPr>
        <p:spPr>
          <a:xfrm>
            <a:off x="4435525" y="3314450"/>
            <a:ext cx="4251300" cy="565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typedef int(*Fun)(float);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Fun func;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6" name="Google Shape;276;p40"/>
          <p:cNvCxnSpPr>
            <a:stCxn id="275" idx="1"/>
          </p:cNvCxnSpPr>
          <p:nvPr/>
        </p:nvCxnSpPr>
        <p:spPr>
          <a:xfrm rot="10800000">
            <a:off x="2524825" y="3577700"/>
            <a:ext cx="1910700" cy="1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triangl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Pointers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3" name="Google Shape;303;p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Distinction: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Constant pointer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a pointer that cannot change the address its holding</a:t>
            </a:r>
            <a:r>
              <a:rPr lang="en" sz="1400"/>
              <a:t/>
            </a:r>
            <a:br>
              <a:rPr lang="en" sz="1400"/>
            </a:b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once a constant pointer points to a </a:t>
            </a:r>
            <a:r>
              <a:rPr lang="en" sz="1400"/>
              <a:t>memory location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then it cannot point to any other </a:t>
            </a:r>
            <a:r>
              <a:rPr lang="en" sz="1400"/>
              <a:t>memory location</a:t>
            </a:r>
            <a:endParaRPr sz="1400"/>
          </a:p>
          <a:p>
            <a:pPr marL="1371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&lt;type&gt;* const &lt;pointer name&gt;;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Pointer to constant</a:t>
            </a:r>
            <a:endParaRPr sz="140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/>
              <a:t>a pointer </a:t>
            </a:r>
            <a:r>
              <a:rPr lang="en" sz="1400" u="sng"/>
              <a:t>through which</a:t>
            </a:r>
            <a:r>
              <a:rPr lang="en" sz="1400"/>
              <a:t> one cannot change the value of memory location it points to</a:t>
            </a:r>
            <a:br>
              <a:rPr lang="en" sz="1400"/>
            </a:br>
            <a:r>
              <a:rPr lang="en" sz="1400"/>
              <a:t>can change the address they point to but cannot change the value at the address</a:t>
            </a:r>
            <a:endParaRPr sz="140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/>
              <a:t>However, the value can be changed if it is accessed using other variables</a:t>
            </a:r>
            <a:endParaRPr sz="1400"/>
          </a:p>
          <a:p>
            <a:pPr marL="1371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const &lt;type&gt;* &lt;pointer name&gt;;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Constant pointer to constant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/>
              <a:t>a pointer that can neither change the address its pointing to and nor it can change the value kept at that address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const &lt;type&gt;* const &lt;pointer name&gt;;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Pointers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9" name="Google Shape;309;p45"/>
          <p:cNvSpPr txBox="1">
            <a:spLocks noGrp="1"/>
          </p:cNvSpPr>
          <p:nvPr>
            <p:ph type="body" idx="1"/>
          </p:nvPr>
        </p:nvSpPr>
        <p:spPr>
          <a:xfrm>
            <a:off x="810000" y="1200150"/>
            <a:ext cx="3017700" cy="37257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 = 5;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const px = &amp;x;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x++;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px++;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(*px)++;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/* ----------- */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y[2] = {5, 7};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const int* py = y;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y[0]++;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py++;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(*py)++;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/* ----------- */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z[2] = {5, 7};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const int* const pz = z;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z[0]++;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pz++;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(*pz)++;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0" name="Google Shape;310;p45"/>
          <p:cNvSpPr txBox="1">
            <a:spLocks noGrp="1"/>
          </p:cNvSpPr>
          <p:nvPr>
            <p:ph type="body" idx="1"/>
          </p:nvPr>
        </p:nvSpPr>
        <p:spPr>
          <a:xfrm>
            <a:off x="3940750" y="1200150"/>
            <a:ext cx="4823700" cy="37257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CSC215&gt;gcc -ansi -Wall constex.c -o constex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constex.c: In function 'main':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constex.c:5:5: error: increment of read-only variable 'px'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px++;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^~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constex.c:12:8: error: increment of read-only location '*py'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(*py)++;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  ^~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constex.c:17:5: error: increment of read-only variable 'pz'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pz++;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^~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constex.c:18:8: error: increment of read-only location '*pz'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(*pz)++;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  ^~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1" name="Google Shape;311;p45"/>
          <p:cNvSpPr txBox="1">
            <a:spLocks noGrp="1"/>
          </p:cNvSpPr>
          <p:nvPr>
            <p:ph type="body" idx="1"/>
          </p:nvPr>
        </p:nvSpPr>
        <p:spPr>
          <a:xfrm>
            <a:off x="374975" y="1200150"/>
            <a:ext cx="381900" cy="37257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05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06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07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08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09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11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12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13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14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16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17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18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19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20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Google Shape;312;p45"/>
          <p:cNvSpPr/>
          <p:nvPr/>
        </p:nvSpPr>
        <p:spPr>
          <a:xfrm>
            <a:off x="4011500" y="1698000"/>
            <a:ext cx="4414800" cy="622500"/>
          </a:xfrm>
          <a:prstGeom prst="wedgeRectCallout">
            <a:avLst>
              <a:gd name="adj1" fmla="val -103685"/>
              <a:gd name="adj2" fmla="val 22739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45"/>
          <p:cNvSpPr/>
          <p:nvPr/>
        </p:nvSpPr>
        <p:spPr>
          <a:xfrm>
            <a:off x="4011500" y="2383800"/>
            <a:ext cx="4414800" cy="679500"/>
          </a:xfrm>
          <a:prstGeom prst="wedgeRectCallout">
            <a:avLst>
              <a:gd name="adj1" fmla="val -99679"/>
              <a:gd name="adj2" fmla="val 93753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45"/>
          <p:cNvSpPr/>
          <p:nvPr/>
        </p:nvSpPr>
        <p:spPr>
          <a:xfrm>
            <a:off x="4016950" y="3279000"/>
            <a:ext cx="4414800" cy="679500"/>
          </a:xfrm>
          <a:prstGeom prst="wedgeRectCallout">
            <a:avLst>
              <a:gd name="adj1" fmla="val -102527"/>
              <a:gd name="adj2" fmla="val 94242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45"/>
          <p:cNvSpPr/>
          <p:nvPr/>
        </p:nvSpPr>
        <p:spPr>
          <a:xfrm>
            <a:off x="4011500" y="4021875"/>
            <a:ext cx="4414800" cy="679500"/>
          </a:xfrm>
          <a:prstGeom prst="wedgeRectCallout">
            <a:avLst>
              <a:gd name="adj1" fmla="val -99038"/>
              <a:gd name="adj2" fmla="val 18234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vs. Pointer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086200" cy="3888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int x[5];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int* xx = (int*)malloc(5*sizeof(int));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x);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x+1);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&amp;x);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&amp;x+1);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(int)sizeof(x));</a:t>
            </a:r>
            <a:endParaRPr sz="14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printf("==========\n");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xx);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xx+1);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&amp;xx+1);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(int)sizeof(xx));</a:t>
            </a:r>
            <a:endParaRPr sz="1400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10" name="Google Shape;110;p22"/>
          <p:cNvGraphicFramePr/>
          <p:nvPr/>
        </p:nvGraphicFramePr>
        <p:xfrm>
          <a:off x="5727050" y="291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0x417004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0x417008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0x41700c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0x417014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1" name="Google Shape;111;p22"/>
          <p:cNvGraphicFramePr/>
          <p:nvPr/>
        </p:nvGraphicFramePr>
        <p:xfrm>
          <a:off x="7117350" y="2914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0x415644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0x415648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0x41564c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0x415650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2" name="Google Shape;112;p22"/>
          <p:cNvGraphicFramePr/>
          <p:nvPr/>
        </p:nvGraphicFramePr>
        <p:xfrm>
          <a:off x="6696900" y="1693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xx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0x417064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" name="Google Shape;113;p22"/>
          <p:cNvSpPr/>
          <p:nvPr/>
        </p:nvSpPr>
        <p:spPr>
          <a:xfrm>
            <a:off x="7273729" y="2037650"/>
            <a:ext cx="736975" cy="870725"/>
          </a:xfrm>
          <a:custGeom>
            <a:avLst/>
            <a:gdLst/>
            <a:ahLst/>
            <a:cxnLst/>
            <a:rect l="l" t="t" r="r" b="b"/>
            <a:pathLst>
              <a:path w="29479" h="34829" extrusionOk="0">
                <a:moveTo>
                  <a:pt x="7428" y="0"/>
                </a:moveTo>
                <a:cubicBezTo>
                  <a:pt x="11078" y="1317"/>
                  <a:pt x="30527" y="4368"/>
                  <a:pt x="29330" y="7899"/>
                </a:cubicBezTo>
                <a:cubicBezTo>
                  <a:pt x="28133" y="11430"/>
                  <a:pt x="2222" y="16696"/>
                  <a:pt x="247" y="21184"/>
                </a:cubicBezTo>
                <a:cubicBezTo>
                  <a:pt x="-1728" y="25672"/>
                  <a:pt x="14609" y="32555"/>
                  <a:pt x="17481" y="34829"/>
                </a:cubicBezTo>
              </a:path>
            </a:pathLst>
          </a:custGeom>
          <a:noFill/>
          <a:ln w="9525" cap="flat" cmpd="sng">
            <a:solidFill>
              <a:srgbClr val="A64D79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14" name="Google Shape;114;p22"/>
          <p:cNvSpPr txBox="1"/>
          <p:nvPr/>
        </p:nvSpPr>
        <p:spPr>
          <a:xfrm>
            <a:off x="4210400" y="2257650"/>
            <a:ext cx="1276200" cy="244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0x417014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==========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0x41563c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0x415640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0x417068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to Pointer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Pointer represents address to variable in memory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Address stores pointer to a variable is: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also a data in memory 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and has an address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Address of pointer can be stored in another pointer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br>
              <a:rPr lang="en"/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n = 3;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int ∗pn = &amp;n; /∗ pointer to n ∗/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int ∗∗ppn = &amp;pn; /∗ pointer to address of n ∗/</a:t>
            </a:r>
            <a:endParaRPr b="1">
              <a:solidFill>
                <a:srgbClr val="99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Many uses in C: pointer arrays, string arrays, multidimensional arrays</a:t>
            </a:r>
            <a:endParaRPr/>
          </a:p>
        </p:txBody>
      </p:sp>
      <p:graphicFrame>
        <p:nvGraphicFramePr>
          <p:cNvPr id="121" name="Google Shape;121;p23"/>
          <p:cNvGraphicFramePr/>
          <p:nvPr/>
        </p:nvGraphicFramePr>
        <p:xfrm>
          <a:off x="5767350" y="293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6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3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pn</a:t>
                      </a:r>
                      <a:endParaRPr sz="1000" b="1">
                        <a:solidFill>
                          <a:srgbClr val="1155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  <a:endParaRPr sz="1000" b="1">
                        <a:solidFill>
                          <a:srgbClr val="1155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  <a:endParaRPr sz="1000" b="1">
                        <a:solidFill>
                          <a:srgbClr val="1155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ppn</a:t>
                      </a:r>
                      <a:endParaRPr sz="1000"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  <a:endParaRPr sz="1000"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0x415644</a:t>
                      </a:r>
                      <a:endParaRPr sz="1000"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Arrays Example</a:t>
            </a:r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Assume we have an array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 [20]</a:t>
            </a:r>
            <a:r>
              <a:rPr lang="en"/>
              <a:t> that contains some numbers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arr[20]= {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73,59,8,82,48,82,84,94,54,5,28,90,83,55,2,67,16,79,6,52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Want to have a sorted version of the array, but not modify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Declare a pointer array: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int∗ sarr[20]</a:t>
            </a:r>
            <a:r>
              <a:rPr lang="en"/>
              <a:t> containing pointers to elements of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arr:</a:t>
            </a:r>
            <a:endParaRPr sz="14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and </a:t>
            </a:r>
            <a:r>
              <a:rPr lang="en" sz="1400" b="1"/>
              <a:t>sort the pointers </a:t>
            </a:r>
            <a:r>
              <a:rPr lang="en" sz="1400"/>
              <a:t>instead of the numbers themselves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Good approach for sorting arrays whose elements are very large (like strings)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 insert sort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shift _element(int* sarr[], int i)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</a:t>
            </a: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p25"/>
          <p:cNvCxnSpPr/>
          <p:nvPr/>
        </p:nvCxnSpPr>
        <p:spPr>
          <a:xfrm>
            <a:off x="11185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" name="Google Shape;133;p25"/>
          <p:cNvCxnSpPr/>
          <p:nvPr/>
        </p:nvCxnSpPr>
        <p:spPr>
          <a:xfrm>
            <a:off x="14995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4" name="Google Shape;134;p25"/>
          <p:cNvCxnSpPr/>
          <p:nvPr/>
        </p:nvCxnSpPr>
        <p:spPr>
          <a:xfrm>
            <a:off x="18805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5" name="Google Shape;135;p25"/>
          <p:cNvCxnSpPr/>
          <p:nvPr/>
        </p:nvCxnSpPr>
        <p:spPr>
          <a:xfrm>
            <a:off x="22615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6" name="Google Shape;136;p25"/>
          <p:cNvCxnSpPr/>
          <p:nvPr/>
        </p:nvCxnSpPr>
        <p:spPr>
          <a:xfrm>
            <a:off x="26425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7" name="Google Shape;137;p25"/>
          <p:cNvCxnSpPr/>
          <p:nvPr/>
        </p:nvCxnSpPr>
        <p:spPr>
          <a:xfrm>
            <a:off x="3099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8" name="Google Shape;138;p25"/>
          <p:cNvCxnSpPr/>
          <p:nvPr/>
        </p:nvCxnSpPr>
        <p:spPr>
          <a:xfrm>
            <a:off x="3480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9" name="Google Shape;139;p25"/>
          <p:cNvCxnSpPr/>
          <p:nvPr/>
        </p:nvCxnSpPr>
        <p:spPr>
          <a:xfrm>
            <a:off x="3861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0" name="Google Shape;140;p25"/>
          <p:cNvCxnSpPr/>
          <p:nvPr/>
        </p:nvCxnSpPr>
        <p:spPr>
          <a:xfrm>
            <a:off x="4242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1" name="Google Shape;141;p25"/>
          <p:cNvCxnSpPr/>
          <p:nvPr/>
        </p:nvCxnSpPr>
        <p:spPr>
          <a:xfrm>
            <a:off x="4623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2" name="Google Shape;142;p25"/>
          <p:cNvCxnSpPr/>
          <p:nvPr/>
        </p:nvCxnSpPr>
        <p:spPr>
          <a:xfrm>
            <a:off x="5004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3" name="Google Shape;143;p25"/>
          <p:cNvCxnSpPr/>
          <p:nvPr/>
        </p:nvCxnSpPr>
        <p:spPr>
          <a:xfrm>
            <a:off x="5385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4" name="Google Shape;144;p25"/>
          <p:cNvCxnSpPr/>
          <p:nvPr/>
        </p:nvCxnSpPr>
        <p:spPr>
          <a:xfrm>
            <a:off x="5766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" name="Google Shape;145;p25"/>
          <p:cNvCxnSpPr/>
          <p:nvPr/>
        </p:nvCxnSpPr>
        <p:spPr>
          <a:xfrm>
            <a:off x="6147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6" name="Google Shape;146;p25"/>
          <p:cNvCxnSpPr/>
          <p:nvPr/>
        </p:nvCxnSpPr>
        <p:spPr>
          <a:xfrm>
            <a:off x="65287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7" name="Google Shape;147;p25"/>
          <p:cNvCxnSpPr/>
          <p:nvPr/>
        </p:nvCxnSpPr>
        <p:spPr>
          <a:xfrm>
            <a:off x="69859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8" name="Google Shape;148;p25"/>
          <p:cNvCxnSpPr/>
          <p:nvPr/>
        </p:nvCxnSpPr>
        <p:spPr>
          <a:xfrm>
            <a:off x="73669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9" name="Google Shape;149;p25"/>
          <p:cNvCxnSpPr/>
          <p:nvPr/>
        </p:nvCxnSpPr>
        <p:spPr>
          <a:xfrm>
            <a:off x="77479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0" name="Google Shape;150;p25"/>
          <p:cNvCxnSpPr/>
          <p:nvPr/>
        </p:nvCxnSpPr>
        <p:spPr>
          <a:xfrm>
            <a:off x="81289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1" name="Google Shape;151;p25"/>
          <p:cNvCxnSpPr/>
          <p:nvPr/>
        </p:nvCxnSpPr>
        <p:spPr>
          <a:xfrm>
            <a:off x="8509975" y="1341450"/>
            <a:ext cx="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52" name="Google Shape;152;p25"/>
          <p:cNvGraphicFramePr/>
          <p:nvPr/>
        </p:nvGraphicFramePr>
        <p:xfrm>
          <a:off x="317975" y="1205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60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sarr</a:t>
                      </a: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41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73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59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90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83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55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67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79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6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54" name="Google Shape;154;p25"/>
          <p:cNvGraphicFramePr/>
          <p:nvPr/>
        </p:nvGraphicFramePr>
        <p:xfrm>
          <a:off x="317975" y="341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60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sarr</a:t>
                      </a: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990000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41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73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59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54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28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90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83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55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67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79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6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52</a:t>
                      </a:r>
                      <a:endParaRPr sz="10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5" name="Google Shape;155;p25"/>
          <p:cNvCxnSpPr/>
          <p:nvPr/>
        </p:nvCxnSpPr>
        <p:spPr>
          <a:xfrm>
            <a:off x="1118575" y="3561838"/>
            <a:ext cx="54231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6" name="Google Shape;156;p25"/>
          <p:cNvCxnSpPr/>
          <p:nvPr/>
        </p:nvCxnSpPr>
        <p:spPr>
          <a:xfrm>
            <a:off x="1499575" y="3561838"/>
            <a:ext cx="31446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7" name="Google Shape;157;p25"/>
          <p:cNvCxnSpPr/>
          <p:nvPr/>
        </p:nvCxnSpPr>
        <p:spPr>
          <a:xfrm>
            <a:off x="1880575" y="3561838"/>
            <a:ext cx="62493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8" name="Google Shape;158;p25"/>
          <p:cNvCxnSpPr/>
          <p:nvPr/>
        </p:nvCxnSpPr>
        <p:spPr>
          <a:xfrm flipH="1">
            <a:off x="1877575" y="3561838"/>
            <a:ext cx="3840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9" name="Google Shape;159;p25"/>
          <p:cNvCxnSpPr/>
          <p:nvPr/>
        </p:nvCxnSpPr>
        <p:spPr>
          <a:xfrm>
            <a:off x="2642575" y="3561838"/>
            <a:ext cx="47382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25"/>
          <p:cNvCxnSpPr/>
          <p:nvPr/>
        </p:nvCxnSpPr>
        <p:spPr>
          <a:xfrm>
            <a:off x="3099775" y="3561838"/>
            <a:ext cx="19239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25"/>
          <p:cNvCxnSpPr/>
          <p:nvPr/>
        </p:nvCxnSpPr>
        <p:spPr>
          <a:xfrm flipH="1">
            <a:off x="2686675" y="3561838"/>
            <a:ext cx="7941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25"/>
          <p:cNvCxnSpPr/>
          <p:nvPr/>
        </p:nvCxnSpPr>
        <p:spPr>
          <a:xfrm>
            <a:off x="3861775" y="3561838"/>
            <a:ext cx="46575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25"/>
          <p:cNvCxnSpPr/>
          <p:nvPr/>
        </p:nvCxnSpPr>
        <p:spPr>
          <a:xfrm>
            <a:off x="4242775" y="3561838"/>
            <a:ext cx="0" cy="11694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4" name="Google Shape;164;p25"/>
          <p:cNvCxnSpPr/>
          <p:nvPr/>
        </p:nvCxnSpPr>
        <p:spPr>
          <a:xfrm>
            <a:off x="4623775" y="3561838"/>
            <a:ext cx="15384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5" name="Google Shape;165;p25"/>
          <p:cNvCxnSpPr/>
          <p:nvPr/>
        </p:nvCxnSpPr>
        <p:spPr>
          <a:xfrm flipH="1">
            <a:off x="1537975" y="3561838"/>
            <a:ext cx="34668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6" name="Google Shape;166;p25"/>
          <p:cNvCxnSpPr/>
          <p:nvPr/>
        </p:nvCxnSpPr>
        <p:spPr>
          <a:xfrm>
            <a:off x="5385775" y="3561838"/>
            <a:ext cx="16155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7" name="Google Shape;167;p25"/>
          <p:cNvCxnSpPr/>
          <p:nvPr/>
        </p:nvCxnSpPr>
        <p:spPr>
          <a:xfrm flipH="1">
            <a:off x="1138675" y="3561838"/>
            <a:ext cx="46281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8" name="Google Shape;168;p25"/>
          <p:cNvCxnSpPr/>
          <p:nvPr/>
        </p:nvCxnSpPr>
        <p:spPr>
          <a:xfrm>
            <a:off x="6147775" y="3561838"/>
            <a:ext cx="16125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9" name="Google Shape;169;p25"/>
          <p:cNvCxnSpPr/>
          <p:nvPr/>
        </p:nvCxnSpPr>
        <p:spPr>
          <a:xfrm flipH="1">
            <a:off x="2296975" y="3561838"/>
            <a:ext cx="42318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0" name="Google Shape;170;p25"/>
          <p:cNvCxnSpPr/>
          <p:nvPr/>
        </p:nvCxnSpPr>
        <p:spPr>
          <a:xfrm flipH="1">
            <a:off x="3076075" y="3561838"/>
            <a:ext cx="39099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1" name="Google Shape;171;p25"/>
          <p:cNvCxnSpPr/>
          <p:nvPr/>
        </p:nvCxnSpPr>
        <p:spPr>
          <a:xfrm flipH="1">
            <a:off x="5802775" y="3561838"/>
            <a:ext cx="15642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2" name="Google Shape;172;p25"/>
          <p:cNvCxnSpPr/>
          <p:nvPr/>
        </p:nvCxnSpPr>
        <p:spPr>
          <a:xfrm flipH="1">
            <a:off x="3475675" y="3561838"/>
            <a:ext cx="42723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3" name="Google Shape;173;p25"/>
          <p:cNvCxnSpPr/>
          <p:nvPr/>
        </p:nvCxnSpPr>
        <p:spPr>
          <a:xfrm flipH="1">
            <a:off x="5413075" y="3561838"/>
            <a:ext cx="27159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4" name="Google Shape;174;p25"/>
          <p:cNvCxnSpPr/>
          <p:nvPr/>
        </p:nvCxnSpPr>
        <p:spPr>
          <a:xfrm flipH="1">
            <a:off x="3855175" y="3561838"/>
            <a:ext cx="4654800" cy="1194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6" descr="insertion_sort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2975" y="2602375"/>
            <a:ext cx="5194824" cy="14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Pointer Arrays Example</a:t>
            </a:r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body" idx="1"/>
          </p:nvPr>
        </p:nvSpPr>
        <p:spPr>
          <a:xfrm>
            <a:off x="204975" y="1200150"/>
            <a:ext cx="8734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shift_element (int* sarr[], int i)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p2i;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(p2i = sarr[i]; i &gt; 0 &amp;&amp; *sarr[i-1] &gt; *p2i; i--)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sarr[i] = sarr[i-1];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sarr[i] = p2i;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insert_sort(const int arr[], int* sarr[], int size)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size; i++) sarr[i] = arr+i;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(i=1; i &lt; size;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(*sarr[i] &lt; *sarr[i-1])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shift_element(sarr, i);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arr[20]={73,59,8,82,48,82,84,94,54,5,28,90,83,55,2,67,16,79,6,52}, *sarr[20];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insert_sort(arr, sarr, 20);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 = 0; i &lt; 20; i++) printf("%d\t", *(sarr[i]));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Array Example</a:t>
            </a:r>
            <a:endParaRPr/>
          </a:p>
        </p:txBody>
      </p:sp>
      <p:sp>
        <p:nvSpPr>
          <p:cNvPr id="187" name="Google Shape;187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An array of strings, each stored as a pointer to an array of chars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each string may be of different length</a:t>
            </a:r>
            <a:r>
              <a:rPr lang="en"/>
              <a:t/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word1[] = "hi";    /* length = 3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word2[] = "good";  /* length = 5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word3[] = "bye"; /* length = 4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char* str_arr[] = {word1, word2, word3} 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Note: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str_arr</a:t>
            </a:r>
            <a:r>
              <a:rPr lang="en"/>
              <a:t> contains only pointers, not the characters themselves!</a:t>
            </a:r>
            <a:endParaRPr/>
          </a:p>
        </p:txBody>
      </p:sp>
      <p:graphicFrame>
        <p:nvGraphicFramePr>
          <p:cNvPr id="188" name="Google Shape;188;p27"/>
          <p:cNvGraphicFramePr/>
          <p:nvPr/>
        </p:nvGraphicFramePr>
        <p:xfrm>
          <a:off x="1007675" y="323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9" name="Google Shape;189;p27"/>
          <p:cNvGraphicFramePr/>
          <p:nvPr/>
        </p:nvGraphicFramePr>
        <p:xfrm>
          <a:off x="1736150" y="323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0" name="Google Shape;190;p27"/>
          <p:cNvGraphicFramePr/>
          <p:nvPr/>
        </p:nvGraphicFramePr>
        <p:xfrm>
          <a:off x="1736150" y="369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1" name="Google Shape;191;p27"/>
          <p:cNvGraphicFramePr/>
          <p:nvPr/>
        </p:nvGraphicFramePr>
        <p:xfrm>
          <a:off x="1736150" y="415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2" name="Google Shape;192;p27"/>
          <p:cNvCxnSpPr/>
          <p:nvPr/>
        </p:nvCxnSpPr>
        <p:spPr>
          <a:xfrm>
            <a:off x="1214125" y="3410600"/>
            <a:ext cx="52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27"/>
          <p:cNvCxnSpPr/>
          <p:nvPr/>
        </p:nvCxnSpPr>
        <p:spPr>
          <a:xfrm>
            <a:off x="1214125" y="3867800"/>
            <a:ext cx="52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" name="Google Shape;194;p27"/>
          <p:cNvCxnSpPr/>
          <p:nvPr/>
        </p:nvCxnSpPr>
        <p:spPr>
          <a:xfrm>
            <a:off x="1214125" y="4325000"/>
            <a:ext cx="52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95" name="Google Shape;195;p27"/>
          <p:cNvGraphicFramePr/>
          <p:nvPr/>
        </p:nvGraphicFramePr>
        <p:xfrm>
          <a:off x="7190650" y="127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{A3213F65-84A5-4C76-8014-382C6C912545}</a:tableStyleId>
              </a:tblPr>
              <a:tblGrid>
                <a:gridCol w="112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word1 (3fa4)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(3fa5)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(3fa6)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\0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word2 (3fa7)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(3fa8)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(3fa9)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(3faa)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(3fab)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\0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word3 (3fac)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(3fad)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(3fae)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(3faf)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\0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str_arr (3fb0)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3fa4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(3fb4)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3fa7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(3fb8)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3fac</a:t>
                      </a: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 Arrays</a:t>
            </a:r>
            <a:endParaRPr/>
          </a:p>
        </p:txBody>
      </p:sp>
      <p:sp>
        <p:nvSpPr>
          <p:cNvPr id="201" name="Google Shape;201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 permits multidimensional arrays specified using [ ] brackets notation: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world[20][30]; /* a 20x30 2-D array of integers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Higher dimensions are also possible: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big_matrix[15][7][35][4]; /* what are the dimensions of this?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                  /* what is the size of big_matrix?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Multidimensional arrays are rectangular, while pointer arrays can be of any shape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See: Lecture 05, Lab 05, Lecture 07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Microsoft Office PowerPoint</Application>
  <PresentationFormat>On-screen Show (16:9)</PresentationFormat>
  <Paragraphs>371</Paragraphs>
  <Slides>23</Slides>
  <Notes>23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Georgia</vt:lpstr>
      <vt:lpstr>Times New Roman</vt:lpstr>
      <vt:lpstr>Simple Light</vt:lpstr>
      <vt:lpstr>Paper Plane</vt:lpstr>
      <vt:lpstr>Advanced Pointers</vt:lpstr>
      <vt:lpstr>Outline</vt:lpstr>
      <vt:lpstr>Array vs. Pointer</vt:lpstr>
      <vt:lpstr>Pointer to Pointer</vt:lpstr>
      <vt:lpstr>Pointer Arrays Example</vt:lpstr>
      <vt:lpstr>PowerPoint Presentation</vt:lpstr>
      <vt:lpstr>Pointer Arrays Example</vt:lpstr>
      <vt:lpstr>String Array Example</vt:lpstr>
      <vt:lpstr>Multidimensional Arrays</vt:lpstr>
      <vt:lpstr>void Pointers</vt:lpstr>
      <vt:lpstr>Working with void*</vt:lpstr>
      <vt:lpstr>Working with void*</vt:lpstr>
      <vt:lpstr>Working with void*</vt:lpstr>
      <vt:lpstr>Working with void*</vt:lpstr>
      <vt:lpstr>Incomplete types</vt:lpstr>
      <vt:lpstr>Pointer to Incomplete Types</vt:lpstr>
      <vt:lpstr>Pointer to Incomplete Types</vt:lpstr>
      <vt:lpstr>Function Pointers</vt:lpstr>
      <vt:lpstr>Function Pointers</vt:lpstr>
      <vt:lpstr>Function Pointers</vt:lpstr>
      <vt:lpstr>Function Pointers Examples</vt:lpstr>
      <vt:lpstr>Pointers and const</vt:lpstr>
      <vt:lpstr>Pointers and const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Pointers</dc:title>
  <cp:lastModifiedBy>mobileAndroid</cp:lastModifiedBy>
  <cp:revision>1</cp:revision>
  <dcterms:modified xsi:type="dcterms:W3CDTF">2023-12-11T05:24:57Z</dcterms:modified>
</cp:coreProperties>
</file>