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1" r:id="rId3"/>
    <p:sldMasterId id="2147483672" r:id="rId4"/>
    <p:sldMasterId id="214748367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3" Type="http://schemas.openxmlformats.org/officeDocument/2006/relationships/slide" Target="slides/slide17.xml"/><Relationship Id="rId1" Type="http://schemas.openxmlformats.org/officeDocument/2006/relationships/theme" Target="theme/theme4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3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9ce2bc64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9ce2bc64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9645dc93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9645dc93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9645dc93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9645dc93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9ce2bc647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9ce2bc647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9cf1f98ed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19cf1f98ed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9ce2bc647_0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19ce2bc647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19cf1f98ed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19cf1f98e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19cf1f98ed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19cf1f98ed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19cf1f98e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19cf1f98e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9ce2bc64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9ce2bc64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9ce2bc647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9ce2bc64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9ce2bc647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9ce2bc647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9ce2bc647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9ce2bc647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9ce2bc647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9ce2bc647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9ce2bc647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9ce2bc647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9ce2bc647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9ce2bc647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9ce2bc647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19ce2bc647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flipH="1" rot="10800000">
            <a:off x="0" y="2985000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>
            <a:off x="0" y="2393175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/>
          <p:nvPr/>
        </p:nvSpPr>
        <p:spPr>
          <a:xfrm flipH="1" rot="10800000">
            <a:off x="0" y="298395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4"/>
          <p:cNvSpPr txBox="1"/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5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5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b="1"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6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3" name="Google Shape;73;p16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7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80" name="Google Shape;80;p17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/>
          <p:nvPr/>
        </p:nvSpPr>
        <p:spPr>
          <a:xfrm flipH="1" rot="10800000">
            <a:off x="0" y="4412700"/>
            <a:ext cx="9144000" cy="73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8"/>
          <p:cNvSpPr/>
          <p:nvPr/>
        </p:nvSpPr>
        <p:spPr>
          <a:xfrm flipH="1">
            <a:off x="4526627" y="3820834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/>
          <p:nvPr/>
        </p:nvSpPr>
        <p:spPr>
          <a:xfrm rot="10800000">
            <a:off x="4526627" y="441161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457200" y="4421727"/>
            <a:ext cx="8229600" cy="50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87" name="Google Shape;87;p18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/>
          <p:nvPr/>
        </p:nvSpPr>
        <p:spPr>
          <a:xfrm>
            <a:off x="6676" y="76256"/>
            <a:ext cx="9134130" cy="5054792"/>
          </a:xfrm>
          <a:custGeom>
            <a:rect b="b" l="l" r="r" t="t"/>
            <a:pathLst>
              <a:path extrusionOk="0" h="6739723" w="9157023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9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/>
          <p:nvPr/>
        </p:nvSpPr>
        <p:spPr>
          <a:xfrm flipH="1" rot="10800000">
            <a:off x="0" y="2985000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1"/>
          <p:cNvSpPr/>
          <p:nvPr/>
        </p:nvSpPr>
        <p:spPr>
          <a:xfrm>
            <a:off x="0" y="2393175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1"/>
          <p:cNvSpPr/>
          <p:nvPr/>
        </p:nvSpPr>
        <p:spPr>
          <a:xfrm flipH="1" rot="10800000">
            <a:off x="0" y="298395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1"/>
          <p:cNvSpPr txBox="1"/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00" name="Google Shape;100;p21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1" name="Google Shape;101;p21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2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2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2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b="1"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08" name="Google Shape;108;p22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3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13" name="Google Shape;113;p23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14" name="Google Shape;114;p23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3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4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21" name="Google Shape;121;p24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4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/>
          <p:nvPr/>
        </p:nvSpPr>
        <p:spPr>
          <a:xfrm flipH="1" rot="10800000">
            <a:off x="0" y="4412700"/>
            <a:ext cx="9144000" cy="73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5"/>
          <p:cNvSpPr/>
          <p:nvPr/>
        </p:nvSpPr>
        <p:spPr>
          <a:xfrm flipH="1">
            <a:off x="4526627" y="3820834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5"/>
          <p:cNvSpPr/>
          <p:nvPr/>
        </p:nvSpPr>
        <p:spPr>
          <a:xfrm rot="10800000">
            <a:off x="4526627" y="441161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457200" y="4421727"/>
            <a:ext cx="8229600" cy="50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128" name="Google Shape;128;p25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/>
          <p:nvPr/>
        </p:nvSpPr>
        <p:spPr>
          <a:xfrm>
            <a:off x="6676" y="76256"/>
            <a:ext cx="9134130" cy="5054792"/>
          </a:xfrm>
          <a:custGeom>
            <a:rect b="b" l="l" r="r" t="t"/>
            <a:pathLst>
              <a:path extrusionOk="0" h="6739723" w="9157023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-plane">
    <p:bg>
      <p:bgPr>
        <a:solidFill>
          <a:srgbClr val="1155CC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-plane">
    <p:bg>
      <p:bgPr>
        <a:solidFill>
          <a:srgbClr val="1155CC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3" name="Google Shape;93;p2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4" name="Google Shape;94;p20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linux.die.net/man/3/fabs" TargetMode="External"/><Relationship Id="rId4" Type="http://schemas.openxmlformats.org/officeDocument/2006/relationships/hyperlink" Target="https://linux.die.net/man/3/ceil" TargetMode="External"/><Relationship Id="rId9" Type="http://schemas.openxmlformats.org/officeDocument/2006/relationships/hyperlink" Target="https://linux.die.net/man/3/sqrt" TargetMode="External"/><Relationship Id="rId5" Type="http://schemas.openxmlformats.org/officeDocument/2006/relationships/hyperlink" Target="https://linux.die.net/man/3/floor" TargetMode="External"/><Relationship Id="rId6" Type="http://schemas.openxmlformats.org/officeDocument/2006/relationships/hyperlink" Target="https://linux.die.net/man/3/fmod" TargetMode="External"/><Relationship Id="rId7" Type="http://schemas.openxmlformats.org/officeDocument/2006/relationships/hyperlink" Target="https://linux.die.net/man/3/modf" TargetMode="External"/><Relationship Id="rId8" Type="http://schemas.openxmlformats.org/officeDocument/2006/relationships/hyperlink" Target="https://linux.die.net/man/3/pow" TargetMode="External"/><Relationship Id="rId11" Type="http://schemas.openxmlformats.org/officeDocument/2006/relationships/hyperlink" Target="https://linux.die.net/man/3/ldexp" TargetMode="External"/><Relationship Id="rId10" Type="http://schemas.openxmlformats.org/officeDocument/2006/relationships/hyperlink" Target="https://linux.die.net/man/3/exp" TargetMode="External"/><Relationship Id="rId13" Type="http://schemas.openxmlformats.org/officeDocument/2006/relationships/hyperlink" Target="https://linux.die.net/man/3/log10" TargetMode="External"/><Relationship Id="rId12" Type="http://schemas.openxmlformats.org/officeDocument/2006/relationships/hyperlink" Target="https://linux.die.net/man/3/log" TargetMode="External"/><Relationship Id="rId14" Type="http://schemas.openxmlformats.org/officeDocument/2006/relationships/hyperlink" Target="https://linux.die.net/man/3/sin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20" Type="http://schemas.openxmlformats.org/officeDocument/2006/relationships/hyperlink" Target="https://linux.die.net/man/3/strtok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linux.die.net/man/3/memcmp" TargetMode="External"/><Relationship Id="rId4" Type="http://schemas.openxmlformats.org/officeDocument/2006/relationships/hyperlink" Target="https://linux.die.net/man/3/memchr" TargetMode="External"/><Relationship Id="rId9" Type="http://schemas.openxmlformats.org/officeDocument/2006/relationships/hyperlink" Target="https://linux.die.net/man/3/strncat" TargetMode="External"/><Relationship Id="rId5" Type="http://schemas.openxmlformats.org/officeDocument/2006/relationships/hyperlink" Target="https://linux.die.net/man/3/memcpy" TargetMode="External"/><Relationship Id="rId6" Type="http://schemas.openxmlformats.org/officeDocument/2006/relationships/hyperlink" Target="https://linux.die.net/man/3/memset" TargetMode="External"/><Relationship Id="rId7" Type="http://schemas.openxmlformats.org/officeDocument/2006/relationships/hyperlink" Target="https://linux.die.net/man/3/strlen" TargetMode="External"/><Relationship Id="rId8" Type="http://schemas.openxmlformats.org/officeDocument/2006/relationships/hyperlink" Target="https://linux.die.net/man/3/strcat" TargetMode="External"/><Relationship Id="rId11" Type="http://schemas.openxmlformats.org/officeDocument/2006/relationships/hyperlink" Target="https://linux.die.net/man/3/strncpy" TargetMode="External"/><Relationship Id="rId10" Type="http://schemas.openxmlformats.org/officeDocument/2006/relationships/hyperlink" Target="https://linux.die.net/man/3/strcpy" TargetMode="External"/><Relationship Id="rId13" Type="http://schemas.openxmlformats.org/officeDocument/2006/relationships/hyperlink" Target="https://linux.die.net/man/3/strncmp" TargetMode="External"/><Relationship Id="rId12" Type="http://schemas.openxmlformats.org/officeDocument/2006/relationships/hyperlink" Target="https://linux.die.net/man/3/strcmp" TargetMode="External"/><Relationship Id="rId15" Type="http://schemas.openxmlformats.org/officeDocument/2006/relationships/hyperlink" Target="https://linux.die.net/man/3/strrchr" TargetMode="External"/><Relationship Id="rId14" Type="http://schemas.openxmlformats.org/officeDocument/2006/relationships/hyperlink" Target="https://linux.die.net/man/3/strchr" TargetMode="External"/><Relationship Id="rId17" Type="http://schemas.openxmlformats.org/officeDocument/2006/relationships/hyperlink" Target="https://linux.die.net/man/3/strpbrk" TargetMode="External"/><Relationship Id="rId16" Type="http://schemas.openxmlformats.org/officeDocument/2006/relationships/hyperlink" Target="https://linux.die.net/man/3/strstr" TargetMode="External"/><Relationship Id="rId19" Type="http://schemas.openxmlformats.org/officeDocument/2006/relationships/hyperlink" Target="https://linux.die.net/man/3/strcspn" TargetMode="External"/><Relationship Id="rId18" Type="http://schemas.openxmlformats.org/officeDocument/2006/relationships/hyperlink" Target="https://linux.die.net/man/3/strspn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man7.org/linux/man-pages/man3/clock.3.html" TargetMode="External"/><Relationship Id="rId4" Type="http://schemas.openxmlformats.org/officeDocument/2006/relationships/hyperlink" Target="https://linux.die.net/man/2/time" TargetMode="External"/><Relationship Id="rId9" Type="http://schemas.openxmlformats.org/officeDocument/2006/relationships/hyperlink" Target="https://linux.die.net/man/3/gmtime" TargetMode="External"/><Relationship Id="rId5" Type="http://schemas.openxmlformats.org/officeDocument/2006/relationships/hyperlink" Target="https://linux.die.net/man/3/difftime" TargetMode="External"/><Relationship Id="rId6" Type="http://schemas.openxmlformats.org/officeDocument/2006/relationships/hyperlink" Target="https://linux.die.net/man/3/mktime" TargetMode="External"/><Relationship Id="rId7" Type="http://schemas.openxmlformats.org/officeDocument/2006/relationships/hyperlink" Target="http://man7.org/linux/man-pages/man3/ctime.3.html" TargetMode="External"/><Relationship Id="rId8" Type="http://schemas.openxmlformats.org/officeDocument/2006/relationships/hyperlink" Target="http://man7.org/linux/man-pages/man3/ctime.3.html" TargetMode="External"/><Relationship Id="rId11" Type="http://schemas.openxmlformats.org/officeDocument/2006/relationships/hyperlink" Target="http://man7.org/linux/man-pages/man3/strftime.3.html" TargetMode="External"/><Relationship Id="rId10" Type="http://schemas.openxmlformats.org/officeDocument/2006/relationships/hyperlink" Target="https://linux.die.net/man/3/localtime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linux.die.net" TargetMode="External"/><Relationship Id="rId4" Type="http://schemas.openxmlformats.org/officeDocument/2006/relationships/hyperlink" Target="http://man.he.net" TargetMode="External"/><Relationship Id="rId5" Type="http://schemas.openxmlformats.org/officeDocument/2006/relationships/hyperlink" Target="http://man7.org/linux/man-pages" TargetMode="External"/><Relationship Id="rId6" Type="http://schemas.openxmlformats.org/officeDocument/2006/relationships/hyperlink" Target="https://en.wikipedia.org/wiki/Stddef.h" TargetMode="External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hyperlink" Target="https://linux.die.net/man/3/puts" TargetMode="External"/><Relationship Id="rId10" Type="http://schemas.openxmlformats.org/officeDocument/2006/relationships/hyperlink" Target="https://linux.die.net/man/3/putchar" TargetMode="External"/><Relationship Id="rId13" Type="http://schemas.openxmlformats.org/officeDocument/2006/relationships/hyperlink" Target="https://linux.die.net/man/3/fgetc" TargetMode="External"/><Relationship Id="rId12" Type="http://schemas.openxmlformats.org/officeDocument/2006/relationships/hyperlink" Target="https://linux.die.net/man/3/printf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tutorialspoint.com/c_standard_library/c_function_fopen.htm" TargetMode="External"/><Relationship Id="rId4" Type="http://schemas.openxmlformats.org/officeDocument/2006/relationships/hyperlink" Target="https://linux.die.net/man/3/fopen" TargetMode="External"/><Relationship Id="rId9" Type="http://schemas.openxmlformats.org/officeDocument/2006/relationships/hyperlink" Target="https://linux.die.net/man/3/scanf" TargetMode="External"/><Relationship Id="rId15" Type="http://schemas.openxmlformats.org/officeDocument/2006/relationships/hyperlink" Target="https://linux.die.net/man/3/fgets" TargetMode="External"/><Relationship Id="rId14" Type="http://schemas.openxmlformats.org/officeDocument/2006/relationships/hyperlink" Target="https://linux.die.net/man/3/ungetc" TargetMode="External"/><Relationship Id="rId17" Type="http://schemas.openxmlformats.org/officeDocument/2006/relationships/hyperlink" Target="https://linux.die.net/man/3/fputc" TargetMode="External"/><Relationship Id="rId16" Type="http://schemas.openxmlformats.org/officeDocument/2006/relationships/hyperlink" Target="https://linux.die.net/man/3/fscanf" TargetMode="External"/><Relationship Id="rId5" Type="http://schemas.openxmlformats.org/officeDocument/2006/relationships/hyperlink" Target="https://linux.die.net/man/3/fclose" TargetMode="External"/><Relationship Id="rId19" Type="http://schemas.openxmlformats.org/officeDocument/2006/relationships/hyperlink" Target="https://linux.die.net/man/3/fprintf" TargetMode="External"/><Relationship Id="rId6" Type="http://schemas.openxmlformats.org/officeDocument/2006/relationships/hyperlink" Target="https://linux.die.net/man/3/fflush" TargetMode="External"/><Relationship Id="rId18" Type="http://schemas.openxmlformats.org/officeDocument/2006/relationships/hyperlink" Target="https://linux.die.net/man/3/fputs" TargetMode="External"/><Relationship Id="rId7" Type="http://schemas.openxmlformats.org/officeDocument/2006/relationships/hyperlink" Target="https://linux.die.net/man/3/getchar" TargetMode="External"/><Relationship Id="rId8" Type="http://schemas.openxmlformats.org/officeDocument/2006/relationships/hyperlink" Target="https://linux.die.net/man/3/gets" TargetMode="External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hyperlink" Target="https://linux.die.net/man/3/remove" TargetMode="External"/><Relationship Id="rId10" Type="http://schemas.openxmlformats.org/officeDocument/2006/relationships/hyperlink" Target="https://www.tutorialspoint.com/c_standard_library/c_function_remove.htm" TargetMode="External"/><Relationship Id="rId13" Type="http://schemas.openxmlformats.org/officeDocument/2006/relationships/hyperlink" Target="https://www.tutorialspoint.com/c_standard_library/c_function_rename.htm" TargetMode="External"/><Relationship Id="rId12" Type="http://schemas.openxmlformats.org/officeDocument/2006/relationships/hyperlink" Target="https://linux.die.net/man/3/rename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linux.die.net/man/3/fread" TargetMode="External"/><Relationship Id="rId4" Type="http://schemas.openxmlformats.org/officeDocument/2006/relationships/hyperlink" Target="https://linux.die.net/man/3/fwrite" TargetMode="External"/><Relationship Id="rId9" Type="http://schemas.openxmlformats.org/officeDocument/2006/relationships/hyperlink" Target="https://linux.die.net/man/3/ftell" TargetMode="External"/><Relationship Id="rId5" Type="http://schemas.openxmlformats.org/officeDocument/2006/relationships/hyperlink" Target="http://fwrite" TargetMode="External"/><Relationship Id="rId6" Type="http://schemas.openxmlformats.org/officeDocument/2006/relationships/hyperlink" Target="https://linux.die.net/man/3/fseek" TargetMode="External"/><Relationship Id="rId7" Type="http://schemas.openxmlformats.org/officeDocument/2006/relationships/hyperlink" Target="https://linux.die.net/man/3/fgetpos" TargetMode="External"/><Relationship Id="rId8" Type="http://schemas.openxmlformats.org/officeDocument/2006/relationships/hyperlink" Target="https://linux.die.net/man/3/fsetpos" TargetMode="External"/></Relationships>
</file>

<file path=ppt/slides/_rels/slide6.xml.rels><?xml version="1.0" encoding="UTF-8" standalone="yes"?><Relationships xmlns="http://schemas.openxmlformats.org/package/2006/relationships"><Relationship Id="rId20" Type="http://schemas.openxmlformats.org/officeDocument/2006/relationships/hyperlink" Target="https://linux.die.net/man/3/system" TargetMode="External"/><Relationship Id="rId22" Type="http://schemas.openxmlformats.org/officeDocument/2006/relationships/hyperlink" Target="https://linux.die.net/man/3/abs" TargetMode="External"/><Relationship Id="rId21" Type="http://schemas.openxmlformats.org/officeDocument/2006/relationships/hyperlink" Target="https://www.tutorialspoint.com/c_standard_library/c_function_abs.htm" TargetMode="External"/><Relationship Id="rId24" Type="http://schemas.openxmlformats.org/officeDocument/2006/relationships/hyperlink" Target="https://www.tutorialspoint.com/c_standard_library/c_function_labs.htm" TargetMode="External"/><Relationship Id="rId23" Type="http://schemas.openxmlformats.org/officeDocument/2006/relationships/hyperlink" Target="https://www.tutorialspoint.com/c_standard_library/c_function_abs.htm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tutorialspoint.com/c_standard_library/c_function_malloc.htm" TargetMode="External"/><Relationship Id="rId4" Type="http://schemas.openxmlformats.org/officeDocument/2006/relationships/hyperlink" Target="https://linux.die.net/man/3/malloc" TargetMode="External"/><Relationship Id="rId9" Type="http://schemas.openxmlformats.org/officeDocument/2006/relationships/hyperlink" Target="https://linux.die.net/man/3/atof" TargetMode="External"/><Relationship Id="rId26" Type="http://schemas.openxmlformats.org/officeDocument/2006/relationships/hyperlink" Target="https://www.tutorialspoint.com/c_standard_library/c_function_labs.htm" TargetMode="External"/><Relationship Id="rId25" Type="http://schemas.openxmlformats.org/officeDocument/2006/relationships/hyperlink" Target="https://linux.die.net/man/3/labs" TargetMode="External"/><Relationship Id="rId5" Type="http://schemas.openxmlformats.org/officeDocument/2006/relationships/hyperlink" Target="https://www.tutorialspoint.com/c_standard_library/c_function_malloc.htm" TargetMode="External"/><Relationship Id="rId6" Type="http://schemas.openxmlformats.org/officeDocument/2006/relationships/hyperlink" Target="https://linux.die.net/man/3/calloc" TargetMode="External"/><Relationship Id="rId7" Type="http://schemas.openxmlformats.org/officeDocument/2006/relationships/hyperlink" Target="https://linux.die.net/man/3/realloc" TargetMode="External"/><Relationship Id="rId8" Type="http://schemas.openxmlformats.org/officeDocument/2006/relationships/hyperlink" Target="https://linux.die.net/man/3/free" TargetMode="External"/><Relationship Id="rId11" Type="http://schemas.openxmlformats.org/officeDocument/2006/relationships/hyperlink" Target="https://linux.die.net/man/3/atol" TargetMode="External"/><Relationship Id="rId10" Type="http://schemas.openxmlformats.org/officeDocument/2006/relationships/hyperlink" Target="https://linux.die.net/man/3/atoi" TargetMode="External"/><Relationship Id="rId13" Type="http://schemas.openxmlformats.org/officeDocument/2006/relationships/hyperlink" Target="https://linux.die.net/man/3/strtol" TargetMode="External"/><Relationship Id="rId12" Type="http://schemas.openxmlformats.org/officeDocument/2006/relationships/hyperlink" Target="https://linux.die.net/man/3/strtod" TargetMode="External"/><Relationship Id="rId15" Type="http://schemas.openxmlformats.org/officeDocument/2006/relationships/hyperlink" Target="https://linux.die.net/man/3/abort" TargetMode="External"/><Relationship Id="rId14" Type="http://schemas.openxmlformats.org/officeDocument/2006/relationships/hyperlink" Target="https://linux.die.net/man/3/strtoul" TargetMode="External"/><Relationship Id="rId17" Type="http://schemas.openxmlformats.org/officeDocument/2006/relationships/hyperlink" Target="https://www.tutorialspoint.com/c_standard_library/c_function_atexit.htm" TargetMode="External"/><Relationship Id="rId16" Type="http://schemas.openxmlformats.org/officeDocument/2006/relationships/hyperlink" Target="https://linux.die.net/man/3/exit" TargetMode="External"/><Relationship Id="rId19" Type="http://schemas.openxmlformats.org/officeDocument/2006/relationships/hyperlink" Target="https://www.tutorialspoint.com/c_standard_library/c_function_system.htm" TargetMode="External"/><Relationship Id="rId18" Type="http://schemas.openxmlformats.org/officeDocument/2006/relationships/hyperlink" Target="https://linux.die.net/man/3/atexit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linux.die.net/man/3/rand" TargetMode="External"/><Relationship Id="rId4" Type="http://schemas.openxmlformats.org/officeDocument/2006/relationships/hyperlink" Target="https://linux.die.net/man/3/srand" TargetMode="External"/><Relationship Id="rId5" Type="http://schemas.openxmlformats.org/officeDocument/2006/relationships/hyperlink" Target="https://linux.die.net/man/3/bsearch" TargetMode="External"/><Relationship Id="rId6" Type="http://schemas.openxmlformats.org/officeDocument/2006/relationships/hyperlink" Target="https://linux.die.net/man/3/qsort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linux.die.net/man/3/va_start" TargetMode="External"/><Relationship Id="rId4" Type="http://schemas.openxmlformats.org/officeDocument/2006/relationships/hyperlink" Target="https://www.tutorialspoint.com/c_standard_library/c_macro_va_arg.htm" TargetMode="External"/><Relationship Id="rId9" Type="http://schemas.openxmlformats.org/officeDocument/2006/relationships/hyperlink" Target="https://www.tutorialspoint.com/c_standard_library/c_macro_va_end.htm" TargetMode="External"/><Relationship Id="rId5" Type="http://schemas.openxmlformats.org/officeDocument/2006/relationships/hyperlink" Target="https://linux.die.net/man/3/va_arg" TargetMode="External"/><Relationship Id="rId6" Type="http://schemas.openxmlformats.org/officeDocument/2006/relationships/hyperlink" Target="https://www.tutorialspoint.com/c_standard_library/c_macro_va_arg.htm" TargetMode="External"/><Relationship Id="rId7" Type="http://schemas.openxmlformats.org/officeDocument/2006/relationships/hyperlink" Target="https://www.tutorialspoint.com/c_standard_library/c_macro_va_end.htm" TargetMode="External"/><Relationship Id="rId8" Type="http://schemas.openxmlformats.org/officeDocument/2006/relationships/hyperlink" Target="https://linux.die.net/man/3/va_end" TargetMode="External"/><Relationship Id="rId10" Type="http://schemas.openxmlformats.org/officeDocument/2006/relationships/hyperlink" Target="https://linux.die.net/man/3/va_copy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/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600"/>
              <a:t>Standard Library in C</a:t>
            </a:r>
            <a:endParaRPr b="1" sz="4600"/>
          </a:p>
        </p:txBody>
      </p:sp>
      <p:sp>
        <p:nvSpPr>
          <p:cNvPr id="137" name="Google Shape;137;p27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7"/>
          <p:cNvSpPr/>
          <p:nvPr/>
        </p:nvSpPr>
        <p:spPr>
          <a:xfrm>
            <a:off x="8278475" y="112000"/>
            <a:ext cx="773874" cy="336042"/>
          </a:xfrm>
          <a:prstGeom prst="flowChartTerminator">
            <a:avLst/>
          </a:prstGeom>
          <a:solidFill>
            <a:srgbClr val="FFFFFF"/>
          </a:solidFill>
          <a:ln cap="flat" cmpd="sng" w="1905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Georgia"/>
                <a:ea typeface="Georgia"/>
                <a:cs typeface="Georgia"/>
                <a:sym typeface="Georgia"/>
              </a:rPr>
              <a:t>CSC215</a:t>
            </a:r>
            <a:endParaRPr b="1" sz="10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Georgia"/>
                <a:ea typeface="Georgia"/>
                <a:cs typeface="Georgia"/>
                <a:sym typeface="Georgia"/>
              </a:rPr>
              <a:t>Lecture</a:t>
            </a:r>
            <a:endParaRPr b="1" sz="10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Optional Parameters</a:t>
            </a:r>
            <a:endParaRPr/>
          </a:p>
        </p:txBody>
      </p:sp>
      <p:sp>
        <p:nvSpPr>
          <p:cNvPr id="220" name="Google Shape;220;p3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C permits functions to have optional parameters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Syntax:	</a:t>
            </a: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&lt;returntype&gt; &lt;name&gt;(&lt;paramslist&gt;, …)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… indicates that further parameters can be passed, must be listed only after the required parameters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since you specify the parameters as …, you do not know their names!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How to use these additional parameters when they are passed?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stdarg.h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file contains the definition of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va_list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(variable argument list) 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declare a variable of type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va_list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use the macro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va_start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which initializes your variable to the first of the optional params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use the function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va_arg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which returns the next argument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Optional Parameters</a:t>
            </a:r>
            <a:endParaRPr/>
          </a:p>
        </p:txBody>
      </p:sp>
      <p:sp>
        <p:nvSpPr>
          <p:cNvPr id="226" name="Google Shape;226;p3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&lt;stdarg.h&gt;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 sz="6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sum(int, ...);</a:t>
            </a:r>
            <a:br>
              <a:rPr lang="en" sz="600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 sz="6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printf("Sum of 15 and 56 = %d\n",  sum(2, 15, 56) 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600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sum(int num_args, ...){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val = 0;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va_list ap;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va_start(ap, num_args);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for(i = 0; i &lt; num_args; i++)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val += va_arg(ap, int);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va_end(ap);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val;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Library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math.h</a:t>
            </a:r>
            <a:endParaRPr sz="2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2" name="Google Shape;232;p38"/>
          <p:cNvSpPr txBox="1"/>
          <p:nvPr/>
        </p:nvSpPr>
        <p:spPr>
          <a:xfrm>
            <a:off x="457200" y="1047750"/>
            <a:ext cx="8399400" cy="3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Arithmetic functions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fabs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(double )			|x|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4"/>
              </a:rPr>
              <a:t>ceil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(double )			⌈x⌉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5"/>
              </a:rPr>
              <a:t>floor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(double )			⌊x⌋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6"/>
              </a:rPr>
              <a:t>fmod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(double , double )		x%y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7"/>
              </a:rPr>
              <a:t>modf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(double , double *)	x-⌊x⌋ , ⌊x⌋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Exponential functions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8"/>
              </a:rPr>
              <a:t>pow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(double , double )		x</a:t>
            </a:r>
            <a:r>
              <a:rPr baseline="30000"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endParaRPr baseline="30000"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9"/>
              </a:rPr>
              <a:t>sqrt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(double )			√x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0"/>
              </a:rPr>
              <a:t>exp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(double )				e</a:t>
            </a:r>
            <a:r>
              <a:rPr baseline="30000"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endParaRPr baseline="30000"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1"/>
              </a:rPr>
              <a:t>ldexp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(double , int )		x.2</a:t>
            </a:r>
            <a:r>
              <a:rPr baseline="30000"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endParaRPr baseline="30000"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2"/>
              </a:rPr>
              <a:t>log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(double )				log</a:t>
            </a:r>
            <a:r>
              <a:rPr baseline="-25000"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3"/>
              </a:rPr>
              <a:t>log10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(double )			log</a:t>
            </a:r>
            <a:r>
              <a:rPr baseline="-25000"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Trigonometric functions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4"/>
              </a:rPr>
              <a:t>sin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(double )				sin(x)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double cos(double )				cos(x)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double asin(double )			sin</a:t>
            </a:r>
            <a:r>
              <a:rPr baseline="30000" lang="en" sz="1200">
                <a:latin typeface="Courier New"/>
                <a:ea typeface="Courier New"/>
                <a:cs typeface="Courier New"/>
                <a:sym typeface="Courier New"/>
              </a:rPr>
              <a:t>-1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(x)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double acos(double )			cos</a:t>
            </a:r>
            <a:r>
              <a:rPr baseline="30000" lang="en" sz="1200">
                <a:latin typeface="Courier New"/>
                <a:ea typeface="Courier New"/>
                <a:cs typeface="Courier New"/>
                <a:sym typeface="Courier New"/>
              </a:rPr>
              <a:t>-1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(x)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double atan(double )			tan</a:t>
            </a:r>
            <a:r>
              <a:rPr baseline="30000" lang="en" sz="1200">
                <a:latin typeface="Courier New"/>
                <a:ea typeface="Courier New"/>
                <a:cs typeface="Courier New"/>
                <a:sym typeface="Courier New"/>
              </a:rPr>
              <a:t>-1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(x)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3" name="Google Shape;233;p38"/>
          <p:cNvSpPr txBox="1"/>
          <p:nvPr/>
        </p:nvSpPr>
        <p:spPr>
          <a:xfrm>
            <a:off x="5663400" y="1256725"/>
            <a:ext cx="3193200" cy="174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All functions take and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yields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 double precision floating point values.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SzPts val="1400"/>
              <a:buFont typeface="Times New Roman"/>
              <a:buChar char="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Trigonometric functions deals with input and output angles in radians.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239" name="Google Shape;239;p39"/>
          <p:cNvSpPr txBox="1"/>
          <p:nvPr>
            <p:ph idx="1" type="body"/>
          </p:nvPr>
        </p:nvSpPr>
        <p:spPr>
          <a:xfrm>
            <a:off x="160425" y="1200150"/>
            <a:ext cx="85263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&lt;math.h&gt;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const double PI = acos(-1);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const double E = exp(1);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double buf;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printf("pi = %f\n", PI);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printf("e = %f\n", E);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printf("Absolute: |%f| = %f \n", -1.3, fabs(-1.3));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printf("Floor: %f &gt;= %f\n", -1.3, floor(-1.3));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printf("Ceiling: %f &lt;= %f\n", -1.3, ceil(-1.3));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printf("F Mod: %f mod %f = %f\n", 18.9, 9.2, fmod(19.9, 9.2));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printf("Split: %f into %f and ", 427.049, modf(427.049, &amp;buf));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printf("%f\n", buf);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printf("Floor: %f &gt;= %f = \n", -1.3, floor(1.0/3+1.0/3+1.0/3));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printf("Fifth root of : %f is %f\n", 1.3, pow(1.3, 1.0/5));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printf("Square root of : %f is %f\n", 112.7, sqrt(112.7));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printf("%fx2^%d = %f\n", 5.2, 7, ldexp(5.2, 7));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printf("Loge %f\t= Loge 10\tx Log10 %f\n", 5.2, 5.2);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printf("%f\t= %f\tx %f\n", log(5.2), log(10), log10(5.2));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printf("Sin(%d deg) = Sin(%dxPI/180 rad) = %f\n", 45, 45, sin(45*PI/180));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0" name="Google Shape;240;p39"/>
          <p:cNvSpPr txBox="1"/>
          <p:nvPr/>
        </p:nvSpPr>
        <p:spPr>
          <a:xfrm>
            <a:off x="5191850" y="1265550"/>
            <a:ext cx="3885900" cy="3244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pi = 3.141593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 = 2.718282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Absolute: |-1.300000| = 1.300000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Floor: -1.300000 &gt;= -2.000000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Ceiling: -1.300000 &lt;= -1.000000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 Mod: 18.900000 mod 9.200000 = 1.500000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Split: 427.049000 into 0.049000 and 427.000000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Floor: -1.300000 &gt;= 1.000000 =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Fifth root of : 1.300000 is 1.053874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Square root of : 112.700000 is 10.616026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5.200000x2^7 = 665.600000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Loge 5.200000   = Loge 10       x Log10 5.200000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1.648659        = 2.302585      x 0.716003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Sin(45 deg) = Sin(45xPI/180) = 0.707107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41" name="Google Shape;241;p39"/>
          <p:cNvCxnSpPr/>
          <p:nvPr/>
        </p:nvCxnSpPr>
        <p:spPr>
          <a:xfrm flipH="1" rot="10800000">
            <a:off x="2245900" y="1470475"/>
            <a:ext cx="3021300" cy="828900"/>
          </a:xfrm>
          <a:prstGeom prst="straightConnector1">
            <a:avLst/>
          </a:prstGeom>
          <a:noFill/>
          <a:ln cap="flat" cmpd="sng" w="9525">
            <a:solidFill>
              <a:srgbClr val="674EA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2" name="Google Shape;242;p39"/>
          <p:cNvCxnSpPr/>
          <p:nvPr/>
        </p:nvCxnSpPr>
        <p:spPr>
          <a:xfrm>
            <a:off x="2326100" y="1693325"/>
            <a:ext cx="632700" cy="418800"/>
          </a:xfrm>
          <a:prstGeom prst="straightConnector1">
            <a:avLst/>
          </a:prstGeom>
          <a:noFill/>
          <a:ln cap="flat" cmpd="sng" w="9525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3" name="Google Shape;243;p39"/>
          <p:cNvCxnSpPr/>
          <p:nvPr/>
        </p:nvCxnSpPr>
        <p:spPr>
          <a:xfrm flipH="1" rot="10800000">
            <a:off x="2094375" y="1604200"/>
            <a:ext cx="3154800" cy="855600"/>
          </a:xfrm>
          <a:prstGeom prst="straightConnector1">
            <a:avLst/>
          </a:prstGeom>
          <a:noFill/>
          <a:ln cap="flat" cmpd="sng" w="9525">
            <a:solidFill>
              <a:srgbClr val="674EA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4" name="Google Shape;244;p39"/>
          <p:cNvCxnSpPr/>
          <p:nvPr/>
        </p:nvCxnSpPr>
        <p:spPr>
          <a:xfrm>
            <a:off x="2103300" y="1862675"/>
            <a:ext cx="677400" cy="427800"/>
          </a:xfrm>
          <a:prstGeom prst="straightConnector1">
            <a:avLst/>
          </a:prstGeom>
          <a:noFill/>
          <a:ln cap="flat" cmpd="sng" w="9525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5" name="Google Shape;245;p39"/>
          <p:cNvCxnSpPr/>
          <p:nvPr/>
        </p:nvCxnSpPr>
        <p:spPr>
          <a:xfrm flipH="1" rot="10800000">
            <a:off x="4999800" y="4393850"/>
            <a:ext cx="196200" cy="356400"/>
          </a:xfrm>
          <a:prstGeom prst="straightConnector1">
            <a:avLst/>
          </a:prstGeom>
          <a:noFill/>
          <a:ln cap="flat" cmpd="sng" w="9525">
            <a:solidFill>
              <a:srgbClr val="674EA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6" name="Google Shape;246;p39"/>
          <p:cNvCxnSpPr/>
          <p:nvPr/>
        </p:nvCxnSpPr>
        <p:spPr>
          <a:xfrm flipH="1" rot="10800000">
            <a:off x="4135300" y="1925050"/>
            <a:ext cx="1122900" cy="730800"/>
          </a:xfrm>
          <a:prstGeom prst="straightConnector1">
            <a:avLst/>
          </a:prstGeom>
          <a:noFill/>
          <a:ln cap="flat" cmpd="sng" w="9525">
            <a:solidFill>
              <a:srgbClr val="674EA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7" name="Google Shape;247;p39"/>
          <p:cNvCxnSpPr/>
          <p:nvPr/>
        </p:nvCxnSpPr>
        <p:spPr>
          <a:xfrm flipH="1" rot="10800000">
            <a:off x="4812625" y="4055000"/>
            <a:ext cx="383100" cy="436800"/>
          </a:xfrm>
          <a:prstGeom prst="straightConnector1">
            <a:avLst/>
          </a:prstGeom>
          <a:noFill/>
          <a:ln cap="flat" cmpd="sng" w="9525">
            <a:solidFill>
              <a:srgbClr val="674EA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8" name="Google Shape;248;p39"/>
          <p:cNvCxnSpPr/>
          <p:nvPr/>
        </p:nvCxnSpPr>
        <p:spPr>
          <a:xfrm flipH="1" rot="10800000">
            <a:off x="4447225" y="3921475"/>
            <a:ext cx="748500" cy="481200"/>
          </a:xfrm>
          <a:prstGeom prst="straightConnector1">
            <a:avLst/>
          </a:prstGeom>
          <a:noFill/>
          <a:ln cap="flat" cmpd="sng" w="9525">
            <a:solidFill>
              <a:srgbClr val="674EA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9" name="Google Shape;249;p39"/>
          <p:cNvCxnSpPr/>
          <p:nvPr/>
        </p:nvCxnSpPr>
        <p:spPr>
          <a:xfrm flipH="1" rot="10800000">
            <a:off x="4037275" y="2237000"/>
            <a:ext cx="1131900" cy="668400"/>
          </a:xfrm>
          <a:prstGeom prst="straightConnector1">
            <a:avLst/>
          </a:prstGeom>
          <a:noFill/>
          <a:ln cap="flat" cmpd="sng" w="9525">
            <a:solidFill>
              <a:srgbClr val="674EA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0" name="Google Shape;250;p39"/>
          <p:cNvCxnSpPr/>
          <p:nvPr/>
        </p:nvCxnSpPr>
        <p:spPr>
          <a:xfrm flipH="1" rot="10800000">
            <a:off x="4064000" y="2397500"/>
            <a:ext cx="1096200" cy="659400"/>
          </a:xfrm>
          <a:prstGeom prst="straightConnector1">
            <a:avLst/>
          </a:prstGeom>
          <a:noFill/>
          <a:ln cap="flat" cmpd="sng" w="9525">
            <a:solidFill>
              <a:srgbClr val="674EA7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Library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string.h</a:t>
            </a:r>
            <a:endParaRPr/>
          </a:p>
        </p:txBody>
      </p:sp>
      <p:sp>
        <p:nvSpPr>
          <p:cNvPr id="256" name="Google Shape;256;p40"/>
          <p:cNvSpPr txBox="1"/>
          <p:nvPr/>
        </p:nvSpPr>
        <p:spPr>
          <a:xfrm>
            <a:off x="457200" y="1123950"/>
            <a:ext cx="8399400" cy="3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Memory </a:t>
            </a: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memcmp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(const void *, const void *, size_t)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4"/>
              </a:rPr>
              <a:t>memchr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(const void *, int, size_t)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5"/>
              </a:rPr>
              <a:t>memcpy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(void *, const void *, size_t)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6"/>
              </a:rPr>
              <a:t>memset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(void *, int, size_t 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String </a:t>
            </a: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size_t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7"/>
              </a:rPr>
              <a:t>strlen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8"/>
              </a:rPr>
              <a:t>strcat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(char *, const char *)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9"/>
              </a:rPr>
              <a:t>strncat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(char *, const char *, size_t 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0"/>
              </a:rPr>
              <a:t>strcpy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(char *, const char *)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1"/>
              </a:rPr>
              <a:t>strncpy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(char *, const char *, size_t 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2"/>
              </a:rPr>
              <a:t>strcmp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const char *)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3"/>
              </a:rPr>
              <a:t>strncmp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const char *, size_t 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4"/>
              </a:rPr>
              <a:t>strchr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int)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5"/>
              </a:rPr>
              <a:t>strrchr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int)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6"/>
              </a:rPr>
              <a:t>strstr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const char *)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7"/>
              </a:rPr>
              <a:t>strpbrk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const char *)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size_t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8"/>
              </a:rPr>
              <a:t>strspn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const char *)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size_t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9"/>
              </a:rPr>
              <a:t>strcspn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const char *)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20"/>
              </a:rPr>
              <a:t>strtok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(char *, const char *)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7" name="Google Shape;257;p40"/>
          <p:cNvSpPr txBox="1"/>
          <p:nvPr/>
        </p:nvSpPr>
        <p:spPr>
          <a:xfrm>
            <a:off x="5807750" y="1256725"/>
            <a:ext cx="3048900" cy="174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In coping functions, the first parameter is the destination and the second is the source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SzPts val="1400"/>
              <a:buFont typeface="Times New Roman"/>
              <a:buChar char="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In search functions, first parameter is the haystack (text) and the second is the needle (pattern).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263" name="Google Shape;263;p4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&lt;stdlib.h&gt;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&lt;string.h&gt;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int* pArr = (int*)malloc(10*sizeof(int));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char sentence[255], *word;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memset(pArr, -100, 10*sizeof(int));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printf("pArr[8]=%d\n", (char)pArr[8]);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int iArr[] = {-3, 5, 0, 12, -8, 27};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memcpy(pArr, iArr, 6*sizeof(int));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printf("The 2 arrays are%s equal\n",memcmp(pArr,iArr,6*sizeof(int))?" not":"");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int* ind = (int*)memchr(pArr, 12, 6*sizeof(int));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printf("%d exist at index %d\n", 12, (int)(ind-pArr));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char* name = "Adam";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printf("Length of string %s is %d\n", name, (int)strlen(name));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sprintf(sentence, "Length of string %s is %d\n", name, (int)strlen(name));  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word = strtok(sentence, ", ");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do 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printf("%s\n", word);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} while (word = strtok(NULL, ", "));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4" name="Google Shape;264;p41"/>
          <p:cNvSpPr txBox="1"/>
          <p:nvPr/>
        </p:nvSpPr>
        <p:spPr>
          <a:xfrm>
            <a:off x="6804975" y="1265525"/>
            <a:ext cx="2234100" cy="1657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pArr[8]=-100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The 2 arrays are equal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12 exist at index 3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Length of string Adam is 4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Length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of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Adam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is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Libraries: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assert.h, errno.h and time.h</a:t>
            </a:r>
            <a:endParaRPr sz="2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0" name="Google Shape;270;p42"/>
          <p:cNvSpPr txBox="1"/>
          <p:nvPr/>
        </p:nvSpPr>
        <p:spPr>
          <a:xfrm>
            <a:off x="457200" y="1123950"/>
            <a:ext cx="8399400" cy="39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Macro of assert.h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void assert(int expression)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Macro of errno.h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extern int errno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time.h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clock_t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time_t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struct tm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Functions of time.h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clock_t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clock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time_t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4"/>
              </a:rPr>
              <a:t>time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(time_t*)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5"/>
              </a:rPr>
              <a:t>difftime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(time_t, time_t)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time_t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6"/>
              </a:rPr>
              <a:t>mktime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(struct tm*)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char*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7"/>
              </a:rPr>
              <a:t>asctime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(const struct tm*)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char*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8"/>
              </a:rPr>
              <a:t>ctime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(const time_t)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struct tm*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9"/>
              </a:rPr>
              <a:t>gmtime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(const time_t)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struct tm*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0"/>
              </a:rPr>
              <a:t>localtime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(const time_t 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size_t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1"/>
              </a:rPr>
              <a:t>strftime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(char* , size_t , const char* , const struct tm* 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1" name="Google Shape;271;p42"/>
          <p:cNvSpPr txBox="1"/>
          <p:nvPr/>
        </p:nvSpPr>
        <p:spPr>
          <a:xfrm>
            <a:off x="4051075" y="1309225"/>
            <a:ext cx="4881600" cy="24063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76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  <a:t>struct tm {</a:t>
            </a:r>
            <a:b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  <a:t>  int tm_sec;    /* Seconds (0-60) */</a:t>
            </a:r>
            <a:b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  <a:t>  int tm_min;    /* Minutes (0-59) */</a:t>
            </a:r>
            <a:b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  <a:t>  int tm_hour;   /* Hours (0-23) */</a:t>
            </a:r>
            <a:b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  <a:t>  int tm_mday;   /* Day of the month (1-31) */</a:t>
            </a:r>
            <a:b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  <a:t>  int tm_mon;    /* Month (0-11) */</a:t>
            </a:r>
            <a:b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  <a:t>  int tm_year;   /* Year - 1900 */</a:t>
            </a:r>
            <a:b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  <a:t>  int tm_wday;   /* Day of week (0-6, Sunday=0) */</a:t>
            </a:r>
            <a:b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  <a:t>  int tm_yday;   /* Day in year (0-365,1 Jan=0) */</a:t>
            </a:r>
            <a:b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  <a:t>  int tm_isdst;  /* Daylight saving time */</a:t>
            </a:r>
            <a:endParaRPr sz="1200">
              <a:solidFill>
                <a:srgbClr val="18181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76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181818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18181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2" name="Google Shape;272;p42"/>
          <p:cNvSpPr txBox="1"/>
          <p:nvPr/>
        </p:nvSpPr>
        <p:spPr>
          <a:xfrm>
            <a:off x="6345550" y="3814450"/>
            <a:ext cx="2587200" cy="5259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Unix time epoch: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1970, Jan, 1 00:00:00 UTC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278" name="Google Shape;278;p43"/>
          <p:cNvSpPr txBox="1"/>
          <p:nvPr>
            <p:ph idx="1" type="body"/>
          </p:nvPr>
        </p:nvSpPr>
        <p:spPr>
          <a:xfrm>
            <a:off x="304800" y="1200150"/>
            <a:ext cx="4230600" cy="30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&lt;time.h&gt;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time_t rawtime;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struct tm * timeinfo;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char buffer [80];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time(&amp;rawtime);  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printf("%s\n", ctime(&amp;rawtime));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timeinfo = localtime(&amp;rawtime);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printf("%s\n", asctime(timeinfo));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strftime(buffer,80,"Now it's %y/%m/%d.",timeinfo);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puts(buffer);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strftime(buffer,80,"Now it's %Y/%m/%d.",timeinfo);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puts(buffer);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9" name="Google Shape;279;p43"/>
          <p:cNvSpPr txBox="1"/>
          <p:nvPr>
            <p:ph idx="1" type="body"/>
          </p:nvPr>
        </p:nvSpPr>
        <p:spPr>
          <a:xfrm>
            <a:off x="4625400" y="1200150"/>
            <a:ext cx="4230600" cy="290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&lt;time.h&gt;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clock_t start_t, end_t;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float total_t;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int i;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start_t = clock();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printf("Starting @ start_t = %ld\n", start_t);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printf("Run a big loop\n");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for(i=0; i&lt; 10000000; i++) { 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end_t = clock();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printf("Ending @ end_t=%ld\n", end_t);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total_t=1000*(float)(end_t-start_t)/CLOCKS_PER_SEC;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printf("Total CPU time: %f ms\n",total_t 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return(0);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0" name="Google Shape;280;p43"/>
          <p:cNvSpPr txBox="1"/>
          <p:nvPr/>
        </p:nvSpPr>
        <p:spPr>
          <a:xfrm>
            <a:off x="438675" y="4233150"/>
            <a:ext cx="4061400" cy="748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Tue Apr 18 04:55:50 2017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Tue Apr 18 04:55:50 2017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Now it's 17/04/18.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Now it's 2017/04/18.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1" name="Google Shape;281;p43"/>
          <p:cNvSpPr txBox="1"/>
          <p:nvPr/>
        </p:nvSpPr>
        <p:spPr>
          <a:xfrm>
            <a:off x="4625400" y="4233150"/>
            <a:ext cx="4230600" cy="748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Starting @ start_t = 7865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Run a big loop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Ending @ end_t = 7915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Total CPU time: 0.050000 ms</a:t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144" name="Google Shape;144;p2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Introduction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</a:t>
            </a:r>
            <a:r>
              <a:rPr lang="en"/>
              <a:t>tdio.h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</a:t>
            </a:r>
            <a:r>
              <a:rPr lang="en"/>
              <a:t>tdlib.h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</a:t>
            </a:r>
            <a:r>
              <a:rPr lang="en"/>
              <a:t>type.h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</a:t>
            </a:r>
            <a:r>
              <a:rPr lang="en"/>
              <a:t>tdarg.h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m</a:t>
            </a:r>
            <a:r>
              <a:rPr lang="en"/>
              <a:t>ath.h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string.h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</a:t>
            </a:r>
            <a:r>
              <a:rPr lang="en"/>
              <a:t>ssert.h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errno.h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time.h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150" name="Google Shape;150;p2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❖"/>
            </a:pPr>
            <a:r>
              <a:rPr lang="en"/>
              <a:t>Standard library: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type definitions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variable declarations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constant and macro definitions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functions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Description and usage information can be obtained from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man </a:t>
            </a:r>
            <a:r>
              <a:rPr lang="en"/>
              <a:t>pages on unix-like OS or the web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section 3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</a:t>
            </a:r>
            <a:r>
              <a:rPr lang="en" sz="1400"/>
              <a:t>n unix and unix-like OS: in the terminal type: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man [&lt;section&gt;] &lt;library_function_name&gt;⏎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Many websites host copies of the man pages: </a:t>
            </a:r>
            <a:r>
              <a:rPr lang="en" sz="1400" u="sng">
                <a:solidFill>
                  <a:schemeClr val="hlink"/>
                </a:solidFill>
                <a:hlinkClick r:id="rId3"/>
              </a:rPr>
              <a:t>Die</a:t>
            </a:r>
            <a:r>
              <a:rPr lang="en" sz="1400"/>
              <a:t>, </a:t>
            </a:r>
            <a:r>
              <a:rPr lang="en" sz="1400" u="sng">
                <a:solidFill>
                  <a:schemeClr val="hlink"/>
                </a:solidFill>
                <a:hlinkClick r:id="rId4"/>
              </a:rPr>
              <a:t>HE</a:t>
            </a:r>
            <a:r>
              <a:rPr lang="en" sz="1400"/>
              <a:t> , </a:t>
            </a:r>
            <a:r>
              <a:rPr lang="en" sz="1400" u="sng">
                <a:solidFill>
                  <a:schemeClr val="hlink"/>
                </a:solidFill>
                <a:hlinkClick r:id="rId5"/>
              </a:rPr>
              <a:t>MAN7</a:t>
            </a:r>
            <a:r>
              <a:rPr lang="en" sz="1400"/>
              <a:t> , …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List</a:t>
            </a:r>
            <a:r>
              <a:rPr lang="en" sz="1400"/>
              <a:t> </a:t>
            </a:r>
            <a:r>
              <a:rPr lang="en"/>
              <a:t>of standard library header files:</a:t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ssert.h	 ctype.h	errno.h	float.h	limits.h	locale.h	math.h	setjmp.h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signal.h	stdarg.h	</a:t>
            </a:r>
            <a:r>
              <a:rPr lang="en" sz="1200"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6"/>
              </a:rPr>
              <a:t>stddef.h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stdio.h	stdlib.h	string.h	time.h	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Library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stdio.h</a:t>
            </a:r>
            <a:endParaRPr sz="2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6" name="Google Shape;156;p30"/>
          <p:cNvSpPr txBox="1"/>
          <p:nvPr/>
        </p:nvSpPr>
        <p:spPr>
          <a:xfrm>
            <a:off x="453200" y="1123950"/>
            <a:ext cx="4074900" cy="3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FILE</a:t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Constants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EOF</a:t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SEEK_CUR</a:t>
            </a:r>
            <a:b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SEEK_END</a:t>
            </a:r>
            <a:b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SEEK_SET</a:t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313131"/>
              </a:buClr>
              <a:buSzPts val="1400"/>
              <a:buFont typeface="Courier New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b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b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7" name="Google Shape;157;p30"/>
          <p:cNvSpPr txBox="1"/>
          <p:nvPr/>
        </p:nvSpPr>
        <p:spPr>
          <a:xfrm>
            <a:off x="3078925" y="1123950"/>
            <a:ext cx="5913300" cy="3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FIL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E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4"/>
              </a:rPr>
              <a:t>fopen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const char 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5"/>
              </a:rPr>
              <a:t>fclose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(FILE 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6"/>
              </a:rPr>
              <a:t>fflush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(FILE *)	----------------------------------------------------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7"/>
              </a:rPr>
              <a:t>getchar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(void)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char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8"/>
              </a:rPr>
              <a:t>gets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(char 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9"/>
              </a:rPr>
              <a:t>scanf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...)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0"/>
              </a:rPr>
              <a:t>putchar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(int char)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1"/>
              </a:rPr>
              <a:t>puts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2"/>
              </a:rPr>
              <a:t>printf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...)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	----------------------------------------------------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3"/>
              </a:rPr>
              <a:t>fgetc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(FILE 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4"/>
              </a:rPr>
              <a:t>ungetc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(int char, FILE *stream)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char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5"/>
              </a:rPr>
              <a:t>fgets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(char *, int , FILE 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6"/>
              </a:rPr>
              <a:t>fscanf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(FILE *, const char *, ...)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7"/>
              </a:rPr>
              <a:t>fputc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(int, FILE 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8"/>
              </a:rPr>
              <a:t>fputs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FILE 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9"/>
              </a:rPr>
              <a:t>fprintf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(FILE *, const char *, ...)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----------------------------------------------------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Library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stdio.h</a:t>
            </a:r>
            <a:endParaRPr sz="2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3" name="Google Shape;163;p31"/>
          <p:cNvSpPr txBox="1"/>
          <p:nvPr/>
        </p:nvSpPr>
        <p:spPr>
          <a:xfrm>
            <a:off x="457200" y="1123950"/>
            <a:ext cx="5961000" cy="3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Functions (cont.)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size_t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fread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(void *, size_t, size_t, FILE 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size_t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4"/>
              </a:rPr>
              <a:t>fwrite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(const void *, size_t, size_t, FILE 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----------------------------------------------------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5"/>
              </a:rPr>
              <a:t>rewind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(FILE *)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6"/>
              </a:rPr>
              <a:t>fseek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(FILE *, long int, int)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7"/>
              </a:rPr>
              <a:t>fgetpos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(FILE *, fpos_t *)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8"/>
              </a:rPr>
              <a:t>fsetpos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(FILE *, const fpos_t *)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9"/>
              </a:rPr>
              <a:t>ftell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(FILE 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----------------------------------------------------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1"/>
              </a:rPr>
              <a:t>remove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2"/>
              </a:rPr>
              <a:t>rename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(const char *, const char </a:t>
            </a:r>
            <a:r>
              <a:rPr lang="en" sz="1200">
                <a:solidFill>
                  <a:srgbClr val="313131"/>
                </a:solidFill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*)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	----------------------------------------------------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Library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stdlib.h</a:t>
            </a:r>
            <a:endParaRPr sz="2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9" name="Google Shape;169;p32"/>
          <p:cNvSpPr txBox="1"/>
          <p:nvPr/>
        </p:nvSpPr>
        <p:spPr>
          <a:xfrm>
            <a:off x="2895600" y="1123950"/>
            <a:ext cx="5961000" cy="3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Functions (cont.)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void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4"/>
              </a:rPr>
              <a:t>malloc</a:t>
            </a:r>
            <a:r>
              <a:rPr lang="en" sz="1200">
                <a:solidFill>
                  <a:srgbClr val="313131"/>
                </a:solidFill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(size_t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6"/>
              </a:rPr>
              <a:t>calloc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(size_t, size_t)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7"/>
              </a:rPr>
              <a:t>realloc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(void *, size_t)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8"/>
              </a:rPr>
              <a:t>free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(void *)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----------------------------------------------------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9"/>
              </a:rPr>
              <a:t>atof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(const char *)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0"/>
              </a:rPr>
              <a:t>atoi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(const char *)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long 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1"/>
              </a:rPr>
              <a:t>atol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(const char *)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2"/>
              </a:rPr>
              <a:t>strtod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(const char *, char **)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long 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3"/>
              </a:rPr>
              <a:t>strtol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(const char *, char **, int)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unsigned long 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4"/>
              </a:rPr>
              <a:t>strtoul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(const char *, char **, int)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----------------------------------------------------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5"/>
              </a:rPr>
              <a:t>abort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(void)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6"/>
              </a:rPr>
              <a:t>exit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(int)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17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18"/>
              </a:rPr>
              <a:t>atexit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(void (*func)(void))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 sz="1200"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19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20"/>
              </a:rPr>
              <a:t>system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(const char *string)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	----------------------------------------------------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 sz="1200"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21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22"/>
              </a:rPr>
              <a:t>abs</a:t>
            </a:r>
            <a:r>
              <a:rPr lang="en" sz="1200"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23"/>
              </a:rPr>
              <a:t>(int x)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 sz="1200"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24"/>
              </a:rPr>
              <a:t>long 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25"/>
              </a:rPr>
              <a:t>labs</a:t>
            </a:r>
            <a:r>
              <a:rPr lang="en" sz="1200"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26"/>
              </a:rPr>
              <a:t>(long int x)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0" name="Google Shape;170;p32"/>
          <p:cNvSpPr txBox="1"/>
          <p:nvPr/>
        </p:nvSpPr>
        <p:spPr>
          <a:xfrm>
            <a:off x="453200" y="1123950"/>
            <a:ext cx="2607900" cy="3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Constants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EXIT_FAILURE</a:t>
            </a:r>
            <a:b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EXIT_SUCCESS</a:t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RAND_MAX</a:t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Library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stdlib.h</a:t>
            </a:r>
            <a:endParaRPr sz="2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6" name="Google Shape;176;p33"/>
          <p:cNvSpPr txBox="1"/>
          <p:nvPr/>
        </p:nvSpPr>
        <p:spPr>
          <a:xfrm>
            <a:off x="153225" y="1123950"/>
            <a:ext cx="8836500" cy="3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46050" lvl="0" marL="17145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Functions (cont.)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3350" lvl="1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rand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(void)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133350" lvl="1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4"/>
              </a:rPr>
              <a:t>srand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(unsigned int seed)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133350" lvl="1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5"/>
              </a:rPr>
              <a:t>bsearch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(const void*,const void*,size_t,s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ize_t,int(*compar)(const void*,const void*))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133350" lvl="1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6"/>
              </a:rPr>
              <a:t>qsort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(void *, size_t, size_t, int (*compar)(const void *, const void*))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7" name="Google Shape;177;p33"/>
          <p:cNvSpPr txBox="1"/>
          <p:nvPr/>
        </p:nvSpPr>
        <p:spPr>
          <a:xfrm>
            <a:off x="153225" y="2280250"/>
            <a:ext cx="3872700" cy="285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25" lIns="9125" spcFirstLastPara="1" rIns="9125" wrap="square" tIns="91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#include &lt;stdlib.h&gt;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#include &lt;string.h&gt;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typedef struct{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char title[200];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float price;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} Book;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int i;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int title_desc(const void* a, const void* b){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return strcmp(((Book*)b)-&gt;title, ((Book*)a)-&gt;title);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int price_asc(const void* a, const void* b){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return ((Book*)a)-&gt;price - ((Book*)b)-&gt;price;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oid print_list(Book* list, int count){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 (i=0; i &lt; count; i++) </a:t>
            </a:r>
            <a:endParaRPr sz="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printf("%-20.15s %6.2f\n", list[i].title, list[i].price);</a:t>
            </a:r>
            <a:endParaRPr sz="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puts("*********************");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8" name="Google Shape;178;p33"/>
          <p:cNvSpPr txBox="1"/>
          <p:nvPr/>
        </p:nvSpPr>
        <p:spPr>
          <a:xfrm>
            <a:off x="4085200" y="2280250"/>
            <a:ext cx="4884900" cy="285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25" lIns="9125" spcFirstLastPara="1" rIns="9125" wrap="square" tIns="91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int main(){ int count = 10;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Book books[] = {{"The Adventures of Duck and Goose"                , 10.99},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               {"The Return of Duck and Goose"                    , 19.99},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               {"More Fun with Duck and Goose"                    , 12.99},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               {"Duck and Goose on Holiday"                       , 11.99},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               {"The Return of Duck and Goose"                    , 19.99},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               {"The Adventures of Duck and Goose"                , 18.99},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               {"My Friend is a Duck"                             , 14.99},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               {"Annotated Notes on the Duck and Goose chronicles",  8.99},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               {"Duck and Goose Cheat Sheet for Students"         ,  5.99},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               {"Duck and Goose: an allegory for modern times?"   , 59.99}};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/* descending order by title, */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800">
                <a:latin typeface="Courier New"/>
                <a:ea typeface="Courier New"/>
                <a:cs typeface="Courier New"/>
                <a:sym typeface="Courier New"/>
              </a:rPr>
              <a:t>  qsort(books, count, sizeof(Book), title_desc);</a:t>
            </a:r>
            <a:endParaRPr b="1"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print_list(books, count);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/* ascending order by price, */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800">
                <a:latin typeface="Courier New"/>
                <a:ea typeface="Courier New"/>
                <a:cs typeface="Courier New"/>
                <a:sym typeface="Courier New"/>
              </a:rPr>
              <a:t>  qsort(books, count, sizeof(Book), price_asc);</a:t>
            </a:r>
            <a:endParaRPr b="1"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print_list(books, count);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/* search for a book that is priced at 10.99 */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Book key = {"", 10.99};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800">
                <a:latin typeface="Courier New"/>
                <a:ea typeface="Courier New"/>
                <a:cs typeface="Courier New"/>
                <a:sym typeface="Courier New"/>
              </a:rPr>
              <a:t>  Book* result = bsearch(&amp;key, books, count, sizeof(Book), price_asc);</a:t>
            </a:r>
            <a:endParaRPr b="1"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printf("%s\n", result?result-&gt;title:"Not found");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4"/>
          <p:cNvSpPr txBox="1"/>
          <p:nvPr/>
        </p:nvSpPr>
        <p:spPr>
          <a:xfrm>
            <a:off x="457200" y="1123950"/>
            <a:ext cx="8399400" cy="3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Functions (cont.)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isalnum(int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isalpha(int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iscntrl(int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isdigit(int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isgraph(int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islower(int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isprint(int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ispunct(int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isspace(int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isupper(int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isxdigit(int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	-------------------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tolower(int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int toupper(int c)</a:t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1313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4" name="Google Shape;184;p3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Library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ctype.h</a:t>
            </a:r>
            <a:endParaRPr sz="2400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85" name="Google Shape;185;p34"/>
          <p:cNvGrpSpPr/>
          <p:nvPr/>
        </p:nvGrpSpPr>
        <p:grpSpPr>
          <a:xfrm>
            <a:off x="3599550" y="1202975"/>
            <a:ext cx="5484600" cy="3824150"/>
            <a:chOff x="3599550" y="1202975"/>
            <a:chExt cx="5484600" cy="3824150"/>
          </a:xfrm>
        </p:grpSpPr>
        <p:sp>
          <p:nvSpPr>
            <p:cNvPr id="186" name="Google Shape;186;p34"/>
            <p:cNvSpPr/>
            <p:nvPr/>
          </p:nvSpPr>
          <p:spPr>
            <a:xfrm>
              <a:off x="3599550" y="1202975"/>
              <a:ext cx="5430900" cy="3051900"/>
            </a:xfrm>
            <a:prstGeom prst="roundRect">
              <a:avLst>
                <a:gd fmla="val 16667" name="adj"/>
              </a:avLst>
            </a:prstGeom>
            <a:solidFill>
              <a:srgbClr val="674EA7"/>
            </a:solidFill>
            <a:ln cap="flat" cmpd="sng" w="9525">
              <a:solidFill>
                <a:srgbClr val="FFF2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34"/>
            <p:cNvSpPr/>
            <p:nvPr/>
          </p:nvSpPr>
          <p:spPr>
            <a:xfrm>
              <a:off x="3976750" y="1279250"/>
              <a:ext cx="4981800" cy="2890500"/>
            </a:xfrm>
            <a:prstGeom prst="roundRect">
              <a:avLst>
                <a:gd fmla="val 16667" name="adj"/>
              </a:avLst>
            </a:prstGeom>
            <a:solidFill>
              <a:srgbClr val="EAD1DC"/>
            </a:solidFill>
            <a:ln cap="flat" cmpd="sng" w="9525">
              <a:solidFill>
                <a:srgbClr val="EAD1DC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34"/>
            <p:cNvSpPr/>
            <p:nvPr/>
          </p:nvSpPr>
          <p:spPr>
            <a:xfrm>
              <a:off x="4318400" y="4213775"/>
              <a:ext cx="1031400" cy="480900"/>
            </a:xfrm>
            <a:prstGeom prst="roundRect">
              <a:avLst>
                <a:gd fmla="val 16667" name="adj"/>
              </a:avLst>
            </a:prstGeom>
            <a:solidFill>
              <a:srgbClr val="674EA7"/>
            </a:solidFill>
            <a:ln cap="flat" cmpd="sng" w="9525">
              <a:solidFill>
                <a:srgbClr val="674E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34"/>
            <p:cNvSpPr/>
            <p:nvPr/>
          </p:nvSpPr>
          <p:spPr>
            <a:xfrm>
              <a:off x="4398450" y="4748725"/>
              <a:ext cx="4288500" cy="278400"/>
            </a:xfrm>
            <a:prstGeom prst="roundRect">
              <a:avLst>
                <a:gd fmla="val 16667" name="adj"/>
              </a:avLst>
            </a:prstGeom>
            <a:solidFill>
              <a:srgbClr val="FFD966"/>
            </a:solidFill>
            <a:ln cap="flat" cmpd="sng" w="9525">
              <a:solidFill>
                <a:srgbClr val="FFD966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34"/>
            <p:cNvSpPr/>
            <p:nvPr/>
          </p:nvSpPr>
          <p:spPr>
            <a:xfrm>
              <a:off x="4398450" y="4367725"/>
              <a:ext cx="4288500" cy="278400"/>
            </a:xfrm>
            <a:prstGeom prst="roundRect">
              <a:avLst>
                <a:gd fmla="val 16667" name="adj"/>
              </a:avLst>
            </a:prstGeom>
            <a:solidFill>
              <a:srgbClr val="E06666"/>
            </a:solidFill>
            <a:ln cap="flat" cmpd="sng" w="9525">
              <a:solidFill>
                <a:srgbClr val="E06666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34"/>
            <p:cNvSpPr/>
            <p:nvPr/>
          </p:nvSpPr>
          <p:spPr>
            <a:xfrm>
              <a:off x="4398450" y="3605725"/>
              <a:ext cx="4288500" cy="480900"/>
            </a:xfrm>
            <a:prstGeom prst="roundRect">
              <a:avLst>
                <a:gd fmla="val 16667" name="adj"/>
              </a:avLst>
            </a:prstGeom>
            <a:solidFill>
              <a:srgbClr val="93C47D"/>
            </a:solidFill>
            <a:ln cap="flat" cmpd="sng" w="9525">
              <a:solidFill>
                <a:srgbClr val="6D9EEB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34"/>
            <p:cNvSpPr/>
            <p:nvPr/>
          </p:nvSpPr>
          <p:spPr>
            <a:xfrm>
              <a:off x="4398450" y="1776925"/>
              <a:ext cx="2145300" cy="278400"/>
            </a:xfrm>
            <a:prstGeom prst="roundRect">
              <a:avLst>
                <a:gd fmla="val 16667" name="adj"/>
              </a:avLst>
            </a:prstGeom>
            <a:solidFill>
              <a:srgbClr val="6D9EEB"/>
            </a:solidFill>
            <a:ln cap="flat" cmpd="sng" w="9525">
              <a:solidFill>
                <a:srgbClr val="1155CC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34"/>
            <p:cNvSpPr/>
            <p:nvPr/>
          </p:nvSpPr>
          <p:spPr>
            <a:xfrm>
              <a:off x="4398450" y="2386525"/>
              <a:ext cx="4288500" cy="480900"/>
            </a:xfrm>
            <a:prstGeom prst="roundRect">
              <a:avLst>
                <a:gd fmla="val 16667" name="adj"/>
              </a:avLst>
            </a:prstGeom>
            <a:solidFill>
              <a:srgbClr val="6D9EEB"/>
            </a:solidFill>
            <a:ln cap="flat" cmpd="sng" w="9525">
              <a:solidFill>
                <a:srgbClr val="1155CC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34"/>
            <p:cNvSpPr/>
            <p:nvPr/>
          </p:nvSpPr>
          <p:spPr>
            <a:xfrm>
              <a:off x="4398450" y="2919925"/>
              <a:ext cx="4288500" cy="480900"/>
            </a:xfrm>
            <a:prstGeom prst="roundRect">
              <a:avLst>
                <a:gd fmla="val 16667" name="adj"/>
              </a:avLst>
            </a:prstGeom>
            <a:solidFill>
              <a:srgbClr val="6D9EEB"/>
            </a:solidFill>
            <a:ln cap="flat" cmpd="sng" w="9525">
              <a:solidFill>
                <a:srgbClr val="1155CC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34"/>
            <p:cNvSpPr txBox="1"/>
            <p:nvPr/>
          </p:nvSpPr>
          <p:spPr>
            <a:xfrm>
              <a:off x="4470275" y="1498525"/>
              <a:ext cx="727200" cy="278400"/>
            </a:xfrm>
            <a:prstGeom prst="rect">
              <a:avLst/>
            </a:prstGeom>
            <a:solidFill>
              <a:srgbClr val="6D9EEB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Digits</a:t>
              </a:r>
              <a:endParaRPr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96" name="Google Shape;196;p34"/>
            <p:cNvSpPr txBox="1"/>
            <p:nvPr/>
          </p:nvSpPr>
          <p:spPr>
            <a:xfrm>
              <a:off x="4784450" y="2585300"/>
              <a:ext cx="1551900" cy="278400"/>
            </a:xfrm>
            <a:prstGeom prst="rect">
              <a:avLst/>
            </a:prstGeom>
            <a:solidFill>
              <a:srgbClr val="6D9EEB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Uppercase Letters</a:t>
              </a:r>
              <a:endParaRPr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97" name="Google Shape;197;p34"/>
            <p:cNvSpPr txBox="1"/>
            <p:nvPr/>
          </p:nvSpPr>
          <p:spPr>
            <a:xfrm>
              <a:off x="4784450" y="3118700"/>
              <a:ext cx="1551900" cy="278400"/>
            </a:xfrm>
            <a:prstGeom prst="rect">
              <a:avLst/>
            </a:prstGeom>
            <a:solidFill>
              <a:srgbClr val="6D9EEB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Lowercase Letters</a:t>
              </a:r>
              <a:endParaRPr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98" name="Google Shape;198;p34"/>
            <p:cNvSpPr/>
            <p:nvPr/>
          </p:nvSpPr>
          <p:spPr>
            <a:xfrm>
              <a:off x="4129150" y="2157925"/>
              <a:ext cx="4727400" cy="1373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38761D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34"/>
            <p:cNvSpPr txBox="1"/>
            <p:nvPr/>
          </p:nvSpPr>
          <p:spPr>
            <a:xfrm>
              <a:off x="4398450" y="1700725"/>
              <a:ext cx="4685700" cy="312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0 1 2 3 4 5 6 7 8 9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300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A B C D E F         G H I J K L M N O P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                    Q R S T U V W X Y Z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100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a b c d e f         g h i j k l m n o p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                    q r s t u v w x y z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200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! " # $ % &amp; ' ( ) * + , - . / : ; &lt;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= &gt; ? @ [ \ ] ^ _ `  { | } ~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300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CCCCCC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' '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\t  \n  \v  \f  \r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\0   \007   \177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00" name="Google Shape;200;p34"/>
            <p:cNvSpPr/>
            <p:nvPr/>
          </p:nvSpPr>
          <p:spPr>
            <a:xfrm>
              <a:off x="4218925" y="1413900"/>
              <a:ext cx="2378700" cy="2063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34"/>
            <p:cNvSpPr txBox="1"/>
            <p:nvPr/>
          </p:nvSpPr>
          <p:spPr>
            <a:xfrm>
              <a:off x="7504300" y="3808225"/>
              <a:ext cx="1113000" cy="278400"/>
            </a:xfrm>
            <a:prstGeom prst="rect">
              <a:avLst/>
            </a:prstGeom>
            <a:solidFill>
              <a:srgbClr val="93C47D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Punctuations</a:t>
              </a:r>
              <a:endParaRPr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02" name="Google Shape;202;p34"/>
            <p:cNvSpPr txBox="1"/>
            <p:nvPr/>
          </p:nvSpPr>
          <p:spPr>
            <a:xfrm>
              <a:off x="7153240" y="4367725"/>
              <a:ext cx="1464000" cy="265200"/>
            </a:xfrm>
            <a:prstGeom prst="rect">
              <a:avLst/>
            </a:prstGeom>
            <a:solidFill>
              <a:srgbClr val="E06666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Space characters</a:t>
              </a:r>
              <a:endParaRPr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03" name="Google Shape;203;p34"/>
            <p:cNvSpPr txBox="1"/>
            <p:nvPr/>
          </p:nvSpPr>
          <p:spPr>
            <a:xfrm>
              <a:off x="6732325" y="4761625"/>
              <a:ext cx="1884900" cy="2652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Control </a:t>
              </a:r>
              <a:r>
                <a:rPr lang="en" sz="10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characters</a:t>
              </a:r>
              <a:endParaRPr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04" name="Google Shape;204;p34"/>
            <p:cNvSpPr txBox="1"/>
            <p:nvPr/>
          </p:nvSpPr>
          <p:spPr>
            <a:xfrm>
              <a:off x="6732325" y="1279250"/>
              <a:ext cx="1719000" cy="265200"/>
            </a:xfrm>
            <a:prstGeom prst="rect">
              <a:avLst/>
            </a:prstGeom>
            <a:solidFill>
              <a:srgbClr val="EAD1DC"/>
            </a:solidFill>
            <a:ln cap="flat" cmpd="sng" w="9525">
              <a:solidFill>
                <a:srgbClr val="EAD1D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Graphical </a:t>
              </a:r>
              <a:r>
                <a:rPr lang="en" sz="10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characters</a:t>
              </a:r>
              <a:endParaRPr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05" name="Google Shape;205;p34"/>
            <p:cNvSpPr txBox="1"/>
            <p:nvPr/>
          </p:nvSpPr>
          <p:spPr>
            <a:xfrm>
              <a:off x="5305075" y="1413900"/>
              <a:ext cx="1031400" cy="278400"/>
            </a:xfrm>
            <a:prstGeom prst="rect">
              <a:avLst/>
            </a:prstGeom>
            <a:noFill/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Hexadecimal</a:t>
              </a:r>
              <a:endParaRPr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06" name="Google Shape;206;p34"/>
            <p:cNvSpPr txBox="1"/>
            <p:nvPr/>
          </p:nvSpPr>
          <p:spPr>
            <a:xfrm>
              <a:off x="7504300" y="1879525"/>
              <a:ext cx="1031400" cy="278400"/>
            </a:xfrm>
            <a:prstGeom prst="rect">
              <a:avLst/>
            </a:prstGeom>
            <a:noFill/>
            <a:ln cap="flat" cmpd="sng" w="9525">
              <a:solidFill>
                <a:srgbClr val="38761D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Alphabetic</a:t>
              </a:r>
              <a:endParaRPr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07" name="Google Shape;207;p34"/>
            <p:cNvCxnSpPr/>
            <p:nvPr/>
          </p:nvCxnSpPr>
          <p:spPr>
            <a:xfrm>
              <a:off x="5349800" y="4340288"/>
              <a:ext cx="0" cy="314100"/>
            </a:xfrm>
            <a:prstGeom prst="straightConnector1">
              <a:avLst/>
            </a:prstGeom>
            <a:noFill/>
            <a:ln cap="flat" cmpd="sng" w="19050">
              <a:solidFill>
                <a:srgbClr val="674EA7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08" name="Google Shape;208;p34"/>
            <p:cNvSpPr txBox="1"/>
            <p:nvPr/>
          </p:nvSpPr>
          <p:spPr>
            <a:xfrm rot="-5400000">
              <a:off x="3223050" y="3021175"/>
              <a:ext cx="1031400" cy="278400"/>
            </a:xfrm>
            <a:prstGeom prst="rect">
              <a:avLst/>
            </a:prstGeom>
            <a:noFill/>
            <a:ln cap="flat" cmpd="sng" w="9525">
              <a:solidFill>
                <a:srgbClr val="38761D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Printable</a:t>
              </a:r>
              <a:endParaRPr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Library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stdarg.h</a:t>
            </a:r>
            <a:endParaRPr sz="2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4" name="Google Shape;214;p35"/>
          <p:cNvSpPr txBox="1"/>
          <p:nvPr/>
        </p:nvSpPr>
        <p:spPr>
          <a:xfrm>
            <a:off x="453200" y="1123950"/>
            <a:ext cx="6177600" cy="3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va_list</a:t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Macros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u="sng">
                <a:solidFill>
                  <a:schemeClr val="hlink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va_start</a:t>
            </a: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(va_list, last_arg)</a:t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type </a:t>
            </a:r>
            <a:r>
              <a:rPr lang="en" u="sng">
                <a:solidFill>
                  <a:schemeClr val="hlink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  <a:hlinkClick r:id="rId5"/>
              </a:rPr>
              <a:t>va_arg</a:t>
            </a: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(va_list, type)</a:t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void </a:t>
            </a:r>
            <a:r>
              <a:rPr lang="en" u="sng">
                <a:solidFill>
                  <a:schemeClr val="hlink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  <a:hlinkClick r:id="rId8"/>
              </a:rPr>
              <a:t>va_end</a:t>
            </a: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(va_list)</a:t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u="sng">
                <a:solidFill>
                  <a:schemeClr val="hlink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  <a:hlinkClick r:id="rId10"/>
              </a:rPr>
              <a:t>va_copy</a:t>
            </a:r>
            <a:r>
              <a:rPr lang="en">
                <a:solidFill>
                  <a:srgbClr val="31313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(va_list, va_list)</a:t>
            </a:r>
            <a:endParaRPr>
              <a:solidFill>
                <a:srgbClr val="31313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