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7CA2920-FBD1-4C06-8281-4986C1C3724F}">
  <a:tblStyle styleId="{47CA2920-FBD1-4C06-8281-4986C1C3724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0" y="2393175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10800000">
            <a:off x="0" y="298395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5" name="Google Shape;6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79" name="Google Shape;79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0" name="Google Shape;80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b="1"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35" name="Google Shape;35;p5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 flipH="1" rot="10800000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/>
          <p:nvPr/>
        </p:nvSpPr>
        <p:spPr>
          <a:xfrm flipH="1">
            <a:off x="4526627" y="3820834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 rot="10800000">
            <a:off x="4526627" y="441161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6676" y="76256"/>
            <a:ext cx="9134130" cy="5054792"/>
          </a:xfrm>
          <a:custGeom>
            <a:rect b="b" l="l" r="r" t="t"/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-plane">
    <p:bg>
      <p:bgPr>
        <a:solidFill>
          <a:srgbClr val="1155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b="0" i="0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tutorialspoint.com/c_standard_library/c_function_ftell.htm" TargetMode="External"/><Relationship Id="rId4" Type="http://schemas.openxmlformats.org/officeDocument/2006/relationships/hyperlink" Target="https://www.tutorialspoint.com/c_standard_library/c_function_ftell.htm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4600"/>
              <a:t>Input  and  Output</a:t>
            </a:r>
            <a:endParaRPr b="1" sz="4600"/>
          </a:p>
        </p:txBody>
      </p:sp>
      <p:sp>
        <p:nvSpPr>
          <p:cNvPr id="96" name="Google Shape;96;p20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CSC215</a:t>
            </a:r>
            <a:endParaRPr b="1" i="0" sz="1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Lecture</a:t>
            </a:r>
            <a:endParaRPr b="1" i="0" sz="1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General Stream I/O</a:t>
            </a:r>
            <a:endParaRPr/>
          </a:p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ungetc(int ch, FILE *stream)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pushes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 </a:t>
            </a:r>
            <a:r>
              <a:rPr lang="en" sz="1400"/>
              <a:t>(unsigned char) onto the specified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 </a:t>
            </a:r>
            <a:r>
              <a:rPr lang="en" sz="1400"/>
              <a:t>to be read again.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character that was pushed back if successful, otherwise EOF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putc(int ch, FILE∗ fp)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writes a single character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</a:t>
            </a:r>
            <a:r>
              <a:rPr lang="en" sz="1400"/>
              <a:t> to the output stream.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the character written or EOF on error.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we can implement it as follows: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putchar(c) putc(c,stdout)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fputs(char *line, FILE∗ stream)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writes a single line to the output stream.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0 on success, EOF otherwise.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fprintf(FILE *stream, const char *format, ...)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sends formatted output to a stream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total number of characters written, otherwise, a negative number is returned.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General Stream I/O</a:t>
            </a:r>
            <a:endParaRPr/>
          </a:p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size_t fread(void *ptr, size_t size, size_t nmemb, FILE *stream)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reads data from the given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200"/>
              <a:t> into the array pointed to by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lang="en" sz="1200"/>
              <a:t>.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size: size in bytes of each element to be read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nmemb: number of elements, each one with a size of size bytes.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returns total number of elements successfully read.</a:t>
            </a:r>
            <a:endParaRPr sz="12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if differs from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nmemb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either an error has occurred or EOF was reached.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size_t fwrite(const void *ptr, size_t size, size_t nmemb, FILE *stream)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writes data from the array pointed to by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lang="en" sz="1200"/>
              <a:t> to the given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returns total number of elements successfully written</a:t>
            </a:r>
            <a:endParaRPr sz="12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if differs from</a:t>
            </a:r>
            <a:r>
              <a:rPr lang="en" sz="1200"/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nmemb</a:t>
            </a:r>
            <a:r>
              <a:rPr lang="en" sz="1200"/>
              <a:t>,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an error has occurred</a:t>
            </a:r>
            <a:endParaRPr sz="12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rewind(FILE *stream)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sets file position to beginning of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200"/>
              <a:t>.</a:t>
            </a:r>
            <a:endParaRPr sz="12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fseek(FILE *stream, long int offset, int whence)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sets file position of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200"/>
              <a:t> to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offset</a:t>
            </a:r>
            <a:endParaRPr sz="12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offset</a:t>
            </a:r>
            <a:r>
              <a:rPr lang="en" sz="1200"/>
              <a:t> signifies number of bytes to seek from given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whence</a:t>
            </a:r>
            <a:r>
              <a:rPr lang="en" sz="1200"/>
              <a:t> position</a:t>
            </a:r>
            <a:endParaRPr sz="12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long ftell(FILE *stream)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/>
              <a:t>returns current value of file position indicator for stream pointed to by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60" name="Google Shape;160;p30"/>
          <p:cNvGraphicFramePr/>
          <p:nvPr/>
        </p:nvGraphicFramePr>
        <p:xfrm>
          <a:off x="6634325" y="3906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{47CA2920-FBD1-4C06-8281-4986C1C3724F}</a:tableStyleId>
              </a:tblPr>
              <a:tblGrid>
                <a:gridCol w="977275"/>
                <a:gridCol w="1253000"/>
              </a:tblGrid>
              <a:tr h="138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SEEK_SET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Beginning of file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SEEK_CUR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 position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SEEK_END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End of file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Example: </a:t>
            </a:r>
            <a:r>
              <a:rPr lang="en" sz="1800"/>
              <a:t>std.h</a:t>
            </a:r>
            <a:endParaRPr sz="1800"/>
          </a:p>
        </p:txBody>
      </p:sp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id;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name[25];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float gpa;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Student;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save_students_data(char*, Student*, int);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Student* get_students_data(char*, int*);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 enter_student_data();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print_student_data(Student*);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Example: </a:t>
            </a:r>
            <a:r>
              <a:rPr lang="en" sz="1800"/>
              <a:t>std.c</a:t>
            </a:r>
            <a:endParaRPr sz="1800"/>
          </a:p>
        </p:txBody>
      </p:sp>
      <p:sp>
        <p:nvSpPr>
          <p:cNvPr id="172" name="Google Shape;172;p32"/>
          <p:cNvSpPr txBox="1"/>
          <p:nvPr>
            <p:ph idx="1" type="body"/>
          </p:nvPr>
        </p:nvSpPr>
        <p:spPr>
          <a:xfrm>
            <a:off x="222800" y="1200150"/>
            <a:ext cx="84639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"std.h"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save_students_data(char* fn, Student* slist, int num){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FILE* fp;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((fp = fopen(fn, "w"))){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fwrite(&amp;num, sizeof(int), 1, fp);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(i=0; i&lt;num;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if (!fwrite(slist+i, sizeof(Student), 1, fp)) 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perror("Problem writing to file");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return -2;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fclose(fp);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perror("File could not be opened.");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-1;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3" name="Google Shape;173;p32"/>
          <p:cNvSpPr txBox="1"/>
          <p:nvPr/>
        </p:nvSpPr>
        <p:spPr>
          <a:xfrm>
            <a:off x="5293900" y="2595250"/>
            <a:ext cx="3393000" cy="20319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((fp = fopen(fn, "w"))){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fwrite(&amp;num, sizeof(int), 1, fp);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(!fwrite(slist,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sizeof(Student),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num,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fp)) {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perror("Problem writing to file");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return -2;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fclose(fp);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Example: </a:t>
            </a:r>
            <a:r>
              <a:rPr lang="en" sz="1800"/>
              <a:t>std.c (cont.)</a:t>
            </a:r>
            <a:endParaRPr sz="1800"/>
          </a:p>
        </p:txBody>
      </p:sp>
      <p:sp>
        <p:nvSpPr>
          <p:cNvPr id="179" name="Google Shape;179;p33"/>
          <p:cNvSpPr txBox="1"/>
          <p:nvPr>
            <p:ph idx="1" type="body"/>
          </p:nvPr>
        </p:nvSpPr>
        <p:spPr>
          <a:xfrm>
            <a:off x="249550" y="1200150"/>
            <a:ext cx="84372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Student* get_students_data(char* fn, int* num){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FILE* fp;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Student* result;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((fp = fopen(fn, "r"))){ 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fread(num, sizeof(int), 1, fp); 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result = (Student*)calloc(*num, sizeof(Student));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(i=0; i&lt;*num; i++)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if (!fread(result+i, sizeof(Student), 1, fp)){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perror("Problem reading from file");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return NULL;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fclose(fp);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result;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perror("File could not be opened.");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NULL;   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0" name="Google Shape;180;p33"/>
          <p:cNvSpPr txBox="1"/>
          <p:nvPr/>
        </p:nvSpPr>
        <p:spPr>
          <a:xfrm>
            <a:off x="5293800" y="2274400"/>
            <a:ext cx="3393000" cy="242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((fp = fopen(fn, "r"))){  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fread(&amp;num, sizeof(int), 1, fp);  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result=(Student*)calloc(num,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sizeof(Student));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(!fread(result,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sizeof(Student),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num,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fp)){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perror("Problem reading from file");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NULL;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fclose(fp);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result;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Example: </a:t>
            </a:r>
            <a:r>
              <a:rPr lang="en" sz="1800"/>
              <a:t>std.c (cont.)</a:t>
            </a:r>
            <a:endParaRPr sz="1800"/>
          </a:p>
        </p:txBody>
      </p:sp>
      <p:sp>
        <p:nvSpPr>
          <p:cNvPr id="186" name="Google Shape;186;p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 enter_student_data(){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Student s;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student's id:");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scanf("%d", &amp;(s.id));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student's name:");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fgets(s.name, 24, stdin);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student's GPA:");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scanf("%f", &amp;(s.gpa));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print_student_data(Student* s){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printf("\n-----------------\n");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printf("Student's id: %d\n", s-&gt;id);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printf("Student's name: %s", s-&gt;name);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printf("Student's GPA: %.2f\n", s-&gt;gpa);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printf("-----------------\n");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Example: </a:t>
            </a:r>
            <a:r>
              <a:rPr lang="en" sz="1800"/>
              <a:t>test-std.c</a:t>
            </a:r>
            <a:endParaRPr sz="1800"/>
          </a:p>
        </p:txBody>
      </p:sp>
      <p:sp>
        <p:nvSpPr>
          <p:cNvPr id="192" name="Google Shape;192;p3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"std.h"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Student slist[3], *sff;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count;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i&lt;3;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slist[i] = enter_student_data();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save_students_data("std.dat", slist, 3); 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sff = get_students_data("std.dat", &amp;count);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i&lt;count;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print_student_data(sff+i);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Handling Files</a:t>
            </a:r>
            <a:endParaRPr/>
          </a:p>
        </p:txBody>
      </p:sp>
      <p:sp>
        <p:nvSpPr>
          <p:cNvPr id="198" name="Google Shape;198;p3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remove(const char *filename)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deletes the given filename so that it is no longer accessible.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0 on success and  -1on failure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 </a:t>
            </a:r>
            <a:r>
              <a:rPr lang="en" sz="1400"/>
              <a:t>is set appropriately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rename(const char *old_filename, const char *new_filename)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causes filename referred to,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old_filename</a:t>
            </a:r>
            <a:r>
              <a:rPr lang="en" sz="1400"/>
              <a:t> to be changed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new_filename</a:t>
            </a:r>
            <a:r>
              <a:rPr lang="en" sz="1400"/>
              <a:t>.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0 on success and  -1on failure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 </a:t>
            </a:r>
            <a:r>
              <a:rPr lang="en" sz="1400"/>
              <a:t>is set appropriately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❖"/>
            </a:pPr>
            <a:r>
              <a:rPr lang="en" sz="1400"/>
              <a:t>How to get a file’s size?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Use fseek with </a:t>
            </a:r>
            <a:r>
              <a:rPr lang="en" sz="1400">
                <a:solidFill>
                  <a:schemeClr val="hlink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long int ftell(FILE *stream)</a:t>
            </a:r>
            <a:endParaRPr b="1" sz="1100">
              <a:solidFill>
                <a:schemeClr val="hlink"/>
              </a:solidFill>
              <a:highlight>
                <a:srgbClr val="FFFFFF"/>
              </a:highlight>
              <a:uFill>
                <a:noFill/>
              </a:uFill>
              <a:latin typeface="Verdana"/>
              <a:ea typeface="Verdana"/>
              <a:cs typeface="Verdana"/>
              <a:sym typeface="Verdana"/>
              <a:hlinkClick r:id="rId4"/>
            </a:endParaRP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returns current file position of the given stream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FILE* f; long int size=0;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if ((f = fopen("readme.txt"))){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fseek(f, 0, SEEK_END);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size = ftell(f);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fclose(f);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Command line Input</a:t>
            </a:r>
            <a:endParaRPr/>
          </a:p>
        </p:txBody>
      </p:sp>
      <p:sp>
        <p:nvSpPr>
          <p:cNvPr id="204" name="Google Shape;204;p3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 addition to taking input from standard input and files, you can also pass input while invoking the program.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so far, we have used int main() as to invoke the main function. 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however, main function can take arguments that are populated when the program is invoked.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main(int argc,char∗ argv[])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argc</a:t>
            </a:r>
            <a:r>
              <a:rPr lang="en" sz="1400"/>
              <a:t>: count of arguments.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argv</a:t>
            </a:r>
            <a:r>
              <a:rPr lang="en" sz="1400"/>
              <a:t>: an array of pointers to each of the arguments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note: the arguments include the name of the program as well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Examples:</a:t>
            </a:r>
            <a:br>
              <a:rPr lang="en" sz="14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./cat a.txt b.txt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 argc = 3 , argv[0] = "cat" , argv[1] = "a.txt" and argv[2] = "b.txt" 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./cat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 argc = 1 , argv[0] = "cat" 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Error Handling</a:t>
            </a:r>
            <a:endParaRPr/>
          </a:p>
        </p:txBody>
      </p:sp>
      <p:sp>
        <p:nvSpPr>
          <p:cNvPr id="210" name="Google Shape;210;p3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/>
              <a:t>No direct support for error handling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errno.h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defines the global variable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</a:t>
            </a:r>
            <a:r>
              <a:rPr lang="en" sz="1400"/>
              <a:t>, set to zero at program startup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defines macros that indicate some error codes</a:t>
            </a:r>
            <a:endParaRPr sz="1400"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char* strerror(int errnum)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a string describing error errnum, must include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string.h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output stream for errors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assigned to a program just like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r>
              <a:rPr lang="en" sz="1400"/>
              <a:t>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appears on screen even if stdout is redirected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r>
              <a:rPr lang="en"/>
              <a:t> function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terminates the program from any function, must include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stdlib.h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argument is passed to the system</a:t>
            </a:r>
            <a:endParaRPr sz="1400"/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EXIT_FAILURE , EXIT_SUCCESS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: defined in stdlib.h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Introduction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Standard files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General files I/O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Command-line parameters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Error handling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String I/O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Error Handling: Example</a:t>
            </a:r>
            <a:endParaRPr/>
          </a:p>
        </p:txBody>
      </p:sp>
      <p:sp>
        <p:nvSpPr>
          <p:cNvPr id="216" name="Google Shape;216;p3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88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88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&lt;errno.h&gt;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88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&lt;string.h&gt;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extern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errno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main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FILE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pf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pf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fopen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"unexist.txt"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"rb"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pf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NULL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6666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int e = errno;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fprintf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"Value of errno: %d\n"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e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perror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"Error printed by perror"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fprintf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"Error opening file: %s\n"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strerror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 fclose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pf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6666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String I/O</a:t>
            </a:r>
            <a:endParaRPr/>
          </a:p>
        </p:txBody>
      </p:sp>
      <p:sp>
        <p:nvSpPr>
          <p:cNvPr id="222" name="Google Shape;222;p40"/>
          <p:cNvSpPr txBox="1"/>
          <p:nvPr>
            <p:ph idx="1" type="body"/>
          </p:nvPr>
        </p:nvSpPr>
        <p:spPr>
          <a:xfrm>
            <a:off x="-76200" y="1200150"/>
            <a:ext cx="90510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Formatted data can be written to/read from character arrays instead of standard steams.</a:t>
            </a:r>
            <a:endParaRPr/>
          </a:p>
          <a:p>
            <a:pPr indent="-133350" lvl="0" marL="6286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sprintf(char *str, const char *format,...)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190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format</a:t>
            </a:r>
            <a:r>
              <a:rPr lang="en" sz="1200"/>
              <a:t> specification is the same as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lang="en" sz="1200"/>
              <a:t>.</a:t>
            </a:r>
            <a:endParaRPr sz="1200"/>
          </a:p>
          <a:p>
            <a:pPr indent="-190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output is written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200"/>
              <a:t> (does not check size).</a:t>
            </a:r>
            <a:endParaRPr sz="1200"/>
          </a:p>
          <a:p>
            <a:pPr indent="-190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returns number of character written or negative value on error.</a:t>
            </a:r>
            <a:endParaRPr sz="1200"/>
          </a:p>
          <a:p>
            <a:pPr indent="-133350" lvl="0" marL="6286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sscanf(const char *str,const char *format,...)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190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format</a:t>
            </a:r>
            <a:r>
              <a:rPr lang="en" sz="1200"/>
              <a:t> specification is the same as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scanf</a:t>
            </a:r>
            <a:r>
              <a:rPr lang="en" sz="1200"/>
              <a:t>;</a:t>
            </a:r>
            <a:endParaRPr sz="1200"/>
          </a:p>
          <a:p>
            <a:pPr indent="-190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input is read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 </a:t>
            </a:r>
            <a:r>
              <a:rPr lang="en" sz="1200"/>
              <a:t>variable.</a:t>
            </a:r>
            <a:endParaRPr sz="1200"/>
          </a:p>
          <a:p>
            <a:pPr indent="-190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returns number of items read or negative value on error.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/>
          </a:p>
        </p:txBody>
      </p:sp>
      <p:sp>
        <p:nvSpPr>
          <p:cNvPr id="223" name="Google Shape;223;p40"/>
          <p:cNvSpPr txBox="1"/>
          <p:nvPr/>
        </p:nvSpPr>
        <p:spPr>
          <a:xfrm>
            <a:off x="5202700" y="1771975"/>
            <a:ext cx="3772200" cy="86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char buffer[50];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a = 10, b = 20, c;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 = a + b;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sprintf(buffer, "Sum of %d and %d is %d",a,b,c);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printf("%s", buffer);</a:t>
            </a: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4" name="Google Shape;224;p40"/>
          <p:cNvSpPr txBox="1"/>
          <p:nvPr/>
        </p:nvSpPr>
        <p:spPr>
          <a:xfrm>
            <a:off x="5202700" y="2633875"/>
            <a:ext cx="3772200" cy="24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sum of 10 and 20 is 30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5" name="Google Shape;225;p40"/>
          <p:cNvSpPr txBox="1"/>
          <p:nvPr/>
        </p:nvSpPr>
        <p:spPr>
          <a:xfrm>
            <a:off x="4513825" y="2941950"/>
            <a:ext cx="4461000" cy="147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char* buffer = "Hello World 1000";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char str_hello[10], str_world[10];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num, total_read;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total_read = sscanf(buffer,"%s %s %d",                  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str_hello, str_world, &amp;num);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printf("Value in first variable:%s", str_hello);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printf("\nValue in second variable:%s", str_world);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printf("\nValue in third variable:%d", num);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printf("\nTotal items read: %d",total_read);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6" name="Google Shape;226;p40"/>
          <p:cNvSpPr txBox="1"/>
          <p:nvPr/>
        </p:nvSpPr>
        <p:spPr>
          <a:xfrm>
            <a:off x="4513825" y="4419450"/>
            <a:ext cx="4461000" cy="7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Value in first variable:Hello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Value in second variable:World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Value in third variable:1000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Total items read: 3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 has no built-in statements for input or output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Input and output functions are provided by the standard library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All input and output is performed with streams: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Stream: a sequence of bytes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/>
              <a:t>text stream: consists of series of characters organized into lines ending with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'\n'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standard library takes care of conversion from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"\r\n" to '\n'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ASCII for \n is 10, \r is 13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/>
              <a:t>binary stream: consists of a series of raw bytes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streams provided by standard library are buffered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Streams are represented by the data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FILE*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FILE is a struct contains the internal state information about the connection to the file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Standard Files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Standard input stream: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normally connected to the keyboard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OS knows it by number 0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Standard output stream: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normally connected to the display screen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OS knows it by number 1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Standard error stream: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also normally connected to the screen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OS knows it by number 2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Standard Files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putchar(int char)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Writes the character (an unsigned char)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</a:t>
            </a:r>
            <a:r>
              <a:rPr lang="en" sz="1400"/>
              <a:t>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the character printed or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  <a:endParaRPr sz="1400"/>
          </a:p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puts(const char *str)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Writes the string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lang="en" sz="1400"/>
              <a:t> up to, but not including, the null character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 newline character is appended to the output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non-negative value, or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  <a:endParaRPr sz="1400"/>
          </a:p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getchar(void)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reads a character (an unsigned char)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*gets(char *str)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Reads a line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r>
              <a:rPr lang="en" sz="1400"/>
              <a:t> and stores it into the string pointed to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It stops when either:	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newline character is read or</a:t>
            </a:r>
            <a:br>
              <a:rPr lang="en" sz="1400"/>
            </a:br>
            <a:r>
              <a:rPr lang="en" sz="1400"/>
              <a:t>				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when the end-of-file is reached, whichever comes first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Prone to overflow problem (it does not check for boundaries)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Standard Files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scanf(const char *format, ...)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Reads formatted input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Prone to overflow problem when used with strings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printf(const char *format, ...)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Sends formatted output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perror(const char *str)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prints a descriptive error message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string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is printed, followed by a colon then a space.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/>
              <a:t>What does the following code do? (ctrl-z is EOF)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8" name="Google Shape;128;p25"/>
          <p:cNvSpPr txBox="1"/>
          <p:nvPr/>
        </p:nvSpPr>
        <p:spPr>
          <a:xfrm>
            <a:off x="5525625" y="3041250"/>
            <a:ext cx="3161100" cy="1884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 ){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c 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((c=getchar())!= EOF){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 c &gt;= 'A' &amp;&amp; c &lt;= 'Z')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c = c − 'A' + 'a';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putchar(c) 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Standard Files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>
                <a:solidFill>
                  <a:srgbClr val="000000"/>
                </a:solidFill>
              </a:rPr>
              <a:t>Redirecting standard streams: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Provided by the operating system</a:t>
            </a:r>
            <a:endParaRPr sz="14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400"/>
              <a:t>Redirecting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 &gt; output.txt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/>
              <a:t>and to append: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prog &gt;&gt; output.txt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400"/>
              <a:t>Redirecting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 2&gt; error.txt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/>
              <a:t>and to append: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prog 2&gt;&gt; error.txt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400"/>
              <a:t>Redirecting to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stdin:  prog &lt; input.txt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400"/>
              <a:t>Redirect the output of prog1 to the input of prog2: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prog1 | prog2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General Stream I/O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So far, we have read from the standard input and written to the standard output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ourier New"/>
              <a:buChar char="❖"/>
            </a:pPr>
            <a:r>
              <a:rPr lang="en"/>
              <a:t>C allows us to read data from any text/binary files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FILE∗ fopen(char *filename,char *mode)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opens file </a:t>
            </a: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filename 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using the given </a:t>
            </a: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mode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a pointer to the file stream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or NULL otherwise.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fclose(FILE∗ fp)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closes the stream (releases OS resources).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all buffers are flushed.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0 if successful, and EOF otherwise.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automatically called on all open files when program terminates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/>
          </a:p>
        </p:txBody>
      </p:sp>
      <p:graphicFrame>
        <p:nvGraphicFramePr>
          <p:cNvPr id="141" name="Google Shape;141;p27"/>
          <p:cNvGraphicFramePr/>
          <p:nvPr/>
        </p:nvGraphicFramePr>
        <p:xfrm>
          <a:off x="5757625" y="192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{47CA2920-FBD1-4C06-8281-4986C1C3724F}</a:tableStyleId>
              </a:tblPr>
              <a:tblGrid>
                <a:gridCol w="382850"/>
                <a:gridCol w="2546325"/>
              </a:tblGrid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31313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reading. File must exist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empty file for writing.</a:t>
                      </a:r>
                      <a:b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file exists, it content is erased.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Appends to an existent file.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one if not exist.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r+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31313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 &amp; writing. File must exist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w+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a file for reading &amp; writing.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a+</a:t>
                      </a:r>
                      <a:endParaRPr sz="12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 and appending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General Stream I/O</a:t>
            </a:r>
            <a:endParaRPr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getc(FILE∗ stream)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reads a single character from the stream.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the character read or EOF on error/end of file.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We can implement it as follows: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getchar() getc(stdin)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char* fgets(char *line, int maxlen, FILE∗ fp)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reads a single line (upto maxlen characters) from the input stream (including linebreak)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stops when reading n-1 characters, reading \n or reaching end of file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a pointer to the character array that stores the line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NULL if end of stream.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800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fscanf(FILE∗ fp, char *format, ...)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similar to scanf,sscanf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reads items from input stream fp.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returns the number of input items successfully matched and assigned, which can be fewer than provided for, or even zero in the event of an early matching failure</a:t>
            </a:r>
            <a:endParaRPr sz="1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