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5" name="Google Shape;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8" name="Google Shape;178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3" name="Google Shape;203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 rot="10800000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0" y="2393175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10800000">
            <a:off x="0" y="298395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b="1"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8" name="Google Shape;28;p4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/>
          <p:nvPr>
            <p:ph idx="2" type="body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 flipH="1" rot="10800000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/>
          <p:nvPr/>
        </p:nvSpPr>
        <p:spPr>
          <a:xfrm flipH="1">
            <a:off x="4526627" y="571349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/>
        </p:txBody>
      </p:sp>
      <p:sp>
        <p:nvSpPr>
          <p:cNvPr id="35" name="Google Shape;35;p5"/>
          <p:cNvSpPr/>
          <p:nvPr/>
        </p:nvSpPr>
        <p:spPr>
          <a:xfrm rot="10800000">
            <a:off x="4526627" y="1162132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/>
          <p:nvPr/>
        </p:nvSpPr>
        <p:spPr>
          <a:xfrm flipH="1" rot="10800000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6"/>
          <p:cNvSpPr/>
          <p:nvPr/>
        </p:nvSpPr>
        <p:spPr>
          <a:xfrm flipH="1">
            <a:off x="4526627" y="3820834"/>
            <a:ext cx="4617373" cy="590502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6"/>
          <p:cNvSpPr/>
          <p:nvPr/>
        </p:nvSpPr>
        <p:spPr>
          <a:xfrm rot="10800000">
            <a:off x="4526627" y="4411618"/>
            <a:ext cx="4617373" cy="571096"/>
          </a:xfrm>
          <a:custGeom>
            <a:rect b="b" l="l" r="r" t="t"/>
            <a:pathLst>
              <a:path extrusionOk="0" h="1108924" w="4617373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45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 sz="2400">
                <a:solidFill>
                  <a:schemeClr val="dk2"/>
                </a:solidFill>
              </a:defRPr>
            </a:lvl1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/>
          <p:nvPr/>
        </p:nvSpPr>
        <p:spPr>
          <a:xfrm>
            <a:off x="6676" y="76256"/>
            <a:ext cx="9134130" cy="5054792"/>
          </a:xfrm>
          <a:custGeom>
            <a:rect b="b" l="l" r="r" t="t"/>
            <a:pathLst>
              <a:path extrusionOk="0" h="6739723" w="9157023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-plane">
    <p:bg>
      <p:bgPr>
        <a:solidFill>
          <a:srgbClr val="1155C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b="0" i="0" sz="4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b="0" i="0" sz="30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b="0" i="0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b="1" lang="en" sz="4600"/>
              <a:t>User-Defined Data Types</a:t>
            </a:r>
            <a:endParaRPr b="1" sz="4600"/>
          </a:p>
        </p:txBody>
      </p:sp>
      <p:sp>
        <p:nvSpPr>
          <p:cNvPr id="51" name="Google Shape;51;p8"/>
          <p:cNvSpPr txBox="1"/>
          <p:nvPr>
            <p:ph idx="1" type="subTitle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52" name="Google Shape;52;p8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cap="flat" cmpd="sng" w="19050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CSC215</a:t>
            </a:r>
            <a:endParaRPr b="1" i="0" sz="1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" sz="10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Lecture</a:t>
            </a:r>
            <a:endParaRPr b="1" i="0" sz="1000" u="none" cap="none" strike="noStrike">
              <a:solidFill>
                <a:srgbClr val="00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Nested Structures</a:t>
            </a:r>
            <a:endParaRPr/>
          </a:p>
        </p:txBody>
      </p:sp>
      <p:sp>
        <p:nvSpPr>
          <p:cNvPr id="119" name="Google Shape;119;p1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Let’s consider the structures: 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We can define the Client inside the BankAccount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BankAccount{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 name[21];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accNum[20];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double balance;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struct{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char name[21];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char gender;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int age;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char address[21];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} aHolder;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ba;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ba.aHolder.age = 35;	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5738700" y="1667700"/>
            <a:ext cx="3024300" cy="288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Client{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name[21];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gender;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address[21];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BankAccount{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name[21]; 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accNum[20];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double balance;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struct Client aHolder;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ba;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ba.aHolder.age = 35;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Pointer to Structure</a:t>
            </a:r>
            <a:endParaRPr/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Created the same way we create a pointer to any simple data type.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date *cDatePtr,  cDate;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We can make cDatePtr point to cDate by: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cDatePtr = &amp;cDate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 pointer variable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cDatePtr</a:t>
            </a:r>
            <a:r>
              <a:rPr lang="en"/>
              <a:t> can now be used to access the member variables of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date</a:t>
            </a:r>
            <a:r>
              <a:rPr lang="en"/>
              <a:t> using the dot operator as: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(*cDatePtr).year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(*cDatePtr).month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(*cDatePtr).day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 parentheses are necessary!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the precedence of the dot operator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400"/>
              <a:t> is higher than that of the dereferencing operator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Pointer to Structure</a:t>
            </a:r>
            <a:endParaRPr/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Pointers are so commonly used with structures.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 provides a special operator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/>
              <a:t> called the structure pointer or arrow operator or the indirect access operator, for accessing members of a structure variable pointed by a pointer.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Syntax: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&lt;pointer-name&gt;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-&gt;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&lt;member-name&gt;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Examples: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cDatePtr-&gt; year		⇔		(*cDatePtr).year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cDatePtr-&gt; month		⇔		(*cDatePtr).month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cDatePtr-&gt; day		⇔		(*cDatePtr).day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You cannot declare a member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/>
              <a:t> of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T</a:t>
            </a:r>
            <a:r>
              <a:rPr lang="en"/>
              <a:t> inside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T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But you can declare a member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x</a:t>
            </a:r>
            <a:r>
              <a:rPr lang="en"/>
              <a:t> of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structT*</a:t>
            </a:r>
            <a:r>
              <a:rPr lang="en"/>
              <a:t> inside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T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Pointer to Structure </a:t>
            </a:r>
            <a:r>
              <a:rPr lang="en" sz="1800"/>
              <a:t>Example</a:t>
            </a:r>
            <a:endParaRPr sz="1800"/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&lt;math.h&gt;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Point{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y;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 distance(struct Point p1, struct Point p2){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sqrt((p1.x-p2.x)*(p1.x-p2.x)+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      (p1.y-p2.y)*(p1.y-p2.y));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Point pp = {3,7};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Point ppp = {-5,2};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printf("%.2f\n", distance(pp, ppp));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Pointer to Structure </a:t>
            </a:r>
            <a:r>
              <a:rPr lang="en" sz="1800"/>
              <a:t>Example</a:t>
            </a:r>
            <a:endParaRPr sz="1800"/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&lt;math.h&gt;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Point{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y;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 distance(struct Point *p1, struct Point *p2){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sqrt((p1-&gt;x-p2-&gt;x)*(p1-&gt;x-p2-&gt;x)+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      (p1-&gt;y-p2-&gt;y)*(p1-&gt;y-p2-&gt;y));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Point pp = {3,7};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struct Point ppp = {-5,2};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printf("%.2f\n", distance(&amp;pp, &amp;ppp));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Alignment of Structures:</a:t>
            </a:r>
            <a:endParaRPr sz="1800"/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 Size of a structure: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size of a structure is greater than or equal to the sum of the sizes of its members.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Why: “greater than or” ?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Alignment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Data must be aligned at specific offsets in memory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In a way that data does not cross across boundaries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When computer reads/writes from/to memory address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Data are read/written as whole words 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word size is determined by platform: Ex. 4 bytes in 32-bit systems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Why alignment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Self-alignment speeds up memory access to fetch/write typed data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Allows memory items to be retrieved in fewer memory accesses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Simplifies addressing codes:</a:t>
            </a:r>
            <a:endParaRPr sz="1400"/>
          </a:p>
          <a:p>
            <a: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sz="1400"/>
              <a:t>Scaled index addressing mode works better</a:t>
            </a: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Array of Structures</a:t>
            </a:r>
            <a:endParaRPr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Can create an array of structures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studentRec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student_idno;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 *student_name;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studentRec studentRecords[500];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studentRecords</a:t>
            </a:r>
            <a:r>
              <a:rPr lang="en" sz="1400"/>
              <a:t> is an array containing 500 elements of the type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studentRec</a:t>
            </a:r>
            <a:r>
              <a:rPr lang="en" sz="1400"/>
              <a:t>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Member variable inside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studentRecords</a:t>
            </a:r>
            <a:r>
              <a:rPr lang="en" sz="1400"/>
              <a:t> can be accessed using array subscript and dot operator: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studentRecords[0].student_name = "Mohammad";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162" name="Google Shape;162;p2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Employee {/* declare a global structure type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idNum; double payRate; double hours;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double calcNet(struct Employee *); /* function prototype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struct Employee emp = {6787, 8.93, 40.5};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double netPay;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netPay = calcNet(&amp;emp); /* pass an address*/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printf("The net pay for employee %d is $%6.2f\n", emp.idNum, netPay);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0;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/* pt is a pointer to a structure of Employee type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double calcNet(struct Employee *pt)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return(pt-&gt;payRate * pt-&gt;hours);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Union</a:t>
            </a:r>
            <a:endParaRPr/>
          </a:p>
        </p:txBody>
      </p:sp>
      <p:sp>
        <p:nvSpPr>
          <p:cNvPr id="168" name="Google Shape;168;p2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variable that may hold objects of different types/sizes in same memory location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union data{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idata;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float fdata;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char* sdata;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d1, d2, d3;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Size of union variable is equal to size of its largest element.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Compiler does not test if the data is being read in the correct format.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union data d; d.idata=10; float f=d.fdata; /* will give junk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common solution is to maintain a separate variable.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enum dtype {INT,FLOAT,CHAR};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variant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union data 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enum dtype 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9" name="Google Shape;169;p25"/>
          <p:cNvSpPr txBox="1"/>
          <p:nvPr/>
        </p:nvSpPr>
        <p:spPr>
          <a:xfrm>
            <a:off x="2887575" y="1697350"/>
            <a:ext cx="2985600" cy="93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d1.idata = 10;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d2.fdata = 3.14F 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d3.sdata = "hello world" 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BitField</a:t>
            </a:r>
            <a:endParaRPr/>
          </a:p>
        </p:txBody>
      </p:sp>
      <p:sp>
        <p:nvSpPr>
          <p:cNvPr id="175" name="Google Shape;175;p2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set of adjacent bits within a single ’word’. </a:t>
            </a:r>
            <a:endParaRPr/>
          </a:p>
          <a:p>
            <a:pPr indent="45720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Example: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flag{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unsigned int is_color:1;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unsigned int has_sound:1;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unsigned int is_ntsc:1;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Number after the colons specifies the width in bits.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Each variables should be declared as unsigned int Bit fields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Enumerated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definition , declaration of variables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Structures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definition , declaration of variables , members access , initialization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nested structures , size of structure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pointer to structure , array of structure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Union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definition , declaration of variables , size of union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Bitfield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typedef keyword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typedef Keyword</a:t>
            </a:r>
            <a:endParaRPr/>
          </a:p>
        </p:txBody>
      </p:sp>
      <p:sp>
        <p:nvSpPr>
          <p:cNvPr id="181" name="Google Shape;181;p27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Gives a type a new name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unsigned char BYTE;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BYTE  b1, b2;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Can be used to give a name to user defined data types as well 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Books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char title[50];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char author[50];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char subject[100];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int book_id;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typedef struct Books Book;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Book b1, b2;</a:t>
            </a:r>
            <a:br>
              <a:rPr lang="en"/>
            </a:b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5870600" y="2351825"/>
            <a:ext cx="2816100" cy="25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typedef struct {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char title[50];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char author[50];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char subject[100];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int book_id;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Book;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Book b1, b2;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Example1: Polygon </a:t>
            </a:r>
            <a:r>
              <a:rPr lang="en" sz="1800"/>
              <a:t>(polygon.h)</a:t>
            </a:r>
            <a:endParaRPr sz="1800"/>
          </a:p>
        </p:txBody>
      </p:sp>
      <p:sp>
        <p:nvSpPr>
          <p:cNvPr id="188" name="Google Shape;188;p28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#ifndef POLYGON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POLYGON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&lt;stdlib.h&gt;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&lt;math.h&gt;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typedef struct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y;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 Point;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typedef struct{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Point* vertices;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count;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 Polygon;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 distance(Point*, Point*);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Polygon* getPG();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isParallelogram(Polygon*);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Example1: Polygon </a:t>
            </a:r>
            <a:r>
              <a:rPr lang="en" sz="1800"/>
              <a:t>(polygon.c)</a:t>
            </a:r>
            <a:endParaRPr/>
          </a:p>
        </p:txBody>
      </p:sp>
      <p:sp>
        <p:nvSpPr>
          <p:cNvPr id="194" name="Google Shape;194;p29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"polygon.h"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Polygon* getPG(){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Polygon* pg;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Point* p;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i=0;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pg = (Polygon*)calloc(1, sizeof(Polygon));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printf("Enter number of points:");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scanf("%d", &amp;(pg-&gt;count));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p=pg-&gt;vertices=(Point*)calloc(pg-&gt;count, sizeof(Point));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(!p) return NULL;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while (p &lt; (pg-&gt;vertices)+(pg-&gt;count)){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printf("Enter x for point p%d:", i+1);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scanf("%d", &amp;(p-&gt;x));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printf("Enter y for point p%d:", i+++1);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scanf("%d", &amp;(p-&gt;y));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p++;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pg;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Example1: Polygon </a:t>
            </a:r>
            <a:r>
              <a:rPr lang="en" sz="1800"/>
              <a:t>(polygon.c)</a:t>
            </a:r>
            <a:endParaRPr/>
          </a:p>
        </p:txBody>
      </p:sp>
      <p:sp>
        <p:nvSpPr>
          <p:cNvPr id="200" name="Google Shape;200;p30"/>
          <p:cNvSpPr txBox="1"/>
          <p:nvPr>
            <p:ph idx="1" type="body"/>
          </p:nvPr>
        </p:nvSpPr>
        <p:spPr>
          <a:xfrm>
            <a:off x="457200" y="1200150"/>
            <a:ext cx="85611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 distance(Point* p1, Point* p2){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sqrt((p1-&gt;x-p2-&gt;x)*(p1-&gt;x-p2-&gt;x) + (p1-&gt;y-p2-&gt;y)*(p1-&gt;y-p2-&gt;y));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isParallelogram(Polygon* pg){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if (pg-&gt;count == 4)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if (distance(pg-&gt;vertices,pg-&gt;vertices+1)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distance(pg-&gt;vertices+2,pg-&gt;vertices+3) &amp;&amp;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distance(pg-&gt;vertices+1,pg-&gt;vertices+2)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distance(pg-&gt;vertices+3,pg-&gt;vertices))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return 1;                      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/* not a good idea, why? */</a:t>
            </a:r>
            <a:endParaRPr sz="12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Example1: Polygon </a:t>
            </a:r>
            <a:r>
              <a:rPr lang="en" sz="1800"/>
              <a:t>(pgtest.c)</a:t>
            </a:r>
            <a:endParaRPr/>
          </a:p>
        </p:txBody>
      </p:sp>
      <p:sp>
        <p:nvSpPr>
          <p:cNvPr id="206" name="Google Shape;206;p31"/>
          <p:cNvSpPr txBox="1"/>
          <p:nvPr>
            <p:ph idx="1" type="body"/>
          </p:nvPr>
        </p:nvSpPr>
        <p:spPr>
          <a:xfrm>
            <a:off x="457200" y="1200150"/>
            <a:ext cx="82296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"polygon.h"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Polygon *pg1, *pg2;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pg1 = getPG();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printf("This polygon is %sa parallelogram.", isParallelogram(pg1)?"":"not 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pg2 = getPG();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printf("This polygon is %sa parallelogram.", isParallelogram(pg2)?"":"not ");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7" name="Google Shape;207;p31"/>
          <p:cNvSpPr txBox="1"/>
          <p:nvPr/>
        </p:nvSpPr>
        <p:spPr>
          <a:xfrm>
            <a:off x="457200" y="3707500"/>
            <a:ext cx="8229600" cy="11763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data.txt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	5 -3		6 5		1 4		-4 0</a:t>
            </a:r>
            <a:endParaRPr b="0" i="0" sz="14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	-3 5		5 6		4 1		-4 0</a:t>
            </a:r>
            <a:endParaRPr b="0" i="0" sz="14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Example2: Matrix - revisited</a:t>
            </a:r>
            <a:endParaRPr/>
          </a:p>
        </p:txBody>
      </p:sp>
      <p:sp>
        <p:nvSpPr>
          <p:cNvPr id="213" name="Google Shape;213;p3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#if !defined MAT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#define MAT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typedef struct{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int** data;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rows;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cols;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 Matrix;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Matrix get_matrix(int, int);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free_matrix(Matrix);	/* OR */ 	void free_matrix(Matrix*);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fill_matrix(Matrix);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print_matrix(Matrix);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Matrix transpose(Matrix);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#endif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Enumerated Constants</a:t>
            </a:r>
            <a:endParaRPr/>
          </a:p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An enumeration is a user-defined data type that consists of integral constants.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Sytnax: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enum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&lt;type_name&gt; 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&lt;id1&gt;[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&lt;val1]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&lt;id2&gt;[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&lt;val2&gt;]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...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&lt;idn&gt;[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&lt;valn&gt;]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enum suit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club = 0,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diamonds = 10,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hearts = 20,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spades = 3,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Values can be omitted</a:t>
            </a:r>
            <a:endParaRPr sz="14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400"/>
              <a:t>Assigned automatically starting from 0, or from last assigned value, and increasing</a:t>
            </a:r>
            <a:endParaRPr sz="1400"/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enum week {sunday,monday,tuesday,wednesday,thursday,friday,saturday 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Enumerated Constants</a:t>
            </a:r>
            <a:endParaRPr/>
          </a:p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1" name="Google Shape;71;p11"/>
          <p:cNvSpPr txBox="1"/>
          <p:nvPr/>
        </p:nvSpPr>
        <p:spPr>
          <a:xfrm>
            <a:off x="481050" y="1206325"/>
            <a:ext cx="37893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TYPE {A = 1, B = 10, C = 100, D = 1000};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printf("%d %d %d %d\n", A, B, C ,D);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2" name="Google Shape;72;p11"/>
          <p:cNvSpPr txBox="1"/>
          <p:nvPr/>
        </p:nvSpPr>
        <p:spPr>
          <a:xfrm>
            <a:off x="4669850" y="1206325"/>
            <a:ext cx="3041700" cy="33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1 10 100 1000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3" name="Google Shape;73;p11"/>
          <p:cNvSpPr txBox="1"/>
          <p:nvPr/>
        </p:nvSpPr>
        <p:spPr>
          <a:xfrm>
            <a:off x="481050" y="1758375"/>
            <a:ext cx="37893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TYPE {A, B, C , D};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printf("%d %d %d %d\n", A, B, C ,D);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4" name="Google Shape;74;p11"/>
          <p:cNvSpPr txBox="1"/>
          <p:nvPr/>
        </p:nvSpPr>
        <p:spPr>
          <a:xfrm>
            <a:off x="4669850" y="1758375"/>
            <a:ext cx="3041700" cy="33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0 1 2 3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5" name="Google Shape;75;p11"/>
          <p:cNvSpPr txBox="1"/>
          <p:nvPr/>
        </p:nvSpPr>
        <p:spPr>
          <a:xfrm>
            <a:off x="481050" y="2310425"/>
            <a:ext cx="37893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TYPE {A, B = 10, C, D = 1000};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printf("%d %d %d %d\n", A, B, C ,D);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6" name="Google Shape;76;p11"/>
          <p:cNvSpPr txBox="1"/>
          <p:nvPr/>
        </p:nvSpPr>
        <p:spPr>
          <a:xfrm>
            <a:off x="4669850" y="2310425"/>
            <a:ext cx="3041700" cy="33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0 10 11 1000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" name="Google Shape;77;p11"/>
          <p:cNvSpPr txBox="1"/>
          <p:nvPr/>
        </p:nvSpPr>
        <p:spPr>
          <a:xfrm>
            <a:off x="481050" y="2862475"/>
            <a:ext cx="37893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TYPE {A = 12, B = 10, C, D};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printf("%d %d %d %d\n", A, B, C ,D);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" name="Google Shape;78;p11"/>
          <p:cNvSpPr txBox="1"/>
          <p:nvPr/>
        </p:nvSpPr>
        <p:spPr>
          <a:xfrm>
            <a:off x="4669850" y="2862475"/>
            <a:ext cx="3041700" cy="338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12 10 11 12</a:t>
            </a:r>
            <a:endParaRPr b="0" i="0" sz="1000" u="none" cap="none" strike="noStrike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9" name="Google Shape;79;p11"/>
          <p:cNvSpPr txBox="1"/>
          <p:nvPr/>
        </p:nvSpPr>
        <p:spPr>
          <a:xfrm>
            <a:off x="481050" y="3414525"/>
            <a:ext cx="7230600" cy="492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DoW {sunday,monday,tuesday,wednesday,thursday,friday,saturday};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" sz="1000">
                <a:latin typeface="Courier New"/>
                <a:ea typeface="Courier New"/>
                <a:cs typeface="Courier New"/>
                <a:sym typeface="Courier New"/>
              </a:rPr>
              <a:t>e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num DoW </a:t>
            </a:r>
            <a:r>
              <a:rPr b="1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d1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d2=tuesday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" name="Google Shape;80;p11"/>
          <p:cNvSpPr txBox="1"/>
          <p:nvPr/>
        </p:nvSpPr>
        <p:spPr>
          <a:xfrm>
            <a:off x="481050" y="3966575"/>
            <a:ext cx="7230600" cy="33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enum DoW {sunday,monday,tuesday,wednesday,thursday,friday,saturday} </a:t>
            </a:r>
            <a:r>
              <a:rPr b="1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d1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d2=tuesday</a:t>
            </a:r>
            <a:r>
              <a:rPr b="0" i="0" lang="en" sz="1000" u="none" cap="none" strike="noStrik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0" i="0" sz="10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Structure</a:t>
            </a:r>
            <a:endParaRPr/>
          </a:p>
        </p:txBody>
      </p:sp>
      <p:sp>
        <p:nvSpPr>
          <p:cNvPr id="86" name="Google Shape;86;p12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Structure is a collection of related variables: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 sz="1400"/>
              <a:t>possibly of different types, unlike arrays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eorgia"/>
              <a:buChar char="○"/>
            </a:pPr>
            <a:r>
              <a:rPr lang="en" sz="1400"/>
              <a:t>grouped together under a single name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structure type in C is called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Structure holds data that belongs together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Examples</a:t>
            </a:r>
            <a:r>
              <a:rPr lang="en"/>
              <a:t>: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Student record: student id, name, major, gender, ..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Bank account: account number, name, balance, ..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Date: year, month, day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Point: x, y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/>
              <a:t> defines a new datatype.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/>
              <a:t> Definition</a:t>
            </a:r>
            <a:endParaRPr/>
          </a:p>
        </p:txBody>
      </p:sp>
      <p:sp>
        <p:nvSpPr>
          <p:cNvPr id="92" name="Google Shape;92;p13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Syntax:</a:t>
            </a:r>
            <a:br>
              <a:rPr lang="en"/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&lt;struct_tag&gt;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		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[&lt;struct_tag&gt;]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&lt;type&gt; &lt;identifier_list&gt;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  &lt;type&gt; &lt;identifier_list&gt;;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&lt;type&gt; &lt;identifier_list&gt;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  &lt;type&gt; &lt;identifier_list&gt;;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…										  …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};			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		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&lt;variable_list&gt;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/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b="1" lang="en"/>
              <a:t>Examples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3115275" y="3182325"/>
            <a:ext cx="1882200" cy="127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Student{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st_id;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fname[100];</a:t>
            </a:r>
            <a:b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lname[100];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991200" y="3182325"/>
            <a:ext cx="1882200" cy="1270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point{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x ; 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y ;</a:t>
            </a:r>
            <a:endParaRPr b="0" i="0" sz="12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0" i="0" sz="1200" u="none" cap="none" strike="noStrik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Declaration of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/>
              <a:t>Variable</a:t>
            </a:r>
            <a:endParaRPr/>
          </a:p>
        </p:txBody>
      </p:sp>
      <p:sp>
        <p:nvSpPr>
          <p:cNvPr id="100" name="Google Shape;100;p14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Declaration of a variable of struct type:</a:t>
            </a:r>
            <a:endParaRPr/>
          </a:p>
          <a:p>
            <a:pPr indent="45720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&lt;struct_type&gt; &lt;identifier_list&gt;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Example1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studentRec 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student_idno;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 student_name[20];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s1, s2;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Times New Roman"/>
              <a:buChar char="❖"/>
            </a:pPr>
            <a:r>
              <a:rPr lang="en"/>
              <a:t>Example2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s1 { char c; int i; } u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s2 { char c; int i; } v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s3 { char c; int i; } x 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s3 y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The types of u , v and x are all different, but the types of x and y are the same.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5397000" y="2208200"/>
            <a:ext cx="3289800" cy="14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studentRec {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student_idno;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char student_name[20];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b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0" i="0" sz="1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studentRec s1, s2;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/>
              <a:t>Members</a:t>
            </a:r>
            <a:endParaRPr/>
          </a:p>
        </p:txBody>
      </p:sp>
      <p:sp>
        <p:nvSpPr>
          <p:cNvPr id="107" name="Google Shape;107;p15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Individual components of a struct type are called members (or fields)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can be of different types (simple, array or struct).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Complex data structures can be formed by defining arrays of structs.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Members of a struct type variable are accessed with direct access operator (.)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Syntax: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&lt;struct-variable&gt;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&lt;member_name&gt;</a:t>
            </a:r>
            <a:r>
              <a:rPr b="1" lang="en" sz="14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endParaRPr/>
          </a:p>
          <a:p>
            <a:pPr indent="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3000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strcpy(s1.student_name, "Mohamed Ali");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s1.studentid = 43321313;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s1.age = 20;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printf("The student name is %s", s1.student_name);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point ptA;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struct </a:t>
            </a:r>
            <a:r>
              <a:rPr lang="en"/>
              <a:t>Variable Initialization</a:t>
            </a:r>
            <a:endParaRPr/>
          </a:p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Initialization is done by specifying values of every member.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point ptA={10,20};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Assignment operator copies every member of the structure</a:t>
            </a:r>
            <a:endParaRPr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be careful with pointers</a:t>
            </a:r>
            <a:endParaRPr sz="1400"/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Cannot use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==</a:t>
            </a:r>
            <a:r>
              <a:rPr lang="en" sz="1400"/>
              <a:t> to compare two structure variables</a:t>
            </a:r>
            <a:endParaRPr sz="1400"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variable of a structure type can be also initialized by any the following methods: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date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day, month , year 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 birth_date = {31 , 12 , 1988};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date newyear={1, 1};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