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B8AFC1-8676-4434-A158-CFFB182B6F2F}">
  <a:tblStyle styleId="{34B8AFC1-8676-4434-A158-CFFB182B6F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7c2961d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7c2961d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c444f8cf21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c444f8cf21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c444f8cf2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c444f8cf21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c444f8cf2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c444f8cf2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c444f8cf2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c444f8cf2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c444f8cf2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c444f8cf2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c444f8cf2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c444f8cf2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c444f8cf21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c444f8cf21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c444f8cf2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c444f8cf2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c444f8cf21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c444f8cf21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7c2961d8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7c2961d8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7c2961d8e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7c2961d8e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c444f8cf2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c444f8cf21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c48a2cd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c48a2cd0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c48a2cd0c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c48a2cd0c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c48a2cd0c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c48a2cd0c6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c444f8cf21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c444f8cf21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c444f8cf2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c444f8cf2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rot="10800000" flipH="1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 rot="10800000" flipH="1">
            <a:off x="0" y="298395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rot="10800000" flipH="1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-plane">
    <p:bg>
      <p:bgPr>
        <a:solidFill>
          <a:srgbClr val="1155CC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hyperlink" Target="https://en.wikipedia.org/wiki/Obfuscation_(software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Memory   Management</a:t>
            </a:r>
            <a:endParaRPr b="1"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w="19050" cap="flat" cmpd="sng">
            <a:solidFill>
              <a:srgbClr val="CFE2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CSC215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of Pointers</a:t>
            </a:r>
            <a:endParaRPr/>
          </a:p>
        </p:txBody>
      </p:sp>
      <p:sp>
        <p:nvSpPr>
          <p:cNvPr id="168" name="Google Shape;168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 is an array of strings: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*suit[ 4 ] = { "Hearts", "Diamonds", "Clubs", "Spades" 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strings are pointers to the first character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</a:t>
            </a:r>
            <a:r>
              <a:rPr lang="en" sz="1400"/>
              <a:t> each element of suit is a pointer to a char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strings are not actually stored in the array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suit</a:t>
            </a:r>
            <a:r>
              <a:rPr lang="en" sz="1400"/>
              <a:t>, only pointers to the strings are stored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suit array has a fixed size, but strings can be of any size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9" name="Google Shape;16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475" y="2986098"/>
            <a:ext cx="6681249" cy="122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of Pointers</a:t>
            </a:r>
            <a:endParaRPr/>
          </a:p>
        </p:txBody>
      </p:sp>
      <p:sp>
        <p:nvSpPr>
          <p:cNvPr id="175" name="Google Shape;175;p30"/>
          <p:cNvSpPr txBox="1">
            <a:spLocks noGrp="1"/>
          </p:cNvSpPr>
          <p:nvPr>
            <p:ph type="body" idx="1"/>
          </p:nvPr>
        </p:nvSpPr>
        <p:spPr>
          <a:xfrm>
            <a:off x="457200" y="120010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Creating multidimensional array dynamically:</a:t>
            </a:r>
            <a:endParaRPr/>
          </a:p>
          <a:p>
            <a: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200"/>
              <a:t>Each dimension except the most inner one stores pointers to the next level (inner) sub arrays</a:t>
            </a:r>
            <a:endParaRPr sz="1200"/>
          </a:p>
          <a:p>
            <a: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200"/>
              <a:t>Data are stored in the inner dimension</a:t>
            </a:r>
            <a:endParaRPr sz="1200"/>
          </a:p>
          <a:p>
            <a: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200"/>
              <a:t>Example: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arr[3][4];</a:t>
            </a:r>
            <a:r>
              <a:rPr lang="en" sz="1200"/>
              <a:t> can be allocated dynamically in the following way:</a:t>
            </a:r>
            <a:endParaRPr sz="120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int** parr;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if (( arr = malloc( 3 * sizeof(int*)))){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 &lt; 3;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arr[i] = malloc(4 * sizeof(int));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76" name="Google Shape;176;p30"/>
          <p:cNvGraphicFramePr/>
          <p:nvPr/>
        </p:nvGraphicFramePr>
        <p:xfrm>
          <a:off x="7872175" y="2365950"/>
          <a:ext cx="1155450" cy="255984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31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4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arr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0x3C90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0x3CA0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0x3CB0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arr[2][3]</a:t>
                      </a:r>
                      <a:endParaRPr sz="800"/>
                    </a:p>
                  </a:txBody>
                  <a:tcPr marL="45700" marR="45700" marT="45700" marB="4570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77" name="Google Shape;177;p30"/>
          <p:cNvGraphicFramePr/>
          <p:nvPr/>
        </p:nvGraphicFramePr>
        <p:xfrm>
          <a:off x="1348825" y="4044700"/>
          <a:ext cx="1173000" cy="33524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9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parr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0x52F0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0x3C90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8" name="Google Shape;178;p30"/>
          <p:cNvGraphicFramePr/>
          <p:nvPr/>
        </p:nvGraphicFramePr>
        <p:xfrm>
          <a:off x="3593950" y="4072488"/>
          <a:ext cx="910675" cy="63996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0x52F0</a:t>
                      </a:r>
                      <a:endParaRPr sz="6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0x4324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0x52F4</a:t>
                      </a:r>
                      <a:endParaRPr sz="6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0x4710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0x52F8</a:t>
                      </a:r>
                      <a:endParaRPr sz="6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0x6DE8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9" name="Google Shape;179;p30"/>
          <p:cNvGraphicFramePr/>
          <p:nvPr/>
        </p:nvGraphicFramePr>
        <p:xfrm>
          <a:off x="4779925" y="4044700"/>
          <a:ext cx="834150" cy="8532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0x4324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80" name="Google Shape;180;p30"/>
          <p:cNvGraphicFramePr/>
          <p:nvPr/>
        </p:nvGraphicFramePr>
        <p:xfrm>
          <a:off x="5754675" y="4044700"/>
          <a:ext cx="834150" cy="8532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0x4710</a:t>
                      </a: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81" name="Google Shape;181;p30"/>
          <p:cNvGraphicFramePr/>
          <p:nvPr/>
        </p:nvGraphicFramePr>
        <p:xfrm>
          <a:off x="6729425" y="4044700"/>
          <a:ext cx="834150" cy="8532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0x6DE8</a:t>
                      </a:r>
                      <a:endParaRPr sz="6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45700" marR="45700" marT="45700" marB="457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82" name="Google Shape;182;p30"/>
          <p:cNvCxnSpPr/>
          <p:nvPr/>
        </p:nvCxnSpPr>
        <p:spPr>
          <a:xfrm>
            <a:off x="7763350" y="2072200"/>
            <a:ext cx="7500" cy="2849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83" name="Google Shape;183;p30"/>
          <p:cNvSpPr/>
          <p:nvPr/>
        </p:nvSpPr>
        <p:spPr>
          <a:xfrm>
            <a:off x="2016375" y="3791143"/>
            <a:ext cx="2030500" cy="347700"/>
          </a:xfrm>
          <a:custGeom>
            <a:avLst/>
            <a:gdLst/>
            <a:ahLst/>
            <a:cxnLst/>
            <a:rect l="l" t="t" r="r" b="b"/>
            <a:pathLst>
              <a:path w="81220" h="13908" extrusionOk="0">
                <a:moveTo>
                  <a:pt x="0" y="11927"/>
                </a:moveTo>
                <a:cubicBezTo>
                  <a:pt x="7311" y="9946"/>
                  <a:pt x="30327" y="-289"/>
                  <a:pt x="43864" y="41"/>
                </a:cubicBezTo>
                <a:cubicBezTo>
                  <a:pt x="57401" y="371"/>
                  <a:pt x="74994" y="11597"/>
                  <a:pt x="81220" y="13908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84" name="Google Shape;184;p30"/>
          <p:cNvSpPr/>
          <p:nvPr/>
        </p:nvSpPr>
        <p:spPr>
          <a:xfrm>
            <a:off x="4423750" y="3859200"/>
            <a:ext cx="834129" cy="307958"/>
          </a:xfrm>
          <a:custGeom>
            <a:avLst/>
            <a:gdLst/>
            <a:ahLst/>
            <a:cxnLst/>
            <a:rect l="l" t="t" r="r" b="b"/>
            <a:pathLst>
              <a:path w="81220" h="13908" extrusionOk="0">
                <a:moveTo>
                  <a:pt x="0" y="11927"/>
                </a:moveTo>
                <a:cubicBezTo>
                  <a:pt x="7311" y="9946"/>
                  <a:pt x="30327" y="-289"/>
                  <a:pt x="43864" y="41"/>
                </a:cubicBezTo>
                <a:cubicBezTo>
                  <a:pt x="57401" y="371"/>
                  <a:pt x="74994" y="11597"/>
                  <a:pt x="81220" y="13908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85" name="Google Shape;185;p30"/>
          <p:cNvSpPr/>
          <p:nvPr/>
        </p:nvSpPr>
        <p:spPr>
          <a:xfrm rot="-417402">
            <a:off x="4398847" y="3782944"/>
            <a:ext cx="1808888" cy="521247"/>
          </a:xfrm>
          <a:custGeom>
            <a:avLst/>
            <a:gdLst/>
            <a:ahLst/>
            <a:cxnLst/>
            <a:rect l="l" t="t" r="r" b="b"/>
            <a:pathLst>
              <a:path w="81220" h="13908" extrusionOk="0">
                <a:moveTo>
                  <a:pt x="0" y="11927"/>
                </a:moveTo>
                <a:cubicBezTo>
                  <a:pt x="7311" y="9946"/>
                  <a:pt x="30327" y="-289"/>
                  <a:pt x="43864" y="41"/>
                </a:cubicBezTo>
                <a:cubicBezTo>
                  <a:pt x="57401" y="371"/>
                  <a:pt x="74994" y="11597"/>
                  <a:pt x="81220" y="13908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86" name="Google Shape;186;p30"/>
          <p:cNvSpPr/>
          <p:nvPr/>
        </p:nvSpPr>
        <p:spPr>
          <a:xfrm rot="-589277">
            <a:off x="4404752" y="3799022"/>
            <a:ext cx="2786685" cy="617420"/>
          </a:xfrm>
          <a:custGeom>
            <a:avLst/>
            <a:gdLst/>
            <a:ahLst/>
            <a:cxnLst/>
            <a:rect l="l" t="t" r="r" b="b"/>
            <a:pathLst>
              <a:path w="81220" h="13908" extrusionOk="0">
                <a:moveTo>
                  <a:pt x="0" y="11927"/>
                </a:moveTo>
                <a:cubicBezTo>
                  <a:pt x="7311" y="9946"/>
                  <a:pt x="30327" y="-289"/>
                  <a:pt x="43864" y="41"/>
                </a:cubicBezTo>
                <a:cubicBezTo>
                  <a:pt x="57401" y="371"/>
                  <a:pt x="74994" y="11597"/>
                  <a:pt x="81220" y="13908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Common Dynamic Allocation Errors</a:t>
            </a:r>
            <a:endParaRPr sz="3300"/>
          </a:p>
        </p:txBody>
      </p:sp>
      <p:sp>
        <p:nvSpPr>
          <p:cNvPr id="192" name="Google Shape;192;p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Initialization errors</a:t>
            </a:r>
            <a:br>
              <a:rPr lang="en" dirty="0"/>
            </a:br>
            <a:r>
              <a:rPr lang="en" sz="1400" dirty="0"/>
              <a:t>do not assume memory returned by malloc and realloc to be filled with zeros</a:t>
            </a:r>
            <a:endParaRPr sz="1400"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Failing to check return values</a:t>
            </a:r>
            <a:br>
              <a:rPr lang="en" dirty="0"/>
            </a:br>
            <a:r>
              <a:rPr lang="en" sz="1400" dirty="0"/>
              <a:t>since memory is a limited resource, allocation is not always guaranteed to succeed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Memory leak</a:t>
            </a:r>
            <a:br>
              <a:rPr lang="en" dirty="0"/>
            </a:br>
            <a:r>
              <a:rPr lang="en" sz="1400" dirty="0"/>
              <a:t>Forgetting to call free when the allocated memory is no more needed</a:t>
            </a:r>
            <a:endParaRPr sz="1400"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Writing to already freed memory</a:t>
            </a:r>
            <a:br>
              <a:rPr lang="en" dirty="0"/>
            </a:br>
            <a:r>
              <a:rPr lang="en" sz="1400" dirty="0"/>
              <a:t>if pointer is not set to NULL it is still possible to read/write from where it points to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Freeing the same memory multiple times</a:t>
            </a:r>
            <a:br>
              <a:rPr lang="en" dirty="0"/>
            </a:br>
            <a:r>
              <a:rPr lang="en" sz="1400" dirty="0"/>
              <a:t>may corrupt </a:t>
            </a:r>
            <a:r>
              <a:rPr lang="en" sz="1400"/>
              <a:t>data structure</a:t>
            </a:r>
            <a:endParaRPr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98" name="Google Shape;198;p32"/>
          <p:cNvSpPr txBox="1">
            <a:spLocks noGrp="1"/>
          </p:cNvSpPr>
          <p:nvPr>
            <p:ph type="body" idx="1"/>
          </p:nvPr>
        </p:nvSpPr>
        <p:spPr>
          <a:xfrm>
            <a:off x="304800" y="1200150"/>
            <a:ext cx="46011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input, n, count =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*numbers = NULL, *more_numbers = NULL;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do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 ("Enter an integer (0 to end): 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scanf("%d", &amp;input);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count++;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more_numbers=(int*)realloc(numbers,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                   count * sizeof(int));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if (more_numbers!=NULL)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numbers = more_numbers;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numbers[count-1] = input;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else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free(numbers);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puts("Error (re)allocating memory");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return 1;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 while (input!=0);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p32"/>
          <p:cNvSpPr txBox="1">
            <a:spLocks noGrp="1"/>
          </p:cNvSpPr>
          <p:nvPr>
            <p:ph type="body" idx="1"/>
          </p:nvPr>
        </p:nvSpPr>
        <p:spPr>
          <a:xfrm>
            <a:off x="5335825" y="1200150"/>
            <a:ext cx="3481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 ("Numbers entered: 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(n=0;n&lt;count;n++)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 ("%d ",numbers[n]);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 (numbers);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mat.c</a:t>
            </a:r>
            <a:endParaRPr/>
          </a:p>
        </p:txBody>
      </p:sp>
      <p:sp>
        <p:nvSpPr>
          <p:cNvPr id="205" name="Google Shape;205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"mat.h"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int** get_matrix(int rows, int cols){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 i, **matrix;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(matrix = (int**)malloc(rows*sizeof(int*)))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if (matrix[0] = (int*)calloc(rows*cols,sizeof(int))){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for (i=1; i&lt;rows;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matrix[i] = matrix[0] + cols * 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return matrix;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NULL;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free_matrix(int** m){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free(m[0]);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free(m);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6" name="Google Shape;206;p33"/>
          <p:cNvSpPr txBox="1"/>
          <p:nvPr/>
        </p:nvSpPr>
        <p:spPr>
          <a:xfrm>
            <a:off x="3167450" y="3906700"/>
            <a:ext cx="2035500" cy="923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Compare with: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free_matrix(int*** m){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free(*m[0]);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free(*m);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*m = NULL;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00"/>
          </a:p>
        </p:txBody>
      </p:sp>
      <p:sp>
        <p:nvSpPr>
          <p:cNvPr id="207" name="Google Shape;207;p33"/>
          <p:cNvSpPr txBox="1"/>
          <p:nvPr/>
        </p:nvSpPr>
        <p:spPr>
          <a:xfrm>
            <a:off x="5817000" y="2057400"/>
            <a:ext cx="2869800" cy="12210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Compare with: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(matrix = 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(int**) malloc(rows*sizeof(int*)))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(i=0; i&lt;rows; i++)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if(!(matrix[i] = </a:t>
            </a:r>
            <a:b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(int*) calloc(cols,sizeof(int))))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return NULL;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return matrix;</a:t>
            </a:r>
            <a:endParaRPr sz="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mat.c</a:t>
            </a:r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fill_matrix(int** m, int rows, int cols){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j;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 &lt; rows;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(j=0; j &lt; cols; j++){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printf("Enter element [%d, %d]:", i, j); scanf("%d", &amp;m[i][j]);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print_matrix(int** m, int rows, int cols){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j;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 &lt; rows; i++){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(j=0; j &lt; cols; j++) printf("%d\t", m[i][j]);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printf("\n");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 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int** transpose(int** m, int rows, int cols){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j, **t = get_matrix(cols, rows);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 &lt; rows;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(j=0; j &lt; cols; j++) t[j][i] = m[i][j];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t;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mat.h</a:t>
            </a:r>
            <a:endParaRPr/>
          </a:p>
        </p:txBody>
      </p:sp>
      <p:sp>
        <p:nvSpPr>
          <p:cNvPr id="219" name="Google Shape;219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#if !defined MAT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MAT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int** get_matrix(int,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free_matrix(int**);		/* OR */ 	void free_matrix(int***);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fill_matrix(int**, int,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print_matrix(int**, int,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int** transpose(int**, int,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test.c</a:t>
            </a:r>
            <a:endParaRPr/>
          </a:p>
        </p:txBody>
      </p:sp>
      <p:sp>
        <p:nvSpPr>
          <p:cNvPr id="225" name="Google Shape;225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"mat.h"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r, c;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printf("How many rows? "); scanf("%d", &amp;r);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printf("How many columns? "); scanf("%d", &amp;c);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int** mat = get_matrix(r, c);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fill_matrix(mat, r, c);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print_matrix(mat, r, c);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int** tra = transpose(mat, r, c);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print_matrix(tra, c, r);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free_matrix(mat);		/* OR */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free_matrix(tra);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6" name="Google Shape;226;p36"/>
          <p:cNvSpPr txBox="1"/>
          <p:nvPr/>
        </p:nvSpPr>
        <p:spPr>
          <a:xfrm>
            <a:off x="4485850" y="4161925"/>
            <a:ext cx="42009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free_matrix(&amp;mat);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free_matrix(&amp;tra);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Cryptic vs. Short C Code</a:t>
            </a:r>
            <a:endParaRPr/>
          </a:p>
        </p:txBody>
      </p:sp>
      <p:sp>
        <p:nvSpPr>
          <p:cNvPr id="232" name="Google Shape;232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Consider the following function that copies a string into another: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strcpy(char *s, char *t){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  int i;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	  i =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  while ((*s = *t) != '\0')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    S++;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    T++;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  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Now, consider this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strcpy(char *s, char *t){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while ((*s++ = *t++) != '\0');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and</a:t>
            </a:r>
            <a:r>
              <a:rPr lang="en" sz="1400"/>
              <a:t> this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strcpy(char *s, char *t){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while (*s++ = *t++);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pic>
        <p:nvPicPr>
          <p:cNvPr id="233" name="Google Shape;23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878100"/>
            <a:ext cx="4114772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7"/>
          <p:cNvSpPr txBox="1"/>
          <p:nvPr/>
        </p:nvSpPr>
        <p:spPr>
          <a:xfrm>
            <a:off x="4596696" y="2646950"/>
            <a:ext cx="4090500" cy="12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Obfuscation (software)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International Obfuscated C Code Contest</a:t>
            </a:r>
            <a:b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i="1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http://www.ioccc.org/</a:t>
            </a:r>
            <a:endParaRPr i="1">
              <a:solidFill>
                <a:srgbClr val="11111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i="1">
              <a:solidFill>
                <a:srgbClr val="11111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5" name="Google Shape;235;p3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24946" y="2771725"/>
            <a:ext cx="362250" cy="32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❖"/>
            </a:pPr>
            <a:r>
              <a:rPr lang="en"/>
              <a:t>Static vs Dynamic Allocation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Dynamic allocation functions</a:t>
            </a:r>
            <a:br>
              <a:rPr lang="en"/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malloc, realloc, calloc, free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Implementation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Common errors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Static vs Dynamic Allocation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 language supports 2 kinds of memory allocation through variables: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b="1"/>
              <a:t>Static allocation</a:t>
            </a:r>
            <a:r>
              <a:rPr lang="en" sz="1400"/>
              <a:t> is what happens when you declare a static or global variable</a:t>
            </a:r>
            <a:endParaRPr sz="140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each static or global variable defines one block of space, of a fixed size</a:t>
            </a:r>
            <a:endParaRPr sz="140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space is allocated once, when your program is started</a:t>
            </a:r>
            <a:endParaRPr sz="140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is never freed.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b="1"/>
              <a:t>Automatic allocation</a:t>
            </a:r>
            <a:r>
              <a:rPr lang="en" sz="1400"/>
              <a:t> happens when you declare automatic variable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such as function argument or local variable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space is allocated when compound statement containing declaration is entered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is freed when that compound statement is exited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 3</a:t>
            </a:r>
            <a:r>
              <a:rPr lang="en" baseline="30000"/>
              <a:t>rd</a:t>
            </a:r>
            <a:r>
              <a:rPr lang="en"/>
              <a:t> important kind of memory allocation: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b="1"/>
              <a:t>Dynamic allocation</a:t>
            </a:r>
            <a:r>
              <a:rPr lang="en" sz="1400"/>
              <a:t> is not supported by C variables but is available via C Library functions.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allocation of memory at compile-time  before the associated program is executed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Allows programs to determine as they are running where to store some information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You need dynamic allocation you do not know before the program runs:</a:t>
            </a:r>
            <a:endParaRPr sz="1400"/>
          </a:p>
          <a:p>
            <a:pPr marL="1371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en" sz="1400"/>
              <a:t>the amount of memory you need, or</a:t>
            </a:r>
            <a:endParaRPr sz="1400"/>
          </a:p>
          <a:p>
            <a:pPr marL="1371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-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how long you continue to need it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The only way to get dynamically allocated memory is via a system call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via a C Library function call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only way to refer to dynamically allocated space is through a pointer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generally use dynamic allocation only when neither static nor automatic allocation will serve: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because it is less convenient, and 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because the actual process of dynamic allocation requires more computation time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To allocate memory, use one of the functions: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malloc(size_t size);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calloc(size_t nmem, size_t size);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realloc(void* ptr, size_t size);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To deallocate memory pointed to by ptr use the function: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free(void* ptr);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Must include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&lt;stdlib.h&gt;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Allocating String Buffer</a:t>
            </a:r>
            <a:endParaRPr sz="1800"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Automatic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str[1000];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scanf("%s", str);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Dynamic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char* str = malloc(1000);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scanf("%s", str);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22" name="Google Shape;122;p24"/>
          <p:cNvGraphicFramePr/>
          <p:nvPr/>
        </p:nvGraphicFramePr>
        <p:xfrm>
          <a:off x="4278300" y="1333500"/>
          <a:ext cx="1472425" cy="123121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3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0x2b41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0x2b42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[999]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0x2f27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3" name="Google Shape;123;p24"/>
          <p:cNvGraphicFramePr/>
          <p:nvPr/>
        </p:nvGraphicFramePr>
        <p:xfrm>
          <a:off x="4278300" y="2885490"/>
          <a:ext cx="1472425" cy="202356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3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0x2f11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0x2f12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[999]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0x3227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Allocating 1-D Array</a:t>
            </a:r>
            <a:endParaRPr sz="1800"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Automatic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f[50];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f[2] = 3.5;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Dynamic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float* f = malloc(50*sizeof(float));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f[2] = 3.5;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30" name="Google Shape;130;p25"/>
          <p:cNvGraphicFramePr/>
          <p:nvPr/>
        </p:nvGraphicFramePr>
        <p:xfrm>
          <a:off x="4659300" y="1333500"/>
          <a:ext cx="1472425" cy="123121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3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0x2b44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3.5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[49]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0x2c08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1" name="Google Shape;131;p25"/>
          <p:cNvGraphicFramePr/>
          <p:nvPr/>
        </p:nvGraphicFramePr>
        <p:xfrm>
          <a:off x="4659300" y="2885490"/>
          <a:ext cx="1472425" cy="202356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3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0x2f14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3.5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[49]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0x2f08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Google Shape;136;p26"/>
          <p:cNvGraphicFramePr/>
          <p:nvPr/>
        </p:nvGraphicFramePr>
        <p:xfrm>
          <a:off x="7792950" y="1209100"/>
          <a:ext cx="1328675" cy="38032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2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arr1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0x3030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0x2f14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0x3024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0x3028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0x302c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0x3030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0x3034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-7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0x3038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0x303c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0x3040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0x3044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0x3048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0x304c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137" name="Google Shape;137;p26"/>
          <p:cNvGraphicFramePr/>
          <p:nvPr/>
        </p:nvGraphicFramePr>
        <p:xfrm>
          <a:off x="6497550" y="1209100"/>
          <a:ext cx="1328675" cy="38032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42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0x4160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0x2f14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0x4c50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0x3024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0x3028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0x302c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0x4160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0x4164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-7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0x4168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0x416c</a:t>
                      </a:r>
                      <a:endParaRPr/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0x4c50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0x4c54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0x4c58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[3]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0x4c5c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38" name="Google Shape;138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Allocating 2D Array</a:t>
            </a:r>
            <a:endParaRPr sz="1800"/>
          </a:p>
        </p:txBody>
      </p:sp>
      <p:sp>
        <p:nvSpPr>
          <p:cNvPr id="139" name="Google Shape;139;p26"/>
          <p:cNvSpPr txBox="1">
            <a:spLocks noGrp="1"/>
          </p:cNvSpPr>
          <p:nvPr>
            <p:ph type="body" idx="1"/>
          </p:nvPr>
        </p:nvSpPr>
        <p:spPr>
          <a:xfrm>
            <a:off x="152400" y="1200150"/>
            <a:ext cx="4118100" cy="127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Automatic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arr[3][4];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arr[1][2] = -7;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40" name="Google Shape;140;p26"/>
          <p:cNvGraphicFramePr/>
          <p:nvPr/>
        </p:nvGraphicFramePr>
        <p:xfrm>
          <a:off x="704750" y="2314125"/>
          <a:ext cx="1472425" cy="221858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23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1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0x2b40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0x2b44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0x2b48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[0][3]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0x2b4c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[1][0]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0x2b50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[1][1]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0x2b54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[1][2]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-7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0x2b58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[1][3]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0x2b5c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[2][0]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0x2b60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[2][1]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0x2b64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[2][2]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0x2b68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[2][3]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0x2b6c</a:t>
                      </a: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18275" marB="18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41" name="Google Shape;141;p26"/>
          <p:cNvSpPr txBox="1">
            <a:spLocks noGrp="1"/>
          </p:cNvSpPr>
          <p:nvPr>
            <p:ph type="body" idx="1"/>
          </p:nvPr>
        </p:nvSpPr>
        <p:spPr>
          <a:xfrm>
            <a:off x="2549550" y="1200150"/>
            <a:ext cx="4464900" cy="365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Dynamic allocation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int** arr = malloc(3*sizeof(int*));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(i=0; i&lt;3; i++)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arr[i] = malloc(4*sizeof(int));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arr[1][2] = -7;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Also: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int** arr1 = malloc(3*sizeof(int*));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arr[0] = malloc(3*4*sizeof(int));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(i=1; i&lt;3; i++)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arr[i] = arr[i-1]+4;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 Arrays</a:t>
            </a:r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Syntax</a:t>
            </a:r>
            <a:r>
              <a:rPr lang="en"/>
              <a:t>: </a:t>
            </a:r>
            <a:r>
              <a:rPr lang="en" sz="1400"/>
              <a:t>&lt;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type&gt; &lt;name&gt;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&lt;dim1size&gt;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&lt;dim2size&gt;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&lt;dimNsize&gt;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Example: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int threedim[5][10][4];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Initializer</a:t>
            </a:r>
            <a:r>
              <a:rPr lang="en"/>
              <a:t>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= { { {..},{..},{..}}, {...}, {...}}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Example: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int twodim[2][4]={{1,2,3,4},{-1,-2,-3,-4}}; /* or simply: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int twodim[2][4]={1, 2, 3, 4, -1, -2, -3, -4};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You cannot omit any dimension size if no initializer exists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Accessing individual elements</a:t>
            </a:r>
            <a:r>
              <a:rPr lang="en"/>
              <a:t>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&lt;dim1index&gt;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&lt;dim2index&gt;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&lt;dimNindex&gt;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Example: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 b="1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twodim[1][2]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=5; printf("%d\n", </a:t>
            </a:r>
            <a:r>
              <a:rPr lang="en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twodim[0][3]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Allocation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48" name="Google Shape;148;p27"/>
          <p:cNvGraphicFramePr/>
          <p:nvPr/>
        </p:nvGraphicFramePr>
        <p:xfrm>
          <a:off x="3727800" y="4621050"/>
          <a:ext cx="4959000" cy="381000"/>
        </p:xfrm>
        <a:graphic>
          <a:graphicData uri="http://schemas.openxmlformats.org/drawingml/2006/table">
            <a:tbl>
              <a:tblPr>
                <a:noFill/>
                <a:tableStyleId>{34B8AFC1-8676-4434-A158-CFFB182B6F2F}</a:tableStyleId>
              </a:tblPr>
              <a:tblGrid>
                <a:gridCol w="61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4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-1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-2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</a:t>
                      </a:r>
                      <a:endParaRPr sz="1200">
                        <a:solidFill>
                          <a:srgbClr val="1155CC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-4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9" name="Google Shape;149;p27"/>
          <p:cNvSpPr txBox="1"/>
          <p:nvPr/>
        </p:nvSpPr>
        <p:spPr>
          <a:xfrm rot="-2057083">
            <a:off x="3748068" y="4080797"/>
            <a:ext cx="897914" cy="371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twodim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3bf71a0c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0" name="Google Shape;150;p27"/>
          <p:cNvSpPr txBox="1"/>
          <p:nvPr/>
        </p:nvSpPr>
        <p:spPr>
          <a:xfrm rot="-2057165">
            <a:off x="4404231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3bf71a10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1" name="Google Shape;151;p27"/>
          <p:cNvSpPr txBox="1"/>
          <p:nvPr/>
        </p:nvSpPr>
        <p:spPr>
          <a:xfrm rot="-2057165">
            <a:off x="5024803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3bf71a14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2" name="Google Shape;152;p27"/>
          <p:cNvSpPr txBox="1"/>
          <p:nvPr/>
        </p:nvSpPr>
        <p:spPr>
          <a:xfrm rot="-2057165">
            <a:off x="5645374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3bf71a18</a:t>
            </a:r>
            <a:endParaRPr sz="1000">
              <a:solidFill>
                <a:srgbClr val="38761D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3" name="Google Shape;153;p27"/>
          <p:cNvSpPr txBox="1"/>
          <p:nvPr/>
        </p:nvSpPr>
        <p:spPr>
          <a:xfrm rot="-2057165">
            <a:off x="6265945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3bf71a1c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Google Shape;154;p27"/>
          <p:cNvSpPr txBox="1"/>
          <p:nvPr/>
        </p:nvSpPr>
        <p:spPr>
          <a:xfrm rot="-2057165">
            <a:off x="6886517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3bf71a20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27"/>
          <p:cNvSpPr txBox="1"/>
          <p:nvPr/>
        </p:nvSpPr>
        <p:spPr>
          <a:xfrm rot="-2057165">
            <a:off x="7507088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3bf71a24</a:t>
            </a:r>
            <a:endParaRPr sz="1000">
              <a:solidFill>
                <a:srgbClr val="3C78D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6" name="Google Shape;156;p27"/>
          <p:cNvSpPr txBox="1"/>
          <p:nvPr/>
        </p:nvSpPr>
        <p:spPr>
          <a:xfrm rot="-2057165">
            <a:off x="8127660" y="4196496"/>
            <a:ext cx="807881" cy="272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3bf71a28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 Arrays</a:t>
            </a:r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Pointer style</a:t>
            </a:r>
            <a:r>
              <a:rPr lang="en"/>
              <a:t>: </a:t>
            </a:r>
            <a:r>
              <a:rPr lang="en" sz="1400"/>
              <a:t>&lt;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type&gt; ** &lt;name&gt;; /* add * for every extra dimension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a pointer to the 1st element of an array, each element of which is a pointer to the 1st element in an array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flexibility:</a:t>
            </a:r>
            <a:br>
              <a:rPr lang="en"/>
            </a:br>
            <a:r>
              <a:rPr lang="en"/>
              <a:t>Example: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b[4][7] = {"CSC111", "CSC113", "CSC212", "CSC215"};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char *bb[] = {"CSC215", "This is a beautiful morning","M","I guess so"};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have [ ]?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To define pure pointer 2D array:</a:t>
            </a:r>
            <a:endParaRPr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Declare</a:t>
            </a:r>
            <a:r>
              <a:rPr lang="en" sz="1400"/>
              <a:t>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&lt;type&gt;** x</a:t>
            </a:r>
            <a:r>
              <a:rPr lang="en" sz="1400"/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variable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Allocate memory for N elements of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&lt;type&gt;*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(1</a:t>
            </a:r>
            <a:r>
              <a:rPr lang="en" sz="1400" baseline="30000">
                <a:latin typeface="Times New Roman"/>
                <a:ea typeface="Times New Roman"/>
                <a:cs typeface="Times New Roman"/>
                <a:sym typeface="Times New Roman"/>
              </a:rPr>
              <a:t>st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dimension)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For each of these elements, allocate memory for elements of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&lt;type&gt;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(2</a:t>
            </a:r>
            <a:r>
              <a:rPr lang="en" sz="1400" baseline="30000">
                <a:latin typeface="Times New Roman"/>
                <a:ea typeface="Times New Roman"/>
                <a:cs typeface="Times New Roman"/>
                <a:sym typeface="Times New Roman"/>
              </a:rPr>
              <a:t>nd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dimension)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Ignore it for now, you need to learn about memory managements in C first.</a:t>
            </a:r>
            <a:endParaRPr sz="14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Arguments to main: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main(int argc, char** argv){ … 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Name of the executable is always the element at index 0</a:t>
            </a:r>
            <a:br>
              <a:rPr lang="en" sz="1400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(i=0; i&lt;argc; i++) printf("%s\n", argv[i]);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2568</Words>
  <Application>Microsoft Office PowerPoint</Application>
  <PresentationFormat>On-screen Show (16:9)</PresentationFormat>
  <Paragraphs>426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Georgia</vt:lpstr>
      <vt:lpstr>Times New Roman</vt:lpstr>
      <vt:lpstr>Simple Light</vt:lpstr>
      <vt:lpstr>Paper Plane</vt:lpstr>
      <vt:lpstr>Memory   Management</vt:lpstr>
      <vt:lpstr>Outline</vt:lpstr>
      <vt:lpstr>Static vs Dynamic Allocation</vt:lpstr>
      <vt:lpstr>Dynamic Allocation</vt:lpstr>
      <vt:lpstr>Dynamic Allocation Allocating String Buffer</vt:lpstr>
      <vt:lpstr>Dynamic Allocation Allocating 1-D Array</vt:lpstr>
      <vt:lpstr>Dynamic Allocation Allocating 2D Array</vt:lpstr>
      <vt:lpstr>Multidimensional Arrays</vt:lpstr>
      <vt:lpstr>Multidimensional Arrays</vt:lpstr>
      <vt:lpstr>Arrays of Pointers</vt:lpstr>
      <vt:lpstr>Arrays of Pointers</vt:lpstr>
      <vt:lpstr>Common Dynamic Allocation Errors</vt:lpstr>
      <vt:lpstr>Example</vt:lpstr>
      <vt:lpstr>Example: mat.c</vt:lpstr>
      <vt:lpstr>Example: mat.c</vt:lpstr>
      <vt:lpstr>Example: mat.h</vt:lpstr>
      <vt:lpstr>Example: test.c</vt:lpstr>
      <vt:lpstr>Cryptic vs. Short C Code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  Management</dc:title>
  <cp:lastModifiedBy>Mohammed Faroun</cp:lastModifiedBy>
  <cp:revision>1</cp:revision>
  <dcterms:modified xsi:type="dcterms:W3CDTF">2024-03-12T05:45:03Z</dcterms:modified>
</cp:coreProperties>
</file>