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504798-9C10-4782-88D6-E1CF78CDE8CD}">
  <a:tblStyle styleId="{13504798-9C10-4782-88D6-E1CF78CDE8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72120b53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72120b53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7aa129d01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7aa129d01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7aa129d01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7aa129d01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7acad569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7acad569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7acad5690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7acad5690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591e721d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591e721d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591e721d0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591e721d0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591e721d0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591e721d0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591e721d04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591e721d04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591e721d0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591e721d0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591e721d0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591e721d0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73f7a900b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73f7a900b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591e721d04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591e721d04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591e721d04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591e721d04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591e721d04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591e721d04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1591e721d04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1591e721d04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1591e721d04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1591e721d04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7aa129d0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7aa129d0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7aa129d01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7aa129d01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7742ede8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7742ede8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7aa129d0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7aa129d0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7aa129d0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7aa129d0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7aa129d01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7aa129d01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7aa129d01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7aa129d01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rot="10800000" flipH="1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4"/>
          <p:cNvSpPr/>
          <p:nvPr/>
        </p:nvSpPr>
        <p:spPr>
          <a:xfrm>
            <a:off x="0" y="2393175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4"/>
          <p:cNvSpPr/>
          <p:nvPr/>
        </p:nvSpPr>
        <p:spPr>
          <a:xfrm rot="10800000" flipH="1">
            <a:off x="0" y="298395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5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5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❏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❏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6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7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/>
          <p:nvPr/>
        </p:nvSpPr>
        <p:spPr>
          <a:xfrm rot="10800000" flipH="1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8"/>
          <p:cNvSpPr/>
          <p:nvPr/>
        </p:nvSpPr>
        <p:spPr>
          <a:xfrm flipH="1">
            <a:off x="4526627" y="3820834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"/>
          <p:cNvSpPr/>
          <p:nvPr/>
        </p:nvSpPr>
        <p:spPr>
          <a:xfrm rot="10800000">
            <a:off x="4526627" y="441161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l" t="t" r="r" b="b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-plane">
    <p:bg>
      <p:bgPr>
        <a:solidFill>
          <a:srgbClr val="1155CC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Pointers and Arrays</a:t>
            </a:r>
            <a:endParaRPr b="1"/>
          </a:p>
        </p:txBody>
      </p:sp>
      <p:sp>
        <p:nvSpPr>
          <p:cNvPr id="96" name="Google Shape;96;p2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0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w="19050" cap="flat" cmpd="sng">
            <a:solidFill>
              <a:srgbClr val="CFE2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CSC215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Lecture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</a:t>
            </a:r>
            <a:endParaRPr/>
          </a:p>
        </p:txBody>
      </p:sp>
      <p:sp>
        <p:nvSpPr>
          <p:cNvPr id="154" name="Google Shape;154;p29"/>
          <p:cNvSpPr txBox="1">
            <a:spLocks noGrp="1"/>
          </p:cNvSpPr>
          <p:nvPr>
            <p:ph type="body" idx="1"/>
          </p:nvPr>
        </p:nvSpPr>
        <p:spPr>
          <a:xfrm>
            <a:off x="304800" y="1200150"/>
            <a:ext cx="85461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Fixed-size sequential collection of elements of the same type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Primitive arrays implemented as a pointer to block of contiguous memory locations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highlight>
                  <a:srgbClr val="FFFFFF"/>
                </a:highlight>
              </a:rPr>
              <a:t>lowest address corresponds to the first element and highest address to the last element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b="1"/>
              <a:t>Declaration:</a:t>
            </a:r>
            <a:r>
              <a:rPr lang="en"/>
              <a:t>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&lt;element_type&gt; &lt;array_name&gt;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&lt;positive_int_array_size&gt;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"/>
              <a:t/>
            </a:r>
            <a:br>
              <a:rPr lang="en"/>
            </a:br>
            <a:r>
              <a:rPr lang="en"/>
              <a:t>Example: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balance[8]; /* allocate 8 int elements*/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b="1"/>
              <a:t>Accessing individual elements:</a:t>
            </a:r>
            <a:r>
              <a:rPr lang="en"/>
              <a:t> &lt;array_name&gt;[&lt;element_index&gt;]</a:t>
            </a:r>
            <a:br>
              <a:rPr lang="en"/>
            </a:br>
            <a:r>
              <a:rPr lang="en"/>
              <a:t>Example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a = balance[3]; /* gets the 4th element’s value*/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b="1"/>
              <a:t>Array Initializer:</a:t>
            </a:r>
            <a:r>
              <a:rPr lang="en"/>
              <a:t>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&lt;type&gt; &lt;name&gt;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&lt;optional_size&gt;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] = {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&lt;comma-sep elements&gt;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&lt;optional_size&gt; must be &gt;= # of elements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</a:t>
            </a:r>
            <a:endParaRPr/>
          </a:p>
        </p:txBody>
      </p:sp>
      <p:sp>
        <p:nvSpPr>
          <p:cNvPr id="160" name="Google Shape;160;p30"/>
          <p:cNvSpPr txBox="1">
            <a:spLocks noGrp="1"/>
          </p:cNvSpPr>
          <p:nvPr>
            <p:ph type="body" idx="1"/>
          </p:nvPr>
        </p:nvSpPr>
        <p:spPr>
          <a:xfrm>
            <a:off x="304800" y="1200150"/>
            <a:ext cx="85461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Under the hood: the array is </a:t>
            </a:r>
            <a:r>
              <a:rPr lang="en" u="sng"/>
              <a:t>constant</a:t>
            </a:r>
            <a:r>
              <a:rPr lang="en" sz="115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u="sng"/>
              <a:t>pointer</a:t>
            </a:r>
            <a:r>
              <a:rPr lang="en"/>
              <a:t> to the </a:t>
            </a:r>
            <a:r>
              <a:rPr lang="en" u="sng"/>
              <a:t>first element</a:t>
            </a:r>
            <a:r>
              <a:rPr lang="en"/>
              <a:t/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∗pa = arr; ⇔ int ∗pa = &amp;arr[0];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Array variable is not modifiable/reassignable like a pointer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a[5];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b[] = {-1, 3, -5, 7, -9};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 = b;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error: assignment to expression with array type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arr[3] </a:t>
            </a:r>
            <a:r>
              <a:rPr lang="en"/>
              <a:t>is the same as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*(arr+3): </a:t>
            </a:r>
            <a:r>
              <a:rPr lang="en"/>
              <a:t>to be explained in few minutes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Iterating over an array: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i;							int *pi;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for(i = 0; i &lt; n; i++)	⇔		for(pi = a; pi &lt; a + n; pi++)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arr[i]++;						  (*pi)++;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Strings</a:t>
            </a:r>
            <a:endParaRPr/>
          </a:p>
        </p:txBody>
      </p:sp>
      <p:sp>
        <p:nvSpPr>
          <p:cNvPr id="166" name="Google Shape;166;p3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There is no string type, we implement strings as arrays of chars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str[10]; /* is an array of 10 chars or a string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*str; /* points to 1st char of a string of unspecified length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 BUT no memory is allocated here!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Header file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string.h</a:t>
            </a:r>
            <a:r>
              <a:rPr lang="en"/>
              <a:t> in the standard library has numerous string functions</a:t>
            </a:r>
            <a:endParaRPr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○"/>
            </a:pPr>
            <a:r>
              <a:rPr lang="en"/>
              <a:t>they all operate on arrays of chars and include: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strcpy(s1, s2)</a:t>
            </a:r>
            <a:r>
              <a:rPr lang="en" sz="1200"/>
              <a:t> : copies s2 into s1 (including ‘\0’ as last char)</a:t>
            </a:r>
            <a:br>
              <a:rPr lang="en" sz="12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strncpy(s1, s2, n)</a:t>
            </a:r>
            <a:r>
              <a:rPr lang="en" sz="1200"/>
              <a:t> : same but only copies up to n chars of s2</a:t>
            </a:r>
            <a:br>
              <a:rPr lang="en" sz="12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strcmp(s1, s2)</a:t>
            </a:r>
            <a:r>
              <a:rPr lang="en" sz="1200"/>
              <a:t> : returns a negative int if s1 &lt; s2, 0 if s1 = = s2 and a positive int if s1 &gt; s2</a:t>
            </a:r>
            <a:br>
              <a:rPr lang="en" sz="12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strncmp(s1, s2, n)</a:t>
            </a:r>
            <a:r>
              <a:rPr lang="en" sz="1200"/>
              <a:t> : same but only compares up to n chars</a:t>
            </a:r>
            <a:br>
              <a:rPr lang="en" sz="12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strcat(s1, s2)</a:t>
            </a:r>
            <a:r>
              <a:rPr lang="en" sz="1200"/>
              <a:t> : concatenates s2 onto s1 (this changes s1, but not s2)</a:t>
            </a:r>
            <a:br>
              <a:rPr lang="en" sz="12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strncat(s1, s2, n)</a:t>
            </a:r>
            <a:r>
              <a:rPr lang="en" sz="1200"/>
              <a:t> : same but only concatenates up to n chars</a:t>
            </a:r>
            <a:br>
              <a:rPr lang="en" sz="12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strlen(s1)</a:t>
            </a:r>
            <a:r>
              <a:rPr lang="en" sz="1200"/>
              <a:t> : returns the integer length of s1</a:t>
            </a:r>
            <a:br>
              <a:rPr lang="en" sz="12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strchr(s1, ch)</a:t>
            </a:r>
            <a:r>
              <a:rPr lang="en" sz="1200"/>
              <a:t> : returns a pointer to the 1st occurrence of ch in s1 (or NULL if not found)</a:t>
            </a:r>
            <a:br>
              <a:rPr lang="en" sz="12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strrchr(s1, ch)</a:t>
            </a:r>
            <a:r>
              <a:rPr lang="en" sz="1200"/>
              <a:t> : same but the pointer points to the last occurrence of ch</a:t>
            </a:r>
            <a:br>
              <a:rPr lang="en" sz="12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strstr(s1, s2)</a:t>
            </a:r>
            <a:r>
              <a:rPr lang="en" sz="1200"/>
              <a:t> : substring, return a pointer to the char in s1 that starts a substring that matches s2, or NULL if the substring is not present</a:t>
            </a:r>
            <a:endParaRPr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</a:t>
            </a:r>
            <a:endParaRPr/>
          </a:p>
        </p:txBody>
      </p:sp>
      <p:sp>
        <p:nvSpPr>
          <p:cNvPr id="172" name="Google Shape;172;p32"/>
          <p:cNvSpPr txBox="1">
            <a:spLocks noGrp="1"/>
          </p:cNvSpPr>
          <p:nvPr>
            <p:ph type="body" idx="1"/>
          </p:nvPr>
        </p:nvSpPr>
        <p:spPr>
          <a:xfrm>
            <a:off x="304800" y="1200150"/>
            <a:ext cx="85461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Array length? no native function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char* pstr = "CSC215";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printf("%s\t%d\n", pstr, sizeof(pstr));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char astr[7] = "CSC215";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printf("%s\t%d\n", astr, sizeof(astr));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aint[10];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printf("%d\t%d\n", sizeof(aint[0]), sizeof(aint));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int* pint = aint;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printf("%d\t%d\n", sizeof(pint[0]), sizeof(pint));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How about: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sizeof(arr)==0?0 : sizeof(arr)/sizeof(arr[0]);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/>
              <a:t>can be defined as a macro: 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#define arr_length(arr)(sizeof(arr)==0?0 : sizeof(arr)/sizeof((arr)[0]))</a:t>
            </a:r>
            <a:endParaRPr/>
          </a:p>
        </p:txBody>
      </p:sp>
      <p:sp>
        <p:nvSpPr>
          <p:cNvPr id="173" name="Google Shape;173;p32"/>
          <p:cNvSpPr txBox="1"/>
          <p:nvPr/>
        </p:nvSpPr>
        <p:spPr>
          <a:xfrm>
            <a:off x="6559450" y="2789550"/>
            <a:ext cx="2291400" cy="1051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CSC215	4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CSC215	7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4	40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4	4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Dynamic allocation of memory</a:t>
            </a:r>
            <a:endParaRPr/>
          </a:p>
        </p:txBody>
      </p:sp>
      <p:sp>
        <p:nvSpPr>
          <p:cNvPr id="179" name="Google Shape;179;p3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Heap is a chunk of memory that users can use to dynamically allocated memory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Lasts until freed, or program exits. 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Allocate memory during runtime as needed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#include &lt;stdlib.h&gt;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Use sizeof number to return the number of bytes of a data type.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To reserve a specified amount of free memory and returns a void pointer to it, use: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calloc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realloc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To release a previously allocated memory block, use: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Dynamic Allocation: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5" name="Google Shape;185;p3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C library function allocates the requested memory and returns a pointer to it</a:t>
            </a:r>
            <a:br>
              <a:rPr lang="en"/>
            </a:br>
            <a:r>
              <a:rPr lang="en" sz="14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 sz="14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4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400">
                <a:solidFill>
                  <a:srgbClr val="7F0055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en" sz="14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size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400">
              <a:solidFill>
                <a:srgbClr val="6666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00"/>
              </a:buClr>
              <a:buSzPts val="1400"/>
              <a:buFont typeface="Courier New"/>
              <a:buChar char="○"/>
            </a:pPr>
            <a:r>
              <a:rPr lang="en" sz="1400">
                <a:solidFill>
                  <a:srgbClr val="7F0055"/>
                </a:solidFill>
                <a:latin typeface="Courier New"/>
                <a:ea typeface="Courier New"/>
                <a:cs typeface="Courier New"/>
                <a:sym typeface="Courier New"/>
              </a:rPr>
              <a:t>size_t: unsigned integer type</a:t>
            </a:r>
            <a:endParaRPr sz="1400">
              <a:solidFill>
                <a:srgbClr val="6666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00"/>
              </a:buClr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</a:rPr>
              <a:t>size: the size of the requested memory block, in bytes</a:t>
            </a:r>
            <a:endParaRPr sz="1400"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return value: a pointer to the allocated memory, or NULL if the request fails</a:t>
            </a:r>
            <a:endParaRPr sz="1400"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memory block is not cleared (undefined)</a:t>
            </a:r>
            <a:endParaRPr sz="1400"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*str = (char *) malloc(3*sizeof(char));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*str = 'O';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*(str+1) = 'K';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*(str+2) = '\0';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Allocation: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realloc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1" name="Google Shape;191;p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C library function attempts to resize the memory block pointed to by a pointer</a:t>
            </a:r>
            <a:br>
              <a:rPr lang="en"/>
            </a:br>
            <a:r>
              <a:rPr lang="en" sz="14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 sz="14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4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realloc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(void *ptr, </a:t>
            </a:r>
            <a:r>
              <a:rPr lang="en" sz="1400">
                <a:solidFill>
                  <a:srgbClr val="7F0055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en" sz="14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size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400">
              <a:solidFill>
                <a:srgbClr val="6666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00"/>
              </a:buClr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</a:rPr>
              <a:t>ptr: a previously allocated pointer (using malloc, calloc or realloc)</a:t>
            </a:r>
            <a:endParaRPr sz="1400">
              <a:highlight>
                <a:srgbClr val="FFFFFF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❏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14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a new block is allocated ⇔ </a:t>
            </a:r>
            <a:r>
              <a:rPr lang="en" sz="14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endParaRPr sz="14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00"/>
              </a:buClr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</a:rPr>
              <a:t>size: the total size of the requested memory block, in bytes</a:t>
            </a:r>
            <a:endParaRPr sz="1400">
              <a:highlight>
                <a:srgbClr val="FFFFFF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</a:t>
            </a:r>
            <a:r>
              <a:rPr lang="en" sz="1400">
                <a:highlight>
                  <a:srgbClr val="FFFFFF"/>
                </a:highlight>
              </a:rPr>
              <a:t> </a:t>
            </a:r>
            <a:r>
              <a:rPr lang="en" sz="14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 sz="14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the memory pointed to by ptr is freed  ⇔ </a:t>
            </a:r>
            <a:r>
              <a:rPr lang="en" sz="14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endParaRPr sz="1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return value: a pointer to the allocated memory, or NULL if the request fails</a:t>
            </a:r>
            <a:endParaRPr sz="1400">
              <a:highlight>
                <a:srgbClr val="FFFFFF"/>
              </a:highlight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may move the memory block to a new location</a:t>
            </a:r>
            <a:endParaRPr sz="1400"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*str = (char *) malloc( 3 * sizeof(char) 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*str = 'H';		*(str+1) = 'i';		*(str+2) = '\0';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 = (char *) realloc( str , 6 * sizeof(char) 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*(str+1) = 'e';	*(str+2) = 'l';		*(str+3) = 'l';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*(str+4) = 'o';	*(str+5) = '\0';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Allocation: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calloc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8" name="Google Shape;198;p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Dynamically allocating arrays: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allows the user to avoid fixing array size at declaration</a:t>
            </a:r>
            <a:endParaRPr sz="14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use malloc to allocate memory for array when needed:</a:t>
            </a:r>
            <a:br>
              <a:rPr lang="en" sz="1400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*a = (int *)malloc(sizeof(int)*10);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a[0]=1;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Alternatively, use:</a:t>
            </a:r>
            <a:br>
              <a:rPr lang="en"/>
            </a:br>
            <a:r>
              <a:rPr lang="en" sz="14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 sz="14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4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calloc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400">
                <a:solidFill>
                  <a:srgbClr val="7F0055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 nitems, </a:t>
            </a:r>
            <a:r>
              <a:rPr lang="en" sz="1400">
                <a:solidFill>
                  <a:srgbClr val="7F0055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lang="en" sz="1400">
                <a:solidFill>
                  <a:srgbClr val="313131"/>
                </a:solidFill>
                <a:latin typeface="Courier New"/>
                <a:ea typeface="Courier New"/>
                <a:cs typeface="Courier New"/>
                <a:sym typeface="Courier New"/>
              </a:rPr>
              <a:t> size</a:t>
            </a:r>
            <a:r>
              <a:rPr lang="en" sz="14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400">
              <a:solidFill>
                <a:srgbClr val="6666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00"/>
              </a:buClr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</a:rPr>
              <a:t>nittems: the number of elements to be allocated</a:t>
            </a:r>
            <a:endParaRPr sz="14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00"/>
              </a:buClr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</a:rPr>
              <a:t>size: the size of the requested memory block, in bytes</a:t>
            </a:r>
            <a:endParaRPr sz="1400"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return value: a pointer to the allocated memory, or NULL if the request fails</a:t>
            </a:r>
            <a:endParaRPr sz="1400"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rgbClr val="FFFFFF"/>
                </a:highlight>
              </a:rPr>
              <a:t>sets allocated memory to 0s</a:t>
            </a:r>
            <a:endParaRPr sz="1400">
              <a:highlight>
                <a:srgbClr val="FFFFFF"/>
              </a:highlight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❏"/>
            </a:pPr>
            <a:r>
              <a:rPr lang="en"/>
              <a:t>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size; 	char *s;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printf(“How many characters?\n”);	scanf(“%d”, &amp;size);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 = (char *)calloc(size+1, 1);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printf(“type string\n”);	gets(s);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Dynamic Deallocation: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4" name="Google Shape;204;p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 library function deallocates the memory previously allocated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by a call to calloc, malloc, or realloc</a:t>
            </a:r>
            <a:endParaRPr sz="1400"/>
          </a:p>
          <a:p>
            <a:pPr marL="45720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free(void *ptr)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</a:rPr>
              <a:t>ptr : the pointer to a memory block previously allocated with malloc, calloc or realloc to be deallocated</a:t>
            </a:r>
            <a:endParaRPr sz="1400">
              <a:highlight>
                <a:srgbClr val="FFFFFF"/>
              </a:highlight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>
                <a:highlight>
                  <a:srgbClr val="FFFFFF"/>
                </a:highlight>
              </a:rPr>
              <a:t>If a null pointer is passed as argument, no action occurs.</a:t>
            </a:r>
            <a:endParaRPr sz="14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Can only be used on pointers that are dynamically allocated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It is an error to free: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○ A pointer that has already been freed</a:t>
            </a:r>
            <a:endParaRPr sz="14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○ Any memory address that has not been directly returned by a dynamic memory allocation routine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Example: 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*str = (char *)malloc(3*sizeof(char));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/* use str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free(str);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Dynamic Deallocation: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0" name="Google Shape;210;p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❏"/>
            </a:pPr>
            <a:r>
              <a:rPr lang="en"/>
              <a:t>What can go wrong: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&lt;stdlib.h&gt;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int* ip = (int*)malloc(100*sizeof(int));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(ip){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int i;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for (i=0; i &lt; 100; i++)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ip[i] = i*i;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free(ip);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int* ip2 = (int*)malloc(100*sizeof(int));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printf("%d\n", ip[5]);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printf("%d\n", ip2[5]);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ip[5] = 10;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printf("%d\n", ip2[5]);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❏"/>
            </a:pPr>
            <a:r>
              <a:rPr lang="en"/>
              <a:t>Can you explain?</a:t>
            </a:r>
            <a:endParaRPr/>
          </a:p>
        </p:txBody>
      </p:sp>
      <p:sp>
        <p:nvSpPr>
          <p:cNvPr id="211" name="Google Shape;211;p38"/>
          <p:cNvSpPr txBox="1"/>
          <p:nvPr/>
        </p:nvSpPr>
        <p:spPr>
          <a:xfrm>
            <a:off x="6504225" y="3358250"/>
            <a:ext cx="2182500" cy="10887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25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25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12" name="Google Shape;212;p38"/>
          <p:cNvCxnSpPr/>
          <p:nvPr/>
        </p:nvCxnSpPr>
        <p:spPr>
          <a:xfrm rot="10800000" flipH="1">
            <a:off x="3229425" y="3583325"/>
            <a:ext cx="3320100" cy="906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3" name="Google Shape;213;p38"/>
          <p:cNvCxnSpPr/>
          <p:nvPr/>
        </p:nvCxnSpPr>
        <p:spPr>
          <a:xfrm rot="10800000" flipH="1">
            <a:off x="3320150" y="3746450"/>
            <a:ext cx="3227700" cy="1089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4" name="Google Shape;214;p38"/>
          <p:cNvCxnSpPr/>
          <p:nvPr/>
        </p:nvCxnSpPr>
        <p:spPr>
          <a:xfrm rot="10800000" flipH="1">
            <a:off x="3292925" y="3975075"/>
            <a:ext cx="3255000" cy="2250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Physical and virtual memory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Pointers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Declaration, operators, casting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Passing as arguments and returning from functions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Arrays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Declaration, initialization, accessing individual elements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Arrays as constant pointers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Multidimensional arrays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Pointer Arithmetic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Assignment, addition and subtraction, increment and decrement, comparative operators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Unary operators </a:t>
            </a:r>
            <a:r>
              <a:rPr lang="en" dirty="0" smtClean="0"/>
              <a:t>precedence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Pointer Arithmetic</a:t>
            </a:r>
            <a:endParaRPr/>
          </a:p>
        </p:txBody>
      </p:sp>
      <p:sp>
        <p:nvSpPr>
          <p:cNvPr id="226" name="Google Shape;226;p4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84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Assignment operator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/>
              <a:t> : initialize or assign a value to a pointer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value such as 0 (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"/>
              <a:t>), or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expression involving the address of previously defined data of appropriate type, or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value of a pointer of the same type, or different type casted to the correct type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Arithmetic operators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"/>
              <a:t> ,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lang="en"/>
              <a:t>: scaling is applied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adds a pointer and an integer to get a pointer to an element of the same array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subtract an integer from a pointer  to get a pointer to an element of the same array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Subtract a pointer from a pointer to get number of elements of the same array between them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 Increment/Decrement ++ , --: scaling is applied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result is undefined if the resulting pointer does not point to element within the same array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Comparative operators: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n"/>
              <a:t> ,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!=</a:t>
            </a:r>
            <a:r>
              <a:rPr lang="en"/>
              <a:t> : can be used to compare a pointer to 0 (NULL)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n"/>
              <a:t> ,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!=</a:t>
            </a:r>
            <a:r>
              <a:rPr lang="en"/>
              <a:t> ,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/>
              <a:t> ,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&gt;=</a:t>
            </a:r>
            <a:r>
              <a:rPr lang="en"/>
              <a:t> ,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en"/>
              <a:t> ,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&lt;=</a:t>
            </a:r>
            <a:r>
              <a:rPr lang="en"/>
              <a:t> : can be used between two pointers to elements in the same array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All other pointer arithmetics are illegal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Precedence of Pointer Operators</a:t>
            </a:r>
            <a:endParaRPr dirty="0"/>
          </a:p>
        </p:txBody>
      </p:sp>
      <p:sp>
        <p:nvSpPr>
          <p:cNvPr id="232" name="Google Shape;232;p4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Unary operators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en" dirty="0"/>
              <a:t> and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dirty="0"/>
              <a:t> have same precedence as any other unary operator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dirty="0"/>
              <a:t>with associativity from right to left.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Examples:</a:t>
            </a:r>
            <a:endParaRPr dirty="0"/>
          </a:p>
          <a:p>
            <a:pPr marL="457200" lvl="0" indent="45720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dirty="0">
                <a:latin typeface="Courier New"/>
                <a:ea typeface="Courier New"/>
                <a:cs typeface="Courier New"/>
                <a:sym typeface="Courier New"/>
              </a:rPr>
              <a:t>c=*++cp		c=*(++cp)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45720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dirty="0">
                <a:latin typeface="Courier New"/>
                <a:ea typeface="Courier New"/>
                <a:cs typeface="Courier New"/>
                <a:sym typeface="Courier New"/>
              </a:rPr>
              <a:t>c=*cp++		c=*(cp++)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4572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latin typeface="Courier New"/>
                <a:ea typeface="Courier New"/>
                <a:cs typeface="Courier New"/>
                <a:sym typeface="Courier New"/>
              </a:rPr>
              <a:t>c=++*cp		c=++(*cp)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latin typeface="Courier New"/>
                <a:ea typeface="Courier New"/>
                <a:cs typeface="Courier New"/>
                <a:sym typeface="Courier New"/>
              </a:rPr>
              <a:t>		???			c=(*cp)++</a:t>
            </a: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262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 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var[] = {10, 100, 200};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i, *ptr;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/* let us have array address in pointer */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ptr = var;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 i = 0; i &lt; 3; i++){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printf("Address of var[%d] = %x\n", i, ptr 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printf("Value of var[%d] = %d\n", i, *ptr 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/* move to the next location */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ptr++;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238" name="Google Shape;238;p42"/>
          <p:cNvGraphicFramePr/>
          <p:nvPr/>
        </p:nvGraphicFramePr>
        <p:xfrm>
          <a:off x="7094150" y="2667113"/>
          <a:ext cx="1501500" cy="2011530"/>
        </p:xfrm>
        <a:graphic>
          <a:graphicData uri="http://schemas.openxmlformats.org/drawingml/2006/table">
            <a:tbl>
              <a:tblPr>
                <a:noFill/>
                <a:tableStyleId>{13504798-9C10-4782-88D6-E1CF78CDE8CD}</a:tableStyleId>
              </a:tblPr>
              <a:tblGrid>
                <a:gridCol w="75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Var</a:t>
                      </a:r>
                      <a:br>
                        <a:rPr lang="en" sz="800"/>
                      </a:b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bf882b30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bf882b34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bf882b38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9" name="Google Shape;239;p42"/>
          <p:cNvGraphicFramePr/>
          <p:nvPr/>
        </p:nvGraphicFramePr>
        <p:xfrm>
          <a:off x="7094150" y="2667113"/>
          <a:ext cx="1501500" cy="2011530"/>
        </p:xfrm>
        <a:graphic>
          <a:graphicData uri="http://schemas.openxmlformats.org/drawingml/2006/table">
            <a:tbl>
              <a:tblPr>
                <a:noFill/>
                <a:tableStyleId>{13504798-9C10-4782-88D6-E1CF78CDE8CD}</a:tableStyleId>
              </a:tblPr>
              <a:tblGrid>
                <a:gridCol w="75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Var</a:t>
                      </a:r>
                      <a:br>
                        <a:rPr lang="en" sz="800"/>
                      </a:b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bf882b30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bf882b34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bf882b38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0" name="Google Shape;240;p42"/>
          <p:cNvGraphicFramePr/>
          <p:nvPr/>
        </p:nvGraphicFramePr>
        <p:xfrm>
          <a:off x="7094150" y="2667113"/>
          <a:ext cx="1501500" cy="2011530"/>
        </p:xfrm>
        <a:graphic>
          <a:graphicData uri="http://schemas.openxmlformats.org/drawingml/2006/table">
            <a:tbl>
              <a:tblPr>
                <a:noFill/>
                <a:tableStyleId>{13504798-9C10-4782-88D6-E1CF78CDE8CD}</a:tableStyleId>
              </a:tblPr>
              <a:tblGrid>
                <a:gridCol w="75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Var</a:t>
                      </a:r>
                      <a:br>
                        <a:rPr lang="en" sz="800"/>
                      </a:b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bf882b30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bf882b34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bf882b38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ptr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1" name="Google Shape;241;p42"/>
          <p:cNvGraphicFramePr/>
          <p:nvPr/>
        </p:nvGraphicFramePr>
        <p:xfrm>
          <a:off x="7094150" y="2667113"/>
          <a:ext cx="1501500" cy="2011530"/>
        </p:xfrm>
        <a:graphic>
          <a:graphicData uri="http://schemas.openxmlformats.org/drawingml/2006/table">
            <a:tbl>
              <a:tblPr>
                <a:noFill/>
                <a:tableStyleId>{13504798-9C10-4782-88D6-E1CF78CDE8CD}</a:tableStyleId>
              </a:tblPr>
              <a:tblGrid>
                <a:gridCol w="75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Var</a:t>
                      </a:r>
                      <a:br>
                        <a:rPr lang="en" sz="800"/>
                      </a:b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bf882b30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bf882b34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bf882b38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bf882b30</a:t>
                      </a:r>
                      <a:endParaRPr sz="12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2" name="Google Shape;242;p42"/>
          <p:cNvGraphicFramePr/>
          <p:nvPr/>
        </p:nvGraphicFramePr>
        <p:xfrm>
          <a:off x="7094150" y="2667113"/>
          <a:ext cx="1501500" cy="2011530"/>
        </p:xfrm>
        <a:graphic>
          <a:graphicData uri="http://schemas.openxmlformats.org/drawingml/2006/table">
            <a:tbl>
              <a:tblPr>
                <a:noFill/>
                <a:tableStyleId>{13504798-9C10-4782-88D6-E1CF78CDE8CD}</a:tableStyleId>
              </a:tblPr>
              <a:tblGrid>
                <a:gridCol w="75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Var</a:t>
                      </a:r>
                      <a:br>
                        <a:rPr lang="en" sz="800"/>
                      </a:b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bf882b30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bf882b34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bf882b38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200" b="1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3" name="Google Shape;243;p42"/>
          <p:cNvGraphicFramePr/>
          <p:nvPr/>
        </p:nvGraphicFramePr>
        <p:xfrm>
          <a:off x="7094150" y="2667113"/>
          <a:ext cx="1501500" cy="2011530"/>
        </p:xfrm>
        <a:graphic>
          <a:graphicData uri="http://schemas.openxmlformats.org/drawingml/2006/table">
            <a:tbl>
              <a:tblPr>
                <a:noFill/>
                <a:tableStyleId>{13504798-9C10-4782-88D6-E1CF78CDE8CD}</a:tableStyleId>
              </a:tblPr>
              <a:tblGrid>
                <a:gridCol w="75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Var</a:t>
                      </a:r>
                      <a:br>
                        <a:rPr lang="en" sz="800"/>
                      </a:b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bf882b30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bf882b34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bf882b38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200" b="1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bf882b34</a:t>
                      </a:r>
                      <a:endParaRPr sz="1200" b="1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4" name="Google Shape;244;p42"/>
          <p:cNvGraphicFramePr/>
          <p:nvPr/>
        </p:nvGraphicFramePr>
        <p:xfrm>
          <a:off x="7094150" y="2667113"/>
          <a:ext cx="1501500" cy="2011530"/>
        </p:xfrm>
        <a:graphic>
          <a:graphicData uri="http://schemas.openxmlformats.org/drawingml/2006/table">
            <a:tbl>
              <a:tblPr>
                <a:noFill/>
                <a:tableStyleId>{13504798-9C10-4782-88D6-E1CF78CDE8CD}</a:tableStyleId>
              </a:tblPr>
              <a:tblGrid>
                <a:gridCol w="75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Var</a:t>
                      </a:r>
                      <a:br>
                        <a:rPr lang="en" sz="800"/>
                      </a:b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bf882b30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bf882b34</a:t>
                      </a:r>
                      <a:endParaRPr sz="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bf882b38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200</a:t>
                      </a: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</a:t>
                      </a:r>
                      <a:endParaRPr sz="1200" b="1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bf882b38</a:t>
                      </a:r>
                      <a:endParaRPr sz="12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5" name="Google Shape;245;p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</a:t>
            </a:r>
            <a:r>
              <a:rPr lang="en" sz="1800"/>
              <a:t>Increment/Decrement Operators</a:t>
            </a:r>
            <a:endParaRPr sz="1800"/>
          </a:p>
        </p:txBody>
      </p:sp>
      <p:sp>
        <p:nvSpPr>
          <p:cNvPr id="246" name="Google Shape;246;p42"/>
          <p:cNvSpPr txBox="1"/>
          <p:nvPr/>
        </p:nvSpPr>
        <p:spPr>
          <a:xfrm>
            <a:off x="1943850" y="3430925"/>
            <a:ext cx="4713300" cy="12477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Address of var[0] = bf882b30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Value of var[0] = 10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Address of var[1] = bf882b34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Value of var[1] = 100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Address of var[2] = bf882b38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Value of var[2] = 200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Example: </a:t>
            </a:r>
            <a:r>
              <a:rPr lang="en" sz="1800" dirty="0"/>
              <a:t>Comparative operators</a:t>
            </a:r>
            <a:endParaRPr sz="1800" dirty="0"/>
          </a:p>
        </p:txBody>
      </p:sp>
      <p:sp>
        <p:nvSpPr>
          <p:cNvPr id="252" name="Google Shape;252;p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const int MAX = 3;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int main (){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int var[] = {10, 100, 200};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int i, *ptr;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/* let us have address of the first element in pointer */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ptr = var;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i = 0;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while ( ptr &lt;= &amp;var[MAX - 1] ){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  printf("Address of var[%d] = %x\n", i, ptr );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  printf("Value of var[%d] = %d\n", i, *ptr );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  /* point to the next location */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  ptr++;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  i++;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Segmentation Fault &amp; Pointer Problems</a:t>
            </a:r>
            <a:endParaRPr sz="3000"/>
          </a:p>
        </p:txBody>
      </p:sp>
      <p:sp>
        <p:nvSpPr>
          <p:cNvPr id="258" name="Google Shape;258;p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OS assigns a portion of the memory to your program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Any access attempt to a memory outside this portion is impermissible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Segmentation fault </a:t>
            </a:r>
            <a:r>
              <a:rPr lang="en" u="sng"/>
              <a:t>may</a:t>
            </a:r>
            <a:r>
              <a:rPr lang="en"/>
              <a:t> be a result of any of the following main causes: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Dereferencing NULL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Dereferencing an uninitialized pointer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Dereferencing a freed or out-of-scope pointer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Writing off the end of an array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Usually the state of the program when the fault occurs is dumped to the disk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might have seen the message: "Segmentation Fault (core dumped)"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core helps in debugging the program and finding out what part of it causes the fault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need to use a debugger: e.g. GDB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Pointers and Memory Addresses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Physical memory: physical resources where data can be stored and accessed by your computer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Cache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RAM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hard disk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removable storage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Physical memory considerations: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 dirty="0"/>
              <a:t>Different</a:t>
            </a:r>
            <a:r>
              <a:rPr lang="en" dirty="0"/>
              <a:t> sizes and access speeds 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Memory management – major function of OS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Optimization – to ensure your code makes the best use of physical memory available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OS moves around data in physical memory during execution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Pointers and Memory Addresses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Virtual memory: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abstraction by OS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addressable space accessible by your code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How much physical memory do I have?</a:t>
            </a:r>
            <a:br>
              <a:rPr lang="en"/>
            </a:br>
            <a:r>
              <a:rPr lang="en"/>
              <a:t>Answer: 2 MB (cache) + 2 GB (RAM) + 100 GB (hard drive) + . . .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How much virtual memory do I have?</a:t>
            </a:r>
            <a:br>
              <a:rPr lang="en"/>
            </a:br>
            <a:r>
              <a:rPr lang="en"/>
              <a:t>Answer: &lt;4 GB (32-bit OS) 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Virtual memory maps to different parts of physical memory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Usable parts of virtual memory: stack and heap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stack: where declared variables go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heap: where dynamic memory goes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4294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Pointers and variables</a:t>
            </a:r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Every variable residing in memory has an address!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What doesn’t have an address?</a:t>
            </a:r>
            <a:endParaRPr dirty="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 dirty="0">
                <a:latin typeface="Times New Roman"/>
                <a:ea typeface="Times New Roman"/>
                <a:cs typeface="Times New Roman"/>
                <a:sym typeface="Times New Roman"/>
              </a:rPr>
              <a:t>register variables</a:t>
            </a:r>
            <a:endParaRPr sz="1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 dirty="0"/>
              <a:t>literals/preprocessor defines</a:t>
            </a:r>
            <a:endParaRPr sz="1400" dirty="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 dirty="0"/>
              <a:t>expressions (unless result is a variable)</a:t>
            </a:r>
            <a:endParaRPr sz="14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C provides two unary operators,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en" dirty="0"/>
              <a:t> and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dirty="0"/>
              <a:t>, for manipulating data using pointers 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address operator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&amp;</a:t>
            </a:r>
            <a:r>
              <a:rPr lang="en" dirty="0"/>
              <a:t>: when applied to a variable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" dirty="0"/>
              <a:t>, results in the address of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dereferencing (indirection) operator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dirty="0"/>
              <a:t>: </a:t>
            </a:r>
            <a:br>
              <a:rPr lang="en" dirty="0"/>
            </a:br>
            <a:r>
              <a:rPr lang="en" dirty="0"/>
              <a:t>when applied to a pointer, returns the value stored at the address specified by the pointer.</a:t>
            </a:r>
            <a:endParaRPr dirty="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 dirty="0"/>
              <a:t>All pointers are of the same size: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they hold the address (generally 4 bytes)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pointer to a variable of type T has type T*</a:t>
            </a:r>
            <a:endParaRPr dirty="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dirty="0"/>
              <a:t>a pointer of one type can be converted to a pointer of another type by using an explicit cast:</a:t>
            </a:r>
            <a:br>
              <a:rPr lang="en" dirty="0"/>
            </a:b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int *ip;		double *dp;		dp= (double *)ip; </a:t>
            </a:r>
            <a:r>
              <a:rPr lang="en" dirty="0"/>
              <a:t>OR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 ip = (int*)dp;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457200" y="1191175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a;		/* Allocates 1 memory byte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*ptr;	/* Allocates memory space to store memory address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ptr = &amp;a;	/* store the address of a in ptr. so, ptr points to a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int x = 1, y = 2, z[10]={0, 1, 2, 3, 4, 5, 4, 3, 2, 1};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int *ip; 		/* ip is a pointer to int */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ip = &amp;x; 		/* ip now points to x */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y = *ip; 		/* y is now 1 */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*ip = 0; 		/* x is now 0 */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ip = &amp;z[0]; 	/* ip now points to z[0] */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printf("%d %d %d", x, y, *ip);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y = *ip + 1;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printf("%d %d %d", x, y, *ip);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*ip += 1;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printf("%d %d %d", x, y, *ip);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8" name="Google Shape;128;p25"/>
          <p:cNvSpPr txBox="1"/>
          <p:nvPr/>
        </p:nvSpPr>
        <p:spPr>
          <a:xfrm>
            <a:off x="5594100" y="4277875"/>
            <a:ext cx="3092700" cy="639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0 1 00 1 00 1 1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Dereferencing &amp; Casting Pointers</a:t>
            </a:r>
            <a:endParaRPr/>
          </a:p>
        </p:txBody>
      </p:sp>
      <p:sp>
        <p:nvSpPr>
          <p:cNvPr id="134" name="Google Shape;134;p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You can treat dereferenced pointer same as any other variable: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/>
              <a:t>get value, assign, increment/decrement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Dereferenced pointer has new type, regardless of real type of data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null pointer, i.e. 0 (NULL): pointer that does not reference anything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Can explicitly cast any pointer type to any other pointer type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int* pn; ppi = (double ∗)pn;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Implicit cast to/from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*</a:t>
            </a:r>
            <a:r>
              <a:rPr lang="en"/>
              <a:t> also possible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Possible to cause segmentation faults, other difficult-to-identify errors</a:t>
            </a:r>
            <a:endParaRPr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What happens if we dereference ppi now?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Passing Pointers by Value</a:t>
            </a:r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/* Does not work as expected*/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void swap(int a, int b)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temp = a;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a = b;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b = temp;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a[] = {3, 5, 7, 9};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swap(a[1], a[2]);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printf("a[1]=%d, a[2]=%d\n", a[1], a[2]);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7"/>
          <p:cNvSpPr txBox="1"/>
          <p:nvPr/>
        </p:nvSpPr>
        <p:spPr>
          <a:xfrm>
            <a:off x="4735975" y="1200150"/>
            <a:ext cx="4079100" cy="30042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1155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/* Works as expected*/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void swap(int *a, int *b)</a:t>
            </a: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int temp = *a;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*a = *b;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*b = temp;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int a =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{3, 5, 7, 9}</a:t>
            </a: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2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swap(&amp;a[1], &amp;b[2]);</a:t>
            </a:r>
            <a:r>
              <a:rPr lang="en" sz="12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printf("a[1]=%d,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a[2]</a:t>
            </a: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=%d\n",a[1],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a[2]</a:t>
            </a: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 Returning a Pointer</a:t>
            </a:r>
            <a:endParaRPr/>
          </a:p>
        </p:txBody>
      </p:sp>
      <p:sp>
        <p:nvSpPr>
          <p:cNvPr id="147" name="Google Shape;147;p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Functions can return a pointer</a:t>
            </a:r>
            <a:br>
              <a:rPr lang="en"/>
            </a:br>
            <a:r>
              <a:rPr lang="en"/>
              <a:t>Example: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* myFunction() {  .    .    . 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But: never return a pointer to a local variable</a:t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char ∗ get_message ( ) 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</a:t>
            </a: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msg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[] = "Hello";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return msg;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 ( void 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∗ str = get_message() 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puts(str);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❏"/>
            </a:pPr>
            <a:r>
              <a:rPr lang="en"/>
              <a:t>unless it is defined as static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Multiple returns? Use extra parameters and pass addresses as arguments.</a:t>
            </a:r>
            <a:endParaRPr/>
          </a:p>
        </p:txBody>
      </p:sp>
      <p:sp>
        <p:nvSpPr>
          <p:cNvPr id="148" name="Google Shape;148;p28"/>
          <p:cNvSpPr txBox="1"/>
          <p:nvPr/>
        </p:nvSpPr>
        <p:spPr>
          <a:xfrm>
            <a:off x="5311800" y="2289000"/>
            <a:ext cx="3375000" cy="1938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38761D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∗ get_message ( ) {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2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static </a:t>
            </a: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msg[] = "Hello";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msg;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 ( void ){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char ∗ str = get_message() 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puts(str);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b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3167</Words>
  <Application>Microsoft Office PowerPoint</Application>
  <PresentationFormat>On-screen Show (16:9)</PresentationFormat>
  <Paragraphs>295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Courier New</vt:lpstr>
      <vt:lpstr>Georgia</vt:lpstr>
      <vt:lpstr>Times New Roman</vt:lpstr>
      <vt:lpstr>Verdana</vt:lpstr>
      <vt:lpstr>Simple Light</vt:lpstr>
      <vt:lpstr>Paper Plane</vt:lpstr>
      <vt:lpstr>Pointers and Arrays</vt:lpstr>
      <vt:lpstr>Outline</vt:lpstr>
      <vt:lpstr>Pointers and Memory Addresses</vt:lpstr>
      <vt:lpstr>Pointers and Memory Addresses</vt:lpstr>
      <vt:lpstr>Pointers and variables</vt:lpstr>
      <vt:lpstr>Examples</vt:lpstr>
      <vt:lpstr>Dereferencing &amp; Casting Pointers</vt:lpstr>
      <vt:lpstr>Passing Pointers by Value</vt:lpstr>
      <vt:lpstr>Function Returning a Pointer</vt:lpstr>
      <vt:lpstr>Arrays</vt:lpstr>
      <vt:lpstr>Arrays</vt:lpstr>
      <vt:lpstr>Strings</vt:lpstr>
      <vt:lpstr>Arrays</vt:lpstr>
      <vt:lpstr>Dynamic allocation of memory</vt:lpstr>
      <vt:lpstr>Dynamic Allocation: malloc</vt:lpstr>
      <vt:lpstr>Dynamic Allocation: realloc</vt:lpstr>
      <vt:lpstr>Dynamic Allocation: calloc</vt:lpstr>
      <vt:lpstr>Dynamic Deallocation: free</vt:lpstr>
      <vt:lpstr>Dynamic Deallocation: free</vt:lpstr>
      <vt:lpstr>Pointer Arithmetic</vt:lpstr>
      <vt:lpstr>Precedence of Pointer Operators</vt:lpstr>
      <vt:lpstr>Example: Increment/Decrement Operators</vt:lpstr>
      <vt:lpstr>Example: Comparative operators</vt:lpstr>
      <vt:lpstr>Segmentation Fault &amp; Pointer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Pointers and Arrays</dc:title>
  <cp:lastModifiedBy>CCIS IT Unit</cp:lastModifiedBy>
  <cp:revision>4</cp:revision>
  <dcterms:modified xsi:type="dcterms:W3CDTF">2023-09-16T18:24:24Z</dcterms:modified>
</cp:coreProperties>
</file>