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5" r:id="rId1"/>
    <p:sldMasterId id="2147483666" r:id="rId2"/>
  </p:sldMasterIdLst>
  <p:notesMasterIdLst>
    <p:notesMasterId r:id="rId2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9" d="100"/>
          <a:sy n="139" d="100"/>
        </p:scale>
        <p:origin x="19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7809ccca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7809ccca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785110391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1785110391_1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78a007b28_13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178a007b28_13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785110391_1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785110391_1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178a007b28_13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178a007b28_13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78a007b28_9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178a007b28_9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178a007b28_13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178a007b28_13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1785110391_1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1785110391_1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178a007b28_13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178a007b28_13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178a007b28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178a007b28_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178a007b28_7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178a007b28_7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7809ccca2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7809ccca2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178a007b28_13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178a007b28_13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178a007b28_13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Google Shape;258;g178a007b28_13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78a007b28_4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78a007b28_4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7809ccca2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7809ccca2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7809ccca2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7809ccca2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78a007b28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78a007b28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785110391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785110391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78a007b28_13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78a007b28_13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78a007b28_13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178a007b28_13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 rot="10800000" flipH="1">
            <a:off x="0" y="2985000"/>
            <a:ext cx="9144000" cy="2158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4"/>
          <p:cNvSpPr/>
          <p:nvPr/>
        </p:nvSpPr>
        <p:spPr>
          <a:xfrm>
            <a:off x="0" y="2393175"/>
            <a:ext cx="4617373" cy="590502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4"/>
          <p:cNvSpPr/>
          <p:nvPr/>
        </p:nvSpPr>
        <p:spPr>
          <a:xfrm rot="10800000" flipH="1">
            <a:off x="0" y="2983958"/>
            <a:ext cx="4617373" cy="571096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ctrTitle"/>
          </p:nvPr>
        </p:nvSpPr>
        <p:spPr>
          <a:xfrm>
            <a:off x="685800" y="1746893"/>
            <a:ext cx="7772400" cy="123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dk1"/>
                </a:solidFill>
              </a:defRPr>
            </a:lvl1pPr>
            <a:lvl2pPr lvl="1" rtl="0">
              <a:buNone/>
              <a:defRPr>
                <a:solidFill>
                  <a:schemeClr val="dk1"/>
                </a:solidFill>
              </a:defRPr>
            </a:lvl2pPr>
            <a:lvl3pPr lvl="2" rtl="0">
              <a:buNone/>
              <a:defRPr>
                <a:solidFill>
                  <a:schemeClr val="dk1"/>
                </a:solidFill>
              </a:defRPr>
            </a:lvl3pPr>
            <a:lvl4pPr lvl="3" rtl="0">
              <a:buNone/>
              <a:defRPr>
                <a:solidFill>
                  <a:schemeClr val="dk1"/>
                </a:solidFill>
              </a:defRPr>
            </a:lvl4pPr>
            <a:lvl5pPr lvl="4" rtl="0">
              <a:buNone/>
              <a:defRPr>
                <a:solidFill>
                  <a:schemeClr val="dk1"/>
                </a:solidFill>
              </a:defRPr>
            </a:lvl5pPr>
            <a:lvl6pPr lvl="5" rtl="0">
              <a:buNone/>
              <a:defRPr>
                <a:solidFill>
                  <a:schemeClr val="dk1"/>
                </a:solidFill>
              </a:defRPr>
            </a:lvl6pPr>
            <a:lvl7pPr lvl="6" rtl="0">
              <a:buNone/>
              <a:defRPr>
                <a:solidFill>
                  <a:schemeClr val="dk1"/>
                </a:solidFill>
              </a:defRPr>
            </a:lvl7pPr>
            <a:lvl8pPr lvl="7" rtl="0">
              <a:buNone/>
              <a:defRPr>
                <a:solidFill>
                  <a:schemeClr val="dk1"/>
                </a:solidFill>
              </a:defRPr>
            </a:lvl8pPr>
            <a:lvl9pPr lvl="8" rtl="0">
              <a:buNone/>
              <a:defRPr>
                <a:solidFill>
                  <a:schemeClr val="dk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/>
          <p:nvPr/>
        </p:nvSpPr>
        <p:spPr>
          <a:xfrm rot="10800000" flipH="1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5"/>
          <p:cNvSpPr/>
          <p:nvPr/>
        </p:nvSpPr>
        <p:spPr>
          <a:xfrm flipH="1">
            <a:off x="4526627" y="571349"/>
            <a:ext cx="4617373" cy="590502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5"/>
          <p:cNvSpPr/>
          <p:nvPr/>
        </p:nvSpPr>
        <p:spPr>
          <a:xfrm rot="10800000">
            <a:off x="4526627" y="1162132"/>
            <a:ext cx="4617373" cy="571096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/>
          <p:nvPr/>
        </p:nvSpPr>
        <p:spPr>
          <a:xfrm rot="10800000" flipH="1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6"/>
          <p:cNvSpPr/>
          <p:nvPr/>
        </p:nvSpPr>
        <p:spPr>
          <a:xfrm rot="10800000">
            <a:off x="4526627" y="1162132"/>
            <a:ext cx="4617373" cy="571096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/>
          <p:nvPr/>
        </p:nvSpPr>
        <p:spPr>
          <a:xfrm flipH="1">
            <a:off x="4526627" y="571349"/>
            <a:ext cx="4617373" cy="590502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/>
          <p:nvPr/>
        </p:nvSpPr>
        <p:spPr>
          <a:xfrm rot="10800000" flipH="1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7"/>
          <p:cNvSpPr/>
          <p:nvPr/>
        </p:nvSpPr>
        <p:spPr>
          <a:xfrm flipH="1">
            <a:off x="4526627" y="571349"/>
            <a:ext cx="4617373" cy="590502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/>
          <p:nvPr/>
        </p:nvSpPr>
        <p:spPr>
          <a:xfrm rot="10800000">
            <a:off x="4526627" y="1162132"/>
            <a:ext cx="4617373" cy="571096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dk1"/>
                </a:solidFill>
              </a:defRPr>
            </a:lvl1pPr>
            <a:lvl2pPr lvl="1" rtl="0">
              <a:buNone/>
              <a:defRPr>
                <a:solidFill>
                  <a:schemeClr val="dk1"/>
                </a:solidFill>
              </a:defRPr>
            </a:lvl2pPr>
            <a:lvl3pPr lvl="2" rtl="0">
              <a:buNone/>
              <a:defRPr>
                <a:solidFill>
                  <a:schemeClr val="dk1"/>
                </a:solidFill>
              </a:defRPr>
            </a:lvl3pPr>
            <a:lvl4pPr lvl="3" rtl="0">
              <a:buNone/>
              <a:defRPr>
                <a:solidFill>
                  <a:schemeClr val="dk1"/>
                </a:solidFill>
              </a:defRPr>
            </a:lvl4pPr>
            <a:lvl5pPr lvl="4" rtl="0">
              <a:buNone/>
              <a:defRPr>
                <a:solidFill>
                  <a:schemeClr val="dk1"/>
                </a:solidFill>
              </a:defRPr>
            </a:lvl5pPr>
            <a:lvl6pPr lvl="5" rtl="0">
              <a:buNone/>
              <a:defRPr>
                <a:solidFill>
                  <a:schemeClr val="dk1"/>
                </a:solidFill>
              </a:defRPr>
            </a:lvl6pPr>
            <a:lvl7pPr lvl="6" rtl="0">
              <a:buNone/>
              <a:defRPr>
                <a:solidFill>
                  <a:schemeClr val="dk1"/>
                </a:solidFill>
              </a:defRPr>
            </a:lvl7pPr>
            <a:lvl8pPr lvl="7" rtl="0">
              <a:buNone/>
              <a:defRPr>
                <a:solidFill>
                  <a:schemeClr val="dk1"/>
                </a:solidFill>
              </a:defRPr>
            </a:lvl8pPr>
            <a:lvl9pPr lvl="8" rtl="0">
              <a:buNone/>
              <a:defRPr>
                <a:solidFill>
                  <a:schemeClr val="dk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/>
          <p:nvPr/>
        </p:nvSpPr>
        <p:spPr>
          <a:xfrm rot="10800000" flipH="1">
            <a:off x="0" y="4412700"/>
            <a:ext cx="9144000" cy="730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8"/>
          <p:cNvSpPr/>
          <p:nvPr/>
        </p:nvSpPr>
        <p:spPr>
          <a:xfrm flipH="1">
            <a:off x="4526627" y="3820834"/>
            <a:ext cx="4617373" cy="590502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8"/>
          <p:cNvSpPr/>
          <p:nvPr/>
        </p:nvSpPr>
        <p:spPr>
          <a:xfrm rot="10800000">
            <a:off x="4526627" y="4411618"/>
            <a:ext cx="4617373" cy="571096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1"/>
          </p:nvPr>
        </p:nvSpPr>
        <p:spPr>
          <a:xfrm>
            <a:off x="457200" y="4421727"/>
            <a:ext cx="8229600" cy="50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1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/>
          <p:nvPr/>
        </p:nvSpPr>
        <p:spPr>
          <a:xfrm>
            <a:off x="6676" y="76256"/>
            <a:ext cx="9134130" cy="5054792"/>
          </a:xfrm>
          <a:custGeom>
            <a:avLst/>
            <a:gdLst/>
            <a:ahLst/>
            <a:cxnLst/>
            <a:rect l="l" t="t" r="r" b="b"/>
            <a:pathLst>
              <a:path w="9157023" h="6739723" extrusionOk="0">
                <a:moveTo>
                  <a:pt x="1629" y="0"/>
                </a:moveTo>
                <a:lnTo>
                  <a:pt x="9157023" y="4340980"/>
                </a:lnTo>
                <a:lnTo>
                  <a:pt x="1593" y="6739723"/>
                </a:lnTo>
                <a:cubicBezTo>
                  <a:pt x="-3941" y="5123960"/>
                  <a:pt x="7163" y="1615763"/>
                  <a:pt x="1629" y="0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per-plane">
    <p:bg>
      <p:bgPr>
        <a:solidFill>
          <a:srgbClr val="1155CC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Georgia"/>
              <a:buChar char="●"/>
              <a:defRPr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Char char="○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Char char="■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○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■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○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■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>
            <a:spLocks noGrp="1"/>
          </p:cNvSpPr>
          <p:nvPr>
            <p:ph type="ctrTitle"/>
          </p:nvPr>
        </p:nvSpPr>
        <p:spPr>
          <a:xfrm>
            <a:off x="685800" y="1470527"/>
            <a:ext cx="7772400" cy="151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Functions and Modular Programming</a:t>
            </a:r>
            <a:endParaRPr b="1"/>
          </a:p>
        </p:txBody>
      </p:sp>
      <p:sp>
        <p:nvSpPr>
          <p:cNvPr id="96" name="Google Shape;96;p20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0"/>
          <p:cNvSpPr/>
          <p:nvPr/>
        </p:nvSpPr>
        <p:spPr>
          <a:xfrm>
            <a:off x="8278475" y="112000"/>
            <a:ext cx="773874" cy="336042"/>
          </a:xfrm>
          <a:prstGeom prst="flowChartTerminator">
            <a:avLst/>
          </a:prstGeom>
          <a:solidFill>
            <a:srgbClr val="FFFFFF"/>
          </a:solidFill>
          <a:ln w="19050" cap="flat" cmpd="sng">
            <a:solidFill>
              <a:srgbClr val="CFE2F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latin typeface="Georgia"/>
                <a:ea typeface="Georgia"/>
                <a:cs typeface="Georgia"/>
                <a:sym typeface="Georgia"/>
              </a:rPr>
              <a:t>CSC215</a:t>
            </a:r>
            <a:endParaRPr sz="1000" b="1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latin typeface="Georgia"/>
                <a:ea typeface="Georgia"/>
                <a:cs typeface="Georgia"/>
                <a:sym typeface="Georgia"/>
              </a:rPr>
              <a:t>Lecture</a:t>
            </a:r>
            <a:endParaRPr sz="1000" b="1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Declaring Functions </a:t>
            </a:r>
            <a:r>
              <a:rPr lang="en" sz="1800"/>
              <a:t>Function Prototype</a:t>
            </a:r>
            <a:endParaRPr sz="1800"/>
          </a:p>
        </p:txBody>
      </p:sp>
      <p:sp>
        <p:nvSpPr>
          <p:cNvPr id="156" name="Google Shape;156;p2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If function definition comes textually after use in program:</a:t>
            </a:r>
            <a:endParaRPr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The compiler complains: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warning: implicit declaration of function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Declare the function before use: Prototype</a:t>
            </a:r>
            <a:br>
              <a:rPr lang="en"/>
            </a:b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&lt;return_type&gt; &lt;function_name&gt;</a:t>
            </a: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&lt;parameters_list&gt;</a:t>
            </a: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Parameter_list does not have to name the parameters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Function definition can be placed anywhere in the program after the prototypes. 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If a function definition is placed in front of main(),  there is no need to include its function prototype. 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Function Prototypes: </a:t>
            </a:r>
            <a:r>
              <a:rPr lang="en" sz="1800"/>
              <a:t>Example</a:t>
            </a:r>
            <a:endParaRPr sz="1800"/>
          </a:p>
        </p:txBody>
      </p:sp>
      <p:sp>
        <p:nvSpPr>
          <p:cNvPr id="162" name="Google Shape;162;p3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latin typeface="Courier New"/>
                <a:ea typeface="Courier New"/>
                <a:cs typeface="Courier New"/>
                <a:sym typeface="Courier New"/>
              </a:rPr>
              <a:t>int gcf(int, int);</a:t>
            </a:r>
            <a:endParaRPr sz="1200" b="1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 b="1">
                <a:latin typeface="Courier New"/>
                <a:ea typeface="Courier New"/>
                <a:cs typeface="Courier New"/>
                <a:sym typeface="Courier New"/>
              </a:rPr>
              <a:t>void swap(int*, int*);</a:t>
            </a:r>
            <a:endParaRPr sz="1200" b="1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a = 33, b = 5;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printf("GCF of %d and %d is %d\n", a, b, gcf(a, b) 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gcf(int a, int b){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if (b &gt; a) swap(&amp;a, &amp;b);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while (b) { 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int temp = b 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b = a % b 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a = temp 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a;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void swap(int *a, int *b){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temp = *a; *a = *b; *b = temp;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Scopes</a:t>
            </a:r>
            <a:endParaRPr/>
          </a:p>
        </p:txBody>
      </p:sp>
      <p:sp>
        <p:nvSpPr>
          <p:cNvPr id="181" name="Google Shape;181;p3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Scope: the parts of the program where an identifier is visible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Four scopes: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File scope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■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Identifiers defined out of any block or list of parameters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Function scope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■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Label names	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■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Must be unique within a function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Block scope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■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Identifiers declared inside a block or a list of parameters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■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Local identifier A.K.A internal or automatic identifier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Function prototype scope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■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Identifiers declared inside a list of parameters of a function prototype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If outer declaration of a lexically identical identifier exists in the same name space, it is hidden until the current scope terminates</a:t>
            </a:r>
            <a:endParaRPr sz="1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Scopes: </a:t>
            </a:r>
            <a:r>
              <a:rPr lang="en" sz="1800"/>
              <a:t>Examples</a:t>
            </a:r>
            <a:endParaRPr sz="1800"/>
          </a:p>
        </p:txBody>
      </p:sp>
      <p:sp>
        <p:nvSpPr>
          <p:cNvPr id="187" name="Google Shape;187;p3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2028900" cy="2979600"/>
          </a:xfrm>
          <a:prstGeom prst="rect">
            <a:avLst/>
          </a:prstGeom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/>
              <a:t>Ex1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void doubleX(float x){</a:t>
            </a:r>
            <a:br>
              <a:rPr lang="en" sz="10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x *= 2;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printf("%f\n", x);</a:t>
            </a:r>
            <a:br>
              <a:rPr lang="en" sz="10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6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float x = 3;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doubleX(x);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printf("%f\n", x);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8" name="Google Shape;188;p34"/>
          <p:cNvSpPr txBox="1">
            <a:spLocks noGrp="1"/>
          </p:cNvSpPr>
          <p:nvPr>
            <p:ph type="body" idx="1"/>
          </p:nvPr>
        </p:nvSpPr>
        <p:spPr>
          <a:xfrm>
            <a:off x="2524092" y="1200150"/>
            <a:ext cx="2028900" cy="2979600"/>
          </a:xfrm>
          <a:prstGeom prst="rect">
            <a:avLst/>
          </a:prstGeom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/>
              <a:t>Ex2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float x = 10;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void doubleX(){</a:t>
            </a:r>
            <a:br>
              <a:rPr lang="en" sz="10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x *= 2;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printf("%f\n", x);</a:t>
            </a:r>
            <a:br>
              <a:rPr lang="en" sz="10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6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float x = 3;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doubleX();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printf("%f\n", x);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9" name="Google Shape;189;p34"/>
          <p:cNvSpPr txBox="1">
            <a:spLocks noGrp="1"/>
          </p:cNvSpPr>
          <p:nvPr>
            <p:ph type="body" idx="1"/>
          </p:nvPr>
        </p:nvSpPr>
        <p:spPr>
          <a:xfrm>
            <a:off x="6657875" y="1200150"/>
            <a:ext cx="2028900" cy="2979600"/>
          </a:xfrm>
          <a:prstGeom prst="rect">
            <a:avLst/>
          </a:prstGeom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Ex4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int x = 5;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if (x){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  int x = 10;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  x++;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  printf("%d\n", x);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x++;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printf("%d\n", x);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0" name="Google Shape;190;p34"/>
          <p:cNvSpPr txBox="1">
            <a:spLocks noGrp="1"/>
          </p:cNvSpPr>
          <p:nvPr>
            <p:ph type="body" idx="1"/>
          </p:nvPr>
        </p:nvSpPr>
        <p:spPr>
          <a:xfrm>
            <a:off x="4590983" y="1200150"/>
            <a:ext cx="2028900" cy="2979600"/>
          </a:xfrm>
          <a:prstGeom prst="rect">
            <a:avLst/>
          </a:prstGeom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Ex3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float x = 10;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void doubleX(float x){</a:t>
            </a:r>
            <a:br>
              <a:rPr lang="en" sz="10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x *= 2;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printf("%f\n", x);</a:t>
            </a:r>
            <a:br>
              <a:rPr lang="en" sz="10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6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void printX(){</a:t>
            </a:r>
            <a:br>
              <a:rPr lang="en" sz="10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printf("%f\n", x);</a:t>
            </a:r>
            <a:br>
              <a:rPr lang="en" sz="10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6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float x = 3;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doubleX(x);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printf("%f\n", x);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printX();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1" name="Google Shape;191;p34"/>
          <p:cNvSpPr txBox="1"/>
          <p:nvPr/>
        </p:nvSpPr>
        <p:spPr>
          <a:xfrm>
            <a:off x="6675300" y="4224425"/>
            <a:ext cx="2028900" cy="7041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11</a:t>
            </a: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6</a:t>
            </a: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2" name="Google Shape;192;p34"/>
          <p:cNvSpPr txBox="1"/>
          <p:nvPr/>
        </p:nvSpPr>
        <p:spPr>
          <a:xfrm>
            <a:off x="4599700" y="4224425"/>
            <a:ext cx="2028900" cy="7041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6.000000</a:t>
            </a: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3.000000</a:t>
            </a: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10.000000</a:t>
            </a: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3" name="Google Shape;193;p34"/>
          <p:cNvSpPr txBox="1"/>
          <p:nvPr/>
        </p:nvSpPr>
        <p:spPr>
          <a:xfrm>
            <a:off x="2528450" y="4224425"/>
            <a:ext cx="2028900" cy="7041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20.000000</a:t>
            </a: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3.000000</a:t>
            </a: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4" name="Google Shape;194;p34"/>
          <p:cNvSpPr txBox="1"/>
          <p:nvPr/>
        </p:nvSpPr>
        <p:spPr>
          <a:xfrm>
            <a:off x="457200" y="4224425"/>
            <a:ext cx="2028900" cy="7041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6.000000</a:t>
            </a: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3.000000</a:t>
            </a: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Storage Classes</a:t>
            </a:r>
            <a:endParaRPr/>
          </a:p>
        </p:txBody>
      </p:sp>
      <p:sp>
        <p:nvSpPr>
          <p:cNvPr id="200" name="Google Shape;200;p3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Storage Classes: a modifier precedes the variable to define its scope and lifetime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en"/>
              <a:t>: the default for local variables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register</a:t>
            </a:r>
            <a:r>
              <a:rPr lang="en"/>
              <a:t>: advice to the compiler to store a local variable in a register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the advice is not necessarily taken by the compiler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static</a:t>
            </a:r>
            <a:r>
              <a:rPr lang="en"/>
              <a:t>: tells the compiler that the storage of that variable remains in existence 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Local variables with static modifier remains in memory so that they can be accessed later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Global variables with static modifier are limited to the file where they are declared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extern</a:t>
            </a:r>
            <a:r>
              <a:rPr lang="en"/>
              <a:t>: points the identifier to a previously defined variable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Initialization: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 in the absence of explicit initialization: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■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static and external variables are set to 0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■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automatic and register variables contain undefined values (garbage)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6"/>
          <p:cNvSpPr txBox="1">
            <a:spLocks noGrp="1"/>
          </p:cNvSpPr>
          <p:nvPr>
            <p:ph type="body" idx="1"/>
          </p:nvPr>
        </p:nvSpPr>
        <p:spPr>
          <a:xfrm>
            <a:off x="4590983" y="1200150"/>
            <a:ext cx="2028900" cy="3531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Ex2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: 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highlight>
                  <a:srgbClr val="CCCCCC"/>
                </a:highlight>
                <a:latin typeface="Courier New"/>
                <a:ea typeface="Courier New"/>
                <a:cs typeface="Courier New"/>
                <a:sym typeface="Courier New"/>
              </a:rPr>
              <a:t>/*file1.c      */	</a:t>
            </a:r>
            <a:endParaRPr sz="1400">
              <a:highlight>
                <a:srgbClr val="CCCCCC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int sp = 0;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double val[1000];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return 0;  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highlight>
                  <a:srgbClr val="CCCCCC"/>
                </a:highlight>
                <a:latin typeface="Courier New"/>
                <a:ea typeface="Courier New"/>
                <a:cs typeface="Courier New"/>
                <a:sym typeface="Courier New"/>
              </a:rPr>
              <a:t>/*file2.c      */	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void foo(){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printf("%d", sp);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int bar(){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return (int)val[0];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6" name="Google Shape;206;p36"/>
          <p:cNvSpPr txBox="1">
            <a:spLocks noGrp="1"/>
          </p:cNvSpPr>
          <p:nvPr>
            <p:ph type="body" idx="1"/>
          </p:nvPr>
        </p:nvSpPr>
        <p:spPr>
          <a:xfrm>
            <a:off x="4590983" y="1200150"/>
            <a:ext cx="2028900" cy="3531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Ex2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: 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highlight>
                  <a:srgbClr val="CCCCCC"/>
                </a:highlight>
                <a:latin typeface="Courier New"/>
                <a:ea typeface="Courier New"/>
                <a:cs typeface="Courier New"/>
                <a:sym typeface="Courier New"/>
              </a:rPr>
              <a:t>/*file1.c      */	</a:t>
            </a:r>
            <a:endParaRPr sz="1400">
              <a:highlight>
                <a:srgbClr val="CCCCCC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int sp = 0;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double val[1000];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return 0;  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highlight>
                  <a:srgbClr val="CCCCCC"/>
                </a:highlight>
                <a:latin typeface="Courier New"/>
                <a:ea typeface="Courier New"/>
                <a:cs typeface="Courier New"/>
                <a:sym typeface="Courier New"/>
              </a:rPr>
              <a:t>/*file2.c      */	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void foo(){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printf("%d", sp);   </a:t>
            </a:r>
            <a:r>
              <a:rPr lang="en" sz="10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✘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int bar(){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return (int)val[0]; </a:t>
            </a:r>
            <a:r>
              <a:rPr lang="en" sz="10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✘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7" name="Google Shape;207;p3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2028900" cy="3531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Ex1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float x = xx;  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float xx;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void foo(){</a:t>
            </a:r>
            <a:br>
              <a:rPr lang="en" sz="10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float x = xx;</a:t>
            </a:r>
            <a:br>
              <a:rPr lang="en" sz="10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/*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xx is global/external</a:t>
            </a:r>
            <a:br>
              <a:rPr lang="en" sz="10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But</a:t>
            </a:r>
            <a:br>
              <a:rPr lang="en" sz="10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 sz="1000" b="1">
                <a:latin typeface="Courier New"/>
                <a:ea typeface="Courier New"/>
                <a:cs typeface="Courier New"/>
                <a:sym typeface="Courier New"/>
              </a:rPr>
              <a:t>defined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after main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*/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8" name="Google Shape;208;p36"/>
          <p:cNvSpPr txBox="1">
            <a:spLocks noGrp="1"/>
          </p:cNvSpPr>
          <p:nvPr>
            <p:ph type="body" idx="1"/>
          </p:nvPr>
        </p:nvSpPr>
        <p:spPr>
          <a:xfrm>
            <a:off x="457225" y="1200150"/>
            <a:ext cx="2028900" cy="3531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Ex1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float x = xx;	</a:t>
            </a:r>
            <a:r>
              <a:rPr lang="en" sz="10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✘</a:t>
            </a:r>
            <a:endParaRPr sz="100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float xx;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void foo(){</a:t>
            </a:r>
            <a:br>
              <a:rPr lang="en" sz="10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float x = xx;	</a:t>
            </a:r>
            <a:r>
              <a:rPr lang="en" sz="1000" b="1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✓</a:t>
            </a:r>
            <a:br>
              <a:rPr lang="en" sz="1000" b="1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/*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main doesn’t know</a:t>
            </a:r>
            <a:br>
              <a:rPr lang="en" sz="10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about xx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*/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9" name="Google Shape;209;p3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Storage Classes: </a:t>
            </a:r>
            <a:r>
              <a:rPr lang="en" sz="1800"/>
              <a:t>Examples</a:t>
            </a:r>
            <a:endParaRPr sz="1800"/>
          </a:p>
        </p:txBody>
      </p:sp>
      <p:sp>
        <p:nvSpPr>
          <p:cNvPr id="210" name="Google Shape;210;p36"/>
          <p:cNvSpPr txBox="1">
            <a:spLocks noGrp="1"/>
          </p:cNvSpPr>
          <p:nvPr>
            <p:ph type="body" idx="1"/>
          </p:nvPr>
        </p:nvSpPr>
        <p:spPr>
          <a:xfrm>
            <a:off x="2524092" y="1200150"/>
            <a:ext cx="2028900" cy="3531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Ex1 correction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extern float xx;  </a:t>
            </a:r>
            <a:r>
              <a:rPr lang="en" sz="1000" b="1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✓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float x = xx;	  </a:t>
            </a:r>
            <a:r>
              <a:rPr lang="en" sz="1000" b="1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✓</a:t>
            </a:r>
            <a:endParaRPr sz="100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float xx;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void foo(){</a:t>
            </a:r>
            <a:br>
              <a:rPr lang="en" sz="10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float x = xx;	  </a:t>
            </a:r>
            <a:r>
              <a:rPr lang="en" sz="1000" b="1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✓</a:t>
            </a:r>
            <a:br>
              <a:rPr lang="en" sz="1000" b="1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/*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 sz="1000" b="1">
                <a:latin typeface="Courier New"/>
                <a:ea typeface="Courier New"/>
                <a:cs typeface="Courier New"/>
                <a:sym typeface="Courier New"/>
              </a:rPr>
              <a:t>declare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xx in main</a:t>
            </a:r>
            <a:br>
              <a:rPr lang="en" sz="10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as </a:t>
            </a:r>
            <a:r>
              <a:rPr lang="en" sz="1000" b="1">
                <a:latin typeface="Courier New"/>
                <a:ea typeface="Courier New"/>
                <a:cs typeface="Courier New"/>
                <a:sym typeface="Courier New"/>
              </a:rPr>
              <a:t>extern 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to point to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the external xx, this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will not create new xx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*/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11" name="Google Shape;211;p36"/>
          <p:cNvSpPr txBox="1">
            <a:spLocks noGrp="1"/>
          </p:cNvSpPr>
          <p:nvPr>
            <p:ph type="body" idx="1"/>
          </p:nvPr>
        </p:nvSpPr>
        <p:spPr>
          <a:xfrm>
            <a:off x="6657875" y="1200150"/>
            <a:ext cx="2028900" cy="3531000"/>
          </a:xfrm>
          <a:prstGeom prst="rect">
            <a:avLst/>
          </a:prstGeom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/>
              <a:t>Ex2 correction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: 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highlight>
                  <a:srgbClr val="CCCCCC"/>
                </a:highlight>
                <a:latin typeface="Courier New"/>
                <a:ea typeface="Courier New"/>
                <a:cs typeface="Courier New"/>
                <a:sym typeface="Courier New"/>
              </a:rPr>
              <a:t>/*file1.c      */	</a:t>
            </a:r>
            <a:endParaRPr sz="1400">
              <a:highlight>
                <a:srgbClr val="CCCCCC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int sp = 0;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double val[1000];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return 0;  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highlight>
                  <a:srgbClr val="CCCCCC"/>
                </a:highlight>
                <a:latin typeface="Courier New"/>
                <a:ea typeface="Courier New"/>
                <a:cs typeface="Courier New"/>
                <a:sym typeface="Courier New"/>
              </a:rPr>
              <a:t>/*file2.c      */	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extern int sp;        </a:t>
            </a:r>
            <a:r>
              <a:rPr lang="en" sz="1000" b="1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✓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extern double val[];  </a:t>
            </a:r>
            <a:r>
              <a:rPr lang="en" sz="1000" b="1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✓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void foo(){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printf("%d", sp);   </a:t>
            </a:r>
            <a:r>
              <a:rPr lang="en" sz="1000" b="1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✓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int bar(){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return (int)val[0]; </a:t>
            </a:r>
            <a:r>
              <a:rPr lang="en" sz="1000" b="1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✓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Recursive Functions</a:t>
            </a:r>
            <a:endParaRPr/>
          </a:p>
        </p:txBody>
      </p:sp>
      <p:sp>
        <p:nvSpPr>
          <p:cNvPr id="217" name="Google Shape;217;p3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Recursive function: a function that calls itself (directly, or indirectly)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Example: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void change (count){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..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..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change(count);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..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The algorithm needs to be written in a recursive style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a step or more uses the algorithm on a smaller problem size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It must contain a base case that is not recursive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Each function call has its own stack frame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consumes resources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Recursive Functions: </a:t>
            </a:r>
            <a:r>
              <a:rPr lang="en" sz="1800"/>
              <a:t>Examples</a:t>
            </a:r>
            <a:endParaRPr sz="1800"/>
          </a:p>
        </p:txBody>
      </p:sp>
      <p:sp>
        <p:nvSpPr>
          <p:cNvPr id="223" name="Google Shape;223;p3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45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Multiply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x × y</a:t>
            </a:r>
            <a:r>
              <a:rPr lang="en"/>
              <a:t>:</a:t>
            </a:r>
            <a:br>
              <a:rPr lang="en"/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multiply(int x, int y){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if (y == 1) return x;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x + multiply(x, y-1);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Power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en" baseline="30000">
                <a:latin typeface="Courier New"/>
                <a:ea typeface="Courier New"/>
                <a:cs typeface="Courier New"/>
                <a:sym typeface="Courier New"/>
              </a:rPr>
              <a:t>y</a:t>
            </a:r>
            <a:r>
              <a:rPr lang="en"/>
              <a:t>:</a:t>
            </a:r>
            <a:br>
              <a:rPr lang="en"/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power(int x, int y){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if (y == 0) return 1;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x * power(x, y-1);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Factorial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x!</a:t>
            </a:r>
            <a:r>
              <a:rPr lang="en"/>
              <a:t>: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/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fac(int x){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if (x == 1) return 1;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x * fac(x-1);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24" name="Google Shape;224;p38"/>
          <p:cNvSpPr txBox="1">
            <a:spLocks noGrp="1"/>
          </p:cNvSpPr>
          <p:nvPr>
            <p:ph type="body" idx="1"/>
          </p:nvPr>
        </p:nvSpPr>
        <p:spPr>
          <a:xfrm>
            <a:off x="4788575" y="1200150"/>
            <a:ext cx="3945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Fibonacci:</a:t>
            </a:r>
            <a:br>
              <a:rPr lang="en"/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fib(int x) {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if (x == 0) return 0;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if (x == 1) return 1;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fib(x-1) + fib(x-2);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Palindrome:</a:t>
            </a:r>
            <a:br>
              <a:rPr lang="en"/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isPal(char* s, int a, int b) {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if (b &gt;= a) return 1;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if (s[a] == s[b])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return isPal(s, a+1, b-1);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Multiple Source Files</a:t>
            </a:r>
            <a:endParaRPr/>
          </a:p>
        </p:txBody>
      </p:sp>
      <p:sp>
        <p:nvSpPr>
          <p:cNvPr id="230" name="Google Shape;230;p3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>
                <a:highlight>
                  <a:srgbClr val="FFFFFF"/>
                </a:highlight>
              </a:rPr>
              <a:t>A typical C program: lot of small C source files, rather than a few large ones</a:t>
            </a:r>
            <a:endParaRPr>
              <a:highlight>
                <a:srgbClr val="FFFFFF"/>
              </a:highlight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highlight>
                  <a:srgbClr val="FFFFFF"/>
                </a:highlight>
              </a:rPr>
              <a:t>each .c file contains closely related functions (usually a small number of functions)</a:t>
            </a:r>
            <a:endParaRPr>
              <a:highlight>
                <a:srgbClr val="FFFFFF"/>
              </a:highlight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highlight>
                  <a:srgbClr val="FFFFFF"/>
                </a:highlight>
              </a:rPr>
              <a:t>header files to tie them together</a:t>
            </a:r>
            <a:endParaRPr>
              <a:highlight>
                <a:srgbClr val="FFFFFF"/>
              </a:highlight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highlight>
                  <a:srgbClr val="FFFFFF"/>
                </a:highlight>
              </a:rPr>
              <a:t>Makefiles tells the compiler how to build them</a:t>
            </a:r>
            <a:endParaRPr sz="1400">
              <a:highlight>
                <a:srgbClr val="FFFFFF"/>
              </a:highlight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>
                <a:highlight>
                  <a:srgbClr val="FFFFFF"/>
                </a:highlight>
              </a:rPr>
              <a:t>Example:</a:t>
            </a:r>
            <a:endParaRPr>
              <a:highlight>
                <a:srgbClr val="FFFFFF"/>
              </a:highlight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 calc program defines:</a:t>
            </a:r>
            <a:endParaRPr sz="14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■"/>
            </a:pPr>
            <a:r>
              <a:rPr lang="en" sz="14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 stack structure and its:</a:t>
            </a:r>
            <a:endParaRPr sz="14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■"/>
            </a:pPr>
            <a:r>
              <a:rPr lang="en" sz="14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pop and push functions</a:t>
            </a:r>
            <a:endParaRPr sz="14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■"/>
            </a:pPr>
            <a:r>
              <a:rPr lang="en" sz="14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getch and ungetch to read one symbol at a time</a:t>
            </a:r>
            <a:endParaRPr sz="14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■"/>
            </a:pPr>
            <a:r>
              <a:rPr lang="en" sz="14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getop function to parse numbers and operators</a:t>
            </a:r>
            <a:endParaRPr sz="14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■"/>
            </a:pPr>
            <a:r>
              <a:rPr lang="en" sz="14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main function</a:t>
            </a:r>
            <a:endParaRPr sz="14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main calls: getop, pop, and push</a:t>
            </a:r>
            <a:br>
              <a:rPr lang="en" sz="14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14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getop calls: getch and ungetch</a:t>
            </a:r>
            <a:endParaRPr sz="14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can be organized in 4 separate files:</a:t>
            </a:r>
            <a:endParaRPr sz="14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Where to place prototypes and external declarations?</a:t>
            </a:r>
            <a:endParaRPr sz="14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How to compile the program?</a:t>
            </a:r>
            <a:endParaRPr sz="14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1" name="Google Shape;231;p39"/>
          <p:cNvSpPr txBox="1"/>
          <p:nvPr/>
        </p:nvSpPr>
        <p:spPr>
          <a:xfrm>
            <a:off x="5374800" y="3838525"/>
            <a:ext cx="1715100" cy="1050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highlight>
                  <a:srgbClr val="D9D9D9"/>
                </a:highlight>
                <a:latin typeface="Courier New"/>
                <a:ea typeface="Courier New"/>
                <a:cs typeface="Courier New"/>
                <a:sym typeface="Courier New"/>
              </a:rPr>
              <a:t>/*      main.c    */</a:t>
            </a:r>
            <a:endParaRPr sz="1000">
              <a:highlight>
                <a:srgbClr val="D9D9D9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32" name="Google Shape;232;p39"/>
          <p:cNvSpPr txBox="1"/>
          <p:nvPr/>
        </p:nvSpPr>
        <p:spPr>
          <a:xfrm>
            <a:off x="7185425" y="3838525"/>
            <a:ext cx="1811700" cy="1050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highlight>
                  <a:srgbClr val="D9D9D9"/>
                </a:highlight>
                <a:latin typeface="Courier New"/>
                <a:ea typeface="Courier New"/>
                <a:cs typeface="Courier New"/>
                <a:sym typeface="Courier New"/>
              </a:rPr>
              <a:t>/*      getop.c    */</a:t>
            </a:r>
            <a:endParaRPr sz="1000">
              <a:solidFill>
                <a:schemeClr val="dk1"/>
              </a:solidFill>
              <a:highlight>
                <a:srgbClr val="D9D9D9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int getop(char[] s){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33" name="Google Shape;233;p39"/>
          <p:cNvSpPr txBox="1"/>
          <p:nvPr/>
        </p:nvSpPr>
        <p:spPr>
          <a:xfrm>
            <a:off x="5374800" y="2147375"/>
            <a:ext cx="1715100" cy="16191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highlight>
                  <a:srgbClr val="D9D9D9"/>
                </a:highlight>
                <a:latin typeface="Courier New"/>
                <a:ea typeface="Courier New"/>
                <a:cs typeface="Courier New"/>
                <a:sym typeface="Courier New"/>
              </a:rPr>
              <a:t>/*     stack.c    */</a:t>
            </a:r>
            <a:endParaRPr sz="1000">
              <a:highlight>
                <a:srgbClr val="D9D9D9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int sp = 0;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double val[1000];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void push(double x){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double pop(){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34" name="Google Shape;234;p39"/>
          <p:cNvSpPr txBox="1"/>
          <p:nvPr/>
        </p:nvSpPr>
        <p:spPr>
          <a:xfrm>
            <a:off x="7185425" y="2147375"/>
            <a:ext cx="1811700" cy="16191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highlight>
                  <a:srgbClr val="D9D9D9"/>
                </a:highlight>
                <a:latin typeface="Courier New"/>
                <a:ea typeface="Courier New"/>
                <a:cs typeface="Courier New"/>
                <a:sym typeface="Courier New"/>
              </a:rPr>
              <a:t>/*     getch.c    */</a:t>
            </a:r>
            <a:endParaRPr sz="1000">
              <a:solidFill>
                <a:schemeClr val="dk1"/>
              </a:solidFill>
              <a:highlight>
                <a:srgbClr val="D9D9D9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ch getch(){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void ungetch(char c){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40"/>
          <p:cNvSpPr txBox="1"/>
          <p:nvPr/>
        </p:nvSpPr>
        <p:spPr>
          <a:xfrm>
            <a:off x="3525600" y="3990925"/>
            <a:ext cx="1811700" cy="1050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highlight>
                  <a:srgbClr val="D9D9D9"/>
                </a:highlight>
                <a:latin typeface="Courier New"/>
                <a:ea typeface="Courier New"/>
                <a:cs typeface="Courier New"/>
                <a:sym typeface="Courier New"/>
              </a:rPr>
              <a:t>/*      main.c    */</a:t>
            </a:r>
            <a:endParaRPr sz="1000">
              <a:highlight>
                <a:srgbClr val="D9D9D9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0" name="Google Shape;240;p40"/>
          <p:cNvSpPr txBox="1"/>
          <p:nvPr/>
        </p:nvSpPr>
        <p:spPr>
          <a:xfrm>
            <a:off x="7185450" y="2029375"/>
            <a:ext cx="1811700" cy="18432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highlight>
                  <a:srgbClr val="D9D9D9"/>
                </a:highlight>
                <a:latin typeface="Courier New"/>
                <a:ea typeface="Courier New"/>
                <a:cs typeface="Courier New"/>
                <a:sym typeface="Courier New"/>
              </a:rPr>
              <a:t>/*     stack.c    */</a:t>
            </a:r>
            <a:endParaRPr sz="1000">
              <a:highlight>
                <a:srgbClr val="D9D9D9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int sp = 0;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double val[1000];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void push(double x){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double pop(){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1" name="Google Shape;241;p40"/>
          <p:cNvSpPr txBox="1"/>
          <p:nvPr/>
        </p:nvSpPr>
        <p:spPr>
          <a:xfrm>
            <a:off x="3525600" y="3990925"/>
            <a:ext cx="1811700" cy="1050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highlight>
                  <a:srgbClr val="D9D9D9"/>
                </a:highlight>
                <a:latin typeface="Courier New"/>
                <a:ea typeface="Courier New"/>
                <a:cs typeface="Courier New"/>
                <a:sym typeface="Courier New"/>
              </a:rPr>
              <a:t>/*      main.c    */</a:t>
            </a:r>
            <a:endParaRPr sz="1000">
              <a:highlight>
                <a:srgbClr val="D9D9D9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#include "calc.h"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2" name="Google Shape;242;p40"/>
          <p:cNvSpPr txBox="1"/>
          <p:nvPr/>
        </p:nvSpPr>
        <p:spPr>
          <a:xfrm>
            <a:off x="7185450" y="2029375"/>
            <a:ext cx="1811700" cy="18432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highlight>
                  <a:srgbClr val="D9D9D9"/>
                </a:highlight>
                <a:latin typeface="Courier New"/>
                <a:ea typeface="Courier New"/>
                <a:cs typeface="Courier New"/>
                <a:sym typeface="Courier New"/>
              </a:rPr>
              <a:t>/*     stack.c    */</a:t>
            </a:r>
            <a:endParaRPr sz="1000">
              <a:highlight>
                <a:srgbClr val="D9D9D9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#include "calc.h"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int sp = 0;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double val[1000];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void push(double x){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double pop(){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3" name="Google Shape;243;p4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Prototypes can be placed in a single file, called a header file</a:t>
            </a:r>
            <a:endParaRPr/>
          </a:p>
          <a:p>
            <a:pPr marL="914400" lvl="1" indent="-317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as well as all other shared definitions and declarations</a:t>
            </a:r>
            <a:endParaRPr sz="1400"/>
          </a:p>
          <a:p>
            <a:pPr marL="914400" marR="0" lvl="1" indent="-317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typically contains definitions and declarations</a:t>
            </a:r>
            <a:endParaRPr sz="1400"/>
          </a:p>
          <a:p>
            <a:pPr marL="1371600" marR="0" lvl="2" indent="-317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but not executable code</a:t>
            </a:r>
            <a:endParaRPr sz="1400"/>
          </a:p>
          <a:p>
            <a:pPr marL="4572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Example: calc program</a:t>
            </a:r>
            <a:br>
              <a:rPr lang="en"/>
            </a:br>
            <a:r>
              <a:rPr lang="en" sz="1400"/>
              <a:t>add a header file calc.h contains:</a:t>
            </a:r>
            <a:endParaRPr sz="1400"/>
          </a:p>
          <a:p>
            <a:pPr marL="914400" lvl="1" indent="-317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prototypes and 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7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common declarations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1400"/>
              <a:t>and </a:t>
            </a:r>
            <a:r>
              <a:rPr lang="en" sz="1400" b="1"/>
              <a:t>include </a:t>
            </a:r>
            <a:r>
              <a:rPr lang="en" sz="1400"/>
              <a:t>it where needed!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sz="14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4" name="Google Shape;244;p4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Multiple Source Files: </a:t>
            </a:r>
            <a:r>
              <a:rPr lang="en" sz="1800"/>
              <a:t>Header File</a:t>
            </a:r>
            <a:endParaRPr sz="1800"/>
          </a:p>
        </p:txBody>
      </p:sp>
      <p:sp>
        <p:nvSpPr>
          <p:cNvPr id="245" name="Google Shape;245;p40"/>
          <p:cNvSpPr txBox="1"/>
          <p:nvPr/>
        </p:nvSpPr>
        <p:spPr>
          <a:xfrm>
            <a:off x="7185425" y="3990925"/>
            <a:ext cx="1811700" cy="1050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highlight>
                  <a:srgbClr val="D9D9D9"/>
                </a:highlight>
                <a:latin typeface="Courier New"/>
                <a:ea typeface="Courier New"/>
                <a:cs typeface="Courier New"/>
                <a:sym typeface="Courier New"/>
              </a:rPr>
              <a:t>/*      getop.c    */</a:t>
            </a:r>
            <a:endParaRPr sz="1000">
              <a:solidFill>
                <a:schemeClr val="dk1"/>
              </a:solidFill>
              <a:highlight>
                <a:srgbClr val="D9D9D9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int getop(char[] s){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6" name="Google Shape;246;p40"/>
          <p:cNvSpPr txBox="1"/>
          <p:nvPr/>
        </p:nvSpPr>
        <p:spPr>
          <a:xfrm>
            <a:off x="3525600" y="2324350"/>
            <a:ext cx="1811700" cy="15483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highlight>
                  <a:srgbClr val="D9D9D9"/>
                </a:highlight>
                <a:latin typeface="Courier New"/>
                <a:ea typeface="Courier New"/>
                <a:cs typeface="Courier New"/>
                <a:sym typeface="Courier New"/>
              </a:rPr>
              <a:t>/*     getch.c    */</a:t>
            </a:r>
            <a:endParaRPr sz="1000">
              <a:solidFill>
                <a:schemeClr val="dk1"/>
              </a:solidFill>
              <a:highlight>
                <a:srgbClr val="D9D9D9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rgbClr val="38761D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ch getch(){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void ungetch(char c){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7" name="Google Shape;247;p40"/>
          <p:cNvSpPr txBox="1"/>
          <p:nvPr/>
        </p:nvSpPr>
        <p:spPr>
          <a:xfrm>
            <a:off x="5403813" y="2877900"/>
            <a:ext cx="1715100" cy="16191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highlight>
                  <a:srgbClr val="D9D9D9"/>
                </a:highlight>
                <a:latin typeface="Courier New"/>
                <a:ea typeface="Courier New"/>
                <a:cs typeface="Courier New"/>
                <a:sym typeface="Courier New"/>
              </a:rPr>
              <a:t>/*     calc.H    */</a:t>
            </a:r>
            <a:endParaRPr sz="1000">
              <a:highlight>
                <a:srgbClr val="D9D9D9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void push(double);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double pop();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ch getch();</a:t>
            </a:r>
            <a:endParaRPr sz="1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 ungetch(charc);</a:t>
            </a:r>
            <a:endParaRPr sz="1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getop(char[]);</a:t>
            </a:r>
            <a:endParaRPr sz="1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8" name="Google Shape;248;p40"/>
          <p:cNvSpPr txBox="1"/>
          <p:nvPr/>
        </p:nvSpPr>
        <p:spPr>
          <a:xfrm>
            <a:off x="7185425" y="3990925"/>
            <a:ext cx="1811700" cy="1050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highlight>
                  <a:srgbClr val="D9D9D9"/>
                </a:highlight>
                <a:latin typeface="Courier New"/>
                <a:ea typeface="Courier New"/>
                <a:cs typeface="Courier New"/>
                <a:sym typeface="Courier New"/>
              </a:rPr>
              <a:t>/*      getop.c    */</a:t>
            </a:r>
            <a:endParaRPr sz="1000">
              <a:solidFill>
                <a:schemeClr val="dk1"/>
              </a:solidFill>
              <a:highlight>
                <a:srgbClr val="D9D9D9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#include "calc.h"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int getop(char[] s){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9" name="Google Shape;249;p40"/>
          <p:cNvSpPr txBox="1"/>
          <p:nvPr/>
        </p:nvSpPr>
        <p:spPr>
          <a:xfrm>
            <a:off x="3525600" y="2324350"/>
            <a:ext cx="1811700" cy="15483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highlight>
                  <a:srgbClr val="D9D9D9"/>
                </a:highlight>
                <a:latin typeface="Courier New"/>
                <a:ea typeface="Courier New"/>
                <a:cs typeface="Courier New"/>
                <a:sym typeface="Courier New"/>
              </a:rPr>
              <a:t>/*     getch.c    */</a:t>
            </a:r>
            <a:endParaRPr sz="1000">
              <a:solidFill>
                <a:schemeClr val="dk1"/>
              </a:solidFill>
              <a:highlight>
                <a:srgbClr val="D9D9D9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#include "calc.h"</a:t>
            </a:r>
            <a:endParaRPr sz="1000">
              <a:solidFill>
                <a:srgbClr val="38761D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ch getch(){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void ungetch(char c){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Outline</a:t>
            </a:r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Functions: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Need, Definition</a:t>
            </a:r>
            <a:endParaRPr sz="140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Defining functions</a:t>
            </a:r>
            <a:endParaRPr sz="140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Calling functions</a:t>
            </a:r>
            <a:endParaRPr sz="140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Prototypes</a:t>
            </a:r>
            <a:endParaRPr sz="140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Scopes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Scope and visibility</a:t>
            </a:r>
            <a:endParaRPr sz="140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Storage classes</a:t>
            </a:r>
            <a:endParaRPr sz="140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Recursive functions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Multiple source files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Makefiles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4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File Inclusion</a:t>
            </a:r>
            <a:endParaRPr/>
          </a:p>
        </p:txBody>
      </p:sp>
      <p:sp>
        <p:nvSpPr>
          <p:cNvPr id="255" name="Google Shape;255;p4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Syntax: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○"/>
            </a:pP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#include &lt;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filename</a:t>
            </a: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■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search for the file filename in paths according to the compiler defined rules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■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replaced by the content if the file filename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○"/>
            </a:pP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#include "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filename</a:t>
            </a: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"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■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search for the file filename in source program directory or according to the compiler rules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■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replaced by the content if the file filename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When an included file is changed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all files depending on it must be recompiled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Multiple inclusion of a file: problem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Circular inclusion: problem</a:t>
            </a:r>
            <a:br>
              <a:rPr lang="en"/>
            </a:b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4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Conditional Inclusion: </a:t>
            </a:r>
            <a:r>
              <a:rPr lang="en" sz="2800"/>
              <a:t>include guard</a:t>
            </a:r>
            <a:endParaRPr sz="2800"/>
          </a:p>
        </p:txBody>
      </p:sp>
      <p:sp>
        <p:nvSpPr>
          <p:cNvPr id="261" name="Google Shape;261;p4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Control preprocessing with conditional statements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Syntax: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○"/>
            </a:pP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#if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■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evaluates a constant integer expression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■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if the expression is non-zero, all following lines until an #endif or #elif or #else are included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○"/>
            </a:pP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#else   ,   #elif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■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provide alternative paths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○"/>
            </a:pP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#endif</a:t>
            </a:r>
            <a:endParaRPr sz="1400" b="1">
              <a:latin typeface="Courier New"/>
              <a:ea typeface="Courier New"/>
              <a:cs typeface="Courier New"/>
              <a:sym typeface="Courier New"/>
            </a:endParaRPr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■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marks the end of the conditional block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Can be used to avoid repetitive and circular inclusions:</a:t>
            </a:r>
            <a:endParaRPr/>
          </a:p>
          <a:p>
            <a: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included file:						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/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#if !defined(HDR)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#define HDR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/* contents of hdr.h go here */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#endif</a:t>
            </a:r>
            <a:r>
              <a:rPr lang="en"/>
              <a:t/>
            </a:r>
            <a:br>
              <a:rPr lang="en"/>
            </a:b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</a:t>
            </a:r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>
                <a:highlight>
                  <a:srgbClr val="FFFFFF"/>
                </a:highlight>
              </a:rPr>
              <a:t>Design your solution so that it keeps the flow of control as simple as possible</a:t>
            </a:r>
            <a:endParaRPr>
              <a:highlight>
                <a:srgbClr val="FFFFFF"/>
              </a:highlight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highlight>
                  <a:srgbClr val="FFFFFF"/>
                </a:highlight>
              </a:rPr>
              <a:t>top-down design:</a:t>
            </a:r>
            <a:br>
              <a:rPr lang="en" sz="1400">
                <a:highlight>
                  <a:srgbClr val="FFFFFF"/>
                </a:highlight>
              </a:rPr>
            </a:br>
            <a:r>
              <a:rPr lang="en" sz="1400">
                <a:highlight>
                  <a:srgbClr val="FFFFFF"/>
                </a:highlight>
              </a:rPr>
              <a:t>decompose the problem into smaller problems each can be solved easily</a:t>
            </a:r>
            <a:endParaRPr sz="1400">
              <a:highlight>
                <a:srgbClr val="FFFFFF"/>
              </a:highlight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>
                <a:highlight>
                  <a:srgbClr val="FFFFFF"/>
                </a:highlight>
              </a:rPr>
              <a:t>Some problems are complicated</a:t>
            </a:r>
            <a:endParaRPr>
              <a:highlight>
                <a:srgbClr val="FFFFFF"/>
              </a:highlight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highlight>
                  <a:srgbClr val="FFFFFF"/>
                </a:highlight>
              </a:rPr>
              <a:t>break them down into smaller problems</a:t>
            </a:r>
            <a:endParaRPr sz="1400">
              <a:highlight>
                <a:srgbClr val="FFFFFF"/>
              </a:highlight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highlight>
                  <a:srgbClr val="FFFFFF"/>
                </a:highlight>
              </a:rPr>
              <a:t>conquer each sub problem independently</a:t>
            </a:r>
            <a:endParaRPr sz="1400">
              <a:highlight>
                <a:srgbClr val="FFFFFF"/>
              </a:highlight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>
                <a:highlight>
                  <a:srgbClr val="FFFFFF"/>
                </a:highlight>
              </a:rPr>
              <a:t>Your programs will consist of a collection of user-defined functions</a:t>
            </a:r>
            <a:endParaRPr>
              <a:highlight>
                <a:srgbClr val="FFFFFF"/>
              </a:highlight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highlight>
                  <a:srgbClr val="FFFFFF"/>
                </a:highlight>
              </a:rPr>
              <a:t>each function solves one of the small problems</a:t>
            </a:r>
            <a:endParaRPr sz="1400">
              <a:highlight>
                <a:srgbClr val="FFFFFF"/>
              </a:highlight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highlight>
                  <a:srgbClr val="FFFFFF"/>
                </a:highlight>
              </a:rPr>
              <a:t>you call (invoke) each function as needed</a:t>
            </a:r>
            <a:endParaRPr sz="1400">
              <a:highlight>
                <a:srgbClr val="FFFFFF"/>
              </a:highlight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>
              <a:highlight>
                <a:srgbClr val="FFFFFF"/>
              </a:highlight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 Function?</a:t>
            </a:r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>
                <a:highlight>
                  <a:srgbClr val="FFFFFF"/>
                </a:highlight>
              </a:rPr>
              <a:t>Function: a group of statements that together perform a task</a:t>
            </a:r>
            <a:endParaRPr>
              <a:highlight>
                <a:srgbClr val="FFFFFF"/>
              </a:highlight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highlight>
                  <a:srgbClr val="FFFFFF"/>
                </a:highlight>
              </a:rPr>
              <a:t>divide up your code into separate functions such that each performs a specific task</a:t>
            </a:r>
            <a:endParaRPr sz="1400">
              <a:highlight>
                <a:srgbClr val="FFFFFF"/>
              </a:highlight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highlight>
                  <a:srgbClr val="FFFFFF"/>
                </a:highlight>
              </a:rPr>
              <a:t>every C program has at least one function, which is </a:t>
            </a:r>
            <a:r>
              <a:rPr lang="en" sz="1400" b="1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main()</a:t>
            </a:r>
            <a:endParaRPr sz="1400" b="1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highlight>
                  <a:srgbClr val="FFFFFF"/>
                </a:highlight>
              </a:rPr>
              <a:t>most programs define additional functions</a:t>
            </a:r>
            <a:endParaRPr sz="1400">
              <a:highlight>
                <a:srgbClr val="FFFFFF"/>
              </a:highlight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>
                <a:highlight>
                  <a:srgbClr val="FFFFFF"/>
                </a:highlight>
              </a:rPr>
              <a:t>Why</a:t>
            </a:r>
            <a:endParaRPr sz="1400">
              <a:highlight>
                <a:srgbClr val="FFFFFF"/>
              </a:highlight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highlight>
                  <a:srgbClr val="FFFFFF"/>
                </a:highlight>
              </a:rPr>
              <a:t>t</a:t>
            </a:r>
            <a:r>
              <a:rPr lang="en" sz="1400"/>
              <a:t>o avoid repetitive code		: “reusability” written once, can be called infinitely </a:t>
            </a:r>
            <a:endParaRPr sz="140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to organize the program	: making it easy to code, understand, debug and collaborate </a:t>
            </a:r>
            <a:endParaRPr sz="140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to hide details			: “what is done” vs “how it is done”</a:t>
            </a:r>
            <a:endParaRPr sz="140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to share with others		</a:t>
            </a:r>
            <a:endParaRPr sz="140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Defining functions: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Predefined (library functions): We have already seen:</a:t>
            </a:r>
            <a:endParaRPr sz="1400"/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printf, scanf, getchar, gets, puts</a:t>
            </a:r>
            <a:endParaRPr sz="140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User-defined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Defining Functions</a:t>
            </a:r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Syntax: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&lt;return_type&gt; &lt;function_name&gt;(&lt;parameter_list&gt;){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&lt;function_body&gt;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Return_type: data type of the result</a:t>
            </a:r>
            <a:endParaRPr sz="1400"/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Use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en" sz="1400"/>
              <a:t>if the function returns nothing</a:t>
            </a:r>
            <a:endParaRPr sz="1400"/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if no type is specified and void is not used: it defaults to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sz="1400"/>
              <a:t> </a:t>
            </a:r>
            <a:endParaRPr sz="1400"/>
          </a:p>
          <a:p>
            <a:pPr marL="914400" marR="0" lvl="1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Function_name: any valid identifier</a:t>
            </a:r>
            <a:endParaRPr sz="1400"/>
          </a:p>
          <a:p>
            <a:pPr marL="914400" marR="0" lvl="1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Parameter_list:</a:t>
            </a:r>
            <a:endParaRPr sz="1400"/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declared variables: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&lt;param_type&gt; &lt;param_name&gt;</a:t>
            </a:r>
            <a:endParaRPr sz="1400"/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comma separated</a:t>
            </a:r>
            <a:endParaRPr sz="1400"/>
          </a:p>
          <a:p>
            <a:pPr marL="914400" marR="0" lvl="1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Function_body: </a:t>
            </a:r>
            <a:endParaRPr sz="1400"/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declaration statements</a:t>
            </a:r>
            <a:endParaRPr sz="1400"/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other processing statements</a:t>
            </a:r>
            <a:endParaRPr sz="1400"/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return </a:t>
            </a:r>
            <a:r>
              <a:rPr lang="en" sz="1400"/>
              <a:t>statement, if not void</a:t>
            </a:r>
            <a:endParaRPr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</a:t>
            </a:r>
            <a:endParaRPr/>
          </a:p>
        </p:txBody>
      </p:sp>
      <p:sp>
        <p:nvSpPr>
          <p:cNvPr id="127" name="Google Shape;127;p2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In many application, finding the greatest common factor is an important step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GCF function: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takes two input integers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finds the greatest integer that divide both of them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returns the result to the calling context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Euclidean algorithm: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lvl="2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Char char="■"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if a &gt; b → gcf(a, b) = gcf(b, a mod b)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lvl="2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Char char="■"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if b &gt; a, swap a and b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lvl="2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Char char="■"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Repeat until b is 0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In c</a:t>
            </a:r>
            <a:r>
              <a:rPr lang="en" sz="1400"/>
              <a:t>:	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gcf(int a, int b){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  /* if a &lt; b swap them, to be discussed later */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  while (b) { 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    int temp = b 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    b = a % b 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    a = temp 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  }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  return a;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Calling Functions</a:t>
            </a:r>
            <a:endParaRPr/>
          </a:p>
        </p:txBody>
      </p:sp>
      <p:sp>
        <p:nvSpPr>
          <p:cNvPr id="133" name="Google Shape;133;p2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>
                <a:highlight>
                  <a:srgbClr val="FFFFFF"/>
                </a:highlight>
              </a:rPr>
              <a:t>Syntax:</a:t>
            </a:r>
            <a:br>
              <a:rPr lang="en">
                <a:highlight>
                  <a:srgbClr val="FFFFFF"/>
                </a:highlight>
              </a:rPr>
            </a:b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&lt;function name&gt;(&lt;argument list&gt;)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>
                <a:highlight>
                  <a:srgbClr val="FFFFFF"/>
                </a:highlight>
              </a:rPr>
              <a:t>A function is invoked (called) by writing:</a:t>
            </a:r>
            <a:endParaRPr>
              <a:highlight>
                <a:srgbClr val="FFFFFF"/>
              </a:highlight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highlight>
                  <a:srgbClr val="FFFFFF"/>
                </a:highlight>
              </a:rPr>
              <a:t>its name, and</a:t>
            </a:r>
            <a:endParaRPr sz="1400">
              <a:highlight>
                <a:srgbClr val="FFFFFF"/>
              </a:highlight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highlight>
                  <a:srgbClr val="FFFFFF"/>
                </a:highlight>
              </a:rPr>
              <a:t>passing an appropriate list of arguments within parentheses</a:t>
            </a:r>
            <a:endParaRPr sz="1400">
              <a:highlight>
                <a:srgbClr val="FFFFFF"/>
              </a:highlight>
            </a:endParaRPr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>
                <a:highlight>
                  <a:srgbClr val="FFFFFF"/>
                </a:highlight>
              </a:rPr>
              <a:t>arguments must match the parameters in the function definition in:</a:t>
            </a:r>
            <a:br>
              <a:rPr lang="en" sz="1400">
                <a:highlight>
                  <a:srgbClr val="FFFFFF"/>
                </a:highlight>
              </a:rPr>
            </a:br>
            <a:r>
              <a:rPr lang="en" sz="1400">
                <a:highlight>
                  <a:srgbClr val="FFFFFF"/>
                </a:highlight>
              </a:rPr>
              <a:t> 1- count , 2- type and 3- order</a:t>
            </a:r>
            <a:endParaRPr sz="1400">
              <a:highlight>
                <a:srgbClr val="FFFFFF"/>
              </a:highlight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>
                <a:highlight>
                  <a:srgbClr val="FFFFFF"/>
                </a:highlight>
              </a:rPr>
              <a:t>Arguments are passed by value</a:t>
            </a:r>
            <a:endParaRPr>
              <a:highlight>
                <a:srgbClr val="FFFFFF"/>
              </a:highlight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highlight>
                  <a:srgbClr val="FFFFFF"/>
                </a:highlight>
              </a:rPr>
              <a:t>each argument is evaluated, and</a:t>
            </a:r>
            <a:endParaRPr sz="1400">
              <a:highlight>
                <a:srgbClr val="FFFFFF"/>
              </a:highlight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highlight>
                  <a:srgbClr val="FFFFFF"/>
                </a:highlight>
              </a:rPr>
              <a:t>its value is copied to the corresponding parameter in the called function</a:t>
            </a:r>
            <a:endParaRPr sz="1400">
              <a:highlight>
                <a:srgbClr val="FFFFFF"/>
              </a:highlight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>
                <a:highlight>
                  <a:srgbClr val="FFFFFF"/>
                </a:highlight>
              </a:rPr>
              <a:t>What if you need to pass the variable by reference?</a:t>
            </a:r>
            <a:endParaRPr>
              <a:highlight>
                <a:srgbClr val="FFFFFF"/>
              </a:highlight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highlight>
                  <a:srgbClr val="FFFFFF"/>
                </a:highlight>
              </a:rPr>
              <a:t>you cannot</a:t>
            </a:r>
            <a:endParaRPr sz="1400">
              <a:highlight>
                <a:srgbClr val="FFFFFF"/>
              </a:highlight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highlight>
                  <a:srgbClr val="FFFFFF"/>
                </a:highlight>
              </a:rPr>
              <a:t>but you can pass its address by value</a:t>
            </a:r>
            <a:endParaRPr sz="1400">
              <a:highlight>
                <a:srgbClr val="FFFFFF"/>
              </a:highlight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Calling Functions</a:t>
            </a:r>
            <a:endParaRPr/>
          </a:p>
        </p:txBody>
      </p:sp>
      <p:sp>
        <p:nvSpPr>
          <p:cNvPr id="139" name="Google Shape;139;p2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>
                <a:highlight>
                  <a:srgbClr val="FFFFFF"/>
                </a:highlight>
              </a:rPr>
              <a:t>Example:</a:t>
            </a:r>
            <a:br>
              <a:rPr lang="en">
                <a:highlight>
                  <a:srgbClr val="FFFFFF"/>
                </a:highlight>
              </a:rPr>
            </a:b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/* Does not work as expected*/</a:t>
            </a:r>
            <a:b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void swap(int a, int b)</a:t>
            </a: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int temp = a;</a:t>
            </a:r>
            <a:b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a = b;</a:t>
            </a:r>
            <a:b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b = temp;</a:t>
            </a:r>
            <a:b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/>
            </a:r>
            <a:b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b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int a = 3, b = 5;</a:t>
            </a:r>
            <a:b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swap(a, b);</a:t>
            </a: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/>
            </a:r>
            <a:b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printf("a=%d, b=%d\n", a, b);</a:t>
            </a:r>
            <a:b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b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 smtClean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0" name="Google Shape;140;p27"/>
          <p:cNvSpPr txBox="1"/>
          <p:nvPr/>
        </p:nvSpPr>
        <p:spPr>
          <a:xfrm>
            <a:off x="4646850" y="1487450"/>
            <a:ext cx="4079100" cy="29124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1155C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/* Works as expected*/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b="1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void swap(int *a, int *b)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temp = *a;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*a = *b;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*b = temp;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/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a = 3, b = 5;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 b="1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swap(&amp;a, &amp;b);</a:t>
            </a:r>
            <a: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/>
            </a:r>
            <a:b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printf("a=%d, b=%d\n", a, b);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141" name="Google Shape;141;p27"/>
          <p:cNvSpPr txBox="1"/>
          <p:nvPr/>
        </p:nvSpPr>
        <p:spPr>
          <a:xfrm>
            <a:off x="1012175" y="4451500"/>
            <a:ext cx="3398100" cy="5061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a=3, b=5</a:t>
            </a: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2" name="Google Shape;142;p27"/>
          <p:cNvSpPr txBox="1"/>
          <p:nvPr/>
        </p:nvSpPr>
        <p:spPr>
          <a:xfrm>
            <a:off x="4646850" y="4451500"/>
            <a:ext cx="3398100" cy="5061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a=5, b=3</a:t>
            </a: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Calling Functions</a:t>
            </a:r>
            <a:endParaRPr/>
          </a:p>
        </p:txBody>
      </p:sp>
      <p:sp>
        <p:nvSpPr>
          <p:cNvPr id="148" name="Google Shape;148;p2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❏"/>
            </a:pPr>
            <a:r>
              <a:rPr lang="en">
                <a:highlight>
                  <a:srgbClr val="FFFFFF"/>
                </a:highlight>
              </a:rPr>
              <a:t>A function can be called from any function, not necessarily from </a:t>
            </a:r>
            <a:r>
              <a:rPr lang="en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endParaRPr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>
                <a:highlight>
                  <a:srgbClr val="FFFFFF"/>
                </a:highlight>
              </a:rPr>
              <a:t>Example: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/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void swap(int *a, int *b){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temp = *a; *a = *b; *b = temp;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gcf(int a, int b){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if (b &gt; a) swap(&amp;a, &amp;b);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while (b) { 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int temp = b 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b = a % b 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a = temp 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a;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a = 3, b = 5;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printf("GCF of %d and %d is %d\n", a, b, gcf(a, b) 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>
              <a:highlight>
                <a:srgbClr val="FFFFFF"/>
              </a:highlight>
            </a:endParaRPr>
          </a:p>
        </p:txBody>
      </p:sp>
      <p:cxnSp>
        <p:nvCxnSpPr>
          <p:cNvPr id="149" name="Google Shape;149;p28"/>
          <p:cNvCxnSpPr/>
          <p:nvPr/>
        </p:nvCxnSpPr>
        <p:spPr>
          <a:xfrm rot="5400000" flipH="1">
            <a:off x="3432100" y="2544000"/>
            <a:ext cx="1853700" cy="1836000"/>
          </a:xfrm>
          <a:prstGeom prst="curvedConnector3">
            <a:avLst>
              <a:gd name="adj1" fmla="val 94278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50" name="Google Shape;150;p28"/>
          <p:cNvCxnSpPr/>
          <p:nvPr/>
        </p:nvCxnSpPr>
        <p:spPr>
          <a:xfrm rot="10800000" flipH="1">
            <a:off x="3386675" y="1920050"/>
            <a:ext cx="1693200" cy="802200"/>
          </a:xfrm>
          <a:prstGeom prst="curvedConnector3">
            <a:avLst>
              <a:gd name="adj1" fmla="val 114219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per 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1200</Words>
  <Application>Microsoft Office PowerPoint</Application>
  <PresentationFormat>On-screen Show (16:9)</PresentationFormat>
  <Paragraphs>470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Courier New</vt:lpstr>
      <vt:lpstr>Georgia</vt:lpstr>
      <vt:lpstr>Times New Roman</vt:lpstr>
      <vt:lpstr>Simple Light</vt:lpstr>
      <vt:lpstr>Paper Plane</vt:lpstr>
      <vt:lpstr>Functions and Modular Programming</vt:lpstr>
      <vt:lpstr>Outline</vt:lpstr>
      <vt:lpstr>Introduction</vt:lpstr>
      <vt:lpstr>What is a Function?</vt:lpstr>
      <vt:lpstr>Defining Functions</vt:lpstr>
      <vt:lpstr>Example</vt:lpstr>
      <vt:lpstr>Calling Functions</vt:lpstr>
      <vt:lpstr>Calling Functions</vt:lpstr>
      <vt:lpstr>Calling Functions</vt:lpstr>
      <vt:lpstr>Declaring Functions Function Prototype</vt:lpstr>
      <vt:lpstr>Function Prototypes: Example</vt:lpstr>
      <vt:lpstr>Scopes</vt:lpstr>
      <vt:lpstr>Scopes: Examples</vt:lpstr>
      <vt:lpstr>Storage Classes</vt:lpstr>
      <vt:lpstr>Storage Classes: Examples</vt:lpstr>
      <vt:lpstr>Recursive Functions</vt:lpstr>
      <vt:lpstr>Recursive Functions: Examples</vt:lpstr>
      <vt:lpstr>Multiple Source Files</vt:lpstr>
      <vt:lpstr>Multiple Source Files: Header File</vt:lpstr>
      <vt:lpstr>File Inclusion</vt:lpstr>
      <vt:lpstr>Conditional Inclusion: include guard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Functions and Modular Programming</dc:title>
  <cp:lastModifiedBy>mobileAndroid</cp:lastModifiedBy>
  <cp:revision>2</cp:revision>
  <dcterms:modified xsi:type="dcterms:W3CDTF">2023-12-11T05:19:22Z</dcterms:modified>
</cp:coreProperties>
</file>