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7809ccc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7809ccc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785110391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785110391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78a007b28_13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78a007b28_13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785110391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785110391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78a007b28_13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78a007b28_13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78a007b28_9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78a007b28_9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78a007b28_13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78a007b28_13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785110391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785110391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78a007b28_13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78a007b28_13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78a007b28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78a007b28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78a007b28_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178a007b28_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7809ccca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7809ccca2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78a007b28_13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78a007b28_13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78a007b28_13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178a007b28_13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78a007b28_4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78a007b28_4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7809ccca2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7809ccca2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7809ccca2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7809ccca2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78a007b28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78a007b28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785110391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785110391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78a007b28_1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78a007b28_1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78a007b28_13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78a007b28_13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/>
          <p:nvPr/>
        </p:nvSpPr>
        <p:spPr>
          <a:xfrm rot="10800000" flipH="1">
            <a:off x="0" y="298395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6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7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/>
        </p:nvSpPr>
        <p:spPr>
          <a:xfrm rot="10800000" flipH="1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8"/>
          <p:cNvSpPr/>
          <p:nvPr/>
        </p:nvSpPr>
        <p:spPr>
          <a:xfrm flipH="1">
            <a:off x="4526627" y="3820834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/>
          <p:nvPr/>
        </p:nvSpPr>
        <p:spPr>
          <a:xfrm rot="10800000">
            <a:off x="4526627" y="441161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l" t="t" r="r" b="b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-plane"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ctrTitle"/>
          </p:nvPr>
        </p:nvSpPr>
        <p:spPr>
          <a:xfrm>
            <a:off x="685800" y="1470527"/>
            <a:ext cx="7772400" cy="151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Functions and Modular Programming</a:t>
            </a:r>
            <a:endParaRPr b="1"/>
          </a:p>
        </p:txBody>
      </p:sp>
      <p:sp>
        <p:nvSpPr>
          <p:cNvPr id="96" name="Google Shape;96;p2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Declaring Functions </a:t>
            </a:r>
            <a:r>
              <a:rPr lang="en" sz="1800"/>
              <a:t>Function Prototype</a:t>
            </a:r>
            <a:endParaRPr sz="1800"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If function definition comes textually after use in program: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compiler complains: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warning: implicit declaration of function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Declare the function before use: Prototype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&lt;return_type&gt; &lt;function_name&gt;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&lt;parameters_list&gt;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Parameter_list does not have to name the parameters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Function definition can be placed anywhere in the program after the prototypes. 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If a function definition is placed in front of main(),  there is no need to include its function prototype.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 Prototypes: </a:t>
            </a:r>
            <a:r>
              <a:rPr lang="en" sz="1800"/>
              <a:t>Example</a:t>
            </a:r>
            <a:endParaRPr sz="1800"/>
          </a:p>
        </p:txBody>
      </p:sp>
      <p:sp>
        <p:nvSpPr>
          <p:cNvPr id="162" name="Google Shape;162;p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int gcf(int, int);</a:t>
            </a:r>
            <a:endParaRPr sz="1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void swap(int*, int*);</a:t>
            </a:r>
            <a:endParaRPr sz="1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 = 33, b = 5;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printf("GCF of %d and %d is %d\n", a, b, gcf(a, b)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 a) swap(&amp;a, &amp;b);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swap(int *a, int *b){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*a; *a = *b; *b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Scopes</a:t>
            </a:r>
            <a:endParaRPr/>
          </a:p>
        </p:txBody>
      </p:sp>
      <p:sp>
        <p:nvSpPr>
          <p:cNvPr id="181" name="Google Shape;181;p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Scope: the parts of the program where an identifier is visible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Four scopes: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File scope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Identifiers defined out of any block or list of parameters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Function scope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Label names	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Must be unique within a function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Block scope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Identifiers declared inside a block or a list of parameters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identifier A.K.A internal or automatic identifier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Function prototype scope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Identifiers declared inside a list of parameters of a function prototype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If outer declaration of a lexically identical identifier exists in the same name space, it is hidden until the current scope terminates</a:t>
            </a: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Scopes: </a:t>
            </a:r>
            <a:r>
              <a:rPr lang="en" sz="1800"/>
              <a:t>Examples</a:t>
            </a:r>
            <a:endParaRPr sz="1800"/>
          </a:p>
        </p:txBody>
      </p:sp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2028900" cy="29796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doubleX(float x){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 *= 2;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doubleX(x);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8" name="Google Shape;188;p34"/>
          <p:cNvSpPr txBox="1">
            <a:spLocks noGrp="1"/>
          </p:cNvSpPr>
          <p:nvPr>
            <p:ph type="body" idx="1"/>
          </p:nvPr>
        </p:nvSpPr>
        <p:spPr>
          <a:xfrm>
            <a:off x="2524092" y="1200150"/>
            <a:ext cx="2028900" cy="29796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 = 10;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doubleX(){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 *= 2;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9" name="Google Shape;189;p34"/>
          <p:cNvSpPr txBox="1">
            <a:spLocks noGrp="1"/>
          </p:cNvSpPr>
          <p:nvPr>
            <p:ph type="body" idx="1"/>
          </p:nvPr>
        </p:nvSpPr>
        <p:spPr>
          <a:xfrm>
            <a:off x="6657875" y="1200150"/>
            <a:ext cx="2028900" cy="29796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Ex4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int x = 5;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if (x){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int x = 10;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x++;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printf("%d\n", x);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x++;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printf("%d\n", x);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0" name="Google Shape;190;p34"/>
          <p:cNvSpPr txBox="1">
            <a:spLocks noGrp="1"/>
          </p:cNvSpPr>
          <p:nvPr>
            <p:ph type="body" idx="1"/>
          </p:nvPr>
        </p:nvSpPr>
        <p:spPr>
          <a:xfrm>
            <a:off x="4590983" y="1200150"/>
            <a:ext cx="2028900" cy="29796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Ex3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 = 10;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doubleX(float x){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 *= 2;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printX(){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doubleX(x);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printX();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1" name="Google Shape;191;p34"/>
          <p:cNvSpPr txBox="1"/>
          <p:nvPr/>
        </p:nvSpPr>
        <p:spPr>
          <a:xfrm>
            <a:off x="66753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11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2" name="Google Shape;192;p34"/>
          <p:cNvSpPr txBox="1"/>
          <p:nvPr/>
        </p:nvSpPr>
        <p:spPr>
          <a:xfrm>
            <a:off x="45997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6.000000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10.000000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3" name="Google Shape;193;p34"/>
          <p:cNvSpPr txBox="1"/>
          <p:nvPr/>
        </p:nvSpPr>
        <p:spPr>
          <a:xfrm>
            <a:off x="252845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20.000000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4" name="Google Shape;194;p34"/>
          <p:cNvSpPr txBox="1"/>
          <p:nvPr/>
        </p:nvSpPr>
        <p:spPr>
          <a:xfrm>
            <a:off x="4572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6.000000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Storage Classes</a:t>
            </a:r>
            <a:endParaRPr/>
          </a:p>
        </p:txBody>
      </p:sp>
      <p:sp>
        <p:nvSpPr>
          <p:cNvPr id="200" name="Google Shape;200;p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Storage Classes: a modifier precedes the variable to define its scope and lifetime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auto</a:t>
            </a:r>
            <a:r>
              <a:rPr lang="en"/>
              <a:t>: the default for local variables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register</a:t>
            </a:r>
            <a:r>
              <a:rPr lang="en"/>
              <a:t>: advice to the compiler to store a local variable in a register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advice is not necessarily taken by the compiler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"/>
              <a:t>: tells the compiler that the storage of that variable remains in existence 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variables with static modifier remains in memory so that they can be accessed later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Global variables with static modifier are limited to the file where they are declared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extern</a:t>
            </a:r>
            <a:r>
              <a:rPr lang="en"/>
              <a:t>: points the identifier to a previously defined variable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Initialization: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in the absence of explicit initialization: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static and external variables are set to 0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automatic and register variables contain undefined values (garbage)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 txBox="1">
            <a:spLocks noGrp="1"/>
          </p:cNvSpPr>
          <p:nvPr>
            <p:ph type="body" idx="1"/>
          </p:nvPr>
        </p:nvSpPr>
        <p:spPr>
          <a:xfrm>
            <a:off x="4590983" y="1200150"/>
            <a:ext cx="2028900" cy="35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/*file1.c      */	</a:t>
            </a:r>
            <a:endParaRPr sz="1400">
              <a:highlight>
                <a:srgbClr val="CCCCCC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 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/*file2.c      */	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printf("%d", sp);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bar(){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(int)val[0];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6" name="Google Shape;206;p36"/>
          <p:cNvSpPr txBox="1">
            <a:spLocks noGrp="1"/>
          </p:cNvSpPr>
          <p:nvPr>
            <p:ph type="body" idx="1"/>
          </p:nvPr>
        </p:nvSpPr>
        <p:spPr>
          <a:xfrm>
            <a:off x="4590983" y="1200150"/>
            <a:ext cx="2028900" cy="35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/*file1.c      */	</a:t>
            </a:r>
            <a:endParaRPr sz="1400">
              <a:highlight>
                <a:srgbClr val="CCCCCC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 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/*file2.c      */	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printf("%d", sp);   </a:t>
            </a:r>
            <a:r>
              <a:rPr lang="en" sz="1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✘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bar(){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(int)val[0]; </a:t>
            </a:r>
            <a:r>
              <a:rPr lang="en" sz="1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✘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7" name="Google Shape;207;p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2028900" cy="35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 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xx;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/*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xx is global/external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But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 b="1">
                <a:latin typeface="Courier New"/>
                <a:ea typeface="Courier New"/>
                <a:cs typeface="Courier New"/>
                <a:sym typeface="Courier New"/>
              </a:rPr>
              <a:t>defined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after main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*/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8" name="Google Shape;208;p36"/>
          <p:cNvSpPr txBox="1">
            <a:spLocks noGrp="1"/>
          </p:cNvSpPr>
          <p:nvPr>
            <p:ph type="body" idx="1"/>
          </p:nvPr>
        </p:nvSpPr>
        <p:spPr>
          <a:xfrm>
            <a:off x="457225" y="1200150"/>
            <a:ext cx="2028900" cy="35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</a:t>
            </a:r>
            <a:r>
              <a:rPr lang="en" sz="1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✘</a:t>
            </a:r>
            <a:endParaRPr sz="10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xx;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</a:t>
            </a:r>
            <a: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b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/*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main doesn’t know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about xx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*/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9" name="Google Shape;209;p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Storage Classes: </a:t>
            </a:r>
            <a:r>
              <a:rPr lang="en" sz="1800"/>
              <a:t>Examples</a:t>
            </a:r>
            <a:endParaRPr sz="1800"/>
          </a:p>
        </p:txBody>
      </p:sp>
      <p:sp>
        <p:nvSpPr>
          <p:cNvPr id="210" name="Google Shape;210;p36"/>
          <p:cNvSpPr txBox="1">
            <a:spLocks noGrp="1"/>
          </p:cNvSpPr>
          <p:nvPr>
            <p:ph type="body" idx="1"/>
          </p:nvPr>
        </p:nvSpPr>
        <p:spPr>
          <a:xfrm>
            <a:off x="2524092" y="1200150"/>
            <a:ext cx="2028900" cy="35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Ex1 correction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extern float xx;  </a:t>
            </a:r>
            <a: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  </a:t>
            </a:r>
            <a: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endParaRPr sz="10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xx;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xx;	  </a:t>
            </a:r>
            <a: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b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/*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 b="1">
                <a:latin typeface="Courier New"/>
                <a:ea typeface="Courier New"/>
                <a:cs typeface="Courier New"/>
                <a:sym typeface="Courier New"/>
              </a:rPr>
              <a:t>declare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xx in main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as </a:t>
            </a:r>
            <a:r>
              <a:rPr lang="en" sz="1000" b="1">
                <a:latin typeface="Courier New"/>
                <a:ea typeface="Courier New"/>
                <a:cs typeface="Courier New"/>
                <a:sym typeface="Courier New"/>
              </a:rPr>
              <a:t>extern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to point to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the external xx, this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will not create new xx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*/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1" name="Google Shape;211;p36"/>
          <p:cNvSpPr txBox="1">
            <a:spLocks noGrp="1"/>
          </p:cNvSpPr>
          <p:nvPr>
            <p:ph type="body" idx="1"/>
          </p:nvPr>
        </p:nvSpPr>
        <p:spPr>
          <a:xfrm>
            <a:off x="6657875" y="1200150"/>
            <a:ext cx="2028900" cy="35310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Ex2 correction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/*file1.c      */	</a:t>
            </a:r>
            <a:endParaRPr sz="1400">
              <a:highlight>
                <a:srgbClr val="CCCCCC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 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highlight>
                  <a:srgbClr val="CCCCCC"/>
                </a:highlight>
                <a:latin typeface="Courier New"/>
                <a:ea typeface="Courier New"/>
                <a:cs typeface="Courier New"/>
                <a:sym typeface="Courier New"/>
              </a:rPr>
              <a:t>/*file2.c      */	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extern int sp;        </a:t>
            </a:r>
            <a: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extern double val[];  </a:t>
            </a:r>
            <a: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foo(){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printf("%d", sp);   </a:t>
            </a:r>
            <a: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bar(){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(int)val[0]; </a:t>
            </a:r>
            <a:r>
              <a:rPr lang="en" sz="10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✓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Recursive Functions</a:t>
            </a:r>
            <a:endParaRPr/>
          </a:p>
        </p:txBody>
      </p:sp>
      <p:sp>
        <p:nvSpPr>
          <p:cNvPr id="217" name="Google Shape;217;p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Recursive function: a function that calls itself (directly, or indirectly)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change (count){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change(count);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The algorithm needs to be written in a recursive style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 step or more uses the algorithm on a smaller problem size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It must contain a base case that is not recursive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Each function call has its own stack frame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consumes resources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Recursive Functions: </a:t>
            </a:r>
            <a:r>
              <a:rPr lang="en" sz="1800"/>
              <a:t>Examples</a:t>
            </a:r>
            <a:endParaRPr sz="1800"/>
          </a:p>
        </p:txBody>
      </p:sp>
      <p:sp>
        <p:nvSpPr>
          <p:cNvPr id="223" name="Google Shape;223;p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45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Multiply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 × y</a:t>
            </a:r>
            <a:r>
              <a:rPr lang="en"/>
              <a:t>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multiply(int x, int y){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(y == 1) return x;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x + multiply(x, y-1);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Power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baseline="3000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/>
              <a:t>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power(int x, int y){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(y == 0)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x * power(x, y-1);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Factorial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x!</a:t>
            </a:r>
            <a:r>
              <a:rPr lang="en"/>
              <a:t>: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fac(int x){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1)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x * fac(x-1);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4" name="Google Shape;224;p38"/>
          <p:cNvSpPr txBox="1">
            <a:spLocks noGrp="1"/>
          </p:cNvSpPr>
          <p:nvPr>
            <p:ph type="body" idx="1"/>
          </p:nvPr>
        </p:nvSpPr>
        <p:spPr>
          <a:xfrm>
            <a:off x="4788575" y="1200150"/>
            <a:ext cx="3945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Fibonacci: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fib(int x)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0)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1)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fib(x-1) + fib(x-2);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Palindrome: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isPal(char* s, int a, int b)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&gt;= a)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(s[a] == s[b])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return isPal(s, a+1, b-1);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Source Files</a:t>
            </a:r>
            <a:endParaRPr/>
          </a:p>
        </p:txBody>
      </p:sp>
      <p:sp>
        <p:nvSpPr>
          <p:cNvPr id="230" name="Google Shape;230;p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A typical C program: lot of small C source files, rather than a few large ones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each .c file contains closely related functions (usually a small number of functions)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header files to tie them together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Makefiles tells the compiler how to build them</a:t>
            </a:r>
            <a:endParaRPr sz="1400"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calc program defines: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stack structure and its: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pop and push functions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getch and ungetch to read one symbol at a time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getop function to parse numbers and operators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main function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main calls: getop, pop, and push</a:t>
            </a:r>
            <a:b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getop calls: getch and ungetch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can be organized in 4 separate files: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 to place prototypes and external declarations?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to compile the program?</a:t>
            </a:r>
            <a:endParaRPr sz="1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p39"/>
          <p:cNvSpPr txBox="1"/>
          <p:nvPr/>
        </p:nvSpPr>
        <p:spPr>
          <a:xfrm>
            <a:off x="5374800" y="3838525"/>
            <a:ext cx="1715100" cy="1050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main.c    */</a:t>
            </a:r>
            <a:endParaRPr sz="10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2" name="Google Shape;232;p39"/>
          <p:cNvSpPr txBox="1"/>
          <p:nvPr/>
        </p:nvSpPr>
        <p:spPr>
          <a:xfrm>
            <a:off x="7185425" y="3838525"/>
            <a:ext cx="1811700" cy="1050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getop.c    */</a:t>
            </a:r>
            <a:endParaRPr sz="1000">
              <a:solidFill>
                <a:schemeClr val="dk1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getop(char[] s){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3" name="Google Shape;233;p39"/>
          <p:cNvSpPr txBox="1"/>
          <p:nvPr/>
        </p:nvSpPr>
        <p:spPr>
          <a:xfrm>
            <a:off x="5374800" y="2147375"/>
            <a:ext cx="1715100" cy="1619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stack.c    */</a:t>
            </a:r>
            <a:endParaRPr sz="10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 x){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4" name="Google Shape;234;p39"/>
          <p:cNvSpPr txBox="1"/>
          <p:nvPr/>
        </p:nvSpPr>
        <p:spPr>
          <a:xfrm>
            <a:off x="7185425" y="2147375"/>
            <a:ext cx="1811700" cy="1619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getch.c    */</a:t>
            </a:r>
            <a:endParaRPr sz="1000">
              <a:solidFill>
                <a:schemeClr val="dk1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ch getch(){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ungetch(char c){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0"/>
          <p:cNvSpPr txBox="1"/>
          <p:nvPr/>
        </p:nvSpPr>
        <p:spPr>
          <a:xfrm>
            <a:off x="3525600" y="3990925"/>
            <a:ext cx="1811700" cy="1050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main.c    */</a:t>
            </a:r>
            <a:endParaRPr sz="10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0" name="Google Shape;240;p40"/>
          <p:cNvSpPr txBox="1"/>
          <p:nvPr/>
        </p:nvSpPr>
        <p:spPr>
          <a:xfrm>
            <a:off x="7185450" y="2029375"/>
            <a:ext cx="1811700" cy="1843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stack.c    */</a:t>
            </a:r>
            <a:endParaRPr sz="10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 x){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1" name="Google Shape;241;p40"/>
          <p:cNvSpPr txBox="1"/>
          <p:nvPr/>
        </p:nvSpPr>
        <p:spPr>
          <a:xfrm>
            <a:off x="3525600" y="3990925"/>
            <a:ext cx="1811700" cy="1050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main.c    */</a:t>
            </a:r>
            <a:endParaRPr sz="10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2" name="Google Shape;242;p40"/>
          <p:cNvSpPr txBox="1"/>
          <p:nvPr/>
        </p:nvSpPr>
        <p:spPr>
          <a:xfrm>
            <a:off x="7185450" y="2029375"/>
            <a:ext cx="1811700" cy="184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stack.c    */</a:t>
            </a:r>
            <a:endParaRPr sz="10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sp =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val[1000];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 x){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3" name="Google Shape;243;p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Prototypes can be placed in a single file, called a header file</a:t>
            </a:r>
            <a:endParaRPr/>
          </a:p>
          <a:p>
            <a:pPr marL="91440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as well as all other shared definitions and declarations</a:t>
            </a:r>
            <a:endParaRPr sz="1400"/>
          </a:p>
          <a:p>
            <a:pPr marL="914400" marR="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typically contains definitions and declarations</a:t>
            </a:r>
            <a:endParaRPr sz="1400"/>
          </a:p>
          <a:p>
            <a:pPr marL="1371600" marR="0" lvl="2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but not executable code</a:t>
            </a:r>
            <a:endParaRPr sz="140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 calc program</a:t>
            </a:r>
            <a:br>
              <a:rPr lang="en"/>
            </a:br>
            <a:r>
              <a:rPr lang="en" sz="1400"/>
              <a:t>add a header file calc.h contains:</a:t>
            </a:r>
            <a:endParaRPr sz="1400"/>
          </a:p>
          <a:p>
            <a:pPr marL="91440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prototypes and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common declarations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/>
              <a:t>and </a:t>
            </a:r>
            <a:r>
              <a:rPr lang="en" sz="1400" b="1"/>
              <a:t>include </a:t>
            </a:r>
            <a:r>
              <a:rPr lang="en" sz="1400"/>
              <a:t>it where needed!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4" name="Google Shape;244;p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Source Files: </a:t>
            </a:r>
            <a:r>
              <a:rPr lang="en" sz="1800"/>
              <a:t>Header File</a:t>
            </a:r>
            <a:endParaRPr sz="1800"/>
          </a:p>
        </p:txBody>
      </p:sp>
      <p:sp>
        <p:nvSpPr>
          <p:cNvPr id="245" name="Google Shape;245;p40"/>
          <p:cNvSpPr txBox="1"/>
          <p:nvPr/>
        </p:nvSpPr>
        <p:spPr>
          <a:xfrm>
            <a:off x="7185425" y="3990925"/>
            <a:ext cx="1811700" cy="1050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getop.c    */</a:t>
            </a:r>
            <a:endParaRPr sz="1000">
              <a:solidFill>
                <a:schemeClr val="dk1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getop(char[] s){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6" name="Google Shape;246;p40"/>
          <p:cNvSpPr txBox="1"/>
          <p:nvPr/>
        </p:nvSpPr>
        <p:spPr>
          <a:xfrm>
            <a:off x="3525600" y="2324350"/>
            <a:ext cx="1811700" cy="154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getch.c    */</a:t>
            </a:r>
            <a:endParaRPr sz="1000">
              <a:solidFill>
                <a:schemeClr val="dk1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38761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ch getch(){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ungetch(char c){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7" name="Google Shape;247;p40"/>
          <p:cNvSpPr txBox="1"/>
          <p:nvPr/>
        </p:nvSpPr>
        <p:spPr>
          <a:xfrm>
            <a:off x="5403813" y="2877900"/>
            <a:ext cx="1715100" cy="1619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calc.H    */</a:t>
            </a:r>
            <a:endParaRPr sz="10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push(double);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double pop();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 getch();</a:t>
            </a: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ungetch(charc);</a:t>
            </a: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getop(char[]);</a:t>
            </a: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8" name="Google Shape;248;p40"/>
          <p:cNvSpPr txBox="1"/>
          <p:nvPr/>
        </p:nvSpPr>
        <p:spPr>
          <a:xfrm>
            <a:off x="7185425" y="3990925"/>
            <a:ext cx="1811700" cy="1050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 getop.c    */</a:t>
            </a:r>
            <a:endParaRPr sz="1000">
              <a:solidFill>
                <a:schemeClr val="dk1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getop(char[] s){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9" name="Google Shape;249;p40"/>
          <p:cNvSpPr txBox="1"/>
          <p:nvPr/>
        </p:nvSpPr>
        <p:spPr>
          <a:xfrm>
            <a:off x="3525600" y="2324350"/>
            <a:ext cx="1811700" cy="15483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/*     getch.c    */</a:t>
            </a:r>
            <a:endParaRPr sz="1000">
              <a:solidFill>
                <a:schemeClr val="dk1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#include "calc.h"</a:t>
            </a:r>
            <a:endParaRPr sz="1000">
              <a:solidFill>
                <a:srgbClr val="38761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ch getch(){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ungetch(char c){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Functions: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Need, Definition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Defining functions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Calling functions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Prototypes</a:t>
            </a:r>
            <a:endParaRPr sz="14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Scopes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Scope and visibility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Storage classes</a:t>
            </a:r>
            <a:endParaRPr sz="14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Recursive functions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Multiple source files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Makefiles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Inclusion</a:t>
            </a:r>
            <a:endParaRPr/>
          </a:p>
        </p:txBody>
      </p:sp>
      <p:sp>
        <p:nvSpPr>
          <p:cNvPr id="255" name="Google Shape;255;p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#include &lt;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search for the file filename in paths according to the compiler defined rules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replaced by the content if the file filename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#include "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"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search for the file filename in source program directory or according to the compiler rules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replaced by the content if the file filename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When an included file is changed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all files depending on it must be recompiled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Multiple inclusion of a file: problem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Circular inclusion: problem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Conditional Inclusion: </a:t>
            </a:r>
            <a:r>
              <a:rPr lang="en" sz="2800"/>
              <a:t>include guard</a:t>
            </a:r>
            <a:endParaRPr sz="2800"/>
          </a:p>
        </p:txBody>
      </p:sp>
      <p:sp>
        <p:nvSpPr>
          <p:cNvPr id="261" name="Google Shape;261;p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Control preprocessing with conditional statements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#if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evaluates a constant integer expression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 expression is non-zero, all following lines until an #endif or #elif or #else are included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#else   ,   #elif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provide alternative paths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endParaRPr sz="14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marks the end of the conditional block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Can be used to avoid repetitive and circular inclusions:</a:t>
            </a:r>
            <a:endParaRPr/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included file:				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#if !defined(HDR)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HDR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/* contents of hdr.h go here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r>
              <a:rPr lang="en"/>
              <a:t/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Design your solution so that it keeps the flow of control as simple as possible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top-down design:</a:t>
            </a:r>
            <a:br>
              <a:rPr lang="en" sz="1400">
                <a:highlight>
                  <a:srgbClr val="FFFFFF"/>
                </a:highlight>
              </a:rPr>
            </a:br>
            <a:r>
              <a:rPr lang="en" sz="1400">
                <a:highlight>
                  <a:srgbClr val="FFFFFF"/>
                </a:highlight>
              </a:rPr>
              <a:t>decompose the problem into smaller problems each can be solved easily</a:t>
            </a:r>
            <a:endParaRPr sz="1400"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Some problems are complicated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break them down into smaller problems</a:t>
            </a:r>
            <a:endParaRPr sz="1400"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conquer each sub problem independently</a:t>
            </a:r>
            <a:endParaRPr sz="1400"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Your programs will consist of a collection of user-defined functions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each function solves one of the small problems</a:t>
            </a:r>
            <a:endParaRPr sz="1400"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you call (invoke) each function as needed</a:t>
            </a:r>
            <a:endParaRPr sz="1400"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Function?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Function: a group of statements that together perform a task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divide up your code into separate functions such that each performs a specific task</a:t>
            </a:r>
            <a:endParaRPr sz="1400"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every C program has at least one function, which is </a:t>
            </a:r>
            <a:r>
              <a:rPr lang="en" sz="1400" b="1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endParaRPr sz="1400" b="1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most programs define additional functions</a:t>
            </a:r>
            <a:endParaRPr sz="1400"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Why</a:t>
            </a:r>
            <a:endParaRPr sz="1400"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t</a:t>
            </a:r>
            <a:r>
              <a:rPr lang="en" sz="1400"/>
              <a:t>o avoid repetitive code		: “reusability” written once, can be called infinitely 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to organize the program	: making it easy to code, understand, debug and collaborate 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to hide details			: “what is done” vs “how it is done”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to share with others		</a:t>
            </a:r>
            <a:endParaRPr sz="14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Defining functions: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Predefined (library functions): We have already seen: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printf, scanf, getchar, gets, puts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User-defined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Functions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&lt;return_type&gt; &lt;function_name&gt;(&lt;parameter_list&gt;){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&lt;function_body&gt;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Return_type: data type of the result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Use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400"/>
              <a:t>if the function returns nothing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if no type is specified and void is not used: it defaults to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400"/>
              <a:t> 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Function_name: any valid identifier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Parameter_list: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declared variables: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&lt;param_type&gt; &lt;param_name&gt;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comma separated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Function_body: 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declaration statements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other processing statements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lang="en" sz="1400"/>
              <a:t>statement, if not void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In many application, finding the greatest common factor is an important step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GCF function: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takes two input integers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finds the greatest integer that divide both of them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returns the result to the calling context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Euclidean algorithm: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■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if a &gt; b → gcf(a, b) = gcf(b, a mod b)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■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if b &gt; a, swap a and b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■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Repeat until b is 0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In c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/* if a &lt; b swap them, to be discussed later 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Calling Functions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Syntax:</a:t>
            </a:r>
            <a:br>
              <a:rPr lang="en">
                <a:highlight>
                  <a:srgbClr val="FFFFFF"/>
                </a:highlight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&lt;function name&gt;(&lt;argument list&gt;)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A function is invoked (called) by writing: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its name, and</a:t>
            </a:r>
            <a:endParaRPr sz="1400"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passing an appropriate list of arguments within parentheses</a:t>
            </a:r>
            <a:endParaRPr sz="1400">
              <a:highlight>
                <a:srgbClr val="FFFFFF"/>
              </a:highlight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highlight>
                  <a:srgbClr val="FFFFFF"/>
                </a:highlight>
              </a:rPr>
              <a:t>arguments must match the parameters in the function definition in:</a:t>
            </a:r>
            <a:br>
              <a:rPr lang="en" sz="1400">
                <a:highlight>
                  <a:srgbClr val="FFFFFF"/>
                </a:highlight>
              </a:rPr>
            </a:br>
            <a:r>
              <a:rPr lang="en" sz="1400">
                <a:highlight>
                  <a:srgbClr val="FFFFFF"/>
                </a:highlight>
              </a:rPr>
              <a:t> 1- count , 2- type and 3- order</a:t>
            </a:r>
            <a:endParaRPr sz="1400"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Arguments are passed by value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each argument is evaluated, and</a:t>
            </a:r>
            <a:endParaRPr sz="1400"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its value is copied to the corresponding parameter in the called function</a:t>
            </a:r>
            <a:endParaRPr sz="1400"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What if you need to pass the variable by reference?</a:t>
            </a:r>
            <a:endParaRPr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you cannot</a:t>
            </a:r>
            <a:endParaRPr sz="1400">
              <a:highlight>
                <a:srgbClr val="FFFFFF"/>
              </a:highlight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highlight>
                  <a:srgbClr val="FFFFFF"/>
                </a:highlight>
              </a:rPr>
              <a:t>but you can pass its address by value</a:t>
            </a:r>
            <a:endParaRPr sz="1400"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Calling Functions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  <a:br>
              <a:rPr lang="en">
                <a:highlight>
                  <a:srgbClr val="FFFFFF"/>
                </a:highlight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 Does not work as expected*/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void swap(int a, int b)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a;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 = b;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b = temp;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a = 3, b = 5;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swap(a, b);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printf("a=%d, b=%d\n", a, b);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0" name="Google Shape;140;p27"/>
          <p:cNvSpPr txBox="1"/>
          <p:nvPr/>
        </p:nvSpPr>
        <p:spPr>
          <a:xfrm>
            <a:off x="4646850" y="1487450"/>
            <a:ext cx="4079100" cy="29124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1155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Works as expected*/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void swap(int *a, int *b)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*a;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*a = *b;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*b = temp;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 = 3, b = 5;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swap(&amp;a, &amp;b);</a:t>
            </a:r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printf("a=%d, b=%d\n", a, b);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141" name="Google Shape;141;p27"/>
          <p:cNvSpPr txBox="1"/>
          <p:nvPr/>
        </p:nvSpPr>
        <p:spPr>
          <a:xfrm>
            <a:off x="1012175" y="4451500"/>
            <a:ext cx="3398100" cy="506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a=3, b=5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2" name="Google Shape;142;p27"/>
          <p:cNvSpPr txBox="1"/>
          <p:nvPr/>
        </p:nvSpPr>
        <p:spPr>
          <a:xfrm>
            <a:off x="4646850" y="4451500"/>
            <a:ext cx="3398100" cy="506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a=5, b=3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Calling Functions</a:t>
            </a:r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❏"/>
            </a:pPr>
            <a:r>
              <a:rPr lang="en">
                <a:highlight>
                  <a:srgbClr val="FFFFFF"/>
                </a:highlight>
              </a:rPr>
              <a:t>A function can be called from any function, not necessarily from </a:t>
            </a:r>
            <a:r>
              <a:rPr lang="en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endParaRPr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swap(int *a, int *b){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*a; *a = *b; *b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 a) swap(&amp;a, &amp;b);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 = 3, b = 5;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printf("GCF of %d and %d is %d\n", a, b, gcf(a, b)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highlight>
                <a:srgbClr val="FFFFFF"/>
              </a:highlight>
            </a:endParaRPr>
          </a:p>
        </p:txBody>
      </p:sp>
      <p:cxnSp>
        <p:nvCxnSpPr>
          <p:cNvPr id="149" name="Google Shape;149;p28"/>
          <p:cNvCxnSpPr/>
          <p:nvPr/>
        </p:nvCxnSpPr>
        <p:spPr>
          <a:xfrm rot="5400000" flipH="1">
            <a:off x="3432100" y="2544000"/>
            <a:ext cx="1853700" cy="1836000"/>
          </a:xfrm>
          <a:prstGeom prst="curvedConnector3">
            <a:avLst>
              <a:gd name="adj1" fmla="val 9427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0" name="Google Shape;150;p28"/>
          <p:cNvCxnSpPr/>
          <p:nvPr/>
        </p:nvCxnSpPr>
        <p:spPr>
          <a:xfrm rot="10800000" flipH="1">
            <a:off x="3386675" y="1920050"/>
            <a:ext cx="1693200" cy="802200"/>
          </a:xfrm>
          <a:prstGeom prst="curvedConnector3">
            <a:avLst>
              <a:gd name="adj1" fmla="val 11421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1200</Words>
  <Application>Microsoft Office PowerPoint</Application>
  <PresentationFormat>On-screen Show (16:9)</PresentationFormat>
  <Paragraphs>470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Georgia</vt:lpstr>
      <vt:lpstr>Times New Roman</vt:lpstr>
      <vt:lpstr>Simple Light</vt:lpstr>
      <vt:lpstr>Paper Plane</vt:lpstr>
      <vt:lpstr>Functions and Modular Programming</vt:lpstr>
      <vt:lpstr>Outline</vt:lpstr>
      <vt:lpstr>Introduction</vt:lpstr>
      <vt:lpstr>What is a Function?</vt:lpstr>
      <vt:lpstr>Defining Functions</vt:lpstr>
      <vt:lpstr>Example</vt:lpstr>
      <vt:lpstr>Calling Functions</vt:lpstr>
      <vt:lpstr>Calling Functions</vt:lpstr>
      <vt:lpstr>Calling Functions</vt:lpstr>
      <vt:lpstr>Declaring Functions Function Prototype</vt:lpstr>
      <vt:lpstr>Function Prototypes: Example</vt:lpstr>
      <vt:lpstr>Scopes</vt:lpstr>
      <vt:lpstr>Scopes: Examples</vt:lpstr>
      <vt:lpstr>Storage Classes</vt:lpstr>
      <vt:lpstr>Storage Classes: Examples</vt:lpstr>
      <vt:lpstr>Recursive Functions</vt:lpstr>
      <vt:lpstr>Recursive Functions: Examples</vt:lpstr>
      <vt:lpstr>Multiple Source Files</vt:lpstr>
      <vt:lpstr>Multiple Source Files: Header File</vt:lpstr>
      <vt:lpstr>File Inclusion</vt:lpstr>
      <vt:lpstr>Conditional Inclusion: include guard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Modular Programming</dc:title>
  <cp:lastModifiedBy>mobileAndroid</cp:lastModifiedBy>
  <cp:revision>2</cp:revision>
  <dcterms:modified xsi:type="dcterms:W3CDTF">2023-12-11T05:19:22Z</dcterms:modified>
</cp:coreProperties>
</file>