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3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65" r:id="rId3"/>
    <p:sldMasterId id="2147483666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3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172120b53f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172120b53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17742ede86_0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17742ede86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17755a0adf_0_30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17755a0adf_0_3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17742ede86_0_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17742ede86_0_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17742ede86_0_5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17742ede86_0_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17755a0adf_0_3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g17755a0adf_0_3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17742ede86_0_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Google Shape;180;g17742ede86_0_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17742ede86_0_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" name="Google Shape;186;g17742ede86_0_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g17755a0adf_0_3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" name="Google Shape;192;g17755a0adf_0_3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17742ede86_0_7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17742ede86_0_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g17742ede86_0_8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4" name="Google Shape;204;g17742ede86_0_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173f7a900b_0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173f7a900b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g1779f216b5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" name="Google Shape;210;g1779f216b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gd1daab1a45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7" name="Google Shape;217;gd1daab1a4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gbb792dfef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3" name="Google Shape;223;gbb792dfef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gbb792dfef1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9" name="Google Shape;229;gbb792dfef1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17742ede8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17742ede8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17755a0adf_0_1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17755a0adf_0_1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17742ede86_0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17742ede86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17742ede86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17742ede86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17742ede86_0_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17742ede86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17742ede86_0_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17742ede86_0_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17755a0adf_0_25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17755a0adf_0_2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/>
          <p:nvPr/>
        </p:nvSpPr>
        <p:spPr>
          <a:xfrm flipH="1" rot="10800000">
            <a:off x="0" y="2985000"/>
            <a:ext cx="9144000" cy="2158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14"/>
          <p:cNvSpPr/>
          <p:nvPr/>
        </p:nvSpPr>
        <p:spPr>
          <a:xfrm>
            <a:off x="0" y="2393175"/>
            <a:ext cx="4617373" cy="590502"/>
          </a:xfrm>
          <a:custGeom>
            <a:rect b="b" l="l" r="r" t="t"/>
            <a:pathLst>
              <a:path extrusionOk="0" h="1108924" w="4617373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9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4"/>
          <p:cNvSpPr/>
          <p:nvPr/>
        </p:nvSpPr>
        <p:spPr>
          <a:xfrm flipH="1" rot="10800000">
            <a:off x="0" y="2983958"/>
            <a:ext cx="4617373" cy="571096"/>
          </a:xfrm>
          <a:custGeom>
            <a:rect b="b" l="l" r="r" t="t"/>
            <a:pathLst>
              <a:path extrusionOk="0" h="1108924" w="4617373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840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14"/>
          <p:cNvSpPr txBox="1"/>
          <p:nvPr>
            <p:ph type="ctrTitle"/>
          </p:nvPr>
        </p:nvSpPr>
        <p:spPr>
          <a:xfrm>
            <a:off x="685800" y="1746893"/>
            <a:ext cx="7772400" cy="1238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9pPr>
          </a:lstStyle>
          <a:p/>
        </p:txBody>
      </p:sp>
      <p:sp>
        <p:nvSpPr>
          <p:cNvPr id="59" name="Google Shape;59;p14"/>
          <p:cNvSpPr txBox="1"/>
          <p:nvPr>
            <p:ph idx="1" type="subTitle"/>
          </p:nvPr>
        </p:nvSpPr>
        <p:spPr>
          <a:xfrm>
            <a:off x="685800" y="3093357"/>
            <a:ext cx="7772400" cy="666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i="1" sz="2400">
                <a:solidFill>
                  <a:schemeClr val="dk2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i="1">
                <a:solidFill>
                  <a:schemeClr val="dk2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i="1">
                <a:solidFill>
                  <a:schemeClr val="dk2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i="1" sz="2400">
                <a:solidFill>
                  <a:schemeClr val="dk2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i="1" sz="2400">
                <a:solidFill>
                  <a:schemeClr val="dk2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i="1" sz="2400">
                <a:solidFill>
                  <a:schemeClr val="dk2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i="1" sz="2400">
                <a:solidFill>
                  <a:schemeClr val="dk2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i="1" sz="2400">
                <a:solidFill>
                  <a:schemeClr val="dk2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i="1" sz="24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60" name="Google Shape;60;p14"/>
          <p:cNvSpPr txBox="1"/>
          <p:nvPr>
            <p:ph idx="12" type="sldNum"/>
          </p:nvPr>
        </p:nvSpPr>
        <p:spPr>
          <a:xfrm>
            <a:off x="8556791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chemeClr val="dk1"/>
                </a:solidFill>
              </a:defRPr>
            </a:lvl1pPr>
            <a:lvl2pPr lvl="1" rtl="0">
              <a:buNone/>
              <a:defRPr>
                <a:solidFill>
                  <a:schemeClr val="dk1"/>
                </a:solidFill>
              </a:defRPr>
            </a:lvl2pPr>
            <a:lvl3pPr lvl="2" rtl="0">
              <a:buNone/>
              <a:defRPr>
                <a:solidFill>
                  <a:schemeClr val="dk1"/>
                </a:solidFill>
              </a:defRPr>
            </a:lvl3pPr>
            <a:lvl4pPr lvl="3" rtl="0">
              <a:buNone/>
              <a:defRPr>
                <a:solidFill>
                  <a:schemeClr val="dk1"/>
                </a:solidFill>
              </a:defRPr>
            </a:lvl4pPr>
            <a:lvl5pPr lvl="4" rtl="0">
              <a:buNone/>
              <a:defRPr>
                <a:solidFill>
                  <a:schemeClr val="dk1"/>
                </a:solidFill>
              </a:defRPr>
            </a:lvl5pPr>
            <a:lvl6pPr lvl="5" rtl="0">
              <a:buNone/>
              <a:defRPr>
                <a:solidFill>
                  <a:schemeClr val="dk1"/>
                </a:solidFill>
              </a:defRPr>
            </a:lvl6pPr>
            <a:lvl7pPr lvl="6" rtl="0">
              <a:buNone/>
              <a:defRPr>
                <a:solidFill>
                  <a:schemeClr val="dk1"/>
                </a:solidFill>
              </a:defRPr>
            </a:lvl7pPr>
            <a:lvl8pPr lvl="7" rtl="0">
              <a:buNone/>
              <a:defRPr>
                <a:solidFill>
                  <a:schemeClr val="dk1"/>
                </a:solidFill>
              </a:defRPr>
            </a:lvl8pPr>
            <a:lvl9pPr lvl="8" rtl="0">
              <a:buNone/>
              <a:defRPr>
                <a:solidFill>
                  <a:schemeClr val="dk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5"/>
          <p:cNvSpPr/>
          <p:nvPr/>
        </p:nvSpPr>
        <p:spPr>
          <a:xfrm flipH="1" rot="10800000">
            <a:off x="0" y="1163100"/>
            <a:ext cx="9144000" cy="3980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p15"/>
          <p:cNvSpPr/>
          <p:nvPr/>
        </p:nvSpPr>
        <p:spPr>
          <a:xfrm flipH="1">
            <a:off x="4526627" y="571349"/>
            <a:ext cx="4617373" cy="590502"/>
          </a:xfrm>
          <a:custGeom>
            <a:rect b="b" l="l" r="r" t="t"/>
            <a:pathLst>
              <a:path extrusionOk="0" h="1108924" w="4617373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9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Google Shape;64;p15"/>
          <p:cNvSpPr/>
          <p:nvPr/>
        </p:nvSpPr>
        <p:spPr>
          <a:xfrm rot="10800000">
            <a:off x="4526627" y="1162132"/>
            <a:ext cx="4617373" cy="571096"/>
          </a:xfrm>
          <a:custGeom>
            <a:rect b="b" l="l" r="r" t="t"/>
            <a:pathLst>
              <a:path extrusionOk="0" h="1108924" w="4617373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840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15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b="1" sz="36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9pPr>
          </a:lstStyle>
          <a:p/>
        </p:txBody>
      </p:sp>
      <p:sp>
        <p:nvSpPr>
          <p:cNvPr id="66" name="Google Shape;66;p15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419100" lvl="0" marL="457200" rtl="0">
              <a:spcBef>
                <a:spcPts val="600"/>
              </a:spcBef>
              <a:spcAft>
                <a:spcPts val="0"/>
              </a:spcAft>
              <a:buSzPts val="3000"/>
              <a:buChar char="●"/>
              <a:defRPr sz="1800"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381000" lvl="1" marL="9144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indent="-381000" lvl="2" marL="13716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indent="-342900" lvl="3" marL="18288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67" name="Google Shape;67;p15"/>
          <p:cNvSpPr txBox="1"/>
          <p:nvPr>
            <p:ph idx="12" type="sldNum"/>
          </p:nvPr>
        </p:nvSpPr>
        <p:spPr>
          <a:xfrm>
            <a:off x="8556791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chemeClr val="dk2"/>
                </a:solidFill>
              </a:defRPr>
            </a:lvl1pPr>
            <a:lvl2pPr lvl="1" rtl="0">
              <a:buNone/>
              <a:defRPr>
                <a:solidFill>
                  <a:schemeClr val="dk2"/>
                </a:solidFill>
              </a:defRPr>
            </a:lvl2pPr>
            <a:lvl3pPr lvl="2" rtl="0">
              <a:buNone/>
              <a:defRPr>
                <a:solidFill>
                  <a:schemeClr val="dk2"/>
                </a:solidFill>
              </a:defRPr>
            </a:lvl3pPr>
            <a:lvl4pPr lvl="3" rtl="0">
              <a:buNone/>
              <a:defRPr>
                <a:solidFill>
                  <a:schemeClr val="dk2"/>
                </a:solidFill>
              </a:defRPr>
            </a:lvl4pPr>
            <a:lvl5pPr lvl="4" rtl="0">
              <a:buNone/>
              <a:defRPr>
                <a:solidFill>
                  <a:schemeClr val="dk2"/>
                </a:solidFill>
              </a:defRPr>
            </a:lvl5pPr>
            <a:lvl6pPr lvl="5" rtl="0">
              <a:buNone/>
              <a:defRPr>
                <a:solidFill>
                  <a:schemeClr val="dk2"/>
                </a:solidFill>
              </a:defRPr>
            </a:lvl6pPr>
            <a:lvl7pPr lvl="6" rtl="0">
              <a:buNone/>
              <a:defRPr>
                <a:solidFill>
                  <a:schemeClr val="dk2"/>
                </a:solidFill>
              </a:defRPr>
            </a:lvl7pPr>
            <a:lvl8pPr lvl="7" rtl="0">
              <a:buNone/>
              <a:defRPr>
                <a:solidFill>
                  <a:schemeClr val="dk2"/>
                </a:solidFill>
              </a:defRPr>
            </a:lvl8pPr>
            <a:lvl9pPr lvl="8" rtl="0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/>
          <p:nvPr/>
        </p:nvSpPr>
        <p:spPr>
          <a:xfrm flipH="1" rot="10800000">
            <a:off x="0" y="1163100"/>
            <a:ext cx="9144000" cy="3980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p16"/>
          <p:cNvSpPr/>
          <p:nvPr/>
        </p:nvSpPr>
        <p:spPr>
          <a:xfrm rot="10800000">
            <a:off x="4526627" y="1162132"/>
            <a:ext cx="4617373" cy="571096"/>
          </a:xfrm>
          <a:custGeom>
            <a:rect b="b" l="l" r="r" t="t"/>
            <a:pathLst>
              <a:path extrusionOk="0" h="1108924" w="4617373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840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16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9pPr>
          </a:lstStyle>
          <a:p/>
        </p:txBody>
      </p:sp>
      <p:sp>
        <p:nvSpPr>
          <p:cNvPr id="72" name="Google Shape;72;p16"/>
          <p:cNvSpPr txBox="1"/>
          <p:nvPr>
            <p:ph idx="1" type="body"/>
          </p:nvPr>
        </p:nvSpPr>
        <p:spPr>
          <a:xfrm>
            <a:off x="457200" y="1200150"/>
            <a:ext cx="39945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419100" lvl="0" marL="457200" rtl="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indent="-381000" lvl="1" marL="9144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indent="-381000" lvl="2" marL="13716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indent="-342900" lvl="3" marL="18288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73" name="Google Shape;73;p16"/>
          <p:cNvSpPr/>
          <p:nvPr/>
        </p:nvSpPr>
        <p:spPr>
          <a:xfrm flipH="1">
            <a:off x="4526627" y="571349"/>
            <a:ext cx="4617373" cy="590502"/>
          </a:xfrm>
          <a:custGeom>
            <a:rect b="b" l="l" r="r" t="t"/>
            <a:pathLst>
              <a:path extrusionOk="0" h="1108924" w="4617373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9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16"/>
          <p:cNvSpPr txBox="1"/>
          <p:nvPr>
            <p:ph idx="2" type="body"/>
          </p:nvPr>
        </p:nvSpPr>
        <p:spPr>
          <a:xfrm>
            <a:off x="4692274" y="1200150"/>
            <a:ext cx="39945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419100" lvl="0" marL="457200" rtl="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indent="-381000" lvl="1" marL="9144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indent="-381000" lvl="2" marL="13716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indent="-342900" lvl="3" marL="18288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75" name="Google Shape;75;p16"/>
          <p:cNvSpPr txBox="1"/>
          <p:nvPr>
            <p:ph idx="12" type="sldNum"/>
          </p:nvPr>
        </p:nvSpPr>
        <p:spPr>
          <a:xfrm>
            <a:off x="8556791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chemeClr val="dk2"/>
                </a:solidFill>
              </a:defRPr>
            </a:lvl1pPr>
            <a:lvl2pPr lvl="1" rtl="0">
              <a:buNone/>
              <a:defRPr>
                <a:solidFill>
                  <a:schemeClr val="dk2"/>
                </a:solidFill>
              </a:defRPr>
            </a:lvl2pPr>
            <a:lvl3pPr lvl="2" rtl="0">
              <a:buNone/>
              <a:defRPr>
                <a:solidFill>
                  <a:schemeClr val="dk2"/>
                </a:solidFill>
              </a:defRPr>
            </a:lvl3pPr>
            <a:lvl4pPr lvl="3" rtl="0">
              <a:buNone/>
              <a:defRPr>
                <a:solidFill>
                  <a:schemeClr val="dk2"/>
                </a:solidFill>
              </a:defRPr>
            </a:lvl4pPr>
            <a:lvl5pPr lvl="4" rtl="0">
              <a:buNone/>
              <a:defRPr>
                <a:solidFill>
                  <a:schemeClr val="dk2"/>
                </a:solidFill>
              </a:defRPr>
            </a:lvl5pPr>
            <a:lvl6pPr lvl="5" rtl="0">
              <a:buNone/>
              <a:defRPr>
                <a:solidFill>
                  <a:schemeClr val="dk2"/>
                </a:solidFill>
              </a:defRPr>
            </a:lvl6pPr>
            <a:lvl7pPr lvl="6" rtl="0">
              <a:buNone/>
              <a:defRPr>
                <a:solidFill>
                  <a:schemeClr val="dk2"/>
                </a:solidFill>
              </a:defRPr>
            </a:lvl7pPr>
            <a:lvl8pPr lvl="7" rtl="0">
              <a:buNone/>
              <a:defRPr>
                <a:solidFill>
                  <a:schemeClr val="dk2"/>
                </a:solidFill>
              </a:defRPr>
            </a:lvl8pPr>
            <a:lvl9pPr lvl="8" rtl="0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7"/>
          <p:cNvSpPr/>
          <p:nvPr/>
        </p:nvSpPr>
        <p:spPr>
          <a:xfrm flipH="1" rot="10800000">
            <a:off x="0" y="1163100"/>
            <a:ext cx="9144000" cy="3980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17"/>
          <p:cNvSpPr/>
          <p:nvPr/>
        </p:nvSpPr>
        <p:spPr>
          <a:xfrm flipH="1">
            <a:off x="4526627" y="571349"/>
            <a:ext cx="4617373" cy="590502"/>
          </a:xfrm>
          <a:custGeom>
            <a:rect b="b" l="l" r="r" t="t"/>
            <a:pathLst>
              <a:path extrusionOk="0" h="1108924" w="4617373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9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17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9pPr>
          </a:lstStyle>
          <a:p/>
        </p:txBody>
      </p:sp>
      <p:sp>
        <p:nvSpPr>
          <p:cNvPr id="80" name="Google Shape;80;p17"/>
          <p:cNvSpPr/>
          <p:nvPr/>
        </p:nvSpPr>
        <p:spPr>
          <a:xfrm rot="10800000">
            <a:off x="4526627" y="1162132"/>
            <a:ext cx="4617373" cy="571096"/>
          </a:xfrm>
          <a:custGeom>
            <a:rect b="b" l="l" r="r" t="t"/>
            <a:pathLst>
              <a:path extrusionOk="0" h="1108924" w="4617373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840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" name="Google Shape;81;p17"/>
          <p:cNvSpPr txBox="1"/>
          <p:nvPr>
            <p:ph idx="12" type="sldNum"/>
          </p:nvPr>
        </p:nvSpPr>
        <p:spPr>
          <a:xfrm>
            <a:off x="8556791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chemeClr val="dk1"/>
                </a:solidFill>
              </a:defRPr>
            </a:lvl1pPr>
            <a:lvl2pPr lvl="1" rtl="0">
              <a:buNone/>
              <a:defRPr>
                <a:solidFill>
                  <a:schemeClr val="dk1"/>
                </a:solidFill>
              </a:defRPr>
            </a:lvl2pPr>
            <a:lvl3pPr lvl="2" rtl="0">
              <a:buNone/>
              <a:defRPr>
                <a:solidFill>
                  <a:schemeClr val="dk1"/>
                </a:solidFill>
              </a:defRPr>
            </a:lvl3pPr>
            <a:lvl4pPr lvl="3" rtl="0">
              <a:buNone/>
              <a:defRPr>
                <a:solidFill>
                  <a:schemeClr val="dk1"/>
                </a:solidFill>
              </a:defRPr>
            </a:lvl4pPr>
            <a:lvl5pPr lvl="4" rtl="0">
              <a:buNone/>
              <a:defRPr>
                <a:solidFill>
                  <a:schemeClr val="dk1"/>
                </a:solidFill>
              </a:defRPr>
            </a:lvl5pPr>
            <a:lvl6pPr lvl="5" rtl="0">
              <a:buNone/>
              <a:defRPr>
                <a:solidFill>
                  <a:schemeClr val="dk1"/>
                </a:solidFill>
              </a:defRPr>
            </a:lvl6pPr>
            <a:lvl7pPr lvl="6" rtl="0">
              <a:buNone/>
              <a:defRPr>
                <a:solidFill>
                  <a:schemeClr val="dk1"/>
                </a:solidFill>
              </a:defRPr>
            </a:lvl7pPr>
            <a:lvl8pPr lvl="7" rtl="0">
              <a:buNone/>
              <a:defRPr>
                <a:solidFill>
                  <a:schemeClr val="dk1"/>
                </a:solidFill>
              </a:defRPr>
            </a:lvl8pPr>
            <a:lvl9pPr lvl="8" rtl="0">
              <a:buNone/>
              <a:defRPr>
                <a:solidFill>
                  <a:schemeClr val="dk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8"/>
          <p:cNvSpPr/>
          <p:nvPr/>
        </p:nvSpPr>
        <p:spPr>
          <a:xfrm flipH="1" rot="10800000">
            <a:off x="0" y="4412700"/>
            <a:ext cx="9144000" cy="730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" name="Google Shape;84;p18"/>
          <p:cNvSpPr/>
          <p:nvPr/>
        </p:nvSpPr>
        <p:spPr>
          <a:xfrm flipH="1">
            <a:off x="4526627" y="3820834"/>
            <a:ext cx="4617373" cy="590502"/>
          </a:xfrm>
          <a:custGeom>
            <a:rect b="b" l="l" r="r" t="t"/>
            <a:pathLst>
              <a:path extrusionOk="0" h="1108924" w="4617373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9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" name="Google Shape;85;p18"/>
          <p:cNvSpPr/>
          <p:nvPr/>
        </p:nvSpPr>
        <p:spPr>
          <a:xfrm rot="10800000">
            <a:off x="4526627" y="4411618"/>
            <a:ext cx="4617373" cy="571096"/>
          </a:xfrm>
          <a:custGeom>
            <a:rect b="b" l="l" r="r" t="t"/>
            <a:pathLst>
              <a:path extrusionOk="0" h="1108924" w="4617373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840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8"/>
          <p:cNvSpPr txBox="1"/>
          <p:nvPr>
            <p:ph idx="1" type="body"/>
          </p:nvPr>
        </p:nvSpPr>
        <p:spPr>
          <a:xfrm>
            <a:off x="457200" y="4421727"/>
            <a:ext cx="8229600" cy="505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i="1" sz="2400">
                <a:solidFill>
                  <a:schemeClr val="dk2"/>
                </a:solidFill>
              </a:defRPr>
            </a:lvl1pPr>
          </a:lstStyle>
          <a:p/>
        </p:txBody>
      </p:sp>
      <p:sp>
        <p:nvSpPr>
          <p:cNvPr id="87" name="Google Shape;87;p18"/>
          <p:cNvSpPr txBox="1"/>
          <p:nvPr>
            <p:ph idx="12" type="sldNum"/>
          </p:nvPr>
        </p:nvSpPr>
        <p:spPr>
          <a:xfrm>
            <a:off x="8556791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chemeClr val="dk2"/>
                </a:solidFill>
              </a:defRPr>
            </a:lvl1pPr>
            <a:lvl2pPr lvl="1" rtl="0">
              <a:buNone/>
              <a:defRPr>
                <a:solidFill>
                  <a:schemeClr val="dk2"/>
                </a:solidFill>
              </a:defRPr>
            </a:lvl2pPr>
            <a:lvl3pPr lvl="2" rtl="0">
              <a:buNone/>
              <a:defRPr>
                <a:solidFill>
                  <a:schemeClr val="dk2"/>
                </a:solidFill>
              </a:defRPr>
            </a:lvl3pPr>
            <a:lvl4pPr lvl="3" rtl="0">
              <a:buNone/>
              <a:defRPr>
                <a:solidFill>
                  <a:schemeClr val="dk2"/>
                </a:solidFill>
              </a:defRPr>
            </a:lvl4pPr>
            <a:lvl5pPr lvl="4" rtl="0">
              <a:buNone/>
              <a:defRPr>
                <a:solidFill>
                  <a:schemeClr val="dk2"/>
                </a:solidFill>
              </a:defRPr>
            </a:lvl5pPr>
            <a:lvl6pPr lvl="5" rtl="0">
              <a:buNone/>
              <a:defRPr>
                <a:solidFill>
                  <a:schemeClr val="dk2"/>
                </a:solidFill>
              </a:defRPr>
            </a:lvl6pPr>
            <a:lvl7pPr lvl="6" rtl="0">
              <a:buNone/>
              <a:defRPr>
                <a:solidFill>
                  <a:schemeClr val="dk2"/>
                </a:solidFill>
              </a:defRPr>
            </a:lvl7pPr>
            <a:lvl8pPr lvl="7" rtl="0">
              <a:buNone/>
              <a:defRPr>
                <a:solidFill>
                  <a:schemeClr val="dk2"/>
                </a:solidFill>
              </a:defRPr>
            </a:lvl8pPr>
            <a:lvl9pPr lvl="8" rtl="0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9"/>
          <p:cNvSpPr/>
          <p:nvPr/>
        </p:nvSpPr>
        <p:spPr>
          <a:xfrm>
            <a:off x="6676" y="76256"/>
            <a:ext cx="9134130" cy="5054792"/>
          </a:xfrm>
          <a:custGeom>
            <a:rect b="b" l="l" r="r" t="t"/>
            <a:pathLst>
              <a:path extrusionOk="0" h="6739723" w="9157023">
                <a:moveTo>
                  <a:pt x="1629" y="0"/>
                </a:moveTo>
                <a:lnTo>
                  <a:pt x="9157023" y="4340980"/>
                </a:lnTo>
                <a:lnTo>
                  <a:pt x="1593" y="6739723"/>
                </a:lnTo>
                <a:cubicBezTo>
                  <a:pt x="-3941" y="5123960"/>
                  <a:pt x="7163" y="1615763"/>
                  <a:pt x="1629" y="0"/>
                </a:cubicBezTo>
                <a:close/>
              </a:path>
            </a:pathLst>
          </a:custGeom>
          <a:solidFill>
            <a:srgbClr val="FFFFFF">
              <a:alpha val="6669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19"/>
          <p:cNvSpPr txBox="1"/>
          <p:nvPr>
            <p:ph idx="12" type="sldNum"/>
          </p:nvPr>
        </p:nvSpPr>
        <p:spPr>
          <a:xfrm>
            <a:off x="8556791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paper-plane">
    <p:bg>
      <p:bgPr>
        <a:solidFill>
          <a:srgbClr val="1155CC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19100" lvl="0" marL="457200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Georgia"/>
              <a:buChar char="●"/>
              <a:defRPr sz="30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381000" lvl="1" marL="9144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eorgia"/>
              <a:buChar char="○"/>
              <a:defRPr sz="24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381000" lvl="2" marL="13716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eorgia"/>
              <a:buChar char="■"/>
              <a:defRPr sz="24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342900" lvl="3" marL="18288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Char char="●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342900" lvl="4" marL="22860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Char char="○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342900" lvl="5" marL="2743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Char char="■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342900" lvl="6" marL="32004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Char char="●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342900" lvl="7" marL="36576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Char char="○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342900" lvl="8" marL="41148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Char char="■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556791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buNone/>
              <a:defRPr sz="13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rtl="0" algn="r">
              <a:buNone/>
              <a:defRPr sz="13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rtl="0" algn="r">
              <a:buNone/>
              <a:defRPr sz="13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rtl="0" algn="r">
              <a:buNone/>
              <a:defRPr sz="13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rtl="0" algn="r">
              <a:buNone/>
              <a:defRPr sz="13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rtl="0" algn="r">
              <a:buNone/>
              <a:defRPr sz="13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rtl="0" algn="r">
              <a:buNone/>
              <a:defRPr sz="13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rtl="0" algn="r">
              <a:buNone/>
              <a:defRPr sz="13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rtl="0" algn="r">
              <a:buNone/>
              <a:defRPr sz="13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1.xml"/><Relationship Id="rId3" Type="http://schemas.openxmlformats.org/officeDocument/2006/relationships/hyperlink" Target="https://dl.acm.org/doi/10.1145/356635.356640" TargetMode="Externa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3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0"/>
          <p:cNvSpPr txBox="1"/>
          <p:nvPr>
            <p:ph type="ctrTitle"/>
          </p:nvPr>
        </p:nvSpPr>
        <p:spPr>
          <a:xfrm>
            <a:off x="685800" y="1746893"/>
            <a:ext cx="7772400" cy="1238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Control </a:t>
            </a:r>
            <a:r>
              <a:rPr b="1" lang="en"/>
              <a:t>Flow</a:t>
            </a:r>
            <a:endParaRPr b="1"/>
          </a:p>
        </p:txBody>
      </p:sp>
      <p:sp>
        <p:nvSpPr>
          <p:cNvPr id="96" name="Google Shape;96;p20"/>
          <p:cNvSpPr txBox="1"/>
          <p:nvPr>
            <p:ph idx="1" type="subTitle"/>
          </p:nvPr>
        </p:nvSpPr>
        <p:spPr>
          <a:xfrm>
            <a:off x="685800" y="3093357"/>
            <a:ext cx="7772400" cy="666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20"/>
          <p:cNvSpPr/>
          <p:nvPr/>
        </p:nvSpPr>
        <p:spPr>
          <a:xfrm>
            <a:off x="8278475" y="112000"/>
            <a:ext cx="773874" cy="336042"/>
          </a:xfrm>
          <a:prstGeom prst="flowChartTerminator">
            <a:avLst/>
          </a:prstGeom>
          <a:solidFill>
            <a:srgbClr val="FFFFFF"/>
          </a:solidFill>
          <a:ln cap="flat" cmpd="sng" w="19050">
            <a:solidFill>
              <a:srgbClr val="CFE2F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latin typeface="Georgia"/>
                <a:ea typeface="Georgia"/>
                <a:cs typeface="Georgia"/>
                <a:sym typeface="Georgia"/>
              </a:rPr>
              <a:t>CSC215</a:t>
            </a:r>
            <a:endParaRPr b="1" sz="1000"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latin typeface="Georgia"/>
                <a:ea typeface="Georgia"/>
                <a:cs typeface="Georgia"/>
                <a:sym typeface="Georgia"/>
              </a:rPr>
              <a:t>Lecture</a:t>
            </a:r>
            <a:endParaRPr b="1" sz="1000"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9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</a:t>
            </a:r>
            <a:r>
              <a:rPr lang="en"/>
              <a:t>witch - Statement</a:t>
            </a:r>
            <a:endParaRPr/>
          </a:p>
        </p:txBody>
      </p:sp>
      <p:sp>
        <p:nvSpPr>
          <p:cNvPr id="153" name="Google Shape;153;p29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Syntax: </a:t>
            </a:r>
            <a:endParaRPr/>
          </a:p>
          <a:p>
            <a:pPr indent="457200" lvl="0" mar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1400">
                <a:latin typeface="Courier New"/>
                <a:ea typeface="Courier New"/>
                <a:cs typeface="Courier New"/>
                <a:sym typeface="Courier New"/>
              </a:rPr>
              <a:t>s</a:t>
            </a:r>
            <a:r>
              <a:rPr b="1" lang="en" sz="1400">
                <a:latin typeface="Courier New"/>
                <a:ea typeface="Courier New"/>
                <a:cs typeface="Courier New"/>
                <a:sym typeface="Courier New"/>
              </a:rPr>
              <a:t>witch (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&lt;int or char expression&gt;</a:t>
            </a:r>
            <a:r>
              <a:rPr b="1" lang="en" sz="1400">
                <a:latin typeface="Courier New"/>
                <a:ea typeface="Courier New"/>
                <a:cs typeface="Courier New"/>
                <a:sym typeface="Courier New"/>
              </a:rPr>
              <a:t>) {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457200" lvl="0" mar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b="1" lang="en" sz="1400">
                <a:latin typeface="Courier New"/>
                <a:ea typeface="Courier New"/>
                <a:cs typeface="Courier New"/>
                <a:sym typeface="Courier New"/>
              </a:rPr>
              <a:t>c</a:t>
            </a:r>
            <a:r>
              <a:rPr b="1" lang="en" sz="1400">
                <a:latin typeface="Courier New"/>
                <a:ea typeface="Courier New"/>
                <a:cs typeface="Courier New"/>
                <a:sym typeface="Courier New"/>
              </a:rPr>
              <a:t>ase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&lt;literal1&gt;</a:t>
            </a:r>
            <a:r>
              <a:rPr b="1" lang="en" sz="1400"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	&lt;statements&gt;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457200" lvl="0" mar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					[</a:t>
            </a:r>
            <a:r>
              <a:rPr b="1" lang="en" sz="1400">
                <a:latin typeface="Courier New"/>
                <a:ea typeface="Courier New"/>
                <a:cs typeface="Courier New"/>
                <a:sym typeface="Courier New"/>
              </a:rPr>
              <a:t>break;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]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457200" lvl="0" mar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[more cases]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457200" lvl="0" mar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[</a:t>
            </a:r>
            <a:r>
              <a:rPr b="1" lang="en" sz="1400">
                <a:latin typeface="Courier New"/>
                <a:ea typeface="Courier New"/>
                <a:cs typeface="Courier New"/>
                <a:sym typeface="Courier New"/>
              </a:rPr>
              <a:t>default: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	&lt;statements&gt;]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457200" lvl="0" mar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14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1"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Provides multiple paths</a:t>
            </a:r>
            <a:endParaRPr/>
          </a:p>
          <a:p>
            <a:pPr indent="-3429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Case labels: different entry points into block</a:t>
            </a:r>
            <a:endParaRPr/>
          </a:p>
          <a:p>
            <a:pPr indent="-3429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Compares evaluated expression to each case:</a:t>
            </a:r>
            <a:endParaRPr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○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When match found, starts executing inner code until 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break;</a:t>
            </a: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 reached</a:t>
            </a:r>
            <a:endParaRPr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○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Execution “falls through” if 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break;</a:t>
            </a: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 is not included</a:t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30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switch - Statement</a:t>
            </a:r>
            <a:endParaRPr/>
          </a:p>
        </p:txBody>
      </p:sp>
      <p:sp>
        <p:nvSpPr>
          <p:cNvPr id="159" name="Google Shape;159;p30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Example: </a:t>
            </a:r>
            <a:br>
              <a:rPr lang="en"/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switch ( ch ) {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case ’Y’ : /∗ ch == ’Y ’ ∗/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           /∗ do something ∗/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case ’N’ : /∗ ch == ’N ’ ∗/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			/∗ do something else ∗/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			break ;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default :  /∗ otherwise ∗/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			/∗ do a third thing ∗/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31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Loops (Iterative Statements)</a:t>
            </a:r>
            <a:endParaRPr/>
          </a:p>
        </p:txBody>
      </p:sp>
      <p:sp>
        <p:nvSpPr>
          <p:cNvPr id="165" name="Google Shape;165;p31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❏"/>
            </a:pPr>
            <a:r>
              <a:rPr b="1" lang="en"/>
              <a:t>w</a:t>
            </a:r>
            <a:r>
              <a:rPr b="1" lang="en"/>
              <a:t>hile </a:t>
            </a:r>
            <a:r>
              <a:rPr lang="en"/>
              <a:t>- loop</a:t>
            </a:r>
            <a:endParaRPr/>
          </a:p>
          <a:p>
            <a:pPr indent="-3429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❏"/>
            </a:pPr>
            <a:r>
              <a:rPr b="1" lang="en"/>
              <a:t>for</a:t>
            </a:r>
            <a:r>
              <a:rPr lang="en"/>
              <a:t> - loop</a:t>
            </a:r>
            <a:endParaRPr/>
          </a:p>
          <a:p>
            <a:pPr indent="-3429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❏"/>
            </a:pPr>
            <a:r>
              <a:rPr b="1" lang="en"/>
              <a:t>do-while</a:t>
            </a:r>
            <a:r>
              <a:rPr lang="en"/>
              <a:t> - loop</a:t>
            </a:r>
            <a:endParaRPr/>
          </a:p>
          <a:p>
            <a:pPr indent="-3429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❏"/>
            </a:pPr>
            <a:r>
              <a:rPr b="1" lang="en"/>
              <a:t>break</a:t>
            </a:r>
            <a:r>
              <a:rPr lang="en"/>
              <a:t> and </a:t>
            </a:r>
            <a:r>
              <a:rPr b="1" lang="en"/>
              <a:t>continue</a:t>
            </a:r>
            <a:r>
              <a:rPr lang="en"/>
              <a:t> keywords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32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Loops: </a:t>
            </a:r>
            <a:r>
              <a:rPr lang="en"/>
              <a:t>w</a:t>
            </a:r>
            <a:r>
              <a:rPr lang="en"/>
              <a:t>hile - Statement</a:t>
            </a:r>
            <a:endParaRPr/>
          </a:p>
        </p:txBody>
      </p:sp>
      <p:sp>
        <p:nvSpPr>
          <p:cNvPr id="171" name="Google Shape;171;p32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Syntax: </a:t>
            </a:r>
            <a:br>
              <a:rPr lang="en"/>
            </a:br>
            <a:r>
              <a:rPr b="1" lang="en" sz="1400">
                <a:latin typeface="Courier New"/>
                <a:ea typeface="Courier New"/>
                <a:cs typeface="Courier New"/>
                <a:sym typeface="Courier New"/>
              </a:rPr>
              <a:t>while (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sz="1400">
                <a:highlight>
                  <a:srgbClr val="D9EAD3"/>
                </a:highlight>
                <a:latin typeface="Courier New"/>
                <a:ea typeface="Courier New"/>
                <a:cs typeface="Courier New"/>
                <a:sym typeface="Courier New"/>
              </a:rPr>
              <a:t>&lt;condi</a:t>
            </a:r>
            <a:r>
              <a:rPr lang="en" sz="1400">
                <a:highlight>
                  <a:srgbClr val="D9EAD3"/>
                </a:highlight>
                <a:latin typeface="Courier New"/>
                <a:ea typeface="Courier New"/>
                <a:cs typeface="Courier New"/>
                <a:sym typeface="Courier New"/>
              </a:rPr>
              <a:t>t</a:t>
            </a:r>
            <a:r>
              <a:rPr lang="en" sz="1400">
                <a:highlight>
                  <a:srgbClr val="D9EAD3"/>
                </a:highlight>
                <a:latin typeface="Courier New"/>
                <a:ea typeface="Courier New"/>
                <a:cs typeface="Courier New"/>
                <a:sym typeface="Courier New"/>
              </a:rPr>
              <a:t>ion&gt;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" sz="1400">
                <a:latin typeface="Courier New"/>
                <a:ea typeface="Courier New"/>
                <a:cs typeface="Courier New"/>
                <a:sym typeface="Courier New"/>
              </a:rPr>
              <a:t>)</a:t>
            </a:r>
            <a:br>
              <a:rPr lang="en"/>
            </a:br>
            <a:r>
              <a:rPr lang="en"/>
              <a:t>  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&lt;loop body&gt;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Simplest loop structure – evaluate body as long as condition is true</a:t>
            </a:r>
            <a:endParaRPr/>
          </a:p>
          <a:p>
            <a:pPr indent="-3429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Condition evaluated first, so body may never be executed</a:t>
            </a:r>
            <a:endParaRPr/>
          </a:p>
          <a:p>
            <a:pPr indent="-3429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Example:</a:t>
            </a:r>
            <a:br>
              <a:rPr lang="en"/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int x = 0; 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while ( x &lt; 10 ) {    /* While x is less than 10 */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printf( "%d\n", x );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x++;                /* Update x so the condition breaks eventually */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33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Loops: for - Statement</a:t>
            </a:r>
            <a:endParaRPr/>
          </a:p>
        </p:txBody>
      </p:sp>
      <p:sp>
        <p:nvSpPr>
          <p:cNvPr id="177" name="Google Shape;177;p33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60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Syntax: </a:t>
            </a:r>
            <a:br>
              <a:rPr lang="en"/>
            </a:br>
            <a:r>
              <a:rPr b="1" lang="en" sz="1400">
                <a:latin typeface="Courier New"/>
                <a:ea typeface="Courier New"/>
                <a:cs typeface="Courier New"/>
                <a:sym typeface="Courier New"/>
              </a:rPr>
              <a:t>for ( </a:t>
            </a:r>
            <a:r>
              <a:rPr lang="en" sz="1400">
                <a:highlight>
                  <a:srgbClr val="FCE5CD"/>
                </a:highlight>
                <a:latin typeface="Courier New"/>
                <a:ea typeface="Courier New"/>
                <a:cs typeface="Courier New"/>
                <a:sym typeface="Courier New"/>
              </a:rPr>
              <a:t>[&lt;initialization&gt;]</a:t>
            </a:r>
            <a:r>
              <a:rPr b="1" lang="en" sz="1400">
                <a:latin typeface="Courier New"/>
                <a:ea typeface="Courier New"/>
                <a:cs typeface="Courier New"/>
                <a:sym typeface="Courier New"/>
              </a:rPr>
              <a:t> ; </a:t>
            </a:r>
            <a:r>
              <a:rPr lang="en" sz="1400">
                <a:highlight>
                  <a:srgbClr val="D9EAD3"/>
                </a:highlight>
                <a:latin typeface="Courier New"/>
                <a:ea typeface="Courier New"/>
                <a:cs typeface="Courier New"/>
                <a:sym typeface="Courier New"/>
              </a:rPr>
              <a:t>[&lt;condition&gt;]</a:t>
            </a:r>
            <a:r>
              <a:rPr b="1" lang="en" sz="1400">
                <a:latin typeface="Courier New"/>
                <a:ea typeface="Courier New"/>
                <a:cs typeface="Courier New"/>
                <a:sym typeface="Courier New"/>
              </a:rPr>
              <a:t> ; </a:t>
            </a:r>
            <a:r>
              <a:rPr lang="en" sz="1400">
                <a:highlight>
                  <a:srgbClr val="C9DAF8"/>
                </a:highlight>
                <a:latin typeface="Courier New"/>
                <a:ea typeface="Courier New"/>
                <a:cs typeface="Courier New"/>
                <a:sym typeface="Courier New"/>
              </a:rPr>
              <a:t>[&lt;modification&gt;]</a:t>
            </a:r>
            <a:r>
              <a:rPr b="1" lang="en" sz="1400">
                <a:latin typeface="Courier New"/>
                <a:ea typeface="Courier New"/>
                <a:cs typeface="Courier New"/>
                <a:sym typeface="Courier New"/>
              </a:rPr>
              <a:t> )</a:t>
            </a:r>
            <a:br>
              <a:rPr lang="en"/>
            </a:br>
            <a:r>
              <a:rPr lang="en"/>
              <a:t>    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&lt;loop body&gt;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Example:</a:t>
            </a:r>
            <a:br>
              <a:rPr lang="en"/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int i , j = 1;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for ( i = 1; i &lt;= n ; i ++)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j ∗= i ;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printf(“%d\n”, j);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A “counting” loop</a:t>
            </a:r>
            <a:endParaRPr sz="1400"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Inside parentheses, three expressions, separated by semicolons:</a:t>
            </a:r>
            <a:endParaRPr sz="1400"/>
          </a:p>
          <a:p>
            <a: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 sz="1400"/>
              <a:t>Initialization:	i = 1 , cannot declare variables here</a:t>
            </a:r>
            <a:endParaRPr sz="1400"/>
          </a:p>
          <a:p>
            <a: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 sz="1400"/>
              <a:t>Condition:		i &lt;= n</a:t>
            </a:r>
            <a:endParaRPr sz="1400"/>
          </a:p>
          <a:p>
            <a: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 sz="1400"/>
              <a:t>Modification:	i++</a:t>
            </a:r>
            <a:endParaRPr sz="14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34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Loops: </a:t>
            </a:r>
            <a:r>
              <a:rPr lang="en"/>
              <a:t>f</a:t>
            </a:r>
            <a:r>
              <a:rPr lang="en"/>
              <a:t>or - Statement</a:t>
            </a:r>
            <a:endParaRPr/>
          </a:p>
        </p:txBody>
      </p:sp>
      <p:sp>
        <p:nvSpPr>
          <p:cNvPr id="183" name="Google Shape;183;p34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60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Any expression can be empty (condition assumed to be “true”): </a:t>
            </a:r>
            <a:br>
              <a:rPr lang="en"/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for (;;) /* infinite loop */</a:t>
            </a:r>
            <a:br>
              <a:rPr lang="en"/>
            </a:br>
            <a:r>
              <a:rPr lang="en"/>
              <a:t>    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&lt;loop body&gt;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Compound expressions separated by comma</a:t>
            </a:r>
            <a:r>
              <a:rPr lang="en"/>
              <a:t>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○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Comma: operator with lowest precedence, evaluated left-to-right</a:t>
            </a:r>
            <a:endParaRPr sz="1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■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But the value of the expression is the value of the right-hand part only</a:t>
            </a:r>
            <a:endParaRPr sz="1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457200" lvl="0" mar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for ( </a:t>
            </a:r>
            <a:r>
              <a:rPr lang="en" sz="1400">
                <a:highlight>
                  <a:srgbClr val="FFF2CC"/>
                </a:highlight>
                <a:latin typeface="Courier New"/>
                <a:ea typeface="Courier New"/>
                <a:cs typeface="Courier New"/>
                <a:sym typeface="Courier New"/>
              </a:rPr>
              <a:t>i = 1 , j = 1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; </a:t>
            </a:r>
            <a:r>
              <a:rPr lang="en" sz="1400">
                <a:highlight>
                  <a:srgbClr val="D9EAD3"/>
                </a:highlight>
                <a:latin typeface="Courier New"/>
                <a:ea typeface="Courier New"/>
                <a:cs typeface="Courier New"/>
                <a:sym typeface="Courier New"/>
              </a:rPr>
              <a:t>i &lt;= n , j % 2 != 0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; </a:t>
            </a:r>
            <a:r>
              <a:rPr lang="en" sz="1400">
                <a:highlight>
                  <a:srgbClr val="C9DAF8"/>
                </a:highlight>
                <a:latin typeface="Courier New"/>
                <a:ea typeface="Courier New"/>
                <a:cs typeface="Courier New"/>
                <a:sym typeface="Courier New"/>
              </a:rPr>
              <a:t>j ∗= i , i ++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)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/>
              <a:t>  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	  &lt;loop body&gt;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Equivalent to while loop:</a:t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	</a:t>
            </a:r>
            <a:r>
              <a:rPr lang="en" sz="1400">
                <a:highlight>
                  <a:srgbClr val="FCE5CD"/>
                </a:highlight>
                <a:latin typeface="Courier New"/>
                <a:ea typeface="Courier New"/>
                <a:cs typeface="Courier New"/>
                <a:sym typeface="Courier New"/>
              </a:rPr>
              <a:t>&lt;initialization&gt;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	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w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hile (</a:t>
            </a:r>
            <a:r>
              <a:rPr lang="en" sz="1400">
                <a:highlight>
                  <a:srgbClr val="D9EAD3"/>
                </a:highlight>
                <a:latin typeface="Courier New"/>
                <a:ea typeface="Courier New"/>
                <a:cs typeface="Courier New"/>
                <a:sym typeface="Courier New"/>
              </a:rPr>
              <a:t>&lt;condition&gt;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) {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	  &lt;loop body&gt;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" sz="1400">
                <a:highlight>
                  <a:srgbClr val="C9DAF8"/>
                </a:highlight>
                <a:latin typeface="Courier New"/>
                <a:ea typeface="Courier New"/>
                <a:cs typeface="Courier New"/>
                <a:sym typeface="Courier New"/>
              </a:rPr>
              <a:t>&lt;modification&gt;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	}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35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Loops: </a:t>
            </a:r>
            <a:r>
              <a:rPr lang="en"/>
              <a:t>do</a:t>
            </a:r>
            <a:r>
              <a:rPr lang="en"/>
              <a:t>-while - Statement</a:t>
            </a:r>
            <a:endParaRPr/>
          </a:p>
        </p:txBody>
      </p:sp>
      <p:sp>
        <p:nvSpPr>
          <p:cNvPr id="189" name="Google Shape;189;p35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Syntax: </a:t>
            </a:r>
            <a:br>
              <a:rPr lang="en"/>
            </a:br>
            <a:r>
              <a:rPr b="1" lang="en" sz="1400">
                <a:latin typeface="Courier New"/>
                <a:ea typeface="Courier New"/>
                <a:cs typeface="Courier New"/>
                <a:sym typeface="Courier New"/>
              </a:rPr>
              <a:t>do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" sz="1400">
                <a:latin typeface="Courier New"/>
                <a:ea typeface="Courier New"/>
                <a:cs typeface="Courier New"/>
                <a:sym typeface="Courier New"/>
              </a:rPr>
              <a:t>{</a:t>
            </a:r>
            <a:br>
              <a:rPr lang="en"/>
            </a:br>
            <a:r>
              <a:rPr lang="en"/>
              <a:t>    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&lt;loop body&gt;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lang="en" sz="14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" sz="1400">
                <a:latin typeface="Courier New"/>
                <a:ea typeface="Courier New"/>
                <a:cs typeface="Courier New"/>
                <a:sym typeface="Courier New"/>
              </a:rPr>
              <a:t>while</a:t>
            </a:r>
            <a:r>
              <a:rPr b="1" lang="en" sz="1400">
                <a:latin typeface="Courier New"/>
                <a:ea typeface="Courier New"/>
                <a:cs typeface="Courier New"/>
                <a:sym typeface="Courier New"/>
              </a:rPr>
              <a:t>( </a:t>
            </a:r>
            <a:r>
              <a:rPr lang="en" sz="1400">
                <a:highlight>
                  <a:srgbClr val="D9EAD3"/>
                </a:highlight>
                <a:latin typeface="Courier New"/>
                <a:ea typeface="Courier New"/>
                <a:cs typeface="Courier New"/>
                <a:sym typeface="Courier New"/>
              </a:rPr>
              <a:t>&lt;condition&gt;</a:t>
            </a:r>
            <a:r>
              <a:rPr b="1" lang="en" sz="1400">
                <a:latin typeface="Courier New"/>
                <a:ea typeface="Courier New"/>
                <a:cs typeface="Courier New"/>
                <a:sym typeface="Courier New"/>
              </a:rPr>
              <a:t> );</a:t>
            </a:r>
            <a:endParaRPr b="1"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Differs from while loop – condition evaluated after each iteration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○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Body executed, at least, once</a:t>
            </a:r>
            <a:endParaRPr sz="1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○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Note semicolon at end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Example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: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char c ;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do {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/ ∗ loop body ∗ /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puts( "Keep going? (y/n) " ) ;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c = getchar();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/ ∗ other processing ∗ /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} while ( c == ’y’ &amp;&amp; /∗ other conditions ∗/ );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36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Loops: Nested Loops</a:t>
            </a:r>
            <a:endParaRPr/>
          </a:p>
        </p:txBody>
      </p:sp>
      <p:sp>
        <p:nvSpPr>
          <p:cNvPr id="195" name="Google Shape;195;p36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60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A nested loop is a loop within a loop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an inner loop within the body of an outer one.</a:t>
            </a:r>
            <a:br>
              <a:rPr lang="en" sz="1400"/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for ([&lt;initialization&gt;];[&lt;condition&gt;];[&lt;modification&gt;])</a:t>
            </a:r>
            <a:br>
              <a:rPr lang="en" sz="1400"/>
            </a:br>
            <a:r>
              <a:rPr lang="en" sz="1400"/>
              <a:t>    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&lt;loop body&gt; /* another loop here */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Can nest any loop statement within the body of any loop statement</a:t>
            </a:r>
            <a:endParaRPr/>
          </a:p>
          <a:p>
            <a:pPr indent="-3429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Can have more than two levels of nested loops</a:t>
            </a:r>
            <a:br>
              <a:rPr lang="en"/>
            </a:b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37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Loops: </a:t>
            </a:r>
            <a:r>
              <a:rPr lang="en"/>
              <a:t>b</a:t>
            </a:r>
            <a:r>
              <a:rPr lang="en"/>
              <a:t>reak - Statement</a:t>
            </a:r>
            <a:endParaRPr/>
          </a:p>
        </p:txBody>
      </p:sp>
      <p:sp>
        <p:nvSpPr>
          <p:cNvPr id="201" name="Google Shape;201;p37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Sometimes want to terminate a loop early</a:t>
            </a:r>
            <a:endParaRPr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○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break; exits innermost loop or switch statement to exit </a:t>
            </a:r>
            <a:r>
              <a:rPr lang="en" sz="1400"/>
              <a:t>early</a:t>
            </a:r>
            <a:endParaRPr sz="1400"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○"/>
            </a:pPr>
            <a:r>
              <a:rPr lang="en" sz="1400"/>
              <a:t>Consider the modification of the do-while example:</a:t>
            </a:r>
            <a:br>
              <a:rPr lang="en"/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char c ;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do {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/* loop body ∗/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puts ( "Keep going? (y/n) " ) ;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c = getchar() ;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if ( c != ’y’)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  break ;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/∗ other processing ∗/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} while ( /∗ other conditions ∗/ ) 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38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Loops: continue - Statement</a:t>
            </a:r>
            <a:endParaRPr/>
          </a:p>
        </p:txBody>
      </p:sp>
      <p:sp>
        <p:nvSpPr>
          <p:cNvPr id="207" name="Google Shape;207;p38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Use to skip an iteration</a:t>
            </a:r>
            <a:endParaRPr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○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continue; skips rest of innermost loop body, jumping to loop </a:t>
            </a:r>
            <a:r>
              <a:rPr lang="en" sz="1400"/>
              <a:t>condition</a:t>
            </a:r>
            <a:endParaRPr sz="1400"/>
          </a:p>
          <a:p>
            <a:pPr indent="-3429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Example:</a:t>
            </a:r>
            <a:endParaRPr/>
          </a:p>
          <a:p>
            <a:pPr indent="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int i , ret = 1 , minval;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for ( i = 2; i &lt;= (a &gt; b? a:b); i++) {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if ( a % i ) /∗ a not divisible by i ∗/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  continue;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if ( b % i == 0) /∗ b and a are multiples of i ∗/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  ret = i;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printf(“%d\n”, ret);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1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Outline</a:t>
            </a:r>
            <a:endParaRPr/>
          </a:p>
        </p:txBody>
      </p:sp>
      <p:sp>
        <p:nvSpPr>
          <p:cNvPr id="103" name="Google Shape;103;p21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6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Blocks and compound statements</a:t>
            </a:r>
            <a:endParaRPr/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Conditional statements</a:t>
            </a:r>
            <a:endParaRPr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○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i</a:t>
            </a: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f - statement</a:t>
            </a:r>
            <a:endParaRPr sz="1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○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if-else - statement</a:t>
            </a:r>
            <a:endParaRPr sz="1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○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s</a:t>
            </a: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witch - statement</a:t>
            </a:r>
            <a:endParaRPr sz="1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○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? : operator</a:t>
            </a:r>
            <a:endParaRPr sz="1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○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Nested conditional statements</a:t>
            </a:r>
            <a:endParaRPr sz="1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Repetitive statements</a:t>
            </a:r>
            <a:endParaRPr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○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f</a:t>
            </a: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or - statement</a:t>
            </a:r>
            <a:endParaRPr sz="1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○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w</a:t>
            </a: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hile - statement</a:t>
            </a:r>
            <a:endParaRPr sz="1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○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d</a:t>
            </a: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o-while - statement</a:t>
            </a:r>
            <a:endParaRPr sz="1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○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Nested repetitive statements</a:t>
            </a:r>
            <a:endParaRPr sz="1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○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Break and continue statements</a:t>
            </a:r>
            <a:endParaRPr sz="1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Unconditional jump: 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goto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39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Unconditional Jump</a:t>
            </a:r>
            <a:endParaRPr/>
          </a:p>
        </p:txBody>
      </p:sp>
      <p:sp>
        <p:nvSpPr>
          <p:cNvPr id="213" name="Google Shape;213;p39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600"/>
              </a:spcBef>
              <a:spcAft>
                <a:spcPts val="0"/>
              </a:spcAft>
              <a:buSzPts val="1800"/>
              <a:buChar char="❏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g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oto</a:t>
            </a:r>
            <a:r>
              <a:rPr lang="en"/>
              <a:t>: transfers program execution to a labeled statement in the current function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○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DISCOURAGED</a:t>
            </a:r>
            <a:endParaRPr sz="1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○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easily avoidable</a:t>
            </a:r>
            <a:endParaRPr sz="1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○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requires a label</a:t>
            </a:r>
            <a:endParaRPr sz="1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Label: a plain text, except C keywords, followed by a colon, prefixing a code line</a:t>
            </a:r>
            <a:endParaRPr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○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may occur before or after the 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goto </a:t>
            </a: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statement</a:t>
            </a:r>
            <a:endParaRPr sz="1400"/>
          </a:p>
          <a:p>
            <a:pPr indent="-3429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Example:</a:t>
            </a:r>
            <a:br>
              <a:rPr lang="en"/>
            </a:br>
            <a:endParaRPr sz="14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14" name="Google Shape;214;p39"/>
          <p:cNvSpPr txBox="1"/>
          <p:nvPr/>
        </p:nvSpPr>
        <p:spPr>
          <a:xfrm>
            <a:off x="2040900" y="2949975"/>
            <a:ext cx="4598700" cy="212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int main () {</a:t>
            </a:r>
            <a:b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int a = 10;</a:t>
            </a:r>
            <a:b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LOOP:do {</a:t>
            </a:r>
            <a:b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 if ( a == 15) {</a:t>
            </a:r>
            <a:b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a = a + 1;</a:t>
            </a:r>
            <a:b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goto LOOP;</a:t>
            </a:r>
            <a:b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 }</a:t>
            </a:r>
            <a:b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 printf("value of a: %d\n", a++); </a:t>
            </a:r>
            <a:b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} while( a &lt; 20 );</a:t>
            </a:r>
            <a:b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return 0;</a:t>
            </a:r>
            <a:b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}</a:t>
            </a:r>
            <a:endParaRPr sz="12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40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Unconditional Jump</a:t>
            </a:r>
            <a:endParaRPr/>
          </a:p>
        </p:txBody>
      </p:sp>
      <p:sp>
        <p:nvSpPr>
          <p:cNvPr id="220" name="Google Shape;220;p40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Restrictions:</a:t>
            </a:r>
            <a:endParaRPr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The identifier in a 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goto </a:t>
            </a:r>
            <a:r>
              <a:rPr lang="en" sz="1400"/>
              <a:t>statement shall name a label located somewhere in the enclosing function. </a:t>
            </a:r>
            <a:endParaRPr sz="1400"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A 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goto </a:t>
            </a:r>
            <a:r>
              <a:rPr lang="en" sz="1400"/>
              <a:t>statement shall not jump from outside the scope of an identifier having a variably modified type to inside the scope of that identifier</a:t>
            </a:r>
            <a:endParaRPr sz="1400"/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Char char="❏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goto</a:t>
            </a:r>
            <a:r>
              <a:rPr lang="en"/>
              <a:t>: Interesting discussion</a:t>
            </a:r>
            <a:endParaRPr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Donald E. Knuth: “</a:t>
            </a:r>
            <a:r>
              <a:rPr lang="en" sz="1800" u="sng">
                <a:solidFill>
                  <a:schemeClr val="hlink"/>
                </a:solidFill>
                <a:hlinkClick r:id="rId3"/>
              </a:rPr>
              <a:t>Structured Programming with go to Statements</a:t>
            </a:r>
            <a:r>
              <a:rPr lang="en" sz="1800"/>
              <a:t>”</a:t>
            </a:r>
            <a:endParaRPr sz="18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41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Loop examples</a:t>
            </a:r>
            <a:endParaRPr/>
          </a:p>
        </p:txBody>
      </p:sp>
      <p:sp>
        <p:nvSpPr>
          <p:cNvPr id="226" name="Google Shape;226;p41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Loops are very useful for handling arrays:</a:t>
            </a:r>
            <a:endParaRPr/>
          </a:p>
          <a:p>
            <a:pPr indent="0" lvl="0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i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nt i, vals[100];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f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or (i=0; i &lt; 100; i++)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scanf("%d", &amp;vals[i]);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: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f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or (i=0; i &lt; 100-1;)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vals[i] = vals[++i];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vals[i] = -1;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: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f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or (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i=0; vals[i] != -1; )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printf("%d\n", vals[i++]);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42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Loop examples</a:t>
            </a:r>
            <a:endParaRPr/>
          </a:p>
        </p:txBody>
      </p:sp>
      <p:sp>
        <p:nvSpPr>
          <p:cNvPr id="232" name="Google Shape;232;p42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Even strings, which are null-terminated char arrays</a:t>
            </a:r>
            <a:r>
              <a:rPr lang="en"/>
              <a:t>:</a:t>
            </a:r>
            <a:endParaRPr/>
          </a:p>
          <a:p>
            <a:pPr indent="0" lvl="0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char 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i, text[100];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scanf(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"%s", text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for (i=0; text[i] != ‘\0’, i++)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printf("%d ", text[i]);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: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	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for (i=0; text[i] != 0, i++) …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914400" rtl="0" algn="l">
              <a:spcBef>
                <a:spcPts val="480"/>
              </a:spcBef>
              <a:spcAft>
                <a:spcPts val="0"/>
              </a:spcAft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	for (i=0; text[i], i++) …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914400" rtl="0" algn="l">
              <a:spcBef>
                <a:spcPts val="480"/>
              </a:spcBef>
              <a:spcAft>
                <a:spcPts val="0"/>
              </a:spcAft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	for (i=0; !(text[i] == 0), i++) …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914400" rtl="0" algn="l">
              <a:spcBef>
                <a:spcPts val="480"/>
              </a:spcBef>
              <a:spcAft>
                <a:spcPts val="0"/>
              </a:spcAft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	for (i=0; !(text[i] = 0), i++) …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9144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2"/>
          <p:cNvSpPr txBox="1"/>
          <p:nvPr>
            <p:ph type="title"/>
          </p:nvPr>
        </p:nvSpPr>
        <p:spPr>
          <a:xfrm>
            <a:off x="457200" y="205975"/>
            <a:ext cx="8429400" cy="857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Blocks and Compound Statements</a:t>
            </a:r>
            <a:endParaRPr/>
          </a:p>
        </p:txBody>
      </p:sp>
      <p:sp>
        <p:nvSpPr>
          <p:cNvPr id="109" name="Google Shape;109;p22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60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A simple statement ends in a semicolon:	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z = foo(x+y);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Consider the multiple statements:</a:t>
            </a:r>
            <a:br>
              <a:rPr lang="en"/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temp = x+y ;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z = foo (temp) 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○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Curly braces – combine into compound statement/block</a:t>
            </a:r>
            <a:endParaRPr sz="1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○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Block can substitute for simple statement</a:t>
            </a:r>
            <a:endParaRPr sz="1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○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Compiled as a single unit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○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Variables can be declared inside</a:t>
            </a:r>
            <a:endParaRPr sz="1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No semicolon at end</a:t>
            </a:r>
            <a:b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{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int temp = x+y;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z = foo(temp);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Block can be empty {}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3"/>
          <p:cNvSpPr txBox="1"/>
          <p:nvPr>
            <p:ph type="title"/>
          </p:nvPr>
        </p:nvSpPr>
        <p:spPr>
          <a:xfrm>
            <a:off x="457200" y="205975"/>
            <a:ext cx="8429400" cy="857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Blocks and Compound Statements</a:t>
            </a:r>
            <a:endParaRPr/>
          </a:p>
        </p:txBody>
      </p:sp>
      <p:sp>
        <p:nvSpPr>
          <p:cNvPr id="115" name="Google Shape;115;p23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Blocks nested inside each other</a:t>
            </a:r>
            <a:br>
              <a:rPr lang="en"/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{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int temp = x+y ;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z = foo ( temp ) ;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{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  float temp2 = x∗y ;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  z += bar ( temp2 ) ;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}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Variables declared inside a block are only visibly within this block and its </a:t>
            </a:r>
            <a:r>
              <a:rPr lang="en"/>
              <a:t>internal</a:t>
            </a:r>
            <a:r>
              <a:rPr lang="en"/>
              <a:t> blocks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4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Conditional Statements</a:t>
            </a:r>
            <a:endParaRPr/>
          </a:p>
        </p:txBody>
      </p:sp>
      <p:sp>
        <p:nvSpPr>
          <p:cNvPr id="121" name="Google Shape;121;p24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600"/>
              </a:spcBef>
              <a:spcAft>
                <a:spcPts val="0"/>
              </a:spcAft>
              <a:buSzPts val="1800"/>
              <a:buChar char="❏"/>
            </a:pPr>
            <a:r>
              <a:rPr b="1" lang="en"/>
              <a:t>i</a:t>
            </a:r>
            <a:r>
              <a:rPr b="1" lang="en"/>
              <a:t>f</a:t>
            </a:r>
            <a:r>
              <a:rPr lang="en"/>
              <a:t> - Statement</a:t>
            </a:r>
            <a:endParaRPr/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Char char="❏"/>
            </a:pPr>
            <a:r>
              <a:rPr b="1" lang="en"/>
              <a:t>i</a:t>
            </a:r>
            <a:r>
              <a:rPr b="1" lang="en"/>
              <a:t>f-else</a:t>
            </a:r>
            <a:r>
              <a:rPr lang="en"/>
              <a:t> - Statement</a:t>
            </a:r>
            <a:endParaRPr/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Char char="❏"/>
            </a:pPr>
            <a:r>
              <a:rPr b="1" lang="en"/>
              <a:t>s</a:t>
            </a:r>
            <a:r>
              <a:rPr b="1" lang="en"/>
              <a:t>witch</a:t>
            </a:r>
            <a:r>
              <a:rPr lang="en"/>
              <a:t> - Statement</a:t>
            </a:r>
            <a:endParaRPr/>
          </a:p>
          <a:p>
            <a:pPr indent="-3429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❏"/>
            </a:pPr>
            <a:r>
              <a:rPr b="1" lang="en"/>
              <a:t>? :</a:t>
            </a:r>
            <a:r>
              <a:rPr lang="en"/>
              <a:t> Ternary operator</a:t>
            </a:r>
            <a:endParaRPr/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No boolean type in ANSI C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i</a:t>
            </a:r>
            <a:r>
              <a:rPr lang="en" sz="1400"/>
              <a:t>ntroduced in C99</a:t>
            </a:r>
            <a:endParaRPr sz="1400"/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Relational and logical expressions are evaluated to:</a:t>
            </a:r>
            <a:endParaRPr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1</a:t>
            </a:r>
            <a:r>
              <a:rPr lang="en" sz="1400"/>
              <a:t> </a:t>
            </a: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if they are logically true</a:t>
            </a:r>
            <a:endParaRPr sz="1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0</a:t>
            </a:r>
            <a:r>
              <a:rPr lang="en" sz="1400"/>
              <a:t> </a:t>
            </a: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if they are logically false</a:t>
            </a:r>
            <a:endParaRPr sz="1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Numeric expressions are considered false if they are evaluated to integer 0 </a:t>
            </a:r>
            <a:endParaRPr/>
          </a:p>
          <a:p>
            <a:pPr indent="-3429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Pointer expressions are considered false if they are evaluated to null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5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</a:t>
            </a:r>
            <a:r>
              <a:rPr lang="en"/>
              <a:t>f- Statement</a:t>
            </a:r>
            <a:endParaRPr/>
          </a:p>
        </p:txBody>
      </p:sp>
      <p:sp>
        <p:nvSpPr>
          <p:cNvPr id="127" name="Google Shape;127;p25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Syntax:	</a:t>
            </a:r>
            <a:br>
              <a:rPr lang="en"/>
            </a:br>
            <a:r>
              <a:rPr lang="en"/>
              <a:t>	</a:t>
            </a:r>
            <a:r>
              <a:rPr b="1" lang="en" sz="1400">
                <a:latin typeface="Courier New"/>
                <a:ea typeface="Courier New"/>
                <a:cs typeface="Courier New"/>
                <a:sym typeface="Courier New"/>
              </a:rPr>
              <a:t>i</a:t>
            </a:r>
            <a:r>
              <a:rPr b="1" lang="en" sz="1400">
                <a:latin typeface="Courier New"/>
                <a:ea typeface="Courier New"/>
                <a:cs typeface="Courier New"/>
                <a:sym typeface="Courier New"/>
              </a:rPr>
              <a:t>f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" sz="1400"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&lt;condition&gt;</a:t>
            </a:r>
            <a:r>
              <a:rPr b="1" lang="en" sz="1400">
                <a:latin typeface="Courier New"/>
                <a:ea typeface="Courier New"/>
                <a:cs typeface="Courier New"/>
                <a:sym typeface="Courier New"/>
              </a:rPr>
              <a:t>)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	  &lt;statement&gt;</a:t>
            </a:r>
            <a:r>
              <a:rPr b="1" lang="en" sz="1400">
                <a:latin typeface="Courier New"/>
                <a:ea typeface="Courier New"/>
                <a:cs typeface="Courier New"/>
                <a:sym typeface="Courier New"/>
              </a:rPr>
              <a:t>;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	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Example:</a:t>
            </a:r>
            <a:br>
              <a:rPr lang="en"/>
            </a:br>
            <a:r>
              <a:rPr lang="en"/>
              <a:t>	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if ( x % 2 == 0)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	  y 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+=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x / 2 ;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Evaluate condition: 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(x % 2 == 0)</a:t>
            </a:r>
            <a:endParaRPr/>
          </a:p>
          <a:p>
            <a: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If true, execute inner statement: 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y += x/2;</a:t>
            </a:r>
            <a:endParaRPr/>
          </a:p>
          <a:p>
            <a: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Otherwise, do nothing</a:t>
            </a:r>
            <a:endParaRPr sz="1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Inner statements can be a block</a:t>
            </a:r>
            <a:endParaRPr sz="14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6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if-else - Statement</a:t>
            </a:r>
            <a:endParaRPr/>
          </a:p>
        </p:txBody>
      </p:sp>
      <p:sp>
        <p:nvSpPr>
          <p:cNvPr id="133" name="Google Shape;133;p26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60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Syntax:	</a:t>
            </a:r>
            <a:br>
              <a:rPr lang="en"/>
            </a:br>
            <a:r>
              <a:rPr lang="en"/>
              <a:t>	</a:t>
            </a:r>
            <a:r>
              <a:rPr b="1" lang="en" sz="1400">
                <a:latin typeface="Courier New"/>
                <a:ea typeface="Courier New"/>
                <a:cs typeface="Courier New"/>
                <a:sym typeface="Courier New"/>
              </a:rPr>
              <a:t>if (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&lt;condition&gt;</a:t>
            </a:r>
            <a:r>
              <a:rPr b="1" lang="en" sz="1400">
                <a:latin typeface="Courier New"/>
                <a:ea typeface="Courier New"/>
                <a:cs typeface="Courier New"/>
                <a:sym typeface="Courier New"/>
              </a:rPr>
              <a:t>)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	  &lt;statement1&gt;</a:t>
            </a:r>
            <a:r>
              <a:rPr b="1" lang="en" sz="1400">
                <a:latin typeface="Courier New"/>
                <a:ea typeface="Courier New"/>
                <a:cs typeface="Courier New"/>
                <a:sym typeface="Courier New"/>
              </a:rPr>
              <a:t>;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	</a:t>
            </a:r>
            <a:r>
              <a:rPr b="1" lang="en" sz="1400">
                <a:latin typeface="Courier New"/>
                <a:ea typeface="Courier New"/>
                <a:cs typeface="Courier New"/>
                <a:sym typeface="Courier New"/>
              </a:rPr>
              <a:t>e</a:t>
            </a:r>
            <a:r>
              <a:rPr b="1" lang="en" sz="1400">
                <a:latin typeface="Courier New"/>
                <a:ea typeface="Courier New"/>
                <a:cs typeface="Courier New"/>
                <a:sym typeface="Courier New"/>
              </a:rPr>
              <a:t>lse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	  &lt;statement2&gt;</a:t>
            </a:r>
            <a:r>
              <a:rPr b="1" lang="en" sz="1400"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b="1"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Example:</a:t>
            </a:r>
            <a:br>
              <a:rPr lang="en"/>
            </a:br>
            <a:r>
              <a:rPr lang="en"/>
              <a:t>	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if ( x % 2 == 0)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	  y += x / 2 ;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	else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y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+= ( x + 1 ) / 2;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Evaluate condition: 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(x % 2 == 0)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If true, execute first statement: 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y += x/2;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Otherwise, execute second statement: 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y += ( x + 1 ) / 2;</a:t>
            </a:r>
            <a:endParaRPr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Either</a:t>
            </a:r>
            <a:r>
              <a:rPr lang="en"/>
              <a:t> </a:t>
            </a:r>
            <a:r>
              <a:rPr lang="en" sz="1400"/>
              <a:t>inner statements can be blocks</a:t>
            </a:r>
            <a:endParaRPr sz="14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7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60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Can have additional alternative control paths by nesting 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lang="en"/>
              <a:t> statements:</a:t>
            </a:r>
            <a:br>
              <a:rPr lang="en"/>
            </a:br>
            <a:r>
              <a:rPr b="1" lang="en" sz="1400">
                <a:latin typeface="Courier New"/>
                <a:ea typeface="Courier New"/>
                <a:cs typeface="Courier New"/>
                <a:sym typeface="Courier New"/>
              </a:rPr>
              <a:t>i</a:t>
            </a:r>
            <a:r>
              <a:rPr b="1" lang="en" sz="1400">
                <a:latin typeface="Courier New"/>
                <a:ea typeface="Courier New"/>
                <a:cs typeface="Courier New"/>
                <a:sym typeface="Courier New"/>
              </a:rPr>
              <a:t>f (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&lt;condition&gt;</a:t>
            </a:r>
            <a:r>
              <a:rPr b="1" lang="en" sz="1400">
                <a:latin typeface="Courier New"/>
                <a:ea typeface="Courier New"/>
                <a:cs typeface="Courier New"/>
                <a:sym typeface="Courier New"/>
              </a:rPr>
              <a:t>)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&lt;statement1&gt;</a:t>
            </a:r>
            <a:r>
              <a:rPr b="1" lang="en" sz="1400">
                <a:latin typeface="Courier New"/>
                <a:ea typeface="Courier New"/>
                <a:cs typeface="Courier New"/>
                <a:sym typeface="Courier New"/>
              </a:rPr>
              <a:t>;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/* can be an if or if-else statement*/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lang="en" sz="1400">
                <a:latin typeface="Courier New"/>
                <a:ea typeface="Courier New"/>
                <a:cs typeface="Courier New"/>
                <a:sym typeface="Courier New"/>
              </a:rPr>
              <a:t>e</a:t>
            </a:r>
            <a:r>
              <a:rPr b="1" lang="en" sz="1400">
                <a:latin typeface="Courier New"/>
                <a:ea typeface="Courier New"/>
                <a:cs typeface="Courier New"/>
                <a:sym typeface="Courier New"/>
              </a:rPr>
              <a:t>lse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&lt;statement2&gt;</a:t>
            </a:r>
            <a:r>
              <a:rPr b="1" lang="en" sz="1400">
                <a:latin typeface="Courier New"/>
                <a:ea typeface="Courier New"/>
                <a:cs typeface="Courier New"/>
                <a:sym typeface="Courier New"/>
              </a:rPr>
              <a:t>;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/* can be an if or if-else statement*/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Conditions are evaluated in order until one is met; inner statement then executed</a:t>
            </a:r>
            <a:endParaRPr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if multiple conditions true, only first executed</a:t>
            </a:r>
            <a:endParaRPr sz="1400">
              <a:latin typeface="Georgia"/>
              <a:ea typeface="Georgia"/>
              <a:cs typeface="Georgia"/>
              <a:sym typeface="Georgia"/>
            </a:endParaRPr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Example:</a:t>
            </a:r>
            <a:br>
              <a:rPr lang="en"/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if ( x % 2 == 0)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45720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y += x / 2 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45720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else if ( x % 4 == 1)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45720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y += 2 ∗ (( x + 3 )/ 4 );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45720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e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lse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45720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y += ( x +1 )/ 2 ;</a:t>
            </a:r>
            <a:endParaRPr sz="1000"/>
          </a:p>
        </p:txBody>
      </p:sp>
      <p:sp>
        <p:nvSpPr>
          <p:cNvPr id="139" name="Google Shape;139;p27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Nesting if/if-else Statements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8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❏"/>
            </a:pPr>
            <a:r>
              <a:rPr b="1" lang="en"/>
              <a:t>Dangling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else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/>
              <a:t>, example:</a:t>
            </a:r>
            <a:br>
              <a:rPr lang="en"/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if ( x % 4 == 0)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if ( x % 2 == 0)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y = 2;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e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lse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y = 1;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○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To which 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-statement does the 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else </a:t>
            </a: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keyword belong?</a:t>
            </a:r>
            <a:b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Belongs to the nearest if in the same block</a:t>
            </a:r>
            <a:endParaRPr sz="1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○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To associate else with outer 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-statement: use braces</a:t>
            </a:r>
            <a:endParaRPr sz="1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4572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if ( x % 4 == 0) {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	  if ( x % 2 == 0)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457200" lvl="0" marL="914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y = 2;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} else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	y = 1;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45" name="Google Shape;145;p28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Nesting if/if-else Statements</a:t>
            </a:r>
            <a:endParaRPr/>
          </a:p>
        </p:txBody>
      </p:sp>
      <p:sp>
        <p:nvSpPr>
          <p:cNvPr id="146" name="Google Shape;146;p28"/>
          <p:cNvSpPr txBox="1"/>
          <p:nvPr/>
        </p:nvSpPr>
        <p:spPr>
          <a:xfrm>
            <a:off x="3666375" y="1660450"/>
            <a:ext cx="2172300" cy="1086000"/>
          </a:xfrm>
          <a:prstGeom prst="rect">
            <a:avLst/>
          </a:prstGeom>
          <a:solidFill>
            <a:srgbClr val="D9EAD3"/>
          </a:solidFill>
          <a:ln cap="flat" cmpd="sng" w="9525">
            <a:solidFill>
              <a:srgbClr val="6AA84F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if ( x % 4 == 0)</a:t>
            </a:r>
            <a:b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if ( x % 2 == 0)</a:t>
            </a:r>
            <a:b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y = 2;</a:t>
            </a:r>
            <a:b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else</a:t>
            </a:r>
            <a:b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y = 1;</a:t>
            </a:r>
            <a:endParaRPr sz="1200"/>
          </a:p>
        </p:txBody>
      </p:sp>
      <p:sp>
        <p:nvSpPr>
          <p:cNvPr id="147" name="Google Shape;147;p28"/>
          <p:cNvSpPr txBox="1"/>
          <p:nvPr/>
        </p:nvSpPr>
        <p:spPr>
          <a:xfrm>
            <a:off x="6215500" y="1660450"/>
            <a:ext cx="2172300" cy="1086000"/>
          </a:xfrm>
          <a:prstGeom prst="rect">
            <a:avLst/>
          </a:prstGeom>
          <a:solidFill>
            <a:srgbClr val="F4CCCC"/>
          </a:solidFill>
          <a:ln cap="flat" cmpd="sng" w="9525">
            <a:solidFill>
              <a:srgbClr val="FF00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if ( x % 4 == 0)</a:t>
            </a:r>
            <a:b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if ( x % 2 == 0)</a:t>
            </a:r>
            <a:b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y = 2;</a:t>
            </a:r>
            <a:b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else</a:t>
            </a:r>
            <a:b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y = 1;</a:t>
            </a:r>
            <a:endParaRPr sz="12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Paper Plane">
  <a:themeElements>
    <a:clrScheme name="Custom 354">
      <a:dk1>
        <a:srgbClr val="000000"/>
      </a:dk1>
      <a:lt1>
        <a:srgbClr val="FFFFFF"/>
      </a:lt1>
      <a:dk2>
        <a:srgbClr val="30182B"/>
      </a:dk2>
      <a:lt2>
        <a:srgbClr val="DFDFDF"/>
      </a:lt2>
      <a:accent1>
        <a:srgbClr val="592D50"/>
      </a:accent1>
      <a:accent2>
        <a:srgbClr val="D3A67A"/>
      </a:accent2>
      <a:accent3>
        <a:srgbClr val="45485F"/>
      </a:accent3>
      <a:accent4>
        <a:srgbClr val="6B9756"/>
      </a:accent4>
      <a:accent5>
        <a:srgbClr val="7D576E"/>
      </a:accent5>
      <a:accent6>
        <a:srgbClr val="4C1A23"/>
      </a:accent6>
      <a:hlink>
        <a:srgbClr val="511E3E"/>
      </a:hlink>
      <a:folHlink>
        <a:srgbClr val="9EA0A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