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5" r:id="rId3"/>
    <p:sldMasterId id="2147483666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72120b5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72120b5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7742ede8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7742ede8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7755a0adf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7755a0adf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7742ede86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7742ede86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7742ede86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7742ede86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7755a0adf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7755a0adf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7742ede86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7742ede86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7742ede86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7742ede8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7755a0adf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7755a0adf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7742ede86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7742ede86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7742ede86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7742ede8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73f7a900b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73f7a900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779f216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779f216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d1daab1a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d1daab1a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bb792dfef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bb792dfef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bb792dfef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bb792dfef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7742ede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7742ede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7755a0adf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7755a0adf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7742ede8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7742ede8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7742ede8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7742ede8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7742ede8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7742ede8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7742ede86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7742ede86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7755a0adf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7755a0adf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0" y="2393175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/>
          <p:nvPr/>
        </p:nvSpPr>
        <p:spPr>
          <a:xfrm flipH="1" rot="10800000">
            <a:off x="0" y="298395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b="1"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3" name="Google Shape;73;p16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80" name="Google Shape;80;p17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 flipH="1" rot="10800000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8"/>
          <p:cNvSpPr/>
          <p:nvPr/>
        </p:nvSpPr>
        <p:spPr>
          <a:xfrm flipH="1">
            <a:off x="4526627" y="3820834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>
            <a:off x="4526627" y="441161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6676" y="76256"/>
            <a:ext cx="9134130" cy="5054792"/>
          </a:xfrm>
          <a:custGeom>
            <a:rect b="b" l="l" r="r" t="t"/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-plane"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dl.acm.org/doi/10.1145/356635.356640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Control </a:t>
            </a:r>
            <a:r>
              <a:rPr b="1" lang="en"/>
              <a:t>Flow</a:t>
            </a:r>
            <a:endParaRPr b="1"/>
          </a:p>
        </p:txBody>
      </p:sp>
      <p:sp>
        <p:nvSpPr>
          <p:cNvPr id="96" name="Google Shape;96;p20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0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</a:t>
            </a:r>
            <a:r>
              <a:rPr lang="en"/>
              <a:t>witch - Statement</a:t>
            </a:r>
            <a:endParaRPr/>
          </a:p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 </a:t>
            </a:r>
            <a:endParaRPr/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witch 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&lt;int or char expression&gt;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ase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&lt;literal1&gt;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&lt;statements&gt;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		[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]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[more cases]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[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default: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&lt;statements&gt;]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Provides multiple paths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Case labels: different entry points into block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Compares evaluated expression to each case: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When match found, starts executing inner code until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reached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Execution “falls through” if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break;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is not included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switch - Statement</a:t>
            </a:r>
            <a:endParaRPr/>
          </a:p>
        </p:txBody>
      </p:sp>
      <p:sp>
        <p:nvSpPr>
          <p:cNvPr id="159" name="Google Shape;159;p3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switch ( ch 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case ’Y’ : /∗ ch == ’Y ’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         /∗ do something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case ’N’ : /∗ ch == ’N ’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/∗ do something else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break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default :  /∗ otherwise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/∗ do a third thing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 (Iterative Statements)</a:t>
            </a:r>
            <a:endParaRPr/>
          </a:p>
        </p:txBody>
      </p:sp>
      <p:sp>
        <p:nvSpPr>
          <p:cNvPr id="165" name="Google Shape;165;p3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w</a:t>
            </a:r>
            <a:r>
              <a:rPr b="1" lang="en"/>
              <a:t>hile </a:t>
            </a:r>
            <a:r>
              <a:rPr lang="en"/>
              <a:t>- loop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for</a:t>
            </a:r>
            <a:r>
              <a:rPr lang="en"/>
              <a:t> - loop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do-while</a:t>
            </a:r>
            <a:r>
              <a:rPr lang="en"/>
              <a:t> - loop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break</a:t>
            </a:r>
            <a:r>
              <a:rPr lang="en"/>
              <a:t> and </a:t>
            </a:r>
            <a:r>
              <a:rPr b="1" lang="en"/>
              <a:t>continue</a:t>
            </a:r>
            <a:r>
              <a:rPr lang="en"/>
              <a:t> keywords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Loops: </a:t>
            </a:r>
            <a:r>
              <a:rPr lang="en"/>
              <a:t>w</a:t>
            </a:r>
            <a:r>
              <a:rPr lang="en"/>
              <a:t>hile - Statement</a:t>
            </a:r>
            <a:endParaRPr/>
          </a:p>
        </p:txBody>
      </p:sp>
      <p:sp>
        <p:nvSpPr>
          <p:cNvPr id="171" name="Google Shape;171;p3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 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while 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&lt;condi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ion&gt;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/>
            </a:br>
            <a:r>
              <a:rPr lang="en"/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Simplest loop structure – evaluate body as long as condition is true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Condition evaluated first, so body may never be executed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 = 0;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while ( x &lt; 10 ) {    /* While x is less than 10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 "%d\n", x 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x++;                /* Update x so the condition breaks eventually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Loops: for - Statement</a:t>
            </a:r>
            <a:endParaRPr/>
          </a:p>
        </p:txBody>
      </p:sp>
      <p:sp>
        <p:nvSpPr>
          <p:cNvPr id="177" name="Google Shape;177;p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 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for ( </a:t>
            </a:r>
            <a:r>
              <a:rPr lang="en" sz="1400">
                <a:highlight>
                  <a:srgbClr val="FCE5CD"/>
                </a:highlight>
                <a:latin typeface="Courier New"/>
                <a:ea typeface="Courier New"/>
                <a:cs typeface="Courier New"/>
                <a:sym typeface="Courier New"/>
              </a:rPr>
              <a:t>[&lt;initialization&gt;]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 ; 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[&lt;condition&gt;]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 ; </a:t>
            </a:r>
            <a:r>
              <a:rPr lang="en" sz="1400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[&lt;modification&gt;]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 )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 , j = 1;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i = 1; i &lt;= n ; i ++)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j ∗= i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printf(“%d\n”, j);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 “counting” loop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Inside parentheses, three expressions, separated by semicolons: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Initialization:	i = 1 , cannot declare variables here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Condition:		i &lt;= n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Modification:	i++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Loops: </a:t>
            </a:r>
            <a:r>
              <a:rPr lang="en"/>
              <a:t>f</a:t>
            </a:r>
            <a:r>
              <a:rPr lang="en"/>
              <a:t>or - Statement</a:t>
            </a:r>
            <a:endParaRPr/>
          </a:p>
        </p:txBody>
      </p:sp>
      <p:sp>
        <p:nvSpPr>
          <p:cNvPr id="183" name="Google Shape;183;p3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Any expression can be empty (condition assumed to be “true”): 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(;;) /* infinite loop */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Compound expressions separated by comma</a:t>
            </a:r>
            <a:r>
              <a:rPr lang="en"/>
              <a:t>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Comma: operator with lowest precedence, evaluated left-to-right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But the value of the expression is the value of the right-hand part only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</a:t>
            </a:r>
            <a:r>
              <a:rPr lang="en" sz="1400">
                <a:highlight>
                  <a:srgbClr val="FFF2CC"/>
                </a:highlight>
                <a:latin typeface="Courier New"/>
                <a:ea typeface="Courier New"/>
                <a:cs typeface="Courier New"/>
                <a:sym typeface="Courier New"/>
              </a:rPr>
              <a:t>i = 1 , j = 1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i &lt;= n , j % 2 != 0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; </a:t>
            </a:r>
            <a:r>
              <a:rPr lang="en" sz="1400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j ∗= i , i ++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/>
              <a:t>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&lt;loop body&gt;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Equivalent to while loop: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</a:t>
            </a:r>
            <a:r>
              <a:rPr lang="en" sz="1400">
                <a:highlight>
                  <a:srgbClr val="FCE5CD"/>
                </a:highlight>
                <a:latin typeface="Courier New"/>
                <a:ea typeface="Courier New"/>
                <a:cs typeface="Courier New"/>
                <a:sym typeface="Courier New"/>
              </a:rPr>
              <a:t>&lt;initialization&gt;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hile (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&lt;condition&gt;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" sz="1400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&lt;modification&gt;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Loops: </a:t>
            </a:r>
            <a:r>
              <a:rPr lang="en"/>
              <a:t>do</a:t>
            </a:r>
            <a:r>
              <a:rPr lang="en"/>
              <a:t>-while - Statement</a:t>
            </a:r>
            <a:endParaRPr/>
          </a:p>
        </p:txBody>
      </p:sp>
      <p:sp>
        <p:nvSpPr>
          <p:cNvPr id="189" name="Google Shape;189;p3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 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do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/>
            </a:br>
            <a:r>
              <a:rPr lang="en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while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( </a:t>
            </a:r>
            <a:r>
              <a:rPr lang="en" sz="1400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&lt;condition&gt;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 );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Differs from while loop – condition evaluated after each iteration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Body executed, at least, once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Note semicolon at end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 ∗ loop body ∗ 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puts( "Keep going? (y/n) "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 = getchar();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 ∗ other processing ∗ 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while ( c == ’y’ &amp;&amp; /∗ other conditions ∗/ 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Loops: Nested Loops</a:t>
            </a:r>
            <a:endParaRPr/>
          </a:p>
        </p:txBody>
      </p:sp>
      <p:sp>
        <p:nvSpPr>
          <p:cNvPr id="195" name="Google Shape;195;p3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 nested loop is a loop within a loop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an inner loop within the body of an outer one.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([&lt;initialization&gt;];[&lt;condition&gt;];[&lt;modification&gt;])</a:t>
            </a:r>
            <a:br>
              <a:rPr lang="en" sz="1400"/>
            </a:br>
            <a:r>
              <a:rPr lang="en" sz="1400"/>
              <a:t>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&lt;loop body&gt; /* another loop here */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Can nest any loop statement within the body of any loop statement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Can have more than two levels of nested loops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Loops: </a:t>
            </a:r>
            <a:r>
              <a:rPr lang="en"/>
              <a:t>b</a:t>
            </a:r>
            <a:r>
              <a:rPr lang="en"/>
              <a:t>reak - Statement</a:t>
            </a:r>
            <a:endParaRPr/>
          </a:p>
        </p:txBody>
      </p:sp>
      <p:sp>
        <p:nvSpPr>
          <p:cNvPr id="201" name="Google Shape;201;p3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Sometimes want to terminate a loop early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break; exits innermost loop or switch statement to exit </a:t>
            </a:r>
            <a:r>
              <a:rPr lang="en" sz="1400"/>
              <a:t>early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Consider the modification of the do-while 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do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/* loop body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puts ( "Keep going? (y/n) "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 = getchar()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c != ’y’)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break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/∗ other processing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while ( /∗ other conditions ∗/ ) 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Loops: continue - Statement</a:t>
            </a:r>
            <a:endParaRPr/>
          </a:p>
        </p:txBody>
      </p:sp>
      <p:sp>
        <p:nvSpPr>
          <p:cNvPr id="207" name="Google Shape;207;p3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Use to skip an iteration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continue; skips rest of innermost loop body, jumping to loop </a:t>
            </a:r>
            <a:r>
              <a:rPr lang="en" sz="1400"/>
              <a:t>condition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i , ret = 1 , minval;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 i = 2; i &lt;= (a &gt; b? a:b); i++) {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a % i ) /∗ a not divisible by i ∗/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continue;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 ( b % i == 0) /∗ b and a are multiples of i ∗/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ret = i;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printf(“%d\n”, ret);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Blocks and compound statements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Conditional statements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 - statement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if-else - statement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witch - statement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? : operator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Nested conditional statements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Repetitive statements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or - statement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hile - statement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o-while - statement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Nested repetitive statements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Break and continue statements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Unconditional jump: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goto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Unconditional Jump</a:t>
            </a:r>
            <a:endParaRPr/>
          </a:p>
        </p:txBody>
      </p:sp>
      <p:sp>
        <p:nvSpPr>
          <p:cNvPr id="213" name="Google Shape;213;p3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oto</a:t>
            </a:r>
            <a:r>
              <a:rPr lang="en"/>
              <a:t>: transfers program execution to a labeled statement in the current function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DISCOURAGED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easily avoidable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requires a label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Label: a plain text, except C keywords, followed by a colon, prefixing a code line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may occur before or after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goto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statement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4" name="Google Shape;214;p39"/>
          <p:cNvSpPr txBox="1"/>
          <p:nvPr/>
        </p:nvSpPr>
        <p:spPr>
          <a:xfrm>
            <a:off x="2040900" y="2949975"/>
            <a:ext cx="4598700" cy="21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 () {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a = 10;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LOOP:do {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if ( a == 15) {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a = a + 1;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goto LOOP;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}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printf("value of a: %d\n", a++); 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} while( a &lt; 20 );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return 0;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}</a:t>
            </a:r>
            <a:endParaRPr sz="1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Unconditional Jump</a:t>
            </a:r>
            <a:endParaRPr/>
          </a:p>
        </p:txBody>
      </p:sp>
      <p:sp>
        <p:nvSpPr>
          <p:cNvPr id="220" name="Google Shape;220;p4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Restrictions: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 identifier in a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goto </a:t>
            </a:r>
            <a:r>
              <a:rPr lang="en" sz="1400"/>
              <a:t>statement shall name a label located somewhere in the enclosing function. 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goto </a:t>
            </a:r>
            <a:r>
              <a:rPr lang="en" sz="1400"/>
              <a:t>statement shall not jump from outside the scope of an identifier having a variably modified type to inside the scope of that identifier</a:t>
            </a:r>
            <a:endParaRPr sz="14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goto</a:t>
            </a:r>
            <a:r>
              <a:rPr lang="en"/>
              <a:t>: Interesting discussion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Donald E. Knuth: “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Structured Programming with go to Statements</a:t>
            </a:r>
            <a:r>
              <a:rPr lang="en" sz="1800"/>
              <a:t>”</a:t>
            </a:r>
            <a:endParaRPr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examples</a:t>
            </a:r>
            <a:endParaRPr/>
          </a:p>
        </p:txBody>
      </p:sp>
      <p:sp>
        <p:nvSpPr>
          <p:cNvPr id="226" name="Google Shape;226;p4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Loops are very useful for handling arrays:</a:t>
            </a:r>
            <a:endParaRPr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nt i, vals[100];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or (i=0; i &lt; 100; i++)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scanf("%d", &amp;vals[i]);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or (i=0; i &lt; 100-1;)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vals[i] = vals[++i];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vals[i] = -1;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or 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i=0; vals[i] != -1; 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printf("%d\n", vals[i++]);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Loop examples</a:t>
            </a:r>
            <a:endParaRPr/>
          </a:p>
        </p:txBody>
      </p:sp>
      <p:sp>
        <p:nvSpPr>
          <p:cNvPr id="232" name="Google Shape;232;p4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Even strings, which are null-terminated char arrays</a:t>
            </a:r>
            <a:r>
              <a:rPr lang="en"/>
              <a:t>:</a:t>
            </a:r>
            <a:endParaRPr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i, text[100];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"%s", text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(i=0; text[i] != ‘\0’, i++)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printf("%d ", text[i]);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for (i=0; text[i] != 0, i++) …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for (i=0; text[i], i++) …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for (i=0; !(text[i] == 0), i++) …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for (i=0; !(text[i] = 0), i++) …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457200" y="205975"/>
            <a:ext cx="84294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Blocks and Compound Statements</a:t>
            </a:r>
            <a:endParaRPr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A simple statement ends in a semicolon: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z = foo(x+y);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Consider the multiple statements: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temp = x+y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z = foo (temp) 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Curly braces – combine into compound statement/block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Block can substitute for simple statement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Compiled as a single unit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Variables can be declared inside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No semicolon at end</a:t>
            </a:r>
            <a:b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temp = x+y;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z = foo(temp);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Block can be empty {}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57200" y="205975"/>
            <a:ext cx="84294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Blocks and Compound Statements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Blocks nested inside each other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temp = x+y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z = foo ( temp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float temp2 = x∗y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z += bar ( temp2 )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Variables declared inside a block are only visibly within this block and its </a:t>
            </a:r>
            <a:r>
              <a:rPr lang="en"/>
              <a:t>internal</a:t>
            </a:r>
            <a:r>
              <a:rPr lang="en"/>
              <a:t> blocks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Conditional Statements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i</a:t>
            </a:r>
            <a:r>
              <a:rPr b="1" lang="en"/>
              <a:t>f</a:t>
            </a:r>
            <a:r>
              <a:rPr lang="en"/>
              <a:t> - Statement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i</a:t>
            </a:r>
            <a:r>
              <a:rPr b="1" lang="en"/>
              <a:t>f-else</a:t>
            </a:r>
            <a:r>
              <a:rPr lang="en"/>
              <a:t> - Statement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s</a:t>
            </a:r>
            <a:r>
              <a:rPr b="1" lang="en"/>
              <a:t>witch</a:t>
            </a:r>
            <a:r>
              <a:rPr lang="en"/>
              <a:t> - Statement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? :</a:t>
            </a:r>
            <a:r>
              <a:rPr lang="en"/>
              <a:t> Ternary operator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No boolean type in ANSI 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</a:t>
            </a:r>
            <a:r>
              <a:rPr lang="en" sz="1400"/>
              <a:t>ntroduced in C99</a:t>
            </a:r>
            <a:endParaRPr sz="14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Relational and logical expressions are evaluated to: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400"/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they are logically true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400"/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they are logically false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Numeric expressions are considered false if they are evaluated to integer 0 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Pointer expressions are considered false if they are evaluated to null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f- Statement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	</a:t>
            </a:r>
            <a:br>
              <a:rPr lang="en"/>
            </a:br>
            <a:r>
              <a:rPr lang="en"/>
              <a:t>	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&lt;condition&gt;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+=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x / 2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 condition: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(x % 2 == 0)</a:t>
            </a:r>
            <a:endParaRPr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true, execute inner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x/2;</a:t>
            </a:r>
            <a:endParaRPr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Otherwise, do nothing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Inner statements can be a block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if-else - Statement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	</a:t>
            </a:r>
            <a:br>
              <a:rPr lang="en"/>
            </a:br>
            <a:r>
              <a:rPr lang="en"/>
              <a:t>	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if 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&lt;condition&gt;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&lt;statement1&gt;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&lt;statement2&gt;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/>
              <a:t>	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y += x / 2 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+= ( x + 1 ) /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Evaluate condition: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(x % 2 == 0)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true, execute first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x/2;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Otherwise, execute second statement: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+= ( x + 1 ) / 2;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Either</a:t>
            </a:r>
            <a:r>
              <a:rPr lang="en"/>
              <a:t> </a:t>
            </a:r>
            <a:r>
              <a:rPr lang="en" sz="1400"/>
              <a:t>inner statements can be blocks</a:t>
            </a:r>
            <a:endParaRPr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Can have additional alternative control paths by nesting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/>
              <a:t> statements:</a:t>
            </a:r>
            <a:br>
              <a:rPr lang="en"/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f (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&lt;condition&gt;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&lt;statement1&gt;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/* can be an if or if-else statement*/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&lt;statement2&gt;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/* can be an if or if-else statement*/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Conditions are evaluated in order until one is met; inner statement then executed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if multiple conditions true, only first executed</a:t>
            </a:r>
            <a:endParaRPr sz="1400"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x / 2 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else if ( x % 4 == 1)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2 ∗ (( x + 3 )/ 4 );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y += ( x +1 )/ 2 ;</a:t>
            </a:r>
            <a:endParaRPr sz="1000"/>
          </a:p>
        </p:txBody>
      </p:sp>
      <p:sp>
        <p:nvSpPr>
          <p:cNvPr id="139" name="Google Shape;139;p2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Nesting if/if-else Statements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Dangling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/>
              <a:t>, example: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2 == 0)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1;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To which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-statement does the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keyword belong?</a:t>
            </a:r>
            <a:b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Belongs to the nearest if in the same block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To associate else with outer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-statement: use braces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if ( x % 4 == 0)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  if ( x % 2 == 0)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 = 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 else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y = 1;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5" name="Google Shape;145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Nesting if/if-else Statements</a:t>
            </a:r>
            <a:endParaRPr/>
          </a:p>
        </p:txBody>
      </p:sp>
      <p:sp>
        <p:nvSpPr>
          <p:cNvPr id="146" name="Google Shape;146;p28"/>
          <p:cNvSpPr txBox="1"/>
          <p:nvPr/>
        </p:nvSpPr>
        <p:spPr>
          <a:xfrm>
            <a:off x="3666375" y="1660450"/>
            <a:ext cx="2172300" cy="10860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6AA84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 x % 2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2;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1;</a:t>
            </a:r>
            <a:endParaRPr sz="1200"/>
          </a:p>
        </p:txBody>
      </p:sp>
      <p:sp>
        <p:nvSpPr>
          <p:cNvPr id="147" name="Google Shape;147;p28"/>
          <p:cNvSpPr txBox="1"/>
          <p:nvPr/>
        </p:nvSpPr>
        <p:spPr>
          <a:xfrm>
            <a:off x="6215500" y="1660450"/>
            <a:ext cx="2172300" cy="10860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if ( x % 4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if ( x % 2 == 0)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y = 2;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b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y = 1;</a:t>
            </a: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