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4"/>
    <p:sldMasterId id="2147483672" r:id="rId5"/>
    <p:sldMasterId id="214748367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31A83BB-2A38-4A71-B532-6C62A663141A}">
  <a:tblStyle styleId="{231A83BB-2A38-4A71-B532-6C62A66314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72120b53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72120b5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73ae817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73ae817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73b4b04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73b4b04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773d6dfe0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773d6dfe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773d6dfe0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773d6dfe0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773d6dfe0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773d6dfe0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773d6dfe0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773d6dfe0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773d6dfe0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773d6dfe0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773d6dfe0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773d6dfe0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773d6dfe0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1773d6dfe0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773d6dfe0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1773d6dfe0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73f7a900b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73f7a900b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73b4b041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173b4b041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14b4f47540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14b4f47540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73f7a900b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73f7a900b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76dc0f8b8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76dc0f8b8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173f7a900b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173f7a900b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73ae8176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173ae8176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72120b53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72120b53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0e0a18d7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0e0a18d7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72120b53f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72120b53f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4b4f4754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4b4f4754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73ae817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73ae817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73f7a900b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73f7a900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75ef95a4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75ef95a4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 rot="10800000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0" y="2393175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/>
          <p:nvPr/>
        </p:nvSpPr>
        <p:spPr>
          <a:xfrm flipH="1" rot="10800000">
            <a:off x="0" y="298395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4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5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5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b="1"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6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3" name="Google Shape;73;p16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7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80" name="Google Shape;80;p17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/>
          <p:nvPr/>
        </p:nvSpPr>
        <p:spPr>
          <a:xfrm flipH="1" rot="10800000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8"/>
          <p:cNvSpPr/>
          <p:nvPr/>
        </p:nvSpPr>
        <p:spPr>
          <a:xfrm flipH="1">
            <a:off x="4526627" y="3820834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>
            <a:off x="4526627" y="441161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6676" y="76256"/>
            <a:ext cx="9134130" cy="5054792"/>
          </a:xfrm>
          <a:custGeom>
            <a:rect b="b" l="l" r="r" t="t"/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/>
          <p:nvPr/>
        </p:nvSpPr>
        <p:spPr>
          <a:xfrm flipH="1" rot="10800000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1"/>
          <p:cNvSpPr/>
          <p:nvPr/>
        </p:nvSpPr>
        <p:spPr>
          <a:xfrm>
            <a:off x="0" y="2393175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1"/>
          <p:cNvSpPr/>
          <p:nvPr/>
        </p:nvSpPr>
        <p:spPr>
          <a:xfrm flipH="1" rot="10800000">
            <a:off x="0" y="298395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1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1" name="Google Shape;101;p21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2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2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b="1"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❏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3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14" name="Google Shape;114;p23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3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4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21" name="Google Shape;121;p24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/>
          <p:nvPr/>
        </p:nvSpPr>
        <p:spPr>
          <a:xfrm flipH="1" rot="10800000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5"/>
          <p:cNvSpPr/>
          <p:nvPr/>
        </p:nvSpPr>
        <p:spPr>
          <a:xfrm flipH="1">
            <a:off x="4526627" y="3820834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5"/>
          <p:cNvSpPr/>
          <p:nvPr/>
        </p:nvSpPr>
        <p:spPr>
          <a:xfrm rot="10800000">
            <a:off x="4526627" y="441161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128" name="Google Shape;128;p2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/>
          <p:nvPr/>
        </p:nvSpPr>
        <p:spPr>
          <a:xfrm>
            <a:off x="6676" y="76256"/>
            <a:ext cx="9134130" cy="5054792"/>
          </a:xfrm>
          <a:custGeom>
            <a:rect b="b" l="l" r="r" t="t"/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-plane">
    <p:bg>
      <p:bgPr>
        <a:solidFill>
          <a:srgbClr val="1155CC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-plane">
    <p:bg>
      <p:bgPr>
        <a:solidFill>
          <a:srgbClr val="1155CC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4" name="Google Shape;94;p20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Variables, Types and Expressions</a:t>
            </a:r>
            <a:endParaRPr b="1"/>
          </a:p>
        </p:txBody>
      </p:sp>
      <p:sp>
        <p:nvSpPr>
          <p:cNvPr id="137" name="Google Shape;137;p27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7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Georgia"/>
                <a:ea typeface="Georgia"/>
                <a:cs typeface="Georgia"/>
                <a:sym typeface="Georgia"/>
              </a:rPr>
              <a:t>CSC215</a:t>
            </a:r>
            <a:endParaRPr b="1" sz="10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Georgia"/>
                <a:ea typeface="Georgia"/>
                <a:cs typeface="Georgia"/>
                <a:sym typeface="Georgia"/>
              </a:rPr>
              <a:t>Lecture</a:t>
            </a:r>
            <a:endParaRPr b="1" sz="1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Constants</a:t>
            </a:r>
            <a:endParaRPr/>
          </a:p>
        </p:txBody>
      </p:sp>
      <p:sp>
        <p:nvSpPr>
          <p:cNvPr id="199" name="Google Shape;199;p3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The hello.c program examples can be rewritten as: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main(void) /∗ entry point ∗/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const char msg [ ] = "Hello World!";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/∗ write message to console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puts(msg);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/>
              <a:t>}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const </a:t>
            </a:r>
            <a:r>
              <a:rPr lang="en"/>
              <a:t>keyword: qualifies a variable as constant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char</a:t>
            </a:r>
            <a:r>
              <a:rPr lang="en"/>
              <a:t>: data type representing a single character; written in quotes: ’a’, ’3’, ’n’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const char msg[]: a constant array of characters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Expressions</a:t>
            </a:r>
            <a:endParaRPr/>
          </a:p>
        </p:txBody>
      </p:sp>
      <p:sp>
        <p:nvSpPr>
          <p:cNvPr id="205" name="Google Shape;205;p37"/>
          <p:cNvSpPr txBox="1"/>
          <p:nvPr>
            <p:ph idx="1" type="body"/>
          </p:nvPr>
        </p:nvSpPr>
        <p:spPr>
          <a:xfrm>
            <a:off x="76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Expression:</a:t>
            </a:r>
            <a:endParaRPr b="1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 sequence of characters and symbols that can be evaluated to a single data item.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consists of: literals, variables, subexpressions, interconnected by one or more </a:t>
            </a:r>
            <a:r>
              <a:rPr i="1" lang="en" sz="1400"/>
              <a:t>operators</a:t>
            </a:r>
            <a:endParaRPr i="1"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Operator:</a:t>
            </a:r>
            <a:endParaRPr b="1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Can be unary, binary, and ternary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Categories:</a:t>
            </a:r>
            <a:endParaRPr sz="1400"/>
          </a:p>
          <a:p>
            <a:pPr indent="-3048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Arithmetic: 	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+x,	  -x,	x+y,	  x-y,	x*y,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x/y,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x%y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Relational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x==y,  x!=y,	x&lt;y,	  x&lt;=y,	x&gt;y,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x&gt;=y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Logical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x&amp;&amp;y,  x||y,   !x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/>
              <a:t>Bitwise	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x&amp;y,   x|y,	x^y,	  x&lt;&lt;y,	x&gt;&gt;y,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~x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/>
              <a:t>Assignment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x=y,	  x+=y,	x-=y,  x*=y,	x/=y,  x%=y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	x&lt;&lt;=y, x&gt;&gt;=y,  x&amp;=y,  x|=y,   x^=y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/>
              <a:t>inc-/dec- rement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++x,	  x++,	--x,	  x--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/>
              <a:t>Conditional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x?y:z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/>
              <a:t>More:		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*x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	  &amp;x,	(ty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pe)x, sizeof(x), sizeof(&lt;type&gt;)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Arithmetic Operators</a:t>
            </a:r>
            <a:endParaRPr/>
          </a:p>
        </p:txBody>
      </p:sp>
      <p:sp>
        <p:nvSpPr>
          <p:cNvPr id="211" name="Google Shape;211;p3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2 Unary operators:	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	-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5 Binary operators:	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	-	*	/	%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If both operands are of type int, the result is of type int</a:t>
            </a:r>
            <a:endParaRPr sz="14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main()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a = </a:t>
            </a:r>
            <a:r>
              <a:rPr lang="en" sz="1200">
                <a:solidFill>
                  <a:srgbClr val="800000"/>
                </a:solidFill>
                <a:latin typeface="Courier New"/>
                <a:ea typeface="Courier New"/>
                <a:cs typeface="Courier New"/>
                <a:sym typeface="Courier New"/>
              </a:rPr>
              <a:t>9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 b = </a:t>
            </a:r>
            <a:r>
              <a:rPr lang="en" sz="1200">
                <a:solidFill>
                  <a:srgbClr val="8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 c; 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 = a+b;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</a:t>
            </a:r>
            <a:r>
              <a:rPr lang="en" sz="1200">
                <a:solidFill>
                  <a:srgbClr val="800000"/>
                </a:solidFill>
                <a:latin typeface="Courier New"/>
                <a:ea typeface="Courier New"/>
                <a:cs typeface="Courier New"/>
                <a:sym typeface="Courier New"/>
              </a:rPr>
              <a:t>"a+b = %d \n"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,c);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 = a-b;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</a:t>
            </a:r>
            <a:r>
              <a:rPr lang="en" sz="1200">
                <a:solidFill>
                  <a:srgbClr val="800000"/>
                </a:solidFill>
                <a:latin typeface="Courier New"/>
                <a:ea typeface="Courier New"/>
                <a:cs typeface="Courier New"/>
                <a:sym typeface="Courier New"/>
              </a:rPr>
              <a:t>"a-b = %d \n"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,c);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 = a*b;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</a:t>
            </a:r>
            <a:r>
              <a:rPr lang="en" sz="1200">
                <a:solidFill>
                  <a:srgbClr val="800000"/>
                </a:solidFill>
                <a:latin typeface="Courier New"/>
                <a:ea typeface="Courier New"/>
                <a:cs typeface="Courier New"/>
                <a:sym typeface="Courier New"/>
              </a:rPr>
              <a:t>"a*b = %d \n"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,c);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c=a/b;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</a:t>
            </a:r>
            <a:r>
              <a:rPr lang="en" sz="1200">
                <a:solidFill>
                  <a:srgbClr val="800000"/>
                </a:solidFill>
                <a:latin typeface="Courier New"/>
                <a:ea typeface="Courier New"/>
                <a:cs typeface="Courier New"/>
                <a:sym typeface="Courier New"/>
              </a:rPr>
              <a:t>"a/b = %d \n"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,c);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c=a%b;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</a:t>
            </a:r>
            <a:r>
              <a:rPr lang="en" sz="1200">
                <a:solidFill>
                  <a:srgbClr val="800000"/>
                </a:solidFill>
                <a:latin typeface="Courier New"/>
                <a:ea typeface="Courier New"/>
                <a:cs typeface="Courier New"/>
                <a:sym typeface="Courier New"/>
              </a:rPr>
              <a:t>"Remainder when a divided by b = %d \n"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,c);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8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Relational Operators</a:t>
            </a:r>
            <a:endParaRPr/>
          </a:p>
        </p:txBody>
      </p:sp>
      <p:sp>
        <p:nvSpPr>
          <p:cNvPr id="217" name="Google Shape;217;p3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6 Binary operators:	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==	!=	&gt;	&gt;=	&lt;	&lt;=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>
                <a:solidFill>
                  <a:srgbClr val="101820"/>
                </a:solidFill>
                <a:highlight>
                  <a:srgbClr val="FFFFFF"/>
                </a:highlight>
              </a:rPr>
              <a:t>Checks the relationship between two operands:</a:t>
            </a:r>
            <a:endParaRPr>
              <a:solidFill>
                <a:srgbClr val="101820"/>
              </a:solidFill>
              <a:highlight>
                <a:srgbClr val="FFFFFF"/>
              </a:highlight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solidFill>
                  <a:srgbClr val="101820"/>
                </a:solidFill>
                <a:highlight>
                  <a:srgbClr val="FFFFFF"/>
                </a:highlight>
              </a:rPr>
              <a:t>if the relation is true, it yieldss 1</a:t>
            </a:r>
            <a:endParaRPr sz="1400">
              <a:solidFill>
                <a:srgbClr val="101820"/>
              </a:solidFill>
              <a:highlight>
                <a:srgbClr val="FFFFFF"/>
              </a:highlight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solidFill>
                  <a:srgbClr val="101820"/>
                </a:solidFill>
                <a:highlight>
                  <a:srgbClr val="FFFFFF"/>
                </a:highlight>
              </a:rPr>
              <a:t>if the relation is false, it yields value 0</a:t>
            </a:r>
            <a:endParaRPr sz="1400">
              <a:solidFill>
                <a:srgbClr val="101820"/>
              </a:solidFill>
              <a:highlight>
                <a:srgbClr val="FFFFFF"/>
              </a:highlight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</a:t>
            </a:r>
            <a:r>
              <a:rPr lang="en" sz="1400">
                <a:solidFill>
                  <a:srgbClr val="101820"/>
                </a:solidFill>
                <a:highlight>
                  <a:srgbClr val="FFFFFF"/>
                </a:highlight>
              </a:rPr>
              <a:t>:</a:t>
            </a:r>
            <a:br>
              <a:rPr lang="en" sz="1400">
                <a:solidFill>
                  <a:srgbClr val="101820"/>
                </a:solidFill>
                <a:highlight>
                  <a:srgbClr val="FFFFFF"/>
                </a:highlight>
              </a:rPr>
            </a:br>
            <a:endParaRPr sz="1200">
              <a:solidFill>
                <a:srgbClr val="00008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8" name="Google Shape;218;p39"/>
          <p:cNvSpPr txBox="1"/>
          <p:nvPr/>
        </p:nvSpPr>
        <p:spPr>
          <a:xfrm>
            <a:off x="2094375" y="2218275"/>
            <a:ext cx="6113700" cy="29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int a = 5, b = 5, c = 10;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== %d = %d \n", a, b, a == b); /* true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== %d = %d \n", a, c, a == c); /* false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&gt; %d = %d \n", a, b, a &gt; b); /*false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&gt; %d = %d \n", a, c, a &gt; c); /*false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&lt; %d = %d \n", a, b, a &lt; b); /*false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&lt; %d = %d \n", a, c, a &lt; c); /*true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!= %d = %d \n", a, b, a != b); /*false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!= %d = %d \n", a, c, a != c); /*true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&gt;= %d = %d \n", a, b, a &gt;= b); /*true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&gt;= %d = %d \n", a, c, a &gt;= c); /*false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&lt;= %d = %d \n", a, b, a &lt;= b); /*true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 &lt;= %d = %d \n", a, c, a &lt;= c); /*true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Logical Operators</a:t>
            </a:r>
            <a:endParaRPr/>
          </a:p>
        </p:txBody>
      </p:sp>
      <p:sp>
        <p:nvSpPr>
          <p:cNvPr id="224" name="Google Shape;224;p4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1 Unary operator: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!</a:t>
            </a:r>
            <a:r>
              <a:rPr lang="en"/>
              <a:t>	and 2 binary operators: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&amp;&amp;	||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int a = 5, b = 5, c = 10, result;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result = (a = b) &amp;&amp; (c &gt; 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printf("(a = b) &amp;&amp; (c &gt; b) equals to %d \n", result);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result = (a = b) &amp;&amp; (c &lt; 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printf("(a = b) &amp;&amp; (c &lt; b) equals to %d \n", result);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result = (a = b) || (c &lt; 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printf("(a = b) || (c &lt; b) equals to %d \n", result);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result = (a != b) || (c &lt; 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printf("(a != b) || (c &lt; b) equals to %d \n", result);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result = !(a != 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printf("!(a == b) equals to %d \n", result);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result = !(a == 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printf("!(a == b) equals to %d \n", result);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8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Bitwise Operators</a:t>
            </a:r>
            <a:endParaRPr/>
          </a:p>
        </p:txBody>
      </p:sp>
      <p:sp>
        <p:nvSpPr>
          <p:cNvPr id="230" name="Google Shape;230;p4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1 Unary operator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~</a:t>
            </a:r>
            <a:r>
              <a:rPr lang="en"/>
              <a:t>	and 5 binary operators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&amp;	|	^	&lt;&lt;	&gt;&gt;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Examples:</a:t>
            </a:r>
            <a:br>
              <a:rPr lang="en"/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int a = 12;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int b = 25;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printf("complement=%d\n",~35);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printf("complement=%d\n",~-12);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printf("Output = %d", a&amp;b);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printf("Output = %d", a^b);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printf("Output = %d", a|b);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int num=212;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printf("Right shift by 3: %d\n", num&gt;&gt;3);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printf("Left shift by 5: %d\n", num&lt;&lt;5);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8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31" name="Google Shape;231;p41"/>
          <p:cNvGrpSpPr/>
          <p:nvPr/>
        </p:nvGrpSpPr>
        <p:grpSpPr>
          <a:xfrm>
            <a:off x="4947000" y="3764825"/>
            <a:ext cx="3892200" cy="307800"/>
            <a:chOff x="4947000" y="3764825"/>
            <a:chExt cx="3892200" cy="307800"/>
          </a:xfrm>
        </p:grpSpPr>
        <p:sp>
          <p:nvSpPr>
            <p:cNvPr id="232" name="Google Shape;232;p41"/>
            <p:cNvSpPr/>
            <p:nvPr/>
          </p:nvSpPr>
          <p:spPr>
            <a:xfrm>
              <a:off x="6789300" y="3764825"/>
              <a:ext cx="2049900" cy="307800"/>
            </a:xfrm>
            <a:prstGeom prst="rect">
              <a:avLst/>
            </a:prstGeom>
            <a:solidFill>
              <a:srgbClr val="F4CCCC"/>
            </a:solidFill>
            <a:ln cap="flat" cmpd="sng" w="9525">
              <a:solidFill>
                <a:srgbClr val="CC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212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00000000 11010</a:t>
              </a:r>
              <a:r>
                <a:rPr lang="en" sz="9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100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26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9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00000 00011010 </a:t>
              </a:r>
              <a:r>
                <a:rPr lang="en" sz="9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↠</a:t>
              </a:r>
              <a:endParaRPr sz="9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33" name="Google Shape;233;p41"/>
            <p:cNvCxnSpPr>
              <a:endCxn id="232" idx="1"/>
            </p:cNvCxnSpPr>
            <p:nvPr/>
          </p:nvCxnSpPr>
          <p:spPr>
            <a:xfrm>
              <a:off x="4947000" y="3852725"/>
              <a:ext cx="1842300" cy="6600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34" name="Google Shape;234;p41"/>
          <p:cNvGrpSpPr/>
          <p:nvPr/>
        </p:nvGrpSpPr>
        <p:grpSpPr>
          <a:xfrm>
            <a:off x="4914325" y="4023200"/>
            <a:ext cx="2543550" cy="524700"/>
            <a:chOff x="4914325" y="4023200"/>
            <a:chExt cx="2543550" cy="524700"/>
          </a:xfrm>
        </p:grpSpPr>
        <p:sp>
          <p:nvSpPr>
            <p:cNvPr id="235" name="Google Shape;235;p41"/>
            <p:cNvSpPr/>
            <p:nvPr/>
          </p:nvSpPr>
          <p:spPr>
            <a:xfrm>
              <a:off x="5407975" y="4240100"/>
              <a:ext cx="2049900" cy="307800"/>
            </a:xfrm>
            <a:prstGeom prst="rect">
              <a:avLst/>
            </a:prstGeom>
            <a:solidFill>
              <a:srgbClr val="EAD1DC"/>
            </a:solidFill>
            <a:ln cap="flat" cmpd="sng" w="9525">
              <a:solidFill>
                <a:srgbClr val="A64D7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212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9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00000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000 11010100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6784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00011010 100</a:t>
              </a:r>
              <a:r>
                <a:rPr lang="en" sz="9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00000 ↞</a:t>
              </a:r>
              <a:endParaRPr b="1" sz="9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36" name="Google Shape;236;p41"/>
            <p:cNvCxnSpPr>
              <a:endCxn id="235" idx="0"/>
            </p:cNvCxnSpPr>
            <p:nvPr/>
          </p:nvCxnSpPr>
          <p:spPr>
            <a:xfrm>
              <a:off x="4914325" y="4023200"/>
              <a:ext cx="1518600" cy="216900"/>
            </a:xfrm>
            <a:prstGeom prst="bentConnector2">
              <a:avLst/>
            </a:prstGeom>
            <a:noFill/>
            <a:ln cap="flat" cmpd="sng" w="9525">
              <a:solidFill>
                <a:srgbClr val="A64D7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37" name="Google Shape;237;p41"/>
          <p:cNvGrpSpPr/>
          <p:nvPr/>
        </p:nvGrpSpPr>
        <p:grpSpPr>
          <a:xfrm>
            <a:off x="3656198" y="3147438"/>
            <a:ext cx="2379600" cy="540900"/>
            <a:chOff x="3656198" y="3147438"/>
            <a:chExt cx="2379600" cy="540900"/>
          </a:xfrm>
        </p:grpSpPr>
        <p:sp>
          <p:nvSpPr>
            <p:cNvPr id="238" name="Google Shape;238;p41"/>
            <p:cNvSpPr/>
            <p:nvPr/>
          </p:nvSpPr>
          <p:spPr>
            <a:xfrm>
              <a:off x="3985898" y="3147438"/>
              <a:ext cx="2049900" cy="540900"/>
            </a:xfrm>
            <a:prstGeom prst="rect">
              <a:avLst/>
            </a:prstGeom>
            <a:solidFill>
              <a:srgbClr val="C9DAF8"/>
            </a:solidFill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12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00000000 00001100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25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00000000 00011001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----------------- | 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29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00000000 00011101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39" name="Google Shape;239;p41"/>
            <p:cNvCxnSpPr>
              <a:stCxn id="238" idx="1"/>
            </p:cNvCxnSpPr>
            <p:nvPr/>
          </p:nvCxnSpPr>
          <p:spPr>
            <a:xfrm rot="10800000">
              <a:off x="3656198" y="3308988"/>
              <a:ext cx="329700" cy="10890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3C7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40" name="Google Shape;240;p41"/>
          <p:cNvGrpSpPr/>
          <p:nvPr/>
        </p:nvGrpSpPr>
        <p:grpSpPr>
          <a:xfrm>
            <a:off x="3821698" y="3099000"/>
            <a:ext cx="5017500" cy="540900"/>
            <a:chOff x="3821698" y="3099000"/>
            <a:chExt cx="5017500" cy="540900"/>
          </a:xfrm>
        </p:grpSpPr>
        <p:sp>
          <p:nvSpPr>
            <p:cNvPr id="241" name="Google Shape;241;p41"/>
            <p:cNvSpPr/>
            <p:nvPr/>
          </p:nvSpPr>
          <p:spPr>
            <a:xfrm>
              <a:off x="6789298" y="3099000"/>
              <a:ext cx="2049900" cy="540900"/>
            </a:xfrm>
            <a:prstGeom prst="rect">
              <a:avLst/>
            </a:prstGeom>
            <a:solidFill>
              <a:srgbClr val="D0E0E3"/>
            </a:solidFill>
            <a:ln cap="flat" cmpd="sng" w="9525">
              <a:solidFill>
                <a:srgbClr val="45818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12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00000000 00001100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25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00000000 00011001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----------------- ^ 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21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00000000 00010101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42" name="Google Shape;242;p41"/>
            <p:cNvCxnSpPr>
              <a:stCxn id="241" idx="1"/>
            </p:cNvCxnSpPr>
            <p:nvPr/>
          </p:nvCxnSpPr>
          <p:spPr>
            <a:xfrm rot="10800000">
              <a:off x="3821698" y="3105750"/>
              <a:ext cx="2967600" cy="263700"/>
            </a:xfrm>
            <a:prstGeom prst="bentConnector3">
              <a:avLst>
                <a:gd fmla="val 9534" name="adj1"/>
              </a:avLst>
            </a:prstGeom>
            <a:noFill/>
            <a:ln cap="flat" cmpd="sng" w="9525">
              <a:solidFill>
                <a:srgbClr val="45818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43" name="Google Shape;243;p41"/>
          <p:cNvGrpSpPr/>
          <p:nvPr/>
        </p:nvGrpSpPr>
        <p:grpSpPr>
          <a:xfrm>
            <a:off x="3821700" y="2433163"/>
            <a:ext cx="5017500" cy="540900"/>
            <a:chOff x="3821700" y="2433163"/>
            <a:chExt cx="5017500" cy="540900"/>
          </a:xfrm>
        </p:grpSpPr>
        <p:sp>
          <p:nvSpPr>
            <p:cNvPr id="244" name="Google Shape;244;p41"/>
            <p:cNvSpPr/>
            <p:nvPr/>
          </p:nvSpPr>
          <p:spPr>
            <a:xfrm>
              <a:off x="6789300" y="2433163"/>
              <a:ext cx="2049900" cy="540900"/>
            </a:xfrm>
            <a:prstGeom prst="rect">
              <a:avLst/>
            </a:prstGeom>
            <a:solidFill>
              <a:srgbClr val="D9EAD3"/>
            </a:solidFill>
            <a:ln cap="flat" cmpd="sng" w="9525">
              <a:solidFill>
                <a:srgbClr val="6AA84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12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00000000 00001100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25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00000000 00011001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----------------- &amp; 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8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00000000 00001000</a:t>
              </a:r>
              <a:endParaRPr sz="9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45" name="Google Shape;245;p41"/>
            <p:cNvCxnSpPr>
              <a:stCxn id="244" idx="1"/>
            </p:cNvCxnSpPr>
            <p:nvPr/>
          </p:nvCxnSpPr>
          <p:spPr>
            <a:xfrm flipH="1">
              <a:off x="3821700" y="2703613"/>
              <a:ext cx="2967600" cy="244800"/>
            </a:xfrm>
            <a:prstGeom prst="bentConnector3">
              <a:avLst>
                <a:gd fmla="val 9976" name="adj1"/>
              </a:avLst>
            </a:prstGeom>
            <a:noFill/>
            <a:ln cap="flat" cmpd="sng" w="9525">
              <a:solidFill>
                <a:srgbClr val="6AA84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46" name="Google Shape;246;p41"/>
          <p:cNvGrpSpPr/>
          <p:nvPr/>
        </p:nvGrpSpPr>
        <p:grpSpPr>
          <a:xfrm>
            <a:off x="4049125" y="2417850"/>
            <a:ext cx="2290800" cy="334200"/>
            <a:chOff x="4049125" y="2417850"/>
            <a:chExt cx="2290800" cy="334200"/>
          </a:xfrm>
        </p:grpSpPr>
        <p:sp>
          <p:nvSpPr>
            <p:cNvPr id="247" name="Google Shape;247;p41"/>
            <p:cNvSpPr/>
            <p:nvPr/>
          </p:nvSpPr>
          <p:spPr>
            <a:xfrm>
              <a:off x="4290025" y="2417850"/>
              <a:ext cx="2049900" cy="307800"/>
            </a:xfrm>
            <a:prstGeom prst="rect">
              <a:avLst/>
            </a:prstGeom>
            <a:solidFill>
              <a:srgbClr val="FCE5CD"/>
            </a:solidFill>
            <a:ln cap="flat" cmpd="sng" w="9525">
              <a:solidFill>
                <a:srgbClr val="E6913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-12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11111111 11110100  ~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11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00000000 00001011</a:t>
              </a:r>
              <a:endParaRPr sz="9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48" name="Google Shape;248;p41"/>
            <p:cNvCxnSpPr>
              <a:stCxn id="247" idx="1"/>
            </p:cNvCxnSpPr>
            <p:nvPr/>
          </p:nvCxnSpPr>
          <p:spPr>
            <a:xfrm flipH="1">
              <a:off x="4049125" y="2571750"/>
              <a:ext cx="240900" cy="18030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6913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49" name="Google Shape;249;p41"/>
          <p:cNvGrpSpPr/>
          <p:nvPr/>
        </p:nvGrpSpPr>
        <p:grpSpPr>
          <a:xfrm>
            <a:off x="3944325" y="1927288"/>
            <a:ext cx="2712300" cy="634500"/>
            <a:chOff x="3944325" y="1927288"/>
            <a:chExt cx="2712300" cy="634500"/>
          </a:xfrm>
        </p:grpSpPr>
        <p:sp>
          <p:nvSpPr>
            <p:cNvPr id="250" name="Google Shape;250;p41"/>
            <p:cNvSpPr/>
            <p:nvPr/>
          </p:nvSpPr>
          <p:spPr>
            <a:xfrm>
              <a:off x="4606725" y="1927288"/>
              <a:ext cx="2049900" cy="3078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rgbClr val="F1C2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35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00000000 00100011  ~</a:t>
              </a:r>
              <a:b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b="1"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-36</a:t>
              </a:r>
              <a:r>
                <a:rPr lang="en" sz="9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11111111 11011100</a:t>
              </a:r>
              <a:endParaRPr sz="9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51" name="Google Shape;251;p41"/>
            <p:cNvCxnSpPr>
              <a:stCxn id="250" idx="1"/>
            </p:cNvCxnSpPr>
            <p:nvPr/>
          </p:nvCxnSpPr>
          <p:spPr>
            <a:xfrm flipH="1">
              <a:off x="3944325" y="2081188"/>
              <a:ext cx="662400" cy="480600"/>
            </a:xfrm>
            <a:prstGeom prst="bentConnector3">
              <a:avLst>
                <a:gd fmla="val 75253" name="adj1"/>
              </a:avLst>
            </a:prstGeom>
            <a:noFill/>
            <a:ln cap="flat" cmpd="sng" w="9525">
              <a:solidFill>
                <a:srgbClr val="F1C23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11 Binary operators: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=	+=	-=	*=	/=	%=	&amp;=	|=	^=	&lt;&lt;=	&gt;&gt;=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int a = 5, c;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c = a;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 = %d \n", c);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c += a; /* c = c+a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 = %d \n", c);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c -= a; /* c = c-a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 = %d \n", c);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c *= a; /* c = c*a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 = %d \n", c);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c /= a; /* c = c/a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 = %d \n", c);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c %= a; /* c = c%a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 = %d \n", c);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8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7" name="Google Shape;257;p4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Assignment Operators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Increment/Decrement operators</a:t>
            </a:r>
            <a:endParaRPr/>
          </a:p>
        </p:txBody>
      </p:sp>
      <p:sp>
        <p:nvSpPr>
          <p:cNvPr id="263" name="Google Shape;263;p4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2 Unary operators: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++	--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800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If used as a standalone statement: postfix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x++</a:t>
            </a:r>
            <a:r>
              <a:rPr lang="en" sz="1400"/>
              <a:t> and prefix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++x</a:t>
            </a:r>
            <a:r>
              <a:rPr lang="en" sz="1400"/>
              <a:t> have the same effect</a:t>
            </a:r>
            <a:endParaRPr sz="1400"/>
          </a:p>
          <a:p>
            <a:pPr indent="-317500" lvl="1" marL="800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If used as part of an expression:</a:t>
            </a:r>
            <a:endParaRPr sz="1400"/>
          </a:p>
          <a:p>
            <a:pPr indent="-3175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Prefix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++x/--x</a:t>
            </a:r>
            <a:r>
              <a:rPr lang="en" sz="1400"/>
              <a:t>: the expression will use the value of x </a:t>
            </a:r>
            <a:r>
              <a:rPr lang="en" sz="1400"/>
              <a:t>after </a:t>
            </a:r>
            <a:r>
              <a:rPr lang="en" sz="1400"/>
              <a:t>the increment/decrement</a:t>
            </a:r>
            <a:endParaRPr sz="1400"/>
          </a:p>
          <a:p>
            <a:pPr indent="-317500" lvl="2" marL="1143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Postfix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x++/x--</a:t>
            </a:r>
            <a:r>
              <a:rPr lang="en" sz="1400"/>
              <a:t>: the expression will use the value of x </a:t>
            </a:r>
            <a:r>
              <a:rPr lang="en" sz="1400"/>
              <a:t>before </a:t>
            </a:r>
            <a:r>
              <a:rPr lang="en" sz="1400"/>
              <a:t>the increment/decrement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int a = 10, b = 100;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float c = 10.5, d = 100.5;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printf("++a = %d \n", ++a); /* 11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printf("b++ = %d \n", b++); /* 100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printf("c-- = %f \n", c--); /* 10,500000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printf("--d = %f \n", --d); /* 99.500000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8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4"/>
          <p:cNvSpPr txBox="1"/>
          <p:nvPr>
            <p:ph type="title"/>
          </p:nvPr>
        </p:nvSpPr>
        <p:spPr>
          <a:xfrm>
            <a:off x="457200" y="198853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Ternary Conditional Operator</a:t>
            </a:r>
            <a:endParaRPr/>
          </a:p>
        </p:txBody>
      </p:sp>
      <p:sp>
        <p:nvSpPr>
          <p:cNvPr id="269" name="Google Shape;269;p4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 &lt;</a:t>
            </a:r>
            <a:r>
              <a:rPr lang="en" sz="1400">
                <a:solidFill>
                  <a:srgbClr val="101820"/>
                </a:solidFill>
                <a:latin typeface="Courier New"/>
                <a:ea typeface="Courier New"/>
                <a:cs typeface="Courier New"/>
                <a:sym typeface="Courier New"/>
              </a:rPr>
              <a:t>conditionalExpression&gt; </a:t>
            </a:r>
            <a:r>
              <a:rPr b="1" lang="en" sz="1400">
                <a:solidFill>
                  <a:srgbClr val="101820"/>
                </a:solidFill>
                <a:latin typeface="Courier New"/>
                <a:ea typeface="Courier New"/>
                <a:cs typeface="Courier New"/>
                <a:sym typeface="Courier New"/>
              </a:rPr>
              <a:t>?</a:t>
            </a:r>
            <a:r>
              <a:rPr lang="en" sz="1400">
                <a:solidFill>
                  <a:srgbClr val="101820"/>
                </a:solidFill>
                <a:latin typeface="Courier New"/>
                <a:ea typeface="Courier New"/>
                <a:cs typeface="Courier New"/>
                <a:sym typeface="Courier New"/>
              </a:rPr>
              <a:t> &lt;expression1&gt; </a:t>
            </a:r>
            <a:r>
              <a:rPr b="1" lang="en" sz="1400">
                <a:solidFill>
                  <a:srgbClr val="10182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>
                <a:solidFill>
                  <a:srgbClr val="101820"/>
                </a:solidFill>
                <a:latin typeface="Courier New"/>
                <a:ea typeface="Courier New"/>
                <a:cs typeface="Courier New"/>
                <a:sym typeface="Courier New"/>
              </a:rPr>
              <a:t> &lt;expression2&gt;</a:t>
            </a:r>
            <a:endParaRPr sz="1400">
              <a:solidFill>
                <a:srgbClr val="10182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The conditional operator works as follows: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&lt;conditionalExpression&gt; is evaluated first to non-zero (1) or false (0).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if &lt;conditionalExpression&gt; is true, &lt;expression1&gt; is evaluated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if &lt;conditionalExpression&gt; is false, &lt;expression2&gt; is evaluated.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char February;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int days;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printf("If this year is leap year, enter 1. If not enter any other integer: ");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scanf("%c",&amp;February);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/* If test condition (February == 'l') is true, days equal to 29.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/* If test condition (February =='l') is false, days equal to 28. */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days = (February == '1') ? 29 : 28;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printf("Number of days in February = %d",days);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Operators</a:t>
            </a:r>
            <a:endParaRPr/>
          </a:p>
        </p:txBody>
      </p:sp>
      <p:sp>
        <p:nvSpPr>
          <p:cNvPr id="275" name="Google Shape;275;p45"/>
          <p:cNvSpPr txBox="1"/>
          <p:nvPr>
            <p:ph idx="1" type="body"/>
          </p:nvPr>
        </p:nvSpPr>
        <p:spPr>
          <a:xfrm>
            <a:off x="457200" y="1200150"/>
            <a:ext cx="83751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</a:t>
            </a:r>
            <a:r>
              <a:rPr lang="en"/>
              <a:t>izeof:  unary operator returns the size needed to store data</a:t>
            </a:r>
            <a:endParaRPr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(constant, variable, array, structure...)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r</a:t>
            </a:r>
            <a:r>
              <a:rPr lang="en" sz="1200"/>
              <a:t>eturns a value of type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size_t </a:t>
            </a:r>
            <a:r>
              <a:rPr lang="en" sz="1200"/>
              <a:t>which is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unsigned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/>
              <a:t> in bytes</a:t>
            </a:r>
            <a:endParaRPr sz="12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int a, e[10];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float b;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double c;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char d;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printf("Size of int=%lu bytes\n",sizeof(a));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printf("Size of float=%lu bytes\n",sizeof(b));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printf("Size of double=%lu bytes\n",sizeof(c));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printf("Size of char=%lu byte\n",sizeof(d));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printf("Size of integer type array having 10 elements = %lu bytes\n", sizeof(e));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B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8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44" name="Google Shape;144;p2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Variables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Data Types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Basic data types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Derived data types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Expressions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Operators: arithmetic, relational, logical, assignment, inc-/dec- rement, bitwise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Evaluation</a:t>
            </a:r>
            <a:endParaRPr sz="14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Formatted input/output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Evaluating Expressions</a:t>
            </a:r>
            <a:endParaRPr/>
          </a:p>
        </p:txBody>
      </p:sp>
      <p:cxnSp>
        <p:nvCxnSpPr>
          <p:cNvPr id="281" name="Google Shape;281;p46"/>
          <p:cNvCxnSpPr/>
          <p:nvPr/>
        </p:nvCxnSpPr>
        <p:spPr>
          <a:xfrm>
            <a:off x="5852700" y="2031975"/>
            <a:ext cx="2780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2" name="Google Shape;282;p46"/>
          <p:cNvSpPr txBox="1"/>
          <p:nvPr>
            <p:ph idx="1" type="body"/>
          </p:nvPr>
        </p:nvSpPr>
        <p:spPr>
          <a:xfrm>
            <a:off x="76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Expression: </a:t>
            </a:r>
            <a:r>
              <a:rPr lang="en" sz="1400"/>
              <a:t>A sequence of characters and symbols that can be evaluated to a single data item.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Expression evaluation: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Order of operations:</a:t>
            </a:r>
            <a:br>
              <a:rPr lang="en" sz="1400"/>
            </a:br>
            <a:r>
              <a:rPr lang="en" sz="1400"/>
              <a:t>Use </a:t>
            </a:r>
            <a:r>
              <a:rPr lang="en" sz="1400"/>
              <a:t>parentheses</a:t>
            </a:r>
            <a:r>
              <a:rPr lang="en" sz="1400"/>
              <a:t> to override order of evaluation 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Example: Assume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x = 2.0 and y = 6.0</a:t>
            </a:r>
            <a:r>
              <a:rPr lang="en" sz="1400"/>
              <a:t>. </a:t>
            </a:r>
            <a:br>
              <a:rPr lang="en" sz="1400"/>
            </a:br>
            <a:r>
              <a:rPr lang="en" sz="1400"/>
              <a:t>Evaluate the statement:</a:t>
            </a:r>
            <a:br>
              <a:rPr lang="en" sz="1400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float z = x+3∗x/(y−4);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/>
              <a:t>1. Evaluate expression in parentheses</a:t>
            </a:r>
            <a:br>
              <a:rPr lang="en" sz="1400"/>
            </a:br>
            <a:r>
              <a:rPr lang="en" sz="1400"/>
              <a:t>   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→ float z = x+3∗x/2.0;</a:t>
            </a:r>
            <a:r>
              <a:rPr lang="en" sz="1400"/>
              <a:t> </a:t>
            </a:r>
            <a:br>
              <a:rPr lang="en" sz="1400"/>
            </a:br>
            <a:r>
              <a:rPr lang="en" sz="1400"/>
              <a:t>2. Evaluate multiplies and divides, from left-to-right </a:t>
            </a:r>
            <a:br>
              <a:rPr lang="en" sz="1400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→ float z = x+6.0/2.0; → float z = x+3.0;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/>
              <a:t>3. Evaluate addition float:</a:t>
            </a:r>
            <a:br>
              <a:rPr lang="en" sz="1400"/>
            </a:br>
            <a:r>
              <a:rPr lang="en" sz="1400"/>
              <a:t> 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→ float z = 5.0;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400"/>
              <a:t>. Perform initialization with assignment Now,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z = 5.0</a:t>
            </a:r>
            <a:r>
              <a:rPr lang="en" sz="1400"/>
              <a:t>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How do I insert parentheses to get z = 4.0? </a:t>
            </a:r>
            <a:endParaRPr sz="1400"/>
          </a:p>
        </p:txBody>
      </p:sp>
      <p:sp>
        <p:nvSpPr>
          <p:cNvPr id="283" name="Google Shape;283;p46"/>
          <p:cNvSpPr txBox="1"/>
          <p:nvPr/>
        </p:nvSpPr>
        <p:spPr>
          <a:xfrm>
            <a:off x="5792975" y="1791375"/>
            <a:ext cx="3199800" cy="28431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Operators by </a:t>
            </a:r>
            <a:r>
              <a:rPr b="1" lang="en" sz="900"/>
              <a:t>precedence</a:t>
            </a:r>
            <a:r>
              <a:rPr b="1" lang="en" sz="900"/>
              <a:t>		Associativity</a:t>
            </a:r>
            <a:endParaRPr b="1"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&lt;function&gt;(),  </a:t>
            </a: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[ ]</a:t>
            </a:r>
            <a:r>
              <a:rPr lang="en" sz="900"/>
              <a:t>,</a:t>
            </a: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-&gt;</a:t>
            </a:r>
            <a:r>
              <a:rPr lang="en" sz="900"/>
              <a:t>, </a:t>
            </a: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900"/>
              <a:t>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!</a:t>
            </a:r>
            <a:r>
              <a:rPr lang="en" sz="900"/>
              <a:t>, ~, ++, --, +, -, </a:t>
            </a: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900"/>
              <a:t>, (&lt;type&gt;), sizeof 		right to left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*, /, %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+, - (binary)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&lt;&lt;, &gt;&gt;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&lt;, &lt;=, &gt;, &gt;=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 sz="900"/>
              <a:t>, </a:t>
            </a: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!=</a:t>
            </a:r>
            <a:r>
              <a:rPr lang="en" sz="900"/>
              <a:t>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&amp;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^</a:t>
            </a:r>
            <a:r>
              <a:rPr lang="en" sz="900">
                <a:solidFill>
                  <a:schemeClr val="dk1"/>
                </a:solidFill>
              </a:rPr>
              <a:t>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|</a:t>
            </a:r>
            <a:r>
              <a:rPr lang="en" sz="900">
                <a:solidFill>
                  <a:schemeClr val="dk1"/>
                </a:solidFill>
              </a:rPr>
              <a:t>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&amp;&amp;</a:t>
            </a:r>
            <a:r>
              <a:rPr lang="en" sz="900">
                <a:solidFill>
                  <a:schemeClr val="dk1"/>
                </a:solidFill>
              </a:rPr>
              <a:t>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||</a:t>
            </a:r>
            <a:r>
              <a:rPr lang="en" sz="900">
                <a:solidFill>
                  <a:schemeClr val="dk1"/>
                </a:solidFill>
              </a:rPr>
              <a:t>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? :</a:t>
            </a:r>
            <a:r>
              <a:rPr lang="en" sz="900">
                <a:solidFill>
                  <a:schemeClr val="dk1"/>
                </a:solidFill>
              </a:rPr>
              <a:t>					left to right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/>
              <a:t>= += -= *= /= %= &amp;= ^= |= &lt;&lt;= &gt;&gt;=		right to left</a:t>
            </a:r>
            <a:endParaRPr sz="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900"/>
              <a:t>					lrft to right</a:t>
            </a:r>
            <a:endParaRPr sz="9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Evaluating Expressions</a:t>
            </a:r>
            <a:endParaRPr/>
          </a:p>
        </p:txBody>
      </p:sp>
      <p:sp>
        <p:nvSpPr>
          <p:cNvPr id="289" name="Google Shape;289;p47"/>
          <p:cNvSpPr txBox="1"/>
          <p:nvPr>
            <p:ph idx="1" type="body"/>
          </p:nvPr>
        </p:nvSpPr>
        <p:spPr>
          <a:xfrm>
            <a:off x="76200" y="1200150"/>
            <a:ext cx="88704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Considerations: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When dealing with floating point values, remember that computer’s precision is finite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Ex.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float a = 1.0/3; float b = 2.0/6;  b==a </a:t>
            </a:r>
            <a:r>
              <a:rPr lang="en" sz="1400"/>
              <a:t>is not guaranteed to be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1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Instead of comparing two FP values using ==, check if the difference is less than some </a:t>
            </a:r>
            <a:r>
              <a:rPr lang="en" sz="1400"/>
              <a:t>threshold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Ex.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float epsilon = 1e-10;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check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a-b &lt; epsilon &amp;&amp; a-b &gt; -epsilon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The C standard does not define the result of division by zero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nt x = 0 , y = 1/x; float xx = 0 , yy = 1/x;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This code may or may not cause the program to crash or to yield a nonsense  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There are 3 special floating point values: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nan</a:t>
            </a:r>
            <a:r>
              <a:rPr lang="en" sz="1400"/>
              <a:t> ,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inf</a:t>
            </a:r>
            <a:r>
              <a:rPr lang="en" sz="1400"/>
              <a:t> ,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-inf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sz="1400"/>
              <a:t>Integer Overflow/Underflow: result from a shortage of space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Overflow/Underflow not raise any errors: program continues to execute 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Incorrect values (logical errors) 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To avoid: check first !</a:t>
            </a:r>
            <a:endParaRPr sz="1400"/>
          </a:p>
        </p:txBody>
      </p:sp>
      <p:sp>
        <p:nvSpPr>
          <p:cNvPr id="290" name="Google Shape;290;p47"/>
          <p:cNvSpPr txBox="1"/>
          <p:nvPr/>
        </p:nvSpPr>
        <p:spPr>
          <a:xfrm>
            <a:off x="6245675" y="4027925"/>
            <a:ext cx="1688100" cy="492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x = 0x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7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fffffff;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printf("%d", ++x);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1" name="Google Shape;291;p47"/>
          <p:cNvSpPr txBox="1"/>
          <p:nvPr/>
        </p:nvSpPr>
        <p:spPr>
          <a:xfrm>
            <a:off x="7933775" y="4027925"/>
            <a:ext cx="1142100" cy="492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-2147483648</a:t>
            </a:r>
            <a:endParaRPr sz="1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2" name="Google Shape;292;p47"/>
          <p:cNvSpPr txBox="1"/>
          <p:nvPr/>
        </p:nvSpPr>
        <p:spPr>
          <a:xfrm>
            <a:off x="6245675" y="4574700"/>
            <a:ext cx="1688100" cy="492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x = 0x80000000;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printf("%d", --x);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3" name="Google Shape;293;p47"/>
          <p:cNvSpPr txBox="1"/>
          <p:nvPr/>
        </p:nvSpPr>
        <p:spPr>
          <a:xfrm>
            <a:off x="7933775" y="4574700"/>
            <a:ext cx="1142100" cy="492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2147483647</a:t>
            </a:r>
            <a:endParaRPr sz="1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Formatted Input and Output</a:t>
            </a:r>
            <a:endParaRPr/>
          </a:p>
        </p:txBody>
      </p:sp>
      <p:sp>
        <p:nvSpPr>
          <p:cNvPr id="299" name="Google Shape;299;p4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Function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printf(control_string, arg1, arg2, …);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control_string is the control string or conversion specification consists of % followed by a specifier </a:t>
            </a:r>
            <a:r>
              <a:rPr lang="en" sz="14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%[flags][length][.precision|width]specifier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Specifiers (place holders):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%d - int (same as %i)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%ld - long int (same as %li)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%f - decimal floating point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%lf - double or long double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%e - scientific notation (similar to %E)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%c - char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%s - string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%o - signed octal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%x - hexadecimal (similar to %X)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%p - pointer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%%- %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Optional width, length precision and flags</a:t>
            </a:r>
            <a:endParaRPr sz="1400"/>
          </a:p>
        </p:txBody>
      </p:sp>
      <p:sp>
        <p:nvSpPr>
          <p:cNvPr id="300" name="Google Shape;300;p48"/>
          <p:cNvSpPr txBox="1"/>
          <p:nvPr/>
        </p:nvSpPr>
        <p:spPr>
          <a:xfrm>
            <a:off x="5481050" y="2531100"/>
            <a:ext cx="3092700" cy="10071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FF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Flags		: -	+	#	0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Width		: *	number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Length	: h	l	L</a:t>
            </a:r>
            <a:br>
              <a:rPr lang="en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Precision	: .*	.number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❏"/>
            </a:pPr>
            <a:r>
              <a:rPr lang="en"/>
              <a:t>Numeric: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>
                <a:highlight>
                  <a:srgbClr val="FFF2CC"/>
                </a:highlight>
                <a:latin typeface="Courier New"/>
                <a:ea typeface="Courier New"/>
                <a:cs typeface="Courier New"/>
                <a:sym typeface="Courier New"/>
              </a:rPr>
              <a:t>[&lt;FLAG&gt;]</a:t>
            </a:r>
            <a:r>
              <a:rPr lang="en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[&lt;LENGTH&gt;]</a:t>
            </a:r>
            <a:r>
              <a:rPr lang="en">
                <a:highlight>
                  <a:srgbClr val="C9DAF8"/>
                </a:highlight>
                <a:latin typeface="Courier New"/>
                <a:ea typeface="Courier New"/>
                <a:cs typeface="Courier New"/>
                <a:sym typeface="Courier New"/>
              </a:rPr>
              <a:t>[.&lt;PRECISION&gt;]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b="1"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&lt;SPECIFIER&gt;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Courier New"/>
              <a:buChar char="❏"/>
            </a:pPr>
            <a:r>
              <a:rPr lang="en"/>
              <a:t>String: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">
                <a:highlight>
                  <a:srgbClr val="FFF2CC"/>
                </a:highlight>
                <a:latin typeface="Courier New"/>
                <a:ea typeface="Courier New"/>
                <a:cs typeface="Courier New"/>
                <a:sym typeface="Courier New"/>
              </a:rPr>
              <a:t>[&lt;FLAG&gt;]</a:t>
            </a:r>
            <a:r>
              <a:rPr lang="en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[&lt;LENGTH&gt;]</a:t>
            </a:r>
            <a:r>
              <a:rPr lang="en">
                <a:highlight>
                  <a:srgbClr val="A2C4C9"/>
                </a:highlight>
                <a:latin typeface="Courier New"/>
                <a:ea typeface="Courier New"/>
                <a:cs typeface="Courier New"/>
                <a:sym typeface="Courier New"/>
              </a:rPr>
              <a:t>[.</a:t>
            </a:r>
            <a:r>
              <a:rPr lang="en">
                <a:highlight>
                  <a:srgbClr val="C9DAF8"/>
                </a:highlight>
                <a:latin typeface="Courier New"/>
                <a:ea typeface="Courier New"/>
                <a:cs typeface="Courier New"/>
                <a:sym typeface="Courier New"/>
              </a:rPr>
              <a:t>&lt;WIDTH&gt;]</a:t>
            </a:r>
            <a:r>
              <a:rPr b="1"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&lt;SPECIFIER&gt;</a:t>
            </a:r>
            <a:endParaRPr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306" name="Google Shape;306;p49"/>
          <p:cNvGrpSpPr/>
          <p:nvPr/>
        </p:nvGrpSpPr>
        <p:grpSpPr>
          <a:xfrm>
            <a:off x="4402550" y="3795625"/>
            <a:ext cx="3724800" cy="1033050"/>
            <a:chOff x="4402550" y="3795625"/>
            <a:chExt cx="3724800" cy="1033050"/>
          </a:xfrm>
        </p:grpSpPr>
        <p:sp>
          <p:nvSpPr>
            <p:cNvPr id="307" name="Google Shape;307;p49"/>
            <p:cNvSpPr/>
            <p:nvPr/>
          </p:nvSpPr>
          <p:spPr>
            <a:xfrm>
              <a:off x="4536350" y="4287775"/>
              <a:ext cx="3591000" cy="540900"/>
            </a:xfrm>
            <a:prstGeom prst="rect">
              <a:avLst/>
            </a:prstGeom>
            <a:solidFill>
              <a:srgbClr val="C9DAF8"/>
            </a:solidFill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&lt;Number&gt;	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Max</a:t>
              </a: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number of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characters to print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*		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Passing it as an arg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Default:	0 with ., all if . is omitted</a:t>
              </a:r>
              <a:endParaRPr/>
            </a:p>
          </p:txBody>
        </p:sp>
        <p:cxnSp>
          <p:nvCxnSpPr>
            <p:cNvPr id="308" name="Google Shape;308;p49"/>
            <p:cNvCxnSpPr>
              <a:endCxn id="307" idx="1"/>
            </p:cNvCxnSpPr>
            <p:nvPr/>
          </p:nvCxnSpPr>
          <p:spPr>
            <a:xfrm flipH="1" rot="-5400000">
              <a:off x="4088150" y="4110025"/>
              <a:ext cx="762600" cy="133800"/>
            </a:xfrm>
            <a:prstGeom prst="bentConnector2">
              <a:avLst/>
            </a:prstGeom>
            <a:noFill/>
            <a:ln cap="flat" cmpd="sng" w="9525">
              <a:solidFill>
                <a:srgbClr val="3C7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09" name="Google Shape;309;p49"/>
          <p:cNvGrpSpPr/>
          <p:nvPr/>
        </p:nvGrpSpPr>
        <p:grpSpPr>
          <a:xfrm>
            <a:off x="583750" y="3795625"/>
            <a:ext cx="2954400" cy="1033050"/>
            <a:chOff x="583750" y="3795625"/>
            <a:chExt cx="2954400" cy="1033050"/>
          </a:xfrm>
        </p:grpSpPr>
        <p:sp>
          <p:nvSpPr>
            <p:cNvPr id="310" name="Google Shape;310;p49"/>
            <p:cNvSpPr/>
            <p:nvPr/>
          </p:nvSpPr>
          <p:spPr>
            <a:xfrm>
              <a:off x="583750" y="4287775"/>
              <a:ext cx="2863200" cy="540900"/>
            </a:xfrm>
            <a:prstGeom prst="rect">
              <a:avLst/>
            </a:prstGeom>
            <a:solidFill>
              <a:srgbClr val="D9EAD3"/>
            </a:solidFill>
            <a:ln cap="flat" cmpd="sng" w="9525">
              <a:solidFill>
                <a:srgbClr val="6AA84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&lt;Number&gt;	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Minimum length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*		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Passing it as an arg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Default:	All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11" name="Google Shape;311;p49"/>
            <p:cNvCxnSpPr>
              <a:endCxn id="310" idx="3"/>
            </p:cNvCxnSpPr>
            <p:nvPr/>
          </p:nvCxnSpPr>
          <p:spPr>
            <a:xfrm rot="5400000">
              <a:off x="3111250" y="4131325"/>
              <a:ext cx="762600" cy="91200"/>
            </a:xfrm>
            <a:prstGeom prst="bentConnector2">
              <a:avLst/>
            </a:prstGeom>
            <a:noFill/>
            <a:ln cap="flat" cmpd="sng" w="9525">
              <a:solidFill>
                <a:srgbClr val="6AA84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12" name="Google Shape;312;p49"/>
          <p:cNvGrpSpPr/>
          <p:nvPr/>
        </p:nvGrpSpPr>
        <p:grpSpPr>
          <a:xfrm>
            <a:off x="583750" y="3777775"/>
            <a:ext cx="1581900" cy="398100"/>
            <a:chOff x="583750" y="3777775"/>
            <a:chExt cx="1581900" cy="398100"/>
          </a:xfrm>
        </p:grpSpPr>
        <p:sp>
          <p:nvSpPr>
            <p:cNvPr id="313" name="Google Shape;313;p49"/>
            <p:cNvSpPr/>
            <p:nvPr/>
          </p:nvSpPr>
          <p:spPr>
            <a:xfrm>
              <a:off x="583750" y="3952075"/>
              <a:ext cx="1431600" cy="2238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rgbClr val="F1C2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Left align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14" name="Google Shape;314;p49"/>
            <p:cNvCxnSpPr>
              <a:stCxn id="313" idx="3"/>
            </p:cNvCxnSpPr>
            <p:nvPr/>
          </p:nvCxnSpPr>
          <p:spPr>
            <a:xfrm flipH="1" rot="10800000">
              <a:off x="2015350" y="3777775"/>
              <a:ext cx="150300" cy="286200"/>
            </a:xfrm>
            <a:prstGeom prst="bentConnector2">
              <a:avLst/>
            </a:prstGeom>
            <a:noFill/>
            <a:ln cap="flat" cmpd="sng" w="9525">
              <a:solidFill>
                <a:srgbClr val="F1C23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15" name="Google Shape;315;p49"/>
          <p:cNvGrpSpPr/>
          <p:nvPr/>
        </p:nvGrpSpPr>
        <p:grpSpPr>
          <a:xfrm>
            <a:off x="5747425" y="3709075"/>
            <a:ext cx="1541700" cy="466800"/>
            <a:chOff x="5747425" y="3709075"/>
            <a:chExt cx="1541700" cy="466800"/>
          </a:xfrm>
        </p:grpSpPr>
        <p:sp>
          <p:nvSpPr>
            <p:cNvPr id="316" name="Google Shape;316;p49"/>
            <p:cNvSpPr txBox="1"/>
            <p:nvPr/>
          </p:nvSpPr>
          <p:spPr>
            <a:xfrm>
              <a:off x="5913025" y="3952075"/>
              <a:ext cx="1376100" cy="223800"/>
            </a:xfrm>
            <a:prstGeom prst="rect">
              <a:avLst/>
            </a:prstGeom>
            <a:solidFill>
              <a:srgbClr val="F4CCCC"/>
            </a:solidFill>
            <a:ln cap="flat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%s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string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17" name="Google Shape;317;p49"/>
            <p:cNvCxnSpPr>
              <a:stCxn id="316" idx="1"/>
            </p:cNvCxnSpPr>
            <p:nvPr/>
          </p:nvCxnSpPr>
          <p:spPr>
            <a:xfrm rot="10800000">
              <a:off x="5747425" y="3709075"/>
              <a:ext cx="165600" cy="354900"/>
            </a:xfrm>
            <a:prstGeom prst="bentConnector2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18" name="Google Shape;318;p49"/>
          <p:cNvGrpSpPr/>
          <p:nvPr/>
        </p:nvGrpSpPr>
        <p:grpSpPr>
          <a:xfrm>
            <a:off x="3670075" y="1754725"/>
            <a:ext cx="2281500" cy="827100"/>
            <a:chOff x="3670075" y="1754725"/>
            <a:chExt cx="2281500" cy="827100"/>
          </a:xfrm>
        </p:grpSpPr>
        <p:sp>
          <p:nvSpPr>
            <p:cNvPr id="319" name="Google Shape;319;p49"/>
            <p:cNvSpPr/>
            <p:nvPr/>
          </p:nvSpPr>
          <p:spPr>
            <a:xfrm>
              <a:off x="3670075" y="2040925"/>
              <a:ext cx="2281500" cy="540900"/>
            </a:xfrm>
            <a:prstGeom prst="rect">
              <a:avLst/>
            </a:prstGeom>
            <a:solidFill>
              <a:srgbClr val="C9DAF8"/>
            </a:solidFill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&lt;Number&gt;	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Decimal digits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*		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Passing it as an arg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Default:	6</a:t>
              </a:r>
              <a:endParaRPr/>
            </a:p>
          </p:txBody>
        </p:sp>
        <p:cxnSp>
          <p:nvCxnSpPr>
            <p:cNvPr id="320" name="Google Shape;320;p49"/>
            <p:cNvCxnSpPr/>
            <p:nvPr/>
          </p:nvCxnSpPr>
          <p:spPr>
            <a:xfrm rot="5400000">
              <a:off x="4679575" y="1809775"/>
              <a:ext cx="286200" cy="17610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3C7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21" name="Google Shape;321;p49"/>
          <p:cNvGrpSpPr/>
          <p:nvPr/>
        </p:nvGrpSpPr>
        <p:grpSpPr>
          <a:xfrm>
            <a:off x="583750" y="1745875"/>
            <a:ext cx="2863200" cy="1495200"/>
            <a:chOff x="583750" y="1745875"/>
            <a:chExt cx="2863200" cy="1495200"/>
          </a:xfrm>
        </p:grpSpPr>
        <p:sp>
          <p:nvSpPr>
            <p:cNvPr id="322" name="Google Shape;322;p49"/>
            <p:cNvSpPr/>
            <p:nvPr/>
          </p:nvSpPr>
          <p:spPr>
            <a:xfrm>
              <a:off x="583750" y="2158975"/>
              <a:ext cx="2863200" cy="1082100"/>
            </a:xfrm>
            <a:prstGeom prst="rect">
              <a:avLst/>
            </a:prstGeom>
            <a:solidFill>
              <a:srgbClr val="FFF2CC"/>
            </a:solidFill>
            <a:ln cap="flat" cmpd="sng" w="9525">
              <a:solidFill>
                <a:srgbClr val="F1C2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Left align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Prefix sign to the number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#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Prefix 0 to octal, 0x/0X to hexadecimal</a:t>
              </a:r>
              <a:b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</a:b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Force decimal point with e E f G g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Pad with leading zeros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 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Replace positive sign with space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23" name="Google Shape;323;p49"/>
            <p:cNvCxnSpPr>
              <a:stCxn id="322" idx="0"/>
            </p:cNvCxnSpPr>
            <p:nvPr/>
          </p:nvCxnSpPr>
          <p:spPr>
            <a:xfrm flipH="1" rot="5400000">
              <a:off x="1714600" y="1858225"/>
              <a:ext cx="413100" cy="18840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F1C23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24" name="Google Shape;324;p49"/>
          <p:cNvGrpSpPr/>
          <p:nvPr/>
        </p:nvGrpSpPr>
        <p:grpSpPr>
          <a:xfrm>
            <a:off x="6060400" y="1800725"/>
            <a:ext cx="2825100" cy="1684500"/>
            <a:chOff x="6060400" y="1800725"/>
            <a:chExt cx="2825100" cy="1684500"/>
          </a:xfrm>
        </p:grpSpPr>
        <p:sp>
          <p:nvSpPr>
            <p:cNvPr id="325" name="Google Shape;325;p49"/>
            <p:cNvSpPr txBox="1"/>
            <p:nvPr/>
          </p:nvSpPr>
          <p:spPr>
            <a:xfrm>
              <a:off x="6174700" y="1817225"/>
              <a:ext cx="2710800" cy="1668000"/>
            </a:xfrm>
            <a:prstGeom prst="rect">
              <a:avLst/>
            </a:prstGeom>
            <a:solidFill>
              <a:srgbClr val="F4CCCC"/>
            </a:solidFill>
            <a:ln cap="flat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%d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int (same as %i)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%ld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long int (same as  %li)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%f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decimal floating point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%lf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double or long double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%e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scientific notation (similar to %E)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%g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shorter of f and 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%c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char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%o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signed octal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%x  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hexadecimal (similar to %X)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26" name="Google Shape;326;p49"/>
            <p:cNvCxnSpPr>
              <a:stCxn id="325" idx="1"/>
            </p:cNvCxnSpPr>
            <p:nvPr/>
          </p:nvCxnSpPr>
          <p:spPr>
            <a:xfrm rot="10800000">
              <a:off x="6060400" y="1800725"/>
              <a:ext cx="114300" cy="850500"/>
            </a:xfrm>
            <a:prstGeom prst="bentConnector2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27" name="Google Shape;327;p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Formatted Input and Output</a:t>
            </a:r>
            <a:endParaRPr/>
          </a:p>
        </p:txBody>
      </p:sp>
      <p:grpSp>
        <p:nvGrpSpPr>
          <p:cNvPr id="328" name="Google Shape;328;p49"/>
          <p:cNvGrpSpPr/>
          <p:nvPr/>
        </p:nvGrpSpPr>
        <p:grpSpPr>
          <a:xfrm>
            <a:off x="3535975" y="1763725"/>
            <a:ext cx="2415600" cy="1470450"/>
            <a:chOff x="3535975" y="1763725"/>
            <a:chExt cx="2415600" cy="1470450"/>
          </a:xfrm>
        </p:grpSpPr>
        <p:sp>
          <p:nvSpPr>
            <p:cNvPr id="329" name="Google Shape;329;p49"/>
            <p:cNvSpPr/>
            <p:nvPr/>
          </p:nvSpPr>
          <p:spPr>
            <a:xfrm>
              <a:off x="3670075" y="2693275"/>
              <a:ext cx="2281500" cy="540900"/>
            </a:xfrm>
            <a:prstGeom prst="rect">
              <a:avLst/>
            </a:prstGeom>
            <a:solidFill>
              <a:srgbClr val="D9EAD3"/>
            </a:solidFill>
            <a:ln cap="flat" cmpd="sng" w="9525">
              <a:solidFill>
                <a:srgbClr val="6AA84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&lt;Number&gt;	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Minimum length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*		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Passing it as an arg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Default:	All</a:t>
              </a:r>
              <a:endParaRPr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30" name="Google Shape;330;p49"/>
            <p:cNvCxnSpPr>
              <a:endCxn id="329" idx="1"/>
            </p:cNvCxnSpPr>
            <p:nvPr/>
          </p:nvCxnSpPr>
          <p:spPr>
            <a:xfrm flipH="1" rot="-5400000">
              <a:off x="3003025" y="2296675"/>
              <a:ext cx="1200000" cy="134100"/>
            </a:xfrm>
            <a:prstGeom prst="bentConnector2">
              <a:avLst/>
            </a:prstGeom>
            <a:noFill/>
            <a:ln cap="flat" cmpd="sng" w="9525">
              <a:solidFill>
                <a:srgbClr val="6AA84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Formatted Input and Output</a:t>
            </a:r>
            <a:endParaRPr/>
          </a:p>
        </p:txBody>
      </p:sp>
      <p:sp>
        <p:nvSpPr>
          <p:cNvPr id="336" name="Google Shape;336;p5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Function scanf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scanf(control_string, arg1, arg2, …);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Control_string governs the conversion, formatting, and printing of the arguments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Each of the arguments must be a pointer to the variable in which the result is stored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So: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scanf(“%d”, &amp;var);</a:t>
            </a:r>
            <a:r>
              <a:rPr lang="en" sz="1400"/>
              <a:t> is a correct one, while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scanf(“%d”, var);</a:t>
            </a:r>
            <a:r>
              <a:rPr lang="en" sz="1400"/>
              <a:t> is not correct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Place holders: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%d - int (same as %i)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%ld - long int (same as %li)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%f - float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%lf - double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%c - char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%s - string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%x - hexadecimal</a:t>
            </a:r>
            <a:endParaRPr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Macros</a:t>
            </a:r>
            <a:endParaRPr/>
          </a:p>
        </p:txBody>
      </p:sp>
      <p:sp>
        <p:nvSpPr>
          <p:cNvPr id="342" name="Google Shape;342;p5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Preprocessor macros begin with # character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#define msg "Hello World"</a:t>
            </a:r>
            <a:br>
              <a:rPr lang="en" sz="1400"/>
            </a:br>
            <a:r>
              <a:rPr lang="en" sz="1400"/>
              <a:t>defines msg as “Hello World” throughout source file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#define</a:t>
            </a:r>
            <a:r>
              <a:rPr lang="en"/>
              <a:t> can take arguments and be treated like a function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#define add3(x,y,z) ((x)+(y)+(z))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parentheses ensure order of operations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compiler performs inline replacement; not suitable for recursion 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#if</a:t>
            </a:r>
            <a:r>
              <a:rPr lang="en"/>
              <a:t>,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#ifdef</a:t>
            </a:r>
            <a:r>
              <a:rPr lang="en"/>
              <a:t>,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#ifndef</a:t>
            </a:r>
            <a:r>
              <a:rPr lang="en"/>
              <a:t>,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#else</a:t>
            </a:r>
            <a:r>
              <a:rPr lang="en"/>
              <a:t>,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#elif</a:t>
            </a:r>
            <a:r>
              <a:rPr lang="en"/>
              <a:t> ,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r>
              <a:rPr lang="en"/>
              <a:t> conditional preprocessor macros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can control which lines are compiled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evaluated before code itself is compiled, so conditions must be preprocessor defines or literals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the gcc option -Dname=value sets a preprocessor define that can be used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Used in header files to ensure declarations happen only once 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Conditional preprocessor macros: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#pragma preprocessor directive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#error, #warning trigger a custom compiler error/warning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#undef msg remove the definition of msg at compile time 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</a:t>
            </a:r>
            <a:endParaRPr/>
          </a:p>
        </p:txBody>
      </p:sp>
      <p:sp>
        <p:nvSpPr>
          <p:cNvPr id="150" name="Google Shape;150;p2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Named values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Naming rules: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Made up of letters, digits and the underscore character ‘_’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Can not begin with a digit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Can not be a special keyword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Variable declaration: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Must declare variables before use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Variable declaration: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n; float phi;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int - integer data type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float - floating-point data type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Many other types 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Variable initialization: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Do u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ninitialized variable assume a default value? To be discussed soon.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Variables initialized via assignment operator: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n = 3;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Can also be initialized at declaration: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float phi = 1.6180339887;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Can declare/initialize multiple variables at once: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a, b, c = 0, d = 4;</a:t>
            </a:r>
            <a:endParaRPr sz="1400"/>
          </a:p>
        </p:txBody>
      </p:sp>
      <p:grpSp>
        <p:nvGrpSpPr>
          <p:cNvPr id="151" name="Google Shape;151;p29"/>
          <p:cNvGrpSpPr/>
          <p:nvPr/>
        </p:nvGrpSpPr>
        <p:grpSpPr>
          <a:xfrm>
            <a:off x="4215354" y="2382511"/>
            <a:ext cx="3696850" cy="742979"/>
            <a:chOff x="4367900" y="2306325"/>
            <a:chExt cx="4471275" cy="934800"/>
          </a:xfrm>
        </p:grpSpPr>
        <p:sp>
          <p:nvSpPr>
            <p:cNvPr id="152" name="Google Shape;152;p29"/>
            <p:cNvSpPr txBox="1"/>
            <p:nvPr/>
          </p:nvSpPr>
          <p:spPr>
            <a:xfrm>
              <a:off x="5183075" y="2306325"/>
              <a:ext cx="3656100" cy="934800"/>
            </a:xfrm>
            <a:prstGeom prst="rect">
              <a:avLst/>
            </a:prstGeom>
            <a:solidFill>
              <a:srgbClr val="F4CCCC"/>
            </a:solidFill>
            <a:ln cap="flat" cmpd="sng" w="9525">
              <a:solidFill>
                <a:srgbClr val="FF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latin typeface="Courier New"/>
                  <a:ea typeface="Courier New"/>
                  <a:cs typeface="Courier New"/>
                  <a:sym typeface="Courier New"/>
                </a:rPr>
                <a:t>auto	break	case	char	const	continue</a:t>
              </a:r>
              <a:endParaRPr b="1" sz="6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latin typeface="Courier New"/>
                  <a:ea typeface="Courier New"/>
                  <a:cs typeface="Courier New"/>
                  <a:sym typeface="Courier New"/>
                </a:rPr>
                <a:t>default	do	double	else	enum	extern</a:t>
              </a:r>
              <a:endParaRPr b="1" sz="6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latin typeface="Courier New"/>
                  <a:ea typeface="Courier New"/>
                  <a:cs typeface="Courier New"/>
                  <a:sym typeface="Courier New"/>
                </a:rPr>
                <a:t>float	for	goto	if	int	long</a:t>
              </a:r>
              <a:endParaRPr b="1" sz="6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latin typeface="Courier New"/>
                  <a:ea typeface="Courier New"/>
                  <a:cs typeface="Courier New"/>
                  <a:sym typeface="Courier New"/>
                </a:rPr>
                <a:t>register	return	short	signed	sizeof	static</a:t>
              </a:r>
              <a:endParaRPr b="1" sz="6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latin typeface="Courier New"/>
                  <a:ea typeface="Courier New"/>
                  <a:cs typeface="Courier New"/>
                  <a:sym typeface="Courier New"/>
                </a:rPr>
                <a:t>struct	switch	typedef	union	unsigned	void</a:t>
              </a:r>
              <a:endParaRPr b="1" sz="6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latin typeface="Courier New"/>
                  <a:ea typeface="Courier New"/>
                  <a:cs typeface="Courier New"/>
                  <a:sym typeface="Courier New"/>
                </a:rPr>
                <a:t>volatile	while</a:t>
              </a:r>
              <a:endParaRPr b="1" sz="6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b="1" sz="6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153" name="Google Shape;153;p29"/>
            <p:cNvCxnSpPr/>
            <p:nvPr/>
          </p:nvCxnSpPr>
          <p:spPr>
            <a:xfrm rot="10800000">
              <a:off x="4367900" y="2306625"/>
              <a:ext cx="1597500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Types</a:t>
            </a:r>
            <a:endParaRPr/>
          </a:p>
        </p:txBody>
      </p:sp>
      <p:sp>
        <p:nvSpPr>
          <p:cNvPr id="159" name="Google Shape;159;p30"/>
          <p:cNvSpPr txBox="1"/>
          <p:nvPr>
            <p:ph idx="1" type="body"/>
          </p:nvPr>
        </p:nvSpPr>
        <p:spPr>
          <a:xfrm>
            <a:off x="457200" y="1200150"/>
            <a:ext cx="8446500" cy="3725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Data type determines the variable’s domain and applicable operations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Basic data types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Four types: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200"/>
              <a:buFont typeface="Times New Roman"/>
              <a:buChar char="■"/>
            </a:pPr>
            <a:r>
              <a:rPr lang="en" sz="120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</a:t>
            </a:r>
            <a:endParaRPr sz="12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200"/>
              <a:buFont typeface="Times New Roman"/>
              <a:buChar char="■"/>
            </a:pPr>
            <a:r>
              <a:rPr lang="en" sz="120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</a:t>
            </a:r>
            <a:endParaRPr sz="12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200"/>
              <a:buFont typeface="Times New Roman"/>
              <a:buChar char="■"/>
            </a:pPr>
            <a:r>
              <a:rPr lang="en" sz="120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float</a:t>
            </a:r>
            <a:endParaRPr sz="12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200"/>
              <a:buFont typeface="Times New Roman"/>
              <a:buChar char="■"/>
            </a:pPr>
            <a:r>
              <a:rPr lang="en" sz="120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double	</a:t>
            </a:r>
            <a:endParaRPr sz="12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b="1" lang="en" sz="1200">
                <a:latin typeface="Times New Roman"/>
                <a:ea typeface="Times New Roman"/>
                <a:cs typeface="Times New Roman"/>
                <a:sym typeface="Times New Roman"/>
              </a:rPr>
              <a:t>What about boolean?</a:t>
            </a:r>
            <a:endParaRPr b="1"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Derived data types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are aggregates of one or more types of basic data types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Most common: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200"/>
              <a:buFont typeface="Times New Roman"/>
              <a:buChar char="■"/>
            </a:pPr>
            <a:r>
              <a:rPr lang="en" sz="12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Pointers</a:t>
            </a:r>
            <a:endParaRPr sz="1200"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200"/>
              <a:buFont typeface="Times New Roman"/>
              <a:buChar char="■"/>
            </a:pPr>
            <a:r>
              <a:rPr lang="en" sz="12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Arrays</a:t>
            </a:r>
            <a:endParaRPr sz="1200"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200"/>
              <a:buFont typeface="Times New Roman"/>
              <a:buChar char="■"/>
            </a:pPr>
            <a:r>
              <a:rPr lang="en" sz="12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Structures</a:t>
            </a:r>
            <a:endParaRPr sz="1200"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200"/>
              <a:buFont typeface="Times New Roman"/>
              <a:buChar char="■"/>
            </a:pPr>
            <a:r>
              <a:rPr lang="en" sz="12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unions</a:t>
            </a:r>
            <a:endParaRPr sz="1200"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What</a:t>
            </a:r>
            <a:r>
              <a:rPr b="1" lang="en" sz="1200">
                <a:latin typeface="Times New Roman"/>
                <a:ea typeface="Times New Roman"/>
                <a:cs typeface="Times New Roman"/>
                <a:sym typeface="Times New Roman"/>
              </a:rPr>
              <a:t> about strings?</a:t>
            </a:r>
            <a:endParaRPr b="1"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Data Types</a:t>
            </a:r>
            <a:endParaRPr/>
          </a:p>
        </p:txBody>
      </p:sp>
      <p:sp>
        <p:nvSpPr>
          <p:cNvPr id="165" name="Google Shape;165;p31"/>
          <p:cNvSpPr txBox="1"/>
          <p:nvPr>
            <p:ph idx="1" type="body"/>
          </p:nvPr>
        </p:nvSpPr>
        <p:spPr>
          <a:xfrm>
            <a:off x="457200" y="1200150"/>
            <a:ext cx="8446500" cy="3725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Only four basic data types: char, int, float, double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Modifiers: 	</a:t>
            </a:r>
            <a:r>
              <a:rPr lang="en">
                <a:solidFill>
                  <a:srgbClr val="0000FF"/>
                </a:solidFill>
                <a:highlight>
                  <a:srgbClr val="FFFF00"/>
                </a:highlight>
                <a:latin typeface="Courier New"/>
                <a:ea typeface="Courier New"/>
                <a:cs typeface="Courier New"/>
                <a:sym typeface="Courier New"/>
              </a:rPr>
              <a:t>signed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>
                <a:solidFill>
                  <a:srgbClr val="0000FF"/>
                </a:solidFill>
                <a:highlight>
                  <a:srgbClr val="FFFF00"/>
                </a:highlight>
                <a:latin typeface="Courier New"/>
                <a:ea typeface="Courier New"/>
                <a:cs typeface="Courier New"/>
                <a:sym typeface="Courier New"/>
              </a:rPr>
              <a:t>unsigned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>
                <a:solidFill>
                  <a:srgbClr val="FF0000"/>
                </a:solidFill>
                <a:highlight>
                  <a:srgbClr val="FFE599"/>
                </a:highlight>
                <a:latin typeface="Courier New"/>
                <a:ea typeface="Courier New"/>
                <a:cs typeface="Courier New"/>
                <a:sym typeface="Courier New"/>
              </a:rPr>
              <a:t>short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>
                <a:solidFill>
                  <a:srgbClr val="FF0000"/>
                </a:solidFill>
                <a:highlight>
                  <a:srgbClr val="FFE599"/>
                </a:highlight>
                <a:latin typeface="Courier New"/>
                <a:ea typeface="Courier New"/>
                <a:cs typeface="Courier New"/>
                <a:sym typeface="Courier New"/>
              </a:rPr>
              <a:t>long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Combinations</a:t>
            </a:r>
            <a:r>
              <a:rPr lang="en"/>
              <a:t>:</a:t>
            </a:r>
            <a:br>
              <a:rPr lang="en"/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		Type					Bits			Range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 sz="1200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[signed]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char			8			-128	..	127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nsigned char			8		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	..	255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 sz="1200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[signed]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int			16 (at least)	-2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15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..	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15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unsigned int			16 (at least)	0	..	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16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 sz="1200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[signed]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short [int]	16			-2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15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..	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15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unsigned short [int]	16			0	..	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16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 sz="1200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[signed]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long [int]		32 (at least)	-2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31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..	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31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unsigned long [int]		32 (at least)	0	..	2</a:t>
            </a:r>
            <a:r>
              <a:rPr baseline="30000" lang="en" sz="1200">
                <a:latin typeface="Courier New"/>
                <a:ea typeface="Courier New"/>
                <a:cs typeface="Courier New"/>
                <a:sym typeface="Courier New"/>
              </a:rPr>
              <a:t>32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-1</a:t>
            </a:r>
            <a:br>
              <a:rPr lang="en"/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loat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float				32			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1.2E-38</a:t>
            </a:r>
            <a:r>
              <a:rPr lang="en" sz="1050">
                <a:solidFill>
                  <a:srgbClr val="31313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..</a:t>
            </a:r>
            <a:r>
              <a:rPr lang="en" sz="1050">
                <a:solidFill>
                  <a:srgbClr val="31313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3.4E+38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(6 dig-prec)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ouble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double				64			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2.3E-308</a:t>
            </a:r>
            <a:r>
              <a:rPr lang="en" sz="1050">
                <a:solidFill>
                  <a:srgbClr val="31313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..</a:t>
            </a:r>
            <a:r>
              <a:rPr lang="en" sz="1050">
                <a:solidFill>
                  <a:srgbClr val="31313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1.7E+308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(15 dig-prec)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ong double			80 (at least)	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3.4E-4932</a:t>
            </a:r>
            <a:r>
              <a:rPr lang="en" sz="1050">
                <a:solidFill>
                  <a:srgbClr val="31313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..</a:t>
            </a:r>
            <a:r>
              <a:rPr lang="en" sz="1050">
                <a:solidFill>
                  <a:srgbClr val="31313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1.1E+4932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(19 dig-prec)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What about boolean? strings?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Data Types</a:t>
            </a:r>
            <a:endParaRPr/>
          </a:p>
        </p:txBody>
      </p:sp>
      <p:sp>
        <p:nvSpPr>
          <p:cNvPr id="171" name="Google Shape;171;p32"/>
          <p:cNvSpPr txBox="1"/>
          <p:nvPr>
            <p:ph idx="1" type="body"/>
          </p:nvPr>
        </p:nvSpPr>
        <p:spPr>
          <a:xfrm>
            <a:off x="457200" y="1200150"/>
            <a:ext cx="8446500" cy="3725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Representation</a:t>
            </a:r>
            <a:endParaRPr/>
          </a:p>
          <a:p>
            <a:pPr indent="-304800" lvl="1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Char char="○"/>
            </a:pPr>
            <a:r>
              <a:rPr lang="en" sz="1800"/>
              <a:t>Integer</a:t>
            </a:r>
            <a:endParaRPr sz="1800"/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04800" lvl="1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Char char="○"/>
            </a:pPr>
            <a:r>
              <a:rPr lang="en" sz="1800"/>
              <a:t>Floating Point</a:t>
            </a:r>
            <a:endParaRPr sz="1800"/>
          </a:p>
          <a:p>
            <a:pPr indent="-203200" lvl="2" marL="685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❏"/>
            </a:pPr>
            <a:r>
              <a:rPr lang="en" sz="1400"/>
              <a:t>Examples: </a:t>
            </a:r>
            <a:br>
              <a:rPr lang="en" sz="1400"/>
            </a:br>
            <a:r>
              <a:rPr lang="en" sz="1000"/>
              <a:t>https://www.geeksforgeeks.org/ieee-standard-754-floating-point-numbers/</a:t>
            </a:r>
            <a:endParaRPr sz="1000"/>
          </a:p>
          <a:p>
            <a:pPr indent="-114300" lvl="0" marL="685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172" name="Google Shape;172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3350" y="3467850"/>
            <a:ext cx="3190350" cy="161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3350" y="1382575"/>
            <a:ext cx="3190349" cy="20210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Boolean?</a:t>
            </a:r>
            <a:endParaRPr/>
          </a:p>
        </p:txBody>
      </p:sp>
      <p:sp>
        <p:nvSpPr>
          <p:cNvPr id="179" name="Google Shape;179;p3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No special boolean type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❏"/>
            </a:pPr>
            <a:r>
              <a:rPr lang="en"/>
              <a:t>Evaluating boolean and logical expressions: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</a:t>
            </a:r>
            <a:r>
              <a:rPr lang="en" sz="1400"/>
              <a:t>esults in integer 1 if the logic is true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results in 0 if the logic is false 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Interpretation of integer as boolean: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0 is perceived as false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any non-zero value is perceived as true</a:t>
            </a: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Strings ?</a:t>
            </a:r>
            <a:endParaRPr/>
          </a:p>
        </p:txBody>
      </p:sp>
      <p:sp>
        <p:nvSpPr>
          <p:cNvPr id="185" name="Google Shape;185;p3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Strings are stored as character array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Null-terminated (last character in array is ’\0’: null character)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course[7] = {'C', 'S', 'C', '2', '1', '5', '\0'};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course[] = {'C', 'S', 'C', '2', '1', '5', '\0'};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Not written explicitly in string literals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course[7] = "CSC215";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course[] = "CSC215";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Special characters specified using \ (escape character):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\\</a:t>
            </a:r>
            <a:r>
              <a:rPr lang="en" sz="1400"/>
              <a:t> – backslash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\'</a:t>
            </a:r>
            <a:r>
              <a:rPr lang="en" sz="1400"/>
              <a:t> – apostrophe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\"</a:t>
            </a:r>
            <a:r>
              <a:rPr lang="en" sz="1400"/>
              <a:t> – quotation mark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\b</a:t>
            </a:r>
            <a:r>
              <a:rPr lang="en" sz="1400"/>
              <a:t>,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\t</a:t>
            </a:r>
            <a:r>
              <a:rPr lang="en" sz="1400"/>
              <a:t>,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\r</a:t>
            </a:r>
            <a:r>
              <a:rPr lang="en" sz="1400"/>
              <a:t>,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\n</a:t>
            </a:r>
            <a:r>
              <a:rPr lang="en" sz="1400"/>
              <a:t> – backspace, tab, carriage return, linefeed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\0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oo</a:t>
            </a:r>
            <a:r>
              <a:rPr lang="en" sz="1400"/>
              <a:t>,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\x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hh</a:t>
            </a:r>
            <a:r>
              <a:rPr lang="en" sz="1400"/>
              <a:t> – octal and hexadecimal ASCII character codes, e.g. \x41 –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400"/>
              <a:t>A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400"/>
              <a:t>, \060 –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400"/>
              <a:t>0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400"/>
              <a:t> </a:t>
            </a: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Memory Model</a:t>
            </a:r>
            <a:br>
              <a:rPr lang="en"/>
            </a:br>
            <a:r>
              <a:rPr lang="en"/>
              <a:t>and Initialization of Variables</a:t>
            </a:r>
            <a:endParaRPr/>
          </a:p>
        </p:txBody>
      </p:sp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Function parameters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stored in the stack frame of the function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initialized to the passed arguments</a:t>
            </a:r>
            <a:endParaRPr sz="14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Local variables: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declared inside a function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</a:t>
            </a:r>
            <a:r>
              <a:rPr lang="en" sz="1400"/>
              <a:t>tored in the stack frame of the function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are not initialized by default</a:t>
            </a:r>
            <a:endParaRPr sz="14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Global variables: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declared outside of functions: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n top of the program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stored in the data segment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if not explicitly initialized, </a:t>
            </a:r>
            <a:r>
              <a:rPr lang="en" sz="1400"/>
              <a:t>are initialized by default:</a:t>
            </a:r>
            <a:br>
              <a:rPr lang="en" sz="1400"/>
            </a:br>
            <a:br>
              <a:rPr lang="en" sz="1400"/>
            </a:br>
            <a:endParaRPr sz="1400"/>
          </a:p>
        </p:txBody>
      </p:sp>
      <p:pic>
        <p:nvPicPr>
          <p:cNvPr id="192" name="Google Shape;192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5634" y="1200150"/>
            <a:ext cx="2921163" cy="37257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93" name="Google Shape;193;p35"/>
          <p:cNvGraphicFramePr/>
          <p:nvPr/>
        </p:nvGraphicFramePr>
        <p:xfrm>
          <a:off x="1431075" y="4181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{231A83BB-2A38-4A71-B532-6C62A663141A}</a:tableStyleId>
              </a:tblPr>
              <a:tblGrid>
                <a:gridCol w="599325"/>
                <a:gridCol w="384950"/>
                <a:gridCol w="479850"/>
                <a:gridCol w="547275"/>
                <a:gridCol w="633650"/>
                <a:gridCol w="676500"/>
                <a:gridCol w="873725"/>
              </a:tblGrid>
              <a:tr h="142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Type</a:t>
                      </a:r>
                      <a:endParaRPr b="1" sz="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char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float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double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pointer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derived</a:t>
                      </a:r>
                      <a:endParaRPr sz="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  <a:tr h="142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Default</a:t>
                      </a:r>
                      <a:endParaRPr b="1" sz="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‘\0’</a:t>
                      </a:r>
                      <a:endParaRPr sz="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sz="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</a:t>
                      </a:r>
                      <a:endParaRPr sz="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 (NULL)</a:t>
                      </a:r>
                      <a:endParaRPr sz="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recursive</a:t>
                      </a:r>
                      <a:endParaRPr sz="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