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13"/>
  </p:notesMasterIdLst>
  <p:sldIdLst>
    <p:sldId id="256" r:id="rId3"/>
    <p:sldId id="257" r:id="rId4"/>
    <p:sldId id="258" r:id="rId5"/>
    <p:sldId id="260" r:id="rId6"/>
    <p:sldId id="261" r:id="rId7"/>
    <p:sldId id="262" r:id="rId8"/>
    <p:sldId id="263" r:id="rId9"/>
    <p:sldId id="264" r:id="rId10"/>
    <p:sldId id="265" r:id="rId11"/>
    <p:sldId id="267"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EE813F-8C24-4B2A-97BF-D2C33925CACA}">
  <a:tblStyle styleId="{40EE813F-8C24-4B2A-97BF-D2C33925CAC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9D3382-8C07-4B7F-A0C1-95239F3B5BD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6bbf0f1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6bbf0f1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0ccee623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0ccee623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3df34e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3df34e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bbf0f12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6bbf0f12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6bbf0f1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6bbf0f1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6bbf0f12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6bbf0f12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bbf0f12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6bbf0f12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ccee62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ccee62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6bbf0f12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6bbf0f12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6bbf0f12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6bbf0f12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rot="10800000" flipH="1">
            <a:off x="0" y="2985000"/>
            <a:ext cx="9144000" cy="2158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6" name="Google Shape;56;p14"/>
          <p:cNvSpPr/>
          <p:nvPr/>
        </p:nvSpPr>
        <p:spPr>
          <a:xfrm>
            <a:off x="0" y="239317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7" name="Google Shape;57;p14"/>
          <p:cNvSpPr/>
          <p:nvPr/>
        </p:nvSpPr>
        <p:spPr>
          <a:xfrm rot="10800000" flipH="1">
            <a:off x="0" y="298395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 name="Google Shape;58;p14"/>
          <p:cNvSpPr txBox="1">
            <a:spLocks noGrp="1"/>
          </p:cNvSpPr>
          <p:nvPr>
            <p:ph type="ctrTitle"/>
          </p:nvPr>
        </p:nvSpPr>
        <p:spPr>
          <a:xfrm>
            <a:off x="685800" y="1746893"/>
            <a:ext cx="7772400" cy="123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59" name="Google Shape;59;p14"/>
          <p:cNvSpPr txBox="1">
            <a:spLocks noGrp="1"/>
          </p:cNvSpPr>
          <p:nvPr>
            <p:ph type="subTitle" idx="1"/>
          </p:nvPr>
        </p:nvSpPr>
        <p:spPr>
          <a:xfrm>
            <a:off x="685800" y="3093357"/>
            <a:ext cx="7772400" cy="666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i="1">
                <a:solidFill>
                  <a:schemeClr val="dk2"/>
                </a:solidFill>
              </a:defRPr>
            </a:lvl1pPr>
            <a:lvl2pPr lvl="1" algn="ctr" rtl="0">
              <a:spcBef>
                <a:spcPts val="0"/>
              </a:spcBef>
              <a:spcAft>
                <a:spcPts val="0"/>
              </a:spcAft>
              <a:buClr>
                <a:schemeClr val="dk2"/>
              </a:buClr>
              <a:buSzPts val="2400"/>
              <a:buNone/>
              <a:defRPr i="1">
                <a:solidFill>
                  <a:schemeClr val="dk2"/>
                </a:solidFill>
              </a:defRPr>
            </a:lvl2pPr>
            <a:lvl3pPr lvl="2" algn="ctr" rtl="0">
              <a:spcBef>
                <a:spcPts val="0"/>
              </a:spcBef>
              <a:spcAft>
                <a:spcPts val="0"/>
              </a:spcAft>
              <a:buClr>
                <a:schemeClr val="dk2"/>
              </a:buClr>
              <a:buSzPts val="2400"/>
              <a:buNone/>
              <a:defRPr i="1">
                <a:solidFill>
                  <a:schemeClr val="dk2"/>
                </a:solidFill>
              </a:defRPr>
            </a:lvl3pPr>
            <a:lvl4pPr lvl="3" algn="ctr" rtl="0">
              <a:spcBef>
                <a:spcPts val="0"/>
              </a:spcBef>
              <a:spcAft>
                <a:spcPts val="0"/>
              </a:spcAft>
              <a:buClr>
                <a:schemeClr val="dk2"/>
              </a:buClr>
              <a:buSzPts val="2400"/>
              <a:buNone/>
              <a:defRPr sz="2400" i="1">
                <a:solidFill>
                  <a:schemeClr val="dk2"/>
                </a:solidFill>
              </a:defRPr>
            </a:lvl4pPr>
            <a:lvl5pPr lvl="4" algn="ctr" rtl="0">
              <a:spcBef>
                <a:spcPts val="0"/>
              </a:spcBef>
              <a:spcAft>
                <a:spcPts val="0"/>
              </a:spcAft>
              <a:buClr>
                <a:schemeClr val="dk2"/>
              </a:buClr>
              <a:buSzPts val="2400"/>
              <a:buNone/>
              <a:defRPr sz="2400" i="1">
                <a:solidFill>
                  <a:schemeClr val="dk2"/>
                </a:solidFill>
              </a:defRPr>
            </a:lvl5pPr>
            <a:lvl6pPr lvl="5" algn="ctr" rtl="0">
              <a:spcBef>
                <a:spcPts val="0"/>
              </a:spcBef>
              <a:spcAft>
                <a:spcPts val="0"/>
              </a:spcAft>
              <a:buClr>
                <a:schemeClr val="dk2"/>
              </a:buClr>
              <a:buSzPts val="2400"/>
              <a:buNone/>
              <a:defRPr sz="2400" i="1">
                <a:solidFill>
                  <a:schemeClr val="dk2"/>
                </a:solidFill>
              </a:defRPr>
            </a:lvl6pPr>
            <a:lvl7pPr lvl="6" algn="ctr" rtl="0">
              <a:spcBef>
                <a:spcPts val="0"/>
              </a:spcBef>
              <a:spcAft>
                <a:spcPts val="0"/>
              </a:spcAft>
              <a:buClr>
                <a:schemeClr val="dk2"/>
              </a:buClr>
              <a:buSzPts val="2400"/>
              <a:buNone/>
              <a:defRPr sz="2400" i="1">
                <a:solidFill>
                  <a:schemeClr val="dk2"/>
                </a:solidFill>
              </a:defRPr>
            </a:lvl7pPr>
            <a:lvl8pPr lvl="7" algn="ctr" rtl="0">
              <a:spcBef>
                <a:spcPts val="0"/>
              </a:spcBef>
              <a:spcAft>
                <a:spcPts val="0"/>
              </a:spcAft>
              <a:buClr>
                <a:schemeClr val="dk2"/>
              </a:buClr>
              <a:buSzPts val="2400"/>
              <a:buNone/>
              <a:defRPr sz="2400" i="1">
                <a:solidFill>
                  <a:schemeClr val="dk2"/>
                </a:solidFill>
              </a:defRPr>
            </a:lvl8pPr>
            <a:lvl9pPr lvl="8" algn="ctr" rtl="0">
              <a:spcBef>
                <a:spcPts val="0"/>
              </a:spcBef>
              <a:spcAft>
                <a:spcPts val="0"/>
              </a:spcAft>
              <a:buClr>
                <a:schemeClr val="dk2"/>
              </a:buClr>
              <a:buSzPts val="2400"/>
              <a:buNone/>
              <a:defRPr sz="2400" i="1">
                <a:solidFill>
                  <a:schemeClr val="dk2"/>
                </a:solidFill>
              </a:defRPr>
            </a:lvl9pPr>
          </a:lstStyle>
          <a:p>
            <a:endParaRPr/>
          </a:p>
        </p:txBody>
      </p:sp>
      <p:sp>
        <p:nvSpPr>
          <p:cNvPr id="60" name="Google Shape;60;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5"/>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3" name="Google Shape;63;p15"/>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4" name="Google Shape;64;p15"/>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5" name="Google Shape;65;p1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b="1"/>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6" name="Google Shape;66;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7" name="Google Shape;67;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6"/>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0" name="Google Shape;70;p16"/>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1" name="Google Shape;71;p1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2" name="Google Shape;72;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3" name="Google Shape;73;p16"/>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5" name="Google Shape;75;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8" name="Google Shape;78;p17"/>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9" name="Google Shape;79;p1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80" name="Google Shape;80;p17"/>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2"/>
        <p:cNvGrpSpPr/>
        <p:nvPr/>
      </p:nvGrpSpPr>
      <p:grpSpPr>
        <a:xfrm>
          <a:off x="0" y="0"/>
          <a:ext cx="0" cy="0"/>
          <a:chOff x="0" y="0"/>
          <a:chExt cx="0" cy="0"/>
        </a:xfrm>
      </p:grpSpPr>
      <p:sp>
        <p:nvSpPr>
          <p:cNvPr id="83" name="Google Shape;83;p18"/>
          <p:cNvSpPr/>
          <p:nvPr/>
        </p:nvSpPr>
        <p:spPr>
          <a:xfrm rot="10800000" flipH="1">
            <a:off x="0" y="4412700"/>
            <a:ext cx="9144000" cy="7308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4" name="Google Shape;84;p18"/>
          <p:cNvSpPr/>
          <p:nvPr/>
        </p:nvSpPr>
        <p:spPr>
          <a:xfrm flipH="1">
            <a:off x="4526627" y="3820834"/>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5" name="Google Shape;85;p18"/>
          <p:cNvSpPr/>
          <p:nvPr/>
        </p:nvSpPr>
        <p:spPr>
          <a:xfrm rot="10800000">
            <a:off x="4526627" y="441161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6" name="Google Shape;86;p18"/>
          <p:cNvSpPr txBox="1">
            <a:spLocks noGrp="1"/>
          </p:cNvSpPr>
          <p:nvPr>
            <p:ph type="body" idx="1"/>
          </p:nvPr>
        </p:nvSpPr>
        <p:spPr>
          <a:xfrm>
            <a:off x="457200" y="4421727"/>
            <a:ext cx="8229600" cy="505200"/>
          </a:xfrm>
          <a:prstGeom prst="rect">
            <a:avLst/>
          </a:prstGeom>
        </p:spPr>
        <p:txBody>
          <a:bodyPr spcFirstLastPara="1" wrap="square" lIns="91425" tIns="91425" rIns="91425" bIns="91425" anchor="ctr" anchorCtr="0">
            <a:noAutofit/>
          </a:bodyPr>
          <a:lstStyle>
            <a:lvl1pPr marL="457200" lvl="0" indent="-228600" rtl="0">
              <a:spcBef>
                <a:spcPts val="0"/>
              </a:spcBef>
              <a:spcAft>
                <a:spcPts val="0"/>
              </a:spcAft>
              <a:buClr>
                <a:schemeClr val="dk2"/>
              </a:buClr>
              <a:buSzPts val="2400"/>
              <a:buNone/>
              <a:defRPr sz="2400" i="1">
                <a:solidFill>
                  <a:schemeClr val="dk2"/>
                </a:solidFill>
              </a:defRPr>
            </a:lvl1pPr>
          </a:lstStyle>
          <a:p>
            <a:endParaRPr/>
          </a:p>
        </p:txBody>
      </p:sp>
      <p:sp>
        <p:nvSpPr>
          <p:cNvPr id="87" name="Google Shape;87;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9"/>
          <p:cNvSpPr/>
          <p:nvPr/>
        </p:nvSpPr>
        <p:spPr>
          <a:xfrm>
            <a:off x="6676" y="76256"/>
            <a:ext cx="9134130" cy="5054792"/>
          </a:xfrm>
          <a:custGeom>
            <a:avLst/>
            <a:gdLst/>
            <a:ahLst/>
            <a:cxnLst/>
            <a:rect l="l" t="t" r="r" b="b"/>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0" name="Google Shape;90;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per-plane">
    <p:bg>
      <p:bgPr>
        <a:solidFill>
          <a:srgbClr val="1155C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1pPr>
            <a:lvl2pPr lvl="1"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2pPr>
            <a:lvl3pPr lvl="2"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3pPr>
            <a:lvl4pPr lvl="3"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4pPr>
            <a:lvl5pPr lvl="4"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5pPr>
            <a:lvl6pPr lvl="5"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6pPr>
            <a:lvl7pPr lvl="6"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7pPr>
            <a:lvl8pPr lvl="7"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8pPr>
            <a:lvl9pPr lvl="8"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Georgia"/>
              <a:buChar char="●"/>
              <a:defRPr sz="3000">
                <a:solidFill>
                  <a:schemeClr val="dk1"/>
                </a:solidFill>
                <a:latin typeface="Georgia"/>
                <a:ea typeface="Georgia"/>
                <a:cs typeface="Georgia"/>
                <a:sym typeface="Georgia"/>
              </a:defRPr>
            </a:lvl1pPr>
            <a:lvl2pPr marL="914400" lvl="1"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2pPr>
            <a:lvl3pPr marL="1371600" lvl="2"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3pPr>
            <a:lvl4pPr marL="1828800" lvl="3"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4pPr>
            <a:lvl5pPr marL="2286000" lvl="4"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5pPr>
            <a:lvl6pPr marL="2743200" lvl="5"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6pPr>
            <a:lvl7pPr marL="3200400" lvl="6"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7pPr>
            <a:lvl8pPr marL="3657600" lvl="7"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8pPr>
            <a:lvl9pPr marL="4114800" lvl="8"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lt2"/>
                </a:solidFill>
                <a:latin typeface="Georgia"/>
                <a:ea typeface="Georgia"/>
                <a:cs typeface="Georgia"/>
                <a:sym typeface="Georgia"/>
              </a:defRPr>
            </a:lvl1pPr>
            <a:lvl2pPr lvl="1" algn="r" rtl="0">
              <a:buNone/>
              <a:defRPr sz="1300">
                <a:solidFill>
                  <a:schemeClr val="lt2"/>
                </a:solidFill>
                <a:latin typeface="Georgia"/>
                <a:ea typeface="Georgia"/>
                <a:cs typeface="Georgia"/>
                <a:sym typeface="Georgia"/>
              </a:defRPr>
            </a:lvl2pPr>
            <a:lvl3pPr lvl="2" algn="r" rtl="0">
              <a:buNone/>
              <a:defRPr sz="1300">
                <a:solidFill>
                  <a:schemeClr val="lt2"/>
                </a:solidFill>
                <a:latin typeface="Georgia"/>
                <a:ea typeface="Georgia"/>
                <a:cs typeface="Georgia"/>
                <a:sym typeface="Georgia"/>
              </a:defRPr>
            </a:lvl3pPr>
            <a:lvl4pPr lvl="3" algn="r" rtl="0">
              <a:buNone/>
              <a:defRPr sz="1300">
                <a:solidFill>
                  <a:schemeClr val="lt2"/>
                </a:solidFill>
                <a:latin typeface="Georgia"/>
                <a:ea typeface="Georgia"/>
                <a:cs typeface="Georgia"/>
                <a:sym typeface="Georgia"/>
              </a:defRPr>
            </a:lvl4pPr>
            <a:lvl5pPr lvl="4" algn="r" rtl="0">
              <a:buNone/>
              <a:defRPr sz="1300">
                <a:solidFill>
                  <a:schemeClr val="lt2"/>
                </a:solidFill>
                <a:latin typeface="Georgia"/>
                <a:ea typeface="Georgia"/>
                <a:cs typeface="Georgia"/>
                <a:sym typeface="Georgia"/>
              </a:defRPr>
            </a:lvl5pPr>
            <a:lvl6pPr lvl="5" algn="r" rtl="0">
              <a:buNone/>
              <a:defRPr sz="1300">
                <a:solidFill>
                  <a:schemeClr val="lt2"/>
                </a:solidFill>
                <a:latin typeface="Georgia"/>
                <a:ea typeface="Georgia"/>
                <a:cs typeface="Georgia"/>
                <a:sym typeface="Georgia"/>
              </a:defRPr>
            </a:lvl6pPr>
            <a:lvl7pPr lvl="6" algn="r" rtl="0">
              <a:buNone/>
              <a:defRPr sz="1300">
                <a:solidFill>
                  <a:schemeClr val="lt2"/>
                </a:solidFill>
                <a:latin typeface="Georgia"/>
                <a:ea typeface="Georgia"/>
                <a:cs typeface="Georgia"/>
                <a:sym typeface="Georgia"/>
              </a:defRPr>
            </a:lvl7pPr>
            <a:lvl8pPr lvl="7" algn="r" rtl="0">
              <a:buNone/>
              <a:defRPr sz="1300">
                <a:solidFill>
                  <a:schemeClr val="lt2"/>
                </a:solidFill>
                <a:latin typeface="Georgia"/>
                <a:ea typeface="Georgia"/>
                <a:cs typeface="Georgia"/>
                <a:sym typeface="Georgia"/>
              </a:defRPr>
            </a:lvl8pPr>
            <a:lvl9pPr lvl="8" algn="r" rtl="0">
              <a:buNone/>
              <a:defRPr sz="1300">
                <a:solidFill>
                  <a:schemeClr val="l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presentation/d/19cG3oX_omHQ9_SEHceWTA-kicoSs5lRRq6u7nR2UJmY/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publications.gbdirect.co.uk/c_book/"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s://docs.microsoft.com/en-us/windows/wsl/install-win10"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onlinegdb.com/" TargetMode="External"/><Relationship Id="rId11" Type="http://schemas.openxmlformats.org/officeDocument/2006/relationships/image" Target="../media/image9.png"/><Relationship Id="rId5" Type="http://schemas.openxmlformats.org/officeDocument/2006/relationships/hyperlink" Target="http://www.tutorialspoint.com/compile_c_online.php" TargetMode="External"/><Relationship Id="rId10" Type="http://schemas.openxmlformats.org/officeDocument/2006/relationships/image" Target="../media/image8.png"/><Relationship Id="rId4" Type="http://schemas.openxmlformats.org/officeDocument/2006/relationships/hyperlink" Target="http://www.codechef.com/ide"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mailto:faroun@ccis.edu.sa"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ctrTitle"/>
          </p:nvPr>
        </p:nvSpPr>
        <p:spPr>
          <a:xfrm>
            <a:off x="685800" y="1746893"/>
            <a:ext cx="7772400" cy="123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Orientation</a:t>
            </a:r>
            <a:endParaRPr b="1"/>
          </a:p>
        </p:txBody>
      </p:sp>
      <p:sp>
        <p:nvSpPr>
          <p:cNvPr id="96" name="Google Shape;96;p20"/>
          <p:cNvSpPr txBox="1">
            <a:spLocks noGrp="1"/>
          </p:cNvSpPr>
          <p:nvPr>
            <p:ph type="subTitle" idx="1"/>
          </p:nvPr>
        </p:nvSpPr>
        <p:spPr>
          <a:xfrm>
            <a:off x="685800" y="3093336"/>
            <a:ext cx="7772400" cy="193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300"/>
              <a:t>This slides set is your reference about teaching/studying the course in this semester. It will be updated throughout the semester to cope with all necessary changes. Consult it frequently for any information related to the lectures, labs, exams, homework, and office hours.</a:t>
            </a:r>
            <a:endParaRPr sz="2300"/>
          </a:p>
        </p:txBody>
      </p:sp>
      <p:sp>
        <p:nvSpPr>
          <p:cNvPr id="97" name="Google Shape;97;p20"/>
          <p:cNvSpPr/>
          <p:nvPr/>
        </p:nvSpPr>
        <p:spPr>
          <a:xfrm>
            <a:off x="8278475" y="112000"/>
            <a:ext cx="773874" cy="336042"/>
          </a:xfrm>
          <a:prstGeom prst="flowChartTerminator">
            <a:avLst/>
          </a:prstGeom>
          <a:solidFill>
            <a:srgbClr val="FFFFFF"/>
          </a:solidFill>
          <a:ln w="1905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latin typeface="Georgia"/>
                <a:ea typeface="Georgia"/>
                <a:cs typeface="Georgia"/>
                <a:sym typeface="Georgia"/>
              </a:rPr>
              <a:t>CSC215</a:t>
            </a:r>
            <a:endParaRPr sz="1000" b="1">
              <a:latin typeface="Georgia"/>
              <a:ea typeface="Georgia"/>
              <a:cs typeface="Georgia"/>
              <a:sym typeface="Georgia"/>
            </a:endParaRPr>
          </a:p>
          <a:p>
            <a:pPr marL="0" lvl="0" indent="0" algn="l" rtl="0">
              <a:spcBef>
                <a:spcPts val="0"/>
              </a:spcBef>
              <a:spcAft>
                <a:spcPts val="0"/>
              </a:spcAft>
              <a:buNone/>
            </a:pPr>
            <a:r>
              <a:rPr lang="en" sz="1000" b="1">
                <a:latin typeface="Georgia"/>
                <a:ea typeface="Georgia"/>
                <a:cs typeface="Georgia"/>
                <a:sym typeface="Georgia"/>
              </a:rPr>
              <a:t>Lecture</a:t>
            </a:r>
            <a:endParaRPr sz="1000" b="1">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CSC215 Attendance Policy</a:t>
            </a:r>
            <a:endParaRPr/>
          </a:p>
        </p:txBody>
      </p:sp>
      <p:sp>
        <p:nvSpPr>
          <p:cNvPr id="197" name="Google Shape;197;p31"/>
          <p:cNvSpPr txBox="1">
            <a:spLocks noGrp="1"/>
          </p:cNvSpPr>
          <p:nvPr>
            <p:ph type="body" idx="1"/>
          </p:nvPr>
        </p:nvSpPr>
        <p:spPr>
          <a:xfrm>
            <a:off x="377500" y="1240725"/>
            <a:ext cx="8358300" cy="3725700"/>
          </a:xfrm>
          <a:prstGeom prst="rect">
            <a:avLst/>
          </a:prstGeom>
          <a:ln>
            <a:noFill/>
          </a:ln>
        </p:spPr>
        <p:txBody>
          <a:bodyPr spcFirstLastPara="1" wrap="square" lIns="91425" tIns="91425" rIns="91425" bIns="91425" anchor="t" anchorCtr="0">
            <a:noAutofit/>
          </a:bodyPr>
          <a:lstStyle/>
          <a:p>
            <a:pPr marL="457200" lvl="0" indent="-330200" algn="l" rtl="0">
              <a:lnSpc>
                <a:spcPct val="150000"/>
              </a:lnSpc>
              <a:spcBef>
                <a:spcPts val="500"/>
              </a:spcBef>
              <a:spcAft>
                <a:spcPts val="0"/>
              </a:spcAft>
              <a:buSzPts val="1600"/>
              <a:buFont typeface="Times New Roman"/>
              <a:buAutoNum type="arabicPeriod"/>
            </a:pPr>
            <a:r>
              <a:rPr lang="en" sz="1600" dirty="0">
                <a:latin typeface="Times New Roman"/>
                <a:ea typeface="Times New Roman"/>
                <a:cs typeface="Times New Roman"/>
                <a:sym typeface="Times New Roman"/>
              </a:rPr>
              <a:t>Attendance will be taken at the end of every lecture and lab session</a:t>
            </a:r>
            <a:endParaRPr sz="1600" dirty="0">
              <a:latin typeface="Times New Roman"/>
              <a:ea typeface="Times New Roman"/>
              <a:cs typeface="Times New Roman"/>
              <a:sym typeface="Times New Roman"/>
            </a:endParaRPr>
          </a:p>
          <a:p>
            <a:pPr marL="457200" lvl="0" indent="-330200" algn="l" rtl="0">
              <a:lnSpc>
                <a:spcPct val="150000"/>
              </a:lnSpc>
              <a:spcBef>
                <a:spcPts val="500"/>
              </a:spcBef>
              <a:spcAft>
                <a:spcPts val="0"/>
              </a:spcAft>
              <a:buSzPts val="1600"/>
              <a:buFont typeface="Times New Roman"/>
              <a:buAutoNum type="arabicPeriod"/>
            </a:pPr>
            <a:r>
              <a:rPr lang="en" sz="1600" dirty="0">
                <a:latin typeface="Times New Roman"/>
                <a:ea typeface="Times New Roman"/>
                <a:cs typeface="Times New Roman"/>
                <a:sym typeface="Times New Roman"/>
              </a:rPr>
              <a:t>Attendance will be recorded through LMS. </a:t>
            </a:r>
            <a:br>
              <a:rPr lang="en" sz="1600" dirty="0">
                <a:latin typeface="Times New Roman"/>
                <a:ea typeface="Times New Roman"/>
                <a:cs typeface="Times New Roman"/>
                <a:sym typeface="Times New Roman"/>
              </a:rPr>
            </a:br>
            <a:r>
              <a:rPr lang="en" sz="1600" dirty="0">
                <a:latin typeface="Times New Roman"/>
                <a:ea typeface="Times New Roman"/>
                <a:cs typeface="Times New Roman"/>
                <a:sym typeface="Times New Roman"/>
              </a:rPr>
              <a:t>It is the students’ duty to keep an eye on their absence rates.</a:t>
            </a:r>
            <a:endParaRPr sz="1600" dirty="0">
              <a:latin typeface="Times New Roman"/>
              <a:ea typeface="Times New Roman"/>
              <a:cs typeface="Times New Roman"/>
              <a:sym typeface="Times New Roman"/>
            </a:endParaRPr>
          </a:p>
          <a:p>
            <a:pPr marL="457200" lvl="0" indent="-330200" algn="l" rtl="0">
              <a:lnSpc>
                <a:spcPct val="150000"/>
              </a:lnSpc>
              <a:spcBef>
                <a:spcPts val="500"/>
              </a:spcBef>
              <a:spcAft>
                <a:spcPts val="0"/>
              </a:spcAft>
              <a:buSzPts val="1600"/>
              <a:buFont typeface="Times New Roman"/>
              <a:buAutoNum type="arabicPeriod"/>
            </a:pPr>
            <a:r>
              <a:rPr lang="en" sz="1600" dirty="0">
                <a:latin typeface="Times New Roman"/>
                <a:ea typeface="Times New Roman"/>
                <a:cs typeface="Times New Roman"/>
                <a:sym typeface="Times New Roman"/>
              </a:rPr>
              <a:t>Each student must attend in his designated section, </a:t>
            </a:r>
            <a:r>
              <a:rPr lang="en" sz="1600" b="1" dirty="0">
                <a:latin typeface="Times New Roman"/>
                <a:ea typeface="Times New Roman"/>
                <a:cs typeface="Times New Roman"/>
                <a:sym typeface="Times New Roman"/>
              </a:rPr>
              <a:t>No Exceptions</a:t>
            </a:r>
            <a:r>
              <a:rPr lang="en" sz="1600" dirty="0">
                <a:latin typeface="Times New Roman"/>
                <a:ea typeface="Times New Roman"/>
                <a:cs typeface="Times New Roman"/>
                <a:sym typeface="Times New Roman"/>
              </a:rPr>
              <a:t>.</a:t>
            </a:r>
            <a:endParaRPr sz="1600" dirty="0">
              <a:latin typeface="Times New Roman"/>
              <a:ea typeface="Times New Roman"/>
              <a:cs typeface="Times New Roman"/>
              <a:sym typeface="Times New Roman"/>
            </a:endParaRPr>
          </a:p>
          <a:p>
            <a:pPr marL="457200" lvl="0" indent="-330200" algn="l" rtl="0">
              <a:lnSpc>
                <a:spcPct val="150000"/>
              </a:lnSpc>
              <a:spcBef>
                <a:spcPts val="500"/>
              </a:spcBef>
              <a:spcAft>
                <a:spcPts val="0"/>
              </a:spcAft>
              <a:buSzPts val="1600"/>
              <a:buFont typeface="Times New Roman"/>
              <a:buAutoNum type="arabicPeriod"/>
            </a:pPr>
            <a:r>
              <a:rPr lang="en" sz="1600" dirty="0">
                <a:latin typeface="Times New Roman"/>
                <a:ea typeface="Times New Roman"/>
                <a:cs typeface="Times New Roman"/>
                <a:sym typeface="Times New Roman"/>
              </a:rPr>
              <a:t>Absence with excuse </a:t>
            </a:r>
            <a:r>
              <a:rPr lang="en" sz="1600" b="1" dirty="0">
                <a:latin typeface="Times New Roman"/>
                <a:ea typeface="Times New Roman"/>
                <a:cs typeface="Times New Roman"/>
                <a:sym typeface="Times New Roman"/>
              </a:rPr>
              <a:t>will be</a:t>
            </a:r>
            <a:r>
              <a:rPr lang="en" sz="1600" dirty="0">
                <a:latin typeface="Times New Roman"/>
                <a:ea typeface="Times New Roman"/>
                <a:cs typeface="Times New Roman"/>
                <a:sym typeface="Times New Roman"/>
              </a:rPr>
              <a:t> recorded as absence.</a:t>
            </a:r>
            <a:endParaRPr sz="1600" dirty="0">
              <a:latin typeface="Times New Roman"/>
              <a:ea typeface="Times New Roman"/>
              <a:cs typeface="Times New Roman"/>
              <a:sym typeface="Times New Roman"/>
            </a:endParaRPr>
          </a:p>
          <a:p>
            <a:pPr marL="457200" lvl="0" indent="-330200" algn="l" rtl="0">
              <a:lnSpc>
                <a:spcPct val="150000"/>
              </a:lnSpc>
              <a:spcBef>
                <a:spcPts val="500"/>
              </a:spcBef>
              <a:spcAft>
                <a:spcPts val="0"/>
              </a:spcAft>
              <a:buSzPts val="1600"/>
              <a:buFont typeface="Times New Roman"/>
              <a:buAutoNum type="arabicPeriod"/>
            </a:pPr>
            <a:r>
              <a:rPr lang="en" sz="1600" dirty="0">
                <a:latin typeface="Times New Roman"/>
                <a:ea typeface="Times New Roman"/>
                <a:cs typeface="Times New Roman"/>
                <a:sym typeface="Times New Roman"/>
              </a:rPr>
              <a:t>I </a:t>
            </a:r>
            <a:r>
              <a:rPr lang="en" sz="1600" b="1" dirty="0">
                <a:latin typeface="Times New Roman"/>
                <a:ea typeface="Times New Roman"/>
                <a:cs typeface="Times New Roman"/>
                <a:sym typeface="Times New Roman"/>
              </a:rPr>
              <a:t>do not</a:t>
            </a:r>
            <a:r>
              <a:rPr lang="en" sz="1600" dirty="0">
                <a:latin typeface="Times New Roman"/>
                <a:ea typeface="Times New Roman"/>
                <a:cs typeface="Times New Roman"/>
                <a:sym typeface="Times New Roman"/>
              </a:rPr>
              <a:t> handle absence excuses. </a:t>
            </a:r>
            <a:br>
              <a:rPr lang="en" sz="1600" dirty="0">
                <a:latin typeface="Times New Roman"/>
                <a:ea typeface="Times New Roman"/>
                <a:cs typeface="Times New Roman"/>
                <a:sym typeface="Times New Roman"/>
              </a:rPr>
            </a:br>
            <a:r>
              <a:rPr lang="en" sz="1600" dirty="0">
                <a:latin typeface="Times New Roman"/>
                <a:ea typeface="Times New Roman"/>
                <a:cs typeface="Times New Roman"/>
                <a:sym typeface="Times New Roman"/>
              </a:rPr>
              <a:t>If you have one and you miss a quiz or exam, follow the formal procedures with the office of the vice dean of academic affairs.</a:t>
            </a:r>
            <a:endParaRPr sz="1600" dirty="0">
              <a:latin typeface="Times New Roman"/>
              <a:ea typeface="Times New Roman"/>
              <a:cs typeface="Times New Roman"/>
              <a:sym typeface="Times New Roman"/>
            </a:endParaRPr>
          </a:p>
          <a:p>
            <a:pPr marL="457200" lvl="0" indent="-330200" algn="l" rtl="0">
              <a:lnSpc>
                <a:spcPct val="150000"/>
              </a:lnSpc>
              <a:spcBef>
                <a:spcPts val="500"/>
              </a:spcBef>
              <a:spcAft>
                <a:spcPts val="0"/>
              </a:spcAft>
              <a:buSzPts val="1600"/>
              <a:buFont typeface="Times New Roman"/>
              <a:buAutoNum type="arabicPeriod"/>
            </a:pPr>
            <a:r>
              <a:rPr lang="en" sz="1600" dirty="0">
                <a:latin typeface="Times New Roman"/>
                <a:ea typeface="Times New Roman"/>
                <a:cs typeface="Times New Roman"/>
                <a:sym typeface="Times New Roman"/>
              </a:rPr>
              <a:t>Lectures will be given </a:t>
            </a:r>
            <a:r>
              <a:rPr lang="en" sz="1600" b="1" dirty="0">
                <a:latin typeface="Times New Roman"/>
                <a:ea typeface="Times New Roman"/>
                <a:cs typeface="Times New Roman"/>
                <a:sym typeface="Times New Roman"/>
              </a:rPr>
              <a:t>even if only one</a:t>
            </a:r>
            <a:r>
              <a:rPr lang="en" sz="1600" dirty="0">
                <a:latin typeface="Times New Roman"/>
                <a:ea typeface="Times New Roman"/>
                <a:cs typeface="Times New Roman"/>
                <a:sym typeface="Times New Roman"/>
              </a:rPr>
              <a:t> student attends.</a:t>
            </a:r>
            <a:endParaRPr sz="1600" dirty="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Course Information </a:t>
            </a:r>
            <a:r>
              <a:rPr lang="en" sz="2400" u="sng"/>
              <a:t>Objectives</a:t>
            </a:r>
            <a:endParaRPr/>
          </a:p>
        </p:txBody>
      </p:sp>
      <p:sp>
        <p:nvSpPr>
          <p:cNvPr id="103" name="Google Shape;103;p21"/>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SzPts val="1800"/>
              <a:buFont typeface="Times New Roman"/>
              <a:buChar char="❖"/>
            </a:pPr>
            <a:r>
              <a:rPr lang="en" sz="1800">
                <a:latin typeface="Times New Roman"/>
                <a:ea typeface="Times New Roman"/>
                <a:cs typeface="Times New Roman"/>
                <a:sym typeface="Times New Roman"/>
              </a:rPr>
              <a:t>Student can compare and contrast Procedural and Object-oriented programming</a:t>
            </a:r>
            <a:endParaRPr sz="1800">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Student understands the function call mechanism in procedural programming</a:t>
            </a:r>
            <a:endParaRPr sz="1800">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Student can define types in the C programming language</a:t>
            </a:r>
            <a:endParaRPr sz="1800">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Student understands the memory management in procedural programming</a:t>
            </a:r>
            <a:endParaRPr sz="1800">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Student can manipulate pointers to achieve different tasks</a:t>
            </a:r>
            <a:endParaRPr sz="1800">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Student can write and debug procedural programs</a:t>
            </a:r>
            <a:endParaRPr sz="18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04800" y="205975"/>
            <a:ext cx="8598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Course Information </a:t>
            </a:r>
            <a:r>
              <a:rPr lang="en" sz="2400" u="sng"/>
              <a:t>Topics and Calendar</a:t>
            </a:r>
            <a:endParaRPr/>
          </a:p>
        </p:txBody>
      </p:sp>
      <p:graphicFrame>
        <p:nvGraphicFramePr>
          <p:cNvPr id="109" name="Google Shape;109;p22"/>
          <p:cNvGraphicFramePr/>
          <p:nvPr>
            <p:extLst>
              <p:ext uri="{D42A27DB-BD31-4B8C-83A1-F6EECF244321}">
                <p14:modId xmlns:p14="http://schemas.microsoft.com/office/powerpoint/2010/main" val="471203104"/>
              </p:ext>
            </p:extLst>
          </p:nvPr>
        </p:nvGraphicFramePr>
        <p:xfrm>
          <a:off x="320575" y="1328050"/>
          <a:ext cx="8531025" cy="3350000"/>
        </p:xfrm>
        <a:graphic>
          <a:graphicData uri="http://schemas.openxmlformats.org/drawingml/2006/table">
            <a:tbl>
              <a:tblPr>
                <a:noFill/>
                <a:tableStyleId>{40EE813F-8C24-4B2A-97BF-D2C33925CACA}</a:tableStyleId>
              </a:tblPr>
              <a:tblGrid>
                <a:gridCol w="495650">
                  <a:extLst>
                    <a:ext uri="{9D8B030D-6E8A-4147-A177-3AD203B41FA5}">
                      <a16:colId xmlns:a16="http://schemas.microsoft.com/office/drawing/2014/main" val="20000"/>
                    </a:ext>
                  </a:extLst>
                </a:gridCol>
                <a:gridCol w="5048200">
                  <a:extLst>
                    <a:ext uri="{9D8B030D-6E8A-4147-A177-3AD203B41FA5}">
                      <a16:colId xmlns:a16="http://schemas.microsoft.com/office/drawing/2014/main" val="20001"/>
                    </a:ext>
                  </a:extLst>
                </a:gridCol>
                <a:gridCol w="1511175">
                  <a:extLst>
                    <a:ext uri="{9D8B030D-6E8A-4147-A177-3AD203B41FA5}">
                      <a16:colId xmlns:a16="http://schemas.microsoft.com/office/drawing/2014/main" val="20002"/>
                    </a:ext>
                  </a:extLst>
                </a:gridCol>
                <a:gridCol w="1476000">
                  <a:extLst>
                    <a:ext uri="{9D8B030D-6E8A-4147-A177-3AD203B41FA5}">
                      <a16:colId xmlns:a16="http://schemas.microsoft.com/office/drawing/2014/main" val="20003"/>
                    </a:ext>
                  </a:extLst>
                </a:gridCol>
              </a:tblGrid>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 1</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alpha val="0"/>
                        </a:srgbClr>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a:latin typeface="times new roman"/>
                          <a:ea typeface="times new roman"/>
                          <a:cs typeface="times new roman"/>
                          <a:sym typeface="times new roman"/>
                        </a:rPr>
                        <a:t>Orientation and Introduction</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alpha val="0"/>
                        </a:srgbClr>
                      </a:solidFill>
                      <a:prstDash val="solid"/>
                      <a:round/>
                      <a:headEnd type="none" w="sm" len="sm"/>
                      <a:tailEnd type="none" w="sm" len="sm"/>
                    </a:lnT>
                    <a:lnB w="9525" cap="flat" cmpd="sng">
                      <a:solidFill>
                        <a:srgbClr val="1155CC"/>
                      </a:solidFill>
                      <a:prstDash val="solid"/>
                      <a:round/>
                      <a:headEnd type="none" w="sm" len="sm"/>
                      <a:tailEnd type="none" w="sm" len="sm"/>
                    </a:lnB>
                  </a:tcPr>
                </a:tc>
                <a:tc rowSpan="5">
                  <a:txBody>
                    <a:bodyPr/>
                    <a:lstStyle/>
                    <a:p>
                      <a:pPr marL="0" lvl="0" indent="0" algn="ctr" rtl="0">
                        <a:spcBef>
                          <a:spcPts val="0"/>
                        </a:spcBef>
                        <a:spcAft>
                          <a:spcPts val="0"/>
                        </a:spcAft>
                        <a:buNone/>
                      </a:pPr>
                      <a:r>
                        <a:rPr lang="en" sz="800" dirty="0" smtClean="0">
                          <a:latin typeface="Comic Sans MS"/>
                          <a:ea typeface="Comic Sans MS"/>
                          <a:cs typeface="Comic Sans MS"/>
                          <a:sym typeface="Comic Sans MS"/>
                        </a:rPr>
                        <a:t>MT</a:t>
                      </a:r>
                      <a:r>
                        <a:rPr lang="en" sz="800" baseline="0" dirty="0">
                          <a:latin typeface="Comic Sans MS"/>
                          <a:ea typeface="Comic Sans MS"/>
                          <a:cs typeface="Comic Sans MS"/>
                          <a:sym typeface="Comic Sans MS"/>
                        </a:rPr>
                        <a:t> </a:t>
                      </a:r>
                      <a:r>
                        <a:rPr lang="en" sz="800" dirty="0" smtClean="0">
                          <a:latin typeface="Comic Sans MS"/>
                          <a:ea typeface="Comic Sans MS"/>
                          <a:cs typeface="Comic Sans MS"/>
                          <a:sym typeface="Comic Sans MS"/>
                        </a:rPr>
                        <a:t>Time </a:t>
                      </a:r>
                      <a:r>
                        <a:rPr lang="en" sz="800" dirty="0">
                          <a:latin typeface="Comic Sans MS"/>
                          <a:ea typeface="Comic Sans MS"/>
                          <a:cs typeface="Comic Sans MS"/>
                          <a:sym typeface="Comic Sans MS"/>
                        </a:rPr>
                        <a:t>TBD</a:t>
                      </a:r>
                      <a:endParaRPr sz="800" dirty="0">
                        <a:latin typeface="Comic Sans MS"/>
                        <a:ea typeface="Comic Sans MS"/>
                        <a:cs typeface="Comic Sans MS"/>
                        <a:sym typeface="Comic Sans MS"/>
                      </a:endParaRPr>
                    </a:p>
                    <a:p>
                      <a:pPr marL="0" lvl="0" indent="0" algn="ctr" rtl="0">
                        <a:spcBef>
                          <a:spcPts val="0"/>
                        </a:spcBef>
                        <a:spcAft>
                          <a:spcPts val="0"/>
                        </a:spcAft>
                        <a:buNone/>
                      </a:pPr>
                      <a:endParaRPr sz="800" dirty="0">
                        <a:latin typeface="Comic Sans MS"/>
                        <a:ea typeface="Comic Sans MS"/>
                        <a:cs typeface="Comic Sans MS"/>
                        <a:sym typeface="Comic Sans MS"/>
                      </a:endParaRPr>
                    </a:p>
                  </a:txBody>
                  <a:tcPr marL="28575" marR="28575" marT="28575" marB="28575" anchor="ctr">
                    <a:lnL w="9525" cap="flat" cmpd="sng">
                      <a:solidFill>
                        <a:srgbClr val="1155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155CC"/>
                      </a:solidFill>
                      <a:prstDash val="solid"/>
                      <a:round/>
                      <a:headEnd type="none" w="sm" len="sm"/>
                      <a:tailEnd type="none" w="sm" len="sm"/>
                    </a:lnB>
                    <a:solidFill>
                      <a:srgbClr val="C9DAF8"/>
                    </a:solidFill>
                  </a:tcPr>
                </a:tc>
                <a:tc rowSpan="10">
                  <a:txBody>
                    <a:bodyPr/>
                    <a:lstStyle/>
                    <a:p>
                      <a:pPr marL="0" lvl="0" indent="0" algn="ctr" rtl="0">
                        <a:spcBef>
                          <a:spcPts val="0"/>
                        </a:spcBef>
                        <a:spcAft>
                          <a:spcPts val="0"/>
                        </a:spcAft>
                        <a:buNone/>
                      </a:pPr>
                      <a:r>
                        <a:rPr lang="en" sz="800" dirty="0">
                          <a:latin typeface="Comic Sans MS"/>
                          <a:ea typeface="Comic Sans MS"/>
                          <a:cs typeface="Comic Sans MS"/>
                          <a:sym typeface="Comic Sans MS"/>
                        </a:rPr>
                        <a:t>FE</a:t>
                      </a:r>
                      <a:endParaRPr sz="800" dirty="0">
                        <a:latin typeface="Comic Sans MS"/>
                        <a:ea typeface="Comic Sans MS"/>
                        <a:cs typeface="Comic Sans MS"/>
                        <a:sym typeface="Comic Sans MS"/>
                      </a:endParaRPr>
                    </a:p>
                    <a:p>
                      <a:pPr marL="0" lvl="0" indent="0" algn="ctr" rtl="0">
                        <a:spcBef>
                          <a:spcPts val="0"/>
                        </a:spcBef>
                        <a:spcAft>
                          <a:spcPts val="0"/>
                        </a:spcAft>
                        <a:buNone/>
                      </a:pPr>
                      <a:r>
                        <a:rPr lang="en" sz="800" dirty="0" smtClean="0">
                          <a:latin typeface="Comic Sans MS"/>
                          <a:ea typeface="Comic Sans MS"/>
                          <a:cs typeface="Comic Sans MS"/>
                          <a:sym typeface="Comic Sans MS"/>
                        </a:rPr>
                        <a:t>16-12-2024</a:t>
                      </a:r>
                      <a:endParaRPr sz="800" dirty="0">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en" sz="800" dirty="0" smtClean="0">
                          <a:solidFill>
                            <a:schemeClr val="dk1"/>
                          </a:solidFill>
                          <a:latin typeface="Comic Sans MS"/>
                          <a:ea typeface="Comic Sans MS"/>
                          <a:cs typeface="Comic Sans MS"/>
                          <a:sym typeface="Comic Sans MS"/>
                        </a:rPr>
                        <a:t>8:00 </a:t>
                      </a:r>
                      <a:r>
                        <a:rPr lang="en" sz="800" dirty="0">
                          <a:solidFill>
                            <a:schemeClr val="dk1"/>
                          </a:solidFill>
                          <a:latin typeface="Comic Sans MS"/>
                          <a:ea typeface="Comic Sans MS"/>
                          <a:cs typeface="Comic Sans MS"/>
                          <a:sym typeface="Comic Sans MS"/>
                        </a:rPr>
                        <a:t>- </a:t>
                      </a:r>
                      <a:r>
                        <a:rPr lang="en" sz="800" dirty="0" smtClean="0">
                          <a:solidFill>
                            <a:schemeClr val="dk1"/>
                          </a:solidFill>
                          <a:latin typeface="Comic Sans MS"/>
                          <a:ea typeface="Comic Sans MS"/>
                          <a:cs typeface="Comic Sans MS"/>
                          <a:sym typeface="Comic Sans MS"/>
                        </a:rPr>
                        <a:t>11:00</a:t>
                      </a:r>
                      <a:endParaRPr sz="800" dirty="0">
                        <a:latin typeface="Comic Sans MS"/>
                        <a:ea typeface="Comic Sans MS"/>
                        <a:cs typeface="Comic Sans MS"/>
                        <a:sym typeface="Comic Sans MS"/>
                      </a:endParaRPr>
                    </a:p>
                    <a:p>
                      <a:pPr marL="0" lvl="0" indent="0" algn="ctr" rtl="0">
                        <a:spcBef>
                          <a:spcPts val="0"/>
                        </a:spcBef>
                        <a:spcAft>
                          <a:spcPts val="0"/>
                        </a:spcAft>
                        <a:buNone/>
                      </a:pPr>
                      <a:endParaRPr sz="800" dirty="0">
                        <a:latin typeface="Comic Sans MS"/>
                        <a:ea typeface="Comic Sans MS"/>
                        <a:cs typeface="Comic Sans MS"/>
                        <a:sym typeface="Comic Sans MS"/>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6D9EEB"/>
                    </a:solidFill>
                  </a:tcPr>
                </a:tc>
                <a:extLst>
                  <a:ext uri="{0D108BD9-81ED-4DB2-BD59-A6C34878D82A}">
                    <a16:rowId xmlns:a16="http://schemas.microsoft.com/office/drawing/2014/main" val="10000"/>
                  </a:ext>
                </a:extLst>
              </a:tr>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 2</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Types, Operators, and Expressions</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 3</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Control Flow</a:t>
                      </a:r>
                      <a:r>
                        <a:rPr lang="en">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 4</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Functions and Program Structure</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 5 </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Pointers, Arrays, Memory Management</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 6</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User Defined Data Types</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28575" marB="28575" anchor="ctr">
                    <a:lnL w="9525" cap="flat" cmpd="sng">
                      <a:solidFill>
                        <a:srgbClr val="1155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5"/>
                  </a:ext>
                </a:extLst>
              </a:tr>
              <a:tr h="335000">
                <a:tc>
                  <a:txBody>
                    <a:bodyPr/>
                    <a:lstStyle/>
                    <a:p>
                      <a:pPr marL="0" lvl="0" indent="0" algn="l" rtl="0">
                        <a:lnSpc>
                          <a:spcPct val="100000"/>
                        </a:lnSpc>
                        <a:spcBef>
                          <a:spcPts val="0"/>
                        </a:spcBef>
                        <a:spcAft>
                          <a:spcPts val="0"/>
                        </a:spcAft>
                        <a:buNone/>
                      </a:pPr>
                      <a:r>
                        <a:rPr lang="en" sz="1000" b="1" dirty="0" smtClean="0">
                          <a:latin typeface="times new roman"/>
                          <a:ea typeface="times new roman"/>
                          <a:cs typeface="times new roman"/>
                          <a:sym typeface="times new roman"/>
                        </a:rPr>
                        <a:t>W 7 </a:t>
                      </a:r>
                      <a:endParaRPr sz="1000" b="1" dirty="0">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Input and Output</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6"/>
                  </a:ext>
                </a:extLst>
              </a:tr>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 8</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Standard Library</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7"/>
                  </a:ext>
                </a:extLst>
              </a:tr>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 9</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Advanced Pointers</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8"/>
                  </a:ext>
                </a:extLst>
              </a:tr>
              <a:tr h="335000">
                <a:tc>
                  <a:txBody>
                    <a:bodyPr/>
                    <a:lstStyle/>
                    <a:p>
                      <a:pPr marL="0" lvl="0" indent="0" algn="l" rtl="0">
                        <a:lnSpc>
                          <a:spcPct val="100000"/>
                        </a:lnSpc>
                        <a:spcBef>
                          <a:spcPts val="0"/>
                        </a:spcBef>
                        <a:spcAft>
                          <a:spcPts val="0"/>
                        </a:spcAft>
                        <a:buNone/>
                      </a:pPr>
                      <a:r>
                        <a:rPr lang="en" sz="1000" b="1">
                          <a:latin typeface="times new roman"/>
                          <a:ea typeface="times new roman"/>
                          <a:cs typeface="times new roman"/>
                          <a:sym typeface="times new roman"/>
                        </a:rPr>
                        <a:t>W10</a:t>
                      </a:r>
                      <a:endParaRPr sz="1000" b="1">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Linked Lists and Data Structures</a:t>
                      </a:r>
                      <a:endParaRPr>
                        <a:latin typeface="times new roman"/>
                        <a:ea typeface="times new roman"/>
                        <a:cs typeface="times new roman"/>
                        <a:sym typeface="times new roman"/>
                      </a:endParaRPr>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1155CC">
                          <a:alpha val="0"/>
                        </a:srgbClr>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28575" marR="28575" marT="28575" marB="28575">
                    <a:lnL w="9525" cap="flat" cmpd="sng">
                      <a:solidFill>
                        <a:srgbClr val="1155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9"/>
                  </a:ext>
                </a:extLst>
              </a:tr>
            </a:tbl>
          </a:graphicData>
        </a:graphic>
      </p:graphicFrame>
      <p:sp>
        <p:nvSpPr>
          <p:cNvPr id="110" name="Google Shape;110;p22"/>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p:nvPr/>
        </p:nvSpPr>
        <p:spPr>
          <a:xfrm>
            <a:off x="4982850" y="1424950"/>
            <a:ext cx="3846900" cy="1476000"/>
          </a:xfrm>
          <a:prstGeom prst="wedgeRectCallout">
            <a:avLst>
              <a:gd name="adj1" fmla="val -71330"/>
              <a:gd name="adj2" fmla="val 56745"/>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Course Information </a:t>
            </a:r>
            <a:r>
              <a:rPr lang="en" sz="2400" u="sng"/>
              <a:t>Assessment</a:t>
            </a:r>
            <a:endParaRPr sz="2400" u="sng"/>
          </a:p>
        </p:txBody>
      </p:sp>
      <p:graphicFrame>
        <p:nvGraphicFramePr>
          <p:cNvPr id="123" name="Google Shape;123;p24"/>
          <p:cNvGraphicFramePr/>
          <p:nvPr>
            <p:extLst>
              <p:ext uri="{D42A27DB-BD31-4B8C-83A1-F6EECF244321}">
                <p14:modId xmlns:p14="http://schemas.microsoft.com/office/powerpoint/2010/main" val="1378336473"/>
              </p:ext>
            </p:extLst>
          </p:nvPr>
        </p:nvGraphicFramePr>
        <p:xfrm>
          <a:off x="457200" y="1348800"/>
          <a:ext cx="3703950" cy="2258418"/>
        </p:xfrm>
        <a:graphic>
          <a:graphicData uri="http://schemas.openxmlformats.org/drawingml/2006/table">
            <a:tbl>
              <a:tblPr>
                <a:noFill/>
                <a:tableStyleId>{979D3382-8C07-4B7F-A0C1-95239F3B5BD1}</a:tableStyleId>
              </a:tblPr>
              <a:tblGrid>
                <a:gridCol w="1138400">
                  <a:extLst>
                    <a:ext uri="{9D8B030D-6E8A-4147-A177-3AD203B41FA5}">
                      <a16:colId xmlns:a16="http://schemas.microsoft.com/office/drawing/2014/main" val="20000"/>
                    </a:ext>
                  </a:extLst>
                </a:gridCol>
                <a:gridCol w="25655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solidFill>
                            <a:srgbClr val="FFFFFF"/>
                          </a:solidFill>
                        </a:rPr>
                        <a:t>Name</a:t>
                      </a:r>
                      <a:endParaRPr>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
                        <a:t>Procedural Programming</a:t>
                      </a:r>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rgbClr val="FFFFFF"/>
                          </a:solidFill>
                        </a:rPr>
                        <a:t>Code</a:t>
                      </a:r>
                      <a:endParaRPr>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
                        <a:t>CSC215</a:t>
                      </a:r>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solidFill>
                            <a:srgbClr val="FFFFFF"/>
                          </a:solidFill>
                        </a:rPr>
                        <a:t>Credits</a:t>
                      </a:r>
                      <a:endParaRPr>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
                        <a:t>3 hours</a:t>
                      </a:r>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solidFill>
                            <a:srgbClr val="FFFFFF"/>
                          </a:solidFill>
                        </a:rPr>
                        <a:t>Style </a:t>
                      </a:r>
                      <a:r>
                        <a:rPr lang="en" sz="1000">
                          <a:solidFill>
                            <a:srgbClr val="FFFFFF"/>
                          </a:solidFill>
                        </a:rPr>
                        <a:t>(weekly)</a:t>
                      </a:r>
                      <a:endParaRPr sz="1000">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lnSpc>
                          <a:spcPct val="115000"/>
                        </a:lnSpc>
                        <a:spcBef>
                          <a:spcPts val="0"/>
                        </a:spcBef>
                        <a:spcAft>
                          <a:spcPts val="0"/>
                        </a:spcAft>
                        <a:buNone/>
                      </a:pPr>
                      <a:r>
                        <a:rPr lang="en" dirty="0"/>
                        <a:t>2H </a:t>
                      </a:r>
                      <a:r>
                        <a:rPr lang="en" dirty="0" smtClean="0"/>
                        <a:t>Lecture</a:t>
                      </a:r>
                      <a:endParaRPr sz="1000" dirty="0"/>
                    </a:p>
                    <a:p>
                      <a:pPr marL="0" marR="0" lvl="0" indent="0" algn="l" rtl="0">
                        <a:lnSpc>
                          <a:spcPct val="115000"/>
                        </a:lnSpc>
                        <a:spcBef>
                          <a:spcPts val="0"/>
                        </a:spcBef>
                        <a:spcAft>
                          <a:spcPts val="0"/>
                        </a:spcAft>
                        <a:buNone/>
                      </a:pPr>
                      <a:r>
                        <a:rPr lang="en" dirty="0"/>
                        <a:t>2H </a:t>
                      </a:r>
                      <a:r>
                        <a:rPr lang="en" dirty="0" smtClean="0"/>
                        <a:t>Lab</a:t>
                      </a:r>
                      <a:endParaRPr dirty="0"/>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solidFill>
                            <a:srgbClr val="FFFFFF"/>
                          </a:solidFill>
                        </a:rPr>
                        <a:t>Grade</a:t>
                      </a:r>
                      <a:endParaRPr>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 dirty="0"/>
                        <a:t>100</a:t>
                      </a:r>
                      <a:endParaRPr dirty="0"/>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24" name="Google Shape;124;p24"/>
          <p:cNvGraphicFramePr/>
          <p:nvPr>
            <p:extLst>
              <p:ext uri="{D42A27DB-BD31-4B8C-83A1-F6EECF244321}">
                <p14:modId xmlns:p14="http://schemas.microsoft.com/office/powerpoint/2010/main" val="4146991641"/>
              </p:ext>
            </p:extLst>
          </p:nvPr>
        </p:nvGraphicFramePr>
        <p:xfrm>
          <a:off x="5029975" y="1448500"/>
          <a:ext cx="2482950" cy="1376338"/>
        </p:xfrm>
        <a:graphic>
          <a:graphicData uri="http://schemas.openxmlformats.org/drawingml/2006/table">
            <a:tbl>
              <a:tblPr>
                <a:noFill/>
                <a:tableStyleId>{979D3382-8C07-4B7F-A0C1-95239F3B5BD1}</a:tableStyleId>
              </a:tblPr>
              <a:tblGrid>
                <a:gridCol w="2083350">
                  <a:extLst>
                    <a:ext uri="{9D8B030D-6E8A-4147-A177-3AD203B41FA5}">
                      <a16:colId xmlns:a16="http://schemas.microsoft.com/office/drawing/2014/main" val="20000"/>
                    </a:ext>
                  </a:extLst>
                </a:gridCol>
                <a:gridCol w="399600">
                  <a:extLst>
                    <a:ext uri="{9D8B030D-6E8A-4147-A177-3AD203B41FA5}">
                      <a16:colId xmlns:a16="http://schemas.microsoft.com/office/drawing/2014/main" val="20002"/>
                    </a:ext>
                  </a:extLst>
                </a:gridCol>
              </a:tblGrid>
              <a:tr h="261250">
                <a:tc>
                  <a:txBody>
                    <a:bodyPr/>
                    <a:lstStyle/>
                    <a:p>
                      <a:pPr marL="0" lvl="0" indent="0" algn="l" rtl="0">
                        <a:lnSpc>
                          <a:spcPct val="70000"/>
                        </a:lnSpc>
                        <a:spcBef>
                          <a:spcPts val="0"/>
                        </a:spcBef>
                        <a:spcAft>
                          <a:spcPts val="0"/>
                        </a:spcAft>
                        <a:buNone/>
                      </a:pPr>
                      <a:r>
                        <a:rPr lang="en" sz="1200" dirty="0" smtClean="0"/>
                        <a:t>Quizes (5) </a:t>
                      </a:r>
                    </a:p>
                    <a:p>
                      <a:pPr marL="0" lvl="0" indent="0" algn="l" rtl="0">
                        <a:lnSpc>
                          <a:spcPct val="70000"/>
                        </a:lnSpc>
                        <a:spcBef>
                          <a:spcPts val="0"/>
                        </a:spcBef>
                        <a:spcAft>
                          <a:spcPts val="0"/>
                        </a:spcAft>
                        <a:buNone/>
                      </a:pPr>
                      <a:r>
                        <a:rPr lang="en" sz="1200" dirty="0" smtClean="0"/>
                        <a:t>on Weeks 5,7,9,11,13</a:t>
                      </a:r>
                      <a:endParaRPr sz="1200" dirty="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r" rtl="0">
                        <a:lnSpc>
                          <a:spcPct val="70000"/>
                        </a:lnSpc>
                        <a:spcBef>
                          <a:spcPts val="0"/>
                        </a:spcBef>
                        <a:spcAft>
                          <a:spcPts val="0"/>
                        </a:spcAft>
                        <a:buNone/>
                      </a:pPr>
                      <a:r>
                        <a:rPr lang="en" sz="1200" dirty="0"/>
                        <a:t>10</a:t>
                      </a:r>
                      <a:endParaRPr sz="1200" dirty="0"/>
                    </a:p>
                  </a:txBody>
                  <a:tcPr marL="91425" marR="91425" marT="91425" marB="91425">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11575">
                <a:tc>
                  <a:txBody>
                    <a:bodyPr/>
                    <a:lstStyle/>
                    <a:p>
                      <a:pPr marL="0" lvl="0" indent="0" algn="l" rtl="0">
                        <a:lnSpc>
                          <a:spcPct val="70000"/>
                        </a:lnSpc>
                        <a:spcBef>
                          <a:spcPts val="0"/>
                        </a:spcBef>
                        <a:spcAft>
                          <a:spcPts val="0"/>
                        </a:spcAft>
                        <a:buNone/>
                      </a:pPr>
                      <a:r>
                        <a:rPr lang="en" sz="1200" dirty="0"/>
                        <a:t>Midterm</a:t>
                      </a:r>
                      <a:endParaRPr sz="1200" dirty="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r" rtl="0">
                        <a:lnSpc>
                          <a:spcPct val="70000"/>
                        </a:lnSpc>
                        <a:spcBef>
                          <a:spcPts val="0"/>
                        </a:spcBef>
                        <a:spcAft>
                          <a:spcPts val="0"/>
                        </a:spcAft>
                        <a:buNone/>
                      </a:pPr>
                      <a:r>
                        <a:rPr lang="en" sz="1200"/>
                        <a:t>25</a:t>
                      </a:r>
                      <a:endParaRPr sz="1200"/>
                    </a:p>
                  </a:txBody>
                  <a:tcPr marL="91425" marR="91425" marT="91425" marB="91425">
                    <a:lnT w="9525" cap="flat" cmpd="sng" algn="ctr">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311575">
                <a:tc>
                  <a:txBody>
                    <a:bodyPr/>
                    <a:lstStyle/>
                    <a:p>
                      <a:pPr marL="0" lvl="0" indent="0" algn="l" rtl="0">
                        <a:lnSpc>
                          <a:spcPct val="70000"/>
                        </a:lnSpc>
                        <a:spcBef>
                          <a:spcPts val="0"/>
                        </a:spcBef>
                        <a:spcAft>
                          <a:spcPts val="0"/>
                        </a:spcAft>
                        <a:buNone/>
                      </a:pPr>
                      <a:r>
                        <a:rPr lang="en" sz="1200"/>
                        <a:t>Lab</a:t>
                      </a:r>
                      <a:endParaRPr sz="1200"/>
                    </a:p>
                  </a:txBody>
                  <a:tcPr marL="91425" marR="91425" marT="91425" marB="91425"/>
                </a:tc>
                <a:tc>
                  <a:txBody>
                    <a:bodyPr/>
                    <a:lstStyle/>
                    <a:p>
                      <a:pPr marL="0" lvl="0" indent="0" algn="r" rtl="0">
                        <a:lnSpc>
                          <a:spcPct val="70000"/>
                        </a:lnSpc>
                        <a:spcBef>
                          <a:spcPts val="0"/>
                        </a:spcBef>
                        <a:spcAft>
                          <a:spcPts val="0"/>
                        </a:spcAft>
                        <a:buNone/>
                      </a:pPr>
                      <a:r>
                        <a:rPr lang="en" sz="1200"/>
                        <a:t>25</a:t>
                      </a:r>
                      <a:endParaRPr sz="1200"/>
                    </a:p>
                  </a:txBody>
                  <a:tcPr marL="91425" marR="91425" marT="91425" marB="91425"/>
                </a:tc>
                <a:extLst>
                  <a:ext uri="{0D108BD9-81ED-4DB2-BD59-A6C34878D82A}">
                    <a16:rowId xmlns:a16="http://schemas.microsoft.com/office/drawing/2014/main" val="10002"/>
                  </a:ext>
                </a:extLst>
              </a:tr>
              <a:tr h="311575">
                <a:tc>
                  <a:txBody>
                    <a:bodyPr/>
                    <a:lstStyle/>
                    <a:p>
                      <a:pPr marL="0" lvl="0" indent="0" algn="l" rtl="0">
                        <a:lnSpc>
                          <a:spcPct val="70000"/>
                        </a:lnSpc>
                        <a:spcBef>
                          <a:spcPts val="0"/>
                        </a:spcBef>
                        <a:spcAft>
                          <a:spcPts val="0"/>
                        </a:spcAft>
                        <a:buNone/>
                      </a:pPr>
                      <a:r>
                        <a:rPr lang="en" sz="1200"/>
                        <a:t>Final Exam</a:t>
                      </a:r>
                      <a:endParaRPr sz="1200"/>
                    </a:p>
                  </a:txBody>
                  <a:tcPr marL="91425" marR="91425" marT="91425" marB="91425"/>
                </a:tc>
                <a:tc>
                  <a:txBody>
                    <a:bodyPr/>
                    <a:lstStyle/>
                    <a:p>
                      <a:pPr marL="0" lvl="0" indent="0" algn="r" rtl="0">
                        <a:lnSpc>
                          <a:spcPct val="70000"/>
                        </a:lnSpc>
                        <a:spcBef>
                          <a:spcPts val="0"/>
                        </a:spcBef>
                        <a:spcAft>
                          <a:spcPts val="0"/>
                        </a:spcAft>
                        <a:buNone/>
                      </a:pPr>
                      <a:r>
                        <a:rPr lang="en" sz="1200" dirty="0"/>
                        <a:t>40</a:t>
                      </a:r>
                      <a:endParaRPr sz="1200" dirty="0"/>
                    </a:p>
                  </a:txBody>
                  <a:tcPr marL="91425" marR="91425" marT="91425" marB="91425"/>
                </a:tc>
                <a:extLst>
                  <a:ext uri="{0D108BD9-81ED-4DB2-BD59-A6C34878D82A}">
                    <a16:rowId xmlns:a16="http://schemas.microsoft.com/office/drawing/2014/main" val="10003"/>
                  </a:ext>
                </a:extLst>
              </a:tr>
            </a:tbl>
          </a:graphicData>
        </a:graphic>
      </p:graphicFrame>
      <p:sp>
        <p:nvSpPr>
          <p:cNvPr id="126" name="Google Shape;126;p2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p:nvPr/>
        </p:nvSpPr>
        <p:spPr>
          <a:xfrm>
            <a:off x="116225" y="2005100"/>
            <a:ext cx="4155600" cy="1454100"/>
          </a:xfrm>
          <a:prstGeom prst="rect">
            <a:avLst/>
          </a:prstGeom>
          <a:solidFill>
            <a:srgbClr val="F4CCCC"/>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Course Information </a:t>
            </a:r>
            <a:r>
              <a:rPr lang="en" sz="2400" u="sng"/>
              <a:t>Textbook</a:t>
            </a:r>
            <a:endParaRPr/>
          </a:p>
        </p:txBody>
      </p:sp>
      <p:sp>
        <p:nvSpPr>
          <p:cNvPr id="133" name="Google Shape;133;p25"/>
          <p:cNvSpPr txBox="1"/>
          <p:nvPr/>
        </p:nvSpPr>
        <p:spPr>
          <a:xfrm>
            <a:off x="165625" y="1455400"/>
            <a:ext cx="8534400" cy="5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rgbClr val="1155CC"/>
                </a:solidFill>
                <a:latin typeface="Georgia"/>
                <a:ea typeface="Georgia"/>
                <a:cs typeface="Georgia"/>
                <a:sym typeface="Georgia"/>
              </a:rPr>
              <a:t>Textbooks, any of the following books:</a:t>
            </a:r>
            <a:endParaRPr sz="1800" b="1">
              <a:solidFill>
                <a:srgbClr val="1155CC"/>
              </a:solidFill>
              <a:latin typeface="Georgia"/>
              <a:ea typeface="Georgia"/>
              <a:cs typeface="Georgia"/>
              <a:sym typeface="Georgia"/>
            </a:endParaRPr>
          </a:p>
        </p:txBody>
      </p:sp>
      <p:sp>
        <p:nvSpPr>
          <p:cNvPr id="134" name="Google Shape;134;p25"/>
          <p:cNvSpPr txBox="1"/>
          <p:nvPr/>
        </p:nvSpPr>
        <p:spPr>
          <a:xfrm>
            <a:off x="1250800" y="2072825"/>
            <a:ext cx="2924100" cy="13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155CC"/>
                </a:solidFill>
                <a:latin typeface="times new roman"/>
                <a:ea typeface="times new roman"/>
                <a:cs typeface="times new roman"/>
                <a:sym typeface="times new roman"/>
              </a:rPr>
              <a:t>The C Programming Language</a:t>
            </a:r>
            <a:endParaRPr sz="1600" b="1">
              <a:solidFill>
                <a:srgbClr val="1155CC"/>
              </a:solidFill>
              <a:latin typeface="times new roman"/>
              <a:ea typeface="times new roman"/>
              <a:cs typeface="times new roman"/>
              <a:sym typeface="times new roman"/>
            </a:endParaRPr>
          </a:p>
          <a:p>
            <a:pPr marL="0" lvl="0" indent="0" algn="l" rtl="0">
              <a:spcBef>
                <a:spcPts val="0"/>
              </a:spcBef>
              <a:spcAft>
                <a:spcPts val="0"/>
              </a:spcAft>
              <a:buNone/>
            </a:pPr>
            <a:endParaRPr sz="1600" b="1">
              <a:latin typeface="times new roman"/>
              <a:ea typeface="times new roman"/>
              <a:cs typeface="times new roman"/>
              <a:sym typeface="times new roman"/>
            </a:endParaRPr>
          </a:p>
          <a:p>
            <a:pPr marL="0" lvl="0" indent="0" algn="l" rtl="0">
              <a:spcBef>
                <a:spcPts val="0"/>
              </a:spcBef>
              <a:spcAft>
                <a:spcPts val="0"/>
              </a:spcAft>
              <a:buNone/>
            </a:pPr>
            <a:r>
              <a:rPr lang="en" b="1">
                <a:solidFill>
                  <a:srgbClr val="38761D"/>
                </a:solidFill>
                <a:latin typeface="times new roman"/>
                <a:ea typeface="times new roman"/>
                <a:cs typeface="times new roman"/>
                <a:sym typeface="times new roman"/>
              </a:rPr>
              <a:t>Brian W. Kernighan &amp; Dennis M. Ritchie</a:t>
            </a:r>
            <a:endParaRPr b="1">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2</a:t>
            </a:r>
            <a:r>
              <a:rPr lang="en" baseline="30000">
                <a:latin typeface="times new roman"/>
                <a:ea typeface="times new roman"/>
                <a:cs typeface="times new roman"/>
                <a:sym typeface="times new roman"/>
              </a:rPr>
              <a:t>nd</a:t>
            </a:r>
            <a:r>
              <a:rPr lang="en">
                <a:latin typeface="times new roman"/>
                <a:ea typeface="times new roman"/>
                <a:cs typeface="times new roman"/>
                <a:sym typeface="times new roman"/>
              </a:rPr>
              <a:t> edition, Prentice Hall</a:t>
            </a:r>
            <a:endParaRPr b="1">
              <a:latin typeface="times new roman"/>
              <a:ea typeface="times new roman"/>
              <a:cs typeface="times new roman"/>
              <a:sym typeface="times new roman"/>
            </a:endParaRPr>
          </a:p>
        </p:txBody>
      </p:sp>
      <p:sp>
        <p:nvSpPr>
          <p:cNvPr id="135" name="Google Shape;135;p25"/>
          <p:cNvSpPr txBox="1"/>
          <p:nvPr/>
        </p:nvSpPr>
        <p:spPr>
          <a:xfrm>
            <a:off x="1250800" y="3533350"/>
            <a:ext cx="3307800" cy="13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rgbClr val="1155CC"/>
                </a:solidFill>
                <a:latin typeface="times new roman"/>
                <a:ea typeface="times new roman"/>
                <a:cs typeface="times new roman"/>
                <a:sym typeface="times new roman"/>
              </a:rPr>
              <a:t>Programming in C</a:t>
            </a:r>
            <a:endParaRPr sz="1600" b="1">
              <a:solidFill>
                <a:srgbClr val="1155CC"/>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a:solidFill>
                  <a:srgbClr val="38761D"/>
                </a:solidFill>
                <a:latin typeface="times new roman"/>
                <a:ea typeface="times new roman"/>
                <a:cs typeface="times new roman"/>
                <a:sym typeface="times new roman"/>
              </a:rPr>
              <a:t>Stephen G. Kochan</a:t>
            </a:r>
            <a:endParaRPr b="1">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4</a:t>
            </a:r>
            <a:r>
              <a:rPr lang="en" baseline="30000">
                <a:solidFill>
                  <a:schemeClr val="dk1"/>
                </a:solidFill>
                <a:latin typeface="times new roman"/>
                <a:ea typeface="times new roman"/>
                <a:cs typeface="times new roman"/>
                <a:sym typeface="times new roman"/>
              </a:rPr>
              <a:t>th</a:t>
            </a:r>
            <a:r>
              <a:rPr lang="en">
                <a:solidFill>
                  <a:schemeClr val="dk1"/>
                </a:solidFill>
                <a:latin typeface="times new roman"/>
                <a:ea typeface="times new roman"/>
                <a:cs typeface="times new roman"/>
                <a:sym typeface="times new roman"/>
              </a:rPr>
              <a:t> edition, Addison-Wesley Professional</a:t>
            </a:r>
            <a:endParaRPr sz="1600" b="1">
              <a:solidFill>
                <a:srgbClr val="1155CC"/>
              </a:solidFill>
              <a:latin typeface="times new roman"/>
              <a:ea typeface="times new roman"/>
              <a:cs typeface="times new roman"/>
              <a:sym typeface="times new roman"/>
            </a:endParaRPr>
          </a:p>
        </p:txBody>
      </p:sp>
      <p:sp>
        <p:nvSpPr>
          <p:cNvPr id="136" name="Google Shape;136;p25"/>
          <p:cNvSpPr txBox="1"/>
          <p:nvPr/>
        </p:nvSpPr>
        <p:spPr>
          <a:xfrm>
            <a:off x="5730600" y="2097150"/>
            <a:ext cx="3307800" cy="13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rgbClr val="1155CC"/>
                </a:solidFill>
                <a:latin typeface="times new roman"/>
                <a:ea typeface="times new roman"/>
                <a:cs typeface="times new roman"/>
                <a:sym typeface="times new roman"/>
              </a:rPr>
              <a:t>C How to Program</a:t>
            </a:r>
            <a:endParaRPr sz="1600" b="1">
              <a:solidFill>
                <a:srgbClr val="1155CC"/>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a:solidFill>
                  <a:srgbClr val="38761D"/>
                </a:solidFill>
                <a:latin typeface="times new roman"/>
                <a:ea typeface="times new roman"/>
                <a:cs typeface="times new roman"/>
                <a:sym typeface="times new roman"/>
              </a:rPr>
              <a:t>Paul Deitel &amp; Harvey Deitel</a:t>
            </a:r>
            <a:endParaRPr b="1">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8</a:t>
            </a:r>
            <a:r>
              <a:rPr lang="en" baseline="30000">
                <a:solidFill>
                  <a:schemeClr val="dk1"/>
                </a:solidFill>
                <a:latin typeface="times new roman"/>
                <a:ea typeface="times new roman"/>
                <a:cs typeface="times new roman"/>
                <a:sym typeface="times new roman"/>
              </a:rPr>
              <a:t>th</a:t>
            </a:r>
            <a:r>
              <a:rPr lang="en">
                <a:solidFill>
                  <a:schemeClr val="dk1"/>
                </a:solidFill>
                <a:latin typeface="times new roman"/>
                <a:ea typeface="times new roman"/>
                <a:cs typeface="times new roman"/>
                <a:sym typeface="times new roman"/>
              </a:rPr>
              <a:t> edition, Pearson</a:t>
            </a:r>
            <a:endParaRPr sz="1600" b="1">
              <a:solidFill>
                <a:srgbClr val="1155CC"/>
              </a:solidFill>
              <a:latin typeface="times new roman"/>
              <a:ea typeface="times new roman"/>
              <a:cs typeface="times new roman"/>
              <a:sym typeface="times new roman"/>
            </a:endParaRPr>
          </a:p>
        </p:txBody>
      </p:sp>
      <p:sp>
        <p:nvSpPr>
          <p:cNvPr id="137" name="Google Shape;137;p25"/>
          <p:cNvSpPr txBox="1"/>
          <p:nvPr/>
        </p:nvSpPr>
        <p:spPr>
          <a:xfrm>
            <a:off x="5730600" y="3557675"/>
            <a:ext cx="3307800" cy="13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rgbClr val="1155CC"/>
                </a:solidFill>
                <a:latin typeface="times new roman"/>
                <a:ea typeface="times new roman"/>
                <a:cs typeface="times new roman"/>
                <a:sym typeface="times new roman"/>
              </a:rPr>
              <a:t>C: A Reference Manual</a:t>
            </a:r>
            <a:endParaRPr sz="1600" b="1">
              <a:solidFill>
                <a:srgbClr val="1155CC"/>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a:solidFill>
                  <a:srgbClr val="38761D"/>
                </a:solidFill>
                <a:latin typeface="times new roman"/>
                <a:ea typeface="times new roman"/>
                <a:cs typeface="times new roman"/>
                <a:sym typeface="times new roman"/>
              </a:rPr>
              <a:t>Samuel P. Harbison &amp; Guy L. Steele Jr.</a:t>
            </a:r>
            <a:endParaRPr b="1">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5</a:t>
            </a:r>
            <a:r>
              <a:rPr lang="en" baseline="30000">
                <a:solidFill>
                  <a:schemeClr val="dk1"/>
                </a:solidFill>
                <a:latin typeface="times new roman"/>
                <a:ea typeface="times new roman"/>
                <a:cs typeface="times new roman"/>
                <a:sym typeface="times new roman"/>
              </a:rPr>
              <a:t>th</a:t>
            </a:r>
            <a:r>
              <a:rPr lang="en">
                <a:solidFill>
                  <a:schemeClr val="dk1"/>
                </a:solidFill>
                <a:latin typeface="times new roman"/>
                <a:ea typeface="times new roman"/>
                <a:cs typeface="times new roman"/>
                <a:sym typeface="times new roman"/>
              </a:rPr>
              <a:t> edition, Pearson</a:t>
            </a:r>
            <a:endParaRPr sz="1600" b="1">
              <a:solidFill>
                <a:srgbClr val="1155CC"/>
              </a:solidFill>
              <a:latin typeface="times new roman"/>
              <a:ea typeface="times new roman"/>
              <a:cs typeface="times new roman"/>
              <a:sym typeface="times new roman"/>
            </a:endParaRPr>
          </a:p>
        </p:txBody>
      </p:sp>
      <p:sp>
        <p:nvSpPr>
          <p:cNvPr id="138" name="Google Shape;138;p2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39" name="Google Shape;139;p25"/>
          <p:cNvPicPr preferRelativeResize="0"/>
          <p:nvPr/>
        </p:nvPicPr>
        <p:blipFill>
          <a:blip r:embed="rId3">
            <a:alphaModFix/>
          </a:blip>
          <a:stretch>
            <a:fillRect/>
          </a:stretch>
        </p:blipFill>
        <p:spPr>
          <a:xfrm>
            <a:off x="165625" y="2072825"/>
            <a:ext cx="1026275" cy="1344109"/>
          </a:xfrm>
          <a:prstGeom prst="rect">
            <a:avLst/>
          </a:prstGeom>
          <a:noFill/>
          <a:ln>
            <a:noFill/>
          </a:ln>
        </p:spPr>
      </p:pic>
      <p:pic>
        <p:nvPicPr>
          <p:cNvPr id="140" name="Google Shape;140;p25"/>
          <p:cNvPicPr preferRelativeResize="0"/>
          <p:nvPr/>
        </p:nvPicPr>
        <p:blipFill>
          <a:blip r:embed="rId4">
            <a:alphaModFix/>
          </a:blip>
          <a:stretch>
            <a:fillRect/>
          </a:stretch>
        </p:blipFill>
        <p:spPr>
          <a:xfrm>
            <a:off x="165625" y="3533348"/>
            <a:ext cx="1026270" cy="1362001"/>
          </a:xfrm>
          <a:prstGeom prst="rect">
            <a:avLst/>
          </a:prstGeom>
          <a:noFill/>
          <a:ln>
            <a:noFill/>
          </a:ln>
        </p:spPr>
      </p:pic>
      <p:pic>
        <p:nvPicPr>
          <p:cNvPr id="141" name="Google Shape;141;p25"/>
          <p:cNvPicPr preferRelativeResize="0"/>
          <p:nvPr/>
        </p:nvPicPr>
        <p:blipFill>
          <a:blip r:embed="rId5">
            <a:alphaModFix/>
          </a:blip>
          <a:stretch>
            <a:fillRect/>
          </a:stretch>
        </p:blipFill>
        <p:spPr>
          <a:xfrm>
            <a:off x="4631473" y="2076323"/>
            <a:ext cx="1026275" cy="1337114"/>
          </a:xfrm>
          <a:prstGeom prst="rect">
            <a:avLst/>
          </a:prstGeom>
          <a:noFill/>
          <a:ln>
            <a:noFill/>
          </a:ln>
        </p:spPr>
      </p:pic>
      <p:pic>
        <p:nvPicPr>
          <p:cNvPr id="142" name="Google Shape;142;p25"/>
          <p:cNvPicPr preferRelativeResize="0"/>
          <p:nvPr/>
        </p:nvPicPr>
        <p:blipFill>
          <a:blip r:embed="rId6">
            <a:alphaModFix/>
          </a:blip>
          <a:stretch>
            <a:fillRect/>
          </a:stretch>
        </p:blipFill>
        <p:spPr>
          <a:xfrm>
            <a:off x="4631450" y="3534943"/>
            <a:ext cx="1026275" cy="13588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900"/>
                                        <p:tgtEl>
                                          <p:spTgt spid="135"/>
                                        </p:tgtEl>
                                      </p:cBhvr>
                                    </p:animEffect>
                                  </p:childTnLst>
                                </p:cTn>
                              </p:par>
                              <p:par>
                                <p:cTn id="11" presetID="10" presetClass="entr" presetSubtype="0" fill="hold"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fade">
                                      <p:cBhvr>
                                        <p:cTn id="13" dur="1000"/>
                                        <p:tgtEl>
                                          <p:spTgt spid="136"/>
                                        </p:tgtEl>
                                      </p:cBhvr>
                                    </p:animEffect>
                                  </p:childTnLst>
                                </p:cTn>
                              </p:par>
                              <p:par>
                                <p:cTn id="14" presetID="10" presetClass="entr" presetSubtype="0"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Course Information </a:t>
            </a:r>
            <a:r>
              <a:rPr lang="en" sz="2400" u="sng"/>
              <a:t>References</a:t>
            </a:r>
            <a:endParaRPr/>
          </a:p>
        </p:txBody>
      </p:sp>
      <p:sp>
        <p:nvSpPr>
          <p:cNvPr id="148" name="Google Shape;148;p26"/>
          <p:cNvSpPr txBox="1"/>
          <p:nvPr/>
        </p:nvSpPr>
        <p:spPr>
          <a:xfrm>
            <a:off x="165625" y="1455400"/>
            <a:ext cx="8534400" cy="5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1155CC"/>
                </a:solidFill>
                <a:latin typeface="Georgia"/>
                <a:ea typeface="Georgia"/>
                <a:cs typeface="Georgia"/>
                <a:sym typeface="Georgia"/>
              </a:rPr>
              <a:t>Free books and references:</a:t>
            </a:r>
            <a:endParaRPr sz="1800" b="1">
              <a:solidFill>
                <a:srgbClr val="1155CC"/>
              </a:solidFill>
              <a:latin typeface="Georgia"/>
              <a:ea typeface="Georgia"/>
              <a:cs typeface="Georgia"/>
              <a:sym typeface="Georgia"/>
            </a:endParaRPr>
          </a:p>
        </p:txBody>
      </p:sp>
      <p:sp>
        <p:nvSpPr>
          <p:cNvPr id="149" name="Google Shape;149;p26"/>
          <p:cNvSpPr txBox="1"/>
          <p:nvPr/>
        </p:nvSpPr>
        <p:spPr>
          <a:xfrm>
            <a:off x="1327000" y="2072825"/>
            <a:ext cx="3307800" cy="13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rgbClr val="1155CC"/>
                </a:solidFill>
                <a:latin typeface="times new roman"/>
                <a:ea typeface="times new roman"/>
                <a:cs typeface="times new roman"/>
                <a:sym typeface="times new roman"/>
              </a:rPr>
              <a:t>The C Book</a:t>
            </a:r>
            <a:endParaRPr sz="1600" b="1">
              <a:solidFill>
                <a:srgbClr val="1155CC"/>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100">
                <a:solidFill>
                  <a:schemeClr val="dk1"/>
                </a:solidFill>
                <a:highlight>
                  <a:srgbClr val="FFFFFF"/>
                </a:highlight>
              </a:rPr>
              <a:t>an online version of the popular introduction and reference on the ANSI Standard C programming language</a:t>
            </a: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b="1">
                <a:solidFill>
                  <a:srgbClr val="38761D"/>
                </a:solidFill>
                <a:latin typeface="times new roman"/>
                <a:ea typeface="times new roman"/>
                <a:cs typeface="times new roman"/>
                <a:sym typeface="times new roman"/>
              </a:rPr>
              <a:t>GBDirect Publications</a:t>
            </a:r>
            <a:endParaRPr b="1">
              <a:solidFill>
                <a:srgbClr val="38761D"/>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 sz="1000" u="sng">
                <a:solidFill>
                  <a:schemeClr val="hlink"/>
                </a:solidFill>
                <a:latin typeface="times new roman"/>
                <a:ea typeface="times new roman"/>
                <a:cs typeface="times new roman"/>
                <a:sym typeface="times new roman"/>
                <a:hlinkClick r:id="rId3"/>
              </a:rPr>
              <a:t>http://publications.gbdirect.co.uk/c_book/</a:t>
            </a:r>
            <a:endParaRPr sz="1000" u="sng">
              <a:solidFill>
                <a:schemeClr val="hlink"/>
              </a:solidFill>
              <a:latin typeface="times new roman"/>
              <a:ea typeface="times new roman"/>
              <a:cs typeface="times new roman"/>
              <a:sym typeface="times new roman"/>
            </a:endParaRPr>
          </a:p>
        </p:txBody>
      </p:sp>
      <p:sp>
        <p:nvSpPr>
          <p:cNvPr id="150" name="Google Shape;150;p26"/>
          <p:cNvSpPr txBox="1"/>
          <p:nvPr/>
        </p:nvSpPr>
        <p:spPr>
          <a:xfrm>
            <a:off x="1327000" y="3550500"/>
            <a:ext cx="3307800" cy="13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None/>
            </a:pPr>
            <a:r>
              <a:rPr lang="en" sz="1600" b="1">
                <a:solidFill>
                  <a:srgbClr val="1155CC"/>
                </a:solidFill>
                <a:latin typeface="times new roman"/>
                <a:ea typeface="times new roman"/>
                <a:cs typeface="times new roman"/>
                <a:sym typeface="times new roman"/>
              </a:rPr>
              <a:t>C Programming </a:t>
            </a:r>
            <a:endParaRPr sz="1600" b="1">
              <a:solidFill>
                <a:srgbClr val="1155CC"/>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b="1">
                <a:solidFill>
                  <a:srgbClr val="38761D"/>
                </a:solidFill>
                <a:latin typeface="times new roman"/>
                <a:ea typeface="times new roman"/>
                <a:cs typeface="times new roman"/>
                <a:sym typeface="times new roman"/>
              </a:rPr>
              <a:t>WikiBook</a:t>
            </a:r>
            <a:endParaRPr b="1">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 sz="1000" u="sng">
                <a:solidFill>
                  <a:schemeClr val="hlink"/>
                </a:solidFill>
                <a:latin typeface="times new roman"/>
                <a:ea typeface="times new roman"/>
                <a:cs typeface="times new roman"/>
                <a:sym typeface="times new roman"/>
              </a:rPr>
              <a:t>http://en.wikibooks.org/wiki/C_Programming</a:t>
            </a:r>
            <a:endParaRPr sz="1000" u="sng">
              <a:solidFill>
                <a:schemeClr val="hlink"/>
              </a:solidFill>
              <a:latin typeface="times new roman"/>
              <a:ea typeface="times new roman"/>
              <a:cs typeface="times new roman"/>
              <a:sym typeface="times new roman"/>
            </a:endParaRPr>
          </a:p>
        </p:txBody>
      </p:sp>
      <p:sp>
        <p:nvSpPr>
          <p:cNvPr id="151" name="Google Shape;151;p26"/>
          <p:cNvSpPr txBox="1"/>
          <p:nvPr/>
        </p:nvSpPr>
        <p:spPr>
          <a:xfrm>
            <a:off x="5806800" y="2097150"/>
            <a:ext cx="3063900" cy="13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1">
                <a:solidFill>
                  <a:srgbClr val="1155CC"/>
                </a:solidFill>
                <a:latin typeface="times new roman"/>
                <a:ea typeface="times new roman"/>
                <a:cs typeface="times new roman"/>
                <a:sym typeface="times new roman"/>
              </a:rPr>
              <a:t>Frequently Asked Questions</a:t>
            </a:r>
            <a:endParaRPr sz="1600" b="1">
              <a:solidFill>
                <a:srgbClr val="1155C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600" b="1">
              <a:solidFill>
                <a:srgbClr val="1155CC"/>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b="1">
                <a:solidFill>
                  <a:srgbClr val="38761D"/>
                </a:solidFill>
                <a:latin typeface="times new roman"/>
                <a:ea typeface="times new roman"/>
                <a:cs typeface="times new roman"/>
                <a:sym typeface="times new roman"/>
              </a:rPr>
              <a:t>comp.lang.c</a:t>
            </a:r>
            <a:endParaRPr b="1">
              <a:solidFill>
                <a:srgbClr val="38761D"/>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 sz="1000" u="sng">
                <a:solidFill>
                  <a:schemeClr val="hlink"/>
                </a:solidFill>
                <a:latin typeface="times new roman"/>
                <a:ea typeface="times new roman"/>
                <a:cs typeface="times new roman"/>
                <a:sym typeface="times new roman"/>
              </a:rPr>
              <a:t>http://c-faq.com/</a:t>
            </a:r>
            <a:endParaRPr sz="1000" u="sng">
              <a:solidFill>
                <a:schemeClr val="hlink"/>
              </a:solidFill>
              <a:latin typeface="times new roman"/>
              <a:ea typeface="times new roman"/>
              <a:cs typeface="times new roman"/>
              <a:sym typeface="times new roman"/>
            </a:endParaRPr>
          </a:p>
        </p:txBody>
      </p:sp>
      <p:sp>
        <p:nvSpPr>
          <p:cNvPr id="152" name="Google Shape;152;p2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53" name="Google Shape;153;p26"/>
          <p:cNvSpPr/>
          <p:nvPr/>
        </p:nvSpPr>
        <p:spPr>
          <a:xfrm>
            <a:off x="457200" y="2209800"/>
            <a:ext cx="857400" cy="11478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highlight>
                  <a:srgbClr val="FFFFFF"/>
                </a:highlight>
                <a:latin typeface="Times New Roman"/>
                <a:ea typeface="Times New Roman"/>
                <a:cs typeface="Times New Roman"/>
                <a:sym typeface="Times New Roman"/>
              </a:rPr>
              <a:t>The C Book</a:t>
            </a:r>
            <a:endParaRPr sz="1000" b="1">
              <a:highlight>
                <a:srgbClr val="FFFFFF"/>
              </a:highlight>
              <a:latin typeface="Times New Roman"/>
              <a:ea typeface="Times New Roman"/>
              <a:cs typeface="Times New Roman"/>
              <a:sym typeface="Times New Roman"/>
            </a:endParaRPr>
          </a:p>
        </p:txBody>
      </p:sp>
      <p:sp>
        <p:nvSpPr>
          <p:cNvPr id="154" name="Google Shape;154;p26"/>
          <p:cNvSpPr/>
          <p:nvPr/>
        </p:nvSpPr>
        <p:spPr>
          <a:xfrm>
            <a:off x="457200" y="3657600"/>
            <a:ext cx="857400" cy="11478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highlight>
                  <a:srgbClr val="FFFFFF"/>
                </a:highlight>
                <a:latin typeface="Times New Roman"/>
                <a:ea typeface="Times New Roman"/>
                <a:cs typeface="Times New Roman"/>
                <a:sym typeface="Times New Roman"/>
              </a:rPr>
              <a:t>C </a:t>
            </a:r>
            <a:r>
              <a:rPr lang="en" sz="800" b="1">
                <a:highlight>
                  <a:srgbClr val="FFFFFF"/>
                </a:highlight>
                <a:latin typeface="Times New Roman"/>
                <a:ea typeface="Times New Roman"/>
                <a:cs typeface="Times New Roman"/>
                <a:sym typeface="Times New Roman"/>
              </a:rPr>
              <a:t>Programming</a:t>
            </a:r>
            <a:endParaRPr sz="800" b="1">
              <a:highlight>
                <a:srgbClr val="FFFFFF"/>
              </a:highlight>
              <a:latin typeface="Times New Roman"/>
              <a:ea typeface="Times New Roman"/>
              <a:cs typeface="Times New Roman"/>
              <a:sym typeface="Times New Roman"/>
            </a:endParaRPr>
          </a:p>
        </p:txBody>
      </p:sp>
      <p:sp>
        <p:nvSpPr>
          <p:cNvPr id="155" name="Google Shape;155;p26"/>
          <p:cNvSpPr/>
          <p:nvPr/>
        </p:nvSpPr>
        <p:spPr>
          <a:xfrm>
            <a:off x="4965400" y="2217025"/>
            <a:ext cx="857400" cy="11478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highlight>
                  <a:srgbClr val="FFFFFF"/>
                </a:highlight>
                <a:latin typeface="Times New Roman"/>
                <a:ea typeface="Times New Roman"/>
                <a:cs typeface="Times New Roman"/>
                <a:sym typeface="Times New Roman"/>
              </a:rPr>
              <a:t>FAQs</a:t>
            </a:r>
            <a:br>
              <a:rPr lang="en" sz="1000" b="1">
                <a:highlight>
                  <a:srgbClr val="FFFFFF"/>
                </a:highlight>
                <a:latin typeface="Times New Roman"/>
                <a:ea typeface="Times New Roman"/>
                <a:cs typeface="Times New Roman"/>
                <a:sym typeface="Times New Roman"/>
              </a:rPr>
            </a:br>
            <a:r>
              <a:rPr lang="en" sz="1000" b="1">
                <a:highlight>
                  <a:srgbClr val="FFFFFF"/>
                </a:highlight>
                <a:latin typeface="Times New Roman"/>
                <a:ea typeface="Times New Roman"/>
                <a:cs typeface="Times New Roman"/>
                <a:sym typeface="Times New Roman"/>
              </a:rPr>
              <a:t>comp.lang.c</a:t>
            </a:r>
            <a:endParaRPr sz="800" b="1">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par>
                                <p:cTn id="8" presetID="10" presetClass="entr" presetSubtype="0" fill="hold"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1000"/>
                                        <p:tgtEl>
                                          <p:spTgt spid="150"/>
                                        </p:tgtEl>
                                      </p:cBhvr>
                                    </p:animEffect>
                                  </p:childTnLst>
                                </p:cTn>
                              </p:par>
                              <p:par>
                                <p:cTn id="11" presetID="10"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Course Information </a:t>
            </a:r>
            <a:r>
              <a:rPr lang="en" sz="2400" u="sng"/>
              <a:t>Tools</a:t>
            </a:r>
            <a:endParaRPr/>
          </a:p>
        </p:txBody>
      </p:sp>
      <p:sp>
        <p:nvSpPr>
          <p:cNvPr id="161" name="Google Shape;161;p27"/>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sz="1800" dirty="0">
                <a:latin typeface="Times New Roman"/>
                <a:ea typeface="Times New Roman"/>
                <a:cs typeface="Times New Roman"/>
                <a:sym typeface="Times New Roman"/>
              </a:rPr>
              <a:t>In lab:</a:t>
            </a:r>
            <a:endParaRPr sz="1400"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sz="1400" dirty="0">
                <a:latin typeface="Times New Roman"/>
                <a:ea typeface="Times New Roman"/>
                <a:cs typeface="Times New Roman"/>
                <a:sym typeface="Times New Roman"/>
              </a:rPr>
              <a:t>Command line interface</a:t>
            </a:r>
            <a:endParaRPr sz="1400"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sz="1400" dirty="0">
                <a:latin typeface="Times New Roman"/>
                <a:ea typeface="Times New Roman"/>
                <a:cs typeface="Times New Roman"/>
                <a:sym typeface="Times New Roman"/>
              </a:rPr>
              <a:t>Text editor</a:t>
            </a:r>
            <a:endParaRPr sz="1400"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sz="1400" b="1" u="sng" dirty="0">
                <a:latin typeface="Times New Roman"/>
                <a:ea typeface="Times New Roman"/>
                <a:cs typeface="Times New Roman"/>
                <a:sym typeface="Times New Roman"/>
              </a:rPr>
              <a:t>GCC </a:t>
            </a:r>
            <a:endParaRPr sz="1400" b="1" u="sng" dirty="0">
              <a:latin typeface="Times New Roman"/>
              <a:ea typeface="Times New Roman"/>
              <a:cs typeface="Times New Roman"/>
              <a:sym typeface="Times New Roman"/>
            </a:endParaRPr>
          </a:p>
          <a:p>
            <a:pPr marL="457200" lvl="0" indent="-342900" algn="l" rtl="0">
              <a:spcBef>
                <a:spcPts val="1000"/>
              </a:spcBef>
              <a:spcAft>
                <a:spcPts val="0"/>
              </a:spcAft>
              <a:buSzPts val="1800"/>
              <a:buFont typeface="Times New Roman"/>
              <a:buChar char="❖"/>
            </a:pPr>
            <a:r>
              <a:rPr lang="en" sz="1800" dirty="0">
                <a:latin typeface="Times New Roman"/>
                <a:ea typeface="Times New Roman"/>
                <a:cs typeface="Times New Roman"/>
                <a:sym typeface="Times New Roman"/>
              </a:rPr>
              <a:t>On your machine:</a:t>
            </a:r>
            <a:endParaRPr sz="1800" dirty="0">
              <a:latin typeface="Times New Roman"/>
              <a:ea typeface="Times New Roman"/>
              <a:cs typeface="Times New Roman"/>
              <a:sym typeface="Times New Roman"/>
            </a:endParaRPr>
          </a:p>
          <a:p>
            <a:pPr marL="914400" marR="0" lvl="1" indent="-317500" algn="l" rtl="0">
              <a:lnSpc>
                <a:spcPct val="150000"/>
              </a:lnSpc>
              <a:spcBef>
                <a:spcPts val="0"/>
              </a:spcBef>
              <a:spcAft>
                <a:spcPts val="0"/>
              </a:spcAft>
              <a:buSzPts val="1400"/>
              <a:buFont typeface="Times New Roman"/>
              <a:buChar char="○"/>
            </a:pPr>
            <a:r>
              <a:rPr lang="en" sz="1400" dirty="0">
                <a:latin typeface="Times New Roman"/>
                <a:ea typeface="Times New Roman"/>
                <a:cs typeface="Times New Roman"/>
                <a:sym typeface="Times New Roman"/>
              </a:rPr>
              <a:t>Windows: CMD, notepad (or any other editor) and GCC through </a:t>
            </a:r>
            <a:r>
              <a:rPr lang="en" sz="1400" b="1" dirty="0">
                <a:latin typeface="Times New Roman"/>
                <a:ea typeface="Times New Roman"/>
                <a:cs typeface="Times New Roman"/>
                <a:sym typeface="Times New Roman"/>
              </a:rPr>
              <a:t>MinGW</a:t>
            </a:r>
            <a:r>
              <a:rPr lang="en" sz="1400" dirty="0">
                <a:latin typeface="Times New Roman"/>
                <a:ea typeface="Times New Roman"/>
                <a:cs typeface="Times New Roman"/>
                <a:sym typeface="Times New Roman"/>
              </a:rPr>
              <a:t> </a:t>
            </a:r>
            <a:r>
              <a:rPr lang="en" sz="1400" u="sng" dirty="0">
                <a:latin typeface="Times New Roman"/>
                <a:ea typeface="Times New Roman"/>
                <a:cs typeface="Times New Roman"/>
                <a:sym typeface="Times New Roman"/>
              </a:rPr>
              <a:t>or</a:t>
            </a:r>
            <a:r>
              <a:rPr lang="en" sz="1400" dirty="0">
                <a:latin typeface="Times New Roman"/>
                <a:ea typeface="Times New Roman"/>
                <a:cs typeface="Times New Roman"/>
                <a:sym typeface="Times New Roman"/>
              </a:rPr>
              <a:t> </a:t>
            </a:r>
            <a:r>
              <a:rPr lang="en" sz="1400" b="1" dirty="0">
                <a:latin typeface="Times New Roman"/>
                <a:ea typeface="Times New Roman"/>
                <a:cs typeface="Times New Roman"/>
                <a:sym typeface="Times New Roman"/>
              </a:rPr>
              <a:t>Cygwin</a:t>
            </a:r>
            <a:r>
              <a:rPr lang="en" sz="1400" dirty="0">
                <a:latin typeface="Times New Roman"/>
                <a:ea typeface="Times New Roman"/>
                <a:cs typeface="Times New Roman"/>
                <a:sym typeface="Times New Roman"/>
              </a:rPr>
              <a:t> </a:t>
            </a:r>
            <a:endParaRPr sz="1400" dirty="0">
              <a:latin typeface="Times New Roman"/>
              <a:ea typeface="Times New Roman"/>
              <a:cs typeface="Times New Roman"/>
              <a:sym typeface="Times New Roman"/>
            </a:endParaRPr>
          </a:p>
          <a:p>
            <a:pPr marL="1371600" marR="0" lvl="2" indent="-317500" algn="l" rtl="0">
              <a:lnSpc>
                <a:spcPct val="150000"/>
              </a:lnSpc>
              <a:spcBef>
                <a:spcPts val="0"/>
              </a:spcBef>
              <a:spcAft>
                <a:spcPts val="0"/>
              </a:spcAft>
              <a:buSzPts val="1400"/>
              <a:buFont typeface="Times New Roman"/>
              <a:buChar char="■"/>
            </a:pPr>
            <a:r>
              <a:rPr lang="en" sz="1400" dirty="0">
                <a:latin typeface="Times New Roman"/>
                <a:ea typeface="Times New Roman"/>
                <a:cs typeface="Times New Roman"/>
                <a:sym typeface="Times New Roman"/>
              </a:rPr>
              <a:t>You can also install </a:t>
            </a:r>
            <a:r>
              <a:rPr lang="en" sz="1400" u="sng" dirty="0">
                <a:solidFill>
                  <a:schemeClr val="hlink"/>
                </a:solidFill>
                <a:latin typeface="Times New Roman"/>
                <a:ea typeface="Times New Roman"/>
                <a:cs typeface="Times New Roman"/>
                <a:sym typeface="Times New Roman"/>
                <a:hlinkClick r:id="rId3"/>
              </a:rPr>
              <a:t>WSL</a:t>
            </a:r>
            <a:r>
              <a:rPr lang="en" sz="1400" dirty="0">
                <a:latin typeface="Times New Roman"/>
                <a:ea typeface="Times New Roman"/>
                <a:cs typeface="Times New Roman"/>
                <a:sym typeface="Times New Roman"/>
              </a:rPr>
              <a:t> or use a virtual machine with linux guest system</a:t>
            </a:r>
            <a:endParaRPr sz="1400" dirty="0">
              <a:latin typeface="Times New Roman"/>
              <a:ea typeface="Times New Roman"/>
              <a:cs typeface="Times New Roman"/>
              <a:sym typeface="Times New Roman"/>
            </a:endParaRPr>
          </a:p>
          <a:p>
            <a:pPr marL="914400" marR="0" lvl="1" indent="-317500" algn="l" rtl="0">
              <a:lnSpc>
                <a:spcPct val="150000"/>
              </a:lnSpc>
              <a:spcBef>
                <a:spcPts val="0"/>
              </a:spcBef>
              <a:spcAft>
                <a:spcPts val="0"/>
              </a:spcAft>
              <a:buSzPts val="1400"/>
              <a:buFont typeface="Times New Roman"/>
              <a:buChar char="○"/>
            </a:pPr>
            <a:r>
              <a:rPr lang="en" sz="1400" dirty="0">
                <a:latin typeface="Times New Roman"/>
                <a:ea typeface="Times New Roman"/>
                <a:cs typeface="Times New Roman"/>
                <a:sym typeface="Times New Roman"/>
              </a:rPr>
              <a:t> Linux and OSX: same as in the lab: terminal, emacs (or any other editor) and GCC </a:t>
            </a:r>
            <a:endParaRPr sz="1400" dirty="0">
              <a:latin typeface="Times New Roman"/>
              <a:ea typeface="Times New Roman"/>
              <a:cs typeface="Times New Roman"/>
              <a:sym typeface="Times New Roman"/>
            </a:endParaRPr>
          </a:p>
          <a:p>
            <a:pPr marL="457200" marR="0" lvl="0" indent="-342900" algn="l" rtl="0">
              <a:lnSpc>
                <a:spcPct val="100000"/>
              </a:lnSpc>
              <a:spcBef>
                <a:spcPts val="1000"/>
              </a:spcBef>
              <a:spcAft>
                <a:spcPts val="0"/>
              </a:spcAft>
              <a:buSzPts val="1800"/>
              <a:buFont typeface="Times New Roman"/>
              <a:buChar char="❖"/>
            </a:pPr>
            <a:r>
              <a:rPr lang="en" sz="1800" dirty="0">
                <a:latin typeface="Times New Roman"/>
                <a:ea typeface="Times New Roman"/>
                <a:cs typeface="Times New Roman"/>
                <a:sym typeface="Times New Roman"/>
              </a:rPr>
              <a:t>Online:</a:t>
            </a:r>
            <a:endParaRPr sz="1800" dirty="0">
              <a:latin typeface="Times New Roman"/>
              <a:ea typeface="Times New Roman"/>
              <a:cs typeface="Times New Roman"/>
              <a:sym typeface="Times New Roman"/>
            </a:endParaRPr>
          </a:p>
          <a:p>
            <a:pPr marL="914400" marR="0" lvl="1" indent="-330200" algn="l" rtl="0">
              <a:lnSpc>
                <a:spcPct val="100000"/>
              </a:lnSpc>
              <a:spcBef>
                <a:spcPts val="0"/>
              </a:spcBef>
              <a:spcAft>
                <a:spcPts val="0"/>
              </a:spcAft>
              <a:buSzPts val="1600"/>
              <a:buFont typeface="Times New Roman"/>
              <a:buChar char="○"/>
            </a:pPr>
            <a:r>
              <a:rPr lang="en" sz="1600" u="sng" dirty="0">
                <a:solidFill>
                  <a:schemeClr val="hlink"/>
                </a:solidFill>
                <a:latin typeface="Times New Roman"/>
                <a:ea typeface="Times New Roman"/>
                <a:cs typeface="Times New Roman"/>
                <a:sym typeface="Times New Roman"/>
                <a:hlinkClick r:id="rId4"/>
              </a:rPr>
              <a:t>www.codechef.com/ide</a:t>
            </a:r>
            <a:r>
              <a:rPr lang="en" sz="1600" dirty="0">
                <a:latin typeface="Times New Roman"/>
                <a:ea typeface="Times New Roman"/>
                <a:cs typeface="Times New Roman"/>
                <a:sym typeface="Times New Roman"/>
              </a:rPr>
              <a:t>: quick, single file</a:t>
            </a:r>
            <a:endParaRPr sz="1600" dirty="0">
              <a:latin typeface="Times New Roman"/>
              <a:ea typeface="Times New Roman"/>
              <a:cs typeface="Times New Roman"/>
              <a:sym typeface="Times New Roman"/>
            </a:endParaRPr>
          </a:p>
          <a:p>
            <a:pPr marL="914400" marR="0" lvl="1" indent="-330200" algn="l" rtl="0">
              <a:lnSpc>
                <a:spcPct val="100000"/>
              </a:lnSpc>
              <a:spcBef>
                <a:spcPts val="0"/>
              </a:spcBef>
              <a:spcAft>
                <a:spcPts val="0"/>
              </a:spcAft>
              <a:buSzPts val="1600"/>
              <a:buFont typeface="Times New Roman"/>
              <a:buChar char="○"/>
            </a:pPr>
            <a:r>
              <a:rPr lang="en" sz="1600" u="sng" dirty="0">
                <a:solidFill>
                  <a:schemeClr val="hlink"/>
                </a:solidFill>
                <a:latin typeface="Times New Roman"/>
                <a:ea typeface="Times New Roman"/>
                <a:cs typeface="Times New Roman"/>
                <a:sym typeface="Times New Roman"/>
                <a:hlinkClick r:id="rId5"/>
              </a:rPr>
              <a:t>www.tutorialspoint.com/compile_c_online.php</a:t>
            </a:r>
            <a:endParaRPr sz="1600" dirty="0">
              <a:latin typeface="Times New Roman"/>
              <a:ea typeface="Times New Roman"/>
              <a:cs typeface="Times New Roman"/>
              <a:sym typeface="Times New Roman"/>
            </a:endParaRPr>
          </a:p>
          <a:p>
            <a:pPr marL="914400" marR="0" lvl="1" indent="-330200" algn="l" rtl="0">
              <a:lnSpc>
                <a:spcPct val="100000"/>
              </a:lnSpc>
              <a:spcBef>
                <a:spcPts val="0"/>
              </a:spcBef>
              <a:spcAft>
                <a:spcPts val="0"/>
              </a:spcAft>
              <a:buSzPts val="1600"/>
              <a:buFont typeface="Times New Roman"/>
              <a:buChar char="○"/>
            </a:pPr>
            <a:r>
              <a:rPr lang="en" sz="1600" u="sng" dirty="0">
                <a:solidFill>
                  <a:schemeClr val="hlink"/>
                </a:solidFill>
                <a:latin typeface="Times New Roman"/>
                <a:ea typeface="Times New Roman"/>
                <a:cs typeface="Times New Roman"/>
                <a:sym typeface="Times New Roman"/>
                <a:hlinkClick r:id="rId6"/>
              </a:rPr>
              <a:t>www.onlinegdb.com</a:t>
            </a:r>
            <a:endParaRPr sz="1600" dirty="0">
              <a:latin typeface="Times New Roman"/>
              <a:ea typeface="Times New Roman"/>
              <a:cs typeface="Times New Roman"/>
              <a:sym typeface="Times New Roman"/>
            </a:endParaRPr>
          </a:p>
        </p:txBody>
      </p:sp>
      <p:pic>
        <p:nvPicPr>
          <p:cNvPr id="162" name="Google Shape;162;p27"/>
          <p:cNvPicPr preferRelativeResize="0"/>
          <p:nvPr/>
        </p:nvPicPr>
        <p:blipFill>
          <a:blip r:embed="rId7">
            <a:alphaModFix/>
          </a:blip>
          <a:stretch>
            <a:fillRect/>
          </a:stretch>
        </p:blipFill>
        <p:spPr>
          <a:xfrm>
            <a:off x="1012075" y="1539625"/>
            <a:ext cx="333675" cy="333675"/>
          </a:xfrm>
          <a:prstGeom prst="rect">
            <a:avLst/>
          </a:prstGeom>
          <a:noFill/>
          <a:ln>
            <a:noFill/>
          </a:ln>
        </p:spPr>
      </p:pic>
      <p:pic>
        <p:nvPicPr>
          <p:cNvPr id="163" name="Google Shape;163;p27"/>
          <p:cNvPicPr preferRelativeResize="0"/>
          <p:nvPr/>
        </p:nvPicPr>
        <p:blipFill>
          <a:blip r:embed="rId8">
            <a:alphaModFix/>
          </a:blip>
          <a:stretch>
            <a:fillRect/>
          </a:stretch>
        </p:blipFill>
        <p:spPr>
          <a:xfrm>
            <a:off x="1012075" y="2206975"/>
            <a:ext cx="333675" cy="333675"/>
          </a:xfrm>
          <a:prstGeom prst="rect">
            <a:avLst/>
          </a:prstGeom>
          <a:noFill/>
          <a:ln>
            <a:noFill/>
          </a:ln>
        </p:spPr>
      </p:pic>
      <p:pic>
        <p:nvPicPr>
          <p:cNvPr id="164" name="Google Shape;164;p27"/>
          <p:cNvPicPr preferRelativeResize="0"/>
          <p:nvPr/>
        </p:nvPicPr>
        <p:blipFill>
          <a:blip r:embed="rId9">
            <a:alphaModFix/>
          </a:blip>
          <a:stretch>
            <a:fillRect/>
          </a:stretch>
        </p:blipFill>
        <p:spPr>
          <a:xfrm>
            <a:off x="1012075" y="2950525"/>
            <a:ext cx="280200" cy="286034"/>
          </a:xfrm>
          <a:prstGeom prst="rect">
            <a:avLst/>
          </a:prstGeom>
          <a:noFill/>
          <a:ln>
            <a:noFill/>
          </a:ln>
        </p:spPr>
      </p:pic>
      <p:pic>
        <p:nvPicPr>
          <p:cNvPr id="165" name="Google Shape;165;p27"/>
          <p:cNvPicPr preferRelativeResize="0"/>
          <p:nvPr/>
        </p:nvPicPr>
        <p:blipFill rotWithShape="1">
          <a:blip r:embed="rId10">
            <a:alphaModFix/>
          </a:blip>
          <a:srcRect l="25184" r="25318"/>
          <a:stretch/>
        </p:blipFill>
        <p:spPr>
          <a:xfrm>
            <a:off x="910050" y="3575684"/>
            <a:ext cx="280200" cy="303841"/>
          </a:xfrm>
          <a:prstGeom prst="rect">
            <a:avLst/>
          </a:prstGeom>
          <a:noFill/>
          <a:ln>
            <a:noFill/>
          </a:ln>
        </p:spPr>
      </p:pic>
      <p:pic>
        <p:nvPicPr>
          <p:cNvPr id="166" name="Google Shape;166;p27"/>
          <p:cNvPicPr preferRelativeResize="0"/>
          <p:nvPr/>
        </p:nvPicPr>
        <p:blipFill>
          <a:blip r:embed="rId11">
            <a:alphaModFix/>
          </a:blip>
          <a:stretch>
            <a:fillRect/>
          </a:stretch>
        </p:blipFill>
        <p:spPr>
          <a:xfrm>
            <a:off x="1152800" y="3593500"/>
            <a:ext cx="241489" cy="286025"/>
          </a:xfrm>
          <a:prstGeom prst="rect">
            <a:avLst/>
          </a:prstGeom>
          <a:noFill/>
          <a:ln>
            <a:noFill/>
          </a:ln>
        </p:spPr>
      </p:pic>
      <p:pic>
        <p:nvPicPr>
          <p:cNvPr id="167" name="Google Shape;167;p27"/>
          <p:cNvPicPr preferRelativeResize="0"/>
          <p:nvPr/>
        </p:nvPicPr>
        <p:blipFill rotWithShape="1">
          <a:blip r:embed="rId12">
            <a:alphaModFix/>
          </a:blip>
          <a:srcRect l="36488" t="31962" r="36223" b="31501"/>
          <a:stretch/>
        </p:blipFill>
        <p:spPr>
          <a:xfrm>
            <a:off x="1072105" y="1897130"/>
            <a:ext cx="213609" cy="286025"/>
          </a:xfrm>
          <a:prstGeom prst="rect">
            <a:avLst/>
          </a:prstGeom>
          <a:noFill/>
          <a:ln>
            <a:noFill/>
          </a:ln>
        </p:spPr>
      </p:pic>
      <p:pic>
        <p:nvPicPr>
          <p:cNvPr id="168" name="Google Shape;168;p27"/>
          <p:cNvPicPr preferRelativeResize="0"/>
          <p:nvPr/>
        </p:nvPicPr>
        <p:blipFill rotWithShape="1">
          <a:blip r:embed="rId13">
            <a:alphaModFix/>
          </a:blip>
          <a:srcRect l="19920" r="2475" b="2959"/>
          <a:stretch/>
        </p:blipFill>
        <p:spPr>
          <a:xfrm>
            <a:off x="1394300" y="3236550"/>
            <a:ext cx="444678" cy="28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Instructor's Information</a:t>
            </a:r>
            <a:endParaRPr/>
          </a:p>
        </p:txBody>
      </p:sp>
      <p:graphicFrame>
        <p:nvGraphicFramePr>
          <p:cNvPr id="174" name="Google Shape;174;p28"/>
          <p:cNvGraphicFramePr/>
          <p:nvPr>
            <p:extLst>
              <p:ext uri="{D42A27DB-BD31-4B8C-83A1-F6EECF244321}">
                <p14:modId xmlns:p14="http://schemas.microsoft.com/office/powerpoint/2010/main" val="1995374241"/>
              </p:ext>
            </p:extLst>
          </p:nvPr>
        </p:nvGraphicFramePr>
        <p:xfrm>
          <a:off x="304800" y="1729800"/>
          <a:ext cx="3829625" cy="2326690"/>
        </p:xfrm>
        <a:graphic>
          <a:graphicData uri="http://schemas.openxmlformats.org/drawingml/2006/table">
            <a:tbl>
              <a:tblPr>
                <a:noFill/>
                <a:tableStyleId>{979D3382-8C07-4B7F-A0C1-95239F3B5BD1}</a:tableStyleId>
              </a:tblPr>
              <a:tblGrid>
                <a:gridCol w="1138400">
                  <a:extLst>
                    <a:ext uri="{9D8B030D-6E8A-4147-A177-3AD203B41FA5}">
                      <a16:colId xmlns:a16="http://schemas.microsoft.com/office/drawing/2014/main" val="20000"/>
                    </a:ext>
                  </a:extLst>
                </a:gridCol>
                <a:gridCol w="26912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a:solidFill>
                            <a:srgbClr val="FFFFFF"/>
                          </a:solidFill>
                        </a:rPr>
                        <a:t>Name</a:t>
                      </a:r>
                      <a:endParaRPr>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lnSpc>
                          <a:spcPct val="100000"/>
                        </a:lnSpc>
                        <a:spcBef>
                          <a:spcPts val="0"/>
                        </a:spcBef>
                        <a:spcAft>
                          <a:spcPts val="0"/>
                        </a:spcAft>
                        <a:buNone/>
                      </a:pPr>
                      <a:r>
                        <a:rPr lang="en" dirty="0" smtClean="0"/>
                        <a:t>Mohammed Faroun</a:t>
                      </a:r>
                      <a:endParaRPr dirty="0"/>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dirty="0">
                          <a:solidFill>
                            <a:srgbClr val="FFFFFF"/>
                          </a:solidFill>
                        </a:rPr>
                        <a:t>Email</a:t>
                      </a:r>
                      <a:endParaRPr dirty="0">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lnSpc>
                          <a:spcPct val="100000"/>
                        </a:lnSpc>
                        <a:spcBef>
                          <a:spcPts val="0"/>
                        </a:spcBef>
                        <a:spcAft>
                          <a:spcPts val="0"/>
                        </a:spcAft>
                        <a:buNone/>
                      </a:pPr>
                      <a:r>
                        <a:rPr lang="en" sz="1200" dirty="0" smtClean="0">
                          <a:latin typeface="Courier New"/>
                          <a:ea typeface="Courier New"/>
                          <a:cs typeface="Courier New"/>
                          <a:sym typeface="Courier New"/>
                          <a:hlinkClick r:id="rId3"/>
                        </a:rPr>
                        <a:t>faroun@ksu.edu.sa</a:t>
                      </a:r>
                      <a:endParaRPr sz="1200" dirty="0">
                        <a:latin typeface="Courier New"/>
                        <a:ea typeface="Courier New"/>
                        <a:cs typeface="Courier New"/>
                        <a:sym typeface="Courier New"/>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dirty="0">
                          <a:solidFill>
                            <a:srgbClr val="FFFFFF"/>
                          </a:solidFill>
                        </a:rPr>
                        <a:t>Office</a:t>
                      </a:r>
                      <a:endParaRPr dirty="0">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lnSpc>
                          <a:spcPct val="100000"/>
                        </a:lnSpc>
                        <a:spcBef>
                          <a:spcPts val="0"/>
                        </a:spcBef>
                        <a:spcAft>
                          <a:spcPts val="0"/>
                        </a:spcAft>
                        <a:buNone/>
                      </a:pPr>
                      <a:r>
                        <a:rPr lang="en" dirty="0" smtClean="0"/>
                        <a:t>Bulding. </a:t>
                      </a:r>
                      <a:r>
                        <a:rPr lang="en" dirty="0"/>
                        <a:t>31 </a:t>
                      </a:r>
                      <a:r>
                        <a:rPr lang="en" dirty="0" smtClean="0"/>
                        <a:t>Room G005</a:t>
                      </a:r>
                      <a:endParaRPr dirty="0"/>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a:solidFill>
                            <a:srgbClr val="FFFFFF"/>
                          </a:solidFill>
                        </a:rPr>
                        <a:t>Office Tel.</a:t>
                      </a:r>
                      <a:endParaRPr>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lnSpc>
                          <a:spcPct val="100000"/>
                        </a:lnSpc>
                        <a:spcBef>
                          <a:spcPts val="0"/>
                        </a:spcBef>
                        <a:spcAft>
                          <a:spcPts val="0"/>
                        </a:spcAft>
                        <a:buNone/>
                      </a:pPr>
                      <a:r>
                        <a:rPr lang="en" dirty="0"/>
                        <a:t>+966 11 </a:t>
                      </a:r>
                      <a:r>
                        <a:rPr lang="en" dirty="0" smtClean="0"/>
                        <a:t>4676137</a:t>
                      </a:r>
                      <a:endParaRPr dirty="0"/>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3"/>
                  </a:ext>
                </a:extLst>
              </a:tr>
              <a:tr h="741850">
                <a:tc>
                  <a:txBody>
                    <a:bodyPr/>
                    <a:lstStyle/>
                    <a:p>
                      <a:pPr marL="0" lvl="0" indent="0" algn="l" rtl="0">
                        <a:spcBef>
                          <a:spcPts val="0"/>
                        </a:spcBef>
                        <a:spcAft>
                          <a:spcPts val="0"/>
                        </a:spcAft>
                        <a:buNone/>
                      </a:pPr>
                      <a:r>
                        <a:rPr lang="en">
                          <a:solidFill>
                            <a:srgbClr val="FFFFFF"/>
                          </a:solidFill>
                        </a:rPr>
                        <a:t>Office hours</a:t>
                      </a:r>
                      <a:endParaRPr sz="1000">
                        <a:solidFill>
                          <a:srgbClr val="FFFFFF"/>
                        </a:solidFill>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solidFill>
                      <a:srgbClr val="0B5394"/>
                    </a:solidFill>
                  </a:tcPr>
                </a:tc>
                <a:tc>
                  <a:txBody>
                    <a:bodyPr/>
                    <a:lstStyle/>
                    <a:p>
                      <a:pPr marL="0" lvl="0" indent="0" algn="l" rtl="0">
                        <a:lnSpc>
                          <a:spcPct val="100000"/>
                        </a:lnSpc>
                        <a:spcBef>
                          <a:spcPts val="0"/>
                        </a:spcBef>
                        <a:spcAft>
                          <a:spcPts val="0"/>
                        </a:spcAft>
                        <a:buNone/>
                      </a:pPr>
                      <a:r>
                        <a:rPr lang="en" sz="1000" dirty="0" smtClean="0">
                          <a:solidFill>
                            <a:schemeClr val="lt1"/>
                          </a:solidFill>
                          <a:highlight>
                            <a:srgbClr val="1155CC"/>
                          </a:highlight>
                          <a:latin typeface="Courier New"/>
                          <a:ea typeface="Courier New"/>
                          <a:cs typeface="Courier New"/>
                          <a:sym typeface="Courier New"/>
                        </a:rPr>
                        <a:t>Th </a:t>
                      </a:r>
                      <a:r>
                        <a:rPr lang="en" sz="1000" dirty="0" smtClean="0">
                          <a:solidFill>
                            <a:schemeClr val="dk1"/>
                          </a:solidFill>
                          <a:latin typeface="Courier New"/>
                          <a:ea typeface="Courier New"/>
                          <a:cs typeface="Courier New"/>
                          <a:sym typeface="Courier New"/>
                        </a:rPr>
                        <a:t>      08:00 AM -03:00 PM</a:t>
                      </a:r>
                      <a:endParaRPr sz="1000" dirty="0">
                        <a:latin typeface="Courier New"/>
                        <a:ea typeface="Courier New"/>
                        <a:cs typeface="Courier New"/>
                        <a:sym typeface="Courier New"/>
                      </a:endParaRPr>
                    </a:p>
                  </a:txBody>
                  <a:tcPr marL="91425" marR="91425" marT="91425" marB="91425">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75" name="Google Shape;175;p28"/>
          <p:cNvSpPr txBox="1"/>
          <p:nvPr/>
        </p:nvSpPr>
        <p:spPr>
          <a:xfrm>
            <a:off x="241825" y="1226800"/>
            <a:ext cx="3981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1155CC"/>
                </a:solidFill>
                <a:latin typeface="Georgia"/>
                <a:ea typeface="Georgia"/>
                <a:cs typeface="Georgia"/>
                <a:sym typeface="Georgia"/>
              </a:rPr>
              <a:t>Lectures &amp; Lab</a:t>
            </a:r>
            <a:endParaRPr sz="1800" b="1">
              <a:solidFill>
                <a:srgbClr val="1155CC"/>
              </a:solidFill>
              <a:latin typeface="Georgia"/>
              <a:ea typeface="Georgia"/>
              <a:cs typeface="Georgia"/>
              <a:sym typeface="Georgia"/>
            </a:endParaRPr>
          </a:p>
        </p:txBody>
      </p:sp>
      <p:sp>
        <p:nvSpPr>
          <p:cNvPr id="176" name="Google Shape;176;p2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77" name="Google Shape;177;p28"/>
          <p:cNvSpPr txBox="1"/>
          <p:nvPr/>
        </p:nvSpPr>
        <p:spPr>
          <a:xfrm>
            <a:off x="4223850" y="1226800"/>
            <a:ext cx="3981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1155CC"/>
                </a:solidFill>
                <a:latin typeface="Georgia"/>
                <a:ea typeface="Georgia"/>
                <a:cs typeface="Georgia"/>
                <a:sym typeface="Georgia"/>
              </a:rPr>
              <a:t>Schedule</a:t>
            </a:r>
            <a:endParaRPr sz="1800" b="1">
              <a:solidFill>
                <a:srgbClr val="1155CC"/>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To Study CSC215</a:t>
            </a:r>
            <a:endParaRPr/>
          </a:p>
        </p:txBody>
      </p:sp>
      <p:sp>
        <p:nvSpPr>
          <p:cNvPr id="184" name="Google Shape;184;p29"/>
          <p:cNvSpPr txBox="1"/>
          <p:nvPr/>
        </p:nvSpPr>
        <p:spPr>
          <a:xfrm>
            <a:off x="216475" y="1309250"/>
            <a:ext cx="8702400" cy="3610800"/>
          </a:xfrm>
          <a:prstGeom prst="rect">
            <a:avLst/>
          </a:prstGeom>
          <a:noFill/>
          <a:ln>
            <a:noFill/>
          </a:ln>
        </p:spPr>
        <p:txBody>
          <a:bodyPr spcFirstLastPara="1" wrap="square" lIns="91425" tIns="91425" rIns="91425" bIns="91425" anchor="t" anchorCtr="0">
            <a:noAutofit/>
          </a:bodyPr>
          <a:lstStyle/>
          <a:p>
            <a:pPr marL="381000" lvl="0" indent="-139700" algn="l" rtl="0">
              <a:spcBef>
                <a:spcPts val="0"/>
              </a:spcBef>
              <a:spcAft>
                <a:spcPts val="0"/>
              </a:spcAft>
              <a:buClr>
                <a:srgbClr val="1155CC"/>
              </a:buClr>
              <a:buSzPts val="1400"/>
              <a:buFont typeface="Times New Roman"/>
              <a:buChar char="●"/>
            </a:pPr>
            <a:r>
              <a:rPr lang="en" b="1">
                <a:solidFill>
                  <a:srgbClr val="1155CC"/>
                </a:solidFill>
                <a:latin typeface="Times New Roman"/>
                <a:ea typeface="Times New Roman"/>
                <a:cs typeface="Times New Roman"/>
                <a:sym typeface="Times New Roman"/>
              </a:rPr>
              <a:t>Review CSC111. You are expected to be mastering all of its topics.</a:t>
            </a:r>
            <a:endParaRPr b="1">
              <a:solidFill>
                <a:srgbClr val="1155CC"/>
              </a:solidFill>
              <a:latin typeface="Times New Roman"/>
              <a:ea typeface="Times New Roman"/>
              <a:cs typeface="Times New Roman"/>
              <a:sym typeface="Times New Roman"/>
            </a:endParaRPr>
          </a:p>
          <a:p>
            <a:pPr marL="0" lvl="0" indent="0" algn="l" rtl="0">
              <a:spcBef>
                <a:spcPts val="0"/>
              </a:spcBef>
              <a:spcAft>
                <a:spcPts val="0"/>
              </a:spcAft>
              <a:buNone/>
            </a:pPr>
            <a:endParaRPr sz="600" b="1">
              <a:solidFill>
                <a:srgbClr val="1155CC"/>
              </a:solidFill>
              <a:latin typeface="Times New Roman"/>
              <a:ea typeface="Times New Roman"/>
              <a:cs typeface="Times New Roman"/>
              <a:sym typeface="Times New Roman"/>
            </a:endParaRPr>
          </a:p>
          <a:p>
            <a:pPr marL="381000" lvl="0" indent="-139700" algn="l" rtl="0">
              <a:spcBef>
                <a:spcPts val="0"/>
              </a:spcBef>
              <a:spcAft>
                <a:spcPts val="0"/>
              </a:spcAft>
              <a:buClr>
                <a:srgbClr val="1155CC"/>
              </a:buClr>
              <a:buSzPts val="1400"/>
              <a:buFont typeface="Times New Roman"/>
              <a:buChar char="●"/>
            </a:pPr>
            <a:r>
              <a:rPr lang="en" b="1">
                <a:solidFill>
                  <a:srgbClr val="1155CC"/>
                </a:solidFill>
                <a:latin typeface="Times New Roman"/>
                <a:ea typeface="Times New Roman"/>
                <a:cs typeface="Times New Roman"/>
                <a:sym typeface="Times New Roman"/>
              </a:rPr>
              <a:t>Attend lectures and labs</a:t>
            </a:r>
            <a:endParaRPr b="1">
              <a:solidFill>
                <a:srgbClr val="1155CC"/>
              </a:solidFill>
              <a:latin typeface="Times New Roman"/>
              <a:ea typeface="Times New Roman"/>
              <a:cs typeface="Times New Roman"/>
              <a:sym typeface="Times New Roman"/>
            </a:endParaRPr>
          </a:p>
          <a:p>
            <a:pPr marL="762000" lvl="1" indent="-127000" algn="l" rtl="0">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Attend</a:t>
            </a:r>
            <a:endParaRPr sz="1200">
              <a:latin typeface="Times New Roman"/>
              <a:ea typeface="Times New Roman"/>
              <a:cs typeface="Times New Roman"/>
              <a:sym typeface="Times New Roman"/>
            </a:endParaRPr>
          </a:p>
          <a:p>
            <a:pPr marL="762000" marR="0" lvl="1" indent="-127000" algn="l" rtl="0">
              <a:lnSpc>
                <a:spcPct val="100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Pay attention, ask questions and take notes.</a:t>
            </a:r>
            <a:endParaRPr sz="12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600">
              <a:latin typeface="Times New Roman"/>
              <a:ea typeface="Times New Roman"/>
              <a:cs typeface="Times New Roman"/>
              <a:sym typeface="Times New Roman"/>
            </a:endParaRPr>
          </a:p>
          <a:p>
            <a:pPr marL="381000" lvl="0" indent="-139700" algn="l" rtl="0">
              <a:spcBef>
                <a:spcPts val="0"/>
              </a:spcBef>
              <a:spcAft>
                <a:spcPts val="0"/>
              </a:spcAft>
              <a:buClr>
                <a:srgbClr val="1155CC"/>
              </a:buClr>
              <a:buSzPts val="1400"/>
              <a:buFont typeface="Times New Roman"/>
              <a:buChar char="●"/>
            </a:pPr>
            <a:r>
              <a:rPr lang="en" b="1">
                <a:solidFill>
                  <a:srgbClr val="1155CC"/>
                </a:solidFill>
                <a:latin typeface="Times New Roman"/>
                <a:ea typeface="Times New Roman"/>
                <a:cs typeface="Times New Roman"/>
                <a:sym typeface="Times New Roman"/>
              </a:rPr>
              <a:t>Study what you have learned on the same day</a:t>
            </a:r>
            <a:endParaRPr b="1">
              <a:solidFill>
                <a:srgbClr val="1155CC"/>
              </a:solidFill>
              <a:latin typeface="Times New Roman"/>
              <a:ea typeface="Times New Roman"/>
              <a:cs typeface="Times New Roman"/>
              <a:sym typeface="Times New Roman"/>
            </a:endParaRPr>
          </a:p>
          <a:p>
            <a:pPr marL="762000" lvl="1" indent="-127000" algn="l" rtl="0">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Read slides, notes and optionally the textbook</a:t>
            </a:r>
            <a:endParaRPr sz="1200">
              <a:latin typeface="Times New Roman"/>
              <a:ea typeface="Times New Roman"/>
              <a:cs typeface="Times New Roman"/>
              <a:sym typeface="Times New Roman"/>
            </a:endParaRPr>
          </a:p>
          <a:p>
            <a:pPr marL="762000" lvl="1" indent="-127000" algn="l" rtl="0">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Redo the examples by yourself</a:t>
            </a:r>
            <a:endParaRPr sz="1200">
              <a:latin typeface="Times New Roman"/>
              <a:ea typeface="Times New Roman"/>
              <a:cs typeface="Times New Roman"/>
              <a:sym typeface="Times New Roman"/>
            </a:endParaRPr>
          </a:p>
          <a:p>
            <a:pPr marL="762000" lvl="1" indent="-127000" algn="l" rtl="0">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Apply on a computer</a:t>
            </a: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600">
              <a:latin typeface="Times New Roman"/>
              <a:ea typeface="Times New Roman"/>
              <a:cs typeface="Times New Roman"/>
              <a:sym typeface="Times New Roman"/>
            </a:endParaRPr>
          </a:p>
          <a:p>
            <a:pPr marL="381000" lvl="0" indent="-139700" algn="l" rtl="0">
              <a:spcBef>
                <a:spcPts val="0"/>
              </a:spcBef>
              <a:spcAft>
                <a:spcPts val="0"/>
              </a:spcAft>
              <a:buClr>
                <a:srgbClr val="1155CC"/>
              </a:buClr>
              <a:buSzPts val="1400"/>
              <a:buFont typeface="Times New Roman"/>
              <a:buChar char="●"/>
            </a:pPr>
            <a:r>
              <a:rPr lang="en" b="1">
                <a:solidFill>
                  <a:srgbClr val="1155CC"/>
                </a:solidFill>
                <a:latin typeface="Times New Roman"/>
                <a:ea typeface="Times New Roman"/>
                <a:cs typeface="Times New Roman"/>
                <a:sym typeface="Times New Roman"/>
              </a:rPr>
              <a:t>Use my office hours. </a:t>
            </a:r>
            <a:endParaRPr b="1">
              <a:solidFill>
                <a:srgbClr val="1155CC"/>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600">
              <a:latin typeface="Times New Roman"/>
              <a:ea typeface="Times New Roman"/>
              <a:cs typeface="Times New Roman"/>
              <a:sym typeface="Times New Roman"/>
            </a:endParaRPr>
          </a:p>
          <a:p>
            <a:pPr marL="381000" lvl="0" indent="-139700" algn="l" rtl="0">
              <a:spcBef>
                <a:spcPts val="0"/>
              </a:spcBef>
              <a:spcAft>
                <a:spcPts val="0"/>
              </a:spcAft>
              <a:buClr>
                <a:srgbClr val="1155CC"/>
              </a:buClr>
              <a:buSzPts val="1400"/>
              <a:buFont typeface="Times New Roman"/>
              <a:buChar char="●"/>
            </a:pPr>
            <a:r>
              <a:rPr lang="en" b="1">
                <a:solidFill>
                  <a:srgbClr val="1155CC"/>
                </a:solidFill>
                <a:latin typeface="Times New Roman"/>
                <a:ea typeface="Times New Roman"/>
                <a:cs typeface="Times New Roman"/>
                <a:sym typeface="Times New Roman"/>
              </a:rPr>
              <a:t>Do all of your homework assignments</a:t>
            </a:r>
            <a:endParaRPr b="1">
              <a:solidFill>
                <a:srgbClr val="1155CC"/>
              </a:solidFill>
              <a:latin typeface="Times New Roman"/>
              <a:ea typeface="Times New Roman"/>
              <a:cs typeface="Times New Roman"/>
              <a:sym typeface="Times New Roman"/>
            </a:endParaRPr>
          </a:p>
          <a:p>
            <a:pPr marL="762000" lvl="1" indent="-127000" algn="l" rtl="0">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Spend enough time thinking</a:t>
            </a:r>
            <a:endParaRPr sz="1200">
              <a:latin typeface="Times New Roman"/>
              <a:ea typeface="Times New Roman"/>
              <a:cs typeface="Times New Roman"/>
              <a:sym typeface="Times New Roman"/>
            </a:endParaRPr>
          </a:p>
          <a:p>
            <a:pPr marL="762000" lvl="1" indent="-127000" algn="l" rtl="0">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Implement and run your solutions</a:t>
            </a:r>
            <a:endParaRPr sz="1200">
              <a:latin typeface="Times New Roman"/>
              <a:ea typeface="Times New Roman"/>
              <a:cs typeface="Times New Roman"/>
              <a:sym typeface="Times New Roman"/>
            </a:endParaRPr>
          </a:p>
          <a:p>
            <a:pPr marL="762000" lvl="1" indent="-127000" algn="l" rtl="0">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Submit in a timely manner</a:t>
            </a: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600">
              <a:latin typeface="Times New Roman"/>
              <a:ea typeface="Times New Roman"/>
              <a:cs typeface="Times New Roman"/>
              <a:sym typeface="Times New Roman"/>
            </a:endParaRPr>
          </a:p>
          <a:p>
            <a:pPr marL="381000" lvl="0" indent="-139700" algn="l" rtl="0">
              <a:spcBef>
                <a:spcPts val="0"/>
              </a:spcBef>
              <a:spcAft>
                <a:spcPts val="0"/>
              </a:spcAft>
              <a:buClr>
                <a:srgbClr val="1155CC"/>
              </a:buClr>
              <a:buSzPts val="1400"/>
              <a:buFont typeface="Times New Roman"/>
              <a:buChar char="●"/>
            </a:pPr>
            <a:r>
              <a:rPr lang="en" b="1">
                <a:solidFill>
                  <a:srgbClr val="1155CC"/>
                </a:solidFill>
                <a:latin typeface="Times New Roman"/>
                <a:ea typeface="Times New Roman"/>
                <a:cs typeface="Times New Roman"/>
                <a:sym typeface="Times New Roman"/>
              </a:rPr>
              <a:t>Look for examples, exercises, problems to solve and previous exams.</a:t>
            </a:r>
            <a:endParaRPr b="1">
              <a:solidFill>
                <a:srgbClr val="1155CC"/>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600">
              <a:latin typeface="Times New Roman"/>
              <a:ea typeface="Times New Roman"/>
              <a:cs typeface="Times New Roman"/>
              <a:sym typeface="Times New Roman"/>
            </a:endParaRPr>
          </a:p>
          <a:p>
            <a:pPr marL="381000" lvl="0" indent="-139700" algn="l" rtl="0">
              <a:spcBef>
                <a:spcPts val="0"/>
              </a:spcBef>
              <a:spcAft>
                <a:spcPts val="0"/>
              </a:spcAft>
              <a:buClr>
                <a:srgbClr val="1155CC"/>
              </a:buClr>
              <a:buSzPts val="1400"/>
              <a:buFont typeface="Times New Roman"/>
              <a:buChar char="●"/>
            </a:pPr>
            <a:r>
              <a:rPr lang="en" b="1">
                <a:solidFill>
                  <a:srgbClr val="1155CC"/>
                </a:solidFill>
                <a:latin typeface="Times New Roman"/>
                <a:ea typeface="Times New Roman"/>
                <a:cs typeface="Times New Roman"/>
                <a:sym typeface="Times New Roman"/>
              </a:rPr>
              <a:t>Discuss with your colleagues, but never ask for ready solutions, and submit your own work.</a:t>
            </a:r>
            <a:endParaRPr b="1">
              <a:solidFill>
                <a:srgbClr val="1155CC"/>
              </a:solidFill>
              <a:latin typeface="Times New Roman"/>
              <a:ea typeface="Times New Roman"/>
              <a:cs typeface="Times New Roman"/>
              <a:sym typeface="Times New Roman"/>
            </a:endParaRPr>
          </a:p>
        </p:txBody>
      </p:sp>
      <p:sp>
        <p:nvSpPr>
          <p:cNvPr id="185" name="Google Shape;185;p2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676</Words>
  <Application>Microsoft Office PowerPoint</Application>
  <PresentationFormat>On-screen Show (16:9)</PresentationFormat>
  <Paragraphs>153</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Comic Sans MS</vt:lpstr>
      <vt:lpstr>Courier New</vt:lpstr>
      <vt:lpstr>Georgia</vt:lpstr>
      <vt:lpstr>Times New Roman</vt:lpstr>
      <vt:lpstr>Times New Roman</vt:lpstr>
      <vt:lpstr>Simple Light</vt:lpstr>
      <vt:lpstr>Paper Plane</vt:lpstr>
      <vt:lpstr>Orientation</vt:lpstr>
      <vt:lpstr>Course Information Objectives</vt:lpstr>
      <vt:lpstr>Course Information Topics and Calendar</vt:lpstr>
      <vt:lpstr>Course Information Assessment</vt:lpstr>
      <vt:lpstr>Course Information Textbook</vt:lpstr>
      <vt:lpstr>Course Information References</vt:lpstr>
      <vt:lpstr>Course Information Tools</vt:lpstr>
      <vt:lpstr>Instructor's Information</vt:lpstr>
      <vt:lpstr>How To Study CSC215</vt:lpstr>
      <vt:lpstr>CSC215 Attendance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dc:title>
  <cp:lastModifiedBy>CCIS IT Unit</cp:lastModifiedBy>
  <cp:revision>3</cp:revision>
  <dcterms:modified xsi:type="dcterms:W3CDTF">2024-08-17T03:55:31Z</dcterms:modified>
</cp:coreProperties>
</file>