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3"/>
  </p:notesMasterIdLst>
  <p:sldIdLst>
    <p:sldId id="256" r:id="rId2"/>
    <p:sldId id="257" r:id="rId3"/>
    <p:sldId id="258" r:id="rId4"/>
    <p:sldId id="259" r:id="rId5"/>
    <p:sldId id="262" r:id="rId6"/>
    <p:sldId id="263" r:id="rId7"/>
    <p:sldId id="264" r:id="rId8"/>
    <p:sldId id="265" r:id="rId9"/>
    <p:sldId id="266" r:id="rId10"/>
    <p:sldId id="267" r:id="rId11"/>
    <p:sldId id="268"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1038"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156A9A8-05DE-4838-B469-91FE306CF164}" type="datetimeFigureOut">
              <a:rPr lang="en-GB" smtClean="0"/>
              <a:t>15/03/2011</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2DD5122-D434-454B-8FEC-C40140640880}" type="slidenum">
              <a:rPr lang="en-GB" smtClean="0"/>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DAE2C08F-B6C4-4C1C-BDE4-1CBC1AAECA56}" type="datetimeFigureOut">
              <a:rPr lang="en-GB" smtClean="0"/>
              <a:pPr/>
              <a:t>14/03/2011</a:t>
            </a:fld>
            <a:endParaRPr lang="en-GB"/>
          </a:p>
        </p:txBody>
      </p:sp>
      <p:sp>
        <p:nvSpPr>
          <p:cNvPr id="2" name="Footer Placeholder 1"/>
          <p:cNvSpPr>
            <a:spLocks noGrp="1"/>
          </p:cNvSpPr>
          <p:nvPr>
            <p:ph type="ftr" sz="quarter" idx="11"/>
          </p:nvPr>
        </p:nvSpPr>
        <p:spPr/>
        <p:txBody>
          <a:bodyPr/>
          <a:lstStyle/>
          <a:p>
            <a:endParaRPr lang="en-GB"/>
          </a:p>
        </p:txBody>
      </p:sp>
      <p:sp>
        <p:nvSpPr>
          <p:cNvPr id="15" name="Slide Number Placeholder 14"/>
          <p:cNvSpPr>
            <a:spLocks noGrp="1"/>
          </p:cNvSpPr>
          <p:nvPr>
            <p:ph type="sldNum" sz="quarter" idx="12"/>
          </p:nvPr>
        </p:nvSpPr>
        <p:spPr>
          <a:xfrm>
            <a:off x="8229600" y="6473952"/>
            <a:ext cx="758952" cy="246888"/>
          </a:xfrm>
        </p:spPr>
        <p:txBody>
          <a:bodyPr/>
          <a:lstStyle/>
          <a:p>
            <a:fld id="{0487820E-3C70-4F57-BC9E-ECB5ADFF0756}"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AE2C08F-B6C4-4C1C-BDE4-1CBC1AAECA56}" type="datetimeFigureOut">
              <a:rPr lang="en-GB" smtClean="0"/>
              <a:pPr/>
              <a:t>14/03/2011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487820E-3C70-4F57-BC9E-ECB5ADFF0756}"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AE2C08F-B6C4-4C1C-BDE4-1CBC1AAECA56}" type="datetimeFigureOut">
              <a:rPr lang="en-GB" smtClean="0"/>
              <a:pPr/>
              <a:t>14/03/2011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487820E-3C70-4F57-BC9E-ECB5ADFF0756}"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DAE2C08F-B6C4-4C1C-BDE4-1CBC1AAECA56}" type="datetimeFigureOut">
              <a:rPr lang="en-GB" smtClean="0"/>
              <a:pPr/>
              <a:t>14/03/2011</a:t>
            </a:fld>
            <a:endParaRPr lang="en-GB"/>
          </a:p>
        </p:txBody>
      </p:sp>
      <p:sp>
        <p:nvSpPr>
          <p:cNvPr id="19" name="Footer Placeholder 18"/>
          <p:cNvSpPr>
            <a:spLocks noGrp="1"/>
          </p:cNvSpPr>
          <p:nvPr>
            <p:ph type="ftr" sz="quarter" idx="11"/>
          </p:nvPr>
        </p:nvSpPr>
        <p:spPr>
          <a:xfrm>
            <a:off x="3581400" y="76200"/>
            <a:ext cx="2895600" cy="288925"/>
          </a:xfrm>
        </p:spPr>
        <p:txBody>
          <a:bodyPr/>
          <a:lstStyle/>
          <a:p>
            <a:endParaRPr lang="en-GB"/>
          </a:p>
        </p:txBody>
      </p:sp>
      <p:sp>
        <p:nvSpPr>
          <p:cNvPr id="16" name="Slide Number Placeholder 15"/>
          <p:cNvSpPr>
            <a:spLocks noGrp="1"/>
          </p:cNvSpPr>
          <p:nvPr>
            <p:ph type="sldNum" sz="quarter" idx="12"/>
          </p:nvPr>
        </p:nvSpPr>
        <p:spPr>
          <a:xfrm>
            <a:off x="8229600" y="6473952"/>
            <a:ext cx="758952" cy="246888"/>
          </a:xfrm>
        </p:spPr>
        <p:txBody>
          <a:bodyPr/>
          <a:lstStyle/>
          <a:p>
            <a:fld id="{0487820E-3C70-4F57-BC9E-ECB5ADFF0756}"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DAE2C08F-B6C4-4C1C-BDE4-1CBC1AAECA56}" type="datetimeFigureOut">
              <a:rPr lang="en-GB" smtClean="0"/>
              <a:pPr/>
              <a:t>14/03/2011</a:t>
            </a:fld>
            <a:endParaRPr lang="en-GB"/>
          </a:p>
        </p:txBody>
      </p:sp>
      <p:sp>
        <p:nvSpPr>
          <p:cNvPr id="11" name="Footer Placeholder 10"/>
          <p:cNvSpPr>
            <a:spLocks noGrp="1"/>
          </p:cNvSpPr>
          <p:nvPr>
            <p:ph type="ftr" sz="quarter" idx="11"/>
          </p:nvPr>
        </p:nvSpPr>
        <p:spPr/>
        <p:txBody>
          <a:bodyPr/>
          <a:lstStyle/>
          <a:p>
            <a:endParaRPr lang="en-GB"/>
          </a:p>
        </p:txBody>
      </p:sp>
      <p:sp>
        <p:nvSpPr>
          <p:cNvPr id="16" name="Slide Number Placeholder 15"/>
          <p:cNvSpPr>
            <a:spLocks noGrp="1"/>
          </p:cNvSpPr>
          <p:nvPr>
            <p:ph type="sldNum" sz="quarter" idx="12"/>
          </p:nvPr>
        </p:nvSpPr>
        <p:spPr/>
        <p:txBody>
          <a:bodyPr/>
          <a:lstStyle/>
          <a:p>
            <a:fld id="{0487820E-3C70-4F57-BC9E-ECB5ADFF0756}" type="slidenum">
              <a:rPr lang="en-GB" smtClean="0"/>
              <a:pPr/>
              <a:t>‹#›</a:t>
            </a:fld>
            <a:endParaRPr lang="en-GB"/>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DAE2C08F-B6C4-4C1C-BDE4-1CBC1AAECA56}" type="datetimeFigureOut">
              <a:rPr lang="en-GB" smtClean="0"/>
              <a:pPr/>
              <a:t>14/03/2011</a:t>
            </a:fld>
            <a:endParaRPr lang="en-GB"/>
          </a:p>
        </p:txBody>
      </p:sp>
      <p:sp>
        <p:nvSpPr>
          <p:cNvPr id="10" name="Footer Placeholder 9"/>
          <p:cNvSpPr>
            <a:spLocks noGrp="1"/>
          </p:cNvSpPr>
          <p:nvPr>
            <p:ph type="ftr" sz="quarter" idx="11"/>
          </p:nvPr>
        </p:nvSpPr>
        <p:spPr/>
        <p:txBody>
          <a:bodyPr/>
          <a:lstStyle/>
          <a:p>
            <a:endParaRPr lang="en-GB"/>
          </a:p>
        </p:txBody>
      </p:sp>
      <p:sp>
        <p:nvSpPr>
          <p:cNvPr id="31" name="Slide Number Placeholder 30"/>
          <p:cNvSpPr>
            <a:spLocks noGrp="1"/>
          </p:cNvSpPr>
          <p:nvPr>
            <p:ph type="sldNum" sz="quarter" idx="12"/>
          </p:nvPr>
        </p:nvSpPr>
        <p:spPr/>
        <p:txBody>
          <a:bodyPr/>
          <a:lstStyle/>
          <a:p>
            <a:fld id="{0487820E-3C70-4F57-BC9E-ECB5ADFF0756}"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DAE2C08F-B6C4-4C1C-BDE4-1CBC1AAECA56}" type="datetimeFigureOut">
              <a:rPr lang="en-GB" smtClean="0"/>
              <a:pPr/>
              <a:t>14/03/2011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a:xfrm>
            <a:off x="8229600" y="6477000"/>
            <a:ext cx="762000" cy="246888"/>
          </a:xfrm>
        </p:spPr>
        <p:txBody>
          <a:bodyPr/>
          <a:lstStyle/>
          <a:p>
            <a:fld id="{0487820E-3C70-4F57-BC9E-ECB5ADFF0756}" type="slidenum">
              <a:rPr lang="en-GB" smtClean="0"/>
              <a:pPr/>
              <a:t>‹#›</a:t>
            </a:fld>
            <a:endParaRPr lang="en-GB"/>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DAE2C08F-B6C4-4C1C-BDE4-1CBC1AAECA56}" type="datetimeFigureOut">
              <a:rPr lang="en-GB" smtClean="0"/>
              <a:pPr/>
              <a:t>14/03/2011</a:t>
            </a:fld>
            <a:endParaRPr lang="en-GB"/>
          </a:p>
        </p:txBody>
      </p:sp>
      <p:sp>
        <p:nvSpPr>
          <p:cNvPr id="21" name="Footer Placeholder 20"/>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487820E-3C70-4F57-BC9E-ECB5ADFF0756}"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DAE2C08F-B6C4-4C1C-BDE4-1CBC1AAECA56}" type="datetimeFigureOut">
              <a:rPr lang="en-GB" smtClean="0"/>
              <a:pPr/>
              <a:t>14/03/2011</a:t>
            </a:fld>
            <a:endParaRPr lang="en-GB"/>
          </a:p>
        </p:txBody>
      </p:sp>
      <p:sp>
        <p:nvSpPr>
          <p:cNvPr id="24" name="Footer Placeholder 23"/>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487820E-3C70-4F57-BC9E-ECB5ADFF0756}"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DAE2C08F-B6C4-4C1C-BDE4-1CBC1AAECA56}" type="datetimeFigureOut">
              <a:rPr lang="en-GB" smtClean="0"/>
              <a:pPr/>
              <a:t>14/03/2011</a:t>
            </a:fld>
            <a:endParaRPr lang="en-GB"/>
          </a:p>
        </p:txBody>
      </p:sp>
      <p:sp>
        <p:nvSpPr>
          <p:cNvPr id="29" name="Footer Placeholder 28"/>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487820E-3C70-4F57-BC9E-ECB5ADFF0756}"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DAE2C08F-B6C4-4C1C-BDE4-1CBC1AAECA56}" type="datetimeFigureOut">
              <a:rPr lang="en-GB" smtClean="0"/>
              <a:pPr/>
              <a:t>14/03/2011</a:t>
            </a:fld>
            <a:endParaRPr lang="en-GB"/>
          </a:p>
        </p:txBody>
      </p:sp>
      <p:sp>
        <p:nvSpPr>
          <p:cNvPr id="5" name="Footer Placeholder 4"/>
          <p:cNvSpPr>
            <a:spLocks noGrp="1"/>
          </p:cNvSpPr>
          <p:nvPr>
            <p:ph type="ftr" sz="quarter" idx="11"/>
          </p:nvPr>
        </p:nvSpPr>
        <p:spPr/>
        <p:txBody>
          <a:bodyPr/>
          <a:lstStyle/>
          <a:p>
            <a:endParaRPr lang="en-GB"/>
          </a:p>
        </p:txBody>
      </p:sp>
      <p:sp>
        <p:nvSpPr>
          <p:cNvPr id="31" name="Slide Number Placeholder 30"/>
          <p:cNvSpPr>
            <a:spLocks noGrp="1"/>
          </p:cNvSpPr>
          <p:nvPr>
            <p:ph type="sldNum" sz="quarter" idx="12"/>
          </p:nvPr>
        </p:nvSpPr>
        <p:spPr/>
        <p:txBody>
          <a:bodyPr/>
          <a:lstStyle/>
          <a:p>
            <a:fld id="{0487820E-3C70-4F57-BC9E-ECB5ADFF0756}" type="slidenum">
              <a:rPr lang="en-GB" smtClean="0"/>
              <a:pPr/>
              <a:t>‹#›</a:t>
            </a:fld>
            <a:endParaRPr lang="en-GB"/>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DAE2C08F-B6C4-4C1C-BDE4-1CBC1AAECA56}" type="datetimeFigureOut">
              <a:rPr lang="en-GB" smtClean="0"/>
              <a:pPr/>
              <a:t>14/03/2011</a:t>
            </a:fld>
            <a:endParaRPr lang="en-GB"/>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n-GB"/>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0487820E-3C70-4F57-BC9E-ECB5ADFF0756}" type="slidenum">
              <a:rPr lang="en-GB" smtClean="0"/>
              <a:pPr/>
              <a:t>‹#›</a:t>
            </a:fld>
            <a:endParaRPr lang="en-GB"/>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3" Type="http://schemas.openxmlformats.org/officeDocument/2006/relationships/hyperlink" Target="http://www.google.co.uk/imgres?imgurl=http://www.best-of-web.com/_images_300/Protein_Variety_Peanut_Butter_Fish_Steak_Legumes_Nuts_and_Eggs_100701-233246-922042.jpg&amp;imgrefurl=http://conveniencestores.biz/world-map-africa.html&amp;usg=__PUtiG5lGWeVM46pX7kxv03FH_Ik=&amp;h=277&amp;w=300&amp;sz=18&amp;hl=en&amp;start=7&amp;zoom=1&amp;um=1&amp;itbs=1&amp;tbnid=K83Q3NmPM04Q0M:&amp;tbnh=107&amp;tbnw=116&amp;prev=/images%3Fq%3Damino%2Bacid%2Bclipart%26um%3D1%26hl%3Den%26safe%3Dactive%26sa%3DG%26tbs%3Disch:1&amp;ei=6ql-TdWlIsuz4AbnsY3tBw" TargetMode="External"/><Relationship Id="rId2" Type="http://schemas.openxmlformats.org/officeDocument/2006/relationships/hyperlink" Target="http://nutrition.about.com/od/nutritionglossary/g/essential_amino.htm" TargetMode="External"/><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67544" y="332657"/>
            <a:ext cx="8352928" cy="1728192"/>
          </a:xfrm>
        </p:spPr>
        <p:txBody>
          <a:bodyPr>
            <a:normAutofit/>
          </a:bodyPr>
          <a:lstStyle/>
          <a:p>
            <a:r>
              <a:rPr lang="en-GB" sz="3200" b="1" u="sng" dirty="0" smtClean="0"/>
              <a:t>CLS 331</a:t>
            </a:r>
            <a:br>
              <a:rPr lang="en-GB" sz="3200" b="1" u="sng" dirty="0" smtClean="0"/>
            </a:br>
            <a:r>
              <a:rPr lang="en-GB" u="sng" dirty="0" smtClean="0">
                <a:solidFill>
                  <a:srgbClr val="FF0000"/>
                </a:solidFill>
              </a:rPr>
              <a:t>‘’Identification of free amino acids by TLC using silica gel plates’’</a:t>
            </a:r>
            <a:endParaRPr lang="en-GB" u="sng" dirty="0">
              <a:solidFill>
                <a:srgbClr val="FF0000"/>
              </a:solidFill>
            </a:endParaRPr>
          </a:p>
        </p:txBody>
      </p:sp>
      <p:sp>
        <p:nvSpPr>
          <p:cNvPr id="3" name="Subtitle 2"/>
          <p:cNvSpPr>
            <a:spLocks noGrp="1"/>
          </p:cNvSpPr>
          <p:nvPr>
            <p:ph type="subTitle" idx="1"/>
          </p:nvPr>
        </p:nvSpPr>
        <p:spPr>
          <a:xfrm>
            <a:off x="1371600" y="2204864"/>
            <a:ext cx="6400800" cy="3960440"/>
          </a:xfrm>
        </p:spPr>
        <p:txBody>
          <a:bodyPr>
            <a:normAutofit lnSpcReduction="10000"/>
          </a:bodyPr>
          <a:lstStyle/>
          <a:p>
            <a:pPr algn="l"/>
            <a:r>
              <a:rPr lang="en-US" sz="3600" b="1" u="sng" dirty="0" smtClean="0">
                <a:solidFill>
                  <a:srgbClr val="7030A0"/>
                </a:solidFill>
              </a:rPr>
              <a:t>Amino acids:</a:t>
            </a:r>
            <a:r>
              <a:rPr lang="en-US" sz="3600" dirty="0" smtClean="0">
                <a:solidFill>
                  <a:schemeClr val="tx1"/>
                </a:solidFill>
              </a:rPr>
              <a:t> are the building blocks of peptides and proteins. </a:t>
            </a:r>
          </a:p>
          <a:p>
            <a:pPr algn="l"/>
            <a:r>
              <a:rPr lang="en-US" sz="3600" dirty="0" smtClean="0">
                <a:solidFill>
                  <a:schemeClr val="tx1"/>
                </a:solidFill>
              </a:rPr>
              <a:t>They possess two functional groups—the carboxylic acid group gives the acidic character, and the amino group provides the basic character</a:t>
            </a:r>
            <a:r>
              <a:rPr lang="en-US" sz="3600" dirty="0" smtClean="0"/>
              <a:t>.</a:t>
            </a:r>
          </a:p>
        </p:txBody>
      </p:sp>
    </p:spTree>
  </p:cSld>
  <p:clrMapOvr>
    <a:masterClrMapping/>
  </p:clrMapOvr>
  <p:transition>
    <p:wipe di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GB" b="1" u="sng" dirty="0" smtClean="0">
                <a:solidFill>
                  <a:srgbClr val="FF0000"/>
                </a:solidFill>
              </a:rPr>
              <a:t>Method:</a:t>
            </a:r>
            <a:endParaRPr lang="en-GB" b="1" u="sng" dirty="0">
              <a:solidFill>
                <a:srgbClr val="FF0000"/>
              </a:solidFill>
            </a:endParaRPr>
          </a:p>
        </p:txBody>
      </p:sp>
      <p:sp>
        <p:nvSpPr>
          <p:cNvPr id="3" name="Content Placeholder 2"/>
          <p:cNvSpPr>
            <a:spLocks noGrp="1"/>
          </p:cNvSpPr>
          <p:nvPr>
            <p:ph idx="1"/>
          </p:nvPr>
        </p:nvSpPr>
        <p:spPr/>
        <p:txBody>
          <a:bodyPr/>
          <a:lstStyle/>
          <a:p>
            <a:pPr marL="514350" indent="-514350">
              <a:buFont typeface="+mj-lt"/>
              <a:buAutoNum type="arabicPeriod"/>
            </a:pPr>
            <a:r>
              <a:rPr lang="en-GB" dirty="0" smtClean="0"/>
              <a:t>Preparation of the silica gel plates.</a:t>
            </a:r>
          </a:p>
          <a:p>
            <a:pPr marL="514350" indent="-514350">
              <a:buFont typeface="+mj-lt"/>
              <a:buAutoNum type="arabicPeriod"/>
            </a:pPr>
            <a:r>
              <a:rPr lang="en-GB" dirty="0" smtClean="0"/>
              <a:t>A pencil line is drawn near the bottom of the plate and a small drop of a solution of the </a:t>
            </a:r>
            <a:r>
              <a:rPr lang="en-GB" dirty="0" smtClean="0"/>
              <a:t>mixture </a:t>
            </a:r>
            <a:r>
              <a:rPr lang="en-GB" dirty="0" smtClean="0"/>
              <a:t>is placed on </a:t>
            </a:r>
            <a:r>
              <a:rPr lang="en-GB" dirty="0" smtClean="0"/>
              <a:t>it.</a:t>
            </a:r>
          </a:p>
          <a:p>
            <a:pPr marL="514350" indent="-514350">
              <a:buFont typeface="+mj-lt"/>
              <a:buAutoNum type="arabicPeriod"/>
            </a:pPr>
            <a:r>
              <a:rPr lang="en-GB" dirty="0" smtClean="0"/>
              <a:t>When the spot of mixture is dry, the plate is stood in a shallow layer of solvent in a covered </a:t>
            </a:r>
            <a:r>
              <a:rPr lang="en-GB" dirty="0" smtClean="0"/>
              <a:t>beaker.</a:t>
            </a:r>
            <a:endParaRPr lang="en-GB"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4. When the solvent front is about 15 cm, remove the plate and dry it.</a:t>
            </a:r>
            <a:endParaRPr lang="en-GB" dirty="0"/>
          </a:p>
        </p:txBody>
      </p:sp>
      <p:sp>
        <p:nvSpPr>
          <p:cNvPr id="3" name="Content Placeholder 2"/>
          <p:cNvSpPr>
            <a:spLocks noGrp="1"/>
          </p:cNvSpPr>
          <p:nvPr>
            <p:ph idx="1"/>
          </p:nvPr>
        </p:nvSpPr>
        <p:spPr/>
        <p:txBody>
          <a:bodyPr/>
          <a:lstStyle/>
          <a:p>
            <a:r>
              <a:rPr lang="en-GB" dirty="0" smtClean="0"/>
              <a:t>5. locate the a.a by spraying with the ninhydrin solution.</a:t>
            </a:r>
          </a:p>
          <a:p>
            <a:r>
              <a:rPr lang="en-GB" dirty="0" smtClean="0"/>
              <a:t>6. place the plate in a drying oven at 110</a:t>
            </a:r>
            <a:r>
              <a:rPr lang="en-GB" dirty="0" smtClean="0">
                <a:latin typeface="Calibri"/>
              </a:rPr>
              <a:t>⁰c,10 minutes.</a:t>
            </a:r>
          </a:p>
          <a:p>
            <a:pPr>
              <a:buNone/>
            </a:pPr>
            <a:r>
              <a:rPr lang="en-GB" sz="3600" b="1" u="sng" dirty="0" smtClean="0">
                <a:solidFill>
                  <a:srgbClr val="FF0000"/>
                </a:solidFill>
                <a:latin typeface="Calibri"/>
              </a:rPr>
              <a:t>Calculation:</a:t>
            </a:r>
          </a:p>
          <a:p>
            <a:pPr>
              <a:buNone/>
            </a:pPr>
            <a:r>
              <a:rPr lang="en-GB" sz="3600" dirty="0" smtClean="0">
                <a:solidFill>
                  <a:srgbClr val="C00000"/>
                </a:solidFill>
                <a:latin typeface="Calibri"/>
              </a:rPr>
              <a:t>Rf value= </a:t>
            </a:r>
            <a:r>
              <a:rPr lang="en-GB" sz="3600" u="sng" dirty="0" smtClean="0">
                <a:solidFill>
                  <a:srgbClr val="C00000"/>
                </a:solidFill>
                <a:latin typeface="Calibri"/>
              </a:rPr>
              <a:t>distance travelled by component</a:t>
            </a:r>
          </a:p>
          <a:p>
            <a:pPr>
              <a:buNone/>
            </a:pPr>
            <a:r>
              <a:rPr lang="en-GB" sz="3600" dirty="0" smtClean="0">
                <a:solidFill>
                  <a:srgbClr val="C00000"/>
                </a:solidFill>
                <a:latin typeface="Calibri"/>
              </a:rPr>
              <a:t> </a:t>
            </a:r>
            <a:r>
              <a:rPr lang="en-GB" sz="3600" dirty="0" smtClean="0">
                <a:solidFill>
                  <a:srgbClr val="C00000"/>
                </a:solidFill>
                <a:latin typeface="Calibri"/>
              </a:rPr>
              <a:t>                  distance travelled by solvent</a:t>
            </a:r>
            <a:endParaRPr lang="en-GB" sz="3600" dirty="0">
              <a:solidFill>
                <a:srgbClr val="C00000"/>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188640"/>
            <a:ext cx="3213993" cy="1656184"/>
          </a:xfrm>
        </p:spPr>
        <p:txBody>
          <a:bodyPr>
            <a:noAutofit/>
          </a:bodyPr>
          <a:lstStyle/>
          <a:p>
            <a:r>
              <a:rPr lang="en-GB" sz="3600" u="sng" dirty="0" smtClean="0"/>
              <a:t>General structure of an amino acid:</a:t>
            </a:r>
            <a:endParaRPr lang="en-GB" sz="3600" dirty="0"/>
          </a:p>
        </p:txBody>
      </p:sp>
      <p:sp>
        <p:nvSpPr>
          <p:cNvPr id="4" name="Text Placeholder 3"/>
          <p:cNvSpPr>
            <a:spLocks noGrp="1"/>
          </p:cNvSpPr>
          <p:nvPr>
            <p:ph type="body" idx="2"/>
          </p:nvPr>
        </p:nvSpPr>
        <p:spPr>
          <a:xfrm>
            <a:off x="457200" y="1988840"/>
            <a:ext cx="4618856" cy="4680520"/>
          </a:xfrm>
        </p:spPr>
        <p:txBody>
          <a:bodyPr>
            <a:normAutofit fontScale="62500" lnSpcReduction="20000"/>
          </a:bodyPr>
          <a:lstStyle/>
          <a:p>
            <a:pPr>
              <a:buFont typeface="Arial" pitchFamily="34" charset="0"/>
              <a:buChar char="•"/>
            </a:pPr>
            <a:r>
              <a:rPr lang="en-GB" sz="4000" b="1" dirty="0" smtClean="0">
                <a:solidFill>
                  <a:srgbClr val="C00000"/>
                </a:solidFill>
              </a:rPr>
              <a:t> </a:t>
            </a:r>
            <a:r>
              <a:rPr lang="en-GB" sz="5800" b="1" dirty="0" smtClean="0">
                <a:solidFill>
                  <a:srgbClr val="C00000"/>
                </a:solidFill>
              </a:rPr>
              <a:t>R </a:t>
            </a:r>
            <a:r>
              <a:rPr lang="en-GB" sz="5800" dirty="0" smtClean="0"/>
              <a:t>denotes the functional group of the amino acids. </a:t>
            </a:r>
          </a:p>
          <a:p>
            <a:pPr>
              <a:buFont typeface="Arial" pitchFamily="34" charset="0"/>
              <a:buChar char="•"/>
            </a:pPr>
            <a:r>
              <a:rPr lang="en-GB" sz="5800" dirty="0" smtClean="0"/>
              <a:t>The acidic COOH and basic NH</a:t>
            </a:r>
            <a:r>
              <a:rPr lang="en-GB" sz="5800" baseline="-25000" dirty="0" smtClean="0"/>
              <a:t>2</a:t>
            </a:r>
            <a:r>
              <a:rPr lang="en-GB" sz="5800" dirty="0" smtClean="0"/>
              <a:t> groups react with one another to form an internal salt called a </a:t>
            </a:r>
            <a:r>
              <a:rPr lang="en-GB" sz="5800" dirty="0" err="1" smtClean="0"/>
              <a:t>zwitterion</a:t>
            </a:r>
            <a:r>
              <a:rPr lang="en-GB" sz="5800" dirty="0" smtClean="0"/>
              <a:t>.</a:t>
            </a:r>
          </a:p>
          <a:p>
            <a:pPr>
              <a:buFont typeface="Arial" pitchFamily="34" charset="0"/>
              <a:buChar char="•"/>
            </a:pPr>
            <a:endParaRPr lang="en-GB" sz="5800" dirty="0"/>
          </a:p>
        </p:txBody>
      </p:sp>
      <p:sp>
        <p:nvSpPr>
          <p:cNvPr id="3" name="Content Placeholder 2"/>
          <p:cNvSpPr>
            <a:spLocks noGrp="1"/>
          </p:cNvSpPr>
          <p:nvPr>
            <p:ph sz="half" idx="1"/>
          </p:nvPr>
        </p:nvSpPr>
        <p:spPr>
          <a:xfrm>
            <a:off x="5004048" y="260648"/>
            <a:ext cx="3682752" cy="5865515"/>
          </a:xfrm>
          <a:ln>
            <a:solidFill>
              <a:srgbClr val="C00000"/>
            </a:solidFill>
          </a:ln>
        </p:spPr>
        <p:txBody>
          <a:bodyPr/>
          <a:lstStyle/>
          <a:p>
            <a:pPr>
              <a:buNone/>
            </a:pPr>
            <a:r>
              <a:rPr lang="en-US" dirty="0" smtClean="0"/>
              <a:t>                    H</a:t>
            </a:r>
          </a:p>
          <a:p>
            <a:pPr>
              <a:buNone/>
            </a:pPr>
            <a:r>
              <a:rPr lang="en-US" dirty="0" smtClean="0"/>
              <a:t>                     I</a:t>
            </a:r>
          </a:p>
          <a:p>
            <a:pPr>
              <a:buNone/>
            </a:pPr>
            <a:r>
              <a:rPr lang="en-US" i="1" dirty="0" smtClean="0"/>
              <a:t>                 </a:t>
            </a:r>
            <a:r>
              <a:rPr lang="en-US" i="1" dirty="0" smtClean="0">
                <a:solidFill>
                  <a:srgbClr val="FF0000"/>
                </a:solidFill>
              </a:rPr>
              <a:t>R</a:t>
            </a:r>
            <a:r>
              <a:rPr lang="en-US" i="1" dirty="0" smtClean="0"/>
              <a:t>-C-COOH</a:t>
            </a:r>
            <a:endParaRPr lang="en-US" dirty="0" smtClean="0"/>
          </a:p>
          <a:p>
            <a:pPr>
              <a:buNone/>
            </a:pPr>
            <a:r>
              <a:rPr lang="en-US" dirty="0" smtClean="0"/>
              <a:t>                     I</a:t>
            </a:r>
          </a:p>
          <a:p>
            <a:pPr>
              <a:buNone/>
            </a:pPr>
            <a:r>
              <a:rPr lang="en-US" dirty="0" smtClean="0"/>
              <a:t>                    NH2</a:t>
            </a:r>
            <a:endParaRPr lang="en-GB"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620688"/>
            <a:ext cx="8568952" cy="7478970"/>
          </a:xfrm>
          <a:prstGeom prst="rect">
            <a:avLst/>
          </a:prstGeom>
        </p:spPr>
        <p:txBody>
          <a:bodyPr wrap="square">
            <a:spAutoFit/>
          </a:bodyPr>
          <a:lstStyle/>
          <a:p>
            <a:pPr>
              <a:buFont typeface="Wingdings" pitchFamily="2" charset="2"/>
              <a:buChar char="Ø"/>
            </a:pPr>
            <a:r>
              <a:rPr lang="en-GB" sz="4000" dirty="0" smtClean="0">
                <a:solidFill>
                  <a:schemeClr val="tx2">
                    <a:lumMod val="75000"/>
                  </a:schemeClr>
                </a:solidFill>
              </a:rPr>
              <a:t>There are 20 amino acids derived from </a:t>
            </a:r>
            <a:r>
              <a:rPr lang="en-GB" sz="4000" dirty="0" smtClean="0">
                <a:solidFill>
                  <a:schemeClr val="tx2">
                    <a:lumMod val="75000"/>
                  </a:schemeClr>
                </a:solidFill>
              </a:rPr>
              <a:t>proteins. Of</a:t>
            </a:r>
            <a:r>
              <a:rPr lang="en-GB" sz="4000" dirty="0" smtClean="0">
                <a:solidFill>
                  <a:schemeClr val="accent1">
                    <a:lumMod val="50000"/>
                  </a:schemeClr>
                </a:solidFill>
              </a:rPr>
              <a:t> </a:t>
            </a:r>
            <a:r>
              <a:rPr lang="en-GB" sz="4000" dirty="0" smtClean="0">
                <a:solidFill>
                  <a:schemeClr val="accent1">
                    <a:lumMod val="50000"/>
                  </a:schemeClr>
                </a:solidFill>
              </a:rPr>
              <a:t>the 20 amino acids, 11 can be synthesized in the body. That leaves nine amino acids that you need to get directly from your diet. Those nine amino acids are called "</a:t>
            </a:r>
            <a:r>
              <a:rPr lang="en-GB" sz="4000" dirty="0" smtClean="0">
                <a:solidFill>
                  <a:schemeClr val="accent1">
                    <a:lumMod val="50000"/>
                  </a:schemeClr>
                </a:solidFill>
                <a:hlinkClick r:id="rId2"/>
              </a:rPr>
              <a:t>essential amino acids</a:t>
            </a:r>
            <a:r>
              <a:rPr lang="en-GB" sz="4000" dirty="0" smtClean="0">
                <a:solidFill>
                  <a:schemeClr val="accent1">
                    <a:lumMod val="50000"/>
                  </a:schemeClr>
                </a:solidFill>
              </a:rPr>
              <a:t>."</a:t>
            </a:r>
          </a:p>
          <a:p>
            <a:pPr>
              <a:buFont typeface="Wingdings" pitchFamily="2" charset="2"/>
              <a:buChar char="Ø"/>
            </a:pPr>
            <a:endParaRPr lang="en-GB" sz="4000" dirty="0" smtClean="0">
              <a:solidFill>
                <a:schemeClr val="tx2">
                  <a:lumMod val="75000"/>
                </a:schemeClr>
              </a:solidFill>
            </a:endParaRPr>
          </a:p>
          <a:p>
            <a:pPr>
              <a:buFont typeface="Wingdings" pitchFamily="2" charset="2"/>
              <a:buChar char="Ø"/>
            </a:pPr>
            <a:endParaRPr lang="en-GB" sz="4000" dirty="0" smtClean="0">
              <a:solidFill>
                <a:schemeClr val="tx2">
                  <a:lumMod val="75000"/>
                </a:schemeClr>
              </a:solidFill>
            </a:endParaRPr>
          </a:p>
          <a:p>
            <a:pPr>
              <a:buFont typeface="Wingdings" pitchFamily="2" charset="2"/>
              <a:buChar char="Ø"/>
            </a:pPr>
            <a:endParaRPr lang="en-GB" sz="4000" dirty="0" smtClean="0">
              <a:solidFill>
                <a:schemeClr val="tx2">
                  <a:lumMod val="75000"/>
                </a:schemeClr>
              </a:solidFill>
            </a:endParaRPr>
          </a:p>
          <a:p>
            <a:pPr>
              <a:buFont typeface="Wingdings" pitchFamily="2" charset="2"/>
              <a:buChar char="Ø"/>
            </a:pPr>
            <a:endParaRPr lang="en-GB" sz="4000" dirty="0" smtClean="0">
              <a:solidFill>
                <a:schemeClr val="tx2">
                  <a:lumMod val="75000"/>
                </a:schemeClr>
              </a:solidFill>
            </a:endParaRPr>
          </a:p>
          <a:p>
            <a:endParaRPr lang="en-GB" sz="4000" dirty="0">
              <a:solidFill>
                <a:schemeClr val="tx2">
                  <a:lumMod val="75000"/>
                </a:schemeClr>
              </a:solidFill>
            </a:endParaRPr>
          </a:p>
        </p:txBody>
      </p:sp>
      <p:pic>
        <p:nvPicPr>
          <p:cNvPr id="1028" name="Picture 4" descr="http://t0.gstatic.com/images?q=tbn:ANd9GcRNpfrG_45z1exXxvXI5470fyppyeEvtL18ryxHEZDkUT8WsXEWLO-HpoY">
            <a:hlinkClick r:id="rId3"/>
          </p:cNvPr>
          <p:cNvPicPr>
            <a:picLocks noChangeAspect="1" noChangeArrowheads="1"/>
          </p:cNvPicPr>
          <p:nvPr/>
        </p:nvPicPr>
        <p:blipFill>
          <a:blip r:embed="rId4" cstate="print"/>
          <a:srcRect/>
          <a:stretch>
            <a:fillRect/>
          </a:stretch>
        </p:blipFill>
        <p:spPr bwMode="auto">
          <a:xfrm>
            <a:off x="5364088" y="4725144"/>
            <a:ext cx="3337148" cy="1667248"/>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11560" y="260648"/>
            <a:ext cx="8136904" cy="2308324"/>
          </a:xfrm>
          <a:prstGeom prst="rect">
            <a:avLst/>
          </a:prstGeom>
        </p:spPr>
        <p:txBody>
          <a:bodyPr wrap="square">
            <a:spAutoFit/>
          </a:bodyPr>
          <a:lstStyle/>
          <a:p>
            <a:pPr>
              <a:buFont typeface="Wingdings" pitchFamily="2" charset="2"/>
              <a:buChar char="Ø"/>
            </a:pPr>
            <a:r>
              <a:rPr lang="en-GB" sz="3600" dirty="0" smtClean="0">
                <a:solidFill>
                  <a:schemeClr val="tx2">
                    <a:lumMod val="75000"/>
                  </a:schemeClr>
                </a:solidFill>
              </a:rPr>
              <a:t>Some amino acids are polar(hydrophilic) e.g. Serine, tyrosine.</a:t>
            </a:r>
          </a:p>
          <a:p>
            <a:r>
              <a:rPr lang="en-GB" sz="3600" dirty="0" smtClean="0">
                <a:solidFill>
                  <a:schemeClr val="tx2">
                    <a:lumMod val="75000"/>
                  </a:schemeClr>
                </a:solidFill>
              </a:rPr>
              <a:t>And some are nonpolar (hydrophobic) e.g. Glycine, alanine.</a:t>
            </a:r>
            <a:endParaRPr lang="en-GB" sz="3600" dirty="0" smtClean="0">
              <a:solidFill>
                <a:schemeClr val="tx2">
                  <a:lumMod val="75000"/>
                </a:schemeClr>
              </a:solidFill>
            </a:endParaRPr>
          </a:p>
        </p:txBody>
      </p:sp>
      <p:pic>
        <p:nvPicPr>
          <p:cNvPr id="3" name="Picture 2" descr="Molecular Structure of Glycine NH2-CH2-COOH"/>
          <p:cNvPicPr>
            <a:picLocks noChangeAspect="1" noChangeArrowheads="1"/>
          </p:cNvPicPr>
          <p:nvPr/>
        </p:nvPicPr>
        <p:blipFill>
          <a:blip r:embed="rId2" cstate="print"/>
          <a:srcRect/>
          <a:stretch>
            <a:fillRect/>
          </a:stretch>
        </p:blipFill>
        <p:spPr bwMode="auto">
          <a:xfrm>
            <a:off x="4139952" y="2708920"/>
            <a:ext cx="4608512" cy="3672408"/>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3568" y="404664"/>
            <a:ext cx="7992888" cy="2862322"/>
          </a:xfrm>
          <a:prstGeom prst="rect">
            <a:avLst/>
          </a:prstGeom>
        </p:spPr>
        <p:txBody>
          <a:bodyPr wrap="square">
            <a:spAutoFit/>
          </a:bodyPr>
          <a:lstStyle/>
          <a:p>
            <a:r>
              <a:rPr lang="en-US" sz="3600" dirty="0" smtClean="0"/>
              <a:t>The different side chains, and the solubilities provided by these side chains, affect their rate of migration in thin-layer chromatography (TLC). </a:t>
            </a:r>
            <a:endParaRPr lang="en-US" sz="3600" dirty="0" smtClean="0"/>
          </a:p>
          <a:p>
            <a:endParaRPr lang="en-US" sz="3600" dirty="0" smtClean="0"/>
          </a:p>
        </p:txBody>
      </p:sp>
      <p:sp>
        <p:nvSpPr>
          <p:cNvPr id="3" name="Rectangle 2"/>
          <p:cNvSpPr/>
          <p:nvPr/>
        </p:nvSpPr>
        <p:spPr>
          <a:xfrm>
            <a:off x="755576" y="2828836"/>
            <a:ext cx="7560840" cy="2308324"/>
          </a:xfrm>
          <a:prstGeom prst="rect">
            <a:avLst/>
          </a:prstGeom>
        </p:spPr>
        <p:txBody>
          <a:bodyPr wrap="square">
            <a:spAutoFit/>
          </a:bodyPr>
          <a:lstStyle/>
          <a:p>
            <a:r>
              <a:rPr lang="en-GB" sz="3600" b="1" u="sng" dirty="0" smtClean="0">
                <a:solidFill>
                  <a:schemeClr val="accent6">
                    <a:lumMod val="50000"/>
                  </a:schemeClr>
                </a:solidFill>
              </a:rPr>
              <a:t>Chromatography</a:t>
            </a:r>
            <a:r>
              <a:rPr lang="en-GB" sz="3600" u="sng" dirty="0" smtClean="0">
                <a:solidFill>
                  <a:schemeClr val="accent6">
                    <a:lumMod val="50000"/>
                  </a:schemeClr>
                </a:solidFill>
              </a:rPr>
              <a:t>:</a:t>
            </a:r>
            <a:r>
              <a:rPr lang="en-GB" sz="3600" dirty="0" smtClean="0"/>
              <a:t>  </a:t>
            </a:r>
            <a:r>
              <a:rPr lang="en-GB" sz="3600" dirty="0" smtClean="0"/>
              <a:t>is the collective term for a set of </a:t>
            </a:r>
            <a:r>
              <a:rPr lang="en-GB" sz="3600" dirty="0" smtClean="0"/>
              <a:t>laboratory techniques for </a:t>
            </a:r>
            <a:r>
              <a:rPr lang="en-GB" sz="3600" dirty="0" smtClean="0"/>
              <a:t>the </a:t>
            </a:r>
            <a:r>
              <a:rPr lang="en-GB" sz="3600" dirty="0" smtClean="0"/>
              <a:t>separation of mixtures of substances into their components.</a:t>
            </a:r>
            <a:endParaRPr lang="en-GB" sz="36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GB" b="1" u="sng" dirty="0" smtClean="0">
                <a:solidFill>
                  <a:schemeClr val="accent6">
                    <a:lumMod val="50000"/>
                  </a:schemeClr>
                </a:solidFill>
              </a:rPr>
              <a:t>Types:</a:t>
            </a:r>
            <a:endParaRPr lang="en-GB" b="1" u="sng" dirty="0">
              <a:solidFill>
                <a:schemeClr val="accent6">
                  <a:lumMod val="50000"/>
                </a:schemeClr>
              </a:solidFill>
            </a:endParaRPr>
          </a:p>
        </p:txBody>
      </p:sp>
      <p:sp>
        <p:nvSpPr>
          <p:cNvPr id="3" name="Content Placeholder 2"/>
          <p:cNvSpPr>
            <a:spLocks noGrp="1"/>
          </p:cNvSpPr>
          <p:nvPr>
            <p:ph idx="1"/>
          </p:nvPr>
        </p:nvSpPr>
        <p:spPr/>
        <p:txBody>
          <a:bodyPr/>
          <a:lstStyle/>
          <a:p>
            <a:pPr marL="514350" indent="-514350">
              <a:buFont typeface="+mj-lt"/>
              <a:buAutoNum type="arabicPeriod"/>
            </a:pPr>
            <a:r>
              <a:rPr lang="en-GB" b="1" dirty="0" smtClean="0"/>
              <a:t>Column </a:t>
            </a:r>
            <a:r>
              <a:rPr lang="en-GB" b="1" dirty="0" smtClean="0"/>
              <a:t>chromatography; in a tube.</a:t>
            </a:r>
          </a:p>
          <a:p>
            <a:pPr marL="514350" indent="-514350">
              <a:buFont typeface="+mj-lt"/>
              <a:buAutoNum type="arabicPeriod"/>
            </a:pPr>
            <a:r>
              <a:rPr lang="en-GB" b="1" dirty="0" smtClean="0"/>
              <a:t>Planar </a:t>
            </a:r>
            <a:r>
              <a:rPr lang="en-GB" b="1" dirty="0" smtClean="0"/>
              <a:t>chromatography</a:t>
            </a:r>
          </a:p>
          <a:p>
            <a:pPr marL="514350" indent="-514350" algn="ctr">
              <a:buFont typeface="+mj-lt"/>
              <a:buAutoNum type="alphaLcParenR"/>
            </a:pPr>
            <a:r>
              <a:rPr lang="en-GB" b="1" dirty="0" smtClean="0"/>
              <a:t>  Paper chromatography</a:t>
            </a:r>
          </a:p>
          <a:p>
            <a:pPr marL="514350" indent="-514350" algn="ctr">
              <a:buFont typeface="+mj-lt"/>
              <a:buAutoNum type="alphaLcParenR"/>
            </a:pPr>
            <a:r>
              <a:rPr lang="en-GB" b="1" dirty="0" smtClean="0"/>
              <a:t>   Thin </a:t>
            </a:r>
            <a:r>
              <a:rPr lang="en-GB" b="1" dirty="0" smtClean="0"/>
              <a:t>layer </a:t>
            </a:r>
            <a:r>
              <a:rPr lang="en-GB" b="1" dirty="0" smtClean="0"/>
              <a:t>chromatography</a:t>
            </a:r>
          </a:p>
          <a:p>
            <a:pPr marL="514350" indent="-514350">
              <a:buNone/>
            </a:pPr>
            <a:r>
              <a:rPr lang="en-GB" sz="3600" dirty="0" smtClean="0"/>
              <a:t>They all have a stationary phase ( solid, or a liquid supported on a solid) and a mobile phase ( a liquid or a gas).</a:t>
            </a:r>
          </a:p>
          <a:p>
            <a:endParaRPr lang="en-GB"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5536" y="692696"/>
            <a:ext cx="6408712" cy="5078313"/>
          </a:xfrm>
          <a:prstGeom prst="rect">
            <a:avLst/>
          </a:prstGeom>
        </p:spPr>
        <p:txBody>
          <a:bodyPr wrap="square">
            <a:spAutoFit/>
          </a:bodyPr>
          <a:lstStyle/>
          <a:p>
            <a:r>
              <a:rPr lang="en-GB" sz="3600" b="1" u="sng" dirty="0" smtClean="0">
                <a:solidFill>
                  <a:srgbClr val="00B050"/>
                </a:solidFill>
              </a:rPr>
              <a:t>Thin layer </a:t>
            </a:r>
            <a:r>
              <a:rPr lang="en-GB" sz="3600" b="1" u="sng" dirty="0" smtClean="0">
                <a:solidFill>
                  <a:srgbClr val="00B050"/>
                </a:solidFill>
              </a:rPr>
              <a:t>chromatography:</a:t>
            </a:r>
          </a:p>
          <a:p>
            <a:r>
              <a:rPr lang="en-GB" sz="3600" dirty="0" smtClean="0"/>
              <a:t>Is done using a thin, uniform layer of silica gel or alumina coated onto a piece of glass, metal or rigid plastic.</a:t>
            </a:r>
          </a:p>
          <a:p>
            <a:pPr>
              <a:buFont typeface="Wingdings" pitchFamily="2" charset="2"/>
              <a:buChar char="Ø"/>
            </a:pPr>
            <a:r>
              <a:rPr lang="en-GB" sz="3600" dirty="0" smtClean="0"/>
              <a:t> </a:t>
            </a:r>
            <a:r>
              <a:rPr lang="en-GB" sz="3600" dirty="0" smtClean="0"/>
              <a:t>the silica gel is the stationary phase, and it also often contains a substance which fluoresces  in UV light...</a:t>
            </a:r>
            <a:endParaRPr lang="en-GB" sz="36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4" name="Text Placeholder 3"/>
          <p:cNvSpPr>
            <a:spLocks noGrp="1"/>
          </p:cNvSpPr>
          <p:nvPr>
            <p:ph type="body" idx="2"/>
          </p:nvPr>
        </p:nvSpPr>
        <p:spPr>
          <a:xfrm>
            <a:off x="457200" y="1435100"/>
            <a:ext cx="2962671" cy="4691063"/>
          </a:xfrm>
        </p:spPr>
        <p:txBody>
          <a:bodyPr>
            <a:normAutofit/>
          </a:bodyPr>
          <a:lstStyle/>
          <a:p>
            <a:r>
              <a:rPr lang="en-GB" sz="3200" b="1" u="sng" dirty="0" smtClean="0"/>
              <a:t>Thin layer chromatography</a:t>
            </a:r>
            <a:endParaRPr lang="en-GB" sz="3200" b="1" u="sng" dirty="0"/>
          </a:p>
        </p:txBody>
      </p:sp>
      <p:sp>
        <p:nvSpPr>
          <p:cNvPr id="3" name="Content Placeholder 2"/>
          <p:cNvSpPr>
            <a:spLocks noGrp="1"/>
          </p:cNvSpPr>
          <p:nvPr>
            <p:ph sz="half" idx="1"/>
          </p:nvPr>
        </p:nvSpPr>
        <p:spPr/>
        <p:txBody>
          <a:bodyPr/>
          <a:lstStyle/>
          <a:p>
            <a:endParaRPr lang="en-GB"/>
          </a:p>
        </p:txBody>
      </p:sp>
      <p:pic>
        <p:nvPicPr>
          <p:cNvPr id="18434" name="Picture 2" descr="http://www.chemguide.co.uk/analysis/chromatography/tlc1.gif"/>
          <p:cNvPicPr>
            <a:picLocks noChangeAspect="1" noChangeArrowheads="1"/>
          </p:cNvPicPr>
          <p:nvPr/>
        </p:nvPicPr>
        <p:blipFill>
          <a:blip r:embed="rId2" cstate="print"/>
          <a:srcRect/>
          <a:stretch>
            <a:fillRect/>
          </a:stretch>
        </p:blipFill>
        <p:spPr bwMode="auto">
          <a:xfrm>
            <a:off x="3779912" y="1268760"/>
            <a:ext cx="4608512" cy="4536504"/>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46050"/>
          </a:xfrm>
        </p:spPr>
        <p:txBody>
          <a:bodyPr>
            <a:normAutofit fontScale="90000"/>
          </a:bodyPr>
          <a:lstStyle/>
          <a:p>
            <a:endParaRPr lang="en-GB" dirty="0"/>
          </a:p>
        </p:txBody>
      </p:sp>
      <p:sp>
        <p:nvSpPr>
          <p:cNvPr id="3" name="Content Placeholder 2"/>
          <p:cNvSpPr>
            <a:spLocks noGrp="1"/>
          </p:cNvSpPr>
          <p:nvPr>
            <p:ph idx="1"/>
          </p:nvPr>
        </p:nvSpPr>
        <p:spPr>
          <a:xfrm>
            <a:off x="457200" y="836712"/>
            <a:ext cx="8229600" cy="5616624"/>
          </a:xfrm>
        </p:spPr>
        <p:txBody>
          <a:bodyPr/>
          <a:lstStyle/>
          <a:p>
            <a:r>
              <a:rPr lang="en-GB" dirty="0" smtClean="0"/>
              <a:t>The reason for covering the beaker is to make sure that the atmosphere in the beaker is saturated with solvent vapour</a:t>
            </a:r>
            <a:r>
              <a:rPr lang="en-GB" dirty="0" smtClean="0"/>
              <a:t>.</a:t>
            </a:r>
          </a:p>
          <a:p>
            <a:r>
              <a:rPr lang="en-GB" dirty="0" smtClean="0"/>
              <a:t>As the solvent slowly travels up the plate, the different components of the dye mixture travel at different rates and the mixture is separated into different coloured spots.</a:t>
            </a:r>
          </a:p>
          <a:p>
            <a:endParaRPr lang="en-GB" dirty="0"/>
          </a:p>
        </p:txBody>
      </p:sp>
      <p:pic>
        <p:nvPicPr>
          <p:cNvPr id="25602" name="Picture 2" descr="http://www.chemguide.co.uk/analysis/chromatography/tlc2.gif"/>
          <p:cNvPicPr>
            <a:picLocks noChangeAspect="1" noChangeArrowheads="1"/>
          </p:cNvPicPr>
          <p:nvPr/>
        </p:nvPicPr>
        <p:blipFill>
          <a:blip r:embed="rId2" cstate="print"/>
          <a:srcRect/>
          <a:stretch>
            <a:fillRect/>
          </a:stretch>
        </p:blipFill>
        <p:spPr bwMode="auto">
          <a:xfrm>
            <a:off x="5292080" y="4437112"/>
            <a:ext cx="3588246" cy="2218556"/>
          </a:xfrm>
          <a:prstGeom prst="rect">
            <a:avLst/>
          </a:prstGeom>
          <a:noFill/>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236</TotalTime>
  <Words>475</Words>
  <Application>Microsoft Office PowerPoint</Application>
  <PresentationFormat>On-screen Show (4:3)</PresentationFormat>
  <Paragraphs>41</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Trek</vt:lpstr>
      <vt:lpstr>CLS 331 ‘’Identification of free amino acids by TLC using silica gel plates’’</vt:lpstr>
      <vt:lpstr>General structure of an amino acid:</vt:lpstr>
      <vt:lpstr>Slide 3</vt:lpstr>
      <vt:lpstr>Slide 4</vt:lpstr>
      <vt:lpstr>Slide 5</vt:lpstr>
      <vt:lpstr>Types:</vt:lpstr>
      <vt:lpstr>Slide 7</vt:lpstr>
      <vt:lpstr>Slide 8</vt:lpstr>
      <vt:lpstr>Slide 9</vt:lpstr>
      <vt:lpstr>Method:</vt:lpstr>
      <vt:lpstr>4. When the solvent front is about 15 cm, remove the plate and dry it.</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CLS 331 ‘’Identification of free amino acids by TLC using silica gel plates’’</dc:title>
  <dc:creator>hakeem</dc:creator>
  <cp:lastModifiedBy>hakeem</cp:lastModifiedBy>
  <cp:revision>40</cp:revision>
  <dcterms:created xsi:type="dcterms:W3CDTF">2011-03-14T21:34:19Z</dcterms:created>
  <dcterms:modified xsi:type="dcterms:W3CDTF">2011-03-15T01:40:09Z</dcterms:modified>
</cp:coreProperties>
</file>