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Default Extension="wdp" ContentType="image/vnd.ms-photo"/>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00"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96" r:id="rId27"/>
    <p:sldId id="280" r:id="rId28"/>
    <p:sldId id="281" r:id="rId29"/>
    <p:sldId id="282" r:id="rId30"/>
    <p:sldId id="288" r:id="rId31"/>
    <p:sldId id="297" r:id="rId32"/>
    <p:sldId id="283" r:id="rId33"/>
    <p:sldId id="284" r:id="rId34"/>
    <p:sldId id="298" r:id="rId35"/>
    <p:sldId id="285" r:id="rId36"/>
    <p:sldId id="299" r:id="rId37"/>
    <p:sldId id="286" r:id="rId38"/>
    <p:sldId id="287" r:id="rId39"/>
    <p:sldId id="289" r:id="rId40"/>
    <p:sldId id="290" r:id="rId41"/>
    <p:sldId id="291" r:id="rId42"/>
    <p:sldId id="292" r:id="rId43"/>
    <p:sldId id="293" r:id="rId44"/>
    <p:sldId id="294" r:id="rId45"/>
    <p:sldId id="306" r:id="rId46"/>
    <p:sldId id="307" r:id="rId47"/>
    <p:sldId id="308" r:id="rId48"/>
    <p:sldId id="309" r:id="rId49"/>
    <p:sldId id="310" r:id="rId50"/>
    <p:sldId id="311" r:id="rId51"/>
    <p:sldId id="302" r:id="rId52"/>
    <p:sldId id="303" r:id="rId53"/>
    <p:sldId id="304"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606"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330918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3730957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3620091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3444012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4124849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2111882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2292010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4215377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92217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2315212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2ECD7A-0C54-4B55-8E5F-AD6C160671F0}" type="datetimeFigureOut">
              <a:rPr lang="en-US" smtClean="0"/>
              <a:pPr/>
              <a:t>9/24/2013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3885296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81000"/>
            <a:duotone>
              <a:schemeClr val="accent2">
                <a:shade val="45000"/>
                <a:satMod val="135000"/>
              </a:schemeClr>
              <a:prstClr val="white"/>
            </a:duotone>
            <a:extLst>
              <a:ext uri="{BEBA8EAE-BF5A-486C-A8C5-ECC9F3942E4B}">
                <a14:imgProps xmlns:a14="http://schemas.microsoft.com/office/drawing/2010/main" xmlns="">
                  <a14:imgLayer r:embed="rId14">
                    <a14:imgEffect>
                      <a14:artisticTexturizer scaling="19"/>
                    </a14:imgEffect>
                    <a14:imgEffect>
                      <a14:colorTemperature colorTemp="7125"/>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2ECD7A-0C54-4B55-8E5F-AD6C160671F0}" type="datetimeFigureOut">
              <a:rPr lang="en-US" smtClean="0"/>
              <a:pPr/>
              <a:t>9/24/2013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541CAF-65C6-4140-95EE-4A9AEB534305}" type="slidenum">
              <a:rPr lang="en-US" smtClean="0"/>
              <a:pPr/>
              <a:t>‹#›</a:t>
            </a:fld>
            <a:endParaRPr lang="en-US" dirty="0"/>
          </a:p>
        </p:txBody>
      </p:sp>
    </p:spTree>
    <p:extLst>
      <p:ext uri="{BB962C8B-B14F-4D97-AF65-F5344CB8AC3E}">
        <p14:creationId xmlns:p14="http://schemas.microsoft.com/office/powerpoint/2010/main" xmlns="" val="3018706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Models and Approaches to Health Promotion </a:t>
            </a:r>
            <a:endParaRPr lang="en-US" dirty="0"/>
          </a:p>
        </p:txBody>
      </p:sp>
      <p:sp>
        <p:nvSpPr>
          <p:cNvPr id="7" name="Subtitle 6"/>
          <p:cNvSpPr>
            <a:spLocks noGrp="1"/>
          </p:cNvSpPr>
          <p:nvPr>
            <p:ph type="subTitle" idx="1"/>
          </p:nvPr>
        </p:nvSpPr>
        <p:spPr/>
        <p:txBody>
          <a:bodyPr/>
          <a:lstStyle/>
          <a:p>
            <a:r>
              <a:rPr lang="en-US" dirty="0" smtClean="0"/>
              <a:t>Basmah Kattan, MPH</a:t>
            </a:r>
            <a:endParaRPr lang="en-US" dirty="0"/>
          </a:p>
        </p:txBody>
      </p:sp>
    </p:spTree>
    <p:extLst>
      <p:ext uri="{BB962C8B-B14F-4D97-AF65-F5344CB8AC3E}">
        <p14:creationId xmlns:p14="http://schemas.microsoft.com/office/powerpoint/2010/main" xmlns="" val="2199287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Methods</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Preventive </a:t>
            </a:r>
            <a:r>
              <a:rPr lang="en-US" dirty="0"/>
              <a:t>procedures need to be </a:t>
            </a:r>
            <a:r>
              <a:rPr lang="en-US" dirty="0" smtClean="0"/>
              <a:t>based on </a:t>
            </a:r>
            <a:r>
              <a:rPr lang="en-US" dirty="0"/>
              <a:t>a sound rationale derived </a:t>
            </a:r>
            <a:r>
              <a:rPr lang="en-US" dirty="0" smtClean="0"/>
              <a:t>from epidemiological evidence</a:t>
            </a:r>
          </a:p>
          <a:p>
            <a:r>
              <a:rPr lang="en-US" dirty="0"/>
              <a:t>H</a:t>
            </a:r>
            <a:r>
              <a:rPr lang="en-US" dirty="0" smtClean="0"/>
              <a:t>aving </a:t>
            </a:r>
            <a:r>
              <a:rPr lang="en-US" dirty="0"/>
              <a:t>an infrastructure </a:t>
            </a:r>
            <a:r>
              <a:rPr lang="en-US" dirty="0" smtClean="0"/>
              <a:t>capable of </a:t>
            </a:r>
            <a:r>
              <a:rPr lang="en-US" dirty="0"/>
              <a:t>delivering screening or </a:t>
            </a:r>
            <a:r>
              <a:rPr lang="en-US" dirty="0" smtClean="0"/>
              <a:t>immunization programs, </a:t>
            </a:r>
            <a:r>
              <a:rPr lang="en-US" dirty="0"/>
              <a:t>e.g. Trained </a:t>
            </a:r>
            <a:r>
              <a:rPr lang="en-US" dirty="0" smtClean="0"/>
              <a:t>personnel, equipment </a:t>
            </a:r>
            <a:r>
              <a:rPr lang="en-US" dirty="0"/>
              <a:t>and laboratory facilities, </a:t>
            </a:r>
            <a:r>
              <a:rPr lang="en-US" dirty="0" smtClean="0"/>
              <a:t>record keeping </a:t>
            </a:r>
            <a:r>
              <a:rPr lang="en-US" dirty="0"/>
              <a:t>facilities, effective and </a:t>
            </a:r>
            <a:r>
              <a:rPr lang="en-US" dirty="0" smtClean="0"/>
              <a:t>safe vaccine</a:t>
            </a:r>
            <a:endParaRPr lang="en-US" dirty="0"/>
          </a:p>
        </p:txBody>
      </p:sp>
    </p:spTree>
    <p:extLst>
      <p:ext uri="{BB962C8B-B14F-4D97-AF65-F5344CB8AC3E}">
        <p14:creationId xmlns:p14="http://schemas.microsoft.com/office/powerpoint/2010/main" xmlns="" val="2491801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of medical approach</a:t>
            </a:r>
            <a:endParaRPr lang="en-US" dirty="0"/>
          </a:p>
        </p:txBody>
      </p:sp>
      <p:sp>
        <p:nvSpPr>
          <p:cNvPr id="3" name="Content Placeholder 2"/>
          <p:cNvSpPr>
            <a:spLocks noGrp="1"/>
          </p:cNvSpPr>
          <p:nvPr>
            <p:ph idx="1"/>
          </p:nvPr>
        </p:nvSpPr>
        <p:spPr/>
        <p:txBody>
          <a:bodyPr/>
          <a:lstStyle/>
          <a:p>
            <a:r>
              <a:rPr lang="en-US" dirty="0"/>
              <a:t>Short </a:t>
            </a:r>
            <a:r>
              <a:rPr lang="en-US" dirty="0" smtClean="0"/>
              <a:t>term evaluation</a:t>
            </a:r>
          </a:p>
          <a:p>
            <a:pPr lvl="1"/>
            <a:r>
              <a:rPr lang="en-US" dirty="0" smtClean="0"/>
              <a:t>Increasing in </a:t>
            </a:r>
            <a:r>
              <a:rPr lang="en-US" dirty="0"/>
              <a:t>percentage of target </a:t>
            </a:r>
            <a:r>
              <a:rPr lang="en-US" dirty="0" smtClean="0"/>
              <a:t>population being </a:t>
            </a:r>
            <a:r>
              <a:rPr lang="en-US" dirty="0"/>
              <a:t>screened or </a:t>
            </a:r>
            <a:r>
              <a:rPr lang="en-US" dirty="0" smtClean="0"/>
              <a:t>immunized</a:t>
            </a:r>
          </a:p>
          <a:p>
            <a:r>
              <a:rPr lang="en-US" dirty="0" smtClean="0"/>
              <a:t>Long term evaluation</a:t>
            </a:r>
          </a:p>
          <a:p>
            <a:pPr lvl="1"/>
            <a:r>
              <a:rPr lang="en-US" dirty="0" smtClean="0"/>
              <a:t>Reduction </a:t>
            </a:r>
            <a:r>
              <a:rPr lang="en-US" dirty="0"/>
              <a:t>in disease rates and </a:t>
            </a:r>
            <a:r>
              <a:rPr lang="en-US" dirty="0" smtClean="0"/>
              <a:t>associated mortality</a:t>
            </a:r>
            <a:endParaRPr lang="en-US" dirty="0"/>
          </a:p>
        </p:txBody>
      </p:sp>
    </p:spTree>
    <p:extLst>
      <p:ext uri="{BB962C8B-B14F-4D97-AF65-F5344CB8AC3E}">
        <p14:creationId xmlns:p14="http://schemas.microsoft.com/office/powerpoint/2010/main" xmlns="" val="2482628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988840"/>
            <a:ext cx="8229600" cy="1143000"/>
          </a:xfrm>
        </p:spPr>
        <p:txBody>
          <a:bodyPr/>
          <a:lstStyle/>
          <a:p>
            <a:r>
              <a:rPr lang="en-US" dirty="0" smtClean="0"/>
              <a:t>Behavior change approach</a:t>
            </a:r>
            <a:endParaRPr lang="en-US" dirty="0"/>
          </a:p>
        </p:txBody>
      </p:sp>
    </p:spTree>
    <p:extLst>
      <p:ext uri="{BB962C8B-B14F-4D97-AF65-F5344CB8AC3E}">
        <p14:creationId xmlns:p14="http://schemas.microsoft.com/office/powerpoint/2010/main" xmlns="" val="160577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a:t>
            </a:r>
            <a:endParaRPr lang="en-US" dirty="0"/>
          </a:p>
        </p:txBody>
      </p:sp>
      <p:sp>
        <p:nvSpPr>
          <p:cNvPr id="3" name="Content Placeholder 2"/>
          <p:cNvSpPr>
            <a:spLocks noGrp="1"/>
          </p:cNvSpPr>
          <p:nvPr>
            <p:ph idx="1"/>
          </p:nvPr>
        </p:nvSpPr>
        <p:spPr/>
        <p:txBody>
          <a:bodyPr>
            <a:normAutofit fontScale="92500" lnSpcReduction="10000"/>
          </a:bodyPr>
          <a:lstStyle/>
          <a:p>
            <a:r>
              <a:rPr lang="en-US" dirty="0"/>
              <a:t>Encourages individuals to adopt </a:t>
            </a:r>
            <a:r>
              <a:rPr lang="en-US" dirty="0" smtClean="0"/>
              <a:t>healthy behaviors </a:t>
            </a:r>
            <a:r>
              <a:rPr lang="en-US" dirty="0"/>
              <a:t>which improve </a:t>
            </a:r>
            <a:r>
              <a:rPr lang="en-US" dirty="0" smtClean="0"/>
              <a:t>health</a:t>
            </a:r>
          </a:p>
          <a:p>
            <a:r>
              <a:rPr lang="en-US" dirty="0" smtClean="0"/>
              <a:t>Views </a:t>
            </a:r>
            <a:r>
              <a:rPr lang="en-US" dirty="0"/>
              <a:t>health as a property of </a:t>
            </a:r>
            <a:r>
              <a:rPr lang="en-US" dirty="0" smtClean="0"/>
              <a:t>individuals</a:t>
            </a:r>
          </a:p>
          <a:p>
            <a:r>
              <a:rPr lang="en-US" dirty="0" smtClean="0"/>
              <a:t>People </a:t>
            </a:r>
            <a:r>
              <a:rPr lang="en-US" dirty="0"/>
              <a:t>can make real improvements to </a:t>
            </a:r>
            <a:r>
              <a:rPr lang="en-US" dirty="0" smtClean="0"/>
              <a:t>their health </a:t>
            </a:r>
            <a:r>
              <a:rPr lang="en-US" dirty="0"/>
              <a:t>by choosing to change </a:t>
            </a:r>
            <a:r>
              <a:rPr lang="en-US" dirty="0" smtClean="0"/>
              <a:t>lifestyle</a:t>
            </a:r>
          </a:p>
          <a:p>
            <a:r>
              <a:rPr lang="en-US" dirty="0" smtClean="0"/>
              <a:t>It </a:t>
            </a:r>
            <a:r>
              <a:rPr lang="en-US" dirty="0"/>
              <a:t>is people’s responsibility to take action </a:t>
            </a:r>
            <a:r>
              <a:rPr lang="en-US" dirty="0" smtClean="0"/>
              <a:t>to look </a:t>
            </a:r>
            <a:r>
              <a:rPr lang="en-US" dirty="0"/>
              <a:t>after </a:t>
            </a:r>
            <a:r>
              <a:rPr lang="en-US" dirty="0" smtClean="0"/>
              <a:t>themselves</a:t>
            </a:r>
          </a:p>
          <a:p>
            <a:r>
              <a:rPr lang="en-US" dirty="0" smtClean="0"/>
              <a:t>Involves </a:t>
            </a:r>
            <a:r>
              <a:rPr lang="en-US" dirty="0"/>
              <a:t>a change in </a:t>
            </a:r>
            <a:r>
              <a:rPr lang="en-US" dirty="0" smtClean="0"/>
              <a:t>attitude followed </a:t>
            </a:r>
            <a:r>
              <a:rPr lang="en-US" dirty="0"/>
              <a:t>by a change in </a:t>
            </a:r>
            <a:r>
              <a:rPr lang="en-US" dirty="0" smtClean="0"/>
              <a:t>behavior</a:t>
            </a:r>
            <a:endParaRPr lang="en-US" dirty="0"/>
          </a:p>
        </p:txBody>
      </p:sp>
    </p:spTree>
    <p:extLst>
      <p:ext uri="{BB962C8B-B14F-4D97-AF65-F5344CB8AC3E}">
        <p14:creationId xmlns:p14="http://schemas.microsoft.com/office/powerpoint/2010/main" xmlns="" val="1205463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a:t>
            </a:r>
            <a:endParaRPr lang="en-US" dirty="0"/>
          </a:p>
        </p:txBody>
      </p:sp>
      <p:sp>
        <p:nvSpPr>
          <p:cNvPr id="3" name="Content Placeholder 2"/>
          <p:cNvSpPr>
            <a:spLocks noGrp="1"/>
          </p:cNvSpPr>
          <p:nvPr>
            <p:ph idx="1"/>
          </p:nvPr>
        </p:nvSpPr>
        <p:spPr>
          <a:xfrm>
            <a:off x="457200" y="1600200"/>
            <a:ext cx="8363272" cy="4565104"/>
          </a:xfrm>
        </p:spPr>
        <p:txBody>
          <a:bodyPr>
            <a:normAutofit/>
          </a:bodyPr>
          <a:lstStyle/>
          <a:p>
            <a:r>
              <a:rPr lang="en-US" dirty="0" smtClean="0"/>
              <a:t>Depends </a:t>
            </a:r>
            <a:r>
              <a:rPr lang="en-US" dirty="0"/>
              <a:t>on person’s readiness to </a:t>
            </a:r>
            <a:r>
              <a:rPr lang="en-US" dirty="0" smtClean="0"/>
              <a:t>take action</a:t>
            </a:r>
          </a:p>
          <a:p>
            <a:r>
              <a:rPr lang="en-US" dirty="0" smtClean="0"/>
              <a:t> </a:t>
            </a:r>
            <a:r>
              <a:rPr lang="en-US" dirty="0"/>
              <a:t>Complex relationship between </a:t>
            </a:r>
            <a:r>
              <a:rPr lang="en-US" dirty="0" smtClean="0"/>
              <a:t>individual behavior </a:t>
            </a:r>
            <a:r>
              <a:rPr lang="en-US" dirty="0"/>
              <a:t>and social and </a:t>
            </a:r>
            <a:r>
              <a:rPr lang="en-US" dirty="0" smtClean="0"/>
              <a:t>environmental factors</a:t>
            </a:r>
          </a:p>
          <a:p>
            <a:r>
              <a:rPr lang="en-US" dirty="0" smtClean="0"/>
              <a:t>Behavior </a:t>
            </a:r>
            <a:r>
              <a:rPr lang="en-US" dirty="0"/>
              <a:t>may be a response to </a:t>
            </a:r>
            <a:r>
              <a:rPr lang="en-US" dirty="0" smtClean="0"/>
              <a:t>a persons</a:t>
            </a:r>
            <a:r>
              <a:rPr lang="en-US" dirty="0"/>
              <a:t>’ living conditions which may </a:t>
            </a:r>
            <a:r>
              <a:rPr lang="en-US" dirty="0" smtClean="0"/>
              <a:t>be beyond </a:t>
            </a:r>
            <a:r>
              <a:rPr lang="en-US" dirty="0"/>
              <a:t>individual control (e.g. </a:t>
            </a:r>
            <a:r>
              <a:rPr lang="en-US" dirty="0" smtClean="0"/>
              <a:t>Poverty, unemployment</a:t>
            </a:r>
            <a:r>
              <a:rPr lang="en-US" dirty="0"/>
              <a:t>)</a:t>
            </a:r>
          </a:p>
        </p:txBody>
      </p:sp>
    </p:spTree>
    <p:extLst>
      <p:ext uri="{BB962C8B-B14F-4D97-AF65-F5344CB8AC3E}">
        <p14:creationId xmlns:p14="http://schemas.microsoft.com/office/powerpoint/2010/main" xmlns="" val="758865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idx="1"/>
          </p:nvPr>
        </p:nvSpPr>
        <p:spPr/>
        <p:txBody>
          <a:bodyPr>
            <a:normAutofit/>
          </a:bodyPr>
          <a:lstStyle/>
          <a:p>
            <a:r>
              <a:rPr lang="en-US" dirty="0"/>
              <a:t>Campaigns to persuade people e.g.</a:t>
            </a:r>
          </a:p>
          <a:p>
            <a:pPr marL="857250" lvl="1" indent="-457200"/>
            <a:r>
              <a:rPr lang="en-US" dirty="0" smtClean="0"/>
              <a:t>Not </a:t>
            </a:r>
            <a:r>
              <a:rPr lang="en-US" dirty="0"/>
              <a:t>to smoke</a:t>
            </a:r>
          </a:p>
          <a:p>
            <a:pPr marL="857250" lvl="1" indent="-457200"/>
            <a:r>
              <a:rPr lang="en-US" dirty="0" smtClean="0"/>
              <a:t>To </a:t>
            </a:r>
            <a:r>
              <a:rPr lang="en-US" dirty="0"/>
              <a:t>adopt a healthy </a:t>
            </a:r>
            <a:r>
              <a:rPr lang="en-US" dirty="0" smtClean="0"/>
              <a:t>diet</a:t>
            </a:r>
          </a:p>
          <a:p>
            <a:pPr marL="857250" lvl="1" indent="-457200"/>
            <a:r>
              <a:rPr lang="en-US" dirty="0" smtClean="0"/>
              <a:t>To </a:t>
            </a:r>
            <a:r>
              <a:rPr lang="en-US" dirty="0"/>
              <a:t>undertake regular </a:t>
            </a:r>
            <a:r>
              <a:rPr lang="en-US" dirty="0" smtClean="0"/>
              <a:t>exercise, etc.</a:t>
            </a:r>
          </a:p>
          <a:p>
            <a:r>
              <a:rPr lang="en-US" dirty="0" smtClean="0"/>
              <a:t>Targeted </a:t>
            </a:r>
            <a:r>
              <a:rPr lang="en-US" dirty="0"/>
              <a:t>towards </a:t>
            </a:r>
            <a:r>
              <a:rPr lang="en-US" dirty="0" smtClean="0"/>
              <a:t>individuals</a:t>
            </a:r>
          </a:p>
          <a:p>
            <a:r>
              <a:rPr lang="en-US" dirty="0" smtClean="0"/>
              <a:t> </a:t>
            </a:r>
            <a:r>
              <a:rPr lang="en-US" dirty="0"/>
              <a:t>May use mass-media to reach them</a:t>
            </a:r>
          </a:p>
        </p:txBody>
      </p:sp>
    </p:spTree>
    <p:extLst>
      <p:ext uri="{BB962C8B-B14F-4D97-AF65-F5344CB8AC3E}">
        <p14:creationId xmlns:p14="http://schemas.microsoft.com/office/powerpoint/2010/main" xmlns="" val="3281616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Evaluation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a:t>
            </a:r>
            <a:r>
              <a:rPr lang="en-US" dirty="0"/>
              <a:t>Theoretically </a:t>
            </a:r>
            <a:r>
              <a:rPr lang="en-US" dirty="0" smtClean="0"/>
              <a:t>it would appear simple by asking: “Has </a:t>
            </a:r>
            <a:r>
              <a:rPr lang="en-US" dirty="0"/>
              <a:t>the health </a:t>
            </a:r>
            <a:r>
              <a:rPr lang="en-US" dirty="0" smtClean="0"/>
              <a:t>behavior </a:t>
            </a:r>
            <a:r>
              <a:rPr lang="en-US" dirty="0"/>
              <a:t>changed </a:t>
            </a:r>
            <a:r>
              <a:rPr lang="en-US" dirty="0" smtClean="0"/>
              <a:t>after the </a:t>
            </a:r>
            <a:r>
              <a:rPr lang="en-US" dirty="0"/>
              <a:t>intervention?”</a:t>
            </a:r>
          </a:p>
          <a:p>
            <a:r>
              <a:rPr lang="en-US" dirty="0" smtClean="0"/>
              <a:t>However, there are two main problems</a:t>
            </a:r>
          </a:p>
          <a:p>
            <a:pPr lvl="1"/>
            <a:r>
              <a:rPr lang="en-US" dirty="0" smtClean="0"/>
              <a:t>Change </a:t>
            </a:r>
            <a:r>
              <a:rPr lang="en-US" dirty="0"/>
              <a:t>may become apparent only after </a:t>
            </a:r>
            <a:r>
              <a:rPr lang="en-US" dirty="0" smtClean="0"/>
              <a:t>a long period</a:t>
            </a:r>
          </a:p>
          <a:p>
            <a:pPr lvl="1"/>
            <a:r>
              <a:rPr lang="en-US" dirty="0" smtClean="0"/>
              <a:t>Difficult </a:t>
            </a:r>
            <a:r>
              <a:rPr lang="en-US" dirty="0"/>
              <a:t>to determine whether </a:t>
            </a:r>
            <a:r>
              <a:rPr lang="en-US" dirty="0" smtClean="0"/>
              <a:t>behavior change </a:t>
            </a:r>
            <a:r>
              <a:rPr lang="en-US" dirty="0"/>
              <a:t>was due to </a:t>
            </a:r>
            <a:r>
              <a:rPr lang="en-US" dirty="0" smtClean="0"/>
              <a:t>health promotion </a:t>
            </a:r>
            <a:r>
              <a:rPr lang="en-US" dirty="0"/>
              <a:t>intervention</a:t>
            </a:r>
          </a:p>
        </p:txBody>
      </p:sp>
    </p:spTree>
    <p:extLst>
      <p:ext uri="{BB962C8B-B14F-4D97-AF65-F5344CB8AC3E}">
        <p14:creationId xmlns:p14="http://schemas.microsoft.com/office/powerpoint/2010/main" xmlns="" val="4173314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204864"/>
            <a:ext cx="8229600" cy="1143000"/>
          </a:xfrm>
        </p:spPr>
        <p:txBody>
          <a:bodyPr/>
          <a:lstStyle/>
          <a:p>
            <a:r>
              <a:rPr lang="en-US" dirty="0" smtClean="0"/>
              <a:t>The educational approach</a:t>
            </a:r>
            <a:endParaRPr lang="en-US" dirty="0"/>
          </a:p>
        </p:txBody>
      </p:sp>
    </p:spTree>
    <p:extLst>
      <p:ext uri="{BB962C8B-B14F-4D97-AF65-F5344CB8AC3E}">
        <p14:creationId xmlns:p14="http://schemas.microsoft.com/office/powerpoint/2010/main" xmlns="" val="1638655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To enable people to make an </a:t>
            </a:r>
            <a:r>
              <a:rPr lang="en-US" dirty="0" smtClean="0"/>
              <a:t>informed choice </a:t>
            </a:r>
            <a:r>
              <a:rPr lang="en-US" dirty="0"/>
              <a:t>about their health </a:t>
            </a:r>
            <a:r>
              <a:rPr lang="en-US" dirty="0" smtClean="0"/>
              <a:t>behavior by</a:t>
            </a:r>
          </a:p>
          <a:p>
            <a:pPr lvl="1"/>
            <a:r>
              <a:rPr lang="en-US" dirty="0" smtClean="0"/>
              <a:t>providing </a:t>
            </a:r>
            <a:r>
              <a:rPr lang="en-US" dirty="0"/>
              <a:t>knowledge and information </a:t>
            </a:r>
            <a:endParaRPr lang="en-US" dirty="0" smtClean="0"/>
          </a:p>
          <a:p>
            <a:pPr lvl="1"/>
            <a:r>
              <a:rPr lang="en-US" dirty="0" smtClean="0"/>
              <a:t>developing </a:t>
            </a:r>
            <a:r>
              <a:rPr lang="en-US" dirty="0"/>
              <a:t>the necessary </a:t>
            </a:r>
            <a:r>
              <a:rPr lang="en-US" dirty="0" smtClean="0"/>
              <a:t>skills</a:t>
            </a:r>
          </a:p>
          <a:p>
            <a:r>
              <a:rPr lang="en-US" dirty="0" smtClean="0">
                <a:solidFill>
                  <a:srgbClr val="FF0000"/>
                </a:solidFill>
              </a:rPr>
              <a:t>Not similar the behavioral approach, it does </a:t>
            </a:r>
            <a:r>
              <a:rPr lang="en-US" dirty="0">
                <a:solidFill>
                  <a:srgbClr val="FF0000"/>
                </a:solidFill>
              </a:rPr>
              <a:t>NOT try to persuade or </a:t>
            </a:r>
            <a:r>
              <a:rPr lang="en-US" dirty="0" smtClean="0">
                <a:solidFill>
                  <a:srgbClr val="FF0000"/>
                </a:solidFill>
              </a:rPr>
              <a:t>motivate change </a:t>
            </a:r>
            <a:r>
              <a:rPr lang="en-US" dirty="0">
                <a:solidFill>
                  <a:srgbClr val="FF0000"/>
                </a:solidFill>
              </a:rPr>
              <a:t>in </a:t>
            </a:r>
            <a:r>
              <a:rPr lang="en-US" dirty="0" smtClean="0">
                <a:solidFill>
                  <a:srgbClr val="FF0000"/>
                </a:solidFill>
              </a:rPr>
              <a:t>a particular direction </a:t>
            </a:r>
          </a:p>
          <a:p>
            <a:r>
              <a:rPr lang="en-US" dirty="0" smtClean="0"/>
              <a:t>OUTCOME </a:t>
            </a:r>
            <a:r>
              <a:rPr lang="en-US" dirty="0"/>
              <a:t>is client’s voluntary </a:t>
            </a:r>
            <a:r>
              <a:rPr lang="en-US" dirty="0" smtClean="0"/>
              <a:t>choice which </a:t>
            </a:r>
            <a:r>
              <a:rPr lang="en-US" dirty="0"/>
              <a:t>may be different from the </a:t>
            </a:r>
            <a:r>
              <a:rPr lang="en-US" dirty="0" smtClean="0"/>
              <a:t>one preferred </a:t>
            </a:r>
            <a:r>
              <a:rPr lang="en-US" dirty="0"/>
              <a:t>by health promoter</a:t>
            </a:r>
          </a:p>
        </p:txBody>
      </p:sp>
    </p:spTree>
    <p:extLst>
      <p:ext uri="{BB962C8B-B14F-4D97-AF65-F5344CB8AC3E}">
        <p14:creationId xmlns:p14="http://schemas.microsoft.com/office/powerpoint/2010/main" xmlns="" val="1525101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Disadvantages </a:t>
            </a:r>
            <a:endParaRPr lang="en-US" dirty="0"/>
          </a:p>
        </p:txBody>
      </p:sp>
      <p:sp>
        <p:nvSpPr>
          <p:cNvPr id="3" name="Content Placeholder 2"/>
          <p:cNvSpPr>
            <a:spLocks noGrp="1"/>
          </p:cNvSpPr>
          <p:nvPr>
            <p:ph idx="1"/>
          </p:nvPr>
        </p:nvSpPr>
        <p:spPr/>
        <p:txBody>
          <a:bodyPr>
            <a:normAutofit/>
          </a:bodyPr>
          <a:lstStyle/>
          <a:p>
            <a:r>
              <a:rPr lang="en-US" dirty="0" smtClean="0"/>
              <a:t>ASSUMES </a:t>
            </a:r>
            <a:r>
              <a:rPr lang="en-US" dirty="0"/>
              <a:t>THAT:</a:t>
            </a:r>
          </a:p>
          <a:p>
            <a:pPr marL="0" indent="0">
              <a:buNone/>
            </a:pPr>
            <a:r>
              <a:rPr lang="en-US" dirty="0" smtClean="0"/>
              <a:t>Increase </a:t>
            </a:r>
            <a:r>
              <a:rPr lang="en-US" dirty="0"/>
              <a:t>in </a:t>
            </a:r>
            <a:r>
              <a:rPr lang="en-US" dirty="0" smtClean="0"/>
              <a:t>knowledge        change in attitudes             behavior </a:t>
            </a:r>
            <a:r>
              <a:rPr lang="en-US" dirty="0"/>
              <a:t>change</a:t>
            </a:r>
          </a:p>
          <a:p>
            <a:pPr marL="0" indent="0">
              <a:buNone/>
            </a:pPr>
            <a:r>
              <a:rPr lang="en-US" dirty="0" smtClean="0"/>
              <a:t>BUT:</a:t>
            </a:r>
          </a:p>
          <a:p>
            <a:r>
              <a:rPr lang="en-US" dirty="0" smtClean="0"/>
              <a:t>Voluntary behavior </a:t>
            </a:r>
            <a:r>
              <a:rPr lang="en-US" dirty="0"/>
              <a:t>change may </a:t>
            </a:r>
            <a:r>
              <a:rPr lang="en-US" dirty="0" smtClean="0"/>
              <a:t>be restricted </a:t>
            </a:r>
            <a:r>
              <a:rPr lang="en-US" dirty="0"/>
              <a:t>by social and economic </a:t>
            </a:r>
            <a:r>
              <a:rPr lang="en-US" dirty="0" smtClean="0"/>
              <a:t>factors</a:t>
            </a:r>
          </a:p>
          <a:p>
            <a:r>
              <a:rPr lang="en-US" dirty="0" smtClean="0"/>
              <a:t>Health </a:t>
            </a:r>
            <a:r>
              <a:rPr lang="en-US" dirty="0"/>
              <a:t>related decisions are very complex</a:t>
            </a:r>
          </a:p>
        </p:txBody>
      </p:sp>
      <p:sp>
        <p:nvSpPr>
          <p:cNvPr id="4" name="Right Arrow 3"/>
          <p:cNvSpPr/>
          <p:nvPr/>
        </p:nvSpPr>
        <p:spPr>
          <a:xfrm>
            <a:off x="4355976" y="2456892"/>
            <a:ext cx="50405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8244408" y="2456892"/>
            <a:ext cx="50405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621415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 approaches to health promotion</a:t>
            </a:r>
            <a:endParaRPr lang="en-US" dirty="0"/>
          </a:p>
        </p:txBody>
      </p:sp>
      <p:sp>
        <p:nvSpPr>
          <p:cNvPr id="3" name="Content Placeholder 2"/>
          <p:cNvSpPr>
            <a:spLocks noGrp="1"/>
          </p:cNvSpPr>
          <p:nvPr>
            <p:ph idx="1"/>
          </p:nvPr>
        </p:nvSpPr>
        <p:spPr/>
        <p:txBody>
          <a:bodyPr/>
          <a:lstStyle/>
          <a:p>
            <a:r>
              <a:rPr lang="en-US" dirty="0" smtClean="0">
                <a:solidFill>
                  <a:schemeClr val="bg2">
                    <a:lumMod val="25000"/>
                  </a:schemeClr>
                </a:solidFill>
              </a:rPr>
              <a:t>Medical or preventative</a:t>
            </a:r>
          </a:p>
          <a:p>
            <a:r>
              <a:rPr lang="en-US" dirty="0" smtClean="0">
                <a:solidFill>
                  <a:schemeClr val="bg2">
                    <a:lumMod val="25000"/>
                  </a:schemeClr>
                </a:solidFill>
              </a:rPr>
              <a:t>Behavioral change</a:t>
            </a:r>
          </a:p>
          <a:p>
            <a:r>
              <a:rPr lang="en-US" dirty="0" smtClean="0">
                <a:solidFill>
                  <a:schemeClr val="bg2">
                    <a:lumMod val="25000"/>
                  </a:schemeClr>
                </a:solidFill>
              </a:rPr>
              <a:t>Educational </a:t>
            </a:r>
          </a:p>
          <a:p>
            <a:r>
              <a:rPr lang="en-US" dirty="0" smtClean="0">
                <a:solidFill>
                  <a:schemeClr val="bg2">
                    <a:lumMod val="25000"/>
                  </a:schemeClr>
                </a:solidFill>
              </a:rPr>
              <a:t>Empowerment</a:t>
            </a:r>
          </a:p>
          <a:p>
            <a:r>
              <a:rPr lang="en-US" dirty="0" smtClean="0">
                <a:solidFill>
                  <a:schemeClr val="bg2">
                    <a:lumMod val="25000"/>
                  </a:schemeClr>
                </a:solidFill>
              </a:rPr>
              <a:t> Social change</a:t>
            </a:r>
          </a:p>
          <a:p>
            <a:endParaRPr lang="en-US" dirty="0">
              <a:solidFill>
                <a:schemeClr val="bg2">
                  <a:lumMod val="25000"/>
                </a:schemeClr>
              </a:solidFill>
            </a:endParaRPr>
          </a:p>
        </p:txBody>
      </p:sp>
    </p:spTree>
    <p:extLst>
      <p:ext uri="{BB962C8B-B14F-4D97-AF65-F5344CB8AC3E}">
        <p14:creationId xmlns:p14="http://schemas.microsoft.com/office/powerpoint/2010/main" xmlns="" val="1402863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idx="1"/>
          </p:nvPr>
        </p:nvSpPr>
        <p:spPr/>
        <p:txBody>
          <a:bodyPr>
            <a:normAutofit/>
          </a:bodyPr>
          <a:lstStyle/>
          <a:p>
            <a:r>
              <a:rPr lang="en-US" dirty="0" smtClean="0"/>
              <a:t>Aspects of learning:</a:t>
            </a:r>
          </a:p>
          <a:p>
            <a:pPr lvl="1"/>
            <a:r>
              <a:rPr lang="en-US" sz="3200" dirty="0"/>
              <a:t>Cognitive Aspect </a:t>
            </a:r>
            <a:r>
              <a:rPr lang="en-US" sz="3200" dirty="0" smtClean="0"/>
              <a:t>(information and understanding)</a:t>
            </a:r>
          </a:p>
          <a:p>
            <a:pPr lvl="1"/>
            <a:r>
              <a:rPr lang="en-US" sz="3200" dirty="0" smtClean="0"/>
              <a:t>Affective </a:t>
            </a:r>
            <a:r>
              <a:rPr lang="en-US" sz="3200" dirty="0"/>
              <a:t>Aspect </a:t>
            </a:r>
            <a:r>
              <a:rPr lang="en-US" sz="3200" dirty="0" smtClean="0"/>
              <a:t>(attitudes and feelings)</a:t>
            </a:r>
            <a:endParaRPr lang="en-US" sz="3200" dirty="0"/>
          </a:p>
          <a:p>
            <a:pPr lvl="1"/>
            <a:r>
              <a:rPr lang="en-US" sz="3200" dirty="0" smtClean="0"/>
              <a:t>Behavioral Aspect (skills)</a:t>
            </a:r>
            <a:endParaRPr lang="en-US" sz="3200" dirty="0"/>
          </a:p>
        </p:txBody>
      </p:sp>
    </p:spTree>
    <p:extLst>
      <p:ext uri="{BB962C8B-B14F-4D97-AF65-F5344CB8AC3E}">
        <p14:creationId xmlns:p14="http://schemas.microsoft.com/office/powerpoint/2010/main" xmlns="" val="1288295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of learning</a:t>
            </a:r>
            <a:endParaRPr lang="en-US" dirty="0"/>
          </a:p>
        </p:txBody>
      </p:sp>
      <p:sp>
        <p:nvSpPr>
          <p:cNvPr id="3" name="Content Placeholder 2"/>
          <p:cNvSpPr>
            <a:spLocks noGrp="1"/>
          </p:cNvSpPr>
          <p:nvPr>
            <p:ph idx="1"/>
          </p:nvPr>
        </p:nvSpPr>
        <p:spPr/>
        <p:txBody>
          <a:bodyPr/>
          <a:lstStyle/>
          <a:p>
            <a:r>
              <a:rPr lang="en-US" dirty="0" smtClean="0"/>
              <a:t>Cognitive Aspect - Provision of information about causes and effects of health-related behaviors </a:t>
            </a:r>
          </a:p>
          <a:p>
            <a:pPr lvl="1"/>
            <a:r>
              <a:rPr lang="en-US" dirty="0" smtClean="0"/>
              <a:t> Provision of leaflets/booklets</a:t>
            </a:r>
          </a:p>
          <a:p>
            <a:pPr lvl="1"/>
            <a:r>
              <a:rPr lang="en-US" dirty="0" smtClean="0"/>
              <a:t>Visual displays</a:t>
            </a:r>
          </a:p>
          <a:p>
            <a:pPr lvl="1"/>
            <a:r>
              <a:rPr lang="en-US" dirty="0" smtClean="0"/>
              <a:t>One-to-one advice</a:t>
            </a:r>
          </a:p>
          <a:p>
            <a:endParaRPr lang="en-US" dirty="0"/>
          </a:p>
        </p:txBody>
      </p:sp>
    </p:spTree>
    <p:extLst>
      <p:ext uri="{BB962C8B-B14F-4D97-AF65-F5344CB8AC3E}">
        <p14:creationId xmlns:p14="http://schemas.microsoft.com/office/powerpoint/2010/main" xmlns="" val="3938204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of learning </a:t>
            </a:r>
            <a:r>
              <a:rPr lang="en-US" sz="3200" dirty="0" smtClean="0"/>
              <a:t>(Cont.) </a:t>
            </a:r>
            <a:endParaRPr lang="en-US" dirty="0"/>
          </a:p>
        </p:txBody>
      </p:sp>
      <p:sp>
        <p:nvSpPr>
          <p:cNvPr id="3" name="Content Placeholder 2"/>
          <p:cNvSpPr>
            <a:spLocks noGrp="1"/>
          </p:cNvSpPr>
          <p:nvPr>
            <p:ph idx="1"/>
          </p:nvPr>
        </p:nvSpPr>
        <p:spPr/>
        <p:txBody>
          <a:bodyPr/>
          <a:lstStyle/>
          <a:p>
            <a:r>
              <a:rPr lang="en-US" dirty="0" smtClean="0"/>
              <a:t>Affective Aspect - Provision of opportunities for clients to share and explore their attitudes and feelings</a:t>
            </a:r>
          </a:p>
          <a:p>
            <a:pPr lvl="1"/>
            <a:r>
              <a:rPr lang="en-US" dirty="0" smtClean="0"/>
              <a:t>One-to-one counseling</a:t>
            </a:r>
            <a:endParaRPr lang="en-US" dirty="0"/>
          </a:p>
          <a:p>
            <a:pPr lvl="1"/>
            <a:r>
              <a:rPr lang="en-US" dirty="0" smtClean="0"/>
              <a:t>Group discussions</a:t>
            </a:r>
          </a:p>
          <a:p>
            <a:endParaRPr lang="en-US" dirty="0"/>
          </a:p>
        </p:txBody>
      </p:sp>
    </p:spTree>
    <p:extLst>
      <p:ext uri="{BB962C8B-B14F-4D97-AF65-F5344CB8AC3E}">
        <p14:creationId xmlns:p14="http://schemas.microsoft.com/office/powerpoint/2010/main" xmlns="" val="4136775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of learning </a:t>
            </a:r>
            <a:r>
              <a:rPr lang="en-US" sz="3200" dirty="0" smtClean="0"/>
              <a:t>(Cont.) </a:t>
            </a:r>
            <a:endParaRPr lang="en-US" dirty="0"/>
          </a:p>
        </p:txBody>
      </p:sp>
      <p:sp>
        <p:nvSpPr>
          <p:cNvPr id="3" name="Content Placeholder 2"/>
          <p:cNvSpPr>
            <a:spLocks noGrp="1"/>
          </p:cNvSpPr>
          <p:nvPr>
            <p:ph idx="1"/>
          </p:nvPr>
        </p:nvSpPr>
        <p:spPr/>
        <p:txBody>
          <a:bodyPr>
            <a:normAutofit/>
          </a:bodyPr>
          <a:lstStyle/>
          <a:p>
            <a:r>
              <a:rPr lang="en-US" dirty="0" smtClean="0"/>
              <a:t>Behavioral </a:t>
            </a:r>
            <a:r>
              <a:rPr lang="en-US" dirty="0"/>
              <a:t>Aspect - Helping </a:t>
            </a:r>
            <a:r>
              <a:rPr lang="en-US" dirty="0" smtClean="0"/>
              <a:t>clients develop </a:t>
            </a:r>
            <a:r>
              <a:rPr lang="en-US" dirty="0"/>
              <a:t>decision-making </a:t>
            </a:r>
            <a:r>
              <a:rPr lang="en-US" dirty="0" smtClean="0"/>
              <a:t>skills required </a:t>
            </a:r>
            <a:r>
              <a:rPr lang="en-US" dirty="0"/>
              <a:t>for healthy </a:t>
            </a:r>
            <a:r>
              <a:rPr lang="en-US" dirty="0" smtClean="0"/>
              <a:t>living</a:t>
            </a:r>
          </a:p>
          <a:p>
            <a:pPr lvl="1"/>
            <a:r>
              <a:rPr lang="en-US" dirty="0" smtClean="0"/>
              <a:t>Exploring </a:t>
            </a:r>
            <a:r>
              <a:rPr lang="en-US" dirty="0"/>
              <a:t>Real life </a:t>
            </a:r>
            <a:r>
              <a:rPr lang="en-US" dirty="0" smtClean="0"/>
              <a:t>situations</a:t>
            </a:r>
          </a:p>
          <a:p>
            <a:pPr lvl="1"/>
            <a:r>
              <a:rPr lang="en-US" dirty="0" smtClean="0"/>
              <a:t>Role Play</a:t>
            </a:r>
          </a:p>
          <a:p>
            <a:pPr lvl="1"/>
            <a:r>
              <a:rPr lang="en-US" dirty="0" smtClean="0"/>
              <a:t>Examples</a:t>
            </a:r>
            <a:r>
              <a:rPr lang="en-US" dirty="0"/>
              <a:t>: reaction when offered a drink </a:t>
            </a:r>
            <a:r>
              <a:rPr lang="en-US" dirty="0" smtClean="0"/>
              <a:t>/ cigarette </a:t>
            </a:r>
            <a:r>
              <a:rPr lang="en-US" dirty="0"/>
              <a:t>/ drugs; negotiating </a:t>
            </a:r>
            <a:r>
              <a:rPr lang="en-US" dirty="0" smtClean="0"/>
              <a:t>contraception use</a:t>
            </a:r>
            <a:endParaRPr lang="en-US" dirty="0"/>
          </a:p>
        </p:txBody>
      </p:sp>
    </p:spTree>
    <p:extLst>
      <p:ext uri="{BB962C8B-B14F-4D97-AF65-F5344CB8AC3E}">
        <p14:creationId xmlns:p14="http://schemas.microsoft.com/office/powerpoint/2010/main" xmlns="" val="17621412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Increase in knowledge is easy to measure (exam, pre-post questionnaire..)</a:t>
            </a:r>
          </a:p>
          <a:p>
            <a:r>
              <a:rPr lang="en-US" dirty="0" smtClean="0"/>
              <a:t>HOWEVER,</a:t>
            </a:r>
            <a:r>
              <a:rPr lang="en-US" dirty="0"/>
              <a:t> </a:t>
            </a:r>
            <a:r>
              <a:rPr lang="en-US" dirty="0" smtClean="0"/>
              <a:t>Knowledge alone is insufficient to change behavior </a:t>
            </a:r>
          </a:p>
          <a:p>
            <a:r>
              <a:rPr lang="en-US" dirty="0" smtClean="0"/>
              <a:t>Knowledge is </a:t>
            </a:r>
            <a:r>
              <a:rPr lang="en-US" dirty="0"/>
              <a:t>rarely translated </a:t>
            </a:r>
            <a:r>
              <a:rPr lang="en-US" dirty="0" smtClean="0"/>
              <a:t>into behavior</a:t>
            </a:r>
          </a:p>
        </p:txBody>
      </p:sp>
    </p:spTree>
    <p:extLst>
      <p:ext uri="{BB962C8B-B14F-4D97-AF65-F5344CB8AC3E}">
        <p14:creationId xmlns:p14="http://schemas.microsoft.com/office/powerpoint/2010/main" xmlns="" val="568392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916832"/>
            <a:ext cx="8229600" cy="1143000"/>
          </a:xfrm>
        </p:spPr>
        <p:txBody>
          <a:bodyPr/>
          <a:lstStyle/>
          <a:p>
            <a:r>
              <a:rPr lang="en-US" dirty="0" smtClean="0"/>
              <a:t>Empowerment approach</a:t>
            </a:r>
            <a:endParaRPr lang="en-US" dirty="0"/>
          </a:p>
        </p:txBody>
      </p:sp>
    </p:spTree>
    <p:extLst>
      <p:ext uri="{BB962C8B-B14F-4D97-AF65-F5344CB8AC3E}">
        <p14:creationId xmlns:p14="http://schemas.microsoft.com/office/powerpoint/2010/main" xmlns="" val="908906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WHO defined health promotion as “enabling people to gain control over their lives”  (empowerment)</a:t>
            </a:r>
          </a:p>
          <a:p>
            <a:endParaRPr lang="en-US" dirty="0"/>
          </a:p>
        </p:txBody>
      </p:sp>
    </p:spTree>
    <p:extLst>
      <p:ext uri="{BB962C8B-B14F-4D97-AF65-F5344CB8AC3E}">
        <p14:creationId xmlns:p14="http://schemas.microsoft.com/office/powerpoint/2010/main" xmlns="" val="647697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a:t>
            </a:r>
            <a:endParaRPr lang="en-US" dirty="0"/>
          </a:p>
        </p:txBody>
      </p:sp>
      <p:sp>
        <p:nvSpPr>
          <p:cNvPr id="3" name="Content Placeholder 2"/>
          <p:cNvSpPr>
            <a:spLocks noGrp="1"/>
          </p:cNvSpPr>
          <p:nvPr>
            <p:ph idx="1"/>
          </p:nvPr>
        </p:nvSpPr>
        <p:spPr/>
        <p:txBody>
          <a:bodyPr>
            <a:normAutofit/>
          </a:bodyPr>
          <a:lstStyle/>
          <a:p>
            <a:r>
              <a:rPr lang="en-US" dirty="0" smtClean="0"/>
              <a:t>Helps </a:t>
            </a:r>
            <a:r>
              <a:rPr lang="en-US" dirty="0"/>
              <a:t>people identify their own </a:t>
            </a:r>
            <a:r>
              <a:rPr lang="en-US" dirty="0" smtClean="0"/>
              <a:t>concerns and </a:t>
            </a:r>
            <a:r>
              <a:rPr lang="en-US" dirty="0"/>
              <a:t>gain the skills and </a:t>
            </a:r>
            <a:r>
              <a:rPr lang="en-US" dirty="0" smtClean="0"/>
              <a:t>confidence necessary </a:t>
            </a:r>
            <a:r>
              <a:rPr lang="en-US" dirty="0"/>
              <a:t>to act upon </a:t>
            </a:r>
            <a:r>
              <a:rPr lang="en-US" dirty="0" smtClean="0"/>
              <a:t>them</a:t>
            </a:r>
          </a:p>
          <a:p>
            <a:r>
              <a:rPr lang="en-US" dirty="0" smtClean="0"/>
              <a:t>This </a:t>
            </a:r>
            <a:r>
              <a:rPr lang="en-US" dirty="0"/>
              <a:t>is the only approach to use </a:t>
            </a:r>
            <a:r>
              <a:rPr lang="en-US" dirty="0" smtClean="0"/>
              <a:t>a ‘bottom-up</a:t>
            </a:r>
            <a:r>
              <a:rPr lang="en-US" dirty="0"/>
              <a:t>’ (rather than ‘top-down</a:t>
            </a:r>
            <a:r>
              <a:rPr lang="en-US" dirty="0" smtClean="0"/>
              <a:t>’) approach</a:t>
            </a:r>
          </a:p>
        </p:txBody>
      </p:sp>
    </p:spTree>
    <p:extLst>
      <p:ext uri="{BB962C8B-B14F-4D97-AF65-F5344CB8AC3E}">
        <p14:creationId xmlns:p14="http://schemas.microsoft.com/office/powerpoint/2010/main" xmlns="" val="32839564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a:t>
            </a:r>
            <a:r>
              <a:rPr lang="en-US" sz="3600" dirty="0" smtClean="0"/>
              <a:t>(Cont.)</a:t>
            </a:r>
            <a:endParaRPr lang="en-US" dirty="0"/>
          </a:p>
        </p:txBody>
      </p:sp>
      <p:sp>
        <p:nvSpPr>
          <p:cNvPr id="3" name="Content Placeholder 2"/>
          <p:cNvSpPr>
            <a:spLocks noGrp="1"/>
          </p:cNvSpPr>
          <p:nvPr>
            <p:ph idx="1"/>
          </p:nvPr>
        </p:nvSpPr>
        <p:spPr/>
        <p:txBody>
          <a:bodyPr>
            <a:normAutofit/>
          </a:bodyPr>
          <a:lstStyle/>
          <a:p>
            <a:r>
              <a:rPr lang="en-US" dirty="0"/>
              <a:t>Clients </a:t>
            </a:r>
            <a:r>
              <a:rPr lang="en-US" dirty="0" smtClean="0"/>
              <a:t>have </a:t>
            </a:r>
            <a:r>
              <a:rPr lang="en-US" dirty="0"/>
              <a:t>the right to </a:t>
            </a:r>
            <a:r>
              <a:rPr lang="en-US" dirty="0" smtClean="0"/>
              <a:t>set their </a:t>
            </a:r>
            <a:r>
              <a:rPr lang="en-US" dirty="0"/>
              <a:t>own </a:t>
            </a:r>
            <a:r>
              <a:rPr lang="en-US" dirty="0" smtClean="0"/>
              <a:t>agenda</a:t>
            </a:r>
          </a:p>
          <a:p>
            <a:r>
              <a:rPr lang="en-US" dirty="0" smtClean="0"/>
              <a:t>Health promoter plays the role of a facilitator rather than that of an expert, he/she Initiates the process but then withdraws from the situation</a:t>
            </a:r>
          </a:p>
          <a:p>
            <a:endParaRPr lang="en-US" dirty="0"/>
          </a:p>
        </p:txBody>
      </p:sp>
    </p:spTree>
    <p:extLst>
      <p:ext uri="{BB962C8B-B14F-4D97-AF65-F5344CB8AC3E}">
        <p14:creationId xmlns:p14="http://schemas.microsoft.com/office/powerpoint/2010/main" xmlns="" val="11307941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a:t>
            </a:r>
            <a:r>
              <a:rPr lang="en-US" sz="3600" dirty="0" smtClean="0"/>
              <a:t>(Cont.)</a:t>
            </a:r>
            <a:endParaRPr lang="en-US" sz="3600" dirty="0"/>
          </a:p>
        </p:txBody>
      </p:sp>
      <p:sp>
        <p:nvSpPr>
          <p:cNvPr id="3" name="Content Placeholder 2"/>
          <p:cNvSpPr>
            <a:spLocks noGrp="1"/>
          </p:cNvSpPr>
          <p:nvPr>
            <p:ph idx="1"/>
          </p:nvPr>
        </p:nvSpPr>
        <p:spPr/>
        <p:txBody>
          <a:bodyPr>
            <a:normAutofit/>
          </a:bodyPr>
          <a:lstStyle/>
          <a:p>
            <a:r>
              <a:rPr lang="en-US" dirty="0" smtClean="0"/>
              <a:t>Empowerment may involve both self-empowerment and community empowerment</a:t>
            </a:r>
          </a:p>
          <a:p>
            <a:r>
              <a:rPr lang="en-US" dirty="0" smtClean="0"/>
              <a:t>Self-empowerment:</a:t>
            </a:r>
          </a:p>
          <a:p>
            <a:pPr marL="857250" lvl="1" indent="-457200"/>
            <a:r>
              <a:rPr lang="en-US" dirty="0" smtClean="0"/>
              <a:t>Based on counseling </a:t>
            </a:r>
          </a:p>
          <a:p>
            <a:pPr marL="857250" lvl="1" indent="-457200"/>
            <a:r>
              <a:rPr lang="en-US" dirty="0" smtClean="0"/>
              <a:t>Uses non-directive ways</a:t>
            </a:r>
          </a:p>
          <a:p>
            <a:pPr marL="857250" lvl="1" indent="-457200"/>
            <a:r>
              <a:rPr lang="en-US" dirty="0" smtClean="0"/>
              <a:t>Increase person’s control over his/her own live</a:t>
            </a:r>
          </a:p>
          <a:p>
            <a:endParaRPr lang="en-US" dirty="0" smtClean="0"/>
          </a:p>
          <a:p>
            <a:endParaRPr lang="en-US" dirty="0" smtClean="0"/>
          </a:p>
        </p:txBody>
      </p:sp>
    </p:spTree>
    <p:extLst>
      <p:ext uri="{BB962C8B-B14F-4D97-AF65-F5344CB8AC3E}">
        <p14:creationId xmlns:p14="http://schemas.microsoft.com/office/powerpoint/2010/main" xmlns="" val="2781387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These approaches have different objectives </a:t>
            </a:r>
            <a:endParaRPr lang="en-US" dirty="0"/>
          </a:p>
        </p:txBody>
      </p:sp>
      <p:sp>
        <p:nvSpPr>
          <p:cNvPr id="3" name="Content Placeholder 2"/>
          <p:cNvSpPr>
            <a:spLocks noGrp="1"/>
          </p:cNvSpPr>
          <p:nvPr>
            <p:ph idx="1"/>
          </p:nvPr>
        </p:nvSpPr>
        <p:spPr/>
        <p:txBody>
          <a:bodyPr/>
          <a:lstStyle/>
          <a:p>
            <a:r>
              <a:rPr lang="en-US" dirty="0" smtClean="0"/>
              <a:t>To prevent disease </a:t>
            </a:r>
          </a:p>
          <a:p>
            <a:r>
              <a:rPr lang="en-US" dirty="0" smtClean="0"/>
              <a:t>To insure that people are well informed and are able to make health choices</a:t>
            </a:r>
          </a:p>
          <a:p>
            <a:r>
              <a:rPr lang="en-US" dirty="0" smtClean="0"/>
              <a:t>To help people acquire the skills and confidence to take greater control over their health</a:t>
            </a:r>
          </a:p>
          <a:p>
            <a:r>
              <a:rPr lang="en-US" dirty="0" smtClean="0"/>
              <a:t>To change polices and environments in order to facilitate healthy choices </a:t>
            </a:r>
            <a:endParaRPr lang="en-US" dirty="0"/>
          </a:p>
        </p:txBody>
      </p:sp>
    </p:spTree>
    <p:extLst>
      <p:ext uri="{BB962C8B-B14F-4D97-AF65-F5344CB8AC3E}">
        <p14:creationId xmlns:p14="http://schemas.microsoft.com/office/powerpoint/2010/main" xmlns="" val="26566880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a:t>
            </a:r>
            <a:r>
              <a:rPr lang="en-US" sz="3600" dirty="0" smtClean="0"/>
              <a:t>(Cont.)</a:t>
            </a:r>
            <a:endParaRPr lang="en-US" sz="3600" dirty="0"/>
          </a:p>
        </p:txBody>
      </p:sp>
      <p:sp>
        <p:nvSpPr>
          <p:cNvPr id="3" name="Content Placeholder 2"/>
          <p:cNvSpPr>
            <a:spLocks noGrp="1"/>
          </p:cNvSpPr>
          <p:nvPr>
            <p:ph idx="1"/>
          </p:nvPr>
        </p:nvSpPr>
        <p:spPr/>
        <p:txBody>
          <a:bodyPr>
            <a:normAutofit/>
          </a:bodyPr>
          <a:lstStyle/>
          <a:p>
            <a:r>
              <a:rPr lang="en-US" dirty="0" smtClean="0"/>
              <a:t>For people to be empowered they need to:</a:t>
            </a:r>
          </a:p>
          <a:p>
            <a:pPr marL="0" indent="0">
              <a:buNone/>
            </a:pPr>
            <a:r>
              <a:rPr lang="en-US" dirty="0" smtClean="0"/>
              <a:t>1. Recognize and understand their powerlessness</a:t>
            </a:r>
          </a:p>
          <a:p>
            <a:pPr marL="0" indent="0">
              <a:buNone/>
            </a:pPr>
            <a:r>
              <a:rPr lang="en-US" dirty="0" smtClean="0"/>
              <a:t>2. Feel strongly enough about their situation to want to change it</a:t>
            </a:r>
          </a:p>
          <a:p>
            <a:pPr marL="0" indent="0">
              <a:buNone/>
            </a:pPr>
            <a:r>
              <a:rPr lang="en-US" dirty="0" smtClean="0"/>
              <a:t>3. Feel capable of changing the situation by having information, support and life skills</a:t>
            </a:r>
          </a:p>
          <a:p>
            <a:pPr marL="0" indent="0">
              <a:buNone/>
            </a:pPr>
            <a:endParaRPr lang="en-US" dirty="0"/>
          </a:p>
        </p:txBody>
      </p:sp>
    </p:spTree>
    <p:extLst>
      <p:ext uri="{BB962C8B-B14F-4D97-AF65-F5344CB8AC3E}">
        <p14:creationId xmlns:p14="http://schemas.microsoft.com/office/powerpoint/2010/main" xmlns="" val="3465792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a:t>
            </a:r>
            <a:endParaRPr lang="en-US" dirty="0"/>
          </a:p>
        </p:txBody>
      </p:sp>
      <p:sp>
        <p:nvSpPr>
          <p:cNvPr id="3" name="Content Placeholder 2"/>
          <p:cNvSpPr>
            <a:spLocks noGrp="1"/>
          </p:cNvSpPr>
          <p:nvPr>
            <p:ph idx="1"/>
          </p:nvPr>
        </p:nvSpPr>
        <p:spPr/>
        <p:txBody>
          <a:bodyPr/>
          <a:lstStyle/>
          <a:p>
            <a:r>
              <a:rPr lang="en-US" dirty="0" smtClean="0"/>
              <a:t>Results are vague and hard to quantify compared with those of other approaches</a:t>
            </a:r>
          </a:p>
          <a:p>
            <a:r>
              <a:rPr lang="en-US" dirty="0" smtClean="0"/>
              <a:t>Health promoter may feel uncomfortable in handing over his expert role</a:t>
            </a:r>
          </a:p>
          <a:p>
            <a:endParaRPr lang="en-US" dirty="0"/>
          </a:p>
        </p:txBody>
      </p:sp>
    </p:spTree>
    <p:extLst>
      <p:ext uri="{BB962C8B-B14F-4D97-AF65-F5344CB8AC3E}">
        <p14:creationId xmlns:p14="http://schemas.microsoft.com/office/powerpoint/2010/main" xmlns="" val="26672481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idx="1"/>
          </p:nvPr>
        </p:nvSpPr>
        <p:spPr/>
        <p:txBody>
          <a:bodyPr>
            <a:normAutofit/>
          </a:bodyPr>
          <a:lstStyle/>
          <a:p>
            <a:r>
              <a:rPr lang="en-US" dirty="0" smtClean="0"/>
              <a:t>Examples of methods used in empowerment approach:</a:t>
            </a:r>
          </a:p>
          <a:p>
            <a:pPr lvl="1"/>
            <a:r>
              <a:rPr lang="en-US" dirty="0" smtClean="0"/>
              <a:t>Nurses </a:t>
            </a:r>
            <a:r>
              <a:rPr lang="en-US" dirty="0"/>
              <a:t>working with </a:t>
            </a:r>
            <a:r>
              <a:rPr lang="en-US" dirty="0" smtClean="0"/>
              <a:t>patients to </a:t>
            </a:r>
            <a:r>
              <a:rPr lang="en-US" dirty="0"/>
              <a:t>develop a care </a:t>
            </a:r>
            <a:r>
              <a:rPr lang="en-US" dirty="0" smtClean="0"/>
              <a:t>plan</a:t>
            </a:r>
          </a:p>
          <a:p>
            <a:pPr lvl="1"/>
            <a:r>
              <a:rPr lang="en-US" dirty="0"/>
              <a:t>T</a:t>
            </a:r>
            <a:r>
              <a:rPr lang="en-US" dirty="0" smtClean="0"/>
              <a:t>eachers </a:t>
            </a:r>
            <a:r>
              <a:rPr lang="en-US" dirty="0"/>
              <a:t>working with </a:t>
            </a:r>
            <a:r>
              <a:rPr lang="en-US" dirty="0" smtClean="0"/>
              <a:t>students to raise </a:t>
            </a:r>
            <a:r>
              <a:rPr lang="en-US" dirty="0"/>
              <a:t>their </a:t>
            </a:r>
            <a:r>
              <a:rPr lang="en-US" dirty="0" smtClean="0"/>
              <a:t>self-esteem</a:t>
            </a:r>
          </a:p>
        </p:txBody>
      </p:sp>
    </p:spTree>
    <p:extLst>
      <p:ext uri="{BB962C8B-B14F-4D97-AF65-F5344CB8AC3E}">
        <p14:creationId xmlns:p14="http://schemas.microsoft.com/office/powerpoint/2010/main" xmlns="" val="2621965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Outcome evaluation: the extent to witch specific aims have been met </a:t>
            </a:r>
          </a:p>
          <a:p>
            <a:r>
              <a:rPr lang="en-US" dirty="0" smtClean="0"/>
              <a:t>Process evaluation: The degree to which the group has been empowered as a result of the intervention </a:t>
            </a:r>
          </a:p>
          <a:p>
            <a:r>
              <a:rPr lang="en-US" dirty="0" smtClean="0"/>
              <a:t>Evaluation includes qualitative methods that reveal people's perceptions and beliefs ,</a:t>
            </a:r>
          </a:p>
          <a:p>
            <a:r>
              <a:rPr lang="en-US" dirty="0" smtClean="0"/>
              <a:t>Quantitative methods that demonstrate the outcome such as behavioral change</a:t>
            </a:r>
          </a:p>
          <a:p>
            <a:r>
              <a:rPr lang="en-US" dirty="0" smtClean="0"/>
              <a:t>HOWEVER,</a:t>
            </a:r>
          </a:p>
          <a:p>
            <a:r>
              <a:rPr lang="en-US" dirty="0" smtClean="0"/>
              <a:t>Usually empowerment is a long term process</a:t>
            </a:r>
          </a:p>
          <a:p>
            <a:r>
              <a:rPr lang="en-US" dirty="0" smtClean="0"/>
              <a:t>Difficult to conclude that changes are due to the intervention rather than some other factor</a:t>
            </a:r>
          </a:p>
          <a:p>
            <a:endParaRPr lang="en-US" dirty="0"/>
          </a:p>
        </p:txBody>
      </p:sp>
    </p:spTree>
    <p:extLst>
      <p:ext uri="{BB962C8B-B14F-4D97-AF65-F5344CB8AC3E}">
        <p14:creationId xmlns:p14="http://schemas.microsoft.com/office/powerpoint/2010/main" xmlns="" val="8811739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132856"/>
            <a:ext cx="8229600" cy="1143000"/>
          </a:xfrm>
        </p:spPr>
        <p:txBody>
          <a:bodyPr/>
          <a:lstStyle/>
          <a:p>
            <a:r>
              <a:rPr lang="en-US" dirty="0" smtClean="0"/>
              <a:t>Social change approach</a:t>
            </a:r>
            <a:endParaRPr lang="en-US" dirty="0"/>
          </a:p>
        </p:txBody>
      </p:sp>
    </p:spTree>
    <p:extLst>
      <p:ext uri="{BB962C8B-B14F-4D97-AF65-F5344CB8AC3E}">
        <p14:creationId xmlns:p14="http://schemas.microsoft.com/office/powerpoint/2010/main" xmlns="" val="42656166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a:t>
            </a:r>
            <a:endParaRPr lang="en-US" sz="3600" dirty="0"/>
          </a:p>
        </p:txBody>
      </p:sp>
      <p:sp>
        <p:nvSpPr>
          <p:cNvPr id="3" name="Content Placeholder 2"/>
          <p:cNvSpPr>
            <a:spLocks noGrp="1"/>
          </p:cNvSpPr>
          <p:nvPr>
            <p:ph idx="1"/>
          </p:nvPr>
        </p:nvSpPr>
        <p:spPr/>
        <p:txBody>
          <a:bodyPr>
            <a:normAutofit/>
          </a:bodyPr>
          <a:lstStyle/>
          <a:p>
            <a:r>
              <a:rPr lang="en-US" dirty="0"/>
              <a:t>Radical approach which aims to </a:t>
            </a:r>
            <a:r>
              <a:rPr lang="en-US" dirty="0" smtClean="0"/>
              <a:t>change society </a:t>
            </a:r>
            <a:r>
              <a:rPr lang="en-US" dirty="0"/>
              <a:t>not individual </a:t>
            </a:r>
            <a:r>
              <a:rPr lang="en-US" dirty="0" smtClean="0"/>
              <a:t>behavior</a:t>
            </a:r>
          </a:p>
          <a:p>
            <a:r>
              <a:rPr lang="en-US" dirty="0" smtClean="0"/>
              <a:t>Aims to bring changes in the physical, economic </a:t>
            </a:r>
            <a:r>
              <a:rPr lang="en-US" dirty="0"/>
              <a:t>and </a:t>
            </a:r>
            <a:r>
              <a:rPr lang="en-US" dirty="0" smtClean="0"/>
              <a:t>social environment</a:t>
            </a:r>
          </a:p>
          <a:p>
            <a:r>
              <a:rPr lang="en-US" dirty="0" smtClean="0"/>
              <a:t>Healthy </a:t>
            </a:r>
            <a:r>
              <a:rPr lang="en-US" dirty="0"/>
              <a:t>choice to become the </a:t>
            </a:r>
            <a:r>
              <a:rPr lang="en-US" dirty="0" smtClean="0"/>
              <a:t>easier choice </a:t>
            </a:r>
            <a:r>
              <a:rPr lang="en-US" dirty="0"/>
              <a:t>in terms of cost, availability </a:t>
            </a:r>
            <a:r>
              <a:rPr lang="en-US" dirty="0" smtClean="0"/>
              <a:t>and accessibility</a:t>
            </a:r>
          </a:p>
          <a:p>
            <a:r>
              <a:rPr lang="en-US" dirty="0" smtClean="0"/>
              <a:t>Targeted </a:t>
            </a:r>
            <a:r>
              <a:rPr lang="en-US" dirty="0"/>
              <a:t>towards groups and </a:t>
            </a:r>
            <a:r>
              <a:rPr lang="en-US" dirty="0" smtClean="0"/>
              <a:t>populations</a:t>
            </a:r>
          </a:p>
          <a:p>
            <a:endParaRPr lang="en-US" dirty="0"/>
          </a:p>
        </p:txBody>
      </p:sp>
    </p:spTree>
    <p:extLst>
      <p:ext uri="{BB962C8B-B14F-4D97-AF65-F5344CB8AC3E}">
        <p14:creationId xmlns:p14="http://schemas.microsoft.com/office/powerpoint/2010/main" xmlns="" val="4017580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a:t>
            </a:r>
            <a:endParaRPr lang="en-US" dirty="0"/>
          </a:p>
        </p:txBody>
      </p:sp>
      <p:sp>
        <p:nvSpPr>
          <p:cNvPr id="3" name="Content Placeholder 2"/>
          <p:cNvSpPr>
            <a:spLocks noGrp="1"/>
          </p:cNvSpPr>
          <p:nvPr>
            <p:ph idx="1"/>
          </p:nvPr>
        </p:nvSpPr>
        <p:spPr/>
        <p:txBody>
          <a:bodyPr/>
          <a:lstStyle/>
          <a:p>
            <a:r>
              <a:rPr lang="en-US" dirty="0" smtClean="0"/>
              <a:t>It may require major structural changes</a:t>
            </a:r>
          </a:p>
          <a:p>
            <a:r>
              <a:rPr lang="en-US" dirty="0" smtClean="0"/>
              <a:t>Vulnerable to official disapprovals</a:t>
            </a:r>
          </a:p>
          <a:p>
            <a:r>
              <a:rPr lang="en-US" dirty="0" smtClean="0"/>
              <a:t>Requires political support from the highest level, e.g. through legislation</a:t>
            </a:r>
          </a:p>
          <a:p>
            <a:r>
              <a:rPr lang="en-US" dirty="0" smtClean="0"/>
              <a:t>Needs support of the public</a:t>
            </a:r>
          </a:p>
          <a:p>
            <a:endParaRPr lang="en-US" dirty="0"/>
          </a:p>
        </p:txBody>
      </p:sp>
    </p:spTree>
    <p:extLst>
      <p:ext uri="{BB962C8B-B14F-4D97-AF65-F5344CB8AC3E}">
        <p14:creationId xmlns:p14="http://schemas.microsoft.com/office/powerpoint/2010/main" xmlns="" val="24792864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Public </a:t>
            </a:r>
            <a:r>
              <a:rPr lang="en-US" dirty="0"/>
              <a:t>needs to be </a:t>
            </a:r>
            <a:r>
              <a:rPr lang="en-US" dirty="0" smtClean="0"/>
              <a:t>informed of </a:t>
            </a:r>
            <a:r>
              <a:rPr lang="en-US" dirty="0"/>
              <a:t>its importance</a:t>
            </a:r>
          </a:p>
          <a:p>
            <a:r>
              <a:rPr lang="en-US" dirty="0" smtClean="0"/>
              <a:t>Health </a:t>
            </a:r>
            <a:r>
              <a:rPr lang="en-US" dirty="0"/>
              <a:t>promoter involved </a:t>
            </a:r>
            <a:r>
              <a:rPr lang="en-US" dirty="0" smtClean="0"/>
              <a:t>in awareness raising, </a:t>
            </a:r>
            <a:r>
              <a:rPr lang="en-US" dirty="0"/>
              <a:t>policy </a:t>
            </a:r>
            <a:r>
              <a:rPr lang="en-US" dirty="0" smtClean="0"/>
              <a:t>planning, negotiating and implementation</a:t>
            </a:r>
          </a:p>
          <a:p>
            <a:r>
              <a:rPr lang="en-US" dirty="0" smtClean="0"/>
              <a:t>Example: changes in the pricing structures such as reducing the price of whole wheat bread compared to white bread</a:t>
            </a:r>
          </a:p>
          <a:p>
            <a:endParaRPr lang="en-US" dirty="0"/>
          </a:p>
        </p:txBody>
      </p:sp>
      <p:sp>
        <p:nvSpPr>
          <p:cNvPr id="4"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Methods</a:t>
            </a:r>
            <a:endParaRPr lang="en-US" sz="3600" dirty="0"/>
          </a:p>
        </p:txBody>
      </p:sp>
    </p:spTree>
    <p:extLst>
      <p:ext uri="{BB962C8B-B14F-4D97-AF65-F5344CB8AC3E}">
        <p14:creationId xmlns:p14="http://schemas.microsoft.com/office/powerpoint/2010/main" xmlns="" val="11748878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normAutofit/>
          </a:bodyPr>
          <a:lstStyle/>
          <a:p>
            <a:r>
              <a:rPr lang="en-US" dirty="0" smtClean="0"/>
              <a:t>Outcome evaluation:</a:t>
            </a:r>
          </a:p>
          <a:p>
            <a:pPr marL="857250" lvl="1" indent="-457200"/>
            <a:r>
              <a:rPr lang="en-US" dirty="0" smtClean="0"/>
              <a:t>changes </a:t>
            </a:r>
            <a:r>
              <a:rPr lang="en-US" dirty="0"/>
              <a:t>in laws or </a:t>
            </a:r>
            <a:r>
              <a:rPr lang="en-US" dirty="0" smtClean="0"/>
              <a:t>regulations, e.g</a:t>
            </a:r>
            <a:r>
              <a:rPr lang="en-US" dirty="0"/>
              <a:t>. Smoking bans, food </a:t>
            </a:r>
            <a:r>
              <a:rPr lang="en-US" dirty="0" smtClean="0"/>
              <a:t>labeling, </a:t>
            </a:r>
            <a:r>
              <a:rPr lang="en-US" dirty="0"/>
              <a:t>applying taxes </a:t>
            </a:r>
            <a:r>
              <a:rPr lang="en-US" dirty="0" smtClean="0"/>
              <a:t>/ subsidies </a:t>
            </a:r>
            <a:r>
              <a:rPr lang="en-US" dirty="0"/>
              <a:t>on certain types of foods</a:t>
            </a:r>
          </a:p>
          <a:p>
            <a:pPr marL="857250" lvl="1" indent="-457200"/>
            <a:r>
              <a:rPr lang="en-US" dirty="0" smtClean="0"/>
              <a:t>Improvement </a:t>
            </a:r>
            <a:r>
              <a:rPr lang="en-US" dirty="0"/>
              <a:t>in the profile of health issues </a:t>
            </a:r>
            <a:r>
              <a:rPr lang="en-US" dirty="0" smtClean="0"/>
              <a:t>on common </a:t>
            </a:r>
            <a:r>
              <a:rPr lang="en-US" dirty="0"/>
              <a:t>agendas</a:t>
            </a:r>
          </a:p>
          <a:p>
            <a:r>
              <a:rPr lang="en-US" dirty="0" smtClean="0"/>
              <a:t>May </a:t>
            </a:r>
            <a:r>
              <a:rPr lang="en-US" dirty="0"/>
              <a:t>be difficult to prove link with </a:t>
            </a:r>
            <a:r>
              <a:rPr lang="en-US" dirty="0" smtClean="0"/>
              <a:t>health promotion interventions </a:t>
            </a:r>
            <a:r>
              <a:rPr lang="en-US" dirty="0"/>
              <a:t>as change is usually </a:t>
            </a:r>
            <a:r>
              <a:rPr lang="en-US" dirty="0" smtClean="0"/>
              <a:t>a lengthy </a:t>
            </a:r>
            <a:r>
              <a:rPr lang="en-US" dirty="0"/>
              <a:t>process</a:t>
            </a:r>
          </a:p>
        </p:txBody>
      </p:sp>
    </p:spTree>
    <p:extLst>
      <p:ext uri="{BB962C8B-B14F-4D97-AF65-F5344CB8AC3E}">
        <p14:creationId xmlns:p14="http://schemas.microsoft.com/office/powerpoint/2010/main" xmlns="" val="14751344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3600" dirty="0"/>
              <a:t>THE FIVE </a:t>
            </a:r>
            <a:r>
              <a:rPr lang="en-US" sz="3600" dirty="0" smtClean="0"/>
              <a:t>APPROACHES</a:t>
            </a:r>
            <a:endParaRPr lang="en-US" sz="3600" dirty="0"/>
          </a:p>
          <a:p>
            <a:pPr marL="0" indent="0" algn="ctr">
              <a:buNone/>
            </a:pPr>
            <a:r>
              <a:rPr lang="en-US" sz="3600" dirty="0"/>
              <a:t>EXAMPLES RELATED TO </a:t>
            </a:r>
            <a:r>
              <a:rPr lang="en-US" sz="3600" dirty="0" smtClean="0"/>
              <a:t>SMOKING </a:t>
            </a:r>
          </a:p>
          <a:p>
            <a:pPr marL="0" indent="0" algn="ctr">
              <a:buNone/>
            </a:pPr>
            <a:r>
              <a:rPr lang="en-US" sz="3600" dirty="0" smtClean="0"/>
              <a:t>Based on </a:t>
            </a:r>
            <a:r>
              <a:rPr lang="en-US" sz="3600" dirty="0" err="1" smtClean="0"/>
              <a:t>Ewles</a:t>
            </a:r>
            <a:r>
              <a:rPr lang="en-US" sz="3600" dirty="0" smtClean="0"/>
              <a:t> </a:t>
            </a:r>
            <a:r>
              <a:rPr lang="en-US" sz="3600" dirty="0"/>
              <a:t>and </a:t>
            </a:r>
            <a:r>
              <a:rPr lang="en-US" sz="3600" dirty="0" err="1"/>
              <a:t>Simnet</a:t>
            </a:r>
            <a:r>
              <a:rPr lang="en-US" sz="3600" dirty="0"/>
              <a:t> (1992: 36)</a:t>
            </a:r>
          </a:p>
        </p:txBody>
      </p:sp>
    </p:spTree>
    <p:extLst>
      <p:ext uri="{BB962C8B-B14F-4D97-AF65-F5344CB8AC3E}">
        <p14:creationId xmlns:p14="http://schemas.microsoft.com/office/powerpoint/2010/main" xmlns="" val="1964578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TOP-DOWN VS. BOTTOM-UP</a:t>
            </a:r>
          </a:p>
        </p:txBody>
      </p:sp>
      <p:sp>
        <p:nvSpPr>
          <p:cNvPr id="6" name="Content Placeholder 5"/>
          <p:cNvSpPr>
            <a:spLocks noGrp="1"/>
          </p:cNvSpPr>
          <p:nvPr>
            <p:ph sz="half" idx="1"/>
          </p:nvPr>
        </p:nvSpPr>
        <p:spPr/>
        <p:txBody>
          <a:bodyPr>
            <a:normAutofit lnSpcReduction="10000"/>
          </a:bodyPr>
          <a:lstStyle/>
          <a:p>
            <a:r>
              <a:rPr lang="en-US" dirty="0"/>
              <a:t>Priorities set by </a:t>
            </a:r>
            <a:r>
              <a:rPr lang="en-US" dirty="0" smtClean="0"/>
              <a:t>health promoters </a:t>
            </a:r>
            <a:r>
              <a:rPr lang="en-US" dirty="0"/>
              <a:t>who have </a:t>
            </a:r>
            <a:r>
              <a:rPr lang="en-US" dirty="0" smtClean="0"/>
              <a:t>the power </a:t>
            </a:r>
            <a:r>
              <a:rPr lang="en-US" dirty="0"/>
              <a:t>and resources to </a:t>
            </a:r>
            <a:r>
              <a:rPr lang="en-US" dirty="0" smtClean="0"/>
              <a:t>make decisions </a:t>
            </a:r>
            <a:r>
              <a:rPr lang="en-US" dirty="0"/>
              <a:t>and impose ideas </a:t>
            </a:r>
            <a:r>
              <a:rPr lang="en-US" dirty="0" smtClean="0"/>
              <a:t>of what </a:t>
            </a:r>
            <a:r>
              <a:rPr lang="en-US" dirty="0"/>
              <a:t>should be </a:t>
            </a:r>
            <a:r>
              <a:rPr lang="en-US" dirty="0" smtClean="0"/>
              <a:t>done</a:t>
            </a:r>
          </a:p>
          <a:p>
            <a:r>
              <a:rPr lang="en-US" dirty="0" smtClean="0"/>
              <a:t>Priorities </a:t>
            </a:r>
            <a:r>
              <a:rPr lang="en-US" dirty="0"/>
              <a:t>are set by </a:t>
            </a:r>
            <a:r>
              <a:rPr lang="en-US" dirty="0" smtClean="0"/>
              <a:t>people themselves </a:t>
            </a:r>
            <a:r>
              <a:rPr lang="en-US" dirty="0"/>
              <a:t>identifying </a:t>
            </a:r>
            <a:r>
              <a:rPr lang="en-US" dirty="0" smtClean="0"/>
              <a:t>issues they </a:t>
            </a:r>
            <a:r>
              <a:rPr lang="en-US" dirty="0"/>
              <a:t>perceive as relevant</a:t>
            </a:r>
          </a:p>
        </p:txBody>
      </p:sp>
      <p:pic>
        <p:nvPicPr>
          <p:cNvPr id="2" name="Picture 2"/>
          <p:cNvPicPr>
            <a:picLocks noChangeAspect="1" noChangeArrowheads="1"/>
          </p:cNvPicPr>
          <p:nvPr/>
        </p:nvPicPr>
        <p:blipFill>
          <a:blip r:embed="rId2"/>
          <a:srcRect/>
          <a:stretch>
            <a:fillRect/>
          </a:stretch>
        </p:blipFill>
        <p:spPr bwMode="auto">
          <a:xfrm>
            <a:off x="5638800" y="1447800"/>
            <a:ext cx="2619375" cy="2619375"/>
          </a:xfrm>
          <a:prstGeom prst="rect">
            <a:avLst/>
          </a:prstGeom>
          <a:noFill/>
          <a:ln w="9525">
            <a:noFill/>
            <a:miter lim="800000"/>
            <a:headEnd/>
            <a:tailEnd/>
          </a:ln>
          <a:effectLst/>
        </p:spPr>
      </p:pic>
      <p:pic>
        <p:nvPicPr>
          <p:cNvPr id="3" name="Picture 3"/>
          <p:cNvPicPr>
            <a:picLocks noChangeAspect="1" noChangeArrowheads="1"/>
          </p:cNvPicPr>
          <p:nvPr/>
        </p:nvPicPr>
        <p:blipFill>
          <a:blip r:embed="rId3"/>
          <a:srcRect/>
          <a:stretch>
            <a:fillRect/>
          </a:stretch>
        </p:blipFill>
        <p:spPr bwMode="auto">
          <a:xfrm>
            <a:off x="5715000" y="4038600"/>
            <a:ext cx="2533650" cy="2352675"/>
          </a:xfrm>
          <a:prstGeom prst="rect">
            <a:avLst/>
          </a:prstGeom>
          <a:noFill/>
          <a:ln w="9525">
            <a:noFill/>
            <a:miter lim="800000"/>
            <a:headEnd/>
            <a:tailEnd/>
          </a:ln>
          <a:effectLst/>
        </p:spPr>
      </p:pic>
    </p:spTree>
    <p:extLst>
      <p:ext uri="{BB962C8B-B14F-4D97-AF65-F5344CB8AC3E}">
        <p14:creationId xmlns:p14="http://schemas.microsoft.com/office/powerpoint/2010/main" xmlns="" val="14144513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medical approach</a:t>
            </a:r>
            <a:br>
              <a:rPr lang="en-US" dirty="0" smtClean="0"/>
            </a:br>
            <a:endParaRPr lang="en-US" dirty="0"/>
          </a:p>
        </p:txBody>
      </p:sp>
      <p:sp>
        <p:nvSpPr>
          <p:cNvPr id="3" name="Content Placeholder 2"/>
          <p:cNvSpPr>
            <a:spLocks noGrp="1"/>
          </p:cNvSpPr>
          <p:nvPr>
            <p:ph idx="1"/>
          </p:nvPr>
        </p:nvSpPr>
        <p:spPr/>
        <p:txBody>
          <a:bodyPr/>
          <a:lstStyle/>
          <a:p>
            <a:r>
              <a:rPr lang="en-US" dirty="0" smtClean="0"/>
              <a:t>AIM</a:t>
            </a:r>
            <a:r>
              <a:rPr lang="en-US" dirty="0"/>
              <a:t>: Free from lung disease, </a:t>
            </a:r>
            <a:r>
              <a:rPr lang="en-US" dirty="0" smtClean="0"/>
              <a:t>heart disease </a:t>
            </a:r>
            <a:r>
              <a:rPr lang="en-US" dirty="0"/>
              <a:t>and other smoking </a:t>
            </a:r>
            <a:r>
              <a:rPr lang="en-US" dirty="0" smtClean="0"/>
              <a:t>related disorders</a:t>
            </a:r>
          </a:p>
          <a:p>
            <a:pPr marL="0" indent="0">
              <a:buNone/>
            </a:pPr>
            <a:endParaRPr lang="en-US" dirty="0"/>
          </a:p>
          <a:p>
            <a:r>
              <a:rPr lang="en-US" dirty="0" smtClean="0"/>
              <a:t>ACTIVITY</a:t>
            </a:r>
            <a:r>
              <a:rPr lang="en-US" dirty="0"/>
              <a:t>: Encourage people to seek </a:t>
            </a:r>
            <a:r>
              <a:rPr lang="en-US" dirty="0" smtClean="0"/>
              <a:t>early detection </a:t>
            </a:r>
            <a:r>
              <a:rPr lang="en-US" dirty="0"/>
              <a:t>and treatment of </a:t>
            </a:r>
            <a:r>
              <a:rPr lang="en-US" dirty="0" smtClean="0"/>
              <a:t>smoking related </a:t>
            </a:r>
            <a:r>
              <a:rPr lang="en-US" dirty="0"/>
              <a:t>disorders</a:t>
            </a:r>
          </a:p>
        </p:txBody>
      </p:sp>
    </p:spTree>
    <p:extLst>
      <p:ext uri="{BB962C8B-B14F-4D97-AF65-F5344CB8AC3E}">
        <p14:creationId xmlns:p14="http://schemas.microsoft.com/office/powerpoint/2010/main" xmlns="" val="20553988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Behavioral change approach</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AIM</a:t>
            </a:r>
            <a:r>
              <a:rPr lang="en-US" dirty="0"/>
              <a:t>: </a:t>
            </a:r>
            <a:r>
              <a:rPr lang="en-US" dirty="0" smtClean="0"/>
              <a:t>Behavior changes from </a:t>
            </a:r>
            <a:r>
              <a:rPr lang="en-US" dirty="0"/>
              <a:t>smoking to </a:t>
            </a:r>
            <a:r>
              <a:rPr lang="en-US" dirty="0" smtClean="0"/>
              <a:t>not smoking</a:t>
            </a:r>
          </a:p>
          <a:p>
            <a:pPr marL="0" indent="0">
              <a:buNone/>
            </a:pPr>
            <a:endParaRPr lang="en-US" dirty="0"/>
          </a:p>
          <a:p>
            <a:r>
              <a:rPr lang="en-US" dirty="0" smtClean="0"/>
              <a:t>ACTIVITY</a:t>
            </a:r>
            <a:r>
              <a:rPr lang="en-US" dirty="0"/>
              <a:t>: </a:t>
            </a:r>
            <a:r>
              <a:rPr lang="en-US" dirty="0" smtClean="0"/>
              <a:t>Persuasive education to </a:t>
            </a:r>
          </a:p>
          <a:p>
            <a:pPr marL="400050" lvl="1" indent="0">
              <a:buNone/>
            </a:pPr>
            <a:r>
              <a:rPr lang="en-US" dirty="0" smtClean="0"/>
              <a:t>– </a:t>
            </a:r>
            <a:r>
              <a:rPr lang="en-US" dirty="0"/>
              <a:t>prevent non-smokers </a:t>
            </a:r>
            <a:r>
              <a:rPr lang="en-US" dirty="0" smtClean="0"/>
              <a:t>from starting to smoke</a:t>
            </a:r>
          </a:p>
          <a:p>
            <a:pPr marL="400050" lvl="1" indent="0">
              <a:buNone/>
            </a:pPr>
            <a:r>
              <a:rPr lang="en-US" dirty="0" smtClean="0"/>
              <a:t>– </a:t>
            </a:r>
            <a:r>
              <a:rPr lang="en-US" dirty="0"/>
              <a:t>persuade smokers to stop</a:t>
            </a:r>
          </a:p>
        </p:txBody>
      </p:sp>
    </p:spTree>
    <p:extLst>
      <p:ext uri="{BB962C8B-B14F-4D97-AF65-F5344CB8AC3E}">
        <p14:creationId xmlns:p14="http://schemas.microsoft.com/office/powerpoint/2010/main" xmlns="" val="16127211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Educational approach</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AIM</a:t>
            </a:r>
            <a:r>
              <a:rPr lang="en-US" dirty="0"/>
              <a:t>: Clients understand effects of smoking </a:t>
            </a:r>
            <a:r>
              <a:rPr lang="en-US" dirty="0" smtClean="0"/>
              <a:t>on health </a:t>
            </a:r>
            <a:r>
              <a:rPr lang="en-US" dirty="0"/>
              <a:t>and will make a decision whether </a:t>
            </a:r>
            <a:r>
              <a:rPr lang="en-US" dirty="0" smtClean="0"/>
              <a:t>to smoke </a:t>
            </a:r>
            <a:r>
              <a:rPr lang="en-US" dirty="0"/>
              <a:t>or not and act on their </a:t>
            </a:r>
            <a:r>
              <a:rPr lang="en-US" dirty="0" smtClean="0"/>
              <a:t>decision</a:t>
            </a:r>
          </a:p>
          <a:p>
            <a:endParaRPr lang="en-US" dirty="0"/>
          </a:p>
          <a:p>
            <a:r>
              <a:rPr lang="en-US" dirty="0" smtClean="0"/>
              <a:t>ACTIVITY: Giving </a:t>
            </a:r>
            <a:r>
              <a:rPr lang="en-US" dirty="0"/>
              <a:t>information to </a:t>
            </a:r>
            <a:r>
              <a:rPr lang="en-US" dirty="0" smtClean="0"/>
              <a:t>clients about </a:t>
            </a:r>
            <a:r>
              <a:rPr lang="en-US" dirty="0"/>
              <a:t>effects of smoking</a:t>
            </a:r>
          </a:p>
          <a:p>
            <a:pPr marL="914400" lvl="1" indent="-514350"/>
            <a:r>
              <a:rPr lang="en-US" dirty="0" smtClean="0"/>
              <a:t>Helping </a:t>
            </a:r>
            <a:r>
              <a:rPr lang="en-US" dirty="0"/>
              <a:t>them explore </a:t>
            </a:r>
            <a:r>
              <a:rPr lang="en-US" dirty="0" smtClean="0"/>
              <a:t>their values </a:t>
            </a:r>
            <a:r>
              <a:rPr lang="en-US" dirty="0"/>
              <a:t>and attitudes and </a:t>
            </a:r>
            <a:r>
              <a:rPr lang="en-US" dirty="0" smtClean="0"/>
              <a:t>come to </a:t>
            </a:r>
            <a:r>
              <a:rPr lang="en-US" dirty="0"/>
              <a:t>a </a:t>
            </a:r>
            <a:r>
              <a:rPr lang="en-US" dirty="0" smtClean="0"/>
              <a:t>decision</a:t>
            </a:r>
          </a:p>
          <a:p>
            <a:pPr marL="914400" lvl="1" indent="-514350"/>
            <a:r>
              <a:rPr lang="en-US" dirty="0" smtClean="0"/>
              <a:t>Helping </a:t>
            </a:r>
            <a:r>
              <a:rPr lang="en-US" dirty="0"/>
              <a:t>them learn how to </a:t>
            </a:r>
            <a:r>
              <a:rPr lang="en-US" dirty="0" smtClean="0"/>
              <a:t>stop smoking </a:t>
            </a:r>
            <a:r>
              <a:rPr lang="en-US" dirty="0"/>
              <a:t>if they want to</a:t>
            </a:r>
          </a:p>
        </p:txBody>
      </p:sp>
    </p:spTree>
    <p:extLst>
      <p:ext uri="{BB962C8B-B14F-4D97-AF65-F5344CB8AC3E}">
        <p14:creationId xmlns:p14="http://schemas.microsoft.com/office/powerpoint/2010/main" xmlns="" val="10974794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empowerment approach</a:t>
            </a:r>
            <a:br>
              <a:rPr lang="en-US" dirty="0" smtClean="0"/>
            </a:br>
            <a:endParaRPr lang="en-US" dirty="0"/>
          </a:p>
        </p:txBody>
      </p:sp>
      <p:sp>
        <p:nvSpPr>
          <p:cNvPr id="3" name="Content Placeholder 2"/>
          <p:cNvSpPr>
            <a:spLocks noGrp="1"/>
          </p:cNvSpPr>
          <p:nvPr>
            <p:ph idx="1"/>
          </p:nvPr>
        </p:nvSpPr>
        <p:spPr/>
        <p:txBody>
          <a:bodyPr/>
          <a:lstStyle/>
          <a:p>
            <a:pPr marL="0" indent="0">
              <a:buNone/>
            </a:pPr>
            <a:r>
              <a:rPr lang="en-US" dirty="0" smtClean="0"/>
              <a:t>AIM: Anti-smoking </a:t>
            </a:r>
            <a:r>
              <a:rPr lang="en-US" dirty="0"/>
              <a:t>issue </a:t>
            </a:r>
            <a:r>
              <a:rPr lang="en-US" dirty="0" smtClean="0"/>
              <a:t>is considered </a:t>
            </a:r>
            <a:r>
              <a:rPr lang="en-US" dirty="0"/>
              <a:t>only if </a:t>
            </a:r>
            <a:r>
              <a:rPr lang="en-US" dirty="0" smtClean="0"/>
              <a:t>clients identify </a:t>
            </a:r>
            <a:r>
              <a:rPr lang="en-US" dirty="0"/>
              <a:t>it as a </a:t>
            </a:r>
            <a:r>
              <a:rPr lang="en-US" dirty="0" smtClean="0"/>
              <a:t>concern</a:t>
            </a:r>
          </a:p>
          <a:p>
            <a:pPr marL="0" indent="0">
              <a:buNone/>
            </a:pPr>
            <a:endParaRPr lang="en-US" dirty="0" smtClean="0"/>
          </a:p>
          <a:p>
            <a:pPr marL="0" indent="0">
              <a:buNone/>
            </a:pPr>
            <a:r>
              <a:rPr lang="en-US" dirty="0" smtClean="0"/>
              <a:t>ACTIVITY: Clients </a:t>
            </a:r>
            <a:r>
              <a:rPr lang="en-US" dirty="0"/>
              <a:t>identify what, </a:t>
            </a:r>
            <a:r>
              <a:rPr lang="en-US" dirty="0" smtClean="0"/>
              <a:t>if anything</a:t>
            </a:r>
            <a:r>
              <a:rPr lang="en-US" dirty="0"/>
              <a:t>, they want </a:t>
            </a:r>
            <a:r>
              <a:rPr lang="en-US" dirty="0" smtClean="0"/>
              <a:t>to know </a:t>
            </a:r>
            <a:r>
              <a:rPr lang="en-US" dirty="0"/>
              <a:t>and do about it</a:t>
            </a:r>
          </a:p>
        </p:txBody>
      </p:sp>
    </p:spTree>
    <p:extLst>
      <p:ext uri="{BB962C8B-B14F-4D97-AF65-F5344CB8AC3E}">
        <p14:creationId xmlns:p14="http://schemas.microsoft.com/office/powerpoint/2010/main" xmlns="" val="36382453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Social change approach</a:t>
            </a:r>
            <a:br>
              <a:rPr lang="en-US" dirty="0" smtClean="0"/>
            </a:br>
            <a:endParaRPr lang="en-US" dirty="0"/>
          </a:p>
        </p:txBody>
      </p:sp>
      <p:sp>
        <p:nvSpPr>
          <p:cNvPr id="3" name="Content Placeholder 2"/>
          <p:cNvSpPr>
            <a:spLocks noGrp="1"/>
          </p:cNvSpPr>
          <p:nvPr>
            <p:ph idx="1"/>
          </p:nvPr>
        </p:nvSpPr>
        <p:spPr>
          <a:xfrm>
            <a:off x="467544" y="1628800"/>
            <a:ext cx="8229600" cy="4525963"/>
          </a:xfrm>
        </p:spPr>
        <p:txBody>
          <a:bodyPr>
            <a:normAutofit lnSpcReduction="10000"/>
          </a:bodyPr>
          <a:lstStyle/>
          <a:p>
            <a:r>
              <a:rPr lang="en-US" dirty="0" smtClean="0"/>
              <a:t>AIM: Make </a:t>
            </a:r>
            <a:r>
              <a:rPr lang="en-US" dirty="0"/>
              <a:t>smoking socially </a:t>
            </a:r>
            <a:r>
              <a:rPr lang="en-US" dirty="0" smtClean="0"/>
              <a:t>unacceptable so </a:t>
            </a:r>
            <a:r>
              <a:rPr lang="en-US" dirty="0"/>
              <a:t>it is easier not to smoke than </a:t>
            </a:r>
            <a:r>
              <a:rPr lang="en-US" dirty="0" smtClean="0"/>
              <a:t>to smoke</a:t>
            </a:r>
          </a:p>
          <a:p>
            <a:pPr marL="0" indent="0">
              <a:buNone/>
            </a:pPr>
            <a:endParaRPr lang="en-US" dirty="0"/>
          </a:p>
          <a:p>
            <a:r>
              <a:rPr lang="en-US" dirty="0" smtClean="0"/>
              <a:t>ACTIVITY</a:t>
            </a:r>
            <a:endParaRPr lang="en-US" dirty="0"/>
          </a:p>
          <a:p>
            <a:pPr marL="400050" lvl="1" indent="0">
              <a:buNone/>
            </a:pPr>
            <a:r>
              <a:rPr lang="en-US" dirty="0"/>
              <a:t>– No smoking policy in all public places</a:t>
            </a:r>
          </a:p>
          <a:p>
            <a:pPr marL="400050" lvl="1" indent="0">
              <a:buNone/>
            </a:pPr>
            <a:r>
              <a:rPr lang="en-US" dirty="0"/>
              <a:t>– Cigarette sales less accessible</a:t>
            </a:r>
          </a:p>
          <a:p>
            <a:pPr marL="400050" lvl="1" indent="0">
              <a:buNone/>
            </a:pPr>
            <a:r>
              <a:rPr lang="en-US" dirty="0"/>
              <a:t>– Promotion of non-smoking as a social norm</a:t>
            </a:r>
          </a:p>
          <a:p>
            <a:pPr marL="400050" lvl="1" indent="0">
              <a:buNone/>
            </a:pPr>
            <a:r>
              <a:rPr lang="en-US" dirty="0"/>
              <a:t>– Limiting and challenging tobacco </a:t>
            </a:r>
            <a:r>
              <a:rPr lang="en-US" dirty="0" smtClean="0"/>
              <a:t>advertisements and sports </a:t>
            </a:r>
            <a:r>
              <a:rPr lang="en-US" dirty="0"/>
              <a:t>sponsorships</a:t>
            </a:r>
          </a:p>
        </p:txBody>
      </p:sp>
    </p:spTree>
    <p:extLst>
      <p:ext uri="{BB962C8B-B14F-4D97-AF65-F5344CB8AC3E}">
        <p14:creationId xmlns:p14="http://schemas.microsoft.com/office/powerpoint/2010/main" xmlns="" val="36221613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solidFill>
                  <a:schemeClr val="tx2">
                    <a:lumMod val="75000"/>
                  </a:schemeClr>
                </a:solidFill>
              </a:rPr>
              <a:t>Models Of Health Promotion </a:t>
            </a:r>
            <a:endParaRPr lang="en-US" b="1" dirty="0">
              <a:solidFill>
                <a:schemeClr val="tx2">
                  <a:lumMod val="75000"/>
                </a:schemeClr>
              </a:solidFill>
            </a:endParaRPr>
          </a:p>
        </p:txBody>
      </p:sp>
      <p:sp>
        <p:nvSpPr>
          <p:cNvPr id="3" name="Content Placeholder 2"/>
          <p:cNvSpPr>
            <a:spLocks noGrp="1"/>
          </p:cNvSpPr>
          <p:nvPr>
            <p:ph idx="1"/>
          </p:nvPr>
        </p:nvSpPr>
        <p:spPr/>
        <p:txBody>
          <a:bodyPr/>
          <a:lstStyle/>
          <a:p>
            <a:r>
              <a:rPr lang="en-US" dirty="0" smtClean="0"/>
              <a:t>The representation of different approaches of health promotion is primary descriptive. It is what health promoters do, and it is possible to move in and out of different approaches depending on the situation.</a:t>
            </a:r>
            <a:endParaRPr lang="en-US" dirty="0"/>
          </a:p>
        </p:txBody>
      </p:sp>
    </p:spTree>
    <p:extLst>
      <p:ext uri="{BB962C8B-B14F-4D97-AF65-F5344CB8AC3E}">
        <p14:creationId xmlns="" xmlns:p14="http://schemas.microsoft.com/office/powerpoint/2010/main" val="35243058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solidFill>
                  <a:schemeClr val="tx2">
                    <a:lumMod val="75000"/>
                  </a:schemeClr>
                </a:solidFill>
              </a:rPr>
              <a:t>Models Of Health Promotion </a:t>
            </a:r>
            <a:r>
              <a:rPr lang="en-US" sz="3200" b="1" dirty="0" smtClean="0">
                <a:solidFill>
                  <a:schemeClr val="tx2">
                    <a:lumMod val="75000"/>
                  </a:schemeClr>
                </a:solidFill>
              </a:rPr>
              <a:t>(cont.)</a:t>
            </a:r>
            <a:endParaRPr lang="en-US" sz="3200" b="1" dirty="0">
              <a:solidFill>
                <a:schemeClr val="tx2">
                  <a:lumMod val="75000"/>
                </a:schemeClr>
              </a:solidFill>
            </a:endParaRPr>
          </a:p>
        </p:txBody>
      </p:sp>
      <p:sp>
        <p:nvSpPr>
          <p:cNvPr id="3" name="Content Placeholder 2"/>
          <p:cNvSpPr>
            <a:spLocks noGrp="1"/>
          </p:cNvSpPr>
          <p:nvPr>
            <p:ph idx="1"/>
          </p:nvPr>
        </p:nvSpPr>
        <p:spPr/>
        <p:txBody>
          <a:bodyPr>
            <a:normAutofit/>
          </a:bodyPr>
          <a:lstStyle/>
          <a:p>
            <a:r>
              <a:rPr lang="en-US" dirty="0" smtClean="0"/>
              <a:t>A more analytical means of identifying heath promotion is to develop models of practice.</a:t>
            </a:r>
          </a:p>
          <a:p>
            <a:r>
              <a:rPr lang="en-US" dirty="0" smtClean="0"/>
              <a:t>All models seek to represent reality in some way and try to show in a simplified form how different things connect.</a:t>
            </a:r>
          </a:p>
          <a:p>
            <a:r>
              <a:rPr lang="en-US" dirty="0" smtClean="0"/>
              <a:t>Implicit in the use of models is a theoretical framework that explain how and why the elements in the model are connected.</a:t>
            </a:r>
          </a:p>
        </p:txBody>
      </p:sp>
    </p:spTree>
    <p:extLst>
      <p:ext uri="{BB962C8B-B14F-4D97-AF65-F5344CB8AC3E}">
        <p14:creationId xmlns="" xmlns:p14="http://schemas.microsoft.com/office/powerpoint/2010/main" val="7296767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chemeClr val="tx2">
                    <a:lumMod val="75000"/>
                  </a:schemeClr>
                </a:solidFill>
              </a:rPr>
              <a:t>Models Of Health Promotion </a:t>
            </a:r>
            <a:r>
              <a:rPr lang="en-US" sz="3200" b="1" dirty="0">
                <a:solidFill>
                  <a:schemeClr val="tx2">
                    <a:lumMod val="75000"/>
                  </a:schemeClr>
                </a:solidFill>
              </a:rPr>
              <a:t>(cont.)</a:t>
            </a:r>
            <a:endParaRPr lang="en-US" b="1" dirty="0"/>
          </a:p>
        </p:txBody>
      </p:sp>
      <p:sp>
        <p:nvSpPr>
          <p:cNvPr id="3" name="Content Placeholder 2"/>
          <p:cNvSpPr>
            <a:spLocks noGrp="1"/>
          </p:cNvSpPr>
          <p:nvPr>
            <p:ph idx="1"/>
          </p:nvPr>
        </p:nvSpPr>
        <p:spPr/>
        <p:txBody>
          <a:bodyPr/>
          <a:lstStyle/>
          <a:p>
            <a:r>
              <a:rPr lang="en-US" dirty="0" smtClean="0"/>
              <a:t>Using a model can be helpful because it encourages you to think theoretically, and come up with new strategies and ways of working.</a:t>
            </a:r>
          </a:p>
          <a:p>
            <a:r>
              <a:rPr lang="en-US" dirty="0" smtClean="0"/>
              <a:t>It can also help you to prioritize and locate more or less desirable types of interventions. </a:t>
            </a:r>
            <a:endParaRPr lang="en-US" dirty="0"/>
          </a:p>
        </p:txBody>
      </p:sp>
    </p:spTree>
    <p:extLst>
      <p:ext uri="{BB962C8B-B14F-4D97-AF65-F5344CB8AC3E}">
        <p14:creationId xmlns="" xmlns:p14="http://schemas.microsoft.com/office/powerpoint/2010/main" val="24165433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solidFill>
                  <a:schemeClr val="tx2">
                    <a:lumMod val="75000"/>
                  </a:schemeClr>
                </a:solidFill>
              </a:rPr>
              <a:t>Models of health promotion may help to:</a:t>
            </a:r>
            <a:endParaRPr lang="en-US" dirty="0">
              <a:solidFill>
                <a:schemeClr val="tx2">
                  <a:lumMod val="75000"/>
                </a:schemeClr>
              </a:solidFill>
            </a:endParaRPr>
          </a:p>
        </p:txBody>
      </p:sp>
      <p:sp>
        <p:nvSpPr>
          <p:cNvPr id="3" name="Content Placeholder 2"/>
          <p:cNvSpPr>
            <a:spLocks noGrp="1"/>
          </p:cNvSpPr>
          <p:nvPr>
            <p:ph idx="1"/>
          </p:nvPr>
        </p:nvSpPr>
        <p:spPr/>
        <p:txBody>
          <a:bodyPr/>
          <a:lstStyle/>
          <a:p>
            <a:r>
              <a:rPr lang="en-US" dirty="0" smtClean="0"/>
              <a:t>Conceptualize or map the field of health promotion </a:t>
            </a:r>
          </a:p>
          <a:p>
            <a:r>
              <a:rPr lang="en-US" dirty="0" smtClean="0"/>
              <a:t>Interrogate and analyze existing practice</a:t>
            </a:r>
          </a:p>
          <a:p>
            <a:r>
              <a:rPr lang="en-US" dirty="0" smtClean="0"/>
              <a:t>Plan and chart the possibilities for interventions </a:t>
            </a:r>
          </a:p>
          <a:p>
            <a:pPr marL="0" indent="0">
              <a:buNone/>
            </a:pPr>
            <a:r>
              <a:rPr lang="en-US" dirty="0" smtClean="0"/>
              <a:t>(Niandoo &amp; Wills 2005)</a:t>
            </a:r>
          </a:p>
        </p:txBody>
      </p:sp>
    </p:spTree>
    <p:extLst>
      <p:ext uri="{BB962C8B-B14F-4D97-AF65-F5344CB8AC3E}">
        <p14:creationId xmlns="" xmlns:p14="http://schemas.microsoft.com/office/powerpoint/2010/main" val="16505974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solidFill>
                  <a:schemeClr val="tx2">
                    <a:lumMod val="75000"/>
                  </a:schemeClr>
                </a:solidFill>
              </a:rPr>
              <a:t>Theory</a:t>
            </a:r>
            <a:endParaRPr lang="en-US" b="1" dirty="0"/>
          </a:p>
        </p:txBody>
      </p:sp>
      <p:sp>
        <p:nvSpPr>
          <p:cNvPr id="3" name="Content Placeholder 2"/>
          <p:cNvSpPr>
            <a:spLocks noGrp="1"/>
          </p:cNvSpPr>
          <p:nvPr>
            <p:ph idx="1"/>
          </p:nvPr>
        </p:nvSpPr>
        <p:spPr/>
        <p:txBody>
          <a:bodyPr/>
          <a:lstStyle/>
          <a:p>
            <a:r>
              <a:rPr lang="en-US" dirty="0"/>
              <a:t>Theory is defined as ‘ systematically organized knowledge applicable in a relatively widen verity of circumstances devised to analyze, predict or otherwise explain the nature or behavior of a specified set of phenomena that could be used as the basis for action’ (Van Ryn &amp; Heany 1922) </a:t>
            </a:r>
          </a:p>
          <a:p>
            <a:endParaRPr lang="en-US" dirty="0"/>
          </a:p>
        </p:txBody>
      </p:sp>
    </p:spTree>
    <p:extLst>
      <p:ext uri="{BB962C8B-B14F-4D97-AF65-F5344CB8AC3E}">
        <p14:creationId xmlns="" xmlns:p14="http://schemas.microsoft.com/office/powerpoint/2010/main" val="2722738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132856"/>
            <a:ext cx="8229600" cy="1143000"/>
          </a:xfrm>
        </p:spPr>
        <p:txBody>
          <a:bodyPr>
            <a:normAutofit fontScale="90000"/>
          </a:bodyPr>
          <a:lstStyle/>
          <a:p>
            <a:r>
              <a:rPr lang="en-US" dirty="0" smtClean="0"/>
              <a:t>The medical or preventative approach</a:t>
            </a:r>
            <a:endParaRPr lang="en-US" dirty="0"/>
          </a:p>
        </p:txBody>
      </p:sp>
    </p:spTree>
    <p:extLst>
      <p:ext uri="{BB962C8B-B14F-4D97-AF65-F5344CB8AC3E}">
        <p14:creationId xmlns:p14="http://schemas.microsoft.com/office/powerpoint/2010/main" xmlns="" val="24891233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l" eaLnBrk="1" hangingPunct="1"/>
            <a:r>
              <a:rPr lang="en-GB" b="1" dirty="0" smtClean="0">
                <a:solidFill>
                  <a:schemeClr val="tx2">
                    <a:lumMod val="75000"/>
                  </a:schemeClr>
                </a:solidFill>
              </a:rPr>
              <a:t>Health promotion theories</a:t>
            </a:r>
          </a:p>
        </p:txBody>
      </p:sp>
      <p:sp>
        <p:nvSpPr>
          <p:cNvPr id="7171" name="Rectangle 3"/>
          <p:cNvSpPr>
            <a:spLocks noGrp="1" noChangeArrowheads="1"/>
          </p:cNvSpPr>
          <p:nvPr>
            <p:ph type="body" idx="1"/>
          </p:nvPr>
        </p:nvSpPr>
        <p:spPr/>
        <p:txBody>
          <a:bodyPr>
            <a:normAutofit lnSpcReduction="10000"/>
          </a:bodyPr>
          <a:lstStyle/>
          <a:p>
            <a:pPr eaLnBrk="1" hangingPunct="1"/>
            <a:r>
              <a:rPr lang="en-GB" dirty="0" smtClean="0"/>
              <a:t>There are many different theories that guide health promotion interventions</a:t>
            </a:r>
          </a:p>
          <a:p>
            <a:pPr eaLnBrk="1" hangingPunct="1"/>
            <a:r>
              <a:rPr lang="en-GB" dirty="0" smtClean="0"/>
              <a:t>Most theories are based in the social sciences including sociology, education, psychology and policy studies</a:t>
            </a:r>
          </a:p>
          <a:p>
            <a:pPr eaLnBrk="1" hangingPunct="1"/>
            <a:r>
              <a:rPr lang="en-GB" dirty="0" smtClean="0"/>
              <a:t>Different approaches to health promotion tap into different theoretical perspectives and academic disciplines</a:t>
            </a:r>
          </a:p>
          <a:p>
            <a:r>
              <a:rPr lang="en-GB" dirty="0"/>
              <a:t>We will examine 4 contrasting models</a:t>
            </a:r>
          </a:p>
          <a:p>
            <a:pPr eaLnBrk="1" hangingPunct="1"/>
            <a:endParaRPr lang="en-GB" dirty="0" smtClean="0"/>
          </a:p>
        </p:txBody>
      </p:sp>
    </p:spTree>
    <p:extLst>
      <p:ext uri="{BB962C8B-B14F-4D97-AF65-F5344CB8AC3E}">
        <p14:creationId xmlns="" xmlns:p14="http://schemas.microsoft.com/office/powerpoint/2010/main" val="193753923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2" name="Rectangle 18"/>
          <p:cNvSpPr>
            <a:spLocks noChangeArrowheads="1"/>
          </p:cNvSpPr>
          <p:nvPr/>
        </p:nvSpPr>
        <p:spPr bwMode="auto">
          <a:xfrm>
            <a:off x="2895600" y="1143000"/>
            <a:ext cx="3352800" cy="2971800"/>
          </a:xfrm>
          <a:prstGeom prst="rect">
            <a:avLst/>
          </a:prstGeom>
          <a:solidFill>
            <a:schemeClr val="accent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accent2"/>
            </a:extrusionClr>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dirty="0"/>
          </a:p>
        </p:txBody>
      </p:sp>
      <p:sp>
        <p:nvSpPr>
          <p:cNvPr id="6146" name="Rectangle 2"/>
          <p:cNvSpPr>
            <a:spLocks noGrp="1" noChangeArrowheads="1"/>
          </p:cNvSpPr>
          <p:nvPr>
            <p:ph type="title"/>
          </p:nvPr>
        </p:nvSpPr>
        <p:spPr>
          <a:xfrm>
            <a:off x="381000" y="76200"/>
            <a:ext cx="8534400" cy="990600"/>
          </a:xfrm>
        </p:spPr>
        <p:txBody>
          <a:bodyPr>
            <a:noAutofit/>
          </a:bodyPr>
          <a:lstStyle/>
          <a:p>
            <a:pPr algn="l"/>
            <a:r>
              <a:rPr lang="en-US" sz="3200" b="1" dirty="0" smtClean="0">
                <a:solidFill>
                  <a:schemeClr val="tx2">
                    <a:lumMod val="75000"/>
                  </a:schemeClr>
                </a:solidFill>
                <a:effectLst>
                  <a:outerShdw blurRad="38100" dist="38100" dir="2700000" algn="tl">
                    <a:srgbClr val="FFFFFF"/>
                  </a:outerShdw>
                </a:effectLst>
              </a:rPr>
              <a:t>3- TANNAHILL’S </a:t>
            </a:r>
            <a:r>
              <a:rPr lang="en-US" sz="3200" b="1" dirty="0">
                <a:solidFill>
                  <a:schemeClr val="tx2">
                    <a:lumMod val="75000"/>
                  </a:schemeClr>
                </a:solidFill>
                <a:effectLst>
                  <a:outerShdw blurRad="38100" dist="38100" dir="2700000" algn="tl">
                    <a:srgbClr val="FFFFFF"/>
                  </a:outerShdw>
                </a:effectLst>
              </a:rPr>
              <a:t>MODEL OF HEALTH PROMOTION (DOWNIE </a:t>
            </a:r>
            <a:r>
              <a:rPr lang="en-US" sz="3200" i="1" dirty="0">
                <a:solidFill>
                  <a:schemeClr val="tx2">
                    <a:lumMod val="75000"/>
                  </a:schemeClr>
                </a:solidFill>
                <a:effectLst>
                  <a:outerShdw blurRad="38100" dist="38100" dir="2700000" algn="tl">
                    <a:srgbClr val="FFFFFF"/>
                  </a:outerShdw>
                </a:effectLst>
              </a:rPr>
              <a:t>et al</a:t>
            </a:r>
            <a:r>
              <a:rPr lang="en-US" sz="3200" b="1" i="1" dirty="0">
                <a:solidFill>
                  <a:schemeClr val="tx2">
                    <a:lumMod val="75000"/>
                  </a:schemeClr>
                </a:solidFill>
                <a:effectLst>
                  <a:outerShdw blurRad="38100" dist="38100" dir="2700000" algn="tl">
                    <a:srgbClr val="FFFFFF"/>
                  </a:outerShdw>
                </a:effectLst>
              </a:rPr>
              <a:t> –</a:t>
            </a:r>
            <a:r>
              <a:rPr lang="en-US" sz="3200" dirty="0">
                <a:solidFill>
                  <a:schemeClr val="tx2">
                    <a:lumMod val="75000"/>
                  </a:schemeClr>
                </a:solidFill>
                <a:effectLst>
                  <a:outerShdw blurRad="38100" dist="38100" dir="2700000" algn="tl">
                    <a:srgbClr val="FFFFFF"/>
                  </a:outerShdw>
                </a:effectLst>
              </a:rPr>
              <a:t> 1990</a:t>
            </a:r>
            <a:r>
              <a:rPr lang="en-US" sz="3200" dirty="0" smtClean="0">
                <a:solidFill>
                  <a:schemeClr val="tx2">
                    <a:lumMod val="75000"/>
                  </a:schemeClr>
                </a:solidFill>
                <a:effectLst>
                  <a:outerShdw blurRad="38100" dist="38100" dir="2700000" algn="tl">
                    <a:srgbClr val="FFFFFF"/>
                  </a:outerShdw>
                </a:effectLst>
              </a:rPr>
              <a:t>) </a:t>
            </a:r>
            <a:endParaRPr lang="en-GB" sz="3200" b="1" dirty="0">
              <a:solidFill>
                <a:schemeClr val="tx2">
                  <a:lumMod val="75000"/>
                </a:schemeClr>
              </a:solidFill>
              <a:effectLst>
                <a:outerShdw blurRad="38100" dist="38100" dir="2700000" algn="tl">
                  <a:srgbClr val="FFFFFF"/>
                </a:outerShdw>
              </a:effectLst>
            </a:endParaRPr>
          </a:p>
        </p:txBody>
      </p:sp>
      <p:sp>
        <p:nvSpPr>
          <p:cNvPr id="6147" name="Oval 3"/>
          <p:cNvSpPr>
            <a:spLocks noChangeArrowheads="1"/>
          </p:cNvSpPr>
          <p:nvPr/>
        </p:nvSpPr>
        <p:spPr bwMode="auto">
          <a:xfrm>
            <a:off x="3657600" y="1295400"/>
            <a:ext cx="1828800" cy="1752600"/>
          </a:xfrm>
          <a:prstGeom prst="ellipse">
            <a:avLst/>
          </a:prstGeom>
          <a:noFill/>
          <a:ln w="38100">
            <a:solidFill>
              <a:schemeClr val="accent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6148" name="Oval 4"/>
          <p:cNvSpPr>
            <a:spLocks noChangeArrowheads="1"/>
          </p:cNvSpPr>
          <p:nvPr/>
        </p:nvSpPr>
        <p:spPr bwMode="auto">
          <a:xfrm>
            <a:off x="4267200" y="2133600"/>
            <a:ext cx="1828800" cy="1752600"/>
          </a:xfrm>
          <a:prstGeom prst="ellipse">
            <a:avLst/>
          </a:prstGeom>
          <a:noFill/>
          <a:ln w="38100">
            <a:solidFill>
              <a:schemeClr val="accent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6149" name="Oval 5"/>
          <p:cNvSpPr>
            <a:spLocks noChangeArrowheads="1"/>
          </p:cNvSpPr>
          <p:nvPr/>
        </p:nvSpPr>
        <p:spPr bwMode="auto">
          <a:xfrm>
            <a:off x="3048000" y="2209800"/>
            <a:ext cx="1828800" cy="1752600"/>
          </a:xfrm>
          <a:prstGeom prst="ellipse">
            <a:avLst/>
          </a:prstGeom>
          <a:noFill/>
          <a:ln w="38100">
            <a:solidFill>
              <a:schemeClr val="accent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6150" name="Text Box 6"/>
          <p:cNvSpPr txBox="1">
            <a:spLocks noChangeArrowheads="1"/>
          </p:cNvSpPr>
          <p:nvPr/>
        </p:nvSpPr>
        <p:spPr bwMode="auto">
          <a:xfrm>
            <a:off x="3962400" y="1524000"/>
            <a:ext cx="1841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endParaRPr lang="en-GB" dirty="0"/>
          </a:p>
        </p:txBody>
      </p:sp>
      <p:sp>
        <p:nvSpPr>
          <p:cNvPr id="6151" name="Text Box 7"/>
          <p:cNvSpPr txBox="1">
            <a:spLocks noChangeArrowheads="1"/>
          </p:cNvSpPr>
          <p:nvPr/>
        </p:nvSpPr>
        <p:spPr bwMode="auto">
          <a:xfrm>
            <a:off x="3733800" y="1752600"/>
            <a:ext cx="167163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en-US" sz="1600" b="1" dirty="0">
                <a:solidFill>
                  <a:schemeClr val="bg1"/>
                </a:solidFill>
              </a:rPr>
              <a:t>Health education</a:t>
            </a:r>
            <a:endParaRPr lang="en-GB" sz="1600" b="1" dirty="0">
              <a:solidFill>
                <a:schemeClr val="bg1"/>
              </a:solidFill>
            </a:endParaRPr>
          </a:p>
        </p:txBody>
      </p:sp>
      <p:sp>
        <p:nvSpPr>
          <p:cNvPr id="6152" name="Text Box 8"/>
          <p:cNvSpPr txBox="1">
            <a:spLocks noChangeArrowheads="1"/>
          </p:cNvSpPr>
          <p:nvPr/>
        </p:nvSpPr>
        <p:spPr bwMode="auto">
          <a:xfrm>
            <a:off x="3200400" y="3092450"/>
            <a:ext cx="113347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en-US" sz="1600" b="1" dirty="0">
                <a:solidFill>
                  <a:schemeClr val="bg1"/>
                </a:solidFill>
              </a:rPr>
              <a:t>Prevention</a:t>
            </a:r>
            <a:endParaRPr lang="en-GB" sz="1600" b="1" dirty="0">
              <a:solidFill>
                <a:schemeClr val="bg1"/>
              </a:solidFill>
            </a:endParaRPr>
          </a:p>
        </p:txBody>
      </p:sp>
      <p:sp>
        <p:nvSpPr>
          <p:cNvPr id="6153" name="Text Box 9"/>
          <p:cNvSpPr txBox="1">
            <a:spLocks noChangeArrowheads="1"/>
          </p:cNvSpPr>
          <p:nvPr/>
        </p:nvSpPr>
        <p:spPr bwMode="auto">
          <a:xfrm>
            <a:off x="4953000" y="2971800"/>
            <a:ext cx="1143000"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en-US" sz="1600" b="1" dirty="0">
                <a:solidFill>
                  <a:schemeClr val="bg1"/>
                </a:solidFill>
              </a:rPr>
              <a:t>Health </a:t>
            </a:r>
          </a:p>
          <a:p>
            <a:r>
              <a:rPr lang="en-US" sz="1600" b="1" dirty="0">
                <a:solidFill>
                  <a:schemeClr val="bg1"/>
                </a:solidFill>
              </a:rPr>
              <a:t>protection</a:t>
            </a:r>
            <a:endParaRPr lang="en-GB" sz="1600" b="1" dirty="0">
              <a:solidFill>
                <a:schemeClr val="bg1"/>
              </a:solidFill>
            </a:endParaRPr>
          </a:p>
        </p:txBody>
      </p:sp>
      <p:sp>
        <p:nvSpPr>
          <p:cNvPr id="6154" name="Text Box 10"/>
          <p:cNvSpPr txBox="1">
            <a:spLocks noChangeArrowheads="1"/>
          </p:cNvSpPr>
          <p:nvPr/>
        </p:nvSpPr>
        <p:spPr bwMode="auto">
          <a:xfrm>
            <a:off x="3473450" y="27432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en-US" dirty="0">
                <a:solidFill>
                  <a:srgbClr val="FFFF00"/>
                </a:solidFill>
              </a:rPr>
              <a:t>1</a:t>
            </a:r>
            <a:endParaRPr lang="en-GB" dirty="0">
              <a:solidFill>
                <a:srgbClr val="FFFF00"/>
              </a:solidFill>
            </a:endParaRPr>
          </a:p>
        </p:txBody>
      </p:sp>
      <p:sp>
        <p:nvSpPr>
          <p:cNvPr id="6155" name="Text Box 11"/>
          <p:cNvSpPr txBox="1">
            <a:spLocks noChangeArrowheads="1"/>
          </p:cNvSpPr>
          <p:nvPr/>
        </p:nvSpPr>
        <p:spPr bwMode="auto">
          <a:xfrm>
            <a:off x="3886200" y="22860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en-US" dirty="0">
                <a:solidFill>
                  <a:srgbClr val="FFFF00"/>
                </a:solidFill>
              </a:rPr>
              <a:t>2</a:t>
            </a:r>
            <a:endParaRPr lang="en-GB" dirty="0">
              <a:solidFill>
                <a:srgbClr val="FFFF00"/>
              </a:solidFill>
            </a:endParaRPr>
          </a:p>
        </p:txBody>
      </p:sp>
      <p:sp>
        <p:nvSpPr>
          <p:cNvPr id="6156" name="Text Box 12"/>
          <p:cNvSpPr txBox="1">
            <a:spLocks noChangeArrowheads="1"/>
          </p:cNvSpPr>
          <p:nvPr/>
        </p:nvSpPr>
        <p:spPr bwMode="auto">
          <a:xfrm>
            <a:off x="4403725" y="30480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en-US" dirty="0">
                <a:solidFill>
                  <a:srgbClr val="FFFF00"/>
                </a:solidFill>
              </a:rPr>
              <a:t>3</a:t>
            </a:r>
            <a:endParaRPr lang="en-GB" dirty="0">
              <a:solidFill>
                <a:srgbClr val="FFFF00"/>
              </a:solidFill>
            </a:endParaRPr>
          </a:p>
        </p:txBody>
      </p:sp>
      <p:sp>
        <p:nvSpPr>
          <p:cNvPr id="6157" name="Text Box 13"/>
          <p:cNvSpPr txBox="1">
            <a:spLocks noChangeArrowheads="1"/>
          </p:cNvSpPr>
          <p:nvPr/>
        </p:nvSpPr>
        <p:spPr bwMode="auto">
          <a:xfrm>
            <a:off x="4403725" y="25908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en-US" dirty="0">
                <a:solidFill>
                  <a:srgbClr val="FFFF00"/>
                </a:solidFill>
              </a:rPr>
              <a:t>4</a:t>
            </a:r>
            <a:endParaRPr lang="en-GB" dirty="0">
              <a:solidFill>
                <a:srgbClr val="FFFF00"/>
              </a:solidFill>
            </a:endParaRPr>
          </a:p>
        </p:txBody>
      </p:sp>
      <p:sp>
        <p:nvSpPr>
          <p:cNvPr id="6158" name="Text Box 14"/>
          <p:cNvSpPr txBox="1">
            <a:spLocks noChangeArrowheads="1"/>
          </p:cNvSpPr>
          <p:nvPr/>
        </p:nvSpPr>
        <p:spPr bwMode="auto">
          <a:xfrm>
            <a:off x="4403725" y="13716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en-US" dirty="0">
                <a:solidFill>
                  <a:srgbClr val="FFFF00"/>
                </a:solidFill>
              </a:rPr>
              <a:t>5</a:t>
            </a:r>
            <a:endParaRPr lang="en-GB" dirty="0">
              <a:solidFill>
                <a:srgbClr val="FFFF00"/>
              </a:solidFill>
            </a:endParaRPr>
          </a:p>
        </p:txBody>
      </p:sp>
      <p:sp>
        <p:nvSpPr>
          <p:cNvPr id="6159" name="Text Box 15"/>
          <p:cNvSpPr txBox="1">
            <a:spLocks noChangeArrowheads="1"/>
          </p:cNvSpPr>
          <p:nvPr/>
        </p:nvSpPr>
        <p:spPr bwMode="auto">
          <a:xfrm>
            <a:off x="4876800" y="22098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en-US" dirty="0">
                <a:solidFill>
                  <a:srgbClr val="FFFF00"/>
                </a:solidFill>
              </a:rPr>
              <a:t>7</a:t>
            </a:r>
            <a:endParaRPr lang="en-GB" dirty="0">
              <a:solidFill>
                <a:srgbClr val="FFFF00"/>
              </a:solidFill>
            </a:endParaRPr>
          </a:p>
        </p:txBody>
      </p:sp>
      <p:sp>
        <p:nvSpPr>
          <p:cNvPr id="6160" name="Text Box 16"/>
          <p:cNvSpPr txBox="1">
            <a:spLocks noChangeArrowheads="1"/>
          </p:cNvSpPr>
          <p:nvPr/>
        </p:nvSpPr>
        <p:spPr bwMode="auto">
          <a:xfrm>
            <a:off x="5562600" y="25908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en-US" dirty="0">
                <a:solidFill>
                  <a:srgbClr val="FFFF00"/>
                </a:solidFill>
              </a:rPr>
              <a:t>6</a:t>
            </a:r>
            <a:endParaRPr lang="en-GB" dirty="0">
              <a:solidFill>
                <a:srgbClr val="FFFF00"/>
              </a:solidFill>
            </a:endParaRPr>
          </a:p>
        </p:txBody>
      </p:sp>
      <p:sp>
        <p:nvSpPr>
          <p:cNvPr id="6161" name="Text Box 17"/>
          <p:cNvSpPr txBox="1">
            <a:spLocks noChangeArrowheads="1"/>
          </p:cNvSpPr>
          <p:nvPr/>
        </p:nvSpPr>
        <p:spPr bwMode="auto">
          <a:xfrm>
            <a:off x="228600" y="1600200"/>
            <a:ext cx="2743200" cy="50450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marL="227013" indent="-227013">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000" dirty="0"/>
              <a:t>1. Preventive services, </a:t>
            </a:r>
            <a:r>
              <a:rPr lang="en-US" sz="2000" dirty="0" smtClean="0"/>
              <a:t>e.g.. </a:t>
            </a:r>
            <a:r>
              <a:rPr lang="en-US" sz="2000" dirty="0"/>
              <a:t>immunization, cervical screening, hypertension case finding, developmental surveillance, use of nicotine chewing gum to aid smoking cessation.</a:t>
            </a:r>
          </a:p>
          <a:p>
            <a:pPr>
              <a:spcBef>
                <a:spcPct val="50000"/>
              </a:spcBef>
            </a:pPr>
            <a:endParaRPr lang="en-US" sz="1000" dirty="0"/>
          </a:p>
          <a:p>
            <a:pPr>
              <a:spcBef>
                <a:spcPct val="50000"/>
              </a:spcBef>
            </a:pPr>
            <a:r>
              <a:rPr lang="en-US" sz="2000" dirty="0"/>
              <a:t>2. Preventive health education, </a:t>
            </a:r>
            <a:r>
              <a:rPr lang="en-US" sz="2000" dirty="0" smtClean="0"/>
              <a:t>e.g.. </a:t>
            </a:r>
            <a:r>
              <a:rPr lang="en-US" sz="2000" dirty="0"/>
              <a:t>smoking cessation advice and information.</a:t>
            </a:r>
            <a:endParaRPr lang="en-GB" sz="2000" dirty="0"/>
          </a:p>
        </p:txBody>
      </p:sp>
      <p:sp>
        <p:nvSpPr>
          <p:cNvPr id="6163" name="Text Box 19"/>
          <p:cNvSpPr txBox="1">
            <a:spLocks noChangeArrowheads="1"/>
          </p:cNvSpPr>
          <p:nvPr/>
        </p:nvSpPr>
        <p:spPr bwMode="auto">
          <a:xfrm>
            <a:off x="3276600" y="4495800"/>
            <a:ext cx="3733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sz="2000" dirty="0"/>
          </a:p>
        </p:txBody>
      </p:sp>
      <p:sp>
        <p:nvSpPr>
          <p:cNvPr id="6164" name="Text Box 20"/>
          <p:cNvSpPr txBox="1">
            <a:spLocks noChangeArrowheads="1"/>
          </p:cNvSpPr>
          <p:nvPr/>
        </p:nvSpPr>
        <p:spPr bwMode="auto">
          <a:xfrm>
            <a:off x="2971800" y="4191000"/>
            <a:ext cx="3810000" cy="2530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marL="227013" indent="-227013">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000" dirty="0"/>
              <a:t>3. Preventive health protection, </a:t>
            </a:r>
            <a:r>
              <a:rPr lang="en-US" sz="2000" dirty="0" smtClean="0"/>
              <a:t>e.g.. </a:t>
            </a:r>
            <a:r>
              <a:rPr lang="en-US" sz="2000" dirty="0"/>
              <a:t>fluoridation of water.</a:t>
            </a:r>
            <a:endParaRPr lang="en-US" sz="1400" dirty="0"/>
          </a:p>
          <a:p>
            <a:pPr>
              <a:spcBef>
                <a:spcPct val="50000"/>
              </a:spcBef>
            </a:pPr>
            <a:r>
              <a:rPr lang="en-US" sz="2000" dirty="0"/>
              <a:t>4. Health education for preventive health protection, </a:t>
            </a:r>
            <a:r>
              <a:rPr lang="en-US" sz="2000" dirty="0" smtClean="0"/>
              <a:t>e.g.. </a:t>
            </a:r>
            <a:r>
              <a:rPr lang="en-US" sz="2000" dirty="0"/>
              <a:t>lobbying for seat belt legislation.</a:t>
            </a:r>
          </a:p>
          <a:p>
            <a:pPr>
              <a:spcBef>
                <a:spcPct val="50000"/>
              </a:spcBef>
            </a:pPr>
            <a:r>
              <a:rPr lang="en-US" sz="2000" dirty="0"/>
              <a:t>5. Positive health education, </a:t>
            </a:r>
            <a:r>
              <a:rPr lang="en-US" sz="2000" dirty="0" smtClean="0"/>
              <a:t>e.g. life skills </a:t>
            </a:r>
            <a:r>
              <a:rPr lang="en-US" sz="2000" dirty="0"/>
              <a:t>with young people.</a:t>
            </a:r>
            <a:endParaRPr lang="en-GB" sz="2000" dirty="0"/>
          </a:p>
        </p:txBody>
      </p:sp>
      <p:sp>
        <p:nvSpPr>
          <p:cNvPr id="6165" name="Text Box 21"/>
          <p:cNvSpPr txBox="1">
            <a:spLocks noChangeArrowheads="1"/>
          </p:cNvSpPr>
          <p:nvPr/>
        </p:nvSpPr>
        <p:spPr bwMode="auto">
          <a:xfrm>
            <a:off x="6705600" y="1508125"/>
            <a:ext cx="2209800" cy="36471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marL="227013" indent="-227013">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000" dirty="0"/>
              <a:t>6. Positive health protection, </a:t>
            </a:r>
            <a:r>
              <a:rPr lang="en-US" sz="2000" dirty="0" smtClean="0"/>
              <a:t>e.g.. </a:t>
            </a:r>
            <a:r>
              <a:rPr lang="en-US" sz="2000" dirty="0"/>
              <a:t>workplace smoking policy.</a:t>
            </a:r>
          </a:p>
          <a:p>
            <a:pPr>
              <a:spcBef>
                <a:spcPct val="50000"/>
              </a:spcBef>
            </a:pPr>
            <a:endParaRPr lang="en-US" sz="1400" dirty="0"/>
          </a:p>
          <a:p>
            <a:pPr>
              <a:spcBef>
                <a:spcPct val="50000"/>
              </a:spcBef>
            </a:pPr>
            <a:r>
              <a:rPr lang="en-US" sz="2000" dirty="0"/>
              <a:t>7. Health education aimed at positive health protection, </a:t>
            </a:r>
            <a:r>
              <a:rPr lang="en-US" sz="2000" dirty="0" smtClean="0"/>
              <a:t>e.g.. pushing </a:t>
            </a:r>
            <a:r>
              <a:rPr lang="en-US" sz="2000" dirty="0"/>
              <a:t>for a ban on tobacco advertising.</a:t>
            </a:r>
            <a:endParaRPr lang="en-GB" sz="2000" dirty="0"/>
          </a:p>
        </p:txBody>
      </p:sp>
    </p:spTree>
    <p:extLst>
      <p:ext uri="{BB962C8B-B14F-4D97-AF65-F5344CB8AC3E}">
        <p14:creationId xmlns="" xmlns:p14="http://schemas.microsoft.com/office/powerpoint/2010/main" val="364198099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l"/>
            <a:r>
              <a:rPr lang="en-US" b="1" dirty="0" smtClean="0">
                <a:solidFill>
                  <a:schemeClr val="tx2">
                    <a:lumMod val="75000"/>
                  </a:schemeClr>
                </a:solidFill>
                <a:effectLst>
                  <a:outerShdw blurRad="38100" dist="38100" dir="2700000" algn="tl">
                    <a:srgbClr val="FFFFFF"/>
                  </a:outerShdw>
                </a:effectLst>
              </a:rPr>
              <a:t>TANNAHILL’S </a:t>
            </a:r>
            <a:r>
              <a:rPr lang="en-US" b="1" dirty="0">
                <a:solidFill>
                  <a:schemeClr val="tx2">
                    <a:lumMod val="75000"/>
                  </a:schemeClr>
                </a:solidFill>
                <a:effectLst>
                  <a:outerShdw blurRad="38100" dist="38100" dir="2700000" algn="tl">
                    <a:srgbClr val="FFFFFF"/>
                  </a:outerShdw>
                </a:effectLst>
              </a:rPr>
              <a:t>MODEL OF HEALTH PROMOTION (DOWNIE </a:t>
            </a:r>
            <a:r>
              <a:rPr lang="en-US" i="1" dirty="0">
                <a:solidFill>
                  <a:schemeClr val="tx2">
                    <a:lumMod val="75000"/>
                  </a:schemeClr>
                </a:solidFill>
                <a:effectLst>
                  <a:outerShdw blurRad="38100" dist="38100" dir="2700000" algn="tl">
                    <a:srgbClr val="FFFFFF"/>
                  </a:outerShdw>
                </a:effectLst>
              </a:rPr>
              <a:t>et al</a:t>
            </a:r>
            <a:r>
              <a:rPr lang="en-US" b="1" i="1" dirty="0">
                <a:solidFill>
                  <a:schemeClr val="tx2">
                    <a:lumMod val="75000"/>
                  </a:schemeClr>
                </a:solidFill>
                <a:effectLst>
                  <a:outerShdw blurRad="38100" dist="38100" dir="2700000" algn="tl">
                    <a:srgbClr val="FFFFFF"/>
                  </a:outerShdw>
                </a:effectLst>
              </a:rPr>
              <a:t> –</a:t>
            </a:r>
            <a:r>
              <a:rPr lang="en-US" dirty="0">
                <a:solidFill>
                  <a:schemeClr val="tx2">
                    <a:lumMod val="75000"/>
                  </a:schemeClr>
                </a:solidFill>
                <a:effectLst>
                  <a:outerShdw blurRad="38100" dist="38100" dir="2700000" algn="tl">
                    <a:srgbClr val="FFFFFF"/>
                  </a:outerShdw>
                </a:effectLst>
              </a:rPr>
              <a:t> 1990) </a:t>
            </a:r>
            <a:endParaRPr lang="en-US" dirty="0"/>
          </a:p>
        </p:txBody>
      </p:sp>
      <p:sp>
        <p:nvSpPr>
          <p:cNvPr id="4" name="Content Placeholder 3"/>
          <p:cNvSpPr>
            <a:spLocks noGrp="1"/>
          </p:cNvSpPr>
          <p:nvPr>
            <p:ph idx="1"/>
          </p:nvPr>
        </p:nvSpPr>
        <p:spPr>
          <a:xfrm>
            <a:off x="467544" y="1988840"/>
            <a:ext cx="8229600" cy="4525963"/>
          </a:xfrm>
        </p:spPr>
        <p:txBody>
          <a:bodyPr/>
          <a:lstStyle/>
          <a:p>
            <a:r>
              <a:rPr lang="en-US" dirty="0" smtClean="0"/>
              <a:t>Shows how these different approaches relate to each other in an all-inclusive process termed health promotion.</a:t>
            </a:r>
            <a:endParaRPr lang="en-US" dirty="0"/>
          </a:p>
        </p:txBody>
      </p:sp>
    </p:spTree>
    <p:extLst>
      <p:ext uri="{BB962C8B-B14F-4D97-AF65-F5344CB8AC3E}">
        <p14:creationId xmlns="" xmlns:p14="http://schemas.microsoft.com/office/powerpoint/2010/main" val="25435064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l"/>
            <a:r>
              <a:rPr lang="en-US" sz="4000" b="1" dirty="0" smtClean="0">
                <a:solidFill>
                  <a:schemeClr val="tx2">
                    <a:lumMod val="75000"/>
                  </a:schemeClr>
                </a:solidFill>
                <a:effectLst>
                  <a:outerShdw blurRad="38100" dist="38100" dir="2700000" algn="tl">
                    <a:srgbClr val="FFFFFF"/>
                  </a:outerShdw>
                </a:effectLst>
              </a:rPr>
              <a:t>TANNAHILL’S </a:t>
            </a:r>
            <a:r>
              <a:rPr lang="en-US" sz="4000" b="1" dirty="0">
                <a:solidFill>
                  <a:schemeClr val="tx2">
                    <a:lumMod val="75000"/>
                  </a:schemeClr>
                </a:solidFill>
                <a:effectLst>
                  <a:outerShdw blurRad="38100" dist="38100" dir="2700000" algn="tl">
                    <a:srgbClr val="FFFFFF"/>
                  </a:outerShdw>
                </a:effectLst>
              </a:rPr>
              <a:t>MODEL OF HEALTH PROMOTION (DOWNIE </a:t>
            </a:r>
            <a:r>
              <a:rPr lang="en-US" sz="4000" i="1" dirty="0">
                <a:solidFill>
                  <a:schemeClr val="tx2">
                    <a:lumMod val="75000"/>
                  </a:schemeClr>
                </a:solidFill>
                <a:effectLst>
                  <a:outerShdw blurRad="38100" dist="38100" dir="2700000" algn="tl">
                    <a:srgbClr val="FFFFFF"/>
                  </a:outerShdw>
                </a:effectLst>
              </a:rPr>
              <a:t>et al</a:t>
            </a:r>
            <a:r>
              <a:rPr lang="en-US" sz="4000" b="1" i="1" dirty="0">
                <a:solidFill>
                  <a:schemeClr val="tx2">
                    <a:lumMod val="75000"/>
                  </a:schemeClr>
                </a:solidFill>
                <a:effectLst>
                  <a:outerShdw blurRad="38100" dist="38100" dir="2700000" algn="tl">
                    <a:srgbClr val="FFFFFF"/>
                  </a:outerShdw>
                </a:effectLst>
              </a:rPr>
              <a:t> –</a:t>
            </a:r>
            <a:r>
              <a:rPr lang="en-US" sz="4000" dirty="0">
                <a:solidFill>
                  <a:schemeClr val="tx2">
                    <a:lumMod val="75000"/>
                  </a:schemeClr>
                </a:solidFill>
                <a:effectLst>
                  <a:outerShdw blurRad="38100" dist="38100" dir="2700000" algn="tl">
                    <a:srgbClr val="FFFFFF"/>
                  </a:outerShdw>
                </a:effectLst>
              </a:rPr>
              <a:t> 1990) </a:t>
            </a:r>
            <a:r>
              <a:rPr lang="en-US" sz="3600" dirty="0" smtClean="0">
                <a:solidFill>
                  <a:schemeClr val="tx2">
                    <a:lumMod val="75000"/>
                  </a:schemeClr>
                </a:solidFill>
                <a:effectLst>
                  <a:outerShdw blurRad="38100" dist="38100" dir="2700000" algn="tl">
                    <a:srgbClr val="FFFFFF"/>
                  </a:outerShdw>
                </a:effectLst>
              </a:rPr>
              <a:t>(cont.)</a:t>
            </a:r>
            <a:endParaRPr lang="en-US" sz="3600" dirty="0"/>
          </a:p>
        </p:txBody>
      </p:sp>
      <p:sp>
        <p:nvSpPr>
          <p:cNvPr id="4" name="Content Placeholder 3"/>
          <p:cNvSpPr>
            <a:spLocks noGrp="1"/>
          </p:cNvSpPr>
          <p:nvPr>
            <p:ph idx="1"/>
          </p:nvPr>
        </p:nvSpPr>
        <p:spPr/>
        <p:txBody>
          <a:bodyPr/>
          <a:lstStyle/>
          <a:p>
            <a:r>
              <a:rPr lang="en-US" dirty="0" smtClean="0"/>
              <a:t>Health education- communication to enhance well being and prevent ill health through influencing knowledge and attitudes.</a:t>
            </a:r>
          </a:p>
          <a:p>
            <a:r>
              <a:rPr lang="en-US" dirty="0" smtClean="0"/>
              <a:t>Prevention- reducing or avoiding the risk of diseases and ill health primary through medical interventions.</a:t>
            </a:r>
          </a:p>
          <a:p>
            <a:r>
              <a:rPr lang="en-US" dirty="0" smtClean="0"/>
              <a:t>Health protection safeguarding population health legislative, fiscal or social measures.</a:t>
            </a:r>
            <a:endParaRPr lang="en-US" dirty="0"/>
          </a:p>
        </p:txBody>
      </p:sp>
    </p:spTree>
    <p:extLst>
      <p:ext uri="{BB962C8B-B14F-4D97-AF65-F5344CB8AC3E}">
        <p14:creationId xmlns="" xmlns:p14="http://schemas.microsoft.com/office/powerpoint/2010/main" val="1059150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a:t>
            </a:r>
            <a:endParaRPr lang="en-US" dirty="0"/>
          </a:p>
        </p:txBody>
      </p:sp>
      <p:sp>
        <p:nvSpPr>
          <p:cNvPr id="3" name="Content Placeholder 2"/>
          <p:cNvSpPr>
            <a:spLocks noGrp="1"/>
          </p:cNvSpPr>
          <p:nvPr>
            <p:ph idx="1"/>
          </p:nvPr>
        </p:nvSpPr>
        <p:spPr/>
        <p:txBody>
          <a:bodyPr/>
          <a:lstStyle/>
          <a:p>
            <a:pPr marL="514350" indent="-457200"/>
            <a:r>
              <a:rPr lang="en-US" dirty="0" smtClean="0"/>
              <a:t>Reduce </a:t>
            </a:r>
            <a:r>
              <a:rPr lang="en-US" dirty="0"/>
              <a:t>morbidity and premature </a:t>
            </a:r>
            <a:r>
              <a:rPr lang="en-US" dirty="0" smtClean="0"/>
              <a:t>mortality</a:t>
            </a:r>
          </a:p>
          <a:p>
            <a:pPr marL="514350" indent="-457200"/>
            <a:r>
              <a:rPr lang="en-US" dirty="0" smtClean="0"/>
              <a:t>Target: </a:t>
            </a:r>
            <a:r>
              <a:rPr lang="en-US" dirty="0"/>
              <a:t>whole </a:t>
            </a:r>
            <a:r>
              <a:rPr lang="en-US" dirty="0" smtClean="0"/>
              <a:t>populations </a:t>
            </a:r>
            <a:r>
              <a:rPr lang="en-US" dirty="0"/>
              <a:t>or high </a:t>
            </a:r>
            <a:r>
              <a:rPr lang="en-US" dirty="0" smtClean="0"/>
              <a:t>risk groups</a:t>
            </a:r>
          </a:p>
          <a:p>
            <a:r>
              <a:rPr lang="en-US" dirty="0"/>
              <a:t>Promotion </a:t>
            </a:r>
            <a:r>
              <a:rPr lang="en-US" dirty="0" smtClean="0"/>
              <a:t>of medical </a:t>
            </a:r>
            <a:r>
              <a:rPr lang="en-US" dirty="0"/>
              <a:t>intervention </a:t>
            </a:r>
            <a:r>
              <a:rPr lang="en-US" dirty="0" smtClean="0"/>
              <a:t>to prevent ill-health </a:t>
            </a:r>
            <a:endParaRPr lang="en-US" dirty="0"/>
          </a:p>
        </p:txBody>
      </p:sp>
    </p:spTree>
    <p:extLst>
      <p:ext uri="{BB962C8B-B14F-4D97-AF65-F5344CB8AC3E}">
        <p14:creationId xmlns:p14="http://schemas.microsoft.com/office/powerpoint/2010/main" xmlns="" val="3781589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interventions</a:t>
            </a:r>
            <a:endParaRPr lang="en-US" dirty="0"/>
          </a:p>
        </p:txBody>
      </p:sp>
      <p:sp>
        <p:nvSpPr>
          <p:cNvPr id="3" name="Content Placeholder 2"/>
          <p:cNvSpPr>
            <a:spLocks noGrp="1"/>
          </p:cNvSpPr>
          <p:nvPr>
            <p:ph idx="1"/>
          </p:nvPr>
        </p:nvSpPr>
        <p:spPr/>
        <p:txBody>
          <a:bodyPr>
            <a:normAutofit lnSpcReduction="10000"/>
          </a:bodyPr>
          <a:lstStyle/>
          <a:p>
            <a:r>
              <a:rPr lang="en-US" dirty="0" smtClean="0"/>
              <a:t>Primary prevention </a:t>
            </a:r>
            <a:r>
              <a:rPr lang="en-US" dirty="0"/>
              <a:t>– prevention </a:t>
            </a:r>
            <a:r>
              <a:rPr lang="en-US" dirty="0" smtClean="0"/>
              <a:t>of onset </a:t>
            </a:r>
            <a:r>
              <a:rPr lang="en-US" dirty="0"/>
              <a:t>of disease, e.g. </a:t>
            </a:r>
            <a:r>
              <a:rPr lang="en-US" dirty="0" smtClean="0"/>
              <a:t>immunization; encouraging </a:t>
            </a:r>
            <a:r>
              <a:rPr lang="en-US" dirty="0"/>
              <a:t>non </a:t>
            </a:r>
            <a:r>
              <a:rPr lang="en-US" dirty="0" smtClean="0"/>
              <a:t>smoking</a:t>
            </a:r>
          </a:p>
          <a:p>
            <a:r>
              <a:rPr lang="en-US" dirty="0" smtClean="0"/>
              <a:t> </a:t>
            </a:r>
            <a:r>
              <a:rPr lang="en-US" dirty="0"/>
              <a:t>Secondary </a:t>
            </a:r>
            <a:r>
              <a:rPr lang="en-US" dirty="0" smtClean="0"/>
              <a:t>prevention </a:t>
            </a:r>
            <a:r>
              <a:rPr lang="en-US" dirty="0"/>
              <a:t>– </a:t>
            </a:r>
            <a:r>
              <a:rPr lang="en-US" dirty="0" smtClean="0"/>
              <a:t>preventing progression </a:t>
            </a:r>
            <a:r>
              <a:rPr lang="en-US" dirty="0"/>
              <a:t>of disease, e.g. </a:t>
            </a:r>
            <a:r>
              <a:rPr lang="en-US" dirty="0" smtClean="0"/>
              <a:t>Screening</a:t>
            </a:r>
          </a:p>
          <a:p>
            <a:r>
              <a:rPr lang="en-US" dirty="0" smtClean="0"/>
              <a:t>Tertiary prevention </a:t>
            </a:r>
            <a:r>
              <a:rPr lang="en-US" dirty="0"/>
              <a:t>– reducing </a:t>
            </a:r>
            <a:r>
              <a:rPr lang="en-US" dirty="0" smtClean="0"/>
              <a:t>further disability </a:t>
            </a:r>
            <a:r>
              <a:rPr lang="en-US" dirty="0"/>
              <a:t>and suffering in those </a:t>
            </a:r>
            <a:r>
              <a:rPr lang="en-US" dirty="0" smtClean="0"/>
              <a:t>already </a:t>
            </a:r>
            <a:r>
              <a:rPr lang="fr-FR" dirty="0" err="1" smtClean="0"/>
              <a:t>ill</a:t>
            </a:r>
            <a:r>
              <a:rPr lang="fr-FR" dirty="0"/>
              <a:t>;</a:t>
            </a:r>
            <a:r>
              <a:rPr lang="fr-FR" dirty="0" smtClean="0"/>
              <a:t> </a:t>
            </a:r>
            <a:r>
              <a:rPr lang="fr-FR" dirty="0" err="1" smtClean="0"/>
              <a:t>e.g</a:t>
            </a:r>
            <a:r>
              <a:rPr lang="fr-FR" dirty="0"/>
              <a:t>. </a:t>
            </a:r>
            <a:r>
              <a:rPr lang="fr-FR" dirty="0" err="1" smtClean="0"/>
              <a:t>rehabilitation</a:t>
            </a:r>
            <a:r>
              <a:rPr lang="fr-FR" dirty="0" smtClean="0"/>
              <a:t>, </a:t>
            </a:r>
            <a:r>
              <a:rPr lang="fr-FR" dirty="0"/>
              <a:t>patient </a:t>
            </a:r>
            <a:r>
              <a:rPr lang="fr-FR" dirty="0" smtClean="0"/>
              <a:t>éducation, </a:t>
            </a:r>
            <a:r>
              <a:rPr lang="en-US" dirty="0" smtClean="0"/>
              <a:t>palliative </a:t>
            </a:r>
            <a:r>
              <a:rPr lang="en-US" dirty="0"/>
              <a:t>care</a:t>
            </a:r>
          </a:p>
        </p:txBody>
      </p:sp>
    </p:spTree>
    <p:extLst>
      <p:ext uri="{BB962C8B-B14F-4D97-AF65-F5344CB8AC3E}">
        <p14:creationId xmlns:p14="http://schemas.microsoft.com/office/powerpoint/2010/main" xmlns="" val="4051247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Popularity of medical approach</a:t>
            </a:r>
            <a:endParaRPr lang="en-US" dirty="0"/>
          </a:p>
        </p:txBody>
      </p:sp>
      <p:sp>
        <p:nvSpPr>
          <p:cNvPr id="3" name="Content Placeholder 2"/>
          <p:cNvSpPr>
            <a:spLocks noGrp="1"/>
          </p:cNvSpPr>
          <p:nvPr>
            <p:ph idx="1"/>
          </p:nvPr>
        </p:nvSpPr>
        <p:spPr/>
        <p:txBody>
          <a:bodyPr>
            <a:normAutofit lnSpcReduction="10000"/>
          </a:bodyPr>
          <a:lstStyle/>
          <a:p>
            <a:r>
              <a:rPr lang="en-US" dirty="0"/>
              <a:t>Uses scientific methods, e.g. </a:t>
            </a:r>
            <a:r>
              <a:rPr lang="en-US" dirty="0" smtClean="0"/>
              <a:t>epidemiology</a:t>
            </a:r>
          </a:p>
          <a:p>
            <a:r>
              <a:rPr lang="en-US" dirty="0" smtClean="0"/>
              <a:t>Prevention </a:t>
            </a:r>
            <a:r>
              <a:rPr lang="en-US" dirty="0"/>
              <a:t>and </a:t>
            </a:r>
            <a:r>
              <a:rPr lang="en-US" dirty="0" smtClean="0"/>
              <a:t>early detection </a:t>
            </a:r>
            <a:r>
              <a:rPr lang="en-US" dirty="0"/>
              <a:t>of </a:t>
            </a:r>
            <a:r>
              <a:rPr lang="en-US" dirty="0" smtClean="0"/>
              <a:t>disease is </a:t>
            </a:r>
            <a:r>
              <a:rPr lang="en-US" dirty="0"/>
              <a:t>cheaper than </a:t>
            </a:r>
            <a:r>
              <a:rPr lang="en-US" dirty="0" smtClean="0"/>
              <a:t>treatment</a:t>
            </a:r>
          </a:p>
          <a:p>
            <a:r>
              <a:rPr lang="en-US" dirty="0" smtClean="0"/>
              <a:t>Top-down </a:t>
            </a:r>
            <a:r>
              <a:rPr lang="en-US" dirty="0"/>
              <a:t>approach, i.e. led by </a:t>
            </a:r>
            <a:r>
              <a:rPr lang="en-US" dirty="0" smtClean="0"/>
              <a:t>experts, this kind of activity reinforces </a:t>
            </a:r>
            <a:r>
              <a:rPr lang="en-US" dirty="0"/>
              <a:t>authority of health professionals </a:t>
            </a:r>
            <a:r>
              <a:rPr lang="en-US" dirty="0" smtClean="0"/>
              <a:t>who are </a:t>
            </a:r>
            <a:r>
              <a:rPr lang="en-US" dirty="0"/>
              <a:t>viewed as having necessary knowledge </a:t>
            </a:r>
            <a:r>
              <a:rPr lang="en-US" dirty="0" smtClean="0"/>
              <a:t>to achieve results</a:t>
            </a:r>
          </a:p>
          <a:p>
            <a:r>
              <a:rPr lang="en-US" dirty="0" smtClean="0"/>
              <a:t>Highly </a:t>
            </a:r>
            <a:r>
              <a:rPr lang="en-US" dirty="0"/>
              <a:t>successful examples in the past, </a:t>
            </a:r>
            <a:r>
              <a:rPr lang="en-US" dirty="0" smtClean="0"/>
              <a:t>e.g. eradication </a:t>
            </a:r>
            <a:r>
              <a:rPr lang="en-US" dirty="0"/>
              <a:t>of smallpox</a:t>
            </a:r>
          </a:p>
        </p:txBody>
      </p:sp>
    </p:spTree>
    <p:extLst>
      <p:ext uri="{BB962C8B-B14F-4D97-AF65-F5344CB8AC3E}">
        <p14:creationId xmlns:p14="http://schemas.microsoft.com/office/powerpoint/2010/main" xmlns="" val="1776110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a:t>
            </a:r>
            <a:endParaRPr lang="en-US" dirty="0"/>
          </a:p>
        </p:txBody>
      </p:sp>
      <p:sp>
        <p:nvSpPr>
          <p:cNvPr id="3" name="Content Placeholder 2"/>
          <p:cNvSpPr>
            <a:spLocks noGrp="1"/>
          </p:cNvSpPr>
          <p:nvPr>
            <p:ph idx="1"/>
          </p:nvPr>
        </p:nvSpPr>
        <p:spPr/>
        <p:txBody>
          <a:bodyPr>
            <a:normAutofit lnSpcReduction="10000"/>
          </a:bodyPr>
          <a:lstStyle/>
          <a:p>
            <a:r>
              <a:rPr lang="en-US" dirty="0"/>
              <a:t>Focuses on the absence of disease rather </a:t>
            </a:r>
            <a:r>
              <a:rPr lang="en-US" dirty="0" smtClean="0"/>
              <a:t>than on </a:t>
            </a:r>
            <a:r>
              <a:rPr lang="en-US" dirty="0"/>
              <a:t>promoting positive </a:t>
            </a:r>
            <a:r>
              <a:rPr lang="en-US" dirty="0" smtClean="0"/>
              <a:t>health</a:t>
            </a:r>
          </a:p>
          <a:p>
            <a:r>
              <a:rPr lang="en-US" dirty="0" smtClean="0"/>
              <a:t>Based </a:t>
            </a:r>
            <a:r>
              <a:rPr lang="en-US" dirty="0"/>
              <a:t>on a medical definition of </a:t>
            </a:r>
            <a:r>
              <a:rPr lang="en-US" dirty="0" smtClean="0"/>
              <a:t>health</a:t>
            </a:r>
          </a:p>
          <a:p>
            <a:r>
              <a:rPr lang="en-US" dirty="0" smtClean="0"/>
              <a:t>Ignores </a:t>
            </a:r>
            <a:r>
              <a:rPr lang="en-US" dirty="0"/>
              <a:t>the social and </a:t>
            </a:r>
            <a:r>
              <a:rPr lang="en-US" dirty="0" smtClean="0"/>
              <a:t>environmental dimensions of health </a:t>
            </a:r>
          </a:p>
          <a:p>
            <a:r>
              <a:rPr lang="en-US" dirty="0" smtClean="0"/>
              <a:t>Encourages </a:t>
            </a:r>
            <a:r>
              <a:rPr lang="en-US" dirty="0"/>
              <a:t>dependency on medical </a:t>
            </a:r>
            <a:r>
              <a:rPr lang="en-US" dirty="0" smtClean="0"/>
              <a:t>knowledge and </a:t>
            </a:r>
            <a:r>
              <a:rPr lang="en-US" dirty="0"/>
              <a:t>compliance with </a:t>
            </a:r>
            <a:r>
              <a:rPr lang="en-US" dirty="0" smtClean="0"/>
              <a:t>treatments</a:t>
            </a:r>
          </a:p>
          <a:p>
            <a:r>
              <a:rPr lang="en-US" dirty="0" smtClean="0"/>
              <a:t>Removes </a:t>
            </a:r>
            <a:r>
              <a:rPr lang="en-US" dirty="0"/>
              <a:t>health decisions from </a:t>
            </a:r>
            <a:r>
              <a:rPr lang="en-US" dirty="0" smtClean="0"/>
              <a:t>nonprofessional people</a:t>
            </a:r>
            <a:endParaRPr lang="en-US" dirty="0"/>
          </a:p>
        </p:txBody>
      </p:sp>
    </p:spTree>
    <p:extLst>
      <p:ext uri="{BB962C8B-B14F-4D97-AF65-F5344CB8AC3E}">
        <p14:creationId xmlns:p14="http://schemas.microsoft.com/office/powerpoint/2010/main" xmlns="" val="756949203"/>
      </p:ext>
    </p:extLst>
  </p:cSld>
  <p:clrMapOvr>
    <a:masterClrMapping/>
  </p:clrMapOvr>
</p:sld>
</file>

<file path=ppt/theme/theme1.xml><?xml version="1.0" encoding="utf-8"?>
<a:theme xmlns:a="http://schemas.openxmlformats.org/drawingml/2006/main" name="Office Them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615</TotalTime>
  <Words>1985</Words>
  <Application>Microsoft Office PowerPoint</Application>
  <PresentationFormat>On-screen Show (4:3)</PresentationFormat>
  <Paragraphs>236</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Models and Approaches to Health Promotion </vt:lpstr>
      <vt:lpstr>Main approaches to health promotion</vt:lpstr>
      <vt:lpstr>These approaches have different objectives </vt:lpstr>
      <vt:lpstr>TOP-DOWN VS. BOTTOM-UP</vt:lpstr>
      <vt:lpstr>The medical or preventative approach</vt:lpstr>
      <vt:lpstr>Aims</vt:lpstr>
      <vt:lpstr>Levels of interventions</vt:lpstr>
      <vt:lpstr>Popularity of medical approach</vt:lpstr>
      <vt:lpstr>Disadvantages </vt:lpstr>
      <vt:lpstr> Methods </vt:lpstr>
      <vt:lpstr>Evaluation of medical approach</vt:lpstr>
      <vt:lpstr>Behavior change approach</vt:lpstr>
      <vt:lpstr>Aims</vt:lpstr>
      <vt:lpstr>Disadvantages  </vt:lpstr>
      <vt:lpstr>Methods</vt:lpstr>
      <vt:lpstr>Evaluation</vt:lpstr>
      <vt:lpstr>The educational approach</vt:lpstr>
      <vt:lpstr>Aims</vt:lpstr>
      <vt:lpstr>Disadvantages </vt:lpstr>
      <vt:lpstr>Methods</vt:lpstr>
      <vt:lpstr>Aspects of learning</vt:lpstr>
      <vt:lpstr>Aspects of learning (Cont.) </vt:lpstr>
      <vt:lpstr>Aspects of learning (Cont.) </vt:lpstr>
      <vt:lpstr>Evaluation</vt:lpstr>
      <vt:lpstr>Empowerment approach</vt:lpstr>
      <vt:lpstr>Slide 26</vt:lpstr>
      <vt:lpstr>Aims</vt:lpstr>
      <vt:lpstr>Aims (Cont.)</vt:lpstr>
      <vt:lpstr>Aims (Cont.)</vt:lpstr>
      <vt:lpstr>Aims (Cont.)</vt:lpstr>
      <vt:lpstr>Disadvantages</vt:lpstr>
      <vt:lpstr>Methods</vt:lpstr>
      <vt:lpstr>Evaluation</vt:lpstr>
      <vt:lpstr>Social change approach</vt:lpstr>
      <vt:lpstr>Aims </vt:lpstr>
      <vt:lpstr>Disadvantages</vt:lpstr>
      <vt:lpstr>Slide 37</vt:lpstr>
      <vt:lpstr>Evaluation</vt:lpstr>
      <vt:lpstr>Slide 39</vt:lpstr>
      <vt:lpstr>The medical approach </vt:lpstr>
      <vt:lpstr>Behavioral change approach </vt:lpstr>
      <vt:lpstr>Educational approach </vt:lpstr>
      <vt:lpstr>The empowerment approach </vt:lpstr>
      <vt:lpstr>Social change approach </vt:lpstr>
      <vt:lpstr>Models Of Health Promotion </vt:lpstr>
      <vt:lpstr>Models Of Health Promotion (cont.)</vt:lpstr>
      <vt:lpstr>Models Of Health Promotion (cont.)</vt:lpstr>
      <vt:lpstr>Models of health promotion may help to:</vt:lpstr>
      <vt:lpstr>Theory</vt:lpstr>
      <vt:lpstr>Health promotion theories</vt:lpstr>
      <vt:lpstr>3- TANNAHILL’S MODEL OF HEALTH PROMOTION (DOWNIE et al – 1990) </vt:lpstr>
      <vt:lpstr>TANNAHILL’S MODEL OF HEALTH PROMOTION (DOWNIE et al – 1990) </vt:lpstr>
      <vt:lpstr>TANNAHILL’S MODEL OF HEALTH PROMOTION (DOWNIE et al – 1990)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basma</dc:creator>
  <cp:lastModifiedBy>ksu</cp:lastModifiedBy>
  <cp:revision>50</cp:revision>
  <dcterms:created xsi:type="dcterms:W3CDTF">2012-09-28T13:45:53Z</dcterms:created>
  <dcterms:modified xsi:type="dcterms:W3CDTF">2013-09-24T08:55:50Z</dcterms:modified>
</cp:coreProperties>
</file>