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992" r:id="rId5"/>
  </p:sldMasterIdLst>
  <p:notesMasterIdLst>
    <p:notesMasterId r:id="rId21"/>
  </p:notesMasterIdLst>
  <p:handoutMasterIdLst>
    <p:handoutMasterId r:id="rId22"/>
  </p:handoutMasterIdLst>
  <p:sldIdLst>
    <p:sldId id="580" r:id="rId6"/>
    <p:sldId id="584" r:id="rId7"/>
    <p:sldId id="589" r:id="rId8"/>
    <p:sldId id="588" r:id="rId9"/>
    <p:sldId id="591" r:id="rId10"/>
    <p:sldId id="592" r:id="rId11"/>
    <p:sldId id="593" r:id="rId12"/>
    <p:sldId id="598" r:id="rId13"/>
    <p:sldId id="599" r:id="rId14"/>
    <p:sldId id="600" r:id="rId15"/>
    <p:sldId id="594" r:id="rId16"/>
    <p:sldId id="590" r:id="rId17"/>
    <p:sldId id="595" r:id="rId18"/>
    <p:sldId id="596" r:id="rId19"/>
    <p:sldId id="597" r:id="rId20"/>
  </p:sldIdLst>
  <p:sldSz cx="12192000" cy="6858000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9" autoAdjust="0"/>
    <p:restoredTop sz="94660"/>
  </p:normalViewPr>
  <p:slideViewPr>
    <p:cSldViewPr>
      <p:cViewPr>
        <p:scale>
          <a:sx n="70" d="100"/>
          <a:sy n="70" d="100"/>
        </p:scale>
        <p:origin x="1344" y="31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AAC503-FB7C-443C-9BEB-DE6DD9EE27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4FB43B-3DE1-43DA-8AB4-1B938BF030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FC57EE90-BBCA-42FA-8174-ACD13E146A5C}" type="datetimeFigureOut">
              <a:rPr lang="en-US" altLang="en-US"/>
              <a:pPr>
                <a:defRPr/>
              </a:pPr>
              <a:t>10/12/2024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AE7D1-4836-4D68-9C44-796CD988E3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0A6F0-924C-4365-8527-9A13CED4D3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D06682B9-731E-49E5-91CE-DAF95A781B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DDD00E-0981-4D3A-AB52-103BF22C3B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CA4DF7-6EE9-4085-87B8-3AF001667B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5C942A1F-7C3A-4C25-B4F6-6B8FB43C687B}" type="datetimeFigureOut">
              <a:rPr lang="en-US" altLang="en-US"/>
              <a:pPr>
                <a:defRPr/>
              </a:pPr>
              <a:t>10/12/2024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073D68E-098B-430B-8E7E-F3E9C89581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8643B38-D3EE-48C9-8D8C-8EEE3B170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78AB2-DE68-4C20-B1B1-DF4C4922A1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1954A-887B-4543-BDF7-E150D0894E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A8C1878E-EA5E-454E-B364-0094299B77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FB51A-E05F-4494-ADA5-A77EAE266FC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D1B0D-083E-4DA2-81AD-16B7E971189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30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C5B47F6F-3CAA-4133-90A0-9B3CDF5A70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0"/>
            <a:ext cx="121348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CB91E8-CDFE-4541-9AAF-DBA9C87B18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4960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4400" y="2286001"/>
            <a:ext cx="8240299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0" y="4038600"/>
            <a:ext cx="6363371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44000" y="5105400"/>
            <a:ext cx="2438400" cy="9906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27112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DF60637-6578-45A0-84EA-9463AA89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B7E50-801C-48A1-ACED-CA20BA5770A2}" type="datetimeFigureOut">
              <a:rPr lang="en-US" altLang="en-US"/>
              <a:pPr>
                <a:defRPr/>
              </a:pPr>
              <a:t>10/12/2024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FF862-8C93-4B98-ADF4-49A99D8E8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00AAEE4-DB2C-4187-B6E5-7448F93DE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D2C51-9901-40A3-8976-3FF422007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577393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B1B1004-917F-497A-8FDD-C4E2E964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0ACCA-04D9-4DF0-9850-A5C0E93311AA}" type="datetimeFigureOut">
              <a:rPr lang="en-US" altLang="en-US"/>
              <a:pPr>
                <a:defRPr/>
              </a:pPr>
              <a:t>10/12/2024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6134D8A-A742-4C48-B4CD-3286DB8D2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F03E9AF-8BDE-4E22-BEB4-494B4F5E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EED60-7DF3-4299-BAE7-984B3B08E5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247634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46F1B9E5-4529-4D29-A3AD-6C502E2233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0"/>
            <a:ext cx="121348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708A4BF-88D9-4714-830B-6FDE6D78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B3C66-4D7B-4761-8470-E08B27E8C74D}" type="datetimeFigureOut">
              <a:rPr lang="en-US" altLang="en-US"/>
              <a:pPr>
                <a:defRPr/>
              </a:pPr>
              <a:t>10/12/2024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F7B7B9A-0232-4FB9-B03A-8D77CF35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1ED267-984A-48DD-830F-4C73425DC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B945D-2B4A-4E5F-A6A0-630238F6B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355524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6D2E-700E-4704-8BA1-2EB7886101CE}" type="datetime2">
              <a:rPr lang="en-US" smtClean="0"/>
              <a:t>Saturday, October 12, 2024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8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0212-8CDE-4A62-921C-0C6696FF4568}" type="datetime2">
              <a:rPr lang="en-US" smtClean="0"/>
              <a:t>Saturday, October 12, 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78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796-8150-4154-A545-979FC0A11C38}" type="datetime2">
              <a:rPr lang="en-US" smtClean="0"/>
              <a:t>Saturday, October 12, 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5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99D-0275-474B-B6F6-69CE4E1C7045}" type="datetime2">
              <a:rPr lang="en-US" smtClean="0"/>
              <a:t>Saturday, October 12, 2024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93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92BE-B393-47F2-86C3-1DFE636FE94E}" type="datetime2">
              <a:rPr lang="en-US" smtClean="0"/>
              <a:t>Saturday, October 12, 2024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65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F990-2925-42CC-BE18-7E97EEC0BD42}" type="datetime2">
              <a:rPr lang="en-US" smtClean="0"/>
              <a:t>Saturday, October 12, 2024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80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381-8DAB-46AF-BE10-06DEC2FD9A43}" type="datetime2">
              <a:rPr lang="en-US" smtClean="0"/>
              <a:t>Saturday, October 12, 2024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2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DA2ABBB6-7A7F-4809-B9BC-6443BC1FF8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0"/>
            <a:ext cx="121348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AB6771-105B-4184-A302-2CB0B5B8D7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1223010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048000"/>
            <a:ext cx="5791200" cy="1362075"/>
          </a:xfrm>
        </p:spPr>
        <p:txBody>
          <a:bodyPr anchor="b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42400" y="5334000"/>
            <a:ext cx="2844800" cy="9906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05EFF99-3E27-43FA-B9B0-3753FE8BC4D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2243D-9097-44BE-9757-71E5EF7E4E09}" type="datetimeFigureOut">
              <a:rPr lang="en-US" altLang="en-US"/>
              <a:pPr>
                <a:defRPr/>
              </a:pPr>
              <a:t>10/12/2024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41363AD-A0BA-4F2B-9BD1-13B2938989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A6C2CC4-7862-4FB0-AD5E-C92A49C186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A764-6444-4BFB-A3A3-F17782E1D7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8113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69632"/>
            <a:ext cx="10769600" cy="1143000"/>
          </a:xfrm>
        </p:spPr>
        <p:txBody>
          <a:bodyPr/>
          <a:lstStyle>
            <a:lvl1pPr algn="l">
              <a:defRPr lang="en-US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BEAD6-66ED-4AEB-AF1D-D833C1D05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9F8F4-5226-43A8-83A1-6614E335C8D0}" type="datetimeFigureOut">
              <a:rPr lang="en-US" altLang="en-US"/>
              <a:pPr>
                <a:defRPr/>
              </a:pPr>
              <a:t>10/12/2024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31BF9-F7C9-47A0-ADEF-4C3AD47D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E652D-5301-4212-8398-9EAE8713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3B692-9606-440E-9785-8AD6BF6F83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10087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E2EEE8-7EC5-43AC-B45E-B3AB26A4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BA29A-B511-46B5-9684-5CB977C7E463}" type="datetimeFigureOut">
              <a:rPr lang="en-US" altLang="en-US"/>
              <a:pPr>
                <a:defRPr/>
              </a:pPr>
              <a:t>10/12/2024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F49657-F0DF-4D50-92FF-751B71F8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04FECB-7C39-49DC-B99B-F3FC5EAE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CFA94-F62B-4590-98BE-5206E4D73D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494324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81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981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06C5C6B-B90A-40EE-A5E2-EF97A15D7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BDE76-FDE7-4BDA-AA45-AA6960031809}" type="datetimeFigureOut">
              <a:rPr lang="en-US" altLang="en-US"/>
              <a:pPr>
                <a:defRPr/>
              </a:pPr>
              <a:t>10/12/2024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8820DD-A497-4BDD-8AF3-BCED10395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25731D-F5D8-46D5-8826-45C70E9FA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70A57-A50F-4A33-B140-52C4651287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650111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5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42D5A0-4688-4397-9275-6BC1AA69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CE37C-7468-45EF-A1AB-DF3C0E4508C9}" type="datetimeFigureOut">
              <a:rPr lang="en-US" altLang="en-US"/>
              <a:pPr>
                <a:defRPr/>
              </a:pPr>
              <a:t>10/12/2024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44CD00-BC50-44AA-BC0F-326CBA3DC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C77811-552F-4B99-9029-6CFE8BA7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D45D-5A56-4A25-8236-A1E16B708C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839985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802F5D-692E-4F31-8F68-600EEABEB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56D04-6639-438E-A246-47774FF9DC40}" type="datetimeFigureOut">
              <a:rPr lang="en-US" altLang="en-US"/>
              <a:pPr>
                <a:defRPr/>
              </a:pPr>
              <a:t>10/12/2024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B3D8C2-36A4-454E-B5ED-6A30BE1B4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D7E902-1ECF-4988-808B-38DBDC4D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BD5A3-0760-41BB-BDC1-3CB78DCDB3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194762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ED7D4-4B92-43A1-BD87-9034EC83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1F985-20DA-49A0-8CD6-3B69BCFBD26E}" type="datetimeFigureOut">
              <a:rPr lang="en-US" altLang="en-US"/>
              <a:pPr>
                <a:defRPr/>
              </a:pPr>
              <a:t>10/12/2024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12DCB-9152-4FD1-A59A-884D60DB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E016C-AD0E-4A2F-8B3B-D603D556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2444A-AE1D-4C91-B0FB-43EB67C40E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768735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274639"/>
            <a:ext cx="7823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6C25A-5145-4921-97E8-3A7724D0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4B144-88E1-4D06-B12A-32533C60041C}" type="datetimeFigureOut">
              <a:rPr lang="en-US" altLang="en-US"/>
              <a:pPr>
                <a:defRPr/>
              </a:pPr>
              <a:t>10/12/2024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C0152-C77D-4601-8C0F-E73609439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59927-6ADC-489E-8479-FE5A0EFB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63EEC-E7D6-4943-A0C0-93F47ADCE8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108620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>
            <a:extLst>
              <a:ext uri="{FF2B5EF4-FFF2-40B4-BE49-F238E27FC236}">
                <a16:creationId xmlns:a16="http://schemas.microsoft.com/office/drawing/2014/main" id="{2FE62231-E192-49D7-828F-29E94DE65D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0"/>
            <a:ext cx="121348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76A41FAE-2B20-4C93-89EE-A9DF2DCF6F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16000" y="274638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CB31854D-21C5-4AC6-997A-71C40DE496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16000" y="1600200"/>
            <a:ext cx="1076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14707-1681-42B7-A03A-A5D3F3E02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0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7CE1C3B-669A-4AEC-BADD-0DA35A86D2E1}" type="datetimeFigureOut">
              <a:rPr lang="en-US" altLang="en-US"/>
              <a:pPr>
                <a:defRPr/>
              </a:pPr>
              <a:t>10/12/2024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142CE-DC9B-4928-8F6E-AEB54C706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704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90BA9-2599-4759-B980-1BD96A329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C5834E1-8B40-4FC0-938A-A8A403F08B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7">
            <a:extLst>
              <a:ext uri="{FF2B5EF4-FFF2-40B4-BE49-F238E27FC236}">
                <a16:creationId xmlns:a16="http://schemas.microsoft.com/office/drawing/2014/main" id="{222A3674-D2A9-461F-8197-757A146E6D1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-109538"/>
            <a:ext cx="1092200" cy="708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3" r:id="rId12"/>
  </p:sldLayoutIdLst>
  <p:transition spd="slow"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400" kern="1200" dirty="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E1B24409-0788-44D4-9919-48BAEC8E58E4}" type="datetime2">
              <a:rPr lang="en-US" smtClean="0"/>
              <a:t>Saturday, October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6085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ac.ksu.edu.sa/melnewehy/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7239000" y="4937492"/>
            <a:ext cx="4745736" cy="1444752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sz="2400" b="1" cap="none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Prof. Mohamed El-Newehy</a:t>
            </a:r>
            <a:br>
              <a:rPr lang="en-US" sz="2800" cap="none" dirty="0">
                <a:solidFill>
                  <a:srgbClr val="1909E7"/>
                </a:solidFill>
                <a:effectLst/>
                <a:ea typeface="+mn-ea"/>
                <a:cs typeface="+mn-cs"/>
              </a:rPr>
            </a:br>
            <a:r>
              <a:rPr lang="en-US" sz="2800" b="1" cap="none" dirty="0">
                <a:solidFill>
                  <a:srgbClr val="FF0000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  <a:t>King Saud University</a:t>
            </a:r>
            <a:br>
              <a:rPr lang="en-US" sz="2400" cap="none" dirty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</a:br>
            <a:r>
              <a:rPr lang="en-US" sz="2000" cap="none" dirty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  <a:t>Chemistry Department, College of Science</a:t>
            </a:r>
            <a:br>
              <a:rPr lang="en-US" sz="1800" i="1" cap="none" dirty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</a:br>
            <a:r>
              <a:rPr lang="en-US" sz="1800" cap="non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http://fac.ksu.edu.sa/melnewehy/home</a:t>
            </a:r>
            <a:r>
              <a:rPr lang="en-US" sz="1800" cap="non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endParaRPr lang="en-US" sz="2000" cap="none" dirty="0">
              <a:solidFill>
                <a:srgbClr val="0000FF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508000" y="1066800"/>
            <a:ext cx="11277600" cy="3048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 342</a:t>
            </a:r>
            <a:b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b="1" dirty="0">
                <a:solidFill>
                  <a:srgbClr val="FF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POLYMERS AND PETROCHEMICALS</a:t>
            </a:r>
            <a:b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CHEMISTRY’ STUDENTS, COLLEGE OF SCIENCE</a:t>
            </a:r>
            <a:br>
              <a:rPr lang="en-US" sz="2000" i="1" dirty="0">
                <a:solidFill>
                  <a:schemeClr val="tx1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b="1" i="1" dirty="0">
                <a:solidFill>
                  <a:schemeClr val="tx1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B05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PRE-REQUISITES COURSE;  CHEM 241</a:t>
            </a:r>
            <a:br>
              <a:rPr lang="en-US" sz="2800" dirty="0">
                <a:solidFill>
                  <a:srgbClr val="00B05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B05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CREDIT HOURS;  2 (2+0)</a:t>
            </a:r>
            <a:endParaRPr lang="en-US" sz="3600" dirty="0">
              <a:latin typeface="Tw Cen MT Condensed" panose="020B0606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A2BDD-D331-44F0-96AA-4FB4ED4970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32D91">
                    <a:shade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32D91">
                  <a:shade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8" name="Picture 2" descr="Ø¬Ø§ÙØ¹Ø© Ø§ÙÙÙÙ Ø³Ø¹ÙØ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483" y="137160"/>
            <a:ext cx="2463253" cy="93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940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248E34-08AB-4C88-9146-53E65FCAED70}"/>
              </a:ext>
            </a:extLst>
          </p:cNvPr>
          <p:cNvCxnSpPr>
            <a:cxnSpLocks/>
          </p:cNvCxnSpPr>
          <p:nvPr/>
        </p:nvCxnSpPr>
        <p:spPr>
          <a:xfrm>
            <a:off x="76200" y="609600"/>
            <a:ext cx="11658600" cy="0"/>
          </a:xfrm>
          <a:prstGeom prst="line">
            <a:avLst/>
          </a:prstGeom>
          <a:ln>
            <a:solidFill>
              <a:srgbClr val="009E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9B88A94-B69B-4914-B6F8-763D7A3CFB4D}"/>
              </a:ext>
            </a:extLst>
          </p:cNvPr>
          <p:cNvSpPr txBox="1">
            <a:spLocks/>
          </p:cNvSpPr>
          <p:nvPr/>
        </p:nvSpPr>
        <p:spPr bwMode="auto">
          <a:xfrm>
            <a:off x="65314" y="26377"/>
            <a:ext cx="115932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REARRANGEMENT REACTIONS</a:t>
            </a:r>
            <a:endParaRPr lang="en-US" altLang="en-US" sz="3200" b="1" i="1" dirty="0">
              <a:solidFill>
                <a:srgbClr val="0000FF"/>
              </a:solidFill>
              <a:cs typeface="Andalus" panose="02020603050405020304" pitchFamily="18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5F50EB-35BA-4FD0-B03E-6945D8C614BD}"/>
              </a:ext>
            </a:extLst>
          </p:cNvPr>
          <p:cNvSpPr/>
          <p:nvPr/>
        </p:nvSpPr>
        <p:spPr>
          <a:xfrm>
            <a:off x="457200" y="1192824"/>
            <a:ext cx="115062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b="1" dirty="0">
                <a:solidFill>
                  <a:srgbClr val="0000FF"/>
                </a:solidFill>
                <a:latin typeface="+mn-lt"/>
              </a:rPr>
              <a:t>With gamma radiation, </a:t>
            </a:r>
            <a:r>
              <a:rPr lang="en-US" sz="2200" dirty="0">
                <a:latin typeface="+mn-lt"/>
              </a:rPr>
              <a:t>there is no need for any additives. 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The mechanism of isomerization is believed to involve direct excitation of the </a:t>
            </a:r>
            <a:r>
              <a:rPr lang="en-US" sz="2200" i="1" dirty="0">
                <a:latin typeface="+mn-lt"/>
              </a:rPr>
              <a:t>p</a:t>
            </a:r>
            <a:r>
              <a:rPr lang="en-US" sz="2200" dirty="0">
                <a:latin typeface="+mn-lt"/>
              </a:rPr>
              <a:t>-electrons of the double bonds to antibonding orbitals where free and geometric interconversions are possible. 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In benzene solutions, energy transfers take place from excited benzene molecules to the polymer double bonds.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BDD573-BBE1-4A58-9F9F-D0AEEE2DC286}"/>
              </a:ext>
            </a:extLst>
          </p:cNvPr>
          <p:cNvSpPr/>
          <p:nvPr/>
        </p:nvSpPr>
        <p:spPr>
          <a:xfrm>
            <a:off x="228600" y="695980"/>
            <a:ext cx="3732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0000FF"/>
                </a:solidFill>
                <a:latin typeface="+mn-lt"/>
                <a:cs typeface="Andalus" panose="02020603050405020304" pitchFamily="18" charset="-78"/>
              </a:rPr>
              <a:t>Isomerization Reactions</a:t>
            </a:r>
            <a:endParaRPr lang="en-US" sz="28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4431D1-C807-4C6D-A4C3-DCA2536482F3}"/>
              </a:ext>
            </a:extLst>
          </p:cNvPr>
          <p:cNvSpPr/>
          <p:nvPr/>
        </p:nvSpPr>
        <p:spPr>
          <a:xfrm>
            <a:off x="457200" y="3182106"/>
            <a:ext cx="1150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009ED6"/>
                </a:solidFill>
                <a:latin typeface="+mn-lt"/>
              </a:rPr>
              <a:t>Example; 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When 1,4-polyisoprene films are irradiated with light, cis–trans </a:t>
            </a:r>
            <a:r>
              <a:rPr lang="en-US" sz="2200" dirty="0" err="1">
                <a:solidFill>
                  <a:srgbClr val="000000"/>
                </a:solidFill>
                <a:latin typeface="+mn-lt"/>
              </a:rPr>
              <a:t>isomerizations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 occur. </a:t>
            </a:r>
            <a:endParaRPr lang="en-US" sz="22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98A27D-0BA6-4CF3-A820-741CE8CA9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25" t="35555" r="21875" b="52222"/>
          <a:stretch/>
        </p:blipFill>
        <p:spPr>
          <a:xfrm>
            <a:off x="1905000" y="3874341"/>
            <a:ext cx="8646493" cy="99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93970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248E34-08AB-4C88-9146-53E65FCAED70}"/>
              </a:ext>
            </a:extLst>
          </p:cNvPr>
          <p:cNvCxnSpPr>
            <a:cxnSpLocks/>
          </p:cNvCxnSpPr>
          <p:nvPr/>
        </p:nvCxnSpPr>
        <p:spPr>
          <a:xfrm>
            <a:off x="76200" y="609600"/>
            <a:ext cx="11658600" cy="0"/>
          </a:xfrm>
          <a:prstGeom prst="line">
            <a:avLst/>
          </a:prstGeom>
          <a:ln>
            <a:solidFill>
              <a:srgbClr val="009E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9B88A94-B69B-4914-B6F8-763D7A3CFB4D}"/>
              </a:ext>
            </a:extLst>
          </p:cNvPr>
          <p:cNvSpPr txBox="1">
            <a:spLocks/>
          </p:cNvSpPr>
          <p:nvPr/>
        </p:nvSpPr>
        <p:spPr bwMode="auto">
          <a:xfrm>
            <a:off x="65314" y="26377"/>
            <a:ext cx="115932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PREPARATION OF POLYMER DERIVATIVES</a:t>
            </a:r>
            <a:endParaRPr lang="en-US" altLang="en-US" sz="3200" b="1" dirty="0">
              <a:solidFill>
                <a:srgbClr val="0000FF"/>
              </a:solidFill>
              <a:cs typeface="Andalus" panose="02020603050405020304" pitchFamily="18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5F50EB-35BA-4FD0-B03E-6945D8C614BD}"/>
              </a:ext>
            </a:extLst>
          </p:cNvPr>
          <p:cNvSpPr/>
          <p:nvPr/>
        </p:nvSpPr>
        <p:spPr>
          <a:xfrm>
            <a:off x="457200" y="1192824"/>
            <a:ext cx="1143000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Cellulose, which can be obtained from wood pulp and short fibers left from cotton recovery, is one of nature's most abundant biopolymers. 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A typical chain is composed of 2,000 to 6,000 </a:t>
            </a:r>
            <a:r>
              <a:rPr lang="en-US" sz="2200" dirty="0" err="1">
                <a:latin typeface="+mn-lt"/>
              </a:rPr>
              <a:t>anhydro</a:t>
            </a:r>
            <a:r>
              <a:rPr lang="en-US" sz="2200" dirty="0">
                <a:latin typeface="+mn-lt"/>
              </a:rPr>
              <a:t> glucose units (typical molecular weight of 300,000 to 1,000,000) each of which contains three hydroxyl groups and is linked by an acetal bridge.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The rigid chain of cellulose is strongly hydrogen bonded and highly crystalline. 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For these reasons;</a:t>
            </a:r>
          </a:p>
          <a:p>
            <a:pPr marL="800100" indent="-342900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Cellulose is essentially insoluble and infusible (degrades before melting), and therefore fibers and films can be obtained only by chemically modifying cellulose. </a:t>
            </a:r>
          </a:p>
          <a:p>
            <a:pPr marL="800100" indent="-342900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14300" algn="l"/>
              </a:tabLst>
            </a:pPr>
            <a:r>
              <a:rPr lang="en-US" sz="2200" b="1" dirty="0">
                <a:latin typeface="+mn-lt"/>
              </a:rPr>
              <a:t>Regeneration process</a:t>
            </a:r>
            <a:r>
              <a:rPr lang="en-US" sz="2200" dirty="0">
                <a:latin typeface="+mn-lt"/>
              </a:rPr>
              <a:t>; Cellulose fiber (rayon) or film (cellophane) can be obtained by the viscose process.</a:t>
            </a:r>
          </a:p>
          <a:p>
            <a:pPr marL="800100" indent="-342900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 In this process, cellulose pulp is first reacted with carbon disulfide to form cellulose xanthate, which is soluble in a caustic solution. </a:t>
            </a:r>
          </a:p>
          <a:p>
            <a:pPr marL="800100" indent="-342900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Cellulose xanthate is then converted back to cellulose (regeneration) by treatment with aqueous sulfuric acid.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BDD573-BBE1-4A58-9F9F-D0AEEE2DC286}"/>
              </a:ext>
            </a:extLst>
          </p:cNvPr>
          <p:cNvSpPr/>
          <p:nvPr/>
        </p:nvSpPr>
        <p:spPr>
          <a:xfrm>
            <a:off x="228600" y="695980"/>
            <a:ext cx="1507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0000FF"/>
                </a:solidFill>
                <a:latin typeface="+mn-lt"/>
                <a:cs typeface="Andalus" panose="02020603050405020304" pitchFamily="18" charset="-78"/>
              </a:rPr>
              <a:t>Cellulose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9408866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248E34-08AB-4C88-9146-53E65FCAED70}"/>
              </a:ext>
            </a:extLst>
          </p:cNvPr>
          <p:cNvCxnSpPr>
            <a:cxnSpLocks/>
          </p:cNvCxnSpPr>
          <p:nvPr/>
        </p:nvCxnSpPr>
        <p:spPr>
          <a:xfrm>
            <a:off x="76200" y="609600"/>
            <a:ext cx="11658600" cy="0"/>
          </a:xfrm>
          <a:prstGeom prst="line">
            <a:avLst/>
          </a:prstGeom>
          <a:ln>
            <a:solidFill>
              <a:srgbClr val="009E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9B88A94-B69B-4914-B6F8-763D7A3CFB4D}"/>
              </a:ext>
            </a:extLst>
          </p:cNvPr>
          <p:cNvSpPr txBox="1">
            <a:spLocks/>
          </p:cNvSpPr>
          <p:nvPr/>
        </p:nvSpPr>
        <p:spPr bwMode="auto">
          <a:xfrm>
            <a:off x="65314" y="26377"/>
            <a:ext cx="115932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PREPARATION OF POLYMER DERIVATIVES</a:t>
            </a:r>
            <a:endParaRPr lang="en-US" altLang="en-US" sz="3200" b="1" dirty="0">
              <a:solidFill>
                <a:srgbClr val="0000FF"/>
              </a:solidFill>
              <a:cs typeface="Andalus" panose="02020603050405020304" pitchFamily="18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BE105F-4749-4AA1-BF22-8E921FBBC6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0" t="15556" r="22500" b="10000"/>
          <a:stretch/>
        </p:blipFill>
        <p:spPr>
          <a:xfrm>
            <a:off x="2438400" y="762000"/>
            <a:ext cx="7450881" cy="53107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C1E905-6663-4549-853A-962171FF6E74}"/>
              </a:ext>
            </a:extLst>
          </p:cNvPr>
          <p:cNvSpPr/>
          <p:nvPr/>
        </p:nvSpPr>
        <p:spPr>
          <a:xfrm>
            <a:off x="2438400" y="6176986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Preparation of cellulose acetate from cellulose. </a:t>
            </a:r>
          </a:p>
          <a:p>
            <a:r>
              <a:rPr lang="en-US" dirty="0">
                <a:latin typeface="Arial" panose="020B0604020202020204" pitchFamily="34" charset="0"/>
              </a:rPr>
              <a:t>For simplicity, lone hydrogen atoms on the cellulose repeating units are omitted.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8DA1BF-47E4-4D15-ABF9-17E2A8335AE3}"/>
              </a:ext>
            </a:extLst>
          </p:cNvPr>
          <p:cNvSpPr/>
          <p:nvPr/>
        </p:nvSpPr>
        <p:spPr>
          <a:xfrm>
            <a:off x="228600" y="695980"/>
            <a:ext cx="1507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0000FF"/>
                </a:solidFill>
                <a:latin typeface="+mn-lt"/>
                <a:cs typeface="Andalus" panose="02020603050405020304" pitchFamily="18" charset="-78"/>
              </a:rPr>
              <a:t>Cellulose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8000614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248E34-08AB-4C88-9146-53E65FCAED70}"/>
              </a:ext>
            </a:extLst>
          </p:cNvPr>
          <p:cNvCxnSpPr>
            <a:cxnSpLocks/>
          </p:cNvCxnSpPr>
          <p:nvPr/>
        </p:nvCxnSpPr>
        <p:spPr>
          <a:xfrm>
            <a:off x="76200" y="609600"/>
            <a:ext cx="11658600" cy="0"/>
          </a:xfrm>
          <a:prstGeom prst="line">
            <a:avLst/>
          </a:prstGeom>
          <a:ln>
            <a:solidFill>
              <a:srgbClr val="009E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9B88A94-B69B-4914-B6F8-763D7A3CFB4D}"/>
              </a:ext>
            </a:extLst>
          </p:cNvPr>
          <p:cNvSpPr txBox="1">
            <a:spLocks/>
          </p:cNvSpPr>
          <p:nvPr/>
        </p:nvSpPr>
        <p:spPr bwMode="auto">
          <a:xfrm>
            <a:off x="65314" y="26377"/>
            <a:ext cx="115932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PREPARATION OF POLYMER DERIVATIVES</a:t>
            </a:r>
            <a:endParaRPr lang="en-US" altLang="en-US" sz="3200" b="1" dirty="0">
              <a:solidFill>
                <a:srgbClr val="0000FF"/>
              </a:solidFill>
              <a:cs typeface="Andalus" panose="02020603050405020304" pitchFamily="18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5F50EB-35BA-4FD0-B03E-6945D8C614BD}"/>
              </a:ext>
            </a:extLst>
          </p:cNvPr>
          <p:cNvSpPr/>
          <p:nvPr/>
        </p:nvSpPr>
        <p:spPr>
          <a:xfrm>
            <a:off x="457200" y="1192824"/>
            <a:ext cx="11430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Various soluble cellulose derivatives can be obtained by chemical modification of the hydroxyl groups. 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b="1" dirty="0">
                <a:solidFill>
                  <a:srgbClr val="009ED6"/>
                </a:solidFill>
                <a:latin typeface="+mn-lt"/>
              </a:rPr>
              <a:t>Cellulose acetate, </a:t>
            </a:r>
          </a:p>
          <a:p>
            <a:pPr marL="801688" indent="-342900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It can be obtained by reacting cellulose with glacial acetic acid in the presence of acetic anhydride and traces of sulfuric acid in refluxing methylene chloride.</a:t>
            </a:r>
          </a:p>
          <a:p>
            <a:pPr marL="801688" indent="-342900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14300" algn="l"/>
              </a:tabLst>
            </a:pPr>
            <a:r>
              <a:rPr lang="en-US" sz="2200" b="1" dirty="0">
                <a:solidFill>
                  <a:srgbClr val="00B050"/>
                </a:solidFill>
                <a:latin typeface="+mn-lt"/>
              </a:rPr>
              <a:t>Cellulose triacetate (CTA); </a:t>
            </a:r>
            <a:r>
              <a:rPr lang="en-US" sz="2200" dirty="0">
                <a:latin typeface="+mn-lt"/>
              </a:rPr>
              <a:t>If all the hydroxyl groups are reacted, which can be wet spun into fiber (acetate) from a methylene chloride–alcohol solvent mixture. </a:t>
            </a:r>
          </a:p>
          <a:p>
            <a:pPr marL="801688" indent="-342900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14300" algn="l"/>
              </a:tabLst>
            </a:pPr>
            <a:r>
              <a:rPr lang="en-US" sz="2200" b="1" dirty="0">
                <a:solidFill>
                  <a:srgbClr val="00B050"/>
                </a:solidFill>
                <a:latin typeface="+mn-lt"/>
              </a:rPr>
              <a:t>Cellulose diacetate;</a:t>
            </a:r>
            <a:r>
              <a:rPr lang="en-US" sz="2200" dirty="0">
                <a:latin typeface="+mn-lt"/>
              </a:rPr>
              <a:t> It can be obtained by partially hydrolysis of cellulose triacetate in which two (secondary) of the three hydroxyl groups in each </a:t>
            </a:r>
            <a:r>
              <a:rPr lang="en-US" sz="2200" dirty="0" err="1">
                <a:latin typeface="+mn-lt"/>
              </a:rPr>
              <a:t>anhydro</a:t>
            </a:r>
            <a:r>
              <a:rPr lang="en-US" sz="2200" dirty="0">
                <a:latin typeface="+mn-lt"/>
              </a:rPr>
              <a:t> glucose unit remain acetylated.</a:t>
            </a:r>
          </a:p>
          <a:p>
            <a:pPr marL="801688" indent="-342900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In </a:t>
            </a:r>
            <a:r>
              <a:rPr lang="en-US" sz="2200" b="1" dirty="0">
                <a:solidFill>
                  <a:srgbClr val="00B050"/>
                </a:solidFill>
                <a:latin typeface="+mn-lt"/>
              </a:rPr>
              <a:t>commercial grades of cellulose acetate</a:t>
            </a:r>
            <a:r>
              <a:rPr lang="en-US" sz="2200" dirty="0">
                <a:latin typeface="+mn-lt"/>
              </a:rPr>
              <a:t>, about 65% to 75% of all available hydroxyl groups remain acetylated. </a:t>
            </a:r>
          </a:p>
          <a:p>
            <a:pPr marL="801688" indent="-342900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This polymer is amorphous and highly soluble in many solvents including acetone, from which it can be dry spun.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BDD573-BBE1-4A58-9F9F-D0AEEE2DC286}"/>
              </a:ext>
            </a:extLst>
          </p:cNvPr>
          <p:cNvSpPr/>
          <p:nvPr/>
        </p:nvSpPr>
        <p:spPr>
          <a:xfrm>
            <a:off x="228600" y="695980"/>
            <a:ext cx="1507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0000FF"/>
                </a:solidFill>
                <a:latin typeface="+mn-lt"/>
                <a:cs typeface="Andalus" panose="02020603050405020304" pitchFamily="18" charset="-78"/>
              </a:rPr>
              <a:t>Cellulose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7568196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248E34-08AB-4C88-9146-53E65FCAED70}"/>
              </a:ext>
            </a:extLst>
          </p:cNvPr>
          <p:cNvCxnSpPr>
            <a:cxnSpLocks/>
          </p:cNvCxnSpPr>
          <p:nvPr/>
        </p:nvCxnSpPr>
        <p:spPr>
          <a:xfrm>
            <a:off x="76200" y="609600"/>
            <a:ext cx="11658600" cy="0"/>
          </a:xfrm>
          <a:prstGeom prst="line">
            <a:avLst/>
          </a:prstGeom>
          <a:ln>
            <a:solidFill>
              <a:srgbClr val="009E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9B88A94-B69B-4914-B6F8-763D7A3CFB4D}"/>
              </a:ext>
            </a:extLst>
          </p:cNvPr>
          <p:cNvSpPr txBox="1">
            <a:spLocks/>
          </p:cNvSpPr>
          <p:nvPr/>
        </p:nvSpPr>
        <p:spPr bwMode="auto">
          <a:xfrm>
            <a:off x="65314" y="26377"/>
            <a:ext cx="115932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PREPARATION OF POLYMER DERIVATIVES</a:t>
            </a:r>
            <a:endParaRPr lang="en-US" altLang="en-US" sz="3200" b="1" dirty="0">
              <a:solidFill>
                <a:srgbClr val="0000FF"/>
              </a:solidFill>
              <a:cs typeface="Andalus" panose="02020603050405020304" pitchFamily="18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5F50EB-35BA-4FD0-B03E-6945D8C614BD}"/>
              </a:ext>
            </a:extLst>
          </p:cNvPr>
          <p:cNvSpPr/>
          <p:nvPr/>
        </p:nvSpPr>
        <p:spPr>
          <a:xfrm>
            <a:off x="457200" y="1192824"/>
            <a:ext cx="1143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Poly(vinyl alcohol) (PVA) is obtained by the direct hydrolysis (or catalyzed </a:t>
            </a:r>
            <a:r>
              <a:rPr lang="en-US" sz="2200" dirty="0" err="1">
                <a:latin typeface="+mn-lt"/>
              </a:rPr>
              <a:t>alcoholysis</a:t>
            </a:r>
            <a:r>
              <a:rPr lang="en-US" sz="2200" dirty="0">
                <a:latin typeface="+mn-lt"/>
              </a:rPr>
              <a:t>) of poly(vinyl acetate) (PVAC):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BDD573-BBE1-4A58-9F9F-D0AEEE2DC286}"/>
              </a:ext>
            </a:extLst>
          </p:cNvPr>
          <p:cNvSpPr/>
          <p:nvPr/>
        </p:nvSpPr>
        <p:spPr>
          <a:xfrm>
            <a:off x="228600" y="695980"/>
            <a:ext cx="2976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0000FF"/>
                </a:solidFill>
                <a:latin typeface="+mn-lt"/>
                <a:cs typeface="Andalus" panose="02020603050405020304" pitchFamily="18" charset="-78"/>
              </a:rPr>
              <a:t>Poly(vinyl alcohol)</a:t>
            </a:r>
            <a:endParaRPr lang="en-US" sz="2800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B3A970-9A78-4748-9CC6-270D51235F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1" t="45556" r="33749" b="35556"/>
          <a:stretch/>
        </p:blipFill>
        <p:spPr>
          <a:xfrm>
            <a:off x="3352800" y="2088059"/>
            <a:ext cx="4939553" cy="1447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9C0BEC-1EB7-4881-B6F2-43151010A67A}"/>
              </a:ext>
            </a:extLst>
          </p:cNvPr>
          <p:cNvSpPr/>
          <p:nvPr/>
        </p:nvSpPr>
        <p:spPr>
          <a:xfrm>
            <a:off x="457200" y="3535859"/>
            <a:ext cx="114300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B0F0"/>
                </a:solidFill>
                <a:latin typeface="+mn-lt"/>
              </a:rPr>
              <a:t>Poly(vinyl acetate) </a:t>
            </a:r>
            <a:r>
              <a:rPr lang="en-US" sz="2200" dirty="0">
                <a:latin typeface="+mn-lt"/>
              </a:rPr>
              <a:t>is produced by free-radical emulsion or suspension polymerization. </a:t>
            </a:r>
          </a:p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B0F0"/>
                </a:solidFill>
                <a:latin typeface="+mn-lt"/>
              </a:rPr>
              <a:t>Poly(vinyl acetate) </a:t>
            </a:r>
            <a:r>
              <a:rPr lang="en-US" sz="2200" dirty="0">
                <a:latin typeface="+mn-lt"/>
              </a:rPr>
              <a:t>has a low glass-transition temperature (29C) and finds some applications as an adhesive.</a:t>
            </a:r>
          </a:p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B0F0"/>
                </a:solidFill>
                <a:latin typeface="+mn-lt"/>
              </a:rPr>
              <a:t>Poly(vinyl alcohol), </a:t>
            </a:r>
            <a:r>
              <a:rPr lang="en-US" sz="2200" dirty="0">
                <a:latin typeface="+mn-lt"/>
              </a:rPr>
              <a:t>which is used as a stabilizing agent in emulsion polymerizations and as a thickening and gelling agent, cannot be polymerized directly because its monomer, vinyl alcohol, is isomeric with acetaldehyde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43339E-8855-4FDB-80F3-C1C22870A3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75" t="43333" r="41250" b="48442"/>
          <a:stretch/>
        </p:blipFill>
        <p:spPr>
          <a:xfrm>
            <a:off x="4495800" y="6019800"/>
            <a:ext cx="3048000" cy="64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95641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248E34-08AB-4C88-9146-53E65FCAED70}"/>
              </a:ext>
            </a:extLst>
          </p:cNvPr>
          <p:cNvCxnSpPr>
            <a:cxnSpLocks/>
          </p:cNvCxnSpPr>
          <p:nvPr/>
        </p:nvCxnSpPr>
        <p:spPr>
          <a:xfrm>
            <a:off x="76200" y="609600"/>
            <a:ext cx="11658600" cy="0"/>
          </a:xfrm>
          <a:prstGeom prst="line">
            <a:avLst/>
          </a:prstGeom>
          <a:ln>
            <a:solidFill>
              <a:srgbClr val="009E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9B88A94-B69B-4914-B6F8-763D7A3CFB4D}"/>
              </a:ext>
            </a:extLst>
          </p:cNvPr>
          <p:cNvSpPr txBox="1">
            <a:spLocks/>
          </p:cNvSpPr>
          <p:nvPr/>
        </p:nvSpPr>
        <p:spPr bwMode="auto">
          <a:xfrm>
            <a:off x="65314" y="26377"/>
            <a:ext cx="115932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PREPARATION OF POLYMER DERIVATIVES</a:t>
            </a:r>
            <a:endParaRPr lang="en-US" altLang="en-US" sz="3200" b="1" dirty="0">
              <a:solidFill>
                <a:srgbClr val="0000FF"/>
              </a:solidFill>
              <a:cs typeface="Andalus" panose="02020603050405020304" pitchFamily="18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5F50EB-35BA-4FD0-B03E-6945D8C614BD}"/>
              </a:ext>
            </a:extLst>
          </p:cNvPr>
          <p:cNvSpPr/>
          <p:nvPr/>
        </p:nvSpPr>
        <p:spPr>
          <a:xfrm>
            <a:off x="457200" y="1192824"/>
            <a:ext cx="11430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Poly(vinyl butyral) (PVB), which is used as the film between the layers of glass in safety windshields, is obtained by partially reacting PVA with butyraldehyde.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For safety-glass applications, approximately 25% of the repeating units of PVA are left unreacted to promote adhesion to the glass through interaction of the hydroxyl group with the surface (i.e., silanol) groups of the glass.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BDD573-BBE1-4A58-9F9F-D0AEEE2DC286}"/>
              </a:ext>
            </a:extLst>
          </p:cNvPr>
          <p:cNvSpPr/>
          <p:nvPr/>
        </p:nvSpPr>
        <p:spPr>
          <a:xfrm>
            <a:off x="228600" y="695980"/>
            <a:ext cx="2893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0000FF"/>
                </a:solidFill>
                <a:latin typeface="+mn-lt"/>
                <a:cs typeface="Andalus" panose="02020603050405020304" pitchFamily="18" charset="-78"/>
              </a:rPr>
              <a:t>Poly(vinyl butyral)</a:t>
            </a:r>
            <a:endParaRPr lang="en-US" sz="2800" dirty="0"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8D90DF-17A5-4B73-8407-0DBF70783512}"/>
              </a:ext>
            </a:extLst>
          </p:cNvPr>
          <p:cNvGrpSpPr/>
          <p:nvPr/>
        </p:nvGrpSpPr>
        <p:grpSpPr>
          <a:xfrm>
            <a:off x="2419350" y="3193528"/>
            <a:ext cx="7353300" cy="1521347"/>
            <a:chOff x="1828800" y="3273537"/>
            <a:chExt cx="6924675" cy="12130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95944F-209A-453C-8CA8-B7A579C5DB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374" t="43423" r="33751" b="46577"/>
            <a:stretch/>
          </p:blipFill>
          <p:spPr>
            <a:xfrm>
              <a:off x="1828800" y="3276600"/>
              <a:ext cx="4495800" cy="685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69563AC-4E23-475B-A84B-F3A5B70E2F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374" t="55645" r="50626" b="26666"/>
            <a:stretch/>
          </p:blipFill>
          <p:spPr>
            <a:xfrm>
              <a:off x="6315075" y="3273537"/>
              <a:ext cx="2438400" cy="1213072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18085A3-548C-489C-B697-AE9065CD773A}"/>
              </a:ext>
            </a:extLst>
          </p:cNvPr>
          <p:cNvSpPr/>
          <p:nvPr/>
        </p:nvSpPr>
        <p:spPr>
          <a:xfrm>
            <a:off x="2590800" y="4714875"/>
            <a:ext cx="7353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Production of poly(vinyl butyral) from a poly(vinyl alcohol) precursor.</a:t>
            </a:r>
          </a:p>
        </p:txBody>
      </p:sp>
    </p:spTree>
    <p:extLst>
      <p:ext uri="{BB962C8B-B14F-4D97-AF65-F5344CB8AC3E}">
        <p14:creationId xmlns:p14="http://schemas.microsoft.com/office/powerpoint/2010/main" val="354059371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FE819A4-96C6-48AB-A7F7-325BA2BFF957}"/>
              </a:ext>
            </a:extLst>
          </p:cNvPr>
          <p:cNvSpPr txBox="1">
            <a:spLocks/>
          </p:cNvSpPr>
          <p:nvPr/>
        </p:nvSpPr>
        <p:spPr bwMode="auto">
          <a:xfrm>
            <a:off x="1447800" y="2667000"/>
            <a:ext cx="929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800" b="1" dirty="0">
                <a:solidFill>
                  <a:srgbClr val="FF0000"/>
                </a:solidFill>
                <a:latin typeface="Tw Cen MT Condensed" panose="020B0606020104020203" pitchFamily="34" charset="0"/>
                <a:cs typeface="Andalus" panose="02020603050405020304" pitchFamily="18" charset="-78"/>
              </a:rPr>
              <a:t>POLYMER REACTIONS AND MODIFICATION</a:t>
            </a:r>
            <a:endParaRPr lang="en-US" altLang="en-US" sz="2800" b="1" dirty="0">
              <a:solidFill>
                <a:srgbClr val="0000FF"/>
              </a:solidFill>
              <a:latin typeface="Tw Cen MT Condensed" panose="020B0606020104020203" pitchFamily="34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7515036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248E34-08AB-4C88-9146-53E65FCAED70}"/>
              </a:ext>
            </a:extLst>
          </p:cNvPr>
          <p:cNvCxnSpPr>
            <a:cxnSpLocks/>
          </p:cNvCxnSpPr>
          <p:nvPr/>
        </p:nvCxnSpPr>
        <p:spPr>
          <a:xfrm>
            <a:off x="76200" y="609600"/>
            <a:ext cx="11658600" cy="0"/>
          </a:xfrm>
          <a:prstGeom prst="line">
            <a:avLst/>
          </a:prstGeom>
          <a:ln>
            <a:solidFill>
              <a:srgbClr val="009E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9B88A94-B69B-4914-B6F8-763D7A3CFB4D}"/>
              </a:ext>
            </a:extLst>
          </p:cNvPr>
          <p:cNvSpPr txBox="1">
            <a:spLocks/>
          </p:cNvSpPr>
          <p:nvPr/>
        </p:nvSpPr>
        <p:spPr bwMode="auto">
          <a:xfrm>
            <a:off x="65314" y="26377"/>
            <a:ext cx="115932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REACTIONS OF SYNTHETIC POLYMERS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5F50EB-35BA-4FD0-B03E-6945D8C614BD}"/>
              </a:ext>
            </a:extLst>
          </p:cNvPr>
          <p:cNvSpPr/>
          <p:nvPr/>
        </p:nvSpPr>
        <p:spPr>
          <a:xfrm>
            <a:off x="457200" y="681335"/>
            <a:ext cx="1143000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b="1" dirty="0">
                <a:latin typeface="+mn-lt"/>
              </a:rPr>
              <a:t>Polymer can be chemically modified to improve some property, such as biocompatibility, fire retardancy, or adhesion, or to provide specific functional groups for ion-exchange or other applications. 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b="1" dirty="0">
                <a:solidFill>
                  <a:srgbClr val="00B0F0"/>
                </a:solidFill>
                <a:latin typeface="+mn-lt"/>
              </a:rPr>
              <a:t>Example;</a:t>
            </a:r>
            <a:r>
              <a:rPr lang="en-US" sz="2200" dirty="0">
                <a:latin typeface="+mn-lt"/>
              </a:rPr>
              <a:t> </a:t>
            </a:r>
          </a:p>
          <a:p>
            <a:pPr marL="800100" indent="-342900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Bromination is sometimes used to impart fire retardancy to some polymers. </a:t>
            </a:r>
          </a:p>
          <a:p>
            <a:pPr marL="800100" indent="-342900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Poly(vinyl chloride) can be chlorinated after polymerization to increase its softening temperature or to improve its ability to blend with other polymers.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80E118-C14A-46F9-BBE3-05F0F2B14494}"/>
              </a:ext>
            </a:extLst>
          </p:cNvPr>
          <p:cNvSpPr/>
          <p:nvPr/>
        </p:nvSpPr>
        <p:spPr>
          <a:xfrm>
            <a:off x="457200" y="3547408"/>
            <a:ext cx="1143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b="1" dirty="0">
                <a:latin typeface="+mn-lt"/>
              </a:rPr>
              <a:t>Important commercial polymers can be produced only by the chemical modification of a precursor polymer. 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b="1" dirty="0">
                <a:solidFill>
                  <a:srgbClr val="00B0F0"/>
                </a:solidFill>
                <a:latin typeface="+mn-lt"/>
              </a:rPr>
              <a:t>Examples;</a:t>
            </a:r>
            <a:r>
              <a:rPr lang="en-US" sz="2200" dirty="0">
                <a:latin typeface="+mn-lt"/>
              </a:rPr>
              <a:t> </a:t>
            </a:r>
          </a:p>
          <a:p>
            <a:pPr marL="800100" indent="-342900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Poly(vinyl alcohol), poly(vinyl butyral), cellulose derivatives such as cellulose acetate and cellulose nitrate, and </a:t>
            </a:r>
            <a:r>
              <a:rPr lang="en-US" sz="2200" dirty="0" err="1">
                <a:latin typeface="+mn-lt"/>
              </a:rPr>
              <a:t>polyphosphazenes</a:t>
            </a:r>
            <a:r>
              <a:rPr lang="en-US" sz="2200" dirty="0">
                <a:latin typeface="+mn-lt"/>
              </a:rPr>
              <a:t>—an interesting group of inorganic polymers.</a:t>
            </a:r>
          </a:p>
        </p:txBody>
      </p:sp>
    </p:spTree>
    <p:extLst>
      <p:ext uri="{BB962C8B-B14F-4D97-AF65-F5344CB8AC3E}">
        <p14:creationId xmlns:p14="http://schemas.microsoft.com/office/powerpoint/2010/main" val="4024515578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248E34-08AB-4C88-9146-53E65FCAED70}"/>
              </a:ext>
            </a:extLst>
          </p:cNvPr>
          <p:cNvCxnSpPr>
            <a:cxnSpLocks/>
          </p:cNvCxnSpPr>
          <p:nvPr/>
        </p:nvCxnSpPr>
        <p:spPr>
          <a:xfrm>
            <a:off x="76200" y="609600"/>
            <a:ext cx="11658600" cy="0"/>
          </a:xfrm>
          <a:prstGeom prst="line">
            <a:avLst/>
          </a:prstGeom>
          <a:ln>
            <a:solidFill>
              <a:srgbClr val="009E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9B88A94-B69B-4914-B6F8-763D7A3CFB4D}"/>
              </a:ext>
            </a:extLst>
          </p:cNvPr>
          <p:cNvSpPr txBox="1">
            <a:spLocks/>
          </p:cNvSpPr>
          <p:nvPr/>
        </p:nvSpPr>
        <p:spPr bwMode="auto">
          <a:xfrm>
            <a:off x="65314" y="26377"/>
            <a:ext cx="115932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CHEMICAL MODIFICATION</a:t>
            </a:r>
            <a:endParaRPr lang="en-US" altLang="en-US" sz="3200" b="1" i="1" dirty="0">
              <a:solidFill>
                <a:srgbClr val="0000FF"/>
              </a:solidFill>
              <a:cs typeface="Andalus" panose="02020603050405020304" pitchFamily="18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5F50EB-35BA-4FD0-B03E-6945D8C614BD}"/>
              </a:ext>
            </a:extLst>
          </p:cNvPr>
          <p:cNvSpPr/>
          <p:nvPr/>
        </p:nvSpPr>
        <p:spPr>
          <a:xfrm>
            <a:off x="457200" y="1192824"/>
            <a:ext cx="112014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b="1" dirty="0">
                <a:latin typeface="+mn-lt"/>
              </a:rPr>
              <a:t>Chloromethylation of polystyrene</a:t>
            </a:r>
            <a:r>
              <a:rPr lang="en-US" sz="2200" dirty="0">
                <a:latin typeface="+mn-lt"/>
              </a:rPr>
              <a:t>, by reacting with a chloromethyl ether in the presence of a Friedel-Crafts catalyst like aluminum chloride, AlCl</a:t>
            </a:r>
            <a:r>
              <a:rPr lang="en-US" sz="2200" baseline="-25000" dirty="0">
                <a:latin typeface="+mn-lt"/>
              </a:rPr>
              <a:t>3</a:t>
            </a:r>
            <a:r>
              <a:rPr lang="en-US" sz="2200" dirty="0">
                <a:latin typeface="+mn-lt"/>
              </a:rPr>
              <a:t>, can be used to introduce functionality such as aldehyde or carboxylic acid groups in polystyrene. 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b="1" dirty="0">
                <a:solidFill>
                  <a:srgbClr val="00B0F0"/>
                </a:solidFill>
                <a:latin typeface="+mn-lt"/>
              </a:rPr>
              <a:t>Aldehydes</a:t>
            </a:r>
            <a:r>
              <a:rPr lang="en-US" sz="2200" dirty="0">
                <a:latin typeface="+mn-lt"/>
              </a:rPr>
              <a:t> serve to form a Schiff base with protein amines. 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b="1" dirty="0">
                <a:solidFill>
                  <a:srgbClr val="00B0F0"/>
                </a:solidFill>
                <a:latin typeface="+mn-lt"/>
              </a:rPr>
              <a:t>Highly chloromethylated PS </a:t>
            </a:r>
            <a:r>
              <a:rPr lang="en-US" sz="2200" dirty="0">
                <a:latin typeface="+mn-lt"/>
              </a:rPr>
              <a:t>can be </a:t>
            </a:r>
            <a:r>
              <a:rPr lang="en-US" sz="2200" dirty="0" err="1">
                <a:latin typeface="+mn-lt"/>
              </a:rPr>
              <a:t>quaternized</a:t>
            </a:r>
            <a:r>
              <a:rPr lang="en-US" sz="2200" dirty="0">
                <a:latin typeface="+mn-lt"/>
              </a:rPr>
              <a:t> with tertiary amines to yield water-soluble polymers, ionomers, and ion-exchange resins. 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b="1" dirty="0">
                <a:solidFill>
                  <a:srgbClr val="00B0F0"/>
                </a:solidFill>
                <a:latin typeface="+mn-lt"/>
              </a:rPr>
              <a:t>Chloromethylated PS </a:t>
            </a:r>
            <a:r>
              <a:rPr lang="en-US" sz="2200" dirty="0">
                <a:latin typeface="+mn-lt"/>
              </a:rPr>
              <a:t>also can be reacted with a phosphide to introduce </a:t>
            </a:r>
            <a:r>
              <a:rPr lang="en-US" sz="2200" dirty="0" err="1">
                <a:latin typeface="+mn-lt"/>
              </a:rPr>
              <a:t>phosphinic</a:t>
            </a:r>
            <a:r>
              <a:rPr lang="en-US" sz="2200" dirty="0">
                <a:latin typeface="+mn-lt"/>
              </a:rPr>
              <a:t> ligands for binding metal coordination complexes in the preparation of polymer-bound catalysts.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BDD573-BBE1-4A58-9F9F-D0AEEE2DC286}"/>
              </a:ext>
            </a:extLst>
          </p:cNvPr>
          <p:cNvSpPr/>
          <p:nvPr/>
        </p:nvSpPr>
        <p:spPr>
          <a:xfrm>
            <a:off x="228600" y="695980"/>
            <a:ext cx="2961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0000FF"/>
                </a:solidFill>
                <a:latin typeface="+mn-lt"/>
                <a:cs typeface="Andalus" panose="02020603050405020304" pitchFamily="18" charset="-78"/>
              </a:rPr>
              <a:t>Chloromethylation</a:t>
            </a:r>
            <a:endParaRPr lang="en-US" sz="28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8AD209-3054-4FB1-A42D-68612683D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75" t="42222" r="22500" b="32222"/>
          <a:stretch/>
        </p:blipFill>
        <p:spPr>
          <a:xfrm>
            <a:off x="3181827" y="4486612"/>
            <a:ext cx="6210300" cy="14142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715042-9D80-4D55-AD5E-DA31140A8166}"/>
              </a:ext>
            </a:extLst>
          </p:cNvPr>
          <p:cNvSpPr/>
          <p:nvPr/>
        </p:nvSpPr>
        <p:spPr>
          <a:xfrm>
            <a:off x="4495800" y="5900839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Chloromethylation of polystyrene.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656380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248E34-08AB-4C88-9146-53E65FCAED70}"/>
              </a:ext>
            </a:extLst>
          </p:cNvPr>
          <p:cNvCxnSpPr>
            <a:cxnSpLocks/>
          </p:cNvCxnSpPr>
          <p:nvPr/>
        </p:nvCxnSpPr>
        <p:spPr>
          <a:xfrm>
            <a:off x="76200" y="609600"/>
            <a:ext cx="11658600" cy="0"/>
          </a:xfrm>
          <a:prstGeom prst="line">
            <a:avLst/>
          </a:prstGeom>
          <a:ln>
            <a:solidFill>
              <a:srgbClr val="009E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9B88A94-B69B-4914-B6F8-763D7A3CFB4D}"/>
              </a:ext>
            </a:extLst>
          </p:cNvPr>
          <p:cNvSpPr txBox="1">
            <a:spLocks/>
          </p:cNvSpPr>
          <p:nvPr/>
        </p:nvSpPr>
        <p:spPr bwMode="auto">
          <a:xfrm>
            <a:off x="65314" y="26377"/>
            <a:ext cx="115932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CHEMICAL MODIFICATION</a:t>
            </a:r>
            <a:endParaRPr lang="en-US" altLang="en-US" sz="3200" b="1" i="1" dirty="0">
              <a:solidFill>
                <a:srgbClr val="0000FF"/>
              </a:solidFill>
              <a:cs typeface="Andalus" panose="02020603050405020304" pitchFamily="18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5F50EB-35BA-4FD0-B03E-6945D8C614BD}"/>
              </a:ext>
            </a:extLst>
          </p:cNvPr>
          <p:cNvSpPr/>
          <p:nvPr/>
        </p:nvSpPr>
        <p:spPr>
          <a:xfrm>
            <a:off x="457200" y="1192824"/>
            <a:ext cx="11201400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The surface of a polymer can be modified to provide sites for immobilization of enzymes or other biopolymers or to improve the solvent resistance or biocompatibility of a polymer. 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Plasma activation is one approach to modify polymer surfaces. 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Another method is direct fluorination, oxidation, nitration, and sulfonation. 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b="1" dirty="0">
                <a:solidFill>
                  <a:srgbClr val="00B0F0"/>
                </a:solidFill>
                <a:latin typeface="+mn-lt"/>
              </a:rPr>
              <a:t>Example;</a:t>
            </a:r>
            <a:r>
              <a:rPr lang="en-US" sz="2200" dirty="0">
                <a:latin typeface="+mn-lt"/>
              </a:rPr>
              <a:t> </a:t>
            </a:r>
          </a:p>
          <a:p>
            <a:pPr marL="800100" indent="-3429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The surface of a hydrocarbon polymer such as polyethylene or polypropylene can be fluorinated by exposure to 5% to 10% fluorine gas diluted in nitrogen for one to 15 min. </a:t>
            </a:r>
          </a:p>
          <a:p>
            <a:pPr marL="800100" indent="-3429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The fluorinated surface provides hydrophobicity, oxidation resistance, and solvent resistance for applications such as plastic fuel tanks and rubber gloves.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BDD573-BBE1-4A58-9F9F-D0AEEE2DC286}"/>
              </a:ext>
            </a:extLst>
          </p:cNvPr>
          <p:cNvSpPr/>
          <p:nvPr/>
        </p:nvSpPr>
        <p:spPr>
          <a:xfrm>
            <a:off x="228600" y="695980"/>
            <a:ext cx="3278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0000FF"/>
                </a:solidFill>
                <a:latin typeface="+mn-lt"/>
                <a:cs typeface="Andalus" panose="02020603050405020304" pitchFamily="18" charset="-78"/>
              </a:rPr>
              <a:t>Surface Modification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0154368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248E34-08AB-4C88-9146-53E65FCAED70}"/>
              </a:ext>
            </a:extLst>
          </p:cNvPr>
          <p:cNvCxnSpPr>
            <a:cxnSpLocks/>
          </p:cNvCxnSpPr>
          <p:nvPr/>
        </p:nvCxnSpPr>
        <p:spPr>
          <a:xfrm>
            <a:off x="76200" y="609600"/>
            <a:ext cx="11658600" cy="0"/>
          </a:xfrm>
          <a:prstGeom prst="line">
            <a:avLst/>
          </a:prstGeom>
          <a:ln>
            <a:solidFill>
              <a:srgbClr val="009E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9B88A94-B69B-4914-B6F8-763D7A3CFB4D}"/>
              </a:ext>
            </a:extLst>
          </p:cNvPr>
          <p:cNvSpPr txBox="1">
            <a:spLocks/>
          </p:cNvSpPr>
          <p:nvPr/>
        </p:nvSpPr>
        <p:spPr bwMode="auto">
          <a:xfrm>
            <a:off x="65314" y="26377"/>
            <a:ext cx="115932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CHEMICAL MODIFICATION</a:t>
            </a:r>
            <a:endParaRPr lang="en-US" altLang="en-US" sz="3200" b="1" i="1" dirty="0">
              <a:solidFill>
                <a:srgbClr val="0000FF"/>
              </a:solidFill>
              <a:cs typeface="Andalus" panose="02020603050405020304" pitchFamily="18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5F50EB-35BA-4FD0-B03E-6945D8C614BD}"/>
              </a:ext>
            </a:extLst>
          </p:cNvPr>
          <p:cNvSpPr/>
          <p:nvPr/>
        </p:nvSpPr>
        <p:spPr>
          <a:xfrm>
            <a:off x="457200" y="1192824"/>
            <a:ext cx="1143000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Cation-exchange resins possess a fixed negative charge and exchange cations such as Ca</a:t>
            </a:r>
            <a:r>
              <a:rPr lang="en-US" sz="2200" baseline="30000" dirty="0">
                <a:latin typeface="+mn-lt"/>
              </a:rPr>
              <a:t>2+</a:t>
            </a:r>
            <a:r>
              <a:rPr lang="en-US" sz="2200" dirty="0">
                <a:latin typeface="+mn-lt"/>
              </a:rPr>
              <a:t>, Na</a:t>
            </a:r>
            <a:r>
              <a:rPr lang="en-US" sz="2200" baseline="30000" dirty="0">
                <a:latin typeface="+mn-lt"/>
              </a:rPr>
              <a:t>+</a:t>
            </a:r>
            <a:r>
              <a:rPr lang="en-US" sz="2200" dirty="0">
                <a:latin typeface="+mn-lt"/>
              </a:rPr>
              <a:t>, and H</a:t>
            </a:r>
            <a:r>
              <a:rPr lang="en-US" sz="2200" baseline="30000" dirty="0">
                <a:latin typeface="+mn-lt"/>
              </a:rPr>
              <a:t>+</a:t>
            </a:r>
            <a:r>
              <a:rPr lang="en-US" sz="2200" dirty="0">
                <a:latin typeface="+mn-lt"/>
              </a:rPr>
              <a:t>. 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Anion-exchange resins possess a positive charge on the functional group or are positively charged during the ion-exchange reaction during which anions such as HCO</a:t>
            </a:r>
            <a:r>
              <a:rPr lang="en-US" sz="2200" baseline="-25000" dirty="0">
                <a:latin typeface="+mn-lt"/>
              </a:rPr>
              <a:t>3</a:t>
            </a:r>
            <a:r>
              <a:rPr lang="en-US" sz="2200" baseline="30000" dirty="0">
                <a:latin typeface="+mn-lt"/>
              </a:rPr>
              <a:t>–</a:t>
            </a:r>
            <a:r>
              <a:rPr lang="en-US" sz="2200" dirty="0">
                <a:latin typeface="+mn-lt"/>
              </a:rPr>
              <a:t>, SO</a:t>
            </a:r>
            <a:r>
              <a:rPr lang="en-US" sz="2200" baseline="-25000" dirty="0">
                <a:latin typeface="+mn-lt"/>
              </a:rPr>
              <a:t>4</a:t>
            </a:r>
            <a:r>
              <a:rPr lang="en-US" sz="2200" baseline="30000" dirty="0">
                <a:latin typeface="+mn-lt"/>
              </a:rPr>
              <a:t>–</a:t>
            </a:r>
            <a:r>
              <a:rPr lang="en-US" sz="2200" dirty="0">
                <a:latin typeface="+mn-lt"/>
              </a:rPr>
              <a:t>, and OH</a:t>
            </a:r>
            <a:r>
              <a:rPr lang="en-US" sz="2200" baseline="30000" dirty="0">
                <a:latin typeface="+mn-lt"/>
              </a:rPr>
              <a:t>–</a:t>
            </a:r>
            <a:r>
              <a:rPr lang="en-US" sz="2200" dirty="0">
                <a:latin typeface="+mn-lt"/>
              </a:rPr>
              <a:t> are exchanged. 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Most ion-exchange resins are prepared by suspension polymerization of monomers such as styrene.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b="1" dirty="0">
                <a:solidFill>
                  <a:srgbClr val="00B0F0"/>
                </a:solidFill>
                <a:latin typeface="+mn-lt"/>
              </a:rPr>
              <a:t>Example;</a:t>
            </a:r>
            <a:r>
              <a:rPr lang="en-US" sz="2200" dirty="0">
                <a:latin typeface="+mn-lt"/>
              </a:rPr>
              <a:t> </a:t>
            </a:r>
          </a:p>
          <a:p>
            <a:pPr marL="800100" indent="-342900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Crosslinked polystyrene can be obtained by incorporation of a few percent of a difunctional comonomer such as divinylbenzene.</a:t>
            </a:r>
          </a:p>
          <a:p>
            <a:pPr marL="800100" indent="-342900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The resulting beads are </a:t>
            </a:r>
            <a:r>
              <a:rPr lang="en-US" sz="2200" dirty="0" err="1">
                <a:latin typeface="+mn-lt"/>
              </a:rPr>
              <a:t>macroporous</a:t>
            </a:r>
            <a:r>
              <a:rPr lang="en-US" sz="2200" dirty="0">
                <a:latin typeface="+mn-lt"/>
              </a:rPr>
              <a:t> and can be used as a column packing.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BDD573-BBE1-4A58-9F9F-D0AEEE2DC286}"/>
              </a:ext>
            </a:extLst>
          </p:cNvPr>
          <p:cNvSpPr/>
          <p:nvPr/>
        </p:nvSpPr>
        <p:spPr>
          <a:xfrm>
            <a:off x="228600" y="695980"/>
            <a:ext cx="3278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0000FF"/>
                </a:solidFill>
                <a:latin typeface="+mn-lt"/>
                <a:cs typeface="Andalus" panose="02020603050405020304" pitchFamily="18" charset="-78"/>
              </a:rPr>
              <a:t>Ion-Exchange Resins</a:t>
            </a:r>
            <a:endParaRPr lang="en-US" sz="2800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541C8E-6952-48D5-A872-B57FCB3EA694}"/>
              </a:ext>
            </a:extLst>
          </p:cNvPr>
          <p:cNvSpPr/>
          <p:nvPr/>
        </p:nvSpPr>
        <p:spPr>
          <a:xfrm>
            <a:off x="457200" y="5401750"/>
            <a:ext cx="1143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dirty="0"/>
              <a:t>Functionalization can be obtained by different chemical routes, such as </a:t>
            </a:r>
            <a:r>
              <a:rPr lang="en-US" sz="2200" i="1" dirty="0">
                <a:solidFill>
                  <a:srgbClr val="00B0F0"/>
                </a:solidFill>
              </a:rPr>
              <a:t>sulfonation</a:t>
            </a:r>
            <a:r>
              <a:rPr lang="en-US" sz="2200" dirty="0"/>
              <a:t>, </a:t>
            </a:r>
            <a:r>
              <a:rPr lang="en-US" sz="2200" i="1" dirty="0">
                <a:solidFill>
                  <a:srgbClr val="00B0F0"/>
                </a:solidFill>
              </a:rPr>
              <a:t>chloromethylation</a:t>
            </a:r>
            <a:r>
              <a:rPr lang="en-US" sz="2200" dirty="0"/>
              <a:t>, </a:t>
            </a:r>
            <a:r>
              <a:rPr lang="en-US" sz="2200" i="1" dirty="0">
                <a:solidFill>
                  <a:srgbClr val="00B0F0"/>
                </a:solidFill>
              </a:rPr>
              <a:t>amino-methylation</a:t>
            </a:r>
            <a:r>
              <a:rPr lang="en-US" sz="2200" dirty="0"/>
              <a:t>, </a:t>
            </a:r>
            <a:r>
              <a:rPr lang="en-US" sz="2200" i="1" dirty="0" err="1">
                <a:solidFill>
                  <a:srgbClr val="00B0F0"/>
                </a:solidFill>
              </a:rPr>
              <a:t>aminolysis</a:t>
            </a:r>
            <a:r>
              <a:rPr lang="en-US" sz="2200" dirty="0"/>
              <a:t>, and </a:t>
            </a:r>
            <a:r>
              <a:rPr lang="en-US" sz="2200" i="1" dirty="0">
                <a:solidFill>
                  <a:srgbClr val="00B0F0"/>
                </a:solidFill>
              </a:rPr>
              <a:t>hydrolysis</a:t>
            </a:r>
            <a:r>
              <a:rPr lang="en-US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1072223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248E34-08AB-4C88-9146-53E65FCAED70}"/>
              </a:ext>
            </a:extLst>
          </p:cNvPr>
          <p:cNvCxnSpPr>
            <a:cxnSpLocks/>
          </p:cNvCxnSpPr>
          <p:nvPr/>
        </p:nvCxnSpPr>
        <p:spPr>
          <a:xfrm>
            <a:off x="76200" y="609600"/>
            <a:ext cx="11658600" cy="0"/>
          </a:xfrm>
          <a:prstGeom prst="line">
            <a:avLst/>
          </a:prstGeom>
          <a:ln>
            <a:solidFill>
              <a:srgbClr val="009E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9B88A94-B69B-4914-B6F8-763D7A3CFB4D}"/>
              </a:ext>
            </a:extLst>
          </p:cNvPr>
          <p:cNvSpPr txBox="1">
            <a:spLocks/>
          </p:cNvSpPr>
          <p:nvPr/>
        </p:nvSpPr>
        <p:spPr bwMode="auto">
          <a:xfrm>
            <a:off x="65314" y="26377"/>
            <a:ext cx="115932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CHEMICAL MODIFICATION</a:t>
            </a:r>
            <a:endParaRPr lang="en-US" altLang="en-US" sz="3200" b="1" i="1" dirty="0">
              <a:solidFill>
                <a:srgbClr val="0000FF"/>
              </a:solidFill>
              <a:cs typeface="Andalus" panose="02020603050405020304" pitchFamily="18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5F50EB-35BA-4FD0-B03E-6945D8C614BD}"/>
              </a:ext>
            </a:extLst>
          </p:cNvPr>
          <p:cNvSpPr/>
          <p:nvPr/>
        </p:nvSpPr>
        <p:spPr>
          <a:xfrm>
            <a:off x="457200" y="1192824"/>
            <a:ext cx="11430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b="1" dirty="0">
                <a:solidFill>
                  <a:srgbClr val="00B0F0"/>
                </a:solidFill>
                <a:latin typeface="+mn-lt"/>
              </a:rPr>
              <a:t>Example;</a:t>
            </a:r>
            <a:r>
              <a:rPr lang="en-US" sz="2200" dirty="0">
                <a:latin typeface="+mn-lt"/>
              </a:rPr>
              <a:t> </a:t>
            </a:r>
            <a:r>
              <a:rPr lang="en-US" sz="2200" b="1" dirty="0">
                <a:latin typeface="+mn-lt"/>
              </a:rPr>
              <a:t>Sulfonation of A Crosslinked Polystyrene Bead </a:t>
            </a:r>
          </a:p>
          <a:p>
            <a:pPr marL="800100" indent="-342900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A cation exchange resin can be prepared by sulfonation of a crosslinked polystyrene bead in concentrated sulfuric acid with an organic solvent, such as dioxane.</a:t>
            </a:r>
          </a:p>
          <a:p>
            <a:pPr marL="800100" indent="-342900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Sulfonation primarily occurs at the </a:t>
            </a:r>
            <a:r>
              <a:rPr lang="en-US" sz="2200" i="1" dirty="0">
                <a:latin typeface="+mn-lt"/>
              </a:rPr>
              <a:t>para</a:t>
            </a:r>
            <a:r>
              <a:rPr lang="en-US" sz="2200" dirty="0">
                <a:latin typeface="+mn-lt"/>
              </a:rPr>
              <a:t>-position with some ortho-substitution.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BDD573-BBE1-4A58-9F9F-D0AEEE2DC286}"/>
              </a:ext>
            </a:extLst>
          </p:cNvPr>
          <p:cNvSpPr/>
          <p:nvPr/>
        </p:nvSpPr>
        <p:spPr>
          <a:xfrm>
            <a:off x="228600" y="695980"/>
            <a:ext cx="3278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0000FF"/>
                </a:solidFill>
                <a:latin typeface="+mn-lt"/>
                <a:cs typeface="Andalus" panose="02020603050405020304" pitchFamily="18" charset="-78"/>
              </a:rPr>
              <a:t>Ion-Exchange Resins</a:t>
            </a:r>
            <a:endParaRPr lang="en-US" sz="2800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95F9C4-CA29-426E-9515-30CF173D9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93" t="51667" r="55948" b="30133"/>
          <a:stretch/>
        </p:blipFill>
        <p:spPr>
          <a:xfrm>
            <a:off x="4004582" y="2952347"/>
            <a:ext cx="1828800" cy="12269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3F74EF5-4DE6-40E1-A24B-079D952B1903}"/>
              </a:ext>
            </a:extLst>
          </p:cNvPr>
          <p:cNvSpPr/>
          <p:nvPr/>
        </p:nvSpPr>
        <p:spPr>
          <a:xfrm>
            <a:off x="5924550" y="3565839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A strongly acidic cation-exchange resin prepared from polystyrene.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A3B4BA-33AF-4792-AA71-8F4A52474D45}"/>
              </a:ext>
            </a:extLst>
          </p:cNvPr>
          <p:cNvSpPr/>
          <p:nvPr/>
        </p:nvSpPr>
        <p:spPr>
          <a:xfrm>
            <a:off x="457200" y="4191000"/>
            <a:ext cx="1143000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b="1" dirty="0">
                <a:solidFill>
                  <a:srgbClr val="00B0F0"/>
                </a:solidFill>
                <a:latin typeface="+mn-lt"/>
              </a:rPr>
              <a:t>Example;</a:t>
            </a:r>
            <a:r>
              <a:rPr lang="en-US" sz="2200" dirty="0">
                <a:latin typeface="+mn-lt"/>
              </a:rPr>
              <a:t> </a:t>
            </a:r>
            <a:endParaRPr lang="en-US" sz="2200" b="1" dirty="0">
              <a:latin typeface="+mn-lt"/>
            </a:endParaRPr>
          </a:p>
          <a:p>
            <a:pPr marL="800100" indent="-342900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14300" algn="l"/>
              </a:tabLst>
            </a:pPr>
            <a:r>
              <a:rPr lang="en-US" sz="2200" dirty="0"/>
              <a:t>A </a:t>
            </a:r>
            <a:r>
              <a:rPr lang="en-US" sz="2200" dirty="0" err="1"/>
              <a:t>styrenic</a:t>
            </a:r>
            <a:r>
              <a:rPr lang="en-US" sz="2200" dirty="0"/>
              <a:t> anion-exchange resin can be prepared by reacting the benzyl chloride of chloromethylated polystyrene with a tertiary amine, N(CH</a:t>
            </a:r>
            <a:r>
              <a:rPr lang="en-US" sz="2200" baseline="-25000" dirty="0"/>
              <a:t>3</a:t>
            </a:r>
            <a:r>
              <a:rPr lang="en-US" sz="2200" dirty="0"/>
              <a:t>)</a:t>
            </a:r>
            <a:r>
              <a:rPr lang="en-US" sz="2200" baseline="-25000" dirty="0"/>
              <a:t>3</a:t>
            </a:r>
            <a:r>
              <a:rPr lang="en-US" sz="2200" dirty="0"/>
              <a:t>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C708A8-9E54-4177-B72D-CB26C7666950}"/>
              </a:ext>
            </a:extLst>
          </p:cNvPr>
          <p:cNvSpPr/>
          <p:nvPr/>
        </p:nvSpPr>
        <p:spPr>
          <a:xfrm>
            <a:off x="2971550" y="6509121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A strongly basic anion-exchange resin prepared from polystyrene.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8598EA-6780-4890-ACAF-762AF315296C}"/>
              </a:ext>
            </a:extLst>
          </p:cNvPr>
          <p:cNvGrpSpPr/>
          <p:nvPr/>
        </p:nvGrpSpPr>
        <p:grpSpPr>
          <a:xfrm>
            <a:off x="3657600" y="5416534"/>
            <a:ext cx="5334000" cy="1184941"/>
            <a:chOff x="2628900" y="2672887"/>
            <a:chExt cx="5885797" cy="141422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A55147B-55D3-4859-9D51-F778BD1B1C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7219" t="50113" r="30625" b="25555"/>
            <a:stretch/>
          </p:blipFill>
          <p:spPr>
            <a:xfrm>
              <a:off x="6225374" y="2672887"/>
              <a:ext cx="2289323" cy="141422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7D96A7B-5712-48B8-B483-AA8597AAB4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327" t="42222" r="22500" b="32222"/>
            <a:stretch/>
          </p:blipFill>
          <p:spPr>
            <a:xfrm>
              <a:off x="2628900" y="2672887"/>
              <a:ext cx="2476500" cy="141422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C6DD43D-4266-4E96-8D30-4BF105034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807" t="46365" r="48447" b="51157"/>
            <a:stretch/>
          </p:blipFill>
          <p:spPr>
            <a:xfrm>
              <a:off x="5358688" y="3311450"/>
              <a:ext cx="762000" cy="137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9698331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248E34-08AB-4C88-9146-53E65FCAED70}"/>
              </a:ext>
            </a:extLst>
          </p:cNvPr>
          <p:cNvCxnSpPr>
            <a:cxnSpLocks/>
          </p:cNvCxnSpPr>
          <p:nvPr/>
        </p:nvCxnSpPr>
        <p:spPr>
          <a:xfrm>
            <a:off x="76200" y="609600"/>
            <a:ext cx="11658600" cy="0"/>
          </a:xfrm>
          <a:prstGeom prst="line">
            <a:avLst/>
          </a:prstGeom>
          <a:ln>
            <a:solidFill>
              <a:srgbClr val="009E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9B88A94-B69B-4914-B6F8-763D7A3CFB4D}"/>
              </a:ext>
            </a:extLst>
          </p:cNvPr>
          <p:cNvSpPr txBox="1">
            <a:spLocks/>
          </p:cNvSpPr>
          <p:nvPr/>
        </p:nvSpPr>
        <p:spPr bwMode="auto">
          <a:xfrm>
            <a:off x="65314" y="26377"/>
            <a:ext cx="115932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CHEMICAL MODIFICATION</a:t>
            </a:r>
            <a:endParaRPr lang="en-US" altLang="en-US" sz="3200" b="1" i="1" dirty="0">
              <a:solidFill>
                <a:srgbClr val="0000FF"/>
              </a:solidFill>
              <a:cs typeface="Andalus" panose="02020603050405020304" pitchFamily="18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5F50EB-35BA-4FD0-B03E-6945D8C614BD}"/>
              </a:ext>
            </a:extLst>
          </p:cNvPr>
          <p:cNvSpPr/>
          <p:nvPr/>
        </p:nvSpPr>
        <p:spPr>
          <a:xfrm>
            <a:off x="457200" y="1192824"/>
            <a:ext cx="1143000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These addition reactions of unsaturated polymers, like liquid polybutadiene, developed into preparations of useful commercial materials. 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Hydrogen peroxide or </a:t>
            </a:r>
            <a:r>
              <a:rPr lang="en-US" sz="2200" dirty="0"/>
              <a:t>peracetic acid</a:t>
            </a:r>
            <a:r>
              <a:rPr lang="en-US" sz="2200" dirty="0">
                <a:latin typeface="+mn-lt"/>
              </a:rPr>
              <a:t> is used in the presence of organic acids or their heavy metal salts.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BDD573-BBE1-4A58-9F9F-D0AEEE2DC286}"/>
              </a:ext>
            </a:extLst>
          </p:cNvPr>
          <p:cNvSpPr/>
          <p:nvPr/>
        </p:nvSpPr>
        <p:spPr>
          <a:xfrm>
            <a:off x="228600" y="695980"/>
            <a:ext cx="3475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0000FF"/>
                </a:solidFill>
                <a:latin typeface="+mn-lt"/>
                <a:cs typeface="Andalus" panose="02020603050405020304" pitchFamily="18" charset="-78"/>
              </a:rPr>
              <a:t>Epoxidation Reactions</a:t>
            </a:r>
            <a:endParaRPr lang="en-US" sz="28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135E7-BA2B-4BB1-8FA0-FFBEE4380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56" t="67494" r="35507" b="14444"/>
          <a:stretch/>
        </p:blipFill>
        <p:spPr>
          <a:xfrm>
            <a:off x="3521426" y="5040033"/>
            <a:ext cx="5514484" cy="16655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07F226-26C3-464C-89F0-0F88FDD1C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82" t="41111" r="34375" b="41279"/>
          <a:stretch/>
        </p:blipFill>
        <p:spPr>
          <a:xfrm>
            <a:off x="3371415" y="2681674"/>
            <a:ext cx="5814507" cy="163425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FDA19E1-BC3E-44B2-BC20-BE623D0994DD}"/>
              </a:ext>
            </a:extLst>
          </p:cNvPr>
          <p:cNvSpPr/>
          <p:nvPr/>
        </p:nvSpPr>
        <p:spPr>
          <a:xfrm>
            <a:off x="457200" y="4522113"/>
            <a:ext cx="11430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The reaction is accompanied by formations of by-products:</a:t>
            </a:r>
          </a:p>
        </p:txBody>
      </p:sp>
    </p:spTree>
    <p:extLst>
      <p:ext uri="{BB962C8B-B14F-4D97-AF65-F5344CB8AC3E}">
        <p14:creationId xmlns:p14="http://schemas.microsoft.com/office/powerpoint/2010/main" val="139945595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248E34-08AB-4C88-9146-53E65FCAED70}"/>
              </a:ext>
            </a:extLst>
          </p:cNvPr>
          <p:cNvCxnSpPr>
            <a:cxnSpLocks/>
          </p:cNvCxnSpPr>
          <p:nvPr/>
        </p:nvCxnSpPr>
        <p:spPr>
          <a:xfrm>
            <a:off x="76200" y="609600"/>
            <a:ext cx="11658600" cy="0"/>
          </a:xfrm>
          <a:prstGeom prst="line">
            <a:avLst/>
          </a:prstGeom>
          <a:ln>
            <a:solidFill>
              <a:srgbClr val="009E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9B88A94-B69B-4914-B6F8-763D7A3CFB4D}"/>
              </a:ext>
            </a:extLst>
          </p:cNvPr>
          <p:cNvSpPr txBox="1">
            <a:spLocks/>
          </p:cNvSpPr>
          <p:nvPr/>
        </p:nvSpPr>
        <p:spPr bwMode="auto">
          <a:xfrm>
            <a:off x="65314" y="26377"/>
            <a:ext cx="115932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REARRANGEMENT REACTIONS</a:t>
            </a:r>
            <a:endParaRPr lang="en-US" altLang="en-US" sz="3200" b="1" i="1" dirty="0">
              <a:solidFill>
                <a:srgbClr val="0000FF"/>
              </a:solidFill>
              <a:cs typeface="Andalus" panose="02020603050405020304" pitchFamily="18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5F50EB-35BA-4FD0-B03E-6945D8C614BD}"/>
              </a:ext>
            </a:extLst>
          </p:cNvPr>
          <p:cNvSpPr/>
          <p:nvPr/>
        </p:nvSpPr>
        <p:spPr>
          <a:xfrm>
            <a:off x="457200" y="1192824"/>
            <a:ext cx="115062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The isomerization of </a:t>
            </a:r>
            <a:r>
              <a:rPr lang="en-US" sz="2200" i="1" dirty="0">
                <a:latin typeface="+mn-lt"/>
              </a:rPr>
              <a:t>cis</a:t>
            </a:r>
            <a:r>
              <a:rPr lang="en-US" sz="2200" dirty="0">
                <a:latin typeface="+mn-lt"/>
              </a:rPr>
              <a:t>-polybutadiene can be carried out </a:t>
            </a:r>
            <a:r>
              <a:rPr lang="en-US" sz="2200" b="1" dirty="0">
                <a:solidFill>
                  <a:srgbClr val="00B0F0"/>
                </a:solidFill>
                <a:latin typeface="+mn-lt"/>
              </a:rPr>
              <a:t>with the aid of ultraviolet light </a:t>
            </a:r>
            <a:r>
              <a:rPr lang="en-US" sz="2200" dirty="0">
                <a:latin typeface="+mn-lt"/>
              </a:rPr>
              <a:t>or </a:t>
            </a:r>
            <a:r>
              <a:rPr lang="en-US" sz="2200" b="1" dirty="0">
                <a:solidFill>
                  <a:srgbClr val="00B0F0"/>
                </a:solidFill>
                <a:latin typeface="+mn-lt"/>
              </a:rPr>
              <a:t>with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b="1" dirty="0">
                <a:solidFill>
                  <a:srgbClr val="00B0F0"/>
                </a:solidFill>
                <a:latin typeface="+mn-lt"/>
              </a:rPr>
              <a:t>gamma radiation</a:t>
            </a:r>
            <a:r>
              <a:rPr lang="en-US" sz="2200" dirty="0">
                <a:latin typeface="+mn-lt"/>
              </a:rPr>
              <a:t>. 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b="1" dirty="0">
                <a:solidFill>
                  <a:srgbClr val="0000FF"/>
                </a:solidFill>
                <a:latin typeface="+mn-lt"/>
              </a:rPr>
              <a:t>When light is used, </a:t>
            </a:r>
            <a:r>
              <a:rPr lang="en-US" sz="2200" dirty="0">
                <a:latin typeface="+mn-lt"/>
              </a:rPr>
              <a:t>the free-radical reaction requires </a:t>
            </a:r>
            <a:r>
              <a:rPr lang="en-US" sz="2200" dirty="0" err="1">
                <a:latin typeface="+mn-lt"/>
              </a:rPr>
              <a:t>photoinitiators</a:t>
            </a:r>
            <a:r>
              <a:rPr lang="en-US" sz="2200" dirty="0">
                <a:latin typeface="+mn-lt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The mechanism involves freely rotating transitory free-radicals on the polymer backbone. 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These form from additions of </a:t>
            </a:r>
            <a:r>
              <a:rPr lang="en-US" sz="2200" dirty="0" err="1">
                <a:latin typeface="+mn-lt"/>
              </a:rPr>
              <a:t>photoinitiator</a:t>
            </a:r>
            <a:r>
              <a:rPr lang="en-US" sz="2200" dirty="0">
                <a:latin typeface="+mn-lt"/>
              </a:rPr>
              <a:t> fragments to the double bonds. 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The adducts break up again, releasing the attached initiator fragments and reestablishing the double bonds.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4300" algn="l"/>
              </a:tabLst>
            </a:pPr>
            <a:r>
              <a:rPr lang="en-US" sz="2200" dirty="0">
                <a:latin typeface="+mn-lt"/>
              </a:rPr>
              <a:t>The new configurations are </a:t>
            </a:r>
            <a:r>
              <a:rPr lang="en-US" sz="2200" i="1" dirty="0">
                <a:latin typeface="+mn-lt"/>
              </a:rPr>
              <a:t>trans</a:t>
            </a:r>
            <a:r>
              <a:rPr lang="en-US" sz="2200" dirty="0">
                <a:latin typeface="+mn-lt"/>
              </a:rPr>
              <a:t> because they are more thermodynamically stable.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BDD573-BBE1-4A58-9F9F-D0AEEE2DC286}"/>
              </a:ext>
            </a:extLst>
          </p:cNvPr>
          <p:cNvSpPr/>
          <p:nvPr/>
        </p:nvSpPr>
        <p:spPr>
          <a:xfrm>
            <a:off x="228600" y="695980"/>
            <a:ext cx="3732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0000FF"/>
                </a:solidFill>
                <a:latin typeface="+mn-lt"/>
                <a:cs typeface="Andalus" panose="02020603050405020304" pitchFamily="18" charset="-78"/>
              </a:rPr>
              <a:t>Isomerization Reactions</a:t>
            </a:r>
            <a:endParaRPr lang="en-US" sz="2800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E00B09-DEE7-46CA-9613-36288E35B2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25" t="57778" r="30000" b="15556"/>
          <a:stretch/>
        </p:blipFill>
        <p:spPr>
          <a:xfrm>
            <a:off x="3200400" y="4343400"/>
            <a:ext cx="6438900" cy="21765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5DE76C-7816-4BB5-85B9-70858E51D8C8}"/>
              </a:ext>
            </a:extLst>
          </p:cNvPr>
          <p:cNvSpPr/>
          <p:nvPr/>
        </p:nvSpPr>
        <p:spPr>
          <a:xfrm>
            <a:off x="3105150" y="6519929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dvP6975"/>
              </a:rPr>
              <a:t>where, X</a:t>
            </a:r>
            <a:r>
              <a:rPr lang="en-US" baseline="30000" dirty="0">
                <a:latin typeface="AdvP6975"/>
              </a:rPr>
              <a:t>•</a:t>
            </a:r>
            <a:r>
              <a:rPr lang="en-US" dirty="0">
                <a:latin typeface="AdvP6975"/>
              </a:rPr>
              <a:t> represents a free-radical fragment from a </a:t>
            </a:r>
            <a:r>
              <a:rPr lang="en-US" dirty="0" err="1">
                <a:latin typeface="AdvP6975"/>
              </a:rPr>
              <a:t>photoinitiator</a:t>
            </a:r>
            <a:r>
              <a:rPr lang="en-US" dirty="0">
                <a:latin typeface="AdvP6975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9562"/>
      </p:ext>
    </p:extLst>
  </p:cSld>
  <p:clrMapOvr>
    <a:masterClrMapping/>
  </p:clrMapOvr>
  <p:transition spd="slow">
    <p:wipe dir="d"/>
  </p:transition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bf060ee-4e2d-4269-9031-2d3a61ea00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A0B6DEDAC4F545B425E5691F8DD14E" ma:contentTypeVersion="18" ma:contentTypeDescription="Create a new document." ma:contentTypeScope="" ma:versionID="fce957297cddcbe3019cf6c158156d0b">
  <xsd:schema xmlns:xsd="http://www.w3.org/2001/XMLSchema" xmlns:xs="http://www.w3.org/2001/XMLSchema" xmlns:p="http://schemas.microsoft.com/office/2006/metadata/properties" xmlns:ns3="7bf060ee-4e2d-4269-9031-2d3a61ea00cc" xmlns:ns4="60b4a476-c6d3-45dd-9a0a-0feeefb56115" targetNamespace="http://schemas.microsoft.com/office/2006/metadata/properties" ma:root="true" ma:fieldsID="813a169d241cb6ff3342518147ce5ccf" ns3:_="" ns4:_="">
    <xsd:import namespace="7bf060ee-4e2d-4269-9031-2d3a61ea00cc"/>
    <xsd:import namespace="60b4a476-c6d3-45dd-9a0a-0feeefb561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060ee-4e2d-4269-9031-2d3a61ea00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b4a476-c6d3-45dd-9a0a-0feeefb5611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36C2CC-7B83-4213-BF64-8F61B5DE94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20D5E2-5F0E-4C8D-B91E-0863D4241FEF}">
  <ds:schemaRefs>
    <ds:schemaRef ds:uri="http://schemas.openxmlformats.org/package/2006/metadata/core-properties"/>
    <ds:schemaRef ds:uri="http://purl.org/dc/dcmitype/"/>
    <ds:schemaRef ds:uri="7bf060ee-4e2d-4269-9031-2d3a61ea00c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60b4a476-c6d3-45dd-9a0a-0feeefb5611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3FBB116-3CC7-45B5-88C8-FAA29AAE57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f060ee-4e2d-4269-9031-2d3a61ea00cc"/>
    <ds:schemaRef ds:uri="60b4a476-c6d3-45dd-9a0a-0feeefb561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1420</Words>
  <Application>Microsoft Office PowerPoint</Application>
  <PresentationFormat>Widescreen</PresentationFormat>
  <Paragraphs>102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MS PGothic</vt:lpstr>
      <vt:lpstr>AdvP6975</vt:lpstr>
      <vt:lpstr>Andalus</vt:lpstr>
      <vt:lpstr>Arial</vt:lpstr>
      <vt:lpstr>Calibri</vt:lpstr>
      <vt:lpstr>Courier New</vt:lpstr>
      <vt:lpstr>Franklin Gothic Book</vt:lpstr>
      <vt:lpstr>Franklin Gothic Medium</vt:lpstr>
      <vt:lpstr>Georgia</vt:lpstr>
      <vt:lpstr>Tw Cen MT Condensed</vt:lpstr>
      <vt:lpstr>Wingdings</vt:lpstr>
      <vt:lpstr>Wingdings 2</vt:lpstr>
      <vt:lpstr>Training New Employees</vt:lpstr>
      <vt:lpstr>Trek</vt:lpstr>
      <vt:lpstr>Prof. Mohamed El-Newehy King Saud University Chemistry Department, College of Science http://fac.ksu.edu.sa/melnewehy/home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2024-10-12T19:41:30Z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0x01010050A0B6DEDAC4F545B425E5691F8DD14E</vt:lpwstr>
  </property>
</Properties>
</file>