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992" r:id="rId5"/>
  </p:sldMasterIdLst>
  <p:notesMasterIdLst>
    <p:notesMasterId r:id="rId23"/>
  </p:notesMasterIdLst>
  <p:handoutMasterIdLst>
    <p:handoutMasterId r:id="rId24"/>
  </p:handoutMasterIdLst>
  <p:sldIdLst>
    <p:sldId id="580" r:id="rId6"/>
    <p:sldId id="584" r:id="rId7"/>
    <p:sldId id="588" r:id="rId8"/>
    <p:sldId id="646" r:id="rId9"/>
    <p:sldId id="649" r:id="rId10"/>
    <p:sldId id="651" r:id="rId11"/>
    <p:sldId id="652" r:id="rId12"/>
    <p:sldId id="653" r:id="rId13"/>
    <p:sldId id="654" r:id="rId14"/>
    <p:sldId id="664" r:id="rId15"/>
    <p:sldId id="666" r:id="rId16"/>
    <p:sldId id="655" r:id="rId17"/>
    <p:sldId id="660" r:id="rId18"/>
    <p:sldId id="288" r:id="rId19"/>
    <p:sldId id="667" r:id="rId20"/>
    <p:sldId id="668" r:id="rId21"/>
    <p:sldId id="669" r:id="rId22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0"/>
  </p:normalViewPr>
  <p:slideViewPr>
    <p:cSldViewPr>
      <p:cViewPr>
        <p:scale>
          <a:sx n="70" d="100"/>
          <a:sy n="70" d="100"/>
        </p:scale>
        <p:origin x="1344" y="31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AAC503-FB7C-443C-9BEB-DE6DD9EE27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FB43B-3DE1-43DA-8AB4-1B938BF030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C57EE90-BBCA-42FA-8174-ACD13E146A5C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AE7D1-4836-4D68-9C44-796CD988E3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0A6F0-924C-4365-8527-9A13CED4D3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06682B9-731E-49E5-91CE-DAF95A781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DDD00E-0981-4D3A-AB52-103BF22C3B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A4DF7-6EE9-4085-87B8-3AF001667B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5C942A1F-7C3A-4C25-B4F6-6B8FB43C687B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73D68E-098B-430B-8E7E-F3E9C89581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8643B38-D3EE-48C9-8D8C-8EEE3B170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78AB2-DE68-4C20-B1B1-DF4C4922A1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1954A-887B-4543-BDF7-E150D0894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8C1878E-EA5E-454E-B364-0094299B77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FB51A-E05F-4494-ADA5-A77EAE266FC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D1B0D-083E-4DA2-81AD-16B7E971189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3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C5B47F6F-3CAA-4133-90A0-9B3CDF5A70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CB91E8-CDFE-4541-9AAF-DBA9C87B18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96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44000" y="5105400"/>
            <a:ext cx="24384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27112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F60637-6578-45A0-84EA-9463AA89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7E50-801C-48A1-ACED-CA20BA5770A2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FF862-8C93-4B98-ADF4-49A99D8E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0AAEE4-DB2C-4187-B6E5-7448F93D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2C51-9901-40A3-8976-3FF422007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577393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B1B1004-917F-497A-8FDD-C4E2E964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ACCA-04D9-4DF0-9850-A5C0E93311AA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134D8A-A742-4C48-B4CD-3286DB8D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03E9AF-8BDE-4E22-BEB4-494B4F5E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ED60-7DF3-4299-BAE7-984B3B08E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247634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46F1B9E5-4529-4D29-A3AD-6C502E223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08A4BF-88D9-4714-830B-6FDE6D78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B3C66-4D7B-4761-8470-E08B27E8C74D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7B7B9A-0232-4FB9-B03A-8D77CF35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1ED267-984A-48DD-830F-4C73425D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945D-2B4A-4E5F-A6A0-630238F6B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355524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8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7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9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6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8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2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DA2ABBB6-7A7F-4809-B9BC-6443BC1FF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B6771-105B-4184-A302-2CB0B5B8D7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22301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048000"/>
            <a:ext cx="5791200" cy="1362075"/>
          </a:xfrm>
        </p:spPr>
        <p:txBody>
          <a:bodyPr anchor="b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42400" y="5334000"/>
            <a:ext cx="28448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5EFF99-3E27-43FA-B9B0-3753FE8BC4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243D-9097-44BE-9757-71E5EF7E4E09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41363AD-A0BA-4F2B-9BD1-13B2938989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6C2CC4-7862-4FB0-AD5E-C92A49C186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A764-6444-4BFB-A3A3-F17782E1D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8113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1143000"/>
          </a:xfrm>
        </p:spPr>
        <p:txBody>
          <a:bodyPr/>
          <a:lstStyle>
            <a:lvl1pPr algn="l"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BEAD6-66ED-4AEB-AF1D-D833C1D0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F8F4-5226-43A8-83A1-6614E335C8D0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31BF9-F7C9-47A0-ADEF-4C3AD47D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E652D-5301-4212-8398-9EAE8713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B692-9606-440E-9785-8AD6BF6F8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10087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E2EEE8-7EC5-43AC-B45E-B3AB26A4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29A-B511-46B5-9684-5CB977C7E463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F49657-F0DF-4D50-92FF-751B71F8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04FECB-7C39-49DC-B99B-F3FC5EAE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FA94-F62B-4590-98BE-5206E4D73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494324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6C5C6B-B90A-40EE-A5E2-EF97A15D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DE76-FDE7-4BDA-AA45-AA6960031809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8820DD-A497-4BDD-8AF3-BCED1039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25731D-F5D8-46D5-8826-45C70E9F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0A57-A50F-4A33-B140-52C465128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65011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42D5A0-4688-4397-9275-6BC1AA69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E37C-7468-45EF-A1AB-DF3C0E4508C9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44CD00-BC50-44AA-BC0F-326CBA3D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C77811-552F-4B99-9029-6CFE8BA7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D45D-5A56-4A25-8236-A1E16B708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839985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802F5D-692E-4F31-8F68-600EEABE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6D04-6639-438E-A246-47774FF9DC40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B3D8C2-36A4-454E-B5ED-6A30BE1B4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D7E902-1ECF-4988-808B-38DBDC4D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D5A3-0760-41BB-BDC1-3CB78DCDB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194762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ED7D4-4B92-43A1-BD87-9034EC83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F985-20DA-49A0-8CD6-3B69BCFBD26E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2DCB-9152-4FD1-A59A-884D60DB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E016C-AD0E-4A2F-8B3B-D603D556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444A-AE1D-4C91-B0FB-43EB67C40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76873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39"/>
            <a:ext cx="7823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6C25A-5145-4921-97E8-3A7724D0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B144-88E1-4D06-B12A-32533C60041C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C0152-C77D-4601-8C0F-E7360943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59927-6ADC-489E-8479-FE5A0EFB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3EEC-E7D6-4943-A0C0-93F47ADCE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10862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2FE62231-E192-49D7-828F-29E94DE65D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6A41FAE-2B20-4C93-89EE-A9DF2DCF6F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16000" y="274638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B31854D-21C5-4AC6-997A-71C40DE496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16000" y="1600200"/>
            <a:ext cx="1076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14707-1681-42B7-A03A-A5D3F3E02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0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7CE1C3B-669A-4AEC-BADD-0DA35A86D2E1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42CE-DC9B-4928-8F6E-AEB54C706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04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90BA9-2599-4759-B980-1BD96A329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5834E1-8B40-4FC0-938A-A8A403F08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7">
            <a:extLst>
              <a:ext uri="{FF2B5EF4-FFF2-40B4-BE49-F238E27FC236}">
                <a16:creationId xmlns:a16="http://schemas.microsoft.com/office/drawing/2014/main" id="{222A3674-D2A9-461F-8197-757A146E6D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109538"/>
            <a:ext cx="109220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3" r:id="rId12"/>
  </p:sldLayoutIdLst>
  <p:transition spd="slow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Saturday, October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608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c.ksu.edu.sa/melnewehy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7239000" y="4937492"/>
            <a:ext cx="4745736" cy="1444752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2400" b="1" cap="none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Mohamed El-Newehy</a:t>
            </a:r>
            <a:br>
              <a:rPr lang="en-US" sz="2800" cap="none" dirty="0">
                <a:solidFill>
                  <a:srgbClr val="1909E7"/>
                </a:solidFill>
                <a:effectLst/>
                <a:ea typeface="+mn-ea"/>
                <a:cs typeface="+mn-cs"/>
              </a:rPr>
            </a:br>
            <a:r>
              <a:rPr lang="en-US" sz="2800" b="1" cap="none" dirty="0">
                <a:solidFill>
                  <a:srgbClr val="FF0000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King Saud University</a:t>
            </a:r>
            <a:br>
              <a:rPr lang="en-US" sz="24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r>
              <a:rPr lang="en-US" sz="20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Chemistry Department, College of Science</a:t>
            </a:r>
            <a:br>
              <a:rPr lang="en-US" sz="1800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r>
              <a:rPr lang="en-US" sz="1800" cap="non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http://fac.ksu.edu.sa/melnewehy/home</a:t>
            </a:r>
            <a:r>
              <a:rPr lang="en-US" sz="1800" cap="non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endParaRPr lang="en-US" sz="2000" cap="none" dirty="0">
              <a:solidFill>
                <a:srgbClr val="0000FF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048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 342</a:t>
            </a:r>
            <a:b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solidFill>
                  <a:srgbClr val="FF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POLYMERS AND PETROCHEMICALS</a:t>
            </a:r>
            <a:b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CHEMISTRY’ STUDENTS, COLLEGE OF SCIENCE</a:t>
            </a:r>
            <a:b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1" i="1" dirty="0">
                <a:solidFill>
                  <a:schemeClr val="tx1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B05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PRE-REQUISITES COURSE;  CHEM 241</a:t>
            </a:r>
            <a:br>
              <a:rPr lang="en-US" sz="2800" dirty="0">
                <a:solidFill>
                  <a:srgbClr val="00B05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B05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 HOURS;  2 (2+0)</a:t>
            </a:r>
            <a:endParaRPr lang="en-US" sz="3600" dirty="0">
              <a:latin typeface="Tw Cen MT Condensed" panose="020B0606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A2BDD-D331-44F0-96AA-4FB4ED497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D91">
                    <a:shade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2D91">
                  <a:shade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8" name="Picture 2" descr="Ø¬Ø§ÙØ¹Ø© Ø§ÙÙÙÙ Ø³Ø¹ÙØ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483" y="137160"/>
            <a:ext cx="2463253" cy="9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4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 Equation;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Mayo-Lewis Equation of Copolymerization</a:t>
            </a:r>
            <a:endParaRPr lang="en-US" altLang="en-US" sz="3200" b="1" dirty="0">
              <a:solidFill>
                <a:srgbClr val="0000FF"/>
              </a:solidFill>
              <a:latin typeface="+mn-lt"/>
              <a:cs typeface="Andalus" panose="02020603050405020304" pitchFamily="18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BACBE-C16D-43A1-93FD-56AB98A5D02D}"/>
              </a:ext>
            </a:extLst>
          </p:cNvPr>
          <p:cNvSpPr/>
          <p:nvPr/>
        </p:nvSpPr>
        <p:spPr>
          <a:xfrm>
            <a:off x="457200" y="3505200"/>
            <a:ext cx="1120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00FF"/>
                </a:solidFill>
                <a:latin typeface="+mn-lt"/>
              </a:rPr>
              <a:t>Random Copolymers; </a:t>
            </a:r>
            <a:r>
              <a:rPr lang="en-US" sz="2400" b="1" dirty="0">
                <a:solidFill>
                  <a:srgbClr val="FF0000"/>
                </a:solidFill>
              </a:rPr>
              <a:t>Both </a:t>
            </a: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and </a:t>
            </a: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&lt; 1 and r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, r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</a:t>
            </a:r>
            <a:r>
              <a:rPr lang="en-US" sz="2400" b="1" dirty="0">
                <a:solidFill>
                  <a:srgbClr val="FF0000"/>
                </a:solidFill>
              </a:rPr>
              <a:t> 0.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C1B013-F8AA-4F64-BD30-6A33F61226AD}"/>
              </a:ext>
            </a:extLst>
          </p:cNvPr>
          <p:cNvSpPr/>
          <p:nvPr/>
        </p:nvSpPr>
        <p:spPr>
          <a:xfrm>
            <a:off x="457200" y="685800"/>
            <a:ext cx="1120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00FF"/>
                </a:solidFill>
                <a:latin typeface="+mn-lt"/>
              </a:rPr>
              <a:t>Ideal Copolymers;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D4BDE2-6728-4623-9D6D-D6E3F6CB1CF7}"/>
              </a:ext>
            </a:extLst>
          </p:cNvPr>
          <p:cNvSpPr/>
          <p:nvPr/>
        </p:nvSpPr>
        <p:spPr>
          <a:xfrm>
            <a:off x="1066800" y="1066800"/>
            <a:ext cx="10553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212529"/>
                </a:solidFill>
                <a:latin typeface="+mn-lt"/>
              </a:rPr>
              <a:t>The relative rates of incorporation of 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 </a:t>
            </a:r>
            <a:r>
              <a:rPr lang="en-US" sz="2000" dirty="0">
                <a:solidFill>
                  <a:srgbClr val="212529"/>
                </a:solidFill>
                <a:latin typeface="+mn-lt"/>
              </a:rPr>
              <a:t>monomer (and 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dirty="0">
                <a:solidFill>
                  <a:srgbClr val="212529"/>
                </a:solidFill>
                <a:latin typeface="+mn-lt"/>
              </a:rPr>
              <a:t> monomer as well) into the copolymer are independent of the identity of </a:t>
            </a:r>
            <a:r>
              <a:rPr lang="en-US" sz="2000" spc="-5" dirty="0">
                <a:latin typeface="+mn-lt"/>
                <a:cs typeface="Times New Roman"/>
              </a:rPr>
              <a:t> Primary radicals 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dirty="0">
                <a:solidFill>
                  <a:srgbClr val="212529"/>
                </a:solidFill>
                <a:latin typeface="+mn-lt"/>
              </a:rPr>
              <a:t> and 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dirty="0">
                <a:solidFill>
                  <a:srgbClr val="212529"/>
                </a:solidFill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3196-0197-4A9F-B4D4-F6B39B647518}"/>
              </a:ext>
            </a:extLst>
          </p:cNvPr>
          <p:cNvSpPr/>
          <p:nvPr/>
        </p:nvSpPr>
        <p:spPr>
          <a:xfrm>
            <a:off x="1447800" y="3962400"/>
            <a:ext cx="10493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FF14B5-9CCD-470F-8246-27ED7807DE5A}"/>
              </a:ext>
            </a:extLst>
          </p:cNvPr>
          <p:cNvSpPr/>
          <p:nvPr/>
        </p:nvSpPr>
        <p:spPr>
          <a:xfrm>
            <a:off x="1066800" y="2209800"/>
            <a:ext cx="105918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9ED6"/>
                </a:solidFill>
              </a:rPr>
              <a:t>Ideal azeotropic copolymerization; </a:t>
            </a:r>
            <a:r>
              <a:rPr lang="en-US" b="1" dirty="0">
                <a:solidFill>
                  <a:srgbClr val="FF0000"/>
                </a:solidFill>
              </a:rPr>
              <a:t>Both </a:t>
            </a:r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= 1</a:t>
            </a:r>
            <a:r>
              <a:rPr lang="en-US" b="1" dirty="0"/>
              <a:t>, </a:t>
            </a:r>
            <a:r>
              <a:rPr lang="en-US" dirty="0"/>
              <a:t>the composition of the copolymers corresponds to that of the original monomer mixture.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9ED6"/>
                </a:solidFill>
              </a:rPr>
              <a:t>Ideal non-azeotropic copolymerization;</a:t>
            </a:r>
            <a:r>
              <a:rPr lang="en-US" dirty="0">
                <a:solidFill>
                  <a:srgbClr val="009ED6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&lt; 1, </a:t>
            </a:r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 </a:t>
            </a:r>
            <a:r>
              <a:rPr lang="en-US" b="1" dirty="0">
                <a:solidFill>
                  <a:srgbClr val="FF0000"/>
                </a:solidFill>
              </a:rPr>
              <a:t>1 (or reversed) and r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x r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= 1</a:t>
            </a:r>
            <a:r>
              <a:rPr lang="en-US" dirty="0"/>
              <a:t>, one of the two monomers is always preferentially incorporated.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11FC4-D238-4D2F-AAD3-7D16FE257AA4}"/>
              </a:ext>
            </a:extLst>
          </p:cNvPr>
          <p:cNvSpPr/>
          <p:nvPr/>
        </p:nvSpPr>
        <p:spPr>
          <a:xfrm>
            <a:off x="1104900" y="4419600"/>
            <a:ext cx="10553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/>
              <a:t>The copolymerization diagram has an </a:t>
            </a:r>
            <a:r>
              <a:rPr lang="en-US" sz="2000" b="1" dirty="0"/>
              <a:t>azeotrope </a:t>
            </a:r>
            <a:r>
              <a:rPr lang="en-US" sz="2000" i="1" dirty="0"/>
              <a:t>because the composition of the copolymer does not change with the conversion of monomers.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F035A9-B8F2-49DE-9824-D9E4CB3E5345}"/>
              </a:ext>
            </a:extLst>
          </p:cNvPr>
          <p:cNvSpPr/>
          <p:nvPr/>
        </p:nvSpPr>
        <p:spPr>
          <a:xfrm>
            <a:off x="1104900" y="1752600"/>
            <a:ext cx="1051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7BCF94-07ED-4D2F-930D-7C162C8BD05D}"/>
              </a:ext>
            </a:extLst>
          </p:cNvPr>
          <p:cNvSpPr/>
          <p:nvPr/>
        </p:nvSpPr>
        <p:spPr>
          <a:xfrm>
            <a:off x="457200" y="5334000"/>
            <a:ext cx="1120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00FF"/>
                </a:solidFill>
                <a:latin typeface="+mn-lt"/>
              </a:rPr>
              <a:t>Block Copolymers; </a:t>
            </a:r>
            <a:r>
              <a:rPr lang="en-US" sz="2400" b="1" dirty="0">
                <a:solidFill>
                  <a:srgbClr val="FF0000"/>
                </a:solidFill>
              </a:rPr>
              <a:t>Both </a:t>
            </a: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and </a:t>
            </a: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</a:t>
            </a:r>
            <a:r>
              <a:rPr lang="en-US" sz="2400" b="1" dirty="0">
                <a:solidFill>
                  <a:srgbClr val="FF0000"/>
                </a:solidFill>
              </a:rPr>
              <a:t> 1 and </a:t>
            </a: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x </a:t>
            </a: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</a:t>
            </a:r>
            <a:r>
              <a:rPr lang="en-US" sz="2400" b="1" dirty="0">
                <a:solidFill>
                  <a:srgbClr val="FF0000"/>
                </a:solidFill>
              </a:rPr>
              <a:t> 1 . </a:t>
            </a:r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A52123-C613-41E0-B313-EF9B28427D10}"/>
              </a:ext>
            </a:extLst>
          </p:cNvPr>
          <p:cNvSpPr/>
          <p:nvPr/>
        </p:nvSpPr>
        <p:spPr>
          <a:xfrm>
            <a:off x="1295400" y="6400800"/>
            <a:ext cx="1059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212529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+mn-lt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r>
              <a:rPr lang="en-US" sz="2000" b="1" dirty="0">
                <a:solidFill>
                  <a:srgbClr val="DC3545"/>
                </a:solidFill>
                <a:latin typeface="+mn-lt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5C0659-C2C9-40DA-A264-AA18749A054D}"/>
              </a:ext>
            </a:extLst>
          </p:cNvPr>
          <p:cNvSpPr/>
          <p:nvPr/>
        </p:nvSpPr>
        <p:spPr>
          <a:xfrm>
            <a:off x="1104900" y="5736772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212529"/>
                </a:solidFill>
                <a:latin typeface="+mn-lt"/>
              </a:rPr>
              <a:t>Block copolymers with perfect controlled structure are commonly synthesized by living polymerization with sequential monomer addition technique.</a:t>
            </a:r>
          </a:p>
        </p:txBody>
      </p:sp>
    </p:spTree>
    <p:extLst>
      <p:ext uri="{BB962C8B-B14F-4D97-AF65-F5344CB8AC3E}">
        <p14:creationId xmlns:p14="http://schemas.microsoft.com/office/powerpoint/2010/main" val="1960267952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 Equation;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Mayo-Lewis Equation of Copolymerization</a:t>
            </a:r>
            <a:endParaRPr lang="en-US" altLang="en-US" sz="3200" b="1" dirty="0">
              <a:solidFill>
                <a:srgbClr val="0000FF"/>
              </a:solidFill>
              <a:latin typeface="+mn-lt"/>
              <a:cs typeface="Andalus" panose="02020603050405020304" pitchFamily="18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C1B013-F8AA-4F64-BD30-6A33F61226AD}"/>
              </a:ext>
            </a:extLst>
          </p:cNvPr>
          <p:cNvSpPr/>
          <p:nvPr/>
        </p:nvSpPr>
        <p:spPr>
          <a:xfrm>
            <a:off x="457200" y="685800"/>
            <a:ext cx="1143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00FF"/>
                </a:solidFill>
                <a:latin typeface="+mn-lt"/>
              </a:rPr>
              <a:t>Alternating Copolymers</a:t>
            </a:r>
            <a:endParaRPr lang="en-US" sz="2400" dirty="0"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D4BDE2-6728-4623-9D6D-D6E3F6CB1CF7}"/>
              </a:ext>
            </a:extLst>
          </p:cNvPr>
          <p:cNvSpPr/>
          <p:nvPr/>
        </p:nvSpPr>
        <p:spPr>
          <a:xfrm>
            <a:off x="1066800" y="1469572"/>
            <a:ext cx="10248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212529"/>
                </a:solidFill>
                <a:latin typeface="+mn-lt"/>
              </a:rPr>
              <a:t>One active chain end always adds the other monomer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D8A12B-143E-408B-8D6A-71617A0A165E}"/>
              </a:ext>
            </a:extLst>
          </p:cNvPr>
          <p:cNvSpPr/>
          <p:nvPr/>
        </p:nvSpPr>
        <p:spPr>
          <a:xfrm>
            <a:off x="1066800" y="1850572"/>
            <a:ext cx="1059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2000" i="1" spc="-5" dirty="0">
                <a:latin typeface="+mj-lt"/>
                <a:cs typeface="Times New Roman"/>
              </a:rPr>
              <a:t>Primary radicals </a:t>
            </a:r>
            <a:r>
              <a:rPr lang="en-US" sz="2000" b="1" i="1" spc="-5" dirty="0">
                <a:latin typeface="+mj-lt"/>
                <a:cs typeface="Times New Roman"/>
              </a:rPr>
              <a:t>M</a:t>
            </a:r>
            <a:r>
              <a:rPr lang="en-US" sz="2000" b="1" i="1" spc="-7" baseline="-20833" dirty="0">
                <a:latin typeface="+mj-lt"/>
                <a:cs typeface="Times New Roman"/>
              </a:rPr>
              <a:t>1</a:t>
            </a:r>
            <a:r>
              <a:rPr lang="en-US" sz="2000" i="1" spc="300" baseline="-20833" dirty="0">
                <a:latin typeface="+mj-lt"/>
                <a:cs typeface="Times New Roman"/>
              </a:rPr>
              <a:t> </a:t>
            </a:r>
            <a:r>
              <a:rPr lang="en-US" sz="2000" i="1" dirty="0">
                <a:latin typeface="+mj-lt"/>
                <a:cs typeface="Times New Roman"/>
              </a:rPr>
              <a:t>tends to add monomer</a:t>
            </a:r>
            <a:r>
              <a:rPr lang="en-US" sz="2000" i="1" spc="-15" dirty="0">
                <a:latin typeface="+mj-lt"/>
                <a:cs typeface="Times New Roman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+mj-lt"/>
                <a:cs typeface="Times New Roman"/>
              </a:rPr>
              <a:t>M</a:t>
            </a:r>
            <a:r>
              <a:rPr lang="en-US" sz="2000" b="1" i="1" spc="-7" baseline="-20833" dirty="0">
                <a:solidFill>
                  <a:srgbClr val="FF0000"/>
                </a:solidFill>
                <a:latin typeface="+mj-lt"/>
                <a:cs typeface="Times New Roman"/>
              </a:rPr>
              <a:t>2</a:t>
            </a:r>
            <a:r>
              <a:rPr lang="en-US" sz="2000" i="1" spc="300" baseline="-20833" dirty="0">
                <a:latin typeface="+mj-lt"/>
                <a:cs typeface="Times New Roman"/>
              </a:rPr>
              <a:t> </a:t>
            </a:r>
            <a:r>
              <a:rPr lang="en-US" sz="2000" i="1" spc="-5" dirty="0">
                <a:latin typeface="+mj-lt"/>
                <a:cs typeface="Times New Roman"/>
              </a:rPr>
              <a:t>and Primary radicals </a:t>
            </a:r>
            <a:r>
              <a:rPr lang="en-US" sz="2000" b="1" i="1" spc="-5" dirty="0">
                <a:solidFill>
                  <a:srgbClr val="FF0000"/>
                </a:solidFill>
                <a:latin typeface="+mj-lt"/>
                <a:cs typeface="Times New Roman"/>
              </a:rPr>
              <a:t>M</a:t>
            </a:r>
            <a:r>
              <a:rPr lang="en-US" sz="2000" b="1" i="1" spc="-7" baseline="-20833" dirty="0">
                <a:solidFill>
                  <a:srgbClr val="FF0000"/>
                </a:solidFill>
                <a:latin typeface="+mj-lt"/>
                <a:cs typeface="Times New Roman"/>
              </a:rPr>
              <a:t>2</a:t>
            </a:r>
            <a:r>
              <a:rPr lang="en-US" sz="2000" i="1" spc="300" baseline="-20833" dirty="0">
                <a:latin typeface="+mj-lt"/>
                <a:cs typeface="Times New Roman"/>
              </a:rPr>
              <a:t> </a:t>
            </a:r>
            <a:r>
              <a:rPr lang="en-US" sz="2000" i="1" dirty="0">
                <a:latin typeface="+mj-lt"/>
                <a:cs typeface="Times New Roman"/>
              </a:rPr>
              <a:t>tends to add monomer</a:t>
            </a:r>
            <a:r>
              <a:rPr lang="en-US" sz="2000" i="1" spc="-15" dirty="0">
                <a:latin typeface="+mj-lt"/>
                <a:cs typeface="Times New Roman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+mj-lt"/>
                <a:cs typeface="Times New Roman"/>
              </a:rPr>
              <a:t>M</a:t>
            </a:r>
            <a:r>
              <a:rPr lang="en-US" sz="2000" b="1" i="1" spc="-7" baseline="-20833" dirty="0">
                <a:solidFill>
                  <a:srgbClr val="FF0000"/>
                </a:solidFill>
                <a:latin typeface="+mj-lt"/>
                <a:cs typeface="Times New Roman"/>
              </a:rPr>
              <a:t>1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801DBF-C5F4-4093-9760-0CEFB7C27B0C}"/>
              </a:ext>
            </a:extLst>
          </p:cNvPr>
          <p:cNvSpPr/>
          <p:nvPr/>
        </p:nvSpPr>
        <p:spPr>
          <a:xfrm>
            <a:off x="1143000" y="2266890"/>
            <a:ext cx="1059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r>
              <a:rPr lang="en-US" sz="2000" b="1" dirty="0">
                <a:solidFill>
                  <a:srgbClr val="212529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212529"/>
                </a:solidFill>
                <a:latin typeface="Helvetica Neue"/>
              </a:rPr>
              <a:t>1</a:t>
            </a:r>
            <a:r>
              <a:rPr lang="en-US" sz="2000" b="1" dirty="0">
                <a:solidFill>
                  <a:srgbClr val="DC3545"/>
                </a:solidFill>
                <a:latin typeface="Helvetica Neue"/>
              </a:rPr>
              <a:t>M</a:t>
            </a:r>
            <a:r>
              <a:rPr lang="en-US" sz="2000" b="1" baseline="-25000" dirty="0">
                <a:solidFill>
                  <a:srgbClr val="DC3545"/>
                </a:solidFill>
                <a:latin typeface="Helvetica Neue"/>
              </a:rPr>
              <a:t>2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1444F1-417A-4153-A558-93592D527AC4}"/>
              </a:ext>
            </a:extLst>
          </p:cNvPr>
          <p:cNvSpPr/>
          <p:nvPr/>
        </p:nvSpPr>
        <p:spPr>
          <a:xfrm>
            <a:off x="1066800" y="1055131"/>
            <a:ext cx="1143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Both </a:t>
            </a: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and </a:t>
            </a: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= 0 or  both </a:t>
            </a: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b="1" i="1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 and </a:t>
            </a: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b="1" i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 are very small, close to 0.</a:t>
            </a:r>
            <a:endParaRPr lang="en-US" sz="2400" dirty="0"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A8BB0A-3588-43BC-8906-93EB2705A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5" t="32222" r="19375" b="30000"/>
          <a:stretch/>
        </p:blipFill>
        <p:spPr>
          <a:xfrm>
            <a:off x="4038600" y="2779889"/>
            <a:ext cx="4419600" cy="278271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48D98E5-26D6-483E-854B-833DF34916CF}"/>
              </a:ext>
            </a:extLst>
          </p:cNvPr>
          <p:cNvSpPr/>
          <p:nvPr/>
        </p:nvSpPr>
        <p:spPr>
          <a:xfrm>
            <a:off x="457200" y="5665113"/>
            <a:ext cx="1120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Independent of the monomer composition, a polymer of the molar composition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7992FB-424E-4FCF-88AC-C0470C509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25" t="45556" r="65000" b="45708"/>
          <a:stretch/>
        </p:blipFill>
        <p:spPr>
          <a:xfrm>
            <a:off x="3733800" y="6119573"/>
            <a:ext cx="1600200" cy="6622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5D2C04-3264-48F3-AE80-D740AC0812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25" t="57362" r="65000" b="33334"/>
          <a:stretch/>
        </p:blipFill>
        <p:spPr>
          <a:xfrm>
            <a:off x="7086600" y="6076500"/>
            <a:ext cx="1600200" cy="7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04568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 Equation;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Mayo-Lewis Equation of Copolymerization</a:t>
            </a:r>
            <a:endParaRPr lang="en-US" altLang="en-US" sz="3200" b="1" dirty="0">
              <a:solidFill>
                <a:srgbClr val="0000FF"/>
              </a:solidFill>
              <a:latin typeface="+mn-lt"/>
              <a:cs typeface="Andalus" panose="02020603050405020304" pitchFamily="18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BACBE-C16D-43A1-93FD-56AB98A5D02D}"/>
              </a:ext>
            </a:extLst>
          </p:cNvPr>
          <p:cNvSpPr/>
          <p:nvPr/>
        </p:nvSpPr>
        <p:spPr>
          <a:xfrm>
            <a:off x="457200" y="685800"/>
            <a:ext cx="1127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Combination of copolymerization parameters and the resulting class of copolymer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70A820-0EBD-4C49-918D-4D49BAF2F617}"/>
              </a:ext>
            </a:extLst>
          </p:cNvPr>
          <p:cNvGrpSpPr/>
          <p:nvPr/>
        </p:nvGrpSpPr>
        <p:grpSpPr>
          <a:xfrm>
            <a:off x="914400" y="1186542"/>
            <a:ext cx="6096000" cy="2453890"/>
            <a:chOff x="2133600" y="1166510"/>
            <a:chExt cx="7239000" cy="280219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5BAD5AB-79E7-48A6-883A-935B5449A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375" t="12222" r="27500" b="47778"/>
            <a:stretch/>
          </p:blipFill>
          <p:spPr>
            <a:xfrm>
              <a:off x="2133600" y="1166510"/>
              <a:ext cx="7239000" cy="280219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49B9EA-038F-4101-9385-49E6107549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437" t="41590" r="47385" b="55147"/>
            <a:stretch/>
          </p:blipFill>
          <p:spPr>
            <a:xfrm>
              <a:off x="8153400" y="3276600"/>
              <a:ext cx="1143000" cy="228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4B3A7E-3A7D-46CA-B9B8-D9D8AAD2F0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437" t="41590" r="46161" b="54059"/>
            <a:stretch/>
          </p:blipFill>
          <p:spPr>
            <a:xfrm>
              <a:off x="7620000" y="2069155"/>
              <a:ext cx="1295400" cy="304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A704C5-7F1D-4565-BC51-61F7CF285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437" t="41590" r="46161" b="54059"/>
            <a:stretch/>
          </p:blipFill>
          <p:spPr>
            <a:xfrm>
              <a:off x="8001000" y="1629581"/>
              <a:ext cx="1295400" cy="30480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35254-2231-4387-8108-567CBA4B47E0}"/>
              </a:ext>
            </a:extLst>
          </p:cNvPr>
          <p:cNvSpPr/>
          <p:nvPr/>
        </p:nvSpPr>
        <p:spPr>
          <a:xfrm>
            <a:off x="7967196" y="5356592"/>
            <a:ext cx="38861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+mn-lt"/>
              </a:rPr>
              <a:t>Typical copolymerization curves </a:t>
            </a:r>
          </a:p>
          <a:p>
            <a:pPr marL="403225">
              <a:spcAft>
                <a:spcPts val="0"/>
              </a:spcAft>
            </a:pPr>
            <a:r>
              <a:rPr lang="pt-BR" sz="2000" dirty="0">
                <a:latin typeface="+mn-lt"/>
              </a:rPr>
              <a:t>(</a:t>
            </a:r>
            <a:r>
              <a:rPr lang="pt-BR" sz="2000" b="1" dirty="0">
                <a:latin typeface="+mn-lt"/>
              </a:rPr>
              <a:t>a</a:t>
            </a:r>
            <a:r>
              <a:rPr lang="pt-BR" sz="2000" dirty="0">
                <a:latin typeface="+mn-lt"/>
              </a:rPr>
              <a:t>) </a:t>
            </a:r>
            <a:r>
              <a:rPr lang="pt-BR" sz="2000" i="1" dirty="0">
                <a:latin typeface="+mn-lt"/>
              </a:rPr>
              <a:t>r</a:t>
            </a:r>
            <a:r>
              <a:rPr lang="pt-BR" sz="2000" baseline="-25000" dirty="0">
                <a:latin typeface="+mn-lt"/>
              </a:rPr>
              <a:t>1</a:t>
            </a:r>
            <a:r>
              <a:rPr lang="pt-BR" sz="2000" dirty="0">
                <a:latin typeface="+mn-lt"/>
              </a:rPr>
              <a:t> &lt; 1, </a:t>
            </a:r>
            <a:r>
              <a:rPr lang="pt-BR" sz="2000" i="1" dirty="0">
                <a:latin typeface="+mn-lt"/>
              </a:rPr>
              <a:t>r</a:t>
            </a:r>
            <a:r>
              <a:rPr lang="pt-BR" sz="2000" baseline="-25000" dirty="0">
                <a:latin typeface="+mn-lt"/>
              </a:rPr>
              <a:t>2</a:t>
            </a:r>
            <a:r>
              <a:rPr lang="pt-BR" sz="2000" dirty="0">
                <a:latin typeface="+mn-lt"/>
              </a:rPr>
              <a:t> &lt; 1, </a:t>
            </a:r>
          </a:p>
          <a:p>
            <a:pPr marL="403225">
              <a:spcAft>
                <a:spcPts val="0"/>
              </a:spcAft>
            </a:pPr>
            <a:r>
              <a:rPr lang="pt-BR" sz="2000" dirty="0">
                <a:latin typeface="+mn-lt"/>
              </a:rPr>
              <a:t>(</a:t>
            </a:r>
            <a:r>
              <a:rPr lang="pt-BR" sz="2000" b="1" dirty="0">
                <a:latin typeface="+mn-lt"/>
              </a:rPr>
              <a:t>b</a:t>
            </a:r>
            <a:r>
              <a:rPr lang="pt-BR" sz="2000" dirty="0">
                <a:latin typeface="+mn-lt"/>
              </a:rPr>
              <a:t>) </a:t>
            </a:r>
            <a:r>
              <a:rPr lang="pt-BR" sz="2000" i="1" dirty="0">
                <a:latin typeface="+mn-lt"/>
              </a:rPr>
              <a:t>r</a:t>
            </a:r>
            <a:r>
              <a:rPr lang="pt-BR" sz="2000" baseline="-25000" dirty="0">
                <a:latin typeface="+mn-lt"/>
              </a:rPr>
              <a:t>1</a:t>
            </a:r>
            <a:r>
              <a:rPr lang="pt-BR" sz="2000" dirty="0">
                <a:latin typeface="+mn-lt"/>
              </a:rPr>
              <a:t> = 1, </a:t>
            </a:r>
            <a:r>
              <a:rPr lang="pt-BR" sz="2000" i="1" dirty="0">
                <a:latin typeface="+mn-lt"/>
              </a:rPr>
              <a:t>r</a:t>
            </a:r>
            <a:r>
              <a:rPr lang="pt-BR" sz="2000" baseline="-25000" dirty="0">
                <a:latin typeface="+mn-lt"/>
              </a:rPr>
              <a:t>2</a:t>
            </a:r>
            <a:r>
              <a:rPr lang="pt-BR" sz="2000" dirty="0">
                <a:latin typeface="+mn-lt"/>
              </a:rPr>
              <a:t> = 1, </a:t>
            </a:r>
          </a:p>
          <a:p>
            <a:pPr marL="403225">
              <a:spcAft>
                <a:spcPts val="0"/>
              </a:spcAft>
            </a:pPr>
            <a:r>
              <a:rPr lang="pt-BR" sz="2000" dirty="0">
                <a:latin typeface="+mn-lt"/>
              </a:rPr>
              <a:t>(</a:t>
            </a:r>
            <a:r>
              <a:rPr lang="pt-BR" sz="2000" b="1" dirty="0">
                <a:latin typeface="+mn-lt"/>
              </a:rPr>
              <a:t>c</a:t>
            </a:r>
            <a:r>
              <a:rPr lang="pt-BR" sz="2000" dirty="0">
                <a:latin typeface="+mn-lt"/>
              </a:rPr>
              <a:t>) </a:t>
            </a:r>
            <a:r>
              <a:rPr lang="pt-BR" sz="2000" i="1" dirty="0">
                <a:latin typeface="+mn-lt"/>
              </a:rPr>
              <a:t>r</a:t>
            </a:r>
            <a:r>
              <a:rPr lang="pt-BR" sz="2000" baseline="-25000" dirty="0">
                <a:latin typeface="+mn-lt"/>
              </a:rPr>
              <a:t>1</a:t>
            </a:r>
            <a:r>
              <a:rPr lang="pt-BR" sz="2000" dirty="0">
                <a:latin typeface="+mn-lt"/>
              </a:rPr>
              <a:t> &gt; 1, </a:t>
            </a:r>
            <a:r>
              <a:rPr lang="pt-BR" sz="2000" i="1" dirty="0">
                <a:latin typeface="+mn-lt"/>
              </a:rPr>
              <a:t>r</a:t>
            </a:r>
            <a:r>
              <a:rPr lang="pt-BR" sz="2000" baseline="-25000" dirty="0">
                <a:latin typeface="+mn-lt"/>
              </a:rPr>
              <a:t>2</a:t>
            </a:r>
            <a:r>
              <a:rPr lang="pt-BR" sz="2000" dirty="0">
                <a:latin typeface="+mn-lt"/>
              </a:rPr>
              <a:t> &lt; 1, </a:t>
            </a:r>
          </a:p>
          <a:p>
            <a:pPr marL="403225">
              <a:spcAft>
                <a:spcPts val="0"/>
              </a:spcAft>
            </a:pPr>
            <a:r>
              <a:rPr lang="pt-BR" sz="2000" dirty="0">
                <a:latin typeface="+mn-lt"/>
              </a:rPr>
              <a:t>(</a:t>
            </a:r>
            <a:r>
              <a:rPr lang="pt-BR" sz="2000" b="1" dirty="0">
                <a:latin typeface="+mn-lt"/>
              </a:rPr>
              <a:t>d</a:t>
            </a:r>
            <a:r>
              <a:rPr lang="pt-BR" sz="2000" dirty="0">
                <a:latin typeface="+mn-lt"/>
              </a:rPr>
              <a:t>) </a:t>
            </a:r>
            <a:r>
              <a:rPr lang="pt-BR" sz="2000" i="1" dirty="0">
                <a:latin typeface="+mn-lt"/>
              </a:rPr>
              <a:t>r</a:t>
            </a:r>
            <a:r>
              <a:rPr lang="pt-BR" sz="2000" baseline="-25000" dirty="0">
                <a:latin typeface="+mn-lt"/>
              </a:rPr>
              <a:t>1</a:t>
            </a:r>
            <a:r>
              <a:rPr lang="pt-BR" sz="2000" dirty="0">
                <a:latin typeface="+mn-lt"/>
              </a:rPr>
              <a:t> = </a:t>
            </a:r>
            <a:r>
              <a:rPr lang="pt-BR" sz="2000" i="1" dirty="0">
                <a:latin typeface="+mn-lt"/>
              </a:rPr>
              <a:t>r</a:t>
            </a:r>
            <a:r>
              <a:rPr lang="pt-BR" sz="2000" baseline="-25000" dirty="0">
                <a:latin typeface="+mn-lt"/>
              </a:rPr>
              <a:t>2</a:t>
            </a:r>
            <a:r>
              <a:rPr lang="pt-BR" sz="2000" dirty="0">
                <a:latin typeface="+mn-lt"/>
              </a:rPr>
              <a:t> = 0</a:t>
            </a:r>
            <a:endParaRPr lang="en-US" sz="2000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517EEA-A40A-4A12-9A9B-46C57C3FE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75" t="14445" r="19374" b="13333"/>
          <a:stretch/>
        </p:blipFill>
        <p:spPr>
          <a:xfrm>
            <a:off x="7943378" y="1260828"/>
            <a:ext cx="4072158" cy="40104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AC641C-C495-4D38-9000-E6FE35E464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70" t="28889" r="15921" b="29999"/>
          <a:stretch/>
        </p:blipFill>
        <p:spPr>
          <a:xfrm>
            <a:off x="914400" y="4267200"/>
            <a:ext cx="6781800" cy="24348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91DC83E-12AE-4EAA-88E5-FD32B1176C83}"/>
              </a:ext>
            </a:extLst>
          </p:cNvPr>
          <p:cNvSpPr/>
          <p:nvPr/>
        </p:nvSpPr>
        <p:spPr>
          <a:xfrm>
            <a:off x="457201" y="3810000"/>
            <a:ext cx="1120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Examples of copolymerization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1990333506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 Equation;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Mayo-Lewis Equation of Copolymerization</a:t>
            </a:r>
            <a:endParaRPr lang="en-US" altLang="en-US" sz="3200" b="1" dirty="0">
              <a:solidFill>
                <a:srgbClr val="0000FF"/>
              </a:solidFill>
              <a:latin typeface="+mn-lt"/>
              <a:cs typeface="Andalus" panose="02020603050405020304" pitchFamily="18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1F65CA-029C-4331-B546-D78B7DE1F8F8}"/>
              </a:ext>
            </a:extLst>
          </p:cNvPr>
          <p:cNvSpPr/>
          <p:nvPr/>
        </p:nvSpPr>
        <p:spPr>
          <a:xfrm>
            <a:off x="457200" y="1211759"/>
            <a:ext cx="1120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A copolymerization with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200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. r</a:t>
            </a:r>
            <a:r>
              <a:rPr lang="en-US" sz="2200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= 1 </a:t>
            </a:r>
            <a:r>
              <a:rPr lang="en-US" sz="2200" dirty="0">
                <a:latin typeface="+mn-lt"/>
              </a:rPr>
              <a:t>is often referred to as an ideal copolymerization.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If both parameters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200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200" dirty="0">
                <a:latin typeface="+mn-lt"/>
              </a:rPr>
              <a:t> and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200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= 1</a:t>
            </a:r>
            <a:r>
              <a:rPr lang="en-US" sz="2200" dirty="0">
                <a:latin typeface="+mn-lt"/>
              </a:rPr>
              <a:t>, this makes sense as it follows from (11) that for this case: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77E85E-49C7-40C7-8DDD-689CCEC15E1C}"/>
              </a:ext>
            </a:extLst>
          </p:cNvPr>
          <p:cNvSpPr/>
          <p:nvPr/>
        </p:nvSpPr>
        <p:spPr>
          <a:xfrm>
            <a:off x="457200" y="697468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Ideal Copolymerization</a:t>
            </a:r>
            <a:endParaRPr lang="en-US" sz="28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781440-09EC-4FE0-9808-8E218411F9DF}"/>
              </a:ext>
            </a:extLst>
          </p:cNvPr>
          <p:cNvSpPr/>
          <p:nvPr/>
        </p:nvSpPr>
        <p:spPr>
          <a:xfrm>
            <a:off x="457200" y="3345359"/>
            <a:ext cx="1120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With an alternating succession of the monomers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200" dirty="0">
                <a:latin typeface="+mn-lt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200" dirty="0">
                <a:latin typeface="+mn-lt"/>
              </a:rPr>
              <a:t> is produced.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B20E21-624E-4B93-AD23-A5CAB637FCA1}"/>
              </a:ext>
            </a:extLst>
          </p:cNvPr>
          <p:cNvSpPr/>
          <p:nvPr/>
        </p:nvSpPr>
        <p:spPr>
          <a:xfrm>
            <a:off x="10392745" y="220980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(17)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5CBAB-F99D-4DD9-8667-A8F2359AA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6" t="48780" r="71249" b="40000"/>
          <a:stretch/>
        </p:blipFill>
        <p:spPr>
          <a:xfrm>
            <a:off x="5120666" y="2110889"/>
            <a:ext cx="1482582" cy="9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35893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570" y="762000"/>
            <a:ext cx="10951029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0" marR="5080" indent="-3429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spc="-5" dirty="0">
                <a:latin typeface="+mn-lt"/>
                <a:cs typeface="Times New Roman"/>
              </a:rPr>
              <a:t>Factors </a:t>
            </a:r>
            <a:r>
              <a:rPr lang="en-US" sz="2200" spc="-10" dirty="0">
                <a:latin typeface="+mn-lt"/>
                <a:cs typeface="Times New Roman"/>
              </a:rPr>
              <a:t>may </a:t>
            </a:r>
            <a:r>
              <a:rPr lang="en-US" sz="2200" spc="-5" dirty="0">
                <a:latin typeface="+mn-lt"/>
                <a:cs typeface="Times New Roman"/>
              </a:rPr>
              <a:t>influence </a:t>
            </a:r>
            <a:r>
              <a:rPr lang="en-US" sz="2200" dirty="0">
                <a:latin typeface="+mn-lt"/>
                <a:cs typeface="Times New Roman"/>
              </a:rPr>
              <a:t>not </a:t>
            </a:r>
            <a:r>
              <a:rPr lang="en-US" sz="2200" spc="-5" dirty="0">
                <a:latin typeface="+mn-lt"/>
                <a:cs typeface="Times New Roman"/>
              </a:rPr>
              <a:t>only </a:t>
            </a:r>
            <a:r>
              <a:rPr lang="en-US" sz="2200" dirty="0">
                <a:latin typeface="+mn-lt"/>
                <a:cs typeface="Times New Roman"/>
              </a:rPr>
              <a:t>the rate </a:t>
            </a:r>
            <a:r>
              <a:rPr lang="en-US" sz="2200" spc="-5" dirty="0">
                <a:latin typeface="+mn-lt"/>
                <a:cs typeface="Times New Roman"/>
              </a:rPr>
              <a:t>of polymerization </a:t>
            </a:r>
            <a:r>
              <a:rPr lang="en-US" sz="2200" dirty="0">
                <a:latin typeface="+mn-lt"/>
                <a:cs typeface="Times New Roman"/>
              </a:rPr>
              <a:t>but </a:t>
            </a:r>
            <a:r>
              <a:rPr lang="en-US" sz="2200" spc="-5" dirty="0">
                <a:latin typeface="+mn-lt"/>
                <a:cs typeface="Times New Roman"/>
              </a:rPr>
              <a:t>also the properties of the resulting polymers, </a:t>
            </a:r>
            <a:r>
              <a:rPr lang="en-US" sz="2200" dirty="0">
                <a:latin typeface="+mn-lt"/>
                <a:cs typeface="Times New Roman"/>
              </a:rPr>
              <a:t> particularly</a:t>
            </a:r>
            <a:r>
              <a:rPr lang="en-US" sz="2200" spc="-40" dirty="0">
                <a:latin typeface="+mn-lt"/>
                <a:cs typeface="Times New Roman"/>
              </a:rPr>
              <a:t> </a:t>
            </a:r>
            <a:r>
              <a:rPr lang="en-US" sz="2200" dirty="0">
                <a:latin typeface="+mn-lt"/>
                <a:cs typeface="Times New Roman"/>
              </a:rPr>
              <a:t>the</a:t>
            </a:r>
            <a:r>
              <a:rPr lang="en-US" sz="2200" spc="-10" dirty="0">
                <a:latin typeface="+mn-lt"/>
                <a:cs typeface="Times New Roman"/>
              </a:rPr>
              <a:t> </a:t>
            </a:r>
            <a:r>
              <a:rPr lang="en-US" sz="2200" dirty="0">
                <a:latin typeface="+mn-lt"/>
                <a:cs typeface="Times New Roman"/>
              </a:rPr>
              <a:t>degree</a:t>
            </a:r>
            <a:r>
              <a:rPr lang="en-US" sz="2200" spc="-15" dirty="0">
                <a:latin typeface="+mn-lt"/>
                <a:cs typeface="Times New Roman"/>
              </a:rPr>
              <a:t> </a:t>
            </a:r>
            <a:r>
              <a:rPr lang="en-US" sz="2200" dirty="0">
                <a:latin typeface="+mn-lt"/>
                <a:cs typeface="Times New Roman"/>
              </a:rPr>
              <a:t>of</a:t>
            </a:r>
            <a:r>
              <a:rPr lang="en-US" sz="2200" spc="-20" dirty="0">
                <a:latin typeface="+mn-lt"/>
                <a:cs typeface="Times New Roman"/>
              </a:rPr>
              <a:t> </a:t>
            </a:r>
            <a:r>
              <a:rPr lang="en-US" sz="2200" spc="-5" dirty="0">
                <a:latin typeface="+mn-lt"/>
                <a:cs typeface="Times New Roman"/>
              </a:rPr>
              <a:t>polymerization are</a:t>
            </a:r>
            <a:endParaRPr lang="en-US" sz="2200" dirty="0">
              <a:latin typeface="+mn-lt"/>
              <a:cs typeface="Times New Roman"/>
            </a:endParaRPr>
          </a:p>
          <a:p>
            <a:pPr marL="804863" marR="508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Times New Roman"/>
              </a:rPr>
              <a:t>T</a:t>
            </a:r>
            <a:r>
              <a:rPr sz="2200" dirty="0">
                <a:latin typeface="+mn-lt"/>
                <a:cs typeface="Times New Roman"/>
              </a:rPr>
              <a:t>he</a:t>
            </a:r>
            <a:r>
              <a:rPr lang="en-US" sz="2200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nature</a:t>
            </a:r>
            <a:r>
              <a:rPr sz="2200" spc="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of</a:t>
            </a:r>
            <a:r>
              <a:rPr sz="220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the</a:t>
            </a:r>
            <a:r>
              <a:rPr sz="220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solvent</a:t>
            </a:r>
            <a:r>
              <a:rPr sz="2200" dirty="0">
                <a:latin typeface="+mn-lt"/>
                <a:cs typeface="Times New Roman"/>
              </a:rPr>
              <a:t> </a:t>
            </a:r>
            <a:r>
              <a:rPr sz="2200" spc="-20" dirty="0">
                <a:latin typeface="+mn-lt"/>
                <a:cs typeface="Times New Roman"/>
              </a:rPr>
              <a:t>(polarity,</a:t>
            </a:r>
            <a:r>
              <a:rPr sz="2200" spc="-1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dielectric</a:t>
            </a:r>
            <a:r>
              <a:rPr sz="220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constant</a:t>
            </a:r>
            <a:r>
              <a:rPr sz="220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etc.).</a:t>
            </a:r>
            <a:r>
              <a:rPr sz="2200" dirty="0">
                <a:latin typeface="+mn-lt"/>
                <a:cs typeface="Times New Roman"/>
              </a:rPr>
              <a:t> </a:t>
            </a:r>
            <a:endParaRPr lang="en-US" sz="2200" dirty="0">
              <a:latin typeface="+mn-lt"/>
              <a:cs typeface="Times New Roman"/>
            </a:endParaRPr>
          </a:p>
          <a:p>
            <a:pPr marL="804863" marR="508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sz="2200" spc="5" dirty="0">
                <a:latin typeface="+mn-lt"/>
                <a:cs typeface="Times New Roman"/>
              </a:rPr>
              <a:t>pH</a:t>
            </a:r>
            <a:endParaRPr lang="en-US" sz="2200" spc="5" dirty="0">
              <a:latin typeface="+mn-lt"/>
              <a:cs typeface="Times New Roman"/>
            </a:endParaRPr>
          </a:p>
          <a:p>
            <a:pPr marL="804863" marR="508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spc="-5" dirty="0">
                <a:latin typeface="+mn-lt"/>
                <a:cs typeface="Times New Roman"/>
              </a:rPr>
              <a:t>A</a:t>
            </a:r>
            <a:r>
              <a:rPr sz="2200" spc="-5" dirty="0">
                <a:latin typeface="+mn-lt"/>
                <a:cs typeface="Times New Roman"/>
              </a:rPr>
              <a:t>ddition</a:t>
            </a:r>
            <a:r>
              <a:rPr lang="en-US" sz="2200" spc="-5" dirty="0">
                <a:latin typeface="+mn-lt"/>
                <a:cs typeface="Times New Roman"/>
              </a:rPr>
              <a:t> </a:t>
            </a:r>
            <a:r>
              <a:rPr sz="2200" spc="-10" dirty="0">
                <a:latin typeface="+mn-lt"/>
                <a:cs typeface="Times New Roman"/>
              </a:rPr>
              <a:t>of </a:t>
            </a:r>
            <a:r>
              <a:rPr sz="2200" spc="-5" dirty="0">
                <a:latin typeface="+mn-lt"/>
                <a:cs typeface="Times New Roman"/>
              </a:rPr>
              <a:t>complexing agents and surfactants, </a:t>
            </a:r>
            <a:endParaRPr lang="en-US" sz="2200" spc="-5" dirty="0">
              <a:latin typeface="+mn-lt"/>
              <a:cs typeface="Times New Roman"/>
            </a:endParaRPr>
          </a:p>
          <a:p>
            <a:pPr marL="804863" marR="508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spc="-5" dirty="0">
                <a:latin typeface="+mn-lt"/>
                <a:cs typeface="Times New Roman"/>
              </a:rPr>
              <a:t>T</a:t>
            </a:r>
            <a:r>
              <a:rPr sz="2200" spc="-5" dirty="0">
                <a:latin typeface="+mn-lt"/>
                <a:cs typeface="Times New Roman"/>
              </a:rPr>
              <a:t>emperature, </a:t>
            </a:r>
            <a:endParaRPr lang="en-US" sz="2200" spc="-5" dirty="0">
              <a:latin typeface="+mn-lt"/>
              <a:cs typeface="Times New Roman"/>
            </a:endParaRPr>
          </a:p>
          <a:p>
            <a:pPr marL="804863" marR="508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Times New Roman"/>
              </a:rPr>
              <a:t>T</a:t>
            </a:r>
            <a:r>
              <a:rPr sz="2200" dirty="0">
                <a:latin typeface="+mn-lt"/>
                <a:cs typeface="Times New Roman"/>
              </a:rPr>
              <a:t>he</a:t>
            </a:r>
            <a:r>
              <a:rPr lang="en-US" sz="2200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nature of </a:t>
            </a:r>
            <a:r>
              <a:rPr sz="2200" spc="-15" dirty="0">
                <a:latin typeface="+mn-lt"/>
                <a:cs typeface="Times New Roman"/>
              </a:rPr>
              <a:t>initiator, </a:t>
            </a:r>
            <a:endParaRPr lang="en-US" sz="2200" spc="-15" dirty="0">
              <a:latin typeface="+mn-lt"/>
              <a:cs typeface="Times New Roman"/>
            </a:endParaRPr>
          </a:p>
          <a:p>
            <a:pPr marL="804863" marR="508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spc="-5" dirty="0">
                <a:latin typeface="+mn-lt"/>
                <a:cs typeface="Times New Roman"/>
              </a:rPr>
              <a:t>C</a:t>
            </a:r>
            <a:r>
              <a:rPr sz="2200" spc="-5" dirty="0">
                <a:latin typeface="+mn-lt"/>
                <a:cs typeface="Times New Roman"/>
              </a:rPr>
              <a:t>oncentration</a:t>
            </a:r>
            <a:r>
              <a:rPr lang="en-US" sz="2200" spc="-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of monomer</a:t>
            </a:r>
            <a:endParaRPr lang="en-US" sz="2200" spc="-5" dirty="0">
              <a:latin typeface="+mn-lt"/>
              <a:cs typeface="Times New Roman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8F39A0-BD23-4867-B24B-FF2AF0EBF226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317F12C-A210-46F9-90FB-50D14A97FE50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 Equation;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Factors Affecting Free Radical copolymerization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1F9A199-276E-49C9-ABAB-0FADE03252A8}"/>
              </a:ext>
            </a:extLst>
          </p:cNvPr>
          <p:cNvSpPr txBox="1"/>
          <p:nvPr/>
        </p:nvSpPr>
        <p:spPr>
          <a:xfrm>
            <a:off x="1066800" y="3548742"/>
            <a:ext cx="105156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marR="5080" algn="just">
              <a:spcBef>
                <a:spcPts val="0"/>
              </a:spcBef>
            </a:pPr>
            <a:r>
              <a:rPr sz="2400" b="1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cs typeface="Times New Roman"/>
              </a:rPr>
              <a:t>Effect</a:t>
            </a:r>
            <a:r>
              <a:rPr sz="2400" b="1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cs typeface="Times New Roman"/>
              </a:rPr>
              <a:t>of</a:t>
            </a:r>
            <a:r>
              <a:rPr sz="2400" b="1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cs typeface="Times New Roman"/>
              </a:rPr>
              <a:t>Reaction</a:t>
            </a:r>
            <a:r>
              <a:rPr sz="2400" b="1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cs typeface="Times New Roman"/>
              </a:rPr>
              <a:t>conditions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FDAD2FA-E24C-44C8-AEBA-34DA2D52DE5F}"/>
              </a:ext>
            </a:extLst>
          </p:cNvPr>
          <p:cNvSpPr txBox="1"/>
          <p:nvPr/>
        </p:nvSpPr>
        <p:spPr>
          <a:xfrm>
            <a:off x="1447800" y="3931067"/>
            <a:ext cx="10591800" cy="2951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495800" algn="l"/>
              </a:tabLst>
            </a:pPr>
            <a:r>
              <a:rPr sz="2200" b="1" i="1" dirty="0">
                <a:solidFill>
                  <a:srgbClr val="009900"/>
                </a:solidFill>
                <a:uFill>
                  <a:solidFill>
                    <a:srgbClr val="009900"/>
                  </a:solidFill>
                </a:uFill>
                <a:latin typeface="+mn-lt"/>
                <a:cs typeface="Times New Roman"/>
              </a:rPr>
              <a:t>Effect</a:t>
            </a:r>
            <a:r>
              <a:rPr sz="2200" b="1" i="1" spc="-55" dirty="0">
                <a:solidFill>
                  <a:srgbClr val="009900"/>
                </a:solidFill>
                <a:uFill>
                  <a:solidFill>
                    <a:srgbClr val="009900"/>
                  </a:solidFill>
                </a:uFill>
                <a:latin typeface="+mn-lt"/>
                <a:cs typeface="Times New Roman"/>
              </a:rPr>
              <a:t> </a:t>
            </a:r>
            <a:r>
              <a:rPr sz="2200" b="1" i="1" dirty="0">
                <a:solidFill>
                  <a:srgbClr val="009900"/>
                </a:solidFill>
                <a:uFill>
                  <a:solidFill>
                    <a:srgbClr val="009900"/>
                  </a:solidFill>
                </a:uFill>
                <a:latin typeface="+mn-lt"/>
                <a:cs typeface="Times New Roman"/>
              </a:rPr>
              <a:t>Reaction</a:t>
            </a:r>
            <a:r>
              <a:rPr sz="2200" b="1" i="1" spc="-60" dirty="0">
                <a:solidFill>
                  <a:srgbClr val="009900"/>
                </a:solidFill>
                <a:uFill>
                  <a:solidFill>
                    <a:srgbClr val="009900"/>
                  </a:solidFill>
                </a:uFill>
                <a:latin typeface="+mn-lt"/>
                <a:cs typeface="Times New Roman"/>
              </a:rPr>
              <a:t> </a:t>
            </a:r>
            <a:r>
              <a:rPr sz="2200" b="1" i="1" dirty="0">
                <a:solidFill>
                  <a:srgbClr val="009900"/>
                </a:solidFill>
                <a:uFill>
                  <a:solidFill>
                    <a:srgbClr val="009900"/>
                  </a:solidFill>
                </a:uFill>
                <a:latin typeface="+mn-lt"/>
                <a:cs typeface="Times New Roman"/>
              </a:rPr>
              <a:t>Medium</a:t>
            </a:r>
            <a:endParaRPr sz="2200" b="1" dirty="0">
              <a:latin typeface="+mn-lt"/>
              <a:cs typeface="Times New Roman"/>
            </a:endParaRPr>
          </a:p>
          <a:p>
            <a:pPr marL="462915" marR="109855" algn="just">
              <a:spcBef>
                <a:spcPts val="0"/>
              </a:spcBef>
              <a:spcAft>
                <a:spcPts val="600"/>
              </a:spcAft>
            </a:pPr>
            <a:r>
              <a:rPr lang="en-US" sz="2200" spc="-5" dirty="0">
                <a:latin typeface="+mn-lt"/>
                <a:cs typeface="Times New Roman"/>
              </a:rPr>
              <a:t>F</a:t>
            </a:r>
            <a:r>
              <a:rPr sz="2200" spc="-5" dirty="0">
                <a:latin typeface="+mn-lt"/>
                <a:cs typeface="Times New Roman"/>
              </a:rPr>
              <a:t>ree</a:t>
            </a:r>
            <a:r>
              <a:rPr lang="en-US" sz="2200" spc="-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radical copolymerization are neither </a:t>
            </a:r>
            <a:r>
              <a:rPr sz="2200" spc="-10" dirty="0">
                <a:latin typeface="+mn-lt"/>
                <a:cs typeface="Times New Roman"/>
              </a:rPr>
              <a:t>affected by </a:t>
            </a:r>
            <a:r>
              <a:rPr sz="2200" spc="-5" dirty="0">
                <a:latin typeface="+mn-lt"/>
                <a:cs typeface="Times New Roman"/>
              </a:rPr>
              <a:t>the initiation step whatever the starters </a:t>
            </a:r>
            <a:r>
              <a:rPr sz="220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types</a:t>
            </a:r>
            <a:r>
              <a:rPr sz="2200" spc="53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(thermal</a:t>
            </a:r>
            <a:r>
              <a:rPr sz="2200" spc="53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or</a:t>
            </a:r>
            <a:r>
              <a:rPr sz="2200" spc="52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photoinitiators)</a:t>
            </a:r>
            <a:r>
              <a:rPr sz="2200" spc="52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nor</a:t>
            </a:r>
            <a:r>
              <a:rPr sz="2200" spc="53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the</a:t>
            </a:r>
            <a:r>
              <a:rPr sz="2200" spc="52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termination</a:t>
            </a:r>
            <a:r>
              <a:rPr sz="2200" spc="54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species.</a:t>
            </a:r>
            <a:r>
              <a:rPr sz="2200" spc="530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but</a:t>
            </a:r>
            <a:r>
              <a:rPr sz="2200" spc="525" dirty="0">
                <a:latin typeface="+mn-lt"/>
                <a:cs typeface="Times New Roman"/>
              </a:rPr>
              <a:t> </a:t>
            </a:r>
            <a:r>
              <a:rPr sz="2200" spc="-10" dirty="0">
                <a:latin typeface="+mn-lt"/>
                <a:cs typeface="Times New Roman"/>
              </a:rPr>
              <a:t>they</a:t>
            </a:r>
            <a:r>
              <a:rPr sz="2200" spc="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are</a:t>
            </a:r>
            <a:r>
              <a:rPr sz="2200" spc="52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affected</a:t>
            </a:r>
            <a:r>
              <a:rPr sz="2200" spc="530" dirty="0">
                <a:latin typeface="+mn-lt"/>
                <a:cs typeface="Times New Roman"/>
              </a:rPr>
              <a:t> </a:t>
            </a:r>
            <a:r>
              <a:rPr sz="2200" spc="-15" dirty="0">
                <a:latin typeface="+mn-lt"/>
                <a:cs typeface="Times New Roman"/>
              </a:rPr>
              <a:t>by </a:t>
            </a:r>
            <a:r>
              <a:rPr sz="2200" spc="-54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reaction</a:t>
            </a:r>
            <a:r>
              <a:rPr sz="2200" spc="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high</a:t>
            </a:r>
            <a:r>
              <a:rPr sz="2200" spc="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temp</a:t>
            </a:r>
            <a:r>
              <a:rPr lang="en-US" sz="2200" spc="-5" dirty="0">
                <a:latin typeface="+mn-lt"/>
                <a:cs typeface="Times New Roman"/>
              </a:rPr>
              <a:t>era</a:t>
            </a:r>
            <a:r>
              <a:rPr sz="2200" spc="-5" dirty="0">
                <a:latin typeface="+mn-lt"/>
                <a:cs typeface="Times New Roman"/>
              </a:rPr>
              <a:t>ture</a:t>
            </a:r>
            <a:r>
              <a:rPr sz="2200" spc="3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&amp;</a:t>
            </a:r>
            <a:r>
              <a:rPr sz="2200" spc="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pressure</a:t>
            </a:r>
            <a:endParaRPr lang="en-US" sz="2200" spc="-5" dirty="0">
              <a:latin typeface="+mn-lt"/>
              <a:cs typeface="Times New Roman"/>
            </a:endParaRPr>
          </a:p>
          <a:p>
            <a:pPr marL="342900" marR="109855" indent="-342900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b="1" i="1" dirty="0">
                <a:solidFill>
                  <a:srgbClr val="009900"/>
                </a:solidFill>
                <a:uFill>
                  <a:solidFill>
                    <a:srgbClr val="009900"/>
                  </a:solidFill>
                </a:uFill>
                <a:latin typeface="+mn-lt"/>
                <a:cs typeface="Times New Roman"/>
              </a:rPr>
              <a:t>Effect of Reaction Temperature</a:t>
            </a:r>
          </a:p>
          <a:p>
            <a:pPr marL="462915" marR="109855" algn="just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+mn-lt"/>
                <a:cs typeface="Times New Roman"/>
              </a:rPr>
              <a:t>Reaction temperature has low effect on the monomers ratio and polymer composition; it is found that styrene (</a:t>
            </a:r>
            <a:r>
              <a:rPr lang="en-US" sz="2200" dirty="0">
                <a:solidFill>
                  <a:srgbClr val="FF0000"/>
                </a:solidFill>
                <a:latin typeface="+mn-lt"/>
                <a:cs typeface="Times New Roman"/>
              </a:rPr>
              <a:t>M</a:t>
            </a:r>
            <a:r>
              <a:rPr lang="en-US" sz="2200" baseline="-25000" dirty="0">
                <a:solidFill>
                  <a:srgbClr val="FF0000"/>
                </a:solidFill>
                <a:latin typeface="+mn-lt"/>
                <a:cs typeface="Times New Roman"/>
              </a:rPr>
              <a:t>1</a:t>
            </a:r>
            <a:r>
              <a:rPr lang="en-US" sz="2200" dirty="0">
                <a:latin typeface="+mn-lt"/>
                <a:cs typeface="Times New Roman"/>
              </a:rPr>
              <a:t>) and methyl methacrylate (</a:t>
            </a:r>
            <a:r>
              <a:rPr lang="en-US" sz="2200" dirty="0">
                <a:solidFill>
                  <a:srgbClr val="FF0000"/>
                </a:solidFill>
                <a:latin typeface="+mn-lt"/>
                <a:cs typeface="Times New Roman"/>
              </a:rPr>
              <a:t>M</a:t>
            </a:r>
            <a:r>
              <a:rPr lang="en-US" sz="2200" baseline="-25000" dirty="0">
                <a:solidFill>
                  <a:srgbClr val="FF0000"/>
                </a:solidFill>
                <a:latin typeface="+mn-lt"/>
                <a:cs typeface="Times New Roman"/>
              </a:rPr>
              <a:t>2</a:t>
            </a:r>
            <a:r>
              <a:rPr lang="en-US" sz="2200" dirty="0">
                <a:latin typeface="+mn-lt"/>
                <a:cs typeface="Times New Roman"/>
              </a:rPr>
              <a:t>) at different reaction temperatures  will have very similar values of </a:t>
            </a:r>
            <a:r>
              <a:rPr lang="en-US" sz="2200" i="1" dirty="0">
                <a:solidFill>
                  <a:srgbClr val="FF0000"/>
                </a:solidFill>
                <a:latin typeface="+mn-lt"/>
                <a:cs typeface="Times New Roman"/>
              </a:rPr>
              <a:t>r</a:t>
            </a:r>
            <a:r>
              <a:rPr lang="en-US" sz="2200" i="1" baseline="-25000" dirty="0">
                <a:solidFill>
                  <a:srgbClr val="FF0000"/>
                </a:solidFill>
                <a:latin typeface="+mn-lt"/>
                <a:cs typeface="Times New Roman"/>
              </a:rPr>
              <a:t>1</a:t>
            </a:r>
            <a:r>
              <a:rPr lang="en-US" sz="2200" dirty="0">
                <a:latin typeface="+mn-lt"/>
                <a:cs typeface="Times New Roman"/>
              </a:rPr>
              <a:t> &amp; </a:t>
            </a:r>
            <a:r>
              <a:rPr lang="en-US" sz="2200" i="1" dirty="0">
                <a:solidFill>
                  <a:srgbClr val="FF0000"/>
                </a:solidFill>
                <a:latin typeface="+mn-lt"/>
                <a:cs typeface="Times New Roman"/>
              </a:rPr>
              <a:t>r</a:t>
            </a:r>
            <a:r>
              <a:rPr lang="en-US" sz="2200" i="1" baseline="-25000" dirty="0">
                <a:solidFill>
                  <a:srgbClr val="FF0000"/>
                </a:solidFill>
                <a:latin typeface="+mn-lt"/>
                <a:cs typeface="Times New Roman"/>
              </a:rPr>
              <a:t>2</a:t>
            </a:r>
            <a:r>
              <a:rPr lang="en-US" sz="2200" dirty="0">
                <a:latin typeface="+mn-lt"/>
                <a:cs typeface="Times New Roman"/>
              </a:rPr>
              <a:t>.</a:t>
            </a:r>
          </a:p>
        </p:txBody>
      </p: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8F39A0-BD23-4867-B24B-FF2AF0EBF226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317F12C-A210-46F9-90FB-50D14A97FE50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 Equation;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Factors Affecting Free Radical copolymerization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FDAD2FA-E24C-44C8-AEBA-34DA2D52DE5F}"/>
              </a:ext>
            </a:extLst>
          </p:cNvPr>
          <p:cNvSpPr txBox="1"/>
          <p:nvPr/>
        </p:nvSpPr>
        <p:spPr>
          <a:xfrm>
            <a:off x="1447800" y="2971800"/>
            <a:ext cx="10591800" cy="15972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495800" algn="l"/>
              </a:tabLst>
            </a:pPr>
            <a:r>
              <a:rPr lang="en-US" sz="2200" b="1" i="1" dirty="0">
                <a:solidFill>
                  <a:srgbClr val="009900"/>
                </a:solidFill>
                <a:uFill>
                  <a:solidFill>
                    <a:srgbClr val="009900"/>
                  </a:solidFill>
                </a:uFill>
                <a:latin typeface="+mn-lt"/>
                <a:cs typeface="Times New Roman"/>
              </a:rPr>
              <a:t>Effect of Pressure</a:t>
            </a:r>
            <a:endParaRPr sz="2200" b="1" dirty="0">
              <a:latin typeface="+mn-lt"/>
              <a:cs typeface="Times New Roman"/>
            </a:endParaRPr>
          </a:p>
          <a:p>
            <a:pPr marL="462915" marR="109855" algn="just">
              <a:spcBef>
                <a:spcPts val="0"/>
              </a:spcBef>
              <a:spcAft>
                <a:spcPts val="600"/>
              </a:spcAft>
            </a:pPr>
            <a:r>
              <a:rPr lang="en-US" sz="2200" spc="-5" dirty="0">
                <a:latin typeface="+mn-lt"/>
                <a:cs typeface="Times New Roman"/>
              </a:rPr>
              <a:t>The reaction pressure has Similar effect as reaction temperature</a:t>
            </a:r>
          </a:p>
          <a:p>
            <a:pPr marL="462915" marR="109855" algn="just">
              <a:spcBef>
                <a:spcPts val="0"/>
              </a:spcBef>
              <a:spcAft>
                <a:spcPts val="600"/>
              </a:spcAft>
            </a:pPr>
            <a:r>
              <a:rPr lang="en-US" sz="2200" spc="-5" dirty="0">
                <a:latin typeface="+mn-lt"/>
                <a:cs typeface="Times New Roman"/>
              </a:rPr>
              <a:t>The higher the pressure, the less selectivity of the joint polymerization by converting</a:t>
            </a:r>
          </a:p>
          <a:p>
            <a:pPr marL="462915" marR="109855" algn="just">
              <a:spcBef>
                <a:spcPts val="0"/>
              </a:spcBef>
              <a:spcAft>
                <a:spcPts val="600"/>
              </a:spcAft>
            </a:pPr>
            <a:r>
              <a:rPr lang="en-US" sz="2200" spc="-5" dirty="0">
                <a:latin typeface="+mn-lt"/>
                <a:cs typeface="Times New Roman"/>
              </a:rPr>
              <a:t>a value of ratios to achieve towards the ideal co polymerization.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E70479B-504F-48E8-BBFC-51A92BFF54BD}"/>
              </a:ext>
            </a:extLst>
          </p:cNvPr>
          <p:cNvSpPr txBox="1"/>
          <p:nvPr/>
        </p:nvSpPr>
        <p:spPr>
          <a:xfrm>
            <a:off x="3978021" y="859830"/>
            <a:ext cx="1174115" cy="788676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0"/>
              </a:spcBef>
            </a:pPr>
            <a:r>
              <a:rPr sz="2200" dirty="0">
                <a:latin typeface="+mn-lt"/>
                <a:cs typeface="Times New Roman"/>
              </a:rPr>
              <a:t>r</a:t>
            </a:r>
            <a:r>
              <a:rPr sz="2200" baseline="-20833" dirty="0">
                <a:latin typeface="+mn-lt"/>
                <a:cs typeface="Times New Roman"/>
              </a:rPr>
              <a:t>1</a:t>
            </a:r>
            <a:r>
              <a:rPr sz="2200" spc="232" baseline="-20833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=</a:t>
            </a:r>
            <a:r>
              <a:rPr sz="2200" spc="-30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0.52</a:t>
            </a:r>
            <a:endParaRPr sz="2200">
              <a:latin typeface="+mn-lt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0"/>
              </a:spcBef>
            </a:pPr>
            <a:r>
              <a:rPr sz="2200" spc="-5" dirty="0">
                <a:latin typeface="+mn-lt"/>
                <a:cs typeface="Times New Roman"/>
              </a:rPr>
              <a:t>r</a:t>
            </a:r>
            <a:r>
              <a:rPr sz="2200" spc="-7" baseline="-20833" dirty="0">
                <a:latin typeface="+mn-lt"/>
                <a:cs typeface="Times New Roman"/>
              </a:rPr>
              <a:t>1</a:t>
            </a:r>
            <a:r>
              <a:rPr sz="2200" spc="225" baseline="-20833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=</a:t>
            </a:r>
            <a:r>
              <a:rPr sz="2200" spc="-3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0.54</a:t>
            </a:r>
            <a:endParaRPr sz="2200">
              <a:latin typeface="+mn-lt"/>
              <a:cs typeface="Times New Roman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6DD88C1-34D2-4258-A36E-0C97F195CD17}"/>
              </a:ext>
            </a:extLst>
          </p:cNvPr>
          <p:cNvSpPr txBox="1"/>
          <p:nvPr/>
        </p:nvSpPr>
        <p:spPr>
          <a:xfrm>
            <a:off x="5618860" y="853461"/>
            <a:ext cx="1148080" cy="78739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0"/>
              </a:spcBef>
            </a:pPr>
            <a:r>
              <a:rPr sz="2200" spc="-5" dirty="0">
                <a:latin typeface="+mn-lt"/>
                <a:cs typeface="Times New Roman"/>
              </a:rPr>
              <a:t>r</a:t>
            </a:r>
            <a:r>
              <a:rPr sz="2200" spc="-7" baseline="-20833" dirty="0">
                <a:latin typeface="+mn-lt"/>
                <a:cs typeface="Times New Roman"/>
              </a:rPr>
              <a:t>2</a:t>
            </a:r>
            <a:r>
              <a:rPr sz="2200" spc="-37" baseline="-20833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=</a:t>
            </a:r>
            <a:r>
              <a:rPr sz="2200" spc="-4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0.46</a:t>
            </a:r>
          </a:p>
          <a:p>
            <a:pPr marL="74930">
              <a:lnSpc>
                <a:spcPct val="100000"/>
              </a:lnSpc>
              <a:spcBef>
                <a:spcPts val="0"/>
              </a:spcBef>
            </a:pPr>
            <a:r>
              <a:rPr sz="2200" spc="-5" dirty="0">
                <a:latin typeface="+mn-lt"/>
                <a:cs typeface="Times New Roman"/>
              </a:rPr>
              <a:t>r</a:t>
            </a:r>
            <a:r>
              <a:rPr sz="2200" spc="-7" baseline="-20833" dirty="0">
                <a:latin typeface="+mn-lt"/>
                <a:cs typeface="Times New Roman"/>
              </a:rPr>
              <a:t>2</a:t>
            </a:r>
            <a:r>
              <a:rPr sz="2200" spc="-44" baseline="-20833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=</a:t>
            </a:r>
            <a:r>
              <a:rPr sz="2200" spc="-5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0.59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98184B78-52DA-4EEA-97AF-69AF75DC804C}"/>
              </a:ext>
            </a:extLst>
          </p:cNvPr>
          <p:cNvSpPr txBox="1"/>
          <p:nvPr/>
        </p:nvSpPr>
        <p:spPr>
          <a:xfrm>
            <a:off x="7390765" y="838200"/>
            <a:ext cx="1143635" cy="78675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0"/>
              </a:spcBef>
            </a:pPr>
            <a:r>
              <a:rPr sz="2200" spc="-5" dirty="0">
                <a:latin typeface="+mn-lt"/>
                <a:cs typeface="Times New Roman"/>
              </a:rPr>
              <a:t>At</a:t>
            </a:r>
            <a:r>
              <a:rPr sz="2200" spc="-30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60</a:t>
            </a:r>
            <a:r>
              <a:rPr sz="2200" spc="-30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C</a:t>
            </a:r>
            <a:endParaRPr sz="220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sz="2200" spc="-5" dirty="0">
                <a:latin typeface="+mn-lt"/>
                <a:cs typeface="Times New Roman"/>
              </a:rPr>
              <a:t>At</a:t>
            </a:r>
            <a:r>
              <a:rPr sz="2200" spc="-4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131</a:t>
            </a:r>
            <a:r>
              <a:rPr sz="2200" spc="-40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C</a:t>
            </a:r>
            <a:endParaRPr sz="2200">
              <a:latin typeface="+mn-lt"/>
              <a:cs typeface="Times New Roman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75C59722-1D40-49AB-B467-67A726D25D3D}"/>
              </a:ext>
            </a:extLst>
          </p:cNvPr>
          <p:cNvSpPr txBox="1"/>
          <p:nvPr/>
        </p:nvSpPr>
        <p:spPr>
          <a:xfrm>
            <a:off x="1066801" y="1825683"/>
            <a:ext cx="105918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+mn-lt"/>
                <a:cs typeface="Times New Roman"/>
              </a:rPr>
              <a:t>The</a:t>
            </a:r>
            <a:r>
              <a:rPr sz="2200" spc="-10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increase</a:t>
            </a:r>
            <a:r>
              <a:rPr sz="2200" spc="-20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of</a:t>
            </a:r>
            <a:r>
              <a:rPr sz="2200" spc="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reaction</a:t>
            </a:r>
            <a:r>
              <a:rPr sz="2200" spc="-3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temperature</a:t>
            </a:r>
            <a:r>
              <a:rPr sz="2200" spc="-30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decreases</a:t>
            </a:r>
            <a:r>
              <a:rPr sz="2200" spc="-1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the</a:t>
            </a:r>
            <a:r>
              <a:rPr sz="2200" spc="-1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copolymerization</a:t>
            </a:r>
            <a:r>
              <a:rPr sz="2200" spc="-35" dirty="0">
                <a:latin typeface="+mn-lt"/>
                <a:cs typeface="Times New Roman"/>
              </a:rPr>
              <a:t> </a:t>
            </a:r>
            <a:r>
              <a:rPr sz="2200" spc="-15" dirty="0">
                <a:latin typeface="+mn-lt"/>
                <a:cs typeface="Times New Roman"/>
              </a:rPr>
              <a:t>selectivity,</a:t>
            </a:r>
            <a:r>
              <a:rPr sz="2200" spc="-3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as</a:t>
            </a:r>
            <a:r>
              <a:rPr sz="2200" spc="50" dirty="0">
                <a:latin typeface="+mn-lt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+mn-lt"/>
                <a:cs typeface="Times New Roman"/>
              </a:rPr>
              <a:t>r</a:t>
            </a:r>
            <a:r>
              <a:rPr sz="2200" b="1" spc="-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reactivity </a:t>
            </a:r>
            <a:r>
              <a:rPr sz="2200" spc="-58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ratios</a:t>
            </a:r>
            <a:r>
              <a:rPr sz="2200" spc="-2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is getting</a:t>
            </a:r>
            <a:r>
              <a:rPr sz="2200" spc="-3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close to</a:t>
            </a:r>
            <a:r>
              <a:rPr sz="2200" spc="-15" dirty="0">
                <a:latin typeface="+mn-lt"/>
                <a:cs typeface="Times New Roman"/>
              </a:rPr>
              <a:t> </a:t>
            </a:r>
            <a:r>
              <a:rPr sz="2200" spc="-25" dirty="0">
                <a:latin typeface="+mn-lt"/>
                <a:cs typeface="Times New Roman"/>
              </a:rPr>
              <a:t>unity.</a:t>
            </a:r>
            <a:endParaRPr sz="2200" dirty="0">
              <a:latin typeface="+mn-lt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200" dirty="0">
                <a:latin typeface="+mn-lt"/>
                <a:cs typeface="Times New Roman"/>
              </a:rPr>
              <a:t>i.s;</a:t>
            </a:r>
            <a:r>
              <a:rPr sz="2200" spc="-10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the</a:t>
            </a:r>
            <a:r>
              <a:rPr sz="2200" spc="-20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tendency</a:t>
            </a:r>
            <a:r>
              <a:rPr sz="2200" spc="-2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of</a:t>
            </a:r>
            <a:r>
              <a:rPr sz="2200" spc="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preference</a:t>
            </a:r>
            <a:r>
              <a:rPr sz="2200" spc="-2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between</a:t>
            </a:r>
            <a:r>
              <a:rPr sz="2200" spc="-2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monomers</a:t>
            </a:r>
            <a:r>
              <a:rPr sz="2200" spc="30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during</a:t>
            </a:r>
            <a:r>
              <a:rPr sz="2200" spc="-1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copolymerization</a:t>
            </a:r>
            <a:r>
              <a:rPr sz="2200" spc="-3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is</a:t>
            </a:r>
            <a:r>
              <a:rPr sz="2200" spc="5" dirty="0">
                <a:latin typeface="+mn-lt"/>
                <a:cs typeface="Times New Roman"/>
              </a:rPr>
              <a:t> </a:t>
            </a:r>
            <a:r>
              <a:rPr sz="2200" dirty="0">
                <a:latin typeface="+mn-lt"/>
                <a:cs typeface="Times New Roman"/>
              </a:rPr>
              <a:t>depressed.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CAD39706-B268-487C-877E-0AE8DA95D94E}"/>
              </a:ext>
            </a:extLst>
          </p:cNvPr>
          <p:cNvSpPr txBox="1"/>
          <p:nvPr/>
        </p:nvSpPr>
        <p:spPr>
          <a:xfrm>
            <a:off x="4443792" y="5219913"/>
            <a:ext cx="169303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+mn-lt"/>
                <a:cs typeface="Times New Roman"/>
              </a:rPr>
              <a:t>r</a:t>
            </a:r>
            <a:r>
              <a:rPr sz="2200" b="1" baseline="-20833" dirty="0">
                <a:latin typeface="+mn-lt"/>
                <a:cs typeface="Times New Roman"/>
              </a:rPr>
              <a:t>1</a:t>
            </a:r>
            <a:r>
              <a:rPr sz="2200" b="1" dirty="0">
                <a:latin typeface="+mn-lt"/>
                <a:cs typeface="Times New Roman"/>
              </a:rPr>
              <a:t>r</a:t>
            </a:r>
            <a:r>
              <a:rPr sz="2200" b="1" baseline="-20833" dirty="0">
                <a:latin typeface="+mn-lt"/>
                <a:cs typeface="Times New Roman"/>
              </a:rPr>
              <a:t>2</a:t>
            </a:r>
            <a:r>
              <a:rPr sz="2200" b="1" spc="142" baseline="-20833" dirty="0">
                <a:latin typeface="+mn-lt"/>
                <a:cs typeface="Times New Roman"/>
              </a:rPr>
              <a:t> </a:t>
            </a:r>
            <a:r>
              <a:rPr sz="2200" b="1" dirty="0">
                <a:latin typeface="+mn-lt"/>
                <a:cs typeface="Times New Roman"/>
              </a:rPr>
              <a:t>=</a:t>
            </a:r>
            <a:r>
              <a:rPr sz="2200" b="1" spc="-45" dirty="0">
                <a:latin typeface="+mn-lt"/>
                <a:cs typeface="Times New Roman"/>
              </a:rPr>
              <a:t> </a:t>
            </a:r>
            <a:r>
              <a:rPr sz="2200" b="1" dirty="0">
                <a:latin typeface="+mn-lt"/>
                <a:cs typeface="Times New Roman"/>
              </a:rPr>
              <a:t>0.16</a:t>
            </a:r>
            <a:endParaRPr sz="2200" dirty="0">
              <a:latin typeface="+mn-lt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200" b="1" dirty="0">
                <a:latin typeface="+mn-lt"/>
                <a:cs typeface="Times New Roman"/>
              </a:rPr>
              <a:t>r</a:t>
            </a:r>
            <a:r>
              <a:rPr sz="2200" b="1" baseline="-20833" dirty="0">
                <a:latin typeface="+mn-lt"/>
                <a:cs typeface="Times New Roman"/>
              </a:rPr>
              <a:t>1</a:t>
            </a:r>
            <a:r>
              <a:rPr sz="2200" b="1" dirty="0">
                <a:latin typeface="+mn-lt"/>
                <a:cs typeface="Times New Roman"/>
              </a:rPr>
              <a:t>r</a:t>
            </a:r>
            <a:r>
              <a:rPr sz="2200" b="1" baseline="-20833" dirty="0">
                <a:latin typeface="+mn-lt"/>
                <a:cs typeface="Times New Roman"/>
              </a:rPr>
              <a:t>2</a:t>
            </a:r>
            <a:r>
              <a:rPr sz="2200" b="1" spc="802" baseline="-20833" dirty="0">
                <a:latin typeface="+mn-lt"/>
                <a:cs typeface="Times New Roman"/>
              </a:rPr>
              <a:t> </a:t>
            </a:r>
            <a:r>
              <a:rPr sz="2200" b="1" dirty="0">
                <a:latin typeface="+mn-lt"/>
                <a:cs typeface="Times New Roman"/>
              </a:rPr>
              <a:t>=</a:t>
            </a:r>
            <a:r>
              <a:rPr sz="2200" b="1" spc="-40" dirty="0">
                <a:latin typeface="+mn-lt"/>
                <a:cs typeface="Times New Roman"/>
              </a:rPr>
              <a:t> </a:t>
            </a:r>
            <a:r>
              <a:rPr sz="2200" b="1" dirty="0">
                <a:latin typeface="+mn-lt"/>
                <a:cs typeface="Times New Roman"/>
              </a:rPr>
              <a:t>0.54</a:t>
            </a:r>
            <a:endParaRPr sz="2200" dirty="0">
              <a:latin typeface="+mn-lt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200" b="1" dirty="0">
                <a:latin typeface="+mn-lt"/>
                <a:cs typeface="Times New Roman"/>
              </a:rPr>
              <a:t>r</a:t>
            </a:r>
            <a:r>
              <a:rPr sz="2200" b="1" baseline="-20833" dirty="0">
                <a:latin typeface="+mn-lt"/>
                <a:cs typeface="Times New Roman"/>
              </a:rPr>
              <a:t>1</a:t>
            </a:r>
            <a:r>
              <a:rPr sz="2200" b="1" dirty="0">
                <a:latin typeface="+mn-lt"/>
                <a:cs typeface="Times New Roman"/>
              </a:rPr>
              <a:t>r</a:t>
            </a:r>
            <a:r>
              <a:rPr sz="2200" b="1" baseline="-20833" dirty="0">
                <a:latin typeface="+mn-lt"/>
                <a:cs typeface="Times New Roman"/>
              </a:rPr>
              <a:t>2</a:t>
            </a:r>
            <a:r>
              <a:rPr sz="2200" b="1" spc="802" baseline="-20833" dirty="0">
                <a:latin typeface="+mn-lt"/>
                <a:cs typeface="Times New Roman"/>
              </a:rPr>
              <a:t> </a:t>
            </a:r>
            <a:r>
              <a:rPr sz="2200" b="1" dirty="0">
                <a:latin typeface="+mn-lt"/>
                <a:cs typeface="Times New Roman"/>
              </a:rPr>
              <a:t>=</a:t>
            </a:r>
            <a:r>
              <a:rPr sz="2200" b="1" spc="-40" dirty="0">
                <a:latin typeface="+mn-lt"/>
                <a:cs typeface="Times New Roman"/>
              </a:rPr>
              <a:t> </a:t>
            </a:r>
            <a:r>
              <a:rPr sz="2200" b="1" dirty="0">
                <a:latin typeface="+mn-lt"/>
                <a:cs typeface="Times New Roman"/>
              </a:rPr>
              <a:t>0.91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0D30E1E3-EE2B-4146-859F-DB0D3D8B22D9}"/>
              </a:ext>
            </a:extLst>
          </p:cNvPr>
          <p:cNvSpPr txBox="1"/>
          <p:nvPr/>
        </p:nvSpPr>
        <p:spPr>
          <a:xfrm>
            <a:off x="6766940" y="5219913"/>
            <a:ext cx="15240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+mn-lt"/>
                <a:cs typeface="Times New Roman"/>
              </a:rPr>
              <a:t>at</a:t>
            </a:r>
            <a:r>
              <a:rPr sz="2200" b="1" spc="-40" dirty="0">
                <a:latin typeface="+mn-lt"/>
                <a:cs typeface="Times New Roman"/>
              </a:rPr>
              <a:t> </a:t>
            </a:r>
            <a:r>
              <a:rPr sz="2200" b="1" dirty="0">
                <a:latin typeface="+mn-lt"/>
                <a:cs typeface="Times New Roman"/>
              </a:rPr>
              <a:t>1</a:t>
            </a:r>
            <a:r>
              <a:rPr sz="2200" b="1" spc="-25" dirty="0">
                <a:latin typeface="+mn-lt"/>
                <a:cs typeface="Times New Roman"/>
              </a:rPr>
              <a:t> </a:t>
            </a:r>
            <a:r>
              <a:rPr sz="2200" b="1" dirty="0">
                <a:latin typeface="+mn-lt"/>
                <a:cs typeface="Times New Roman"/>
              </a:rPr>
              <a:t>atm</a:t>
            </a:r>
            <a:endParaRPr sz="2200" dirty="0">
              <a:latin typeface="+mn-lt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2200" b="1" dirty="0">
                <a:latin typeface="+mn-lt"/>
                <a:cs typeface="Times New Roman"/>
              </a:rPr>
              <a:t>at</a:t>
            </a:r>
            <a:r>
              <a:rPr sz="2200" b="1" spc="-30" dirty="0">
                <a:latin typeface="+mn-lt"/>
                <a:cs typeface="Times New Roman"/>
              </a:rPr>
              <a:t> </a:t>
            </a:r>
            <a:r>
              <a:rPr sz="2200" b="1" dirty="0">
                <a:latin typeface="+mn-lt"/>
                <a:cs typeface="Times New Roman"/>
              </a:rPr>
              <a:t>100</a:t>
            </a:r>
            <a:r>
              <a:rPr sz="2200" b="1" spc="-35" dirty="0">
                <a:latin typeface="+mn-lt"/>
                <a:cs typeface="Times New Roman"/>
              </a:rPr>
              <a:t> </a:t>
            </a:r>
            <a:r>
              <a:rPr sz="2200" b="1" dirty="0">
                <a:latin typeface="+mn-lt"/>
                <a:cs typeface="Times New Roman"/>
              </a:rPr>
              <a:t>atm</a:t>
            </a:r>
            <a:endParaRPr sz="2200" dirty="0">
              <a:latin typeface="+mn-lt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2200" b="1" dirty="0">
                <a:latin typeface="+mn-lt"/>
                <a:cs typeface="Times New Roman"/>
              </a:rPr>
              <a:t>at</a:t>
            </a:r>
            <a:r>
              <a:rPr sz="2200" b="1" spc="-45" dirty="0">
                <a:latin typeface="+mn-lt"/>
                <a:cs typeface="Times New Roman"/>
              </a:rPr>
              <a:t> </a:t>
            </a:r>
            <a:r>
              <a:rPr sz="2200" b="1" dirty="0">
                <a:latin typeface="+mn-lt"/>
                <a:cs typeface="Times New Roman"/>
              </a:rPr>
              <a:t>1000</a:t>
            </a:r>
            <a:r>
              <a:rPr sz="2200" b="1" spc="-50" dirty="0">
                <a:latin typeface="+mn-lt"/>
                <a:cs typeface="Times New Roman"/>
              </a:rPr>
              <a:t> </a:t>
            </a:r>
            <a:r>
              <a:rPr sz="2200" b="1" dirty="0">
                <a:latin typeface="+mn-lt"/>
                <a:cs typeface="Times New Roman"/>
              </a:rPr>
              <a:t>atm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DD4ADF40-56A1-4E71-AB55-226DFC976248}"/>
              </a:ext>
            </a:extLst>
          </p:cNvPr>
          <p:cNvSpPr txBox="1"/>
          <p:nvPr/>
        </p:nvSpPr>
        <p:spPr>
          <a:xfrm>
            <a:off x="1905000" y="4678463"/>
            <a:ext cx="73152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b="1" spc="-5" dirty="0">
                <a:latin typeface="+mn-lt"/>
                <a:cs typeface="Times New Roman"/>
              </a:rPr>
              <a:t>Example: </a:t>
            </a:r>
            <a:r>
              <a:rPr sz="2200" spc="-5" dirty="0">
                <a:latin typeface="+mn-lt"/>
                <a:cs typeface="Times New Roman"/>
              </a:rPr>
              <a:t>polymerization</a:t>
            </a:r>
            <a:r>
              <a:rPr sz="2200" spc="1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of</a:t>
            </a:r>
            <a:r>
              <a:rPr sz="2200" spc="1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methyl</a:t>
            </a:r>
            <a:r>
              <a:rPr sz="2200" spc="10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methacrylate</a:t>
            </a:r>
            <a:r>
              <a:rPr sz="2200" spc="35" dirty="0">
                <a:latin typeface="+mn-lt"/>
                <a:cs typeface="Times New Roman"/>
              </a:rPr>
              <a:t> </a:t>
            </a:r>
            <a:r>
              <a:rPr sz="2200" spc="-5" dirty="0">
                <a:latin typeface="+mn-lt"/>
                <a:cs typeface="Times New Roman"/>
              </a:rPr>
              <a:t>acrylonitrile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4F346117-9FB8-49B8-BE93-E2A39DF50783}"/>
              </a:ext>
            </a:extLst>
          </p:cNvPr>
          <p:cNvSpPr txBox="1"/>
          <p:nvPr/>
        </p:nvSpPr>
        <p:spPr>
          <a:xfrm>
            <a:off x="1858743" y="6439113"/>
            <a:ext cx="9372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+mn-lt"/>
                <a:cs typeface="Times New Roman"/>
              </a:rPr>
              <a:t>Note</a:t>
            </a:r>
            <a:r>
              <a:rPr sz="2000" spc="-15" dirty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+mn-lt"/>
                <a:cs typeface="Times New Roman"/>
              </a:rPr>
              <a:t>that;</a:t>
            </a:r>
            <a:r>
              <a:rPr sz="2000" spc="-30" dirty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changing</a:t>
            </a:r>
            <a:r>
              <a:rPr sz="2000" spc="-4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reaction</a:t>
            </a:r>
            <a:r>
              <a:rPr sz="2000" spc="-2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pressure</a:t>
            </a:r>
            <a:r>
              <a:rPr sz="2000" spc="-3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will</a:t>
            </a:r>
            <a:r>
              <a:rPr sz="2000" spc="-20" dirty="0">
                <a:latin typeface="+mn-lt"/>
                <a:cs typeface="Times New Roman"/>
              </a:rPr>
              <a:t> </a:t>
            </a:r>
            <a:r>
              <a:rPr sz="2000" spc="-5" dirty="0">
                <a:latin typeface="+mn-lt"/>
                <a:cs typeface="Times New Roman"/>
              </a:rPr>
              <a:t>affect</a:t>
            </a:r>
            <a:r>
              <a:rPr sz="2000" spc="-2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the</a:t>
            </a:r>
            <a:r>
              <a:rPr sz="2000" spc="-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free</a:t>
            </a:r>
            <a:r>
              <a:rPr sz="2000" spc="-2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radical</a:t>
            </a:r>
            <a:r>
              <a:rPr sz="2000" spc="-4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species</a:t>
            </a:r>
            <a:r>
              <a:rPr sz="2000" spc="-25" dirty="0">
                <a:latin typeface="+mn-lt"/>
                <a:cs typeface="Times New Roman"/>
              </a:rPr>
              <a:t> </a:t>
            </a:r>
            <a:r>
              <a:rPr sz="2000" spc="5" dirty="0">
                <a:latin typeface="+mn-lt"/>
                <a:cs typeface="Times New Roman"/>
              </a:rPr>
              <a:t>not</a:t>
            </a:r>
            <a:r>
              <a:rPr sz="2000" spc="-2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the</a:t>
            </a:r>
            <a:r>
              <a:rPr sz="2000" spc="-10" dirty="0">
                <a:latin typeface="+mn-lt"/>
                <a:cs typeface="Times New Roman"/>
              </a:rPr>
              <a:t> </a:t>
            </a:r>
            <a:r>
              <a:rPr sz="2000" spc="-5" dirty="0">
                <a:latin typeface="+mn-lt"/>
                <a:cs typeface="Times New Roman"/>
              </a:rPr>
              <a:t>monomer</a:t>
            </a:r>
            <a:endParaRPr sz="2000" dirty="0"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2516572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8F39A0-BD23-4867-B24B-FF2AF0EBF226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317F12C-A210-46F9-90FB-50D14A97FE50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 Equation;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Factors Affecting Free Radical copolymerization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1F9A199-276E-49C9-ABAB-0FADE03252A8}"/>
              </a:ext>
            </a:extLst>
          </p:cNvPr>
          <p:cNvSpPr txBox="1"/>
          <p:nvPr/>
        </p:nvSpPr>
        <p:spPr>
          <a:xfrm>
            <a:off x="1066800" y="685800"/>
            <a:ext cx="105156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marR="5080" algn="just">
              <a:spcBef>
                <a:spcPts val="0"/>
              </a:spcBef>
            </a:pPr>
            <a:r>
              <a:rPr lang="en-US" sz="2400" b="1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cs typeface="Times New Roman"/>
              </a:rPr>
              <a:t>Effect of Resonance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FDAD2FA-E24C-44C8-AEBA-34DA2D52DE5F}"/>
              </a:ext>
            </a:extLst>
          </p:cNvPr>
          <p:cNvSpPr txBox="1"/>
          <p:nvPr/>
        </p:nvSpPr>
        <p:spPr>
          <a:xfrm>
            <a:off x="1752600" y="1066800"/>
            <a:ext cx="9906000" cy="14433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9855" algn="just">
              <a:spcBef>
                <a:spcPts val="0"/>
              </a:spcBef>
              <a:spcAft>
                <a:spcPts val="600"/>
              </a:spcAft>
            </a:pPr>
            <a:r>
              <a:rPr lang="en-US" sz="2200" spc="-5" dirty="0">
                <a:latin typeface="+mn-lt"/>
                <a:cs typeface="Times New Roman"/>
              </a:rPr>
              <a:t>Reactivity of monomers towards free radicals increases with the  stability of resonance structures formed.</a:t>
            </a:r>
          </a:p>
          <a:p>
            <a:pPr marR="109855" algn="just">
              <a:spcBef>
                <a:spcPts val="0"/>
              </a:spcBef>
              <a:spcAft>
                <a:spcPts val="600"/>
              </a:spcAft>
            </a:pPr>
            <a:r>
              <a:rPr lang="en-US" sz="2200" spc="-5" dirty="0">
                <a:latin typeface="+mn-lt"/>
                <a:cs typeface="Times New Roman"/>
              </a:rPr>
              <a:t>The following substituted groups increases the monomer reactivities  in the order illustrated below.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6CB4D641-9AE7-4590-B5AA-161CFF7AF89E}"/>
              </a:ext>
            </a:extLst>
          </p:cNvPr>
          <p:cNvSpPr txBox="1"/>
          <p:nvPr/>
        </p:nvSpPr>
        <p:spPr>
          <a:xfrm>
            <a:off x="3380862" y="2616954"/>
            <a:ext cx="951872" cy="579198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8100" marR="43180">
              <a:lnSpc>
                <a:spcPct val="70600"/>
              </a:lnSpc>
              <a:spcBef>
                <a:spcPts val="655"/>
              </a:spcBef>
              <a:tabLst>
                <a:tab pos="403860" algn="l"/>
              </a:tabLst>
            </a:pPr>
            <a:r>
              <a:rPr sz="2200" spc="170" dirty="0">
                <a:latin typeface="+mn-lt"/>
                <a:cs typeface="Times New Roman"/>
              </a:rPr>
              <a:t>C	</a:t>
            </a:r>
            <a:r>
              <a:rPr sz="2200" spc="155" dirty="0">
                <a:latin typeface="+mn-lt"/>
                <a:cs typeface="Times New Roman"/>
              </a:rPr>
              <a:t>CH</a:t>
            </a:r>
            <a:r>
              <a:rPr sz="2200" spc="89" baseline="-16908" dirty="0">
                <a:latin typeface="+mn-lt"/>
                <a:cs typeface="Times New Roman"/>
              </a:rPr>
              <a:t>2  </a:t>
            </a:r>
            <a:r>
              <a:rPr sz="2200" spc="180" dirty="0">
                <a:latin typeface="+mn-lt"/>
                <a:cs typeface="Times New Roman"/>
              </a:rPr>
              <a:t>H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FA5C4E62-BB55-4EA4-9158-1E206BF56142}"/>
              </a:ext>
            </a:extLst>
          </p:cNvPr>
          <p:cNvSpPr/>
          <p:nvPr/>
        </p:nvSpPr>
        <p:spPr>
          <a:xfrm>
            <a:off x="3195236" y="2770177"/>
            <a:ext cx="565150" cy="40005"/>
          </a:xfrm>
          <a:custGeom>
            <a:avLst/>
            <a:gdLst/>
            <a:ahLst/>
            <a:cxnLst/>
            <a:rect l="l" t="t" r="r" b="b"/>
            <a:pathLst>
              <a:path w="565150" h="40004">
                <a:moveTo>
                  <a:pt x="384067" y="0"/>
                </a:moveTo>
                <a:lnTo>
                  <a:pt x="564996" y="0"/>
                </a:lnTo>
              </a:path>
              <a:path w="565150" h="40004">
                <a:moveTo>
                  <a:pt x="384067" y="39529"/>
                </a:moveTo>
                <a:lnTo>
                  <a:pt x="564996" y="39529"/>
                </a:lnTo>
              </a:path>
              <a:path w="565150" h="40004">
                <a:moveTo>
                  <a:pt x="199036" y="19959"/>
                </a:moveTo>
                <a:lnTo>
                  <a:pt x="0" y="19959"/>
                </a:lnTo>
              </a:path>
            </a:pathLst>
          </a:custGeom>
          <a:ln w="126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200">
              <a:latin typeface="+mn-lt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886FAEF6-6049-4457-A48D-4B81BE5CFEAF}"/>
              </a:ext>
            </a:extLst>
          </p:cNvPr>
          <p:cNvSpPr txBox="1"/>
          <p:nvPr/>
        </p:nvSpPr>
        <p:spPr>
          <a:xfrm>
            <a:off x="2057400" y="2614846"/>
            <a:ext cx="1087153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200" spc="125" dirty="0">
                <a:latin typeface="+mn-lt"/>
                <a:cs typeface="Times New Roman"/>
              </a:rPr>
              <a:t>-C</a:t>
            </a:r>
            <a:r>
              <a:rPr sz="2200" spc="187" baseline="-16908" dirty="0">
                <a:latin typeface="+mn-lt"/>
                <a:cs typeface="Times New Roman"/>
              </a:rPr>
              <a:t>6</a:t>
            </a:r>
            <a:r>
              <a:rPr sz="2200" spc="125" dirty="0">
                <a:latin typeface="+mn-lt"/>
                <a:cs typeface="Times New Roman"/>
              </a:rPr>
              <a:t>H</a:t>
            </a:r>
            <a:r>
              <a:rPr sz="2200" spc="187" baseline="-16908" dirty="0">
                <a:latin typeface="+mn-lt"/>
                <a:cs typeface="Times New Roman"/>
              </a:rPr>
              <a:t>5</a:t>
            </a:r>
            <a:r>
              <a:rPr sz="2200" spc="187" baseline="-3584" dirty="0">
                <a:latin typeface="+mn-lt"/>
                <a:cs typeface="Times New Roman"/>
              </a:rPr>
              <a:t>,</a:t>
            </a:r>
            <a:endParaRPr sz="2200" baseline="-3584" dirty="0">
              <a:latin typeface="+mn-lt"/>
              <a:cs typeface="Times New Roman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2B510CA5-B066-40CF-AF98-7CD30846764E}"/>
              </a:ext>
            </a:extLst>
          </p:cNvPr>
          <p:cNvSpPr txBox="1"/>
          <p:nvPr/>
        </p:nvSpPr>
        <p:spPr>
          <a:xfrm>
            <a:off x="4295078" y="2590800"/>
            <a:ext cx="2650730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2200" spc="209" baseline="3584" dirty="0">
                <a:latin typeface="+mn-lt"/>
                <a:cs typeface="Times New Roman"/>
              </a:rPr>
              <a:t>&gt;</a:t>
            </a:r>
            <a:r>
              <a:rPr sz="2200" spc="434" baseline="3584" dirty="0">
                <a:latin typeface="+mn-lt"/>
                <a:cs typeface="Times New Roman"/>
              </a:rPr>
              <a:t> </a:t>
            </a:r>
            <a:r>
              <a:rPr sz="2200" spc="202" baseline="3584" dirty="0">
                <a:latin typeface="+mn-lt"/>
                <a:cs typeface="Times New Roman"/>
              </a:rPr>
              <a:t>-CN</a:t>
            </a:r>
            <a:r>
              <a:rPr sz="2200" spc="202" baseline="10752" dirty="0">
                <a:latin typeface="+mn-lt"/>
                <a:cs typeface="Times New Roman"/>
              </a:rPr>
              <a:t>,</a:t>
            </a:r>
            <a:r>
              <a:rPr sz="2200" spc="-52" baseline="10752" dirty="0">
                <a:latin typeface="+mn-lt"/>
                <a:cs typeface="Times New Roman"/>
              </a:rPr>
              <a:t> </a:t>
            </a:r>
            <a:r>
              <a:rPr sz="2200" spc="140" dirty="0">
                <a:latin typeface="+mn-lt"/>
                <a:cs typeface="Times New Roman"/>
              </a:rPr>
              <a:t>-COR</a:t>
            </a:r>
            <a:r>
              <a:rPr sz="2200" spc="350" dirty="0">
                <a:latin typeface="+mn-lt"/>
                <a:cs typeface="Times New Roman"/>
              </a:rPr>
              <a:t> </a:t>
            </a:r>
            <a:r>
              <a:rPr sz="2200" spc="209" baseline="3584" dirty="0">
                <a:latin typeface="+mn-lt"/>
                <a:cs typeface="Times New Roman"/>
              </a:rPr>
              <a:t>&gt;</a:t>
            </a:r>
            <a:r>
              <a:rPr sz="2200" spc="532" baseline="3584" dirty="0">
                <a:latin typeface="+mn-lt"/>
                <a:cs typeface="Times New Roman"/>
              </a:rPr>
              <a:t> </a:t>
            </a:r>
            <a:r>
              <a:rPr sz="2200" spc="217" baseline="1792" dirty="0">
                <a:latin typeface="+mn-lt"/>
                <a:cs typeface="Times New Roman"/>
              </a:rPr>
              <a:t>-COOH</a:t>
            </a:r>
            <a:endParaRPr sz="2200" baseline="1792" dirty="0">
              <a:latin typeface="+mn-lt"/>
              <a:cs typeface="Times New Roman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39484840-B911-420C-98D8-42F618B5EBC2}"/>
              </a:ext>
            </a:extLst>
          </p:cNvPr>
          <p:cNvSpPr txBox="1"/>
          <p:nvPr/>
        </p:nvSpPr>
        <p:spPr>
          <a:xfrm>
            <a:off x="6731776" y="2612894"/>
            <a:ext cx="154940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140" dirty="0">
                <a:latin typeface="+mn-lt"/>
                <a:cs typeface="Times New Roman"/>
              </a:rPr>
              <a:t>&gt;</a:t>
            </a:r>
            <a:endParaRPr sz="2200">
              <a:latin typeface="+mn-lt"/>
              <a:cs typeface="Times New Roman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0EA79B9D-F3C2-407E-962E-FA18E6825C26}"/>
              </a:ext>
            </a:extLst>
          </p:cNvPr>
          <p:cNvSpPr txBox="1"/>
          <p:nvPr/>
        </p:nvSpPr>
        <p:spPr>
          <a:xfrm>
            <a:off x="7073826" y="2630511"/>
            <a:ext cx="1003374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110" dirty="0">
                <a:latin typeface="+mn-lt"/>
                <a:cs typeface="Times New Roman"/>
              </a:rPr>
              <a:t>-C</a:t>
            </a:r>
            <a:r>
              <a:rPr sz="2200" spc="155" dirty="0">
                <a:latin typeface="+mn-lt"/>
                <a:cs typeface="Times New Roman"/>
              </a:rPr>
              <a:t>OO</a:t>
            </a:r>
            <a:r>
              <a:rPr sz="2200" spc="170" dirty="0">
                <a:latin typeface="+mn-lt"/>
                <a:cs typeface="Times New Roman"/>
              </a:rPr>
              <a:t>R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2291967C-245C-4D92-AE24-3C3A7B44BEBE}"/>
              </a:ext>
            </a:extLst>
          </p:cNvPr>
          <p:cNvSpPr txBox="1"/>
          <p:nvPr/>
        </p:nvSpPr>
        <p:spPr>
          <a:xfrm>
            <a:off x="8138111" y="2634369"/>
            <a:ext cx="791430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94640" algn="l"/>
              </a:tabLst>
            </a:pPr>
            <a:r>
              <a:rPr sz="2200" spc="140" dirty="0">
                <a:latin typeface="+mn-lt"/>
                <a:cs typeface="Times New Roman"/>
              </a:rPr>
              <a:t>&gt;	</a:t>
            </a:r>
            <a:r>
              <a:rPr sz="2200" spc="85" dirty="0">
                <a:latin typeface="+mn-lt"/>
                <a:cs typeface="Times New Roman"/>
              </a:rPr>
              <a:t>-</a:t>
            </a:r>
            <a:r>
              <a:rPr sz="2200" spc="140" dirty="0">
                <a:latin typeface="+mn-lt"/>
                <a:cs typeface="Times New Roman"/>
              </a:rPr>
              <a:t>C</a:t>
            </a:r>
            <a:r>
              <a:rPr sz="2200" spc="70" dirty="0">
                <a:latin typeface="+mn-lt"/>
                <a:cs typeface="Times New Roman"/>
              </a:rPr>
              <a:t>l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3481DF6D-5632-41B5-8312-2A5B7BC49BE4}"/>
              </a:ext>
            </a:extLst>
          </p:cNvPr>
          <p:cNvSpPr txBox="1"/>
          <p:nvPr/>
        </p:nvSpPr>
        <p:spPr>
          <a:xfrm>
            <a:off x="8929541" y="2630511"/>
            <a:ext cx="1376037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140" dirty="0">
                <a:latin typeface="+mn-lt"/>
                <a:cs typeface="Times New Roman"/>
              </a:rPr>
              <a:t>&gt;</a:t>
            </a:r>
            <a:r>
              <a:rPr sz="2200" spc="500" dirty="0">
                <a:latin typeface="+mn-lt"/>
                <a:cs typeface="Times New Roman"/>
              </a:rPr>
              <a:t> </a:t>
            </a:r>
            <a:r>
              <a:rPr sz="2200" spc="145" dirty="0">
                <a:latin typeface="+mn-lt"/>
                <a:cs typeface="Times New Roman"/>
              </a:rPr>
              <a:t>-OCOR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91D0A248-5E41-45F7-AF06-9C27545C5A89}"/>
              </a:ext>
            </a:extLst>
          </p:cNvPr>
          <p:cNvSpPr txBox="1"/>
          <p:nvPr/>
        </p:nvSpPr>
        <p:spPr>
          <a:xfrm>
            <a:off x="10356850" y="2638726"/>
            <a:ext cx="1073150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200" spc="209" baseline="5376" dirty="0">
                <a:latin typeface="+mn-lt"/>
                <a:cs typeface="Times New Roman"/>
              </a:rPr>
              <a:t>&gt; </a:t>
            </a:r>
            <a:r>
              <a:rPr sz="2200" spc="104" baseline="5376" dirty="0">
                <a:latin typeface="+mn-lt"/>
                <a:cs typeface="Times New Roman"/>
              </a:rPr>
              <a:t> </a:t>
            </a:r>
            <a:r>
              <a:rPr sz="2200" spc="104" baseline="1792" dirty="0">
                <a:latin typeface="+mn-lt"/>
                <a:cs typeface="Times New Roman"/>
              </a:rPr>
              <a:t>-</a:t>
            </a:r>
            <a:r>
              <a:rPr sz="2200" spc="232" baseline="1792" dirty="0">
                <a:latin typeface="+mn-lt"/>
                <a:cs typeface="Times New Roman"/>
              </a:rPr>
              <a:t>O</a:t>
            </a:r>
            <a:r>
              <a:rPr sz="2200" spc="254" baseline="1792" dirty="0">
                <a:latin typeface="+mn-lt"/>
                <a:cs typeface="Times New Roman"/>
              </a:rPr>
              <a:t>R</a:t>
            </a:r>
            <a:r>
              <a:rPr sz="2200" spc="-202" baseline="1792" dirty="0">
                <a:latin typeface="+mn-lt"/>
                <a:cs typeface="Times New Roman"/>
              </a:rPr>
              <a:t> </a:t>
            </a:r>
            <a:r>
              <a:rPr sz="2200" spc="89" baseline="7168" dirty="0">
                <a:latin typeface="+mn-lt"/>
                <a:cs typeface="Times New Roman"/>
              </a:rPr>
              <a:t>,</a:t>
            </a:r>
            <a:r>
              <a:rPr sz="2200" baseline="7168" dirty="0">
                <a:latin typeface="+mn-lt"/>
                <a:cs typeface="Times New Roman"/>
              </a:rPr>
              <a:t> </a:t>
            </a:r>
            <a:r>
              <a:rPr sz="2200" spc="179" baseline="7168" dirty="0">
                <a:latin typeface="+mn-lt"/>
                <a:cs typeface="Times New Roman"/>
              </a:rPr>
              <a:t> </a:t>
            </a:r>
            <a:r>
              <a:rPr sz="2200" spc="180" dirty="0">
                <a:latin typeface="+mn-lt"/>
                <a:cs typeface="Times New Roman"/>
              </a:rPr>
              <a:t>H</a:t>
            </a:r>
            <a:endParaRPr sz="2200">
              <a:latin typeface="+mn-lt"/>
              <a:cs typeface="Times New Roman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C1C53B2D-C90B-40D5-AD1F-8C70FD86B7B1}"/>
              </a:ext>
            </a:extLst>
          </p:cNvPr>
          <p:cNvSpPr txBox="1"/>
          <p:nvPr/>
        </p:nvSpPr>
        <p:spPr>
          <a:xfrm>
            <a:off x="1066800" y="3124200"/>
            <a:ext cx="105156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marR="5080" algn="just">
              <a:spcBef>
                <a:spcPts val="0"/>
              </a:spcBef>
            </a:pPr>
            <a:r>
              <a:rPr lang="en-US" sz="2400" b="1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cs typeface="Times New Roman"/>
              </a:rPr>
              <a:t>Effect of Steric Hindrance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53045C86-DE80-44A7-ADEB-CD5BE109B2E0}"/>
              </a:ext>
            </a:extLst>
          </p:cNvPr>
          <p:cNvSpPr txBox="1"/>
          <p:nvPr/>
        </p:nvSpPr>
        <p:spPr>
          <a:xfrm>
            <a:off x="1752600" y="3505200"/>
            <a:ext cx="99060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9855" algn="just">
              <a:spcBef>
                <a:spcPts val="0"/>
              </a:spcBef>
              <a:spcAft>
                <a:spcPts val="600"/>
              </a:spcAft>
            </a:pPr>
            <a:r>
              <a:rPr lang="en-US" sz="2200" spc="-5" dirty="0">
                <a:latin typeface="+mn-lt"/>
                <a:cs typeface="Times New Roman"/>
              </a:rPr>
              <a:t>Monomers reactivity decreases by steric effect.</a:t>
            </a: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8D8DB3CE-7ABC-4D79-B312-3AD31D4D1F6F}"/>
              </a:ext>
            </a:extLst>
          </p:cNvPr>
          <p:cNvSpPr txBox="1"/>
          <p:nvPr/>
        </p:nvSpPr>
        <p:spPr>
          <a:xfrm>
            <a:off x="1752600" y="3839622"/>
            <a:ext cx="555561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996600"/>
                </a:solidFill>
                <a:latin typeface="+mn-lt"/>
                <a:cs typeface="Times New Roman"/>
              </a:rPr>
              <a:t>Example;</a:t>
            </a:r>
            <a:r>
              <a:rPr sz="2200" spc="-50" dirty="0">
                <a:solidFill>
                  <a:srgbClr val="996600"/>
                </a:solidFill>
                <a:latin typeface="+mn-lt"/>
                <a:cs typeface="Times New Roman"/>
              </a:rPr>
              <a:t> </a:t>
            </a:r>
            <a:r>
              <a:rPr sz="2200" dirty="0">
                <a:solidFill>
                  <a:srgbClr val="009900"/>
                </a:solidFill>
                <a:latin typeface="+mn-lt"/>
                <a:cs typeface="Times New Roman"/>
              </a:rPr>
              <a:t>The</a:t>
            </a:r>
            <a:r>
              <a:rPr sz="2200" spc="-15" dirty="0">
                <a:solidFill>
                  <a:srgbClr val="009900"/>
                </a:solidFill>
                <a:latin typeface="+mn-lt"/>
                <a:cs typeface="Times New Roman"/>
              </a:rPr>
              <a:t> </a:t>
            </a:r>
            <a:r>
              <a:rPr sz="2200" spc="-5" dirty="0">
                <a:solidFill>
                  <a:srgbClr val="009900"/>
                </a:solidFill>
                <a:latin typeface="+mn-lt"/>
                <a:cs typeface="Times New Roman"/>
              </a:rPr>
              <a:t>polymerization</a:t>
            </a:r>
            <a:r>
              <a:rPr sz="2200" spc="-35" dirty="0">
                <a:solidFill>
                  <a:srgbClr val="009900"/>
                </a:solidFill>
                <a:latin typeface="+mn-lt"/>
                <a:cs typeface="Times New Roman"/>
              </a:rPr>
              <a:t> </a:t>
            </a:r>
            <a:r>
              <a:rPr sz="2200" dirty="0">
                <a:solidFill>
                  <a:srgbClr val="009900"/>
                </a:solidFill>
                <a:latin typeface="+mn-lt"/>
                <a:cs typeface="Times New Roman"/>
              </a:rPr>
              <a:t>of styrene</a:t>
            </a:r>
            <a:r>
              <a:rPr sz="2200" spc="-25" dirty="0">
                <a:solidFill>
                  <a:srgbClr val="009900"/>
                </a:solidFill>
                <a:latin typeface="+mn-lt"/>
                <a:cs typeface="Times New Roman"/>
              </a:rPr>
              <a:t> </a:t>
            </a:r>
            <a:r>
              <a:rPr sz="2200" spc="-5" dirty="0">
                <a:solidFill>
                  <a:srgbClr val="009900"/>
                </a:solidFill>
                <a:latin typeface="+mn-lt"/>
                <a:cs typeface="Times New Roman"/>
              </a:rPr>
              <a:t>with</a:t>
            </a:r>
            <a:endParaRPr sz="2200" dirty="0"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266593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8F39A0-BD23-4867-B24B-FF2AF0EBF226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317F12C-A210-46F9-90FB-50D14A97FE50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 Equation;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Factors Affecting Free Radical copolymerization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1F9A199-276E-49C9-ABAB-0FADE03252A8}"/>
              </a:ext>
            </a:extLst>
          </p:cNvPr>
          <p:cNvSpPr txBox="1"/>
          <p:nvPr/>
        </p:nvSpPr>
        <p:spPr>
          <a:xfrm>
            <a:off x="1066800" y="685800"/>
            <a:ext cx="105156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marR="5080" algn="just">
              <a:spcBef>
                <a:spcPts val="0"/>
              </a:spcBef>
            </a:pPr>
            <a:r>
              <a:rPr lang="en-US" sz="2400" b="1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cs typeface="Times New Roman"/>
              </a:rPr>
              <a:t>Effect of Polarity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FDAD2FA-E24C-44C8-AEBA-34DA2D52DE5F}"/>
              </a:ext>
            </a:extLst>
          </p:cNvPr>
          <p:cNvSpPr txBox="1"/>
          <p:nvPr/>
        </p:nvSpPr>
        <p:spPr>
          <a:xfrm>
            <a:off x="1752600" y="1066800"/>
            <a:ext cx="9906000" cy="2351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9855" algn="just">
              <a:spcBef>
                <a:spcPts val="0"/>
              </a:spcBef>
              <a:spcAft>
                <a:spcPts val="600"/>
              </a:spcAft>
            </a:pPr>
            <a:r>
              <a:rPr lang="en-US" sz="2200" spc="-5" dirty="0">
                <a:latin typeface="+mn-lt"/>
                <a:cs typeface="Times New Roman"/>
              </a:rPr>
              <a:t>Increasing the difference between the monomers polarity leads to the formation  of a alternating copolymer.</a:t>
            </a:r>
          </a:p>
          <a:p>
            <a:pPr marR="109855" algn="just">
              <a:spcBef>
                <a:spcPts val="0"/>
              </a:spcBef>
              <a:spcAft>
                <a:spcPts val="600"/>
              </a:spcAft>
            </a:pPr>
            <a:r>
              <a:rPr lang="en-US" sz="2200" spc="-5" dirty="0">
                <a:latin typeface="+mn-lt"/>
                <a:cs typeface="Times New Roman"/>
              </a:rPr>
              <a:t>Example: acrylonitrile polymerization with butadiene where r</a:t>
            </a:r>
            <a:r>
              <a:rPr lang="en-US" sz="2200" spc="-5" baseline="-25000" dirty="0">
                <a:latin typeface="+mn-lt"/>
                <a:cs typeface="Times New Roman"/>
              </a:rPr>
              <a:t>1</a:t>
            </a:r>
            <a:r>
              <a:rPr lang="en-US" sz="2200" spc="-5" dirty="0">
                <a:latin typeface="+mn-lt"/>
                <a:cs typeface="Times New Roman"/>
              </a:rPr>
              <a:t>r</a:t>
            </a:r>
            <a:r>
              <a:rPr lang="en-US" sz="2200" spc="-5" baseline="-25000" dirty="0">
                <a:latin typeface="+mn-lt"/>
                <a:cs typeface="Times New Roman"/>
              </a:rPr>
              <a:t>2</a:t>
            </a:r>
            <a:r>
              <a:rPr lang="en-US" sz="2200" spc="-5" dirty="0">
                <a:latin typeface="+mn-lt"/>
                <a:cs typeface="Times New Roman"/>
              </a:rPr>
              <a:t> = 0</a:t>
            </a:r>
          </a:p>
          <a:p>
            <a:pPr marR="109855" algn="just">
              <a:spcBef>
                <a:spcPts val="0"/>
              </a:spcBef>
              <a:spcAft>
                <a:spcPts val="600"/>
              </a:spcAft>
            </a:pPr>
            <a:endParaRPr lang="en-US" sz="2200" spc="-5" dirty="0">
              <a:latin typeface="+mn-lt"/>
              <a:cs typeface="Times New Roman"/>
            </a:endParaRPr>
          </a:p>
          <a:p>
            <a:pPr marR="109855" algn="just">
              <a:spcBef>
                <a:spcPts val="0"/>
              </a:spcBef>
              <a:spcAft>
                <a:spcPts val="600"/>
              </a:spcAft>
            </a:pPr>
            <a:r>
              <a:rPr lang="en-US" sz="2200" spc="-5" dirty="0">
                <a:latin typeface="+mn-lt"/>
                <a:cs typeface="Times New Roman"/>
              </a:rPr>
              <a:t>When monocular polarity converges, an ideal copolymer is formed.</a:t>
            </a:r>
          </a:p>
          <a:p>
            <a:pPr marR="109855" algn="just">
              <a:spcBef>
                <a:spcPts val="0"/>
              </a:spcBef>
              <a:spcAft>
                <a:spcPts val="600"/>
              </a:spcAft>
            </a:pPr>
            <a:r>
              <a:rPr lang="en-US" sz="2200" spc="-5" dirty="0">
                <a:latin typeface="+mn-lt"/>
                <a:cs typeface="Times New Roman"/>
              </a:rPr>
              <a:t>Example: acrylonitrile polymerization with methyl phenyl ketone where r</a:t>
            </a:r>
            <a:r>
              <a:rPr lang="en-US" sz="2200" spc="-5" baseline="-25000" dirty="0">
                <a:latin typeface="+mn-lt"/>
                <a:cs typeface="Times New Roman"/>
              </a:rPr>
              <a:t>1</a:t>
            </a:r>
            <a:r>
              <a:rPr lang="en-US" sz="2200" spc="-5" dirty="0">
                <a:latin typeface="+mn-lt"/>
                <a:cs typeface="Times New Roman"/>
              </a:rPr>
              <a:t>r</a:t>
            </a:r>
            <a:r>
              <a:rPr lang="en-US" sz="2200" spc="-5" baseline="-25000" dirty="0">
                <a:latin typeface="+mn-lt"/>
                <a:cs typeface="Times New Roman"/>
              </a:rPr>
              <a:t>2</a:t>
            </a:r>
            <a:r>
              <a:rPr lang="en-US" sz="2200" spc="-5" dirty="0">
                <a:latin typeface="+mn-lt"/>
                <a:cs typeface="Times New Roman"/>
              </a:rPr>
              <a:t> = 1.</a:t>
            </a:r>
          </a:p>
        </p:txBody>
      </p:sp>
    </p:spTree>
    <p:extLst>
      <p:ext uri="{BB962C8B-B14F-4D97-AF65-F5344CB8AC3E}">
        <p14:creationId xmlns:p14="http://schemas.microsoft.com/office/powerpoint/2010/main" val="6054438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FE819A4-96C6-48AB-A7F7-325BA2BFF957}"/>
              </a:ext>
            </a:extLst>
          </p:cNvPr>
          <p:cNvSpPr txBox="1">
            <a:spLocks/>
          </p:cNvSpPr>
          <p:nvPr/>
        </p:nvSpPr>
        <p:spPr bwMode="auto">
          <a:xfrm>
            <a:off x="2324100" y="2667000"/>
            <a:ext cx="754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FF0000"/>
                </a:solidFill>
                <a:latin typeface="Tw Cen MT Condensed" panose="020B0606020104020203" pitchFamily="34" charset="0"/>
                <a:cs typeface="Andalus" panose="02020603050405020304" pitchFamily="18" charset="-78"/>
              </a:rPr>
              <a:t>COPOLYMERIZATION</a:t>
            </a:r>
            <a:endParaRPr lang="en-US" altLang="en-US" sz="2800" b="1" dirty="0">
              <a:solidFill>
                <a:srgbClr val="0000FF"/>
              </a:solidFill>
              <a:latin typeface="Tw Cen MT Condensed" panose="020B0606020104020203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7515036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50EB-35BA-4FD0-B03E-6945D8C614BD}"/>
              </a:ext>
            </a:extLst>
          </p:cNvPr>
          <p:cNvSpPr/>
          <p:nvPr/>
        </p:nvSpPr>
        <p:spPr>
          <a:xfrm>
            <a:off x="457200" y="681335"/>
            <a:ext cx="1120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If two different monomers, M</a:t>
            </a:r>
            <a:r>
              <a:rPr lang="en-US" sz="2200" baseline="-25000" dirty="0">
                <a:latin typeface="+mn-lt"/>
              </a:rPr>
              <a:t>1</a:t>
            </a:r>
            <a:r>
              <a:rPr lang="en-US" sz="2200" dirty="0">
                <a:latin typeface="+mn-lt"/>
              </a:rPr>
              <a:t> and M</a:t>
            </a:r>
            <a:r>
              <a:rPr lang="en-US" sz="2200" baseline="-25000" dirty="0">
                <a:latin typeface="+mn-lt"/>
              </a:rPr>
              <a:t>2</a:t>
            </a:r>
            <a:r>
              <a:rPr lang="en-US" sz="2200" dirty="0">
                <a:latin typeface="+mn-lt"/>
              </a:rPr>
              <a:t>, are polymerized together,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BD336-FC20-4662-9DFE-29BD96BE9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20000" r="25625" b="15556"/>
          <a:stretch/>
        </p:blipFill>
        <p:spPr>
          <a:xfrm>
            <a:off x="5532612" y="1506526"/>
            <a:ext cx="6540515" cy="47418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729136-8E6C-4B70-9428-221533D2BD23}"/>
              </a:ext>
            </a:extLst>
          </p:cNvPr>
          <p:cNvSpPr/>
          <p:nvPr/>
        </p:nvSpPr>
        <p:spPr>
          <a:xfrm>
            <a:off x="5410200" y="6279173"/>
            <a:ext cx="6896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sfhgpQtsvydMyriadPro-Regular"/>
              </a:rPr>
              <a:t>Structures of alternating, statistical, block, and graft copolymers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76A6A-C954-4ABB-A607-C11EA1EB34DC}"/>
              </a:ext>
            </a:extLst>
          </p:cNvPr>
          <p:cNvSpPr/>
          <p:nvPr/>
        </p:nvSpPr>
        <p:spPr>
          <a:xfrm>
            <a:off x="457200" y="1093113"/>
            <a:ext cx="563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The following nomenclature has emerged: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E55CEF-F852-4406-912A-2D7CA053F4EC}"/>
              </a:ext>
            </a:extLst>
          </p:cNvPr>
          <p:cNvSpPr/>
          <p:nvPr/>
        </p:nvSpPr>
        <p:spPr>
          <a:xfrm>
            <a:off x="914400" y="1499324"/>
            <a:ext cx="43434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9ED6"/>
                </a:solidFill>
                <a:latin typeface="+mn-lt"/>
              </a:rPr>
              <a:t>Statistical (Random) copolymer: </a:t>
            </a:r>
          </a:p>
          <a:p>
            <a:pPr marL="342900"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Poly(M</a:t>
            </a:r>
            <a:r>
              <a:rPr lang="en-US" sz="22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-</a:t>
            </a:r>
            <a:r>
              <a:rPr lang="en-US" sz="2200" i="1" dirty="0">
                <a:solidFill>
                  <a:srgbClr val="000000"/>
                </a:solidFill>
                <a:latin typeface="+mn-lt"/>
              </a:rPr>
              <a:t>stat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-M</a:t>
            </a:r>
            <a:r>
              <a:rPr lang="en-US" sz="22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9ED6"/>
                </a:solidFill>
                <a:latin typeface="+mn-lt"/>
              </a:rPr>
              <a:t>Alternating copolymer: </a:t>
            </a:r>
          </a:p>
          <a:p>
            <a:pPr marL="342900"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Poly(M</a:t>
            </a:r>
            <a:r>
              <a:rPr lang="en-US" sz="22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-</a:t>
            </a:r>
            <a:r>
              <a:rPr lang="en-US" sz="2200" i="1" dirty="0">
                <a:solidFill>
                  <a:srgbClr val="000000"/>
                </a:solidFill>
                <a:latin typeface="+mn-lt"/>
              </a:rPr>
              <a:t>alt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-M</a:t>
            </a:r>
            <a:r>
              <a:rPr lang="en-US" sz="22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9ED6"/>
                </a:solidFill>
                <a:latin typeface="+mn-lt"/>
              </a:rPr>
              <a:t>Block copolymer: </a:t>
            </a:r>
          </a:p>
          <a:p>
            <a:pPr marL="342900"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Poly(M</a:t>
            </a:r>
            <a:r>
              <a:rPr lang="en-US" sz="22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-</a:t>
            </a:r>
            <a:r>
              <a:rPr lang="en-US" sz="2200" i="1" dirty="0">
                <a:solidFill>
                  <a:srgbClr val="000000"/>
                </a:solidFill>
                <a:latin typeface="+mn-lt"/>
              </a:rPr>
              <a:t>block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-M</a:t>
            </a:r>
            <a:r>
              <a:rPr lang="en-US" sz="22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9ED6"/>
                </a:solidFill>
                <a:latin typeface="+mn-lt"/>
              </a:rPr>
              <a:t>Graft copolymer: </a:t>
            </a:r>
          </a:p>
          <a:p>
            <a:pPr marL="342900"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Poly(M</a:t>
            </a:r>
            <a:r>
              <a:rPr lang="en-US" sz="22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-</a:t>
            </a:r>
            <a:r>
              <a:rPr lang="en-US" sz="2200" i="1" dirty="0">
                <a:solidFill>
                  <a:srgbClr val="000000"/>
                </a:solidFill>
                <a:latin typeface="+mn-lt"/>
              </a:rPr>
              <a:t>graft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-M</a:t>
            </a:r>
            <a:r>
              <a:rPr lang="en-US" sz="22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)</a:t>
            </a:r>
            <a:endParaRPr lang="en-US" sz="22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E6EDC8-487E-4713-B48B-1FAC15B07F46}"/>
              </a:ext>
            </a:extLst>
          </p:cNvPr>
          <p:cNvSpPr/>
          <p:nvPr/>
        </p:nvSpPr>
        <p:spPr>
          <a:xfrm>
            <a:off x="762000" y="4954250"/>
            <a:ext cx="4533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If it is not intended to distinguish the specific copolymer architecture, the general term is </a:t>
            </a:r>
            <a:r>
              <a:rPr lang="en-US" sz="2200" b="1" dirty="0">
                <a:latin typeface="+mn-lt"/>
              </a:rPr>
              <a:t>poly(M</a:t>
            </a:r>
            <a:r>
              <a:rPr lang="en-US" sz="2200" b="1" baseline="-25000" dirty="0">
                <a:latin typeface="+mn-lt"/>
              </a:rPr>
              <a:t>1</a:t>
            </a:r>
            <a:r>
              <a:rPr lang="en-US" sz="2200" b="1" dirty="0">
                <a:latin typeface="+mn-lt"/>
              </a:rPr>
              <a:t>-</a:t>
            </a:r>
            <a:r>
              <a:rPr lang="en-US" sz="2200" b="1" i="1" dirty="0">
                <a:latin typeface="+mn-lt"/>
              </a:rPr>
              <a:t>co</a:t>
            </a:r>
            <a:r>
              <a:rPr lang="en-US" sz="2200" b="1" dirty="0">
                <a:latin typeface="+mn-lt"/>
              </a:rPr>
              <a:t>-M</a:t>
            </a:r>
            <a:r>
              <a:rPr lang="en-US" sz="2200" b="1" baseline="-25000" dirty="0">
                <a:latin typeface="+mn-lt"/>
              </a:rPr>
              <a:t>2</a:t>
            </a:r>
            <a:r>
              <a:rPr lang="en-US" sz="2200" b="1" dirty="0">
                <a:latin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77656380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BACBE-C16D-43A1-93FD-56AB98A5D02D}"/>
              </a:ext>
            </a:extLst>
          </p:cNvPr>
          <p:cNvSpPr/>
          <p:nvPr/>
        </p:nvSpPr>
        <p:spPr>
          <a:xfrm>
            <a:off x="457200" y="685800"/>
            <a:ext cx="1135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00FF"/>
                </a:solidFill>
                <a:latin typeface="+mn-lt"/>
              </a:rPr>
              <a:t>Copolymerization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+mn-lt"/>
              </a:rPr>
              <a:t>has the great advantage that the attributes of the homopolymers can be deliberately combined.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E6E590-E690-43FD-B167-1A43655F854E}"/>
              </a:ext>
            </a:extLst>
          </p:cNvPr>
          <p:cNvSpPr/>
          <p:nvPr/>
        </p:nvSpPr>
        <p:spPr>
          <a:xfrm>
            <a:off x="457200" y="1455241"/>
            <a:ext cx="113538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2060"/>
                </a:solidFill>
                <a:latin typeface="+mn-lt"/>
              </a:rPr>
              <a:t>Example;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9ED6"/>
                </a:solidFill>
                <a:latin typeface="+mn-lt"/>
              </a:rPr>
              <a:t>Polystyrene;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 which is brittle and hard and has only moderate solvent resistance,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9ED6"/>
                </a:solidFill>
                <a:latin typeface="+mn-lt"/>
              </a:rPr>
              <a:t>Poly(styrene-</a:t>
            </a:r>
            <a:r>
              <a:rPr lang="en-US" sz="2200" b="1" i="1" dirty="0">
                <a:solidFill>
                  <a:srgbClr val="009ED6"/>
                </a:solidFill>
                <a:latin typeface="+mn-lt"/>
              </a:rPr>
              <a:t>co</a:t>
            </a:r>
            <a:r>
              <a:rPr lang="en-US" sz="2200" b="1" dirty="0">
                <a:solidFill>
                  <a:srgbClr val="009ED6"/>
                </a:solidFill>
                <a:latin typeface="+mn-lt"/>
              </a:rPr>
              <a:t>-acrylonitrile), (SAN);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 copolymers with styrene as comonomer can be</a:t>
            </a:r>
          </a:p>
          <a:p>
            <a:pPr marL="1144588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00"/>
                </a:solidFill>
                <a:latin typeface="+mn-lt"/>
              </a:rPr>
              <a:t>Thermoplastics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1144588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The strength and ductility of SAN-polymers is improved</a:t>
            </a:r>
          </a:p>
          <a:p>
            <a:pPr marL="1144588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The resistance against aliphatic hydrocarbons and mineral oils is enhanced compared with polystyrene. </a:t>
            </a:r>
          </a:p>
          <a:p>
            <a:pPr marL="1144588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SAN polymers with a wide variation in composition are available commercially.</a:t>
            </a:r>
            <a:endParaRPr lang="en-US" sz="2200" i="1" dirty="0">
              <a:solidFill>
                <a:srgbClr val="000000"/>
              </a:solidFill>
              <a:latin typeface="+mn-lt"/>
            </a:endParaRP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9ED6"/>
                </a:solidFill>
                <a:latin typeface="+mn-lt"/>
              </a:rPr>
              <a:t>Poly(styrene-</a:t>
            </a:r>
            <a:r>
              <a:rPr lang="en-US" sz="2200" b="1" i="1" dirty="0">
                <a:solidFill>
                  <a:srgbClr val="009ED6"/>
                </a:solidFill>
                <a:latin typeface="+mn-lt"/>
              </a:rPr>
              <a:t>co</a:t>
            </a:r>
            <a:r>
              <a:rPr lang="en-US" sz="2200" b="1" dirty="0">
                <a:solidFill>
                  <a:srgbClr val="009ED6"/>
                </a:solidFill>
                <a:latin typeface="+mn-lt"/>
              </a:rPr>
              <a:t>-butadiene) (SBR), and poly(styrene-</a:t>
            </a:r>
            <a:r>
              <a:rPr lang="en-US" sz="2200" b="1" i="1" dirty="0">
                <a:solidFill>
                  <a:srgbClr val="009ED6"/>
                </a:solidFill>
                <a:latin typeface="+mn-lt"/>
              </a:rPr>
              <a:t>block</a:t>
            </a:r>
            <a:r>
              <a:rPr lang="en-US" sz="2200" b="1" dirty="0">
                <a:solidFill>
                  <a:srgbClr val="009ED6"/>
                </a:solidFill>
                <a:latin typeface="+mn-lt"/>
              </a:rPr>
              <a:t>-butadiene-</a:t>
            </a:r>
            <a:r>
              <a:rPr lang="en-US" sz="2200" b="1" i="1" dirty="0">
                <a:solidFill>
                  <a:srgbClr val="009ED6"/>
                </a:solidFill>
                <a:latin typeface="+mn-lt"/>
              </a:rPr>
              <a:t>block-</a:t>
            </a:r>
            <a:r>
              <a:rPr lang="en-US" sz="2200" b="1" dirty="0">
                <a:solidFill>
                  <a:srgbClr val="009ED6"/>
                </a:solidFill>
                <a:latin typeface="+mn-lt"/>
              </a:rPr>
              <a:t>styrene) (SBS);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copolymers with styrene as comonomer can be </a:t>
            </a:r>
            <a:r>
              <a:rPr lang="en-US" sz="2200" i="1" dirty="0">
                <a:solidFill>
                  <a:srgbClr val="000000"/>
                </a:solidFill>
                <a:latin typeface="+mn-lt"/>
              </a:rPr>
              <a:t>elastomers.</a:t>
            </a:r>
          </a:p>
        </p:txBody>
      </p:sp>
    </p:spTree>
    <p:extLst>
      <p:ext uri="{BB962C8B-B14F-4D97-AF65-F5344CB8AC3E}">
        <p14:creationId xmlns:p14="http://schemas.microsoft.com/office/powerpoint/2010/main" val="879196931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 Equation;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Mayo-Lewis Equation of Copolymerization</a:t>
            </a:r>
            <a:endParaRPr lang="en-US" altLang="en-US" sz="3200" b="1" dirty="0">
              <a:solidFill>
                <a:srgbClr val="0000FF"/>
              </a:solidFill>
              <a:latin typeface="+mn-lt"/>
              <a:cs typeface="Andalus" panose="02020603050405020304" pitchFamily="18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BACBE-C16D-43A1-93FD-56AB98A5D02D}"/>
              </a:ext>
            </a:extLst>
          </p:cNvPr>
          <p:cNvSpPr/>
          <p:nvPr/>
        </p:nvSpPr>
        <p:spPr>
          <a:xfrm>
            <a:off x="457200" y="685800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The compositions of statistical copolymers are determined by the monomer composition and the relative reactivity of the comonomers. 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47863B75-16D7-4985-99B7-D3B57F85A0AA}"/>
              </a:ext>
            </a:extLst>
          </p:cNvPr>
          <p:cNvSpPr txBox="1"/>
          <p:nvPr/>
        </p:nvSpPr>
        <p:spPr>
          <a:xfrm>
            <a:off x="457200" y="1447800"/>
            <a:ext cx="11277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sz="2200" b="1" spc="-5" dirty="0">
                <a:solidFill>
                  <a:srgbClr val="0000FF"/>
                </a:solidFill>
                <a:latin typeface="+mn-lt"/>
                <a:cs typeface="Times New Roman"/>
              </a:rPr>
              <a:t>Mayo–Lewis </a:t>
            </a:r>
            <a:r>
              <a:rPr sz="2200" b="1" dirty="0">
                <a:solidFill>
                  <a:srgbClr val="0000FF"/>
                </a:solidFill>
                <a:latin typeface="+mn-lt"/>
                <a:cs typeface="Times New Roman"/>
              </a:rPr>
              <a:t>equation </a:t>
            </a:r>
            <a:r>
              <a:rPr sz="2200" dirty="0">
                <a:latin typeface="+mn-lt"/>
                <a:cs typeface="Times New Roman"/>
              </a:rPr>
              <a:t>or </a:t>
            </a:r>
            <a:r>
              <a:rPr sz="2200" b="1" spc="-5" dirty="0">
                <a:solidFill>
                  <a:srgbClr val="0000FF"/>
                </a:solidFill>
                <a:latin typeface="+mn-lt"/>
                <a:cs typeface="Times New Roman"/>
              </a:rPr>
              <a:t>copolymer equation </a:t>
            </a:r>
            <a:r>
              <a:rPr sz="2200" dirty="0">
                <a:latin typeface="+mn-lt"/>
                <a:cs typeface="Times New Roman"/>
              </a:rPr>
              <a:t>in polymer </a:t>
            </a:r>
            <a:r>
              <a:rPr sz="2200" spc="-5" dirty="0">
                <a:latin typeface="+mn-lt"/>
                <a:cs typeface="Times New Roman"/>
              </a:rPr>
              <a:t>chemistry </a:t>
            </a:r>
            <a:r>
              <a:rPr sz="2200" i="1" dirty="0">
                <a:solidFill>
                  <a:srgbClr val="00B050"/>
                </a:solidFill>
                <a:latin typeface="+mn-lt"/>
                <a:cs typeface="Times New Roman"/>
              </a:rPr>
              <a:t>describes </a:t>
            </a:r>
            <a:r>
              <a:rPr sz="2200" i="1" spc="-5" dirty="0">
                <a:solidFill>
                  <a:srgbClr val="00B050"/>
                </a:solidFill>
                <a:latin typeface="+mn-lt"/>
                <a:cs typeface="Times New Roman"/>
              </a:rPr>
              <a:t>the </a:t>
            </a:r>
            <a:r>
              <a:rPr sz="2200" i="1" spc="-585" dirty="0">
                <a:solidFill>
                  <a:srgbClr val="00B050"/>
                </a:solidFill>
                <a:latin typeface="+mn-lt"/>
                <a:cs typeface="Times New Roman"/>
              </a:rPr>
              <a:t> </a:t>
            </a:r>
            <a:r>
              <a:rPr sz="2200" i="1" dirty="0">
                <a:solidFill>
                  <a:srgbClr val="00B050"/>
                </a:solidFill>
                <a:latin typeface="+mn-lt"/>
                <a:cs typeface="Times New Roman"/>
              </a:rPr>
              <a:t>distribution of </a:t>
            </a:r>
            <a:r>
              <a:rPr sz="2200" i="1" spc="-5" dirty="0">
                <a:solidFill>
                  <a:srgbClr val="00B050"/>
                </a:solidFill>
                <a:latin typeface="+mn-lt"/>
                <a:cs typeface="Times New Roman"/>
              </a:rPr>
              <a:t>monomers </a:t>
            </a:r>
            <a:r>
              <a:rPr sz="2200" i="1" dirty="0">
                <a:solidFill>
                  <a:srgbClr val="00B050"/>
                </a:solidFill>
                <a:latin typeface="+mn-lt"/>
                <a:cs typeface="Times New Roman"/>
              </a:rPr>
              <a:t>in a </a:t>
            </a:r>
            <a:r>
              <a:rPr sz="2200" i="1" spc="-15" dirty="0">
                <a:solidFill>
                  <a:srgbClr val="00B050"/>
                </a:solidFill>
                <a:latin typeface="+mn-lt"/>
                <a:cs typeface="Times New Roman"/>
              </a:rPr>
              <a:t>copolymer</a:t>
            </a:r>
            <a:r>
              <a:rPr sz="2200" i="1" spc="-15" dirty="0">
                <a:latin typeface="+mn-lt"/>
                <a:cs typeface="Times New Roman"/>
              </a:rPr>
              <a:t>.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CF2BF-FAEB-40F4-AFED-27A1CF8D2542}"/>
              </a:ext>
            </a:extLst>
          </p:cNvPr>
          <p:cNvSpPr/>
          <p:nvPr/>
        </p:nvSpPr>
        <p:spPr>
          <a:xfrm>
            <a:off x="761999" y="2183993"/>
            <a:ext cx="10972801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+mn-lt"/>
              </a:rPr>
              <a:t>If radical polymerization is initiated in the presence of two different monomers, </a:t>
            </a: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200" dirty="0">
                <a:latin typeface="+mn-lt"/>
              </a:rPr>
              <a:t> and </a:t>
            </a: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200" dirty="0">
                <a:latin typeface="+mn-lt"/>
              </a:rPr>
              <a:t>,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+mn-lt"/>
              </a:rPr>
              <a:t>The polymerization is initiated, the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primary radical </a:t>
            </a:r>
            <a:r>
              <a:rPr lang="en-US" sz="2200" dirty="0">
                <a:latin typeface="+mn-lt"/>
              </a:rPr>
              <a:t>reacts with the monomer (</a:t>
            </a: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200" dirty="0">
                <a:latin typeface="+mn-lt"/>
              </a:rPr>
              <a:t> or </a:t>
            </a: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200" dirty="0">
                <a:latin typeface="+mn-lt"/>
              </a:rPr>
              <a:t>),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9AA347-BE44-466B-BFEB-12005CD7F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25" t="25555" r="15625" b="42222"/>
          <a:stretch/>
        </p:blipFill>
        <p:spPr>
          <a:xfrm>
            <a:off x="3238289" y="3521734"/>
            <a:ext cx="6286711" cy="29405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A3C43D-FCCE-4C1B-AC3E-41FFDECAEFCD}"/>
              </a:ext>
            </a:extLst>
          </p:cNvPr>
          <p:cNvSpPr/>
          <p:nvPr/>
        </p:nvSpPr>
        <p:spPr>
          <a:xfrm>
            <a:off x="2819400" y="6462291"/>
            <a:ext cx="7294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Chain growth during a radical polymerization of two monomers </a:t>
            </a:r>
            <a:r>
              <a:rPr lang="en-US" i="1" dirty="0">
                <a:latin typeface="+mn-lt"/>
              </a:rPr>
              <a:t>M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and </a:t>
            </a:r>
            <a:r>
              <a:rPr lang="en-US" i="1" dirty="0">
                <a:latin typeface="+mn-lt"/>
              </a:rPr>
              <a:t>M</a:t>
            </a:r>
            <a:r>
              <a:rPr lang="en-US" baseline="-25000" dirty="0">
                <a:latin typeface="+mn-lt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B404AA-1DD0-4662-98CA-99E3B7D1B51D}"/>
              </a:ext>
            </a:extLst>
          </p:cNvPr>
          <p:cNvSpPr/>
          <p:nvPr/>
        </p:nvSpPr>
        <p:spPr>
          <a:xfrm>
            <a:off x="1143000" y="302889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In the case of copolymerization,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four different phases of growth</a:t>
            </a:r>
            <a:r>
              <a:rPr lang="en-US" sz="2000" dirty="0">
                <a:latin typeface="+mn-lt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01468545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 Equation;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Mayo-Lewis Equation of Copolymerization</a:t>
            </a:r>
            <a:endParaRPr lang="en-US" altLang="en-US" sz="3200" b="1" dirty="0">
              <a:solidFill>
                <a:srgbClr val="0000FF"/>
              </a:solidFill>
              <a:latin typeface="+mn-lt"/>
              <a:cs typeface="Andalus" panose="02020603050405020304" pitchFamily="18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BACBE-C16D-43A1-93FD-56AB98A5D02D}"/>
              </a:ext>
            </a:extLst>
          </p:cNvPr>
          <p:cNvSpPr/>
          <p:nvPr/>
        </p:nvSpPr>
        <p:spPr>
          <a:xfrm>
            <a:off x="457200" y="685800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As the monomers are only consumed by chain growth, the following equations can be formulated for monomer consumption: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1EB1CF-36C7-45F1-815F-4EC39F739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3" t="41111" r="40625" b="34445"/>
          <a:stretch/>
        </p:blipFill>
        <p:spPr>
          <a:xfrm>
            <a:off x="3492954" y="1444836"/>
            <a:ext cx="4899931" cy="16655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64ED6B-6BBD-44DC-BFB9-FFA60FC72A27}"/>
              </a:ext>
            </a:extLst>
          </p:cNvPr>
          <p:cNvSpPr/>
          <p:nvPr/>
        </p:nvSpPr>
        <p:spPr>
          <a:xfrm>
            <a:off x="457200" y="3124200"/>
            <a:ext cx="975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Furthermore,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assuming a stationary state with respect to the number of radicals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D21EFC-C6F2-4424-93DA-709819286018}"/>
              </a:ext>
            </a:extLst>
          </p:cNvPr>
          <p:cNvSpPr/>
          <p:nvPr/>
        </p:nvSpPr>
        <p:spPr>
          <a:xfrm>
            <a:off x="457200" y="5486400"/>
            <a:ext cx="678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The division of equation (1) by (2) yields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0C10BA-FEA2-4805-AE98-783D16AD0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3333" r="46785" b="48247"/>
          <a:stretch/>
        </p:blipFill>
        <p:spPr>
          <a:xfrm>
            <a:off x="3913414" y="3581400"/>
            <a:ext cx="4354286" cy="1949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DD7C67-AE6D-45D3-962F-7CD255A69E64}"/>
              </a:ext>
            </a:extLst>
          </p:cNvPr>
          <p:cNvGrpSpPr/>
          <p:nvPr/>
        </p:nvGrpSpPr>
        <p:grpSpPr>
          <a:xfrm>
            <a:off x="1600200" y="5883843"/>
            <a:ext cx="8153400" cy="988572"/>
            <a:chOff x="2971800" y="5833645"/>
            <a:chExt cx="8153400" cy="9885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670C83-62F0-41ED-AFA8-C662EC684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125" t="58948" r="40625" b="26637"/>
            <a:stretch/>
          </p:blipFill>
          <p:spPr>
            <a:xfrm>
              <a:off x="2971800" y="5833646"/>
              <a:ext cx="4419600" cy="9885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2DD7D4E-3280-4B82-93D4-CA85E4221F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125" t="73363" r="50000" b="12221"/>
            <a:stretch/>
          </p:blipFill>
          <p:spPr>
            <a:xfrm>
              <a:off x="7848600" y="5833645"/>
              <a:ext cx="3276600" cy="988571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62B55D1-8DB7-47DD-AAAA-42F0AAC843B6}"/>
              </a:ext>
            </a:extLst>
          </p:cNvPr>
          <p:cNvSpPr/>
          <p:nvPr/>
        </p:nvSpPr>
        <p:spPr>
          <a:xfrm>
            <a:off x="10360090" y="173349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(1)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E7B67F-0E5B-49F7-BE9A-0E8F2098886D}"/>
              </a:ext>
            </a:extLst>
          </p:cNvPr>
          <p:cNvSpPr/>
          <p:nvPr/>
        </p:nvSpPr>
        <p:spPr>
          <a:xfrm>
            <a:off x="10363200" y="251460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(2)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D07EF2-3B7A-46B3-96FF-6F9529A0E44D}"/>
              </a:ext>
            </a:extLst>
          </p:cNvPr>
          <p:cNvSpPr/>
          <p:nvPr/>
        </p:nvSpPr>
        <p:spPr>
          <a:xfrm>
            <a:off x="10356980" y="3664803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(3)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BBD0CE-1A8C-415D-9531-E2BF2C665F11}"/>
              </a:ext>
            </a:extLst>
          </p:cNvPr>
          <p:cNvSpPr/>
          <p:nvPr/>
        </p:nvSpPr>
        <p:spPr>
          <a:xfrm>
            <a:off x="10360090" y="485769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(4)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19E4C6-B3E8-44CE-8DE3-3496AF0987D5}"/>
              </a:ext>
            </a:extLst>
          </p:cNvPr>
          <p:cNvSpPr/>
          <p:nvPr/>
        </p:nvSpPr>
        <p:spPr>
          <a:xfrm>
            <a:off x="10392745" y="617220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1641634656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 Equation;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Mayo-Lewis Equation of Copolymerization</a:t>
            </a:r>
            <a:endParaRPr lang="en-US" altLang="en-US" sz="3200" b="1" dirty="0">
              <a:solidFill>
                <a:srgbClr val="0000FF"/>
              </a:solidFill>
              <a:latin typeface="+mn-lt"/>
              <a:cs typeface="Andalus" panose="02020603050405020304" pitchFamily="18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BACBE-C16D-43A1-93FD-56AB98A5D02D}"/>
              </a:ext>
            </a:extLst>
          </p:cNvPr>
          <p:cNvSpPr/>
          <p:nvPr/>
        </p:nvSpPr>
        <p:spPr>
          <a:xfrm>
            <a:off x="457200" y="685800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The expression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d[M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]/d[M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] </a:t>
            </a:r>
            <a:r>
              <a:rPr lang="en-US" sz="2200" i="1" dirty="0">
                <a:solidFill>
                  <a:srgbClr val="000000"/>
                </a:solidFill>
                <a:latin typeface="+mn-lt"/>
              </a:rPr>
              <a:t>is a measure of the rate at which the monomers </a:t>
            </a: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200" b="1" i="1" baseline="-25000" dirty="0">
                <a:solidFill>
                  <a:srgbClr val="FF0000"/>
                </a:solidFill>
                <a:latin typeface="+mn-lt"/>
              </a:rPr>
              <a:t>1 </a:t>
            </a:r>
            <a:r>
              <a:rPr lang="en-US" sz="2200" i="1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200" b="1" i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2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+mn-lt"/>
              </a:rPr>
              <a:t>are incorporated into the growing polymer chains at any moment during the polymerization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4ED6B-6BBD-44DC-BFB9-FFA60FC72A27}"/>
              </a:ext>
            </a:extLst>
          </p:cNvPr>
          <p:cNvSpPr/>
          <p:nvPr/>
        </p:nvSpPr>
        <p:spPr>
          <a:xfrm>
            <a:off x="457200" y="2286000"/>
            <a:ext cx="1120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</a:rPr>
              <a:t>Introducing equation (4) into equation (5)</a:t>
            </a:r>
            <a:endParaRPr lang="en-US" sz="22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D21EFC-C6F2-4424-93DA-709819286018}"/>
              </a:ext>
            </a:extLst>
          </p:cNvPr>
          <p:cNvSpPr/>
          <p:nvPr/>
        </p:nvSpPr>
        <p:spPr>
          <a:xfrm>
            <a:off x="457200" y="5040570"/>
            <a:ext cx="1120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Which can be simplified 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F4988F-4F45-4EF4-8308-8C0111740F04}"/>
              </a:ext>
            </a:extLst>
          </p:cNvPr>
          <p:cNvSpPr/>
          <p:nvPr/>
        </p:nvSpPr>
        <p:spPr>
          <a:xfrm>
            <a:off x="457200" y="1502230"/>
            <a:ext cx="1120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Thus, </a:t>
            </a:r>
            <a:r>
              <a:rPr lang="en-US" sz="2200" b="1" dirty="0">
                <a:solidFill>
                  <a:srgbClr val="FF0000"/>
                </a:solidFill>
              </a:rPr>
              <a:t>d[M</a:t>
            </a:r>
            <a:r>
              <a:rPr lang="en-US" sz="2200" b="1" baseline="-25000" dirty="0">
                <a:solidFill>
                  <a:srgbClr val="FF0000"/>
                </a:solidFill>
              </a:rPr>
              <a:t>1</a:t>
            </a:r>
            <a:r>
              <a:rPr lang="en-US" sz="2200" b="1" dirty="0">
                <a:solidFill>
                  <a:srgbClr val="FF0000"/>
                </a:solidFill>
              </a:rPr>
              <a:t>]/d[M</a:t>
            </a:r>
            <a:r>
              <a:rPr lang="en-US" sz="2200" b="1" baseline="-25000" dirty="0">
                <a:solidFill>
                  <a:srgbClr val="FF0000"/>
                </a:solidFill>
              </a:rPr>
              <a:t>2</a:t>
            </a:r>
            <a:r>
              <a:rPr lang="en-US" sz="2200" b="1" dirty="0">
                <a:solidFill>
                  <a:srgbClr val="FF0000"/>
                </a:solidFill>
              </a:rPr>
              <a:t>] </a:t>
            </a:r>
            <a:r>
              <a:rPr lang="en-US" sz="2200" i="1" dirty="0">
                <a:solidFill>
                  <a:srgbClr val="000000"/>
                </a:solidFill>
                <a:latin typeface="+mn-lt"/>
              </a:rPr>
              <a:t>describes the chemical composition of the copolymers formed at any one moment in time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D3390-C876-4CFF-BE50-1238E1960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t="24444" r="33750" b="45941"/>
          <a:stretch/>
        </p:blipFill>
        <p:spPr>
          <a:xfrm>
            <a:off x="3810000" y="2845781"/>
            <a:ext cx="5257800" cy="20310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AE9E9A-8678-43DB-8F8F-9E225434BD72}"/>
              </a:ext>
            </a:extLst>
          </p:cNvPr>
          <p:cNvSpPr/>
          <p:nvPr/>
        </p:nvSpPr>
        <p:spPr>
          <a:xfrm>
            <a:off x="10360090" y="363849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(6)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8B612F-2FC2-4DE8-BC25-FFC20A068321}"/>
              </a:ext>
            </a:extLst>
          </p:cNvPr>
          <p:cNvSpPr/>
          <p:nvPr/>
        </p:nvSpPr>
        <p:spPr>
          <a:xfrm>
            <a:off x="10392745" y="580257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(7)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98A130-FC73-473F-82A2-CBC46B81B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t="62387" r="47500" b="16667"/>
          <a:stretch/>
        </p:blipFill>
        <p:spPr>
          <a:xfrm>
            <a:off x="4766728" y="5345370"/>
            <a:ext cx="3581400" cy="14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332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 Equation;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Mayo-Lewis Equation of Copolymerization</a:t>
            </a:r>
            <a:endParaRPr lang="en-US" altLang="en-US" sz="3200" b="1" dirty="0">
              <a:solidFill>
                <a:srgbClr val="0000FF"/>
              </a:solidFill>
              <a:latin typeface="+mn-lt"/>
              <a:cs typeface="Andalus" panose="02020603050405020304" pitchFamily="18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BACBE-C16D-43A1-93FD-56AB98A5D02D}"/>
              </a:ext>
            </a:extLst>
          </p:cNvPr>
          <p:cNvSpPr/>
          <p:nvPr/>
        </p:nvSpPr>
        <p:spPr>
          <a:xfrm>
            <a:off x="457200" y="653144"/>
            <a:ext cx="1127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By multiplying the second quotient in (7) by [M</a:t>
            </a:r>
            <a:r>
              <a:rPr lang="en-US" sz="22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]/k</a:t>
            </a:r>
            <a:r>
              <a:rPr lang="en-US" sz="2200" baseline="-25000" dirty="0">
                <a:solidFill>
                  <a:srgbClr val="000000"/>
                </a:solidFill>
                <a:latin typeface="+mn-lt"/>
              </a:rPr>
              <a:t>21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 and simplifying one obtains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D21EFC-C6F2-4424-93DA-709819286018}"/>
              </a:ext>
            </a:extLst>
          </p:cNvPr>
          <p:cNvSpPr/>
          <p:nvPr/>
        </p:nvSpPr>
        <p:spPr>
          <a:xfrm>
            <a:off x="457200" y="2769513"/>
            <a:ext cx="1120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Equation (8) can be further simplified by introducing the so-called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copolymerization parameters r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200" dirty="0">
                <a:latin typeface="+mn-lt"/>
              </a:rPr>
              <a:t>and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 r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200" dirty="0">
                <a:latin typeface="+mn-lt"/>
              </a:rPr>
              <a:t>, </a:t>
            </a:r>
            <a:r>
              <a:rPr lang="en-US" sz="2200" b="1" dirty="0">
                <a:solidFill>
                  <a:srgbClr val="FF0000"/>
                </a:solidFill>
              </a:rPr>
              <a:t>the reactivity ratios </a:t>
            </a:r>
            <a:r>
              <a:rPr lang="en-US" sz="2200" b="1" i="1" dirty="0">
                <a:solidFill>
                  <a:srgbClr val="FF0000"/>
                </a:solidFill>
              </a:rPr>
              <a:t>r</a:t>
            </a:r>
            <a:r>
              <a:rPr lang="en-US" sz="2200" b="1" baseline="-25000" dirty="0">
                <a:solidFill>
                  <a:srgbClr val="FF0000"/>
                </a:solidFill>
              </a:rPr>
              <a:t>1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and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i="1" dirty="0">
                <a:solidFill>
                  <a:srgbClr val="FF0000"/>
                </a:solidFill>
              </a:rPr>
              <a:t>r</a:t>
            </a:r>
            <a:r>
              <a:rPr lang="en-US" sz="2200" b="1" baseline="-25000" dirty="0">
                <a:solidFill>
                  <a:srgbClr val="FF0000"/>
                </a:solidFill>
              </a:rPr>
              <a:t>2</a:t>
            </a:r>
            <a:r>
              <a:rPr lang="en-US" sz="2200" dirty="0"/>
              <a:t>, </a:t>
            </a:r>
            <a:r>
              <a:rPr lang="en-US" sz="2200" dirty="0">
                <a:latin typeface="+mn-lt"/>
              </a:rPr>
              <a:t>These are defined as follows: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8B612F-2FC2-4DE8-BC25-FFC20A068321}"/>
              </a:ext>
            </a:extLst>
          </p:cNvPr>
          <p:cNvSpPr/>
          <p:nvPr/>
        </p:nvSpPr>
        <p:spPr>
          <a:xfrm>
            <a:off x="10392745" y="175260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(8)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DE3065-EBFB-410C-8019-B168AF3D1344}"/>
              </a:ext>
            </a:extLst>
          </p:cNvPr>
          <p:cNvGrpSpPr/>
          <p:nvPr/>
        </p:nvGrpSpPr>
        <p:grpSpPr>
          <a:xfrm>
            <a:off x="1905000" y="1244600"/>
            <a:ext cx="7924800" cy="1519896"/>
            <a:chOff x="1799874" y="1667082"/>
            <a:chExt cx="7924800" cy="151989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AE5ABE3-3F9A-47D9-9097-A4E08DC7A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375" t="28889" r="42877" b="50196"/>
            <a:stretch/>
          </p:blipFill>
          <p:spPr>
            <a:xfrm>
              <a:off x="1799874" y="1667082"/>
              <a:ext cx="4876800" cy="151989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79C3C8-6611-4798-B1AB-C79A9481D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273" t="50222" r="53669" b="30217"/>
            <a:stretch/>
          </p:blipFill>
          <p:spPr>
            <a:xfrm>
              <a:off x="7004048" y="1746501"/>
              <a:ext cx="2720626" cy="142148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C27C136-6632-455A-ACC5-811EA0A89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75" t="47778" r="73125" b="31111"/>
          <a:stretch/>
        </p:blipFill>
        <p:spPr>
          <a:xfrm>
            <a:off x="5638800" y="3491826"/>
            <a:ext cx="1019099" cy="16135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8BD826F-6F7D-4E74-A674-F13D7CAEE307}"/>
              </a:ext>
            </a:extLst>
          </p:cNvPr>
          <p:cNvSpPr/>
          <p:nvPr/>
        </p:nvSpPr>
        <p:spPr>
          <a:xfrm>
            <a:off x="10363200" y="365760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(9)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64E5F5-ACA3-4D4C-AED8-FA57965C0D92}"/>
              </a:ext>
            </a:extLst>
          </p:cNvPr>
          <p:cNvSpPr/>
          <p:nvPr/>
        </p:nvSpPr>
        <p:spPr>
          <a:xfrm>
            <a:off x="10392745" y="455289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(10)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A7629-71E7-477E-8BFB-27D1F96776B7}"/>
              </a:ext>
            </a:extLst>
          </p:cNvPr>
          <p:cNvSpPr/>
          <p:nvPr/>
        </p:nvSpPr>
        <p:spPr>
          <a:xfrm>
            <a:off x="457200" y="5181600"/>
            <a:ext cx="11277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The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reactivity ratios </a:t>
            </a: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 and </a:t>
            </a: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200" dirty="0">
                <a:latin typeface="+mn-lt"/>
              </a:rPr>
              <a:t>, </a:t>
            </a:r>
            <a:r>
              <a:rPr lang="en-US" sz="2200" i="1" dirty="0">
                <a:latin typeface="+mn-lt"/>
              </a:rPr>
              <a:t>describe the relative reactivity of the radicals towards the monomers </a:t>
            </a: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200" b="1" i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200" i="1" dirty="0">
                <a:latin typeface="+mn-lt"/>
              </a:rPr>
              <a:t> and </a:t>
            </a: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200" b="1" i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200" dirty="0">
                <a:latin typeface="+mn-lt"/>
              </a:rPr>
              <a:t>. 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If </a:t>
            </a: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 &gt; 1</a:t>
            </a:r>
            <a:r>
              <a:rPr lang="en-US" sz="2200" dirty="0">
                <a:latin typeface="+mn-lt"/>
              </a:rPr>
              <a:t>, then a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polymer radical derived from </a:t>
            </a: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200" dirty="0">
                <a:latin typeface="+mn-lt"/>
              </a:rPr>
              <a:t> preferably reacts with the monomer </a:t>
            </a: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200" dirty="0">
                <a:latin typeface="+mn-lt"/>
              </a:rPr>
              <a:t>. </a:t>
            </a:r>
          </a:p>
          <a:p>
            <a:pPr marL="457200" algn="just">
              <a:spcAft>
                <a:spcPts val="600"/>
              </a:spcAft>
            </a:pPr>
            <a:r>
              <a:rPr lang="en-US" sz="2200" dirty="0">
                <a:latin typeface="+mn-lt"/>
              </a:rPr>
              <a:t>In this case,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homopolymerization</a:t>
            </a:r>
            <a:r>
              <a:rPr lang="en-US" sz="2200" dirty="0">
                <a:latin typeface="+mn-lt"/>
              </a:rPr>
              <a:t> is favored over heteropolymerization. </a:t>
            </a:r>
          </a:p>
        </p:txBody>
      </p:sp>
    </p:spTree>
    <p:extLst>
      <p:ext uri="{BB962C8B-B14F-4D97-AF65-F5344CB8AC3E}">
        <p14:creationId xmlns:p14="http://schemas.microsoft.com/office/powerpoint/2010/main" val="2021524717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Copolymerization Equation;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Mayo-Lewis Equation of Copolymerization</a:t>
            </a:r>
            <a:endParaRPr lang="en-US" altLang="en-US" sz="3200" b="1" dirty="0">
              <a:solidFill>
                <a:srgbClr val="0000FF"/>
              </a:solidFill>
              <a:latin typeface="+mn-lt"/>
              <a:cs typeface="Andalus" panose="02020603050405020304" pitchFamily="18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BACBE-C16D-43A1-93FD-56AB98A5D02D}"/>
              </a:ext>
            </a:extLst>
          </p:cNvPr>
          <p:cNvSpPr/>
          <p:nvPr/>
        </p:nvSpPr>
        <p:spPr>
          <a:xfrm>
            <a:off x="457200" y="685800"/>
            <a:ext cx="1120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By inserting the parameters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200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 into (8) one obtains the </a:t>
            </a:r>
            <a:r>
              <a:rPr lang="en-US" sz="2200" b="1" dirty="0">
                <a:solidFill>
                  <a:srgbClr val="0000FF"/>
                </a:solidFill>
                <a:latin typeface="+mn-lt"/>
              </a:rPr>
              <a:t>Mayo–Lewis copolymerization equation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8B612F-2FC2-4DE8-BC25-FFC20A068321}"/>
              </a:ext>
            </a:extLst>
          </p:cNvPr>
          <p:cNvSpPr/>
          <p:nvPr/>
        </p:nvSpPr>
        <p:spPr>
          <a:xfrm>
            <a:off x="10392745" y="152400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(11)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60598-8589-451C-94CB-4D7F3C387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1" t="40727" r="44999" b="21495"/>
          <a:stretch/>
        </p:blipFill>
        <p:spPr>
          <a:xfrm>
            <a:off x="3352800" y="1371600"/>
            <a:ext cx="5606426" cy="28881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F88D8F-728E-49AC-9901-5AE7B2B19235}"/>
              </a:ext>
            </a:extLst>
          </p:cNvPr>
          <p:cNvSpPr/>
          <p:nvPr/>
        </p:nvSpPr>
        <p:spPr>
          <a:xfrm>
            <a:off x="457200" y="4486870"/>
            <a:ext cx="112014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Equation (</a:t>
            </a:r>
            <a:r>
              <a:rPr lang="en-US" sz="2200" dirty="0">
                <a:solidFill>
                  <a:srgbClr val="0000FB"/>
                </a:solidFill>
                <a:latin typeface="+mn-lt"/>
              </a:rPr>
              <a:t>11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US" sz="2200" i="1" dirty="0">
                <a:solidFill>
                  <a:srgbClr val="000000"/>
                </a:solidFill>
                <a:latin typeface="+mn-lt"/>
              </a:rPr>
              <a:t>describes the composition of the polymer formed at any one time as a function of the monomer composition at that time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During most copolymerization, as the reaction progresses, and depending on the reactivity of the individual comonomers, the proportion of comonomers in the reaction mixture occurs.</a:t>
            </a:r>
            <a:endParaRPr lang="en-US" sz="22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6992EB-BB4B-4F8B-AF14-A16A1EB9AC14}"/>
              </a:ext>
            </a:extLst>
          </p:cNvPr>
          <p:cNvSpPr/>
          <p:nvPr/>
        </p:nvSpPr>
        <p:spPr>
          <a:xfrm>
            <a:off x="457200" y="5954486"/>
            <a:ext cx="1120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If copolymerization is allowed to continue to complete conversion, the average composition of all the polymer chains naturally corresponds to the initial monomer composition.</a:t>
            </a:r>
          </a:p>
        </p:txBody>
      </p:sp>
    </p:spTree>
    <p:extLst>
      <p:ext uri="{BB962C8B-B14F-4D97-AF65-F5344CB8AC3E}">
        <p14:creationId xmlns:p14="http://schemas.microsoft.com/office/powerpoint/2010/main" val="3151459563"/>
      </p:ext>
    </p:extLst>
  </p:cSld>
  <p:clrMapOvr>
    <a:masterClrMapping/>
  </p:clrMapOvr>
  <p:transition spd="slow">
    <p:wipe dir="d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bf060ee-4e2d-4269-9031-2d3a61ea00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0B6DEDAC4F545B425E5691F8DD14E" ma:contentTypeVersion="18" ma:contentTypeDescription="Create a new document." ma:contentTypeScope="" ma:versionID="fce957297cddcbe3019cf6c158156d0b">
  <xsd:schema xmlns:xsd="http://www.w3.org/2001/XMLSchema" xmlns:xs="http://www.w3.org/2001/XMLSchema" xmlns:p="http://schemas.microsoft.com/office/2006/metadata/properties" xmlns:ns3="7bf060ee-4e2d-4269-9031-2d3a61ea00cc" xmlns:ns4="60b4a476-c6d3-45dd-9a0a-0feeefb56115" targetNamespace="http://schemas.microsoft.com/office/2006/metadata/properties" ma:root="true" ma:fieldsID="813a169d241cb6ff3342518147ce5ccf" ns3:_="" ns4:_="">
    <xsd:import namespace="7bf060ee-4e2d-4269-9031-2d3a61ea00cc"/>
    <xsd:import namespace="60b4a476-c6d3-45dd-9a0a-0feeefb561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060ee-4e2d-4269-9031-2d3a61ea0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4a476-c6d3-45dd-9a0a-0feeefb561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20D5E2-5F0E-4C8D-B91E-0863D4241FEF}">
  <ds:schemaRefs>
    <ds:schemaRef ds:uri="http://schemas.openxmlformats.org/package/2006/metadata/core-properties"/>
    <ds:schemaRef ds:uri="http://purl.org/dc/dcmitype/"/>
    <ds:schemaRef ds:uri="7bf060ee-4e2d-4269-9031-2d3a61ea00c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60b4a476-c6d3-45dd-9a0a-0feeefb5611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36C2CC-7B83-4213-BF64-8F61B5DE9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FBB116-3CC7-45B5-88C8-FAA29AAE57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f060ee-4e2d-4269-9031-2d3a61ea00cc"/>
    <ds:schemaRef ds:uri="60b4a476-c6d3-45dd-9a0a-0feeefb561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1563</Words>
  <Application>Microsoft Office PowerPoint</Application>
  <PresentationFormat>Widescreen</PresentationFormat>
  <Paragraphs>156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MS PGothic</vt:lpstr>
      <vt:lpstr>Andalus</vt:lpstr>
      <vt:lpstr>Arial</vt:lpstr>
      <vt:lpstr>Calibri</vt:lpstr>
      <vt:lpstr>Courier New</vt:lpstr>
      <vt:lpstr>Franklin Gothic Book</vt:lpstr>
      <vt:lpstr>Franklin Gothic Medium</vt:lpstr>
      <vt:lpstr>FsfhgpQtsvydMyriadPro-Regular</vt:lpstr>
      <vt:lpstr>Georgia</vt:lpstr>
      <vt:lpstr>Helvetica Neue</vt:lpstr>
      <vt:lpstr>Symbol</vt:lpstr>
      <vt:lpstr>Times New Roman</vt:lpstr>
      <vt:lpstr>Tw Cen MT Condensed</vt:lpstr>
      <vt:lpstr>Wingdings</vt:lpstr>
      <vt:lpstr>Wingdings 2</vt:lpstr>
      <vt:lpstr>Training New Employees</vt:lpstr>
      <vt:lpstr>Trek</vt:lpstr>
      <vt:lpstr>Prof. Mohamed El-Newehy King Saud University Chemistry Department, College of Science http://fac.ksu.edu.sa/melnewehy/home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2024-10-12T17:32:11Z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0x01010050A0B6DEDAC4F545B425E5691F8DD14E</vt:lpwstr>
  </property>
</Properties>
</file>