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2" r:id="rId4"/>
    <p:sldId id="269" r:id="rId5"/>
    <p:sldId id="268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DBFF"/>
    <a:srgbClr val="0083BC"/>
    <a:srgbClr val="21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32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86129-5A88-4860-8652-184DCB68509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51BDA-01D4-4803-B538-ABBB68AD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7F46-529A-4BA8-A8C5-6E47D59B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3E164-A279-4D4D-A0DE-AE020E887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F241-78E0-4834-B1BE-2D491044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582B-D557-E144-8473-834AD8FAE23C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13F9D-D6B6-46CF-8507-6E5806BA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4DA9-4D11-4B6F-B463-63E8B738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DFFC-DFDD-462F-808B-F9E53804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82206-D8F1-465B-AB74-856F513B2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68C3-7658-4B71-9416-40080402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1A3C-FAE4-094D-BE2D-C89D357DC000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69BD-76D3-4BE3-978D-CCB2A68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6B18-B188-486F-A3AA-9857BB46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72311-7DB1-464B-942A-02378BC7E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FB174-FFAC-49F0-9C53-0409D6AFF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3D31-8621-4DB0-A706-BD8C77A2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A0C0-8D4A-8D41-AC7F-0EF5DEC9A758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DF6B-9D00-424C-ABBB-2AE15DB5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BDD91-6F4E-46C0-8862-0229B542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4B4E-B77A-4E29-A558-2E54787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A6628-5360-4695-8447-10FFCBC25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C8A5-2844-4234-BB7B-15FD90E3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AAB-E363-D043-AC3B-92364DB71C98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00EA-0C78-4A41-8684-265CD67C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D0E0C-B1CB-4CB2-971C-8875F37C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0083BC"/>
                </a:solidFill>
              </a:defRPr>
            </a:lvl1pPr>
          </a:lstStyle>
          <a:p>
            <a:fld id="{D54D7912-CAF8-448B-BAFE-A6CF5FA720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870CB6-39B5-8D08-49F9-30EF3F558E32}"/>
              </a:ext>
            </a:extLst>
          </p:cNvPr>
          <p:cNvSpPr/>
          <p:nvPr userDrawn="1"/>
        </p:nvSpPr>
        <p:spPr>
          <a:xfrm>
            <a:off x="11031841" y="6407379"/>
            <a:ext cx="315923" cy="274628"/>
          </a:xfrm>
          <a:prstGeom prst="ellipse">
            <a:avLst/>
          </a:prstGeom>
          <a:noFill/>
          <a:ln>
            <a:solidFill>
              <a:srgbClr val="0083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3387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96CF-8F14-4C95-A099-0889B749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A77C-1E29-4E3E-97A1-5D6D4AF6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3F602-DCA5-4277-B047-36B9B907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8F00-9173-9F47-9016-DF91FA8B6354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7196-35AA-4B00-9AAA-08B0F615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0193-B613-4BF5-BE22-E58A80D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0A52-9513-4180-82A9-8076E117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D2EA-DC5C-4EDE-A0C3-4289CA376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DF7AF-91E2-4C74-83C6-F614262F7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33896-E78A-4F8B-A3A0-0C786F7B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83CF-3A3A-924F-BAAF-EB9031B203B5}" type="datetime1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0837D-F733-4880-925E-2B8D5DD3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2B598-1CF1-4DFC-9635-554DFA60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47F2-B963-40E0-B2B3-CD34E826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B8377-C59F-4923-994E-9027FE306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3A04D-388B-4D45-B28F-6DDBFCB58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0840-BFD0-44AE-85E0-7F9548DDE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E8A93-0480-425B-98C7-25EADF7B0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41C2B-D1BD-4FAC-9146-D9F26C11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7DF-E7E3-EC42-BF49-9C31806A2151}" type="datetime1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7CB64-EBD5-492D-AD89-E8EA12A3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34475-BD6A-4B6E-A58B-E82AD296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BE53-664A-4E52-9C89-10325A3E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0FE0A-0A47-47FA-B9B7-1DBBCF10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3FCE-640D-6442-8D3D-9F81BCCC082A}" type="datetime1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45648-5C0D-420F-96AB-B5AF19AA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97404-CB38-4176-8B48-8D240FC6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5F6C9-A2A0-4F51-9F7C-87147FFC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11A-92CA-9943-8BEC-EC50234BC6C0}" type="datetime1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E8955-CD0A-40CA-9081-34F9C517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F5BDF-EF14-4B97-9FC8-ADE2D9A4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2442-CE28-49A0-A458-E969A095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4379-5752-4997-9FC0-9146BC9D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CEE4D-98E8-4ACC-BB7B-C772B61FF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B5FA5-D23A-4E1D-A9D1-F6EB1F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13-1F62-AA45-A544-C9B9C7F9A74E}" type="datetime1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9AFDB-3E5C-488D-BA1D-0CF5DC28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79B00-D5D0-412B-A750-DE73C336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5322-CF94-4043-91E7-C7668B5F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4F6F9-F1E9-4F1E-B528-8C30AC5D4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73007-0CB4-43C9-B0E2-021E844D3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3833-0380-4CE2-84D1-04020F91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CC-6BBC-1343-8992-AE9C93BBEA16}" type="datetime1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C624B-6975-46FE-8689-10030CB3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8EF59-BADA-44FA-939A-F942A623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8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1D09D-9779-4A59-9B96-89DF2E79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2412C-22EB-41E9-BA11-F599E1C3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C0E1D-7BCB-47B4-866E-213A960D2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03D6-C524-6145-814C-7C3BE135C855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761AF-3462-4914-B54D-316EB5E26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4A3D4-52ED-4CE6-9CB1-910B3B26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7912-CAF8-448B-BAFE-A6CF5FA7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7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E64613-7FE8-4E38-8B67-CC53C866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9980273" y="178052"/>
            <a:ext cx="2025459" cy="121048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9356F3-9426-4B8B-A53B-4A7F228F7AA8}"/>
              </a:ext>
            </a:extLst>
          </p:cNvPr>
          <p:cNvCxnSpPr/>
          <p:nvPr/>
        </p:nvCxnSpPr>
        <p:spPr>
          <a:xfrm>
            <a:off x="343949" y="5838738"/>
            <a:ext cx="11467750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93896D-2358-46BC-81A2-821494F10C13}"/>
              </a:ext>
            </a:extLst>
          </p:cNvPr>
          <p:cNvSpPr txBox="1"/>
          <p:nvPr/>
        </p:nvSpPr>
        <p:spPr>
          <a:xfrm>
            <a:off x="234891" y="142613"/>
            <a:ext cx="4682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Heterocyclic Organic Chemistry</a:t>
            </a:r>
          </a:p>
          <a:p>
            <a:r>
              <a:rPr lang="en-US" sz="2400" b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CHEM 341</a:t>
            </a:r>
            <a:endParaRPr lang="en-US" sz="2400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71533-7731-4A2B-852D-7740410662C6}"/>
              </a:ext>
            </a:extLst>
          </p:cNvPr>
          <p:cNvSpPr txBox="1"/>
          <p:nvPr/>
        </p:nvSpPr>
        <p:spPr>
          <a:xfrm>
            <a:off x="601922" y="2206674"/>
            <a:ext cx="5062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</a:p>
          <a:p>
            <a:r>
              <a:rPr lang="en-US" sz="40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 </a:t>
            </a:r>
            <a:endParaRPr lang="en-US" sz="40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66EFA-F36B-4C0F-8152-4098331C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b="5359"/>
          <a:stretch/>
        </p:blipFill>
        <p:spPr>
          <a:xfrm>
            <a:off x="6145306" y="1506070"/>
            <a:ext cx="4901453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E8C74-8BCC-43E1-995C-866D5F5CF09D}"/>
              </a:ext>
            </a:extLst>
          </p:cNvPr>
          <p:cNvSpPr txBox="1"/>
          <p:nvPr/>
        </p:nvSpPr>
        <p:spPr>
          <a:xfrm>
            <a:off x="2218687" y="3022773"/>
            <a:ext cx="5062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Good</a:t>
            </a:r>
          </a:p>
          <a:p>
            <a:r>
              <a:rPr lang="en-US" sz="40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Luck </a:t>
            </a:r>
            <a:endParaRPr lang="en-US" sz="40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CC9D17-38FE-450A-B5D4-CC122FE4F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b="5359"/>
          <a:stretch/>
        </p:blipFill>
        <p:spPr>
          <a:xfrm>
            <a:off x="6145306" y="1506070"/>
            <a:ext cx="4901453" cy="43568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45BF1-808D-4586-B991-95F2DFCA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750043-36C0-60F7-8FCE-3C0DCD6EF3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5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4618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Course Title and General Information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31CFA93-2E5F-4915-A15B-424AF0C11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49683"/>
              </p:ext>
            </p:extLst>
          </p:nvPr>
        </p:nvGraphicFramePr>
        <p:xfrm>
          <a:off x="628421" y="1589439"/>
          <a:ext cx="6858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5529342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124004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Course Code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Course Title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Program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 defTabSz="2114550">
                        <a:lnSpc>
                          <a:spcPct val="15000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CHEM 341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Heterocyclic Organic Chemistry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Chemistry – College of Science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9DE9-412B-4D3A-B437-CA446E00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B2C103B-01D5-4B7A-B505-06F4ECFAA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40934"/>
              </p:ext>
            </p:extLst>
          </p:nvPr>
        </p:nvGraphicFramePr>
        <p:xfrm>
          <a:off x="2924930" y="4182347"/>
          <a:ext cx="6858000" cy="1842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5529342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12400410"/>
                    </a:ext>
                  </a:extLst>
                </a:gridCol>
              </a:tblGrid>
              <a:tr h="52636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Credit Hours 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Department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College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1315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 (2 Lectures + 0 Practical)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Chemistry Department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510147A-E4C2-FE32-C2B7-1A2B2E9BC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4969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Course Content Overview and Reference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71DF34-38E4-48A1-8CAA-30DE6020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91637"/>
              </p:ext>
            </p:extLst>
          </p:nvPr>
        </p:nvGraphicFramePr>
        <p:xfrm>
          <a:off x="630219" y="1588540"/>
          <a:ext cx="964333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222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  <a:gridCol w="8036110">
                  <a:extLst>
                    <a:ext uri="{9D8B030D-6E8A-4147-A177-3AD203B41FA5}">
                      <a16:colId xmlns:a16="http://schemas.microsoft.com/office/drawing/2014/main" val="125529342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Chapter 1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Introduction and Nomenclature 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68580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Definition of heterocyclic chemistry and aromaticity </a:t>
                      </a:r>
                    </a:p>
                    <a:p>
                      <a:pPr marL="68580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Nomenclature of heterocyclic compounds (Common, IUPAC and replacement names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Chapter 2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Five-Membered Rings 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41587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685800" lvl="1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Properties, preparation, reactions and cycloaddition reactions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1976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Chapter 3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Six-Membered Rings 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045186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Properties, preparation, and reactions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097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Chapter 4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Fused Rings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51306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Properties, preparation, and reactions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9063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9F73B-23E2-4FA8-A676-6E09041E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6217A-BD0A-5171-98C2-1F9050338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9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4969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Course Content Overview and Reference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71DF34-38E4-48A1-8CAA-30DE6020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73385"/>
              </p:ext>
            </p:extLst>
          </p:nvPr>
        </p:nvGraphicFramePr>
        <p:xfrm>
          <a:off x="630219" y="1588540"/>
          <a:ext cx="964333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222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  <a:gridCol w="8036110">
                  <a:extLst>
                    <a:ext uri="{9D8B030D-6E8A-4147-A177-3AD203B41FA5}">
                      <a16:colId xmlns:a16="http://schemas.microsoft.com/office/drawing/2014/main" val="125529342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Chapter 5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Carbohydrates						 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Classifications, projection formulae, and configuration of simple sugars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Cyclic hemiacetals,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anomerism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mutarotation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Reactions of monosaccharides: acetals/ketals, esterification, redox,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hydrazone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osazone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formation, chain extension/shortening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Stereochemistry of monosaccharides and molecular weight of oligo- and polysaccharides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Chapter 6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Amino Acids, Peptides and Proteins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41587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Definitions, Protein amino acids, 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Physicochemical properties of amino acids and peptides acid–base properties. 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Preparation for amino acids and peptides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1976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Chapter 7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Lipids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70529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Definitions of lipids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Classification of lipids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Fatty Acids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alatino Linotype" panose="02040502050505030304" pitchFamily="18" charset="0"/>
                        </a:rPr>
                        <a:t>Chemical Properties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562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A81CE-AFC4-4EAF-BD6F-02D1805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2D837-00F0-CFA3-AAFF-ECD942D16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Reference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71DF34-38E4-48A1-8CAA-30DE6020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29058"/>
              </p:ext>
            </p:extLst>
          </p:nvPr>
        </p:nvGraphicFramePr>
        <p:xfrm>
          <a:off x="630219" y="1588540"/>
          <a:ext cx="521208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2080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Reference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Heterocyclic chemistry, J.A. Joule and K. Mills, and G. F. Smith.4th ed., Blackwell Publishing 2000.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94F3F-D462-4E5C-9B0F-44B1A4BF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C4267-BD9C-2943-9D28-7349F4D8D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1CA22-636F-499E-87A5-86458F6DC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14" y="1181099"/>
            <a:ext cx="4045190" cy="54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Course Objectives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AC1F6D-8DA5-447D-96FE-FAAB659DB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07720"/>
              </p:ext>
            </p:extLst>
          </p:nvPr>
        </p:nvGraphicFramePr>
        <p:xfrm>
          <a:off x="626852" y="1586322"/>
          <a:ext cx="96012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25529342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1240041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33253554"/>
                    </a:ext>
                  </a:extLst>
                </a:gridCol>
              </a:tblGrid>
              <a:tr h="5029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Name heterocyclic, carbohydrates, amino acids, peptides, protein and lipids of organic compounds using IUPAC and COMMON naming system, their occurrence in nature, physical properties.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</a:rPr>
                        <a:t>Identify, classify and understand physical and chemical properties of the major functional groups.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Understanding the reaction of functional groups and families of these organic compounds.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</a:rPr>
                        <a:t>The practical uses of these organic compounds as drugs, food additives, pesticides, plastics, and other products, as well as their occurrence in nature.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98AB5-C8C6-4B3F-9C50-4F4AC728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96EE3-6FB3-526C-2F09-50A101945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8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337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Course Learning Outcomes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71DF34-38E4-48A1-8CAA-30DE6020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01540"/>
              </p:ext>
            </p:extLst>
          </p:nvPr>
        </p:nvGraphicFramePr>
        <p:xfrm>
          <a:off x="630219" y="1590338"/>
          <a:ext cx="932688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1255293425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212400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Knowledge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Skills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Values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Recognition and classification of diverse structures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Nomenclature and identification principles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Aromatic nature, reactivity, and stability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Synthetic methods: classical and modern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Integrate and assess chemical information and data to acquire a cohesive comprehension of heterocyclic organic compounds.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Develop analytical skills in the identification, analysis, and separation of heterocyclic compounds.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Cultivate applications of heterocyclic organic compounds in diverse areas of science, technology, and industry.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Communicate proficiently in oral and written formats, articulating scientific chemical issues tailored to diverse audiences.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Foster critical thinking skills and the ability to apply acquired knowledge to solve problems related to heterocyclic compounds.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927BF-9F3D-4A51-BA8F-B04B22E4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21D348-CD27-D2E1-E244-86B3E5431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446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Assessment Methods and Weighting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71DF34-38E4-48A1-8CAA-30DE6020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53926"/>
              </p:ext>
            </p:extLst>
          </p:nvPr>
        </p:nvGraphicFramePr>
        <p:xfrm>
          <a:off x="630219" y="1590338"/>
          <a:ext cx="6738769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781">
                  <a:extLst>
                    <a:ext uri="{9D8B030D-6E8A-4147-A177-3AD203B41FA5}">
                      <a16:colId xmlns:a16="http://schemas.microsoft.com/office/drawing/2014/main" val="422884944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255293425"/>
                    </a:ext>
                  </a:extLst>
                </a:gridCol>
                <a:gridCol w="1730188">
                  <a:extLst>
                    <a:ext uri="{9D8B030D-6E8A-4147-A177-3AD203B41FA5}">
                      <a16:colId xmlns:a16="http://schemas.microsoft.com/office/drawing/2014/main" val="22124004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No.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Assessment Task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Points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kern="1200" baseline="300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Midterm Exam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baseline="300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Midterm Exam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393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Quizzes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113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Assignment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097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Final Exam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3300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rgbClr val="0083BC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 anchorCtr="1">
                    <a:solidFill>
                      <a:srgbClr val="8BDB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787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D0B50-6893-4542-8D20-48FB016E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0B03E-DA72-84DA-3B04-595D27B1E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657CE-02D4-48DA-9354-80A32A1D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24445" r="8272" b="25679"/>
          <a:stretch/>
        </p:blipFill>
        <p:spPr>
          <a:xfrm>
            <a:off x="10746297" y="127719"/>
            <a:ext cx="1284602" cy="76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B1329-6DC1-4F91-8A8D-F1C01FF5AD5C}"/>
              </a:ext>
            </a:extLst>
          </p:cNvPr>
          <p:cNvCxnSpPr>
            <a:cxnSpLocks/>
          </p:cNvCxnSpPr>
          <p:nvPr/>
        </p:nvCxnSpPr>
        <p:spPr>
          <a:xfrm>
            <a:off x="176169" y="604007"/>
            <a:ext cx="8959442" cy="0"/>
          </a:xfrm>
          <a:prstGeom prst="line">
            <a:avLst/>
          </a:prstGeom>
          <a:ln w="38100">
            <a:solidFill>
              <a:srgbClr val="008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E098D5-57A2-4D19-84D7-703F0EDCA1AE}"/>
              </a:ext>
            </a:extLst>
          </p:cNvPr>
          <p:cNvSpPr txBox="1"/>
          <p:nvPr/>
        </p:nvSpPr>
        <p:spPr>
          <a:xfrm>
            <a:off x="76898" y="10206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Chapter 0: </a:t>
            </a:r>
            <a:r>
              <a:rPr lang="en-US" sz="2400" b="1" i="1" dirty="0">
                <a:solidFill>
                  <a:srgbClr val="008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Syllabus</a:t>
            </a:r>
            <a:endParaRPr lang="en-US" sz="2400" i="1" dirty="0">
              <a:solidFill>
                <a:srgbClr val="0083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2C6C0-F4A7-41A2-AB0F-7CB3C470814F}"/>
              </a:ext>
            </a:extLst>
          </p:cNvPr>
          <p:cNvSpPr txBox="1"/>
          <p:nvPr/>
        </p:nvSpPr>
        <p:spPr>
          <a:xfrm>
            <a:off x="201336" y="788565"/>
            <a:ext cx="814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Regulations for Attendance, Absence, and Alternative Examinations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71DF34-38E4-48A1-8CAA-30DE6020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61841"/>
              </p:ext>
            </p:extLst>
          </p:nvPr>
        </p:nvGraphicFramePr>
        <p:xfrm>
          <a:off x="630219" y="1590338"/>
          <a:ext cx="9189720" cy="4605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212400410"/>
                    </a:ext>
                  </a:extLst>
                </a:gridCol>
                <a:gridCol w="7132320">
                  <a:extLst>
                    <a:ext uri="{9D8B030D-6E8A-4147-A177-3AD203B41FA5}">
                      <a16:colId xmlns:a16="http://schemas.microsoft.com/office/drawing/2014/main" val="4293717460"/>
                    </a:ext>
                  </a:extLst>
                </a:gridCol>
              </a:tblGrid>
              <a:tr h="50898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Item</a:t>
                      </a:r>
                      <a:endParaRPr lang="en-US" sz="1800" b="1" kern="1200" dirty="0">
                        <a:solidFill>
                          <a:srgbClr val="0083BC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83BC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Limit/Rule</a:t>
                      </a:r>
                    </a:p>
                  </a:txBody>
                  <a:tcPr anchor="ctr">
                    <a:solidFill>
                      <a:srgbClr val="8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29739"/>
                  </a:ext>
                </a:extLst>
              </a:tr>
              <a:tr h="424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Semester Length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15 weeks (15 lectures)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9701"/>
                  </a:ext>
                </a:extLst>
              </a:tr>
              <a:tr h="424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Allowed Absence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25% = max 4 lectures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39380"/>
                  </a:ext>
                </a:extLst>
              </a:tr>
              <a:tr h="424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Lecture Duration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 lecture × 50 min per day (2 academic hour)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11304"/>
                  </a:ext>
                </a:extLst>
              </a:tr>
              <a:tr h="64599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Max Absence in Hours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8 academic hours (4 days)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33002"/>
                  </a:ext>
                </a:extLst>
              </a:tr>
              <a:tr h="424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Absence Excuses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Submit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via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e-mail to course instructor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64334"/>
                  </a:ext>
                </a:extLst>
              </a:tr>
              <a:tr h="175342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Alternative Examination Regulations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Student must not have taken the Primary Examination.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Student must not be denied in the course.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must be submitted to course instructor within one week of the Primary Examination date.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Excuse must be official and government-approved.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No alternative for an alternative examination.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218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C38A2-3EAF-41B6-A1A5-362A40FD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912-CAF8-448B-BAFE-A6CF5FA72036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31789-4042-E317-4085-EEB576528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30" r="6340" b="3268"/>
          <a:stretch/>
        </p:blipFill>
        <p:spPr>
          <a:xfrm>
            <a:off x="10982847" y="5530031"/>
            <a:ext cx="1227949" cy="13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8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635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Saad Almadhhi</dc:creator>
  <cp:lastModifiedBy>Sultan Saad Almadhhi</cp:lastModifiedBy>
  <cp:revision>47</cp:revision>
  <dcterms:created xsi:type="dcterms:W3CDTF">2025-08-10T10:19:35Z</dcterms:created>
  <dcterms:modified xsi:type="dcterms:W3CDTF">2025-08-25T13:08:38Z</dcterms:modified>
</cp:coreProperties>
</file>