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9"/>
  </p:notesMasterIdLst>
  <p:sldIdLst>
    <p:sldId id="278" r:id="rId4"/>
    <p:sldId id="279" r:id="rId5"/>
    <p:sldId id="282" r:id="rId6"/>
    <p:sldId id="283" r:id="rId7"/>
    <p:sldId id="280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00" r:id="rId18"/>
    <p:sldId id="301" r:id="rId19"/>
    <p:sldId id="302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29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0929"/>
  </p:normalViewPr>
  <p:slideViewPr>
    <p:cSldViewPr>
      <p:cViewPr>
        <p:scale>
          <a:sx n="75" d="100"/>
          <a:sy n="75" d="100"/>
        </p:scale>
        <p:origin x="138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6CEA03-3E5F-4182-A9F1-2F024F336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C7AF07-F389-4DE0-A9C3-0D90E0EF8E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51C16E-DF70-4262-B3C4-E8B84CEF208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4725C1DE-EE1E-4FF3-8D6A-D5D930E77C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ED81C398-C213-4A93-814A-701C7B2492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3C60CB77-C34F-40A5-AA0B-90437C240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A6E296-F13E-4AAE-8CE4-0B80533A4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9852C40-325B-44FE-82B8-29690C6B15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0CBA6E0-D8E9-48B9-A0A4-9AE234369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D3A0CC4-2FA2-45CA-8C19-FEF1CF47F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29708-4D75-4095-9AC9-5D490ED8675E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6AC86E3-B188-4811-9F38-D40C533FD7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59D6F67-5C34-44C1-A4FD-97434F817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B9F1242-21C9-40FB-BEA2-EEAB9B1E5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F562F3-BB9F-42C5-B5F9-A65963444CE6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205907A-9977-4D00-A769-E4CB771770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0156EE8-5B96-4C1D-9451-D3C78C42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BBB33B5-81F7-497D-B061-9A7966BB4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B97D53-3C89-4240-BACC-C178798CC8A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668E7-BD40-4A1A-AEB5-534DB6E635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35D42-7A36-458C-BF97-11A69D3ACF0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4B361-EE7D-4461-81B8-2160DF550F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5E21F984-96A0-4C3A-87D7-949D765D0FAD}"/>
              </a:ext>
            </a:extLst>
          </p:cNvPr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>
            <a:extLst>
              <a:ext uri="{FF2B5EF4-FFF2-40B4-BE49-F238E27FC236}">
                <a16:creationId xmlns:a16="http://schemas.microsoft.com/office/drawing/2014/main" id="{389E8A1B-BC97-491B-A195-CF99E59C9D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9" name="AutoShape 22">
            <a:extLst>
              <a:ext uri="{FF2B5EF4-FFF2-40B4-BE49-F238E27FC236}">
                <a16:creationId xmlns:a16="http://schemas.microsoft.com/office/drawing/2014/main" id="{A51A64B7-3358-42B1-AC88-539A8A058E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0ABE66B6-F06F-4C75-BD75-60313625EE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pic>
        <p:nvPicPr>
          <p:cNvPr id="11" name="Picture 117" descr="Picture1">
            <a:extLst>
              <a:ext uri="{FF2B5EF4-FFF2-40B4-BE49-F238E27FC236}">
                <a16:creationId xmlns:a16="http://schemas.microsoft.com/office/drawing/2014/main" id="{1F70AAB3-1899-4F35-B69D-B7721E1C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616EE70-BEFB-428D-BBAB-1CDA34742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rgbClr val="5086C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4895329-4BF9-400D-BBB8-3B5485958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rgbClr val="5086C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8BD9719-A177-443D-BB1E-FE9EE90F8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6B2652-F9A9-4459-B05B-914AAFEEFF7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7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ECC23B-24E2-4093-B637-7502404E9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B1491-DD4A-494A-BC5E-7785606AA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3C6ED-A23D-420B-9EB3-3F0B94992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0092-4A59-4F59-8B74-FE3122AF019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8B12D3-7A0D-4678-BCC6-7F4B64ADB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2D184-D57D-4D01-A75B-D2B59675F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217E82-F6D1-4229-8859-C24EFD616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501A-E383-4CBE-9C60-356518627B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7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D3104-CA1D-4481-97CF-E2EFDEFFA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13602-EC52-4D2E-9F60-187254938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E4493-5B23-4F08-A0D0-3D863F63B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6506-0A6F-4A2F-BF44-0EA73281F1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48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F70904-15ED-405B-9FBC-D4B3B35BD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933309-8A10-4ED3-A0F5-5F935D0FD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4E55F9-F8BB-44A5-A854-AFC26151D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41D0-93DF-44F9-9684-4E7AF2178F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2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03E674-DDD9-44EB-AB1E-23A3E9262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09A7A-B093-4302-9D75-675636A9E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242655-9DD6-4400-89DA-230EAB87B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2C91-FA9F-42D6-AF8E-E3E2F2F6A1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7B7CE-CB3D-4CBE-A997-7094CBFC2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3E88BA-EFCB-45FC-9547-C056FD1B8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640A6-9383-41AF-BB42-40CF99E60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CD11-EB16-4E8A-B7A5-8B9697F82E7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4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40D-4F97-4DEE-A304-B00DB8732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EF516-B841-405F-9A79-9126633E0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029FC-A032-40B7-8CB3-411CC0E30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0373-0E76-406F-A24D-BB868CC5DCC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1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758FF7-A73D-4B9F-B12D-13A429B54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9A62BB-9F28-4C20-84C5-8F26C011D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59F2E1-4CBE-41A8-ABE7-CBDEE0411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05B0-8622-40E5-AB55-A0493F8F825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6FB6F4-8D3F-467F-850A-C627C32F0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B7F81B-C61A-46C3-956B-52295E79A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032CD0-4593-46F4-9D80-A0329B778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B724-9DBB-48E0-98E0-B5BB2C81BA0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3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93CB9-BC1A-4162-BC75-5B55F8C9F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8F5204-D0CD-4572-81C7-5AF15D09D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C5117-FEC5-4266-93F8-781D61F44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CEB1-493F-40D0-834B-9B12F4A76DF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1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001E7-A9DB-44A8-8DC5-C4F0C9200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38D96-D847-4D5C-881C-B5E26BD97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567D9-3774-4A43-8244-2F4644B3F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615D-17C0-47E6-ACD5-7CD0015ECEE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1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54823-ADB8-4A0F-8CAA-4F5CDA207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14442-669F-4517-B2C4-218D1F3D9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EE1DB-D786-4E41-8411-2BA591D4F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76F6-36F0-4B8C-95C0-E9A8BA4826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3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>
            <a:extLst>
              <a:ext uri="{FF2B5EF4-FFF2-40B4-BE49-F238E27FC236}">
                <a16:creationId xmlns:a16="http://schemas.microsoft.com/office/drawing/2014/main" id="{C0BB59D1-9632-4DCA-9BD5-3DA3F316CC63}"/>
              </a:ext>
            </a:extLst>
          </p:cNvPr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" name="Group 16">
            <a:extLst>
              <a:ext uri="{FF2B5EF4-FFF2-40B4-BE49-F238E27FC236}">
                <a16:creationId xmlns:a16="http://schemas.microsoft.com/office/drawing/2014/main" id="{4E930FE0-54DA-4A10-BFA4-1337935A2FD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>
              <a:extLst>
                <a:ext uri="{FF2B5EF4-FFF2-40B4-BE49-F238E27FC236}">
                  <a16:creationId xmlns:a16="http://schemas.microsoft.com/office/drawing/2014/main" id="{F06CA598-2FCC-4067-AB1C-F9A6C4F893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>
                <a:solidFill>
                  <a:srgbClr val="003366"/>
                </a:solidFill>
              </a:endParaRPr>
            </a:p>
          </p:txBody>
        </p:sp>
        <p:sp>
          <p:nvSpPr>
            <p:cNvPr id="1041" name="Rectangle 18">
              <a:extLst>
                <a:ext uri="{FF2B5EF4-FFF2-40B4-BE49-F238E27FC236}">
                  <a16:creationId xmlns:a16="http://schemas.microsoft.com/office/drawing/2014/main" id="{2541FDA3-90CE-4CD2-AF7F-10E36BD756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>
                <a:solidFill>
                  <a:srgbClr val="003366"/>
                </a:solidFill>
              </a:endParaRPr>
            </a:p>
          </p:txBody>
        </p:sp>
      </p:grpSp>
      <p:sp>
        <p:nvSpPr>
          <p:cNvPr id="1028" name="AutoShape 19">
            <a:extLst>
              <a:ext uri="{FF2B5EF4-FFF2-40B4-BE49-F238E27FC236}">
                <a16:creationId xmlns:a16="http://schemas.microsoft.com/office/drawing/2014/main" id="{81EA2454-8799-4D9C-A0C0-546BF1B2FE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29" name="AutoShape 20">
            <a:extLst>
              <a:ext uri="{FF2B5EF4-FFF2-40B4-BE49-F238E27FC236}">
                <a16:creationId xmlns:a16="http://schemas.microsoft.com/office/drawing/2014/main" id="{1E624FA6-B875-43DB-B351-E123A65868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30" name="AutoShape 21">
            <a:extLst>
              <a:ext uri="{FF2B5EF4-FFF2-40B4-BE49-F238E27FC236}">
                <a16:creationId xmlns:a16="http://schemas.microsoft.com/office/drawing/2014/main" id="{F6346B57-6E20-479D-8AF0-35A8D56A7D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B1344E12-C6BB-4872-8BDA-40282F8A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5584607-D5B7-495F-95E0-C822908662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D1BCA0-AE82-43E1-AE38-BB2327C906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27538" y="6453188"/>
            <a:ext cx="36496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3366"/>
                </a:solidFill>
                <a:latin typeface="Syndrome BRK" pitchFamily="2" charset="0"/>
              </a:defRPr>
            </a:lvl1pPr>
          </a:lstStyle>
          <a:p>
            <a:pPr>
              <a:defRPr/>
            </a:pPr>
            <a:r>
              <a:rPr lang="en-US"/>
              <a:t>Heterocyclic Chemistry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CA341B-720B-4A3A-B251-DBAB06FC42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F05CF0-3C88-433B-98A7-E7DFBC8F01F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28E92EE1-BEB6-423E-91AD-E81F2233B0C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>
              <a:extLst>
                <a:ext uri="{FF2B5EF4-FFF2-40B4-BE49-F238E27FC236}">
                  <a16:creationId xmlns:a16="http://schemas.microsoft.com/office/drawing/2014/main" id="{68D1A7C6-1F34-47B9-8802-1B83E293E0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>
                <a:solidFill>
                  <a:srgbClr val="003366"/>
                </a:solidFill>
              </a:endParaRPr>
            </a:p>
          </p:txBody>
        </p:sp>
        <p:sp>
          <p:nvSpPr>
            <p:cNvPr id="1038" name="AutoShape 24">
              <a:extLst>
                <a:ext uri="{FF2B5EF4-FFF2-40B4-BE49-F238E27FC236}">
                  <a16:creationId xmlns:a16="http://schemas.microsoft.com/office/drawing/2014/main" id="{A57DBFDC-B85D-441D-AFC9-9A00E5B4610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>
                <a:solidFill>
                  <a:srgbClr val="003366"/>
                </a:solidFill>
              </a:endParaRPr>
            </a:p>
          </p:txBody>
        </p:sp>
        <p:sp>
          <p:nvSpPr>
            <p:cNvPr id="1039" name="AutoShape 25">
              <a:extLst>
                <a:ext uri="{FF2B5EF4-FFF2-40B4-BE49-F238E27FC236}">
                  <a16:creationId xmlns:a16="http://schemas.microsoft.com/office/drawing/2014/main" id="{12A8F973-A111-476B-949E-80D4C9B8B6F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>
                <a:solidFill>
                  <a:srgbClr val="003366"/>
                </a:solidFill>
              </a:endParaRPr>
            </a:p>
          </p:txBody>
        </p:sp>
      </p:grpSp>
      <p:sp>
        <p:nvSpPr>
          <p:cNvPr id="1036" name="Rectangle 2">
            <a:extLst>
              <a:ext uri="{FF2B5EF4-FFF2-40B4-BE49-F238E27FC236}">
                <a16:creationId xmlns:a16="http://schemas.microsoft.com/office/drawing/2014/main" id="{FC6E4F00-032E-4F37-9F1D-0AB471A3D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C0F80F4-8171-45F9-AFEB-4AD897CF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6189663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u="sng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CHAPTER 7</a:t>
            </a:r>
            <a:endParaRPr lang="en-IN" altLang="en-US" u="sng" dirty="0">
              <a:ln w="3175" cmpd="sng">
                <a:noFill/>
              </a:ln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2857E-E3DB-49D8-AD60-239A2095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76279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6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Heterocyclic Organic Chemistry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4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CHEM 341</a:t>
            </a:r>
            <a:endParaRPr lang="en-IN" altLang="en-US" sz="4400" dirty="0">
              <a:ln w="3175" cmpd="sng">
                <a:noFill/>
              </a:ln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9EF50-5B4D-4C0F-A2CD-64A6C639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2" y="4764087"/>
            <a:ext cx="4959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Dr. Sultan </a:t>
            </a:r>
            <a:r>
              <a:rPr lang="en-US" altLang="en-US" sz="1800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Almadhhi</a:t>
            </a:r>
            <a:endParaRPr lang="en-US" altLang="en-US" sz="1800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Assistant Professor of Organic Chemistry </a:t>
            </a:r>
          </a:p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King Saud University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627B0C-E1D5-4FCB-A19C-26D772FA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IN" altLang="en-US" u="sng" dirty="0">
              <a:ln w="3175" cmpd="sng">
                <a:noFill/>
              </a:ln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1A0133-61C0-4172-96C5-2E8E28CE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0200"/>
            <a:ext cx="464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Fats and oils: Triglycerides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F9A5171-305E-4E01-90B7-02227616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579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Fats are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that are solids at room temp.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derived from animals.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saturated fatty acids. 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1534CE6-B3CD-470F-956E-4392236DA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733800"/>
            <a:ext cx="518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Oils are: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triglycerides that are liquids at room temp.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derived from plants or fish.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mostly unsaturated fatty acids.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AC925E-AE7C-4F9F-9CD2-3ABBF3D5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Properties of Fats and Oils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ED5CF5C-1C3A-4C84-974E-2958EF22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2988"/>
            <a:ext cx="307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Triglycerides: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448D81A-90D8-4A63-BEAD-9B37B4B6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65250"/>
            <a:ext cx="789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can be broken apart with water and an acid catalyst (hydrolysis), or by digestive enzymes called lipases.</a:t>
            </a:r>
          </a:p>
        </p:txBody>
      </p:sp>
      <p:pic>
        <p:nvPicPr>
          <p:cNvPr id="15365" name="Picture 16">
            <a:extLst>
              <a:ext uri="{FF2B5EF4-FFF2-40B4-BE49-F238E27FC236}">
                <a16:creationId xmlns:a16="http://schemas.microsoft.com/office/drawing/2014/main" id="{00A8EF01-3405-475A-AB60-282DF014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012950"/>
            <a:ext cx="4038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7">
            <a:extLst>
              <a:ext uri="{FF2B5EF4-FFF2-40B4-BE49-F238E27FC236}">
                <a16:creationId xmlns:a16="http://schemas.microsoft.com/office/drawing/2014/main" id="{6203C606-09F2-4424-A5EF-73D5A47F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3740150"/>
            <a:ext cx="616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Saponification of Triglycerides (Basic Hydrolysis):</a:t>
            </a:r>
          </a:p>
        </p:txBody>
      </p:sp>
      <p:sp>
        <p:nvSpPr>
          <p:cNvPr id="15367" name="Rectangle 18">
            <a:extLst>
              <a:ext uri="{FF2B5EF4-FFF2-40B4-BE49-F238E27FC236}">
                <a16:creationId xmlns:a16="http://schemas.microsoft.com/office/drawing/2014/main" id="{2250F200-B7F2-4D12-A761-D543376E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4140200"/>
            <a:ext cx="77724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react with strong bases (NaOH or KOH) to form the carboxylate salts of the fatty acids, called soaps:</a:t>
            </a:r>
          </a:p>
        </p:txBody>
      </p:sp>
      <p:pic>
        <p:nvPicPr>
          <p:cNvPr id="15368" name="Picture 20" descr="Screen Clipping">
            <a:extLst>
              <a:ext uri="{FF2B5EF4-FFF2-40B4-BE49-F238E27FC236}">
                <a16:creationId xmlns:a16="http://schemas.microsoft.com/office/drawing/2014/main" id="{FE9520FA-E192-4A85-8BF3-A5F28E10C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7085" b="2794"/>
          <a:stretch>
            <a:fillRect/>
          </a:stretch>
        </p:blipFill>
        <p:spPr bwMode="auto">
          <a:xfrm>
            <a:off x="1828800" y="4786313"/>
            <a:ext cx="48720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A5D32E-8766-475B-B6C4-90DCB9B3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Properties of Fats and Oils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B9E6C1F-6FB7-49F4-92FE-ACE60087B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79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Hydrogenation: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E81E648-FC94-498A-8A1E-4C3B555D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08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 oils, which are highly unsaturated, are converted into solid vegetable fats by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catalytically hydrogenating some or all of the double bonds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9" name="Picture 5" descr="Screen Clipping">
            <a:extLst>
              <a:ext uri="{FF2B5EF4-FFF2-40B4-BE49-F238E27FC236}">
                <a16:creationId xmlns:a16="http://schemas.microsoft.com/office/drawing/2014/main" id="{CE60DD67-1FD5-4A1E-AEAE-62649A14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>
            <a:fillRect/>
          </a:stretch>
        </p:blipFill>
        <p:spPr bwMode="auto">
          <a:xfrm>
            <a:off x="1770063" y="2389188"/>
            <a:ext cx="49355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F3301C-ADE1-474A-8EB1-4D7DB638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1095375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F0331CC-8901-4B87-8E76-08500D3A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50" y="1587500"/>
            <a:ext cx="8458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 from fats and oils in that they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monoesters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acid and alcohol portions of a wax molecule both have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saturated carbon chains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2" name="Picture 5" descr="Screen Clipping">
            <a:extLst>
              <a:ext uri="{FF2B5EF4-FFF2-40B4-BE49-F238E27FC236}">
                <a16:creationId xmlns:a16="http://schemas.microsoft.com/office/drawing/2014/main" id="{DF911935-3674-403A-BC49-F7C5ED86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4188"/>
            <a:ext cx="4835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>
            <a:extLst>
              <a:ext uri="{FF2B5EF4-FFF2-40B4-BE49-F238E27FC236}">
                <a16:creationId xmlns:a16="http://schemas.microsoft.com/office/drawing/2014/main" id="{0D2E008E-DDB6-44EE-A830-C5086D51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4343400"/>
            <a:ext cx="81534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insoluble in water, and not as easily hydrolyzed as fats and oils.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often occur in nature as protective coatings on feathers, fur, skin, leaves, and fruits.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used commercially to make cosmetics, candles, ointments, and protective polishes.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2DB9AA24-4595-4F54-B95B-3C88D68D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2588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lipids</a:t>
            </a:r>
            <a:endParaRPr lang="en-US" altLang="en-US" sz="32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575B189-8B83-4BE0-8791-D5EDB23F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09061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D4471738-A78D-4C3D-9130-66A56F65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447800"/>
            <a:ext cx="8356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 are related structurally to fats and oils, except that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three ester groups is replaced by a phosphatidylamine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common types: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Phosphoglycerol and Sphingolipids </a:t>
            </a:r>
          </a:p>
        </p:txBody>
      </p:sp>
      <p:pic>
        <p:nvPicPr>
          <p:cNvPr id="18436" name="Picture 6" descr="Screen Clipping">
            <a:extLst>
              <a:ext uri="{FF2B5EF4-FFF2-40B4-BE49-F238E27FC236}">
                <a16:creationId xmlns:a16="http://schemas.microsoft.com/office/drawing/2014/main" id="{4A3B47AE-90C0-4ABA-B999-F132A191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572000"/>
            <a:ext cx="267176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0">
            <a:extLst>
              <a:ext uri="{FF2B5EF4-FFF2-40B4-BE49-F238E27FC236}">
                <a16:creationId xmlns:a16="http://schemas.microsoft.com/office/drawing/2014/main" id="{F076E69C-3415-4BD7-9DA1-5F9429E2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782888"/>
            <a:ext cx="197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Phosphoglycerol </a:t>
            </a:r>
            <a:endParaRPr lang="en-US" altLang="en-US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12">
            <a:extLst>
              <a:ext uri="{FF2B5EF4-FFF2-40B4-BE49-F238E27FC236}">
                <a16:creationId xmlns:a16="http://schemas.microsoft.com/office/drawing/2014/main" id="{4DADFBB1-736F-4DC1-870C-56EF7C54B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8325"/>
            <a:ext cx="81661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Phosphoglycerols are complex lipids that are major components of cell membranes.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Structurally, they resemble a triacylglycerol, except the third fatty acid has been replaced with a phosphodiester bonded to an alcohol. </a:t>
            </a:r>
          </a:p>
        </p:txBody>
      </p:sp>
      <p:pic>
        <p:nvPicPr>
          <p:cNvPr id="18439" name="Picture 11" descr="Screen Clipping">
            <a:extLst>
              <a:ext uri="{FF2B5EF4-FFF2-40B4-BE49-F238E27FC236}">
                <a16:creationId xmlns:a16="http://schemas.microsoft.com/office/drawing/2014/main" id="{10C0455A-9084-4EE3-A50B-88A462F7C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440238"/>
            <a:ext cx="38814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3">
            <a:extLst>
              <a:ext uri="{FF2B5EF4-FFF2-40B4-BE49-F238E27FC236}">
                <a16:creationId xmlns:a16="http://schemas.microsoft.com/office/drawing/2014/main" id="{37D4D626-2C0D-451D-86B6-B132E397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79413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lipids</a:t>
            </a:r>
            <a:endParaRPr lang="en-US" altLang="en-US" sz="32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F8166A4-05BF-4940-8243-C578F524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027113"/>
            <a:ext cx="754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phosphoglycerols: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C2671E-2A3B-4CBF-858C-8D1F3D3E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50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E8C7C3C0-CD0D-4A45-A4ED-E5B01C42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068763"/>
            <a:ext cx="80772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Cephalins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most cell membranes, particularly abundant in brain tissue, found in blood platelets and play a role in blood clotting.</a:t>
            </a:r>
          </a:p>
        </p:txBody>
      </p:sp>
      <p:pic>
        <p:nvPicPr>
          <p:cNvPr id="19461" name="Picture 10" descr="Screen Clipping">
            <a:extLst>
              <a:ext uri="{FF2B5EF4-FFF2-40B4-BE49-F238E27FC236}">
                <a16:creationId xmlns:a16="http://schemas.microsoft.com/office/drawing/2014/main" id="{EEBBD870-8A93-4B7B-BA10-8F616E9A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411288"/>
            <a:ext cx="40084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1">
            <a:extLst>
              <a:ext uri="{FF2B5EF4-FFF2-40B4-BE49-F238E27FC236}">
                <a16:creationId xmlns:a16="http://schemas.microsoft.com/office/drawing/2014/main" id="{1816DF5D-4AD0-4BBD-933E-B1DCF8C5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4972050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Lecithin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act as an emulsifying agent: important structural component of cell membranes, play a role in the transport of lipids in the blood stream.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Commercially, lecithin extracted from soybeans is used as an emulsifying agent in margarine and candies to provide a smooth texture.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C749EB-08B5-4CD0-946D-242938153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Sphingolipids</a:t>
            </a:r>
            <a:endParaRPr lang="en-US" altLang="en-US" sz="18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B9D6E8-6922-44E9-819B-246C84A3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55750"/>
            <a:ext cx="8229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Sphingolipids are complex lipids that contain sphingosine instead of glycerol.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not contain an ester; their single fatty acid is bonded to the backbone by an amide bond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brain and nerve tissue, and in the myelin sheath that protects nerves.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4D32DC14-D333-411E-989C-44C954C9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038600"/>
            <a:ext cx="26701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Screen Clipping">
            <a:extLst>
              <a:ext uri="{FF2B5EF4-FFF2-40B4-BE49-F238E27FC236}">
                <a16:creationId xmlns:a16="http://schemas.microsoft.com/office/drawing/2014/main" id="{042C2378-B464-43DE-B366-941416CE2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765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>
            <a:extLst>
              <a:ext uri="{FF2B5EF4-FFF2-40B4-BE49-F238E27FC236}">
                <a16:creationId xmlns:a16="http://schemas.microsoft.com/office/drawing/2014/main" id="{E15FCAE6-E8EA-4299-9EC6-F8B9027D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50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</p:txBody>
      </p:sp>
      <p:pic>
        <p:nvPicPr>
          <p:cNvPr id="21511" name="Picture 7" descr="Screen Clipping">
            <a:extLst>
              <a:ext uri="{FF2B5EF4-FFF2-40B4-BE49-F238E27FC236}">
                <a16:creationId xmlns:a16="http://schemas.microsoft.com/office/drawing/2014/main" id="{B6473DB9-8AF5-4F3A-A2DD-5D94AD48E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9"/>
          <a:stretch>
            <a:fillRect/>
          </a:stretch>
        </p:blipFill>
        <p:spPr bwMode="auto">
          <a:xfrm>
            <a:off x="4572000" y="4495800"/>
            <a:ext cx="248443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0B9C642-26F6-40C0-8937-E059B2B6E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66850"/>
            <a:ext cx="8229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Glycolipids are sphingolipids that contain carbohydrates (usually monosaccharides).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also referred to as cerebrosides because of their abundance in brain tissue.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7FF628-6804-4ED7-A4F6-68EA2227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37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Glycolipids</a:t>
            </a:r>
            <a:endParaRPr lang="en-US" altLang="en-US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B095C00C-66C6-4F5D-920A-0234C86B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50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873E2A0E-7480-4E5C-852E-972EF3D54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-710" r="16815" b="710"/>
          <a:stretch>
            <a:fillRect/>
          </a:stretch>
        </p:blipFill>
        <p:spPr bwMode="auto">
          <a:xfrm>
            <a:off x="3652838" y="2843213"/>
            <a:ext cx="40433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Screen Clipping">
            <a:extLst>
              <a:ext uri="{FF2B5EF4-FFF2-40B4-BE49-F238E27FC236}">
                <a16:creationId xmlns:a16="http://schemas.microsoft.com/office/drawing/2014/main" id="{0A5AEBEF-7B21-424E-B914-810EB9055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6" t="43001"/>
          <a:stretch>
            <a:fillRect/>
          </a:stretch>
        </p:blipFill>
        <p:spPr bwMode="auto">
          <a:xfrm>
            <a:off x="838200" y="2895600"/>
            <a:ext cx="22637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963B197E-78DA-4391-8DC5-74544674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6BE8614-AECA-4886-8FC5-B630A985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295400"/>
            <a:ext cx="7994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classified as lipids because they are soluble in nonpolar solvents.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nonsaponifiable because the components are not held together by ester linkages.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basic steroid structure contains four fused rings:</a:t>
            </a:r>
          </a:p>
        </p:txBody>
      </p:sp>
      <p:pic>
        <p:nvPicPr>
          <p:cNvPr id="23556" name="Picture 3" descr="Screen Clipping">
            <a:extLst>
              <a:ext uri="{FF2B5EF4-FFF2-40B4-BE49-F238E27FC236}">
                <a16:creationId xmlns:a16="http://schemas.microsoft.com/office/drawing/2014/main" id="{78097A91-7062-467A-BACE-365960F5C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9588"/>
            <a:ext cx="2432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D54B38FC-8E0B-48AF-8708-1704095BD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4968875"/>
            <a:ext cx="8245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there are methyl substituents attached to C-10 and C-13 (called “angular” methyl groups) and some sort of side chain attached to C-17.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35541FA-6CC6-40A1-ABA0-A2A1C978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6096000"/>
            <a:ext cx="804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known steroid is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cholesterol, bile salts, sex hormones and vitamin 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0C2DBB5F-339B-4A8D-913A-ED5BDB8B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F06124A-1247-47CD-B52F-527D6B8F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1595438"/>
            <a:ext cx="81407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essential component of cell membranes.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apparently a correlation between high levels of cholesterol in the blood and atherosclerosis.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is obtained from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meats, milk, and eggs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Cholesterol is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synthesized in the liver from fats, carbohydrates and proteins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cholesterol in vegetable and plants.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AE953DD-F0EA-43EB-8413-D54B7443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10810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endParaRPr lang="en-US" altLang="en-US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5" descr="Screen Clipping">
            <a:extLst>
              <a:ext uri="{FF2B5EF4-FFF2-40B4-BE49-F238E27FC236}">
                <a16:creationId xmlns:a16="http://schemas.microsoft.com/office/drawing/2014/main" id="{EC69A5F4-9A71-4C33-A5FD-76762C7DD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181475"/>
            <a:ext cx="38528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7740C3-290D-44E2-8C49-A3F4DDC2A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1600200"/>
            <a:ext cx="8439151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(from the Greek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constituents of plants or animals.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insoluble in water but are soluble in nonpolar organic solvents.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waxy, greasy, or oily compounds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vary considerably in chemical structure, even though they have similar solubility properties. Some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some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some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acyclic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others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polycyclic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6C13B8B1-942E-432C-B29E-AB20E675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B932777-022F-4D87-B379-3DA35844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47800"/>
            <a:ext cx="7696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yellowish brown or green fluid produced in the liver and stored in the gallbladder.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salts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like soaps and other emulsifiers: they contain both polar and nonpolar regions, helping to break fats in foods into smaller pieces, allowing them to be hydrolyzed more easily.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B395E1F-0A46-4005-BC4E-E828E8E1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47750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Salts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C90C5AD-C9F2-481F-B121-1E79C996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pic>
        <p:nvPicPr>
          <p:cNvPr id="26629" name="Picture 4" descr="Screen Clipping">
            <a:extLst>
              <a:ext uri="{FF2B5EF4-FFF2-40B4-BE49-F238E27FC236}">
                <a16:creationId xmlns:a16="http://schemas.microsoft.com/office/drawing/2014/main" id="{72149D9E-889C-42CC-A6EA-1CA9EF1B8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53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3EC2B195-BAD6-4343-B67F-9E099D95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D88292-FBA7-48C7-8C50-9CF91B9B3DCA}"/>
              </a:ext>
            </a:extLst>
          </p:cNvPr>
          <p:cNvSpPr/>
          <p:nvPr/>
        </p:nvSpPr>
        <p:spPr>
          <a:xfrm>
            <a:off x="33840" y="1828800"/>
            <a:ext cx="796716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hormone is a molecule that is synthesized in one part of an organism, which then elicits a response at a different site.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steroids hormones: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Sex hormones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Estrogens &amp; progestins in females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Androgens in males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2. Adrenal Cortical Steroids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0007004-7104-414B-812A-C12853AD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205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 Hormones</a:t>
            </a:r>
          </a:p>
        </p:txBody>
      </p:sp>
      <p:pic>
        <p:nvPicPr>
          <p:cNvPr id="27653" name="Picture 6" descr="Screen Clipping">
            <a:extLst>
              <a:ext uri="{FF2B5EF4-FFF2-40B4-BE49-F238E27FC236}">
                <a16:creationId xmlns:a16="http://schemas.microsoft.com/office/drawing/2014/main" id="{7945CD78-E7E1-4617-BD97-D0CA0BFA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/>
          <a:stretch>
            <a:fillRect/>
          </a:stretch>
        </p:blipFill>
        <p:spPr bwMode="auto">
          <a:xfrm>
            <a:off x="1743075" y="5084763"/>
            <a:ext cx="4876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7">
            <a:extLst>
              <a:ext uri="{FF2B5EF4-FFF2-40B4-BE49-F238E27FC236}">
                <a16:creationId xmlns:a16="http://schemas.microsoft.com/office/drawing/2014/main" id="{F20F22FF-28FB-4877-AF95-3AD93A5E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45910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Estrogens: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Estradiol and Estrone control development of secondary sex characteristics.</a:t>
            </a:r>
            <a:endParaRPr lang="en-US" alt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A2A93572-3F75-41E0-A617-6ADED3519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pic>
        <p:nvPicPr>
          <p:cNvPr id="28675" name="Picture 2" descr="Screen Clipping">
            <a:extLst>
              <a:ext uri="{FF2B5EF4-FFF2-40B4-BE49-F238E27FC236}">
                <a16:creationId xmlns:a16="http://schemas.microsoft.com/office/drawing/2014/main" id="{E328771B-D2AD-4D96-9F26-8AED6970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76400"/>
            <a:ext cx="2667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E0D80B0F-8BBE-43B2-9C33-B2AC7134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730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Progestins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Progesterone is called the “pregnancy hormone”.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60ED28D6-CE58-4966-A841-EA1A932E6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3733800"/>
            <a:ext cx="810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Androgens: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Testosterone and Androsterone control the development of secondary sex characteristics in males.</a:t>
            </a:r>
          </a:p>
        </p:txBody>
      </p:sp>
      <p:pic>
        <p:nvPicPr>
          <p:cNvPr id="28678" name="Picture 5" descr="Screen Clipping">
            <a:extLst>
              <a:ext uri="{FF2B5EF4-FFF2-40B4-BE49-F238E27FC236}">
                <a16:creationId xmlns:a16="http://schemas.microsoft.com/office/drawing/2014/main" id="{E21001B0-BEB7-4731-B3B4-956BE1FA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79913"/>
            <a:ext cx="5334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0BFB879-2BFC-48A2-849D-64C313EA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161925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produced in the adrenal glands (located on the top of the kidney).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the metabolism of carbohydrates.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 and its derivatives, cortisone and prednisolone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(synthetic) are powerful anti-inflammatory drugs used to treat arthritis and asthma.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DCBDFCE-605A-44EE-86F0-A43627ED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827AF67-BAC8-4789-ADD5-1612BE3E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219200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Adrenocorticoid hormones </a:t>
            </a:r>
            <a:endParaRPr lang="en-US" altLang="en-US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29701" name="Picture 5" descr="Screen Clipping">
            <a:extLst>
              <a:ext uri="{FF2B5EF4-FFF2-40B4-BE49-F238E27FC236}">
                <a16:creationId xmlns:a16="http://schemas.microsoft.com/office/drawing/2014/main" id="{F33BCE7B-BD8F-4B84-9A31-CC9C9C15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3488"/>
            <a:ext cx="766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1F1A5E2-4CDF-4981-BA73-ACAB18E0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0F5BA6F-2D88-40DF-A83D-CC9F0441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31963"/>
            <a:ext cx="8077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synthesized from cholesterol.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obtained in the diet from many foods, especially milk, and helps regulate Ca and P metabolism.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deficiency of vitamin D causes rickets (bone malformation).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A519190-486A-4FD2-87D7-58F4DD61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1255713"/>
            <a:ext cx="132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D </a:t>
            </a:r>
            <a:endParaRPr lang="en-US" altLang="en-US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5" descr="Screen Clipping">
            <a:extLst>
              <a:ext uri="{FF2B5EF4-FFF2-40B4-BE49-F238E27FC236}">
                <a16:creationId xmlns:a16="http://schemas.microsoft.com/office/drawing/2014/main" id="{09FE8FB3-FFAA-400E-84FA-15884251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43402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A7A0B21-5FB9-4538-8CFF-82BE84EA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0200"/>
            <a:ext cx="260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3783E-73D9-4BAA-955B-D07B1AE90FBC}"/>
              </a:ext>
            </a:extLst>
          </p:cNvPr>
          <p:cNvSpPr/>
          <p:nvPr/>
        </p:nvSpPr>
        <p:spPr>
          <a:xfrm>
            <a:off x="76200" y="1295400"/>
            <a:ext cx="80010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carboxylic acids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contain a five-membered ring and have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wide range of biological activities.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Prostaglandins are responsible for inflammation.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decrease gastric secretions, inhibit blood platelet aggregation, stimulate uterine contractions, and relax smooth muscles.</a:t>
            </a:r>
          </a:p>
        </p:txBody>
      </p:sp>
      <p:pic>
        <p:nvPicPr>
          <p:cNvPr id="31748" name="Picture 5" descr="Screen Clipping">
            <a:extLst>
              <a:ext uri="{FF2B5EF4-FFF2-40B4-BE49-F238E27FC236}">
                <a16:creationId xmlns:a16="http://schemas.microsoft.com/office/drawing/2014/main" id="{288CF8B4-0E0C-4ED6-84CE-3CD2A764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0198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CE142A1A-5CB8-4210-9932-15AC4934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Lipids</a:t>
            </a:r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223B55F7-2848-4E1F-BE4F-23E7FBCC8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700213"/>
            <a:ext cx="4114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Saponifiable (Hydrolyzable) lipids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contain esters.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undergo saponification (hydrolysis under basic conditions)</a:t>
            </a:r>
          </a:p>
        </p:txBody>
      </p:sp>
      <p:sp>
        <p:nvSpPr>
          <p:cNvPr id="6148" name="Rectangle 11">
            <a:extLst>
              <a:ext uri="{FF2B5EF4-FFF2-40B4-BE49-F238E27FC236}">
                <a16:creationId xmlns:a16="http://schemas.microsoft.com/office/drawing/2014/main" id="{0BD586F0-29C5-4678-97DE-BBBF1C5E7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1098550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 are divided into: </a:t>
            </a:r>
          </a:p>
        </p:txBody>
      </p:sp>
      <p:sp>
        <p:nvSpPr>
          <p:cNvPr id="6149" name="Rectangle 12">
            <a:extLst>
              <a:ext uri="{FF2B5EF4-FFF2-40B4-BE49-F238E27FC236}">
                <a16:creationId xmlns:a16="http://schemas.microsoft.com/office/drawing/2014/main" id="{6484FA4A-15C2-4F4E-9C5F-58CA3747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62475"/>
            <a:ext cx="4495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Nonsaponifiable (Nonhydrolyzable) lipids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not contain ester groups,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cannot be saponified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(cannot be cleaved into smaller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by aqueous hydrolysis)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B3FC8-FC86-499E-92BC-0F7B54D24A1D}"/>
              </a:ext>
            </a:extLst>
          </p:cNvPr>
          <p:cNvSpPr txBox="1"/>
          <p:nvPr/>
        </p:nvSpPr>
        <p:spPr>
          <a:xfrm>
            <a:off x="4114800" y="1498600"/>
            <a:ext cx="4827588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eaLnBrk="1" hangingPunct="1">
              <a:buFont typeface="+mj-lt"/>
              <a:buAutoNum type="alphaUcPeriod"/>
              <a:defRPr/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lipids: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two components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(fatty acid and an alcohol):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(Fats &amp; oils)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Waxes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AutoNum type="alphaUcPeriod"/>
              <a:defRPr/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lipids: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more than two components 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(fatty acids, alcohol, and other components):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phosphoglycerides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Sphingolipids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5">
            <a:extLst>
              <a:ext uri="{FF2B5EF4-FFF2-40B4-BE49-F238E27FC236}">
                <a16:creationId xmlns:a16="http://schemas.microsoft.com/office/drawing/2014/main" id="{5DADD2A5-AB06-4761-AA5E-46DC30A1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30813"/>
            <a:ext cx="1819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AEBF6E-B808-42DB-9639-21748872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7C250A-7B6F-42FB-83B5-4D6C337E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long-chain unbranched carbon attached to a carboxyl group (-COOH ).</a:t>
            </a:r>
          </a:p>
        </p:txBody>
      </p:sp>
      <p:pic>
        <p:nvPicPr>
          <p:cNvPr id="7172" name="Picture 4" descr="Screen Clipping">
            <a:extLst>
              <a:ext uri="{FF2B5EF4-FFF2-40B4-BE49-F238E27FC236}">
                <a16:creationId xmlns:a16="http://schemas.microsoft.com/office/drawing/2014/main" id="{740FF3A5-FC20-4CB0-B1A1-6CD5807C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682750"/>
            <a:ext cx="354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6D0D7970-DAE4-415E-910D-C8F449EA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048000"/>
            <a:ext cx="8305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have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chains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 branches) that are about 10 to 20 carbon atoms in length.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have an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number of carbon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(counting the carboxyl carbon).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 chains may be; 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single bonds) or 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(containing double bonds).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groups are only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carboxyl group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bonds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bonds are usually in </a:t>
            </a:r>
            <a:r>
              <a:rPr lang="en-US" altLang="en-US" sz="1800" b="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19A1E6-9FB2-49E5-8797-74A86405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and Unsaturated Fatty Acids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B9177-0E84-40BC-8A78-953E1DDF095C}"/>
              </a:ext>
            </a:extLst>
          </p:cNvPr>
          <p:cNvSpPr/>
          <p:nvPr/>
        </p:nvSpPr>
        <p:spPr>
          <a:xfrm>
            <a:off x="0" y="1263640"/>
            <a:ext cx="8318643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fatty acids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 double bonds in their long hydrocarbon chains.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Stearic acid: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       </a:t>
            </a:r>
          </a:p>
          <a:p>
            <a:pPr lvl="7">
              <a:lnSpc>
                <a:spcPct val="150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71ºC)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solids at room temperature. It is found in palm oil, which is frequently used in handmade soap. </a:t>
            </a:r>
          </a:p>
        </p:txBody>
      </p:sp>
      <p:pic>
        <p:nvPicPr>
          <p:cNvPr id="8196" name="Picture 6" descr="Screen Clipping">
            <a:extLst>
              <a:ext uri="{FF2B5EF4-FFF2-40B4-BE49-F238E27FC236}">
                <a16:creationId xmlns:a16="http://schemas.microsoft.com/office/drawing/2014/main" id="{F65E26AB-1ADA-423B-A70A-CCD05180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/>
          <a:stretch>
            <a:fillRect/>
          </a:stretch>
        </p:blipFill>
        <p:spPr bwMode="auto">
          <a:xfrm>
            <a:off x="1905000" y="2655888"/>
            <a:ext cx="4133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CC56D188-26FD-413E-9A3C-0EC072D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 fatty acids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one or more double bonds (generally </a:t>
            </a:r>
            <a:r>
              <a:rPr lang="en-US" altLang="en-US" sz="18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their long hydrocarbon chains. </a:t>
            </a: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F039B2CD-E103-4CDA-9D94-A3CB73518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and Unsaturated Fatty Acids </a:t>
            </a: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8A182011-37E7-489C-976F-66CD4C80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20875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Oleic acid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carbona, one double bond)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(m.p. 13ºC)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derived mainly from “olive” oil. sesame oil, sunflower, shea butter, coconut oil, ... etc.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9221" name="Picture 9" descr="Screen Clipping">
            <a:extLst>
              <a:ext uri="{FF2B5EF4-FFF2-40B4-BE49-F238E27FC236}">
                <a16:creationId xmlns:a16="http://schemas.microsoft.com/office/drawing/2014/main" id="{13239987-F729-4EE4-B462-46D77A212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265488"/>
            <a:ext cx="47085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0">
            <a:extLst>
              <a:ext uri="{FF2B5EF4-FFF2-40B4-BE49-F238E27FC236}">
                <a16:creationId xmlns:a16="http://schemas.microsoft.com/office/drawing/2014/main" id="{B5A45288-ED3B-451C-9B20-D1169423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675188"/>
            <a:ext cx="4384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Linoleic acid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carbona, two double bonds)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(m.p. -5ºC)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found in soybean oil</a:t>
            </a:r>
          </a:p>
        </p:txBody>
      </p:sp>
      <p:pic>
        <p:nvPicPr>
          <p:cNvPr id="9223" name="Picture 11" descr="Screen Clipping">
            <a:extLst>
              <a:ext uri="{FF2B5EF4-FFF2-40B4-BE49-F238E27FC236}">
                <a16:creationId xmlns:a16="http://schemas.microsoft.com/office/drawing/2014/main" id="{E5284555-9C57-4E2A-8E3B-DD6EBDA85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0700"/>
            <a:ext cx="4537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995B803-CE77-4C0A-8B20-F47B6E31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304800"/>
            <a:ext cx="365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Fatty Acids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F3637-CD00-48C0-9755-B3506E59A0B8}"/>
              </a:ext>
            </a:extLst>
          </p:cNvPr>
          <p:cNvSpPr/>
          <p:nvPr/>
        </p:nvSpPr>
        <p:spPr>
          <a:xfrm>
            <a:off x="26988" y="1177925"/>
            <a:ext cx="7620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fatty acids we need can be synthesized in the body.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fatty acids,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linoleic acid and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linolenic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both polyunsaturated fatty acids with 18-carbon chains, cannot be synthesized in the body and must be obtained from the diet, These are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fatty acids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are found in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and fish oils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body, they are used to produce hormone-like substances that regulate blood pressure, blood clotting, blood lipid levels, the immune response, and inflammatory reactions.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fatty acids that bear the “omega” label are unsaturated, containing one or</a:t>
            </a:r>
          </a:p>
          <a:p>
            <a:pPr algn="just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more double bonds.(Omega-n acids  n: the position of the first double bond)</a:t>
            </a:r>
          </a:p>
        </p:txBody>
      </p:sp>
      <p:pic>
        <p:nvPicPr>
          <p:cNvPr id="10244" name="Picture 4" descr="Screen Clipping">
            <a:extLst>
              <a:ext uri="{FF2B5EF4-FFF2-40B4-BE49-F238E27FC236}">
                <a16:creationId xmlns:a16="http://schemas.microsoft.com/office/drawing/2014/main" id="{6E517E05-E584-4D2B-9A9B-8D78264D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59300"/>
            <a:ext cx="64150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30CD49-285C-4125-B2AE-F4CAB739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482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Fatty Acids</a:t>
            </a:r>
          </a:p>
        </p:txBody>
      </p:sp>
      <p:pic>
        <p:nvPicPr>
          <p:cNvPr id="12291" name="Picture 3" descr="Screen Clipping">
            <a:extLst>
              <a:ext uri="{FF2B5EF4-FFF2-40B4-BE49-F238E27FC236}">
                <a16:creationId xmlns:a16="http://schemas.microsoft.com/office/drawing/2014/main" id="{634C77EC-00B1-4CC9-AB61-521AA587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1019"/>
          <a:stretch>
            <a:fillRect/>
          </a:stretch>
        </p:blipFill>
        <p:spPr bwMode="auto">
          <a:xfrm>
            <a:off x="228600" y="1219200"/>
            <a:ext cx="7731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BDE99F-EB3E-4DFF-83B0-C7EE59D4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006475"/>
            <a:ext cx="3522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Fats and oils: Triglycerides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5C76B6-B435-49A4-836E-44AA947FA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2713"/>
            <a:ext cx="80010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fats and vegetable oils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molecules of a fatty acid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 to a glycerol molecule, producing a structure called a </a:t>
            </a: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 </a:t>
            </a: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33">
            <a:extLst>
              <a:ext uri="{FF2B5EF4-FFF2-40B4-BE49-F238E27FC236}">
                <a16:creationId xmlns:a16="http://schemas.microsoft.com/office/drawing/2014/main" id="{1D7DCC3B-2439-4CAA-BE7F-345B5D53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241550"/>
            <a:ext cx="33782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4">
            <a:extLst>
              <a:ext uri="{FF2B5EF4-FFF2-40B4-BE49-F238E27FC236}">
                <a16:creationId xmlns:a16="http://schemas.microsoft.com/office/drawing/2014/main" id="{B724865E-6B02-4A07-A6C1-4A66DC44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0338"/>
            <a:ext cx="836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en-US" sz="1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triglycerides: </a:t>
            </a: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triglycerides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all three fatty acids are identical, and </a:t>
            </a:r>
            <a:r>
              <a:rPr lang="en-US" altLang="en-US" sz="1800" b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triglycerides</a:t>
            </a:r>
            <a:r>
              <a:rPr lang="en-US" altLang="en-US" sz="18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8" name="Picture 35" descr="Screen Clipping">
            <a:extLst>
              <a:ext uri="{FF2B5EF4-FFF2-40B4-BE49-F238E27FC236}">
                <a16:creationId xmlns:a16="http://schemas.microsoft.com/office/drawing/2014/main" id="{874B8196-4FC7-470F-9DED-ABA3C4122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/>
          <a:stretch>
            <a:fillRect/>
          </a:stretch>
        </p:blipFill>
        <p:spPr bwMode="auto">
          <a:xfrm>
            <a:off x="1600200" y="4967288"/>
            <a:ext cx="56626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12467AFE-667E-4A6A-9D7B-23A06274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2588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lipids</a:t>
            </a:r>
            <a:endParaRPr lang="en-US" altLang="en-US" sz="32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2FA2C1FEF3B4FA5365F5DE247EF7C" ma:contentTypeVersion="0" ma:contentTypeDescription="Create a new document." ma:contentTypeScope="" ma:versionID="04252bb2b329867c34131181b21721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702A5-E881-4128-B800-14B4A0F0B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1CA9CB-70B7-4C17-87C7-964B28C46F2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13348</TotalTime>
  <Words>1524</Words>
  <Application>Microsoft Office PowerPoint</Application>
  <PresentationFormat>On-screen Show (4:3)</PresentationFormat>
  <Paragraphs>160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Verdana</vt:lpstr>
      <vt:lpstr>Wingdings</vt:lpstr>
      <vt:lpstr>Syndrome BRK</vt:lpstr>
      <vt:lpstr>Times New Roman</vt:lpstr>
      <vt:lpstr>cdb2004146l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Sultan Saad Almadhhi</cp:lastModifiedBy>
  <cp:revision>70</cp:revision>
  <dcterms:created xsi:type="dcterms:W3CDTF">2000-08-19T22:52:03Z</dcterms:created>
  <dcterms:modified xsi:type="dcterms:W3CDTF">2024-11-04T05:09:52Z</dcterms:modified>
</cp:coreProperties>
</file>