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109" r:id="rId1"/>
  </p:sldMasterIdLst>
  <p:notesMasterIdLst>
    <p:notesMasterId r:id="rId21"/>
  </p:notes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18" r:id="rId10"/>
    <p:sldId id="419" r:id="rId11"/>
    <p:sldId id="420" r:id="rId12"/>
    <p:sldId id="408" r:id="rId13"/>
    <p:sldId id="409" r:id="rId14"/>
    <p:sldId id="410" r:id="rId15"/>
    <p:sldId id="412" r:id="rId16"/>
    <p:sldId id="413" r:id="rId17"/>
    <p:sldId id="422" r:id="rId18"/>
    <p:sldId id="414" r:id="rId19"/>
    <p:sldId id="415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E6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6" autoAdjust="0"/>
    <p:restoredTop sz="94599" autoAdjust="0"/>
  </p:normalViewPr>
  <p:slideViewPr>
    <p:cSldViewPr>
      <p:cViewPr varScale="1">
        <p:scale>
          <a:sx n="66" d="100"/>
          <a:sy n="66" d="100"/>
        </p:scale>
        <p:origin x="48" y="10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2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977F86-D401-4535-A54B-0AB77EFAF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C1EB1-AD2C-426B-9766-C30FBCE630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8E29D9-7384-42BD-817F-BFFB93FB2E34}" type="datetimeFigureOut">
              <a:rPr lang="en-US"/>
              <a:pPr>
                <a:defRPr/>
              </a:pPr>
              <a:t>10/27/2024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C4D9F3D-6B6C-42F9-9051-57C8E2703B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674CF5-4E52-4C0E-AAC7-0B6ABBF41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D4737-C03D-46F7-A0B1-E71C345295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A86A1-21BD-4FAD-B22C-36FC417FF4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02E1884-DD71-44C9-8AFB-10ECBA583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1937C4F-3909-49A9-9D71-22D3134309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320B98-9C71-41B9-94E5-B268508174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3CF5DAA-766B-495C-8ED2-445AFFE07E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C07CA0CA-E0E7-4074-9BE3-9F9393D3D64B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C63ED3-FDCF-4D66-B937-2F764AC8B7EB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79A231-F240-4A99-A93C-33BEF52EF9CA}"/>
              </a:ext>
            </a:extLst>
          </p:cNvPr>
          <p:cNvSpPr/>
          <p:nvPr/>
        </p:nvSpPr>
        <p:spPr>
          <a:xfrm>
            <a:off x="-12700" y="6053138"/>
            <a:ext cx="29987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8C01C5-5A3A-410B-BA76-9FEB32DF8052}"/>
              </a:ext>
            </a:extLst>
          </p:cNvPr>
          <p:cNvSpPr/>
          <p:nvPr/>
        </p:nvSpPr>
        <p:spPr>
          <a:xfrm>
            <a:off x="3144838" y="6043613"/>
            <a:ext cx="9047162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DF6E555B-464F-46EB-A9AC-1E6377C6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16DFC2-7D36-4EF7-91E7-8694BD866AEF}" type="datetime8">
              <a:rPr lang="en-US"/>
              <a:pPr>
                <a:defRPr/>
              </a:pPr>
              <a:t>10/27/2024 1:05 PM</a:t>
            </a:fld>
            <a:endParaRPr lang="en-US" dirty="0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A0F44C9B-2DF7-4DC4-B92E-245CA350F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1300" y="236538"/>
            <a:ext cx="7823200" cy="365125"/>
          </a:xfrm>
        </p:spPr>
        <p:txBody>
          <a:bodyPr/>
          <a:lstStyle>
            <a:lvl1pPr algn="r">
              <a:defRPr>
                <a:solidFill>
                  <a:srgbClr val="444D2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0A2FC42E-1756-435D-9944-F20438D4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A32255BE-9433-48B0-AAC4-614D44A31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83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36197D3-77E0-4A8F-A4F5-60185DF3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3577-E12D-4AC1-A2F9-F51F2445721B}" type="datetime8">
              <a:rPr lang="en-US"/>
              <a:pPr>
                <a:defRPr/>
              </a:pPr>
              <a:t>10/27/2024 1:05 PM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E1BA4B6-BBE5-4800-923E-2ABC85F8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0D70F29-D12D-4E90-A58F-44FBAF9D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8FC5-DFF0-4423-AF71-C90571382CD6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7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E8F1B4-C555-4F40-92A2-A8EC46156704}"/>
              </a:ext>
            </a:extLst>
          </p:cNvPr>
          <p:cNvSpPr/>
          <p:nvPr/>
        </p:nvSpPr>
        <p:spPr bwMode="white">
          <a:xfrm>
            <a:off x="8128000" y="0"/>
            <a:ext cx="427038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D8E7BC-0C1C-40A9-85ED-A5B8741DAD2A}"/>
              </a:ext>
            </a:extLst>
          </p:cNvPr>
          <p:cNvSpPr/>
          <p:nvPr/>
        </p:nvSpPr>
        <p:spPr>
          <a:xfrm>
            <a:off x="8189913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4D4E18-AE14-409F-BAE2-EC33423E95BC}"/>
              </a:ext>
            </a:extLst>
          </p:cNvPr>
          <p:cNvSpPr/>
          <p:nvPr/>
        </p:nvSpPr>
        <p:spPr>
          <a:xfrm>
            <a:off x="8189913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806F4A-D215-4296-B17A-1513A53E8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8400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B334-7575-41EC-8FDB-C4997809E8FC}" type="datetime8">
              <a:rPr lang="en-US"/>
              <a:pPr>
                <a:defRPr/>
              </a:pPr>
              <a:t>10/27/2024 1:05 PM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CA4AB9-E8B0-4E18-BC36-C7B76D3B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4310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23667-CB28-4415-B4C2-BD52B41D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074819" y="103981"/>
            <a:ext cx="533400" cy="325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20AF-47C6-4560-AB8C-4D5259C274CE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6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468AA-B71D-40E9-9F26-53723EB0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7BE0-C62F-43E2-943E-C7920BECCCD3}" type="datetime8">
              <a:rPr lang="en-US"/>
              <a:pPr>
                <a:defRPr/>
              </a:pPr>
              <a:t>10/27/2024 1:05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438B2-C27D-4608-B547-7CA94CBB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DE4F6-92A1-4C78-AC7A-AF18EF56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3E4FB5-4392-446B-8087-6A1D6BB14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4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2DDCDF-AAE5-4815-AFBF-B2D521152053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14C6B-8BE7-4BFF-9983-30A50AF45C7B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D9A4C6-8D8C-4C2C-BACD-27846CD7D649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/>
          <a:lstStyle>
            <a:lvl1pPr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7FAD9A3E-D7FF-437F-BD44-25A4943E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92FB-1922-48B3-8041-4E804BF63D8A}" type="datetime8">
              <a:rPr lang="en-US"/>
              <a:pPr>
                <a:defRPr/>
              </a:pPr>
              <a:t>10/27/2024 1:05 PM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C1884D69-11C1-4674-8E78-5A84B8AF86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5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752D51-9A40-4BAD-BAEE-F6D7A95FB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AEA926E7-727A-454C-8C7B-558E97A1A58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8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14A70E8-5E81-49AF-A471-8DAA095B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24E429-4863-4874-93BF-3942625D7808}" type="datetime8">
              <a:rPr lang="en-US"/>
              <a:pPr>
                <a:defRPr/>
              </a:pPr>
              <a:t>10/27/2024 1:05 PM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7ECEDB36-90B3-4DBB-835C-96185F4158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9A2E5D-9F53-4E3F-BB09-772AD16B3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2FEA6866-5782-4092-BE57-A5C0235D9F7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C58F48D4-9B51-4AA5-91B7-403D20FF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BF4D7E-7A72-4624-9714-904E046CD5EA}" type="datetime8">
              <a:rPr lang="en-US"/>
              <a:pPr>
                <a:defRPr/>
              </a:pPr>
              <a:t>10/27/2024 1:05 PM</a:t>
            </a:fld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2705FA18-A2E5-4601-8AAD-529A60C80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571946-E6EF-4A9D-9EA5-0C7400339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6B6A63C-CEC9-4FBB-AE2D-CF2E134826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5A580-4129-45C4-A28E-BED703A1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BE21-EF40-4852-BC8F-F537A3203F28}" type="datetime8">
              <a:rPr lang="en-US"/>
              <a:pPr>
                <a:defRPr/>
              </a:pPr>
              <a:t>10/27/2024 1:05 PM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9A9AE-4E05-4864-A161-D31D3780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3F789-428B-44B5-BD8F-B4B1164C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08EBAA-E559-4D7E-8CBA-6F6011D2A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94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3E31D3-E3F1-472A-A883-B2531058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CF34F-DBC9-47B6-88F8-DCA74C5A5F0D}" type="datetime8">
              <a:rPr lang="en-US"/>
              <a:pPr>
                <a:defRPr/>
              </a:pPr>
              <a:t>10/27/2024 1:05 PM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11E2E-CCDD-42FD-8943-804ACBC0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BC696-8A0F-4AC8-805E-BA172731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1EBBE647-93CA-42EF-B86B-9DB32F4BE7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30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>
            <a:extLst>
              <a:ext uri="{FF2B5EF4-FFF2-40B4-BE49-F238E27FC236}">
                <a16:creationId xmlns:a16="http://schemas.microsoft.com/office/drawing/2014/main" id="{499D146C-8EA1-4CD5-A344-D24B38AD5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1755775"/>
            <a:ext cx="2152650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33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E6882-6B10-400F-875A-946182AA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2264F-144F-416E-854A-E947C484B6E2}" type="datetime8">
              <a:rPr lang="en-US"/>
              <a:pPr>
                <a:defRPr/>
              </a:pPr>
              <a:t>10/27/2024 1:05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5E722-1C71-4125-826F-6B84793B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0B7FF-FFD5-4C1F-B6FC-932AB182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185F98-D0FD-42E2-BB11-DED3AA460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24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212856-F5C6-4054-AEF6-8DFFFA2BA180}"/>
              </a:ext>
            </a:extLst>
          </p:cNvPr>
          <p:cNvSpPr/>
          <p:nvPr/>
        </p:nvSpPr>
        <p:spPr bwMode="white">
          <a:xfrm>
            <a:off x="-12700" y="4572000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CDDEFD-B5A7-4C8F-AED7-0BC0BCD66C8D}"/>
              </a:ext>
            </a:extLst>
          </p:cNvPr>
          <p:cNvSpPr/>
          <p:nvPr/>
        </p:nvSpPr>
        <p:spPr>
          <a:xfrm>
            <a:off x="-12700" y="4664075"/>
            <a:ext cx="195103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B3E7C3-DF74-416D-93CE-A5C440458A30}"/>
              </a:ext>
            </a:extLst>
          </p:cNvPr>
          <p:cNvSpPr/>
          <p:nvPr/>
        </p:nvSpPr>
        <p:spPr>
          <a:xfrm>
            <a:off x="2058988" y="4654550"/>
            <a:ext cx="1013301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1E20F8-B2D6-4223-AF71-0E40C2FD82D8}"/>
              </a:ext>
            </a:extLst>
          </p:cNvPr>
          <p:cNvSpPr/>
          <p:nvPr/>
        </p:nvSpPr>
        <p:spPr bwMode="white">
          <a:xfrm>
            <a:off x="1930400" y="0"/>
            <a:ext cx="133350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8F2AE7CB-2615-4996-8D70-4AC1EE40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1200" y="6248400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7ABC74-39B9-463B-9639-985E75AE7520}" type="datetime8">
              <a:rPr lang="en-US"/>
              <a:pPr>
                <a:defRPr/>
              </a:pPr>
              <a:t>10/27/2024 1:05 PM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88B1AC2D-81E5-4B1F-A371-CA0A308F1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930400" cy="663575"/>
          </a:xfrm>
        </p:spPr>
        <p:txBody>
          <a:bodyPr/>
          <a:lstStyle>
            <a:lvl1pPr>
              <a:defRPr sz="2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EAD5B2-AF47-47F8-B873-50F16CED7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6494F673-A77D-43FD-86E7-286512A2EF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248400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4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24CD4D60-25C5-40F0-8938-FA2F41FA39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8FA18342-4C49-4079-B464-29E59E00E9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7563" y="1600200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59F3F1E-CA35-47AE-835A-65DF2CF94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444D26"/>
                </a:solidFill>
                <a:latin typeface="+mn-lt"/>
              </a:defRPr>
            </a:lvl1pPr>
          </a:lstStyle>
          <a:p>
            <a:pPr>
              <a:defRPr/>
            </a:pPr>
            <a:fld id="{E58C6420-E9A9-491D-A3FB-F480E2C129A2}" type="datetime8">
              <a:rPr lang="en-US"/>
              <a:pPr>
                <a:defRPr/>
              </a:pPr>
              <a:t>10/27/2024 1:05 PM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41CA7-9111-4BD1-86C3-C7AF8E77A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444D26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B6D3C-3370-4191-A873-B6E1BCD4AFDE}"/>
              </a:ext>
            </a:extLst>
          </p:cNvPr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D3A1C0-317D-4BC1-9CA8-D3CAE2844F5E}"/>
              </a:ext>
            </a:extLst>
          </p:cNvPr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047CDB-7ABC-4093-B3CC-0F07C29B74A3}"/>
              </a:ext>
            </a:extLst>
          </p:cNvPr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1D836F1-A653-4C7F-A59C-4E54C76DF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defTabSz="685800" eaLnBrk="1" hangingPunct="1">
              <a:defRPr sz="900" b="1">
                <a:solidFill>
                  <a:srgbClr val="444D26"/>
                </a:solidFill>
              </a:defRPr>
            </a:lvl1pPr>
          </a:lstStyle>
          <a:p>
            <a:pPr>
              <a:defRPr/>
            </a:pPr>
            <a:fld id="{A0DDB9B8-3AA4-482E-A83F-9B410D7D5D71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78" r:id="rId10"/>
    <p:sldLayoutId id="21474842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238125" indent="-238125" algn="l" rtl="0" eaLnBrk="0" fontAlgn="base" hangingPunct="0">
        <a:spcBef>
          <a:spcPts val="52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25" indent="-204788" algn="l" rtl="0" eaLnBrk="0" fontAlgn="base" hangingPunct="0">
        <a:spcBef>
          <a:spcPts val="413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0" fontAlgn="base" hangingPunct="0">
        <a:spcBef>
          <a:spcPts val="300"/>
        </a:spcBef>
        <a:spcAft>
          <a:spcPct val="0"/>
        </a:spcAft>
        <a:buClr>
          <a:srgbClr val="E7BC29"/>
        </a:buClr>
        <a:buSzPct val="7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0" fontAlgn="base" hangingPunct="0">
        <a:spcBef>
          <a:spcPts val="300"/>
        </a:spcBef>
        <a:spcAft>
          <a:spcPct val="0"/>
        </a:spcAft>
        <a:buClr>
          <a:srgbClr val="D092A7"/>
        </a:buClr>
        <a:buSzPct val="6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emf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png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0E34758-1996-475B-8DA4-032970CAC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ABE6896-F110-4423-8669-F9CE0F2E3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1728788"/>
            <a:ext cx="762793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66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Heterocyclic Organic Chemistry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44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CHEM 341</a:t>
            </a:r>
            <a:endParaRPr lang="en-IN" altLang="en-US" sz="4400" dirty="0">
              <a:ln w="3175" cmpd="sng">
                <a:noFill/>
              </a:ln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+mj-ea"/>
              <a:cs typeface="+mj-cs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F520AD-BE78-4C3D-BB8F-64C0E824A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4740275"/>
            <a:ext cx="4959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Dr. Sultan </a:t>
            </a:r>
            <a:r>
              <a:rPr lang="en-US" altLang="en-US" sz="1800" dirty="0" err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Almadhhi</a:t>
            </a:r>
            <a:endParaRPr lang="en-US" altLang="en-US" sz="1800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Assistant Professor of Organic Chemistry </a:t>
            </a:r>
          </a:p>
          <a:p>
            <a:pPr algn="ctr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King Saud University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7B77C821-52B2-4081-8EDE-22B13C98A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6189663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u="sng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CHAPTER 6</a:t>
            </a:r>
            <a:endParaRPr lang="en-IN" altLang="en-US" u="sng" dirty="0">
              <a:ln w="3175" cmpd="sng">
                <a:noFill/>
              </a:ln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+mj-ea"/>
              <a:cs typeface="+mj-cs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>
            <a:extLst>
              <a:ext uri="{FF2B5EF4-FFF2-40B4-BE49-F238E27FC236}">
                <a16:creationId xmlns:a16="http://schemas.microsoft.com/office/drawing/2014/main" id="{BE9D997B-43B5-47FA-8292-89D0CC9CE3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250" y="1819275"/>
          <a:ext cx="25193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CS ChemDraw Drawing" r:id="rId3" imgW="2384727" imgH="1698914" progId="ChemDraw.Document.6.0">
                  <p:embed/>
                </p:oleObj>
              </mc:Choice>
              <mc:Fallback>
                <p:oleObj name="CS ChemDraw Drawing" r:id="rId3" imgW="2384727" imgH="1698914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1819275"/>
                        <a:ext cx="25193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2">
            <a:extLst>
              <a:ext uri="{FF2B5EF4-FFF2-40B4-BE49-F238E27FC236}">
                <a16:creationId xmlns:a16="http://schemas.microsoft.com/office/drawing/2014/main" id="{A703C5AC-96F5-4DF5-915D-E5026F5E2C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3963" y="4586288"/>
          <a:ext cx="3124200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CS ChemDraw Drawing" r:id="rId5" imgW="3213760" imgH="2079567" progId="ChemDraw.Document.6.0">
                  <p:embed/>
                </p:oleObj>
              </mc:Choice>
              <mc:Fallback>
                <p:oleObj name="CS ChemDraw Drawing" r:id="rId5" imgW="3213760" imgH="2079567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4586288"/>
                        <a:ext cx="3124200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7">
            <a:extLst>
              <a:ext uri="{FF2B5EF4-FFF2-40B4-BE49-F238E27FC236}">
                <a16:creationId xmlns:a16="http://schemas.microsoft.com/office/drawing/2014/main" id="{C3DCCDB2-5234-4C29-BEFA-742653382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4176713"/>
            <a:ext cx="8477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0" lvl="1"/>
            <a:r>
              <a:rPr lang="en-US" altLang="en-US" sz="2000" b="1">
                <a:cs typeface="Times New Roman" panose="02020603050405020304" pitchFamily="18" charset="0"/>
              </a:rPr>
              <a:t>Polar side chains </a:t>
            </a:r>
            <a:r>
              <a:rPr lang="en-US" altLang="en-US" sz="2000">
                <a:cs typeface="Times New Roman" panose="02020603050405020304" pitchFamily="18" charset="0"/>
              </a:rPr>
              <a:t>– text classifies as HO-, S-, and amide containing – </a:t>
            </a:r>
            <a:r>
              <a:rPr lang="en-US" altLang="en-US" sz="2000">
                <a:solidFill>
                  <a:srgbClr val="0070C0"/>
                </a:solidFill>
                <a:cs typeface="Times New Roman" panose="02020603050405020304" pitchFamily="18" charset="0"/>
              </a:rPr>
              <a:t>hydrophilic</a:t>
            </a:r>
          </a:p>
        </p:txBody>
      </p:sp>
      <p:sp>
        <p:nvSpPr>
          <p:cNvPr id="24581" name="Rectangle 8">
            <a:extLst>
              <a:ext uri="{FF2B5EF4-FFF2-40B4-BE49-F238E27FC236}">
                <a16:creationId xmlns:a16="http://schemas.microsoft.com/office/drawing/2014/main" id="{19F8C104-A668-41B5-BBA0-8A9D79FFC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609725"/>
            <a:ext cx="656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57150" indent="-571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lvl="1"/>
            <a:r>
              <a:rPr lang="en-US" altLang="en-US" sz="2000" b="1">
                <a:cs typeface="Times New Roman" panose="02020603050405020304" pitchFamily="18" charset="0"/>
              </a:rPr>
              <a:t>Aliphatic side chains </a:t>
            </a:r>
            <a:r>
              <a:rPr lang="en-US" altLang="en-US" sz="2000">
                <a:cs typeface="Times New Roman" panose="02020603050405020304" pitchFamily="18" charset="0"/>
              </a:rPr>
              <a:t>– </a:t>
            </a:r>
            <a:r>
              <a:rPr lang="en-US" altLang="en-US" sz="2000">
                <a:solidFill>
                  <a:srgbClr val="0070C0"/>
                </a:solidFill>
                <a:cs typeface="Times New Roman" panose="02020603050405020304" pitchFamily="18" charset="0"/>
              </a:rPr>
              <a:t>hydrophobic</a:t>
            </a:r>
          </a:p>
        </p:txBody>
      </p:sp>
      <p:pic>
        <p:nvPicPr>
          <p:cNvPr id="9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8EAF8590-2F8C-4A4E-B8A9-9AAB3834A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E89D32C1-5880-48D4-8B4C-92C7E3A13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1624013"/>
            <a:ext cx="3240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lvl="1"/>
            <a:r>
              <a:rPr lang="en-US" altLang="en-US" sz="2200" b="1">
                <a:cs typeface="Times New Roman" panose="02020603050405020304" pitchFamily="18" charset="0"/>
              </a:rPr>
              <a:t>Acidic</a:t>
            </a:r>
            <a:r>
              <a:rPr lang="en-US" altLang="en-US" sz="2200">
                <a:cs typeface="Times New Roman" panose="02020603050405020304" pitchFamily="18" charset="0"/>
              </a:rPr>
              <a:t> – </a:t>
            </a:r>
            <a:r>
              <a:rPr lang="en-US" altLang="en-US" sz="2200">
                <a:solidFill>
                  <a:srgbClr val="0070C0"/>
                </a:solidFill>
                <a:cs typeface="Times New Roman" panose="02020603050405020304" pitchFamily="18" charset="0"/>
              </a:rPr>
              <a:t>hydrophilic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404F4FE8-D1D7-4858-AA41-ABDB247962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9963" y="2286000"/>
          <a:ext cx="2605087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CS ChemDraw Drawing" r:id="rId3" imgW="2111899" imgH="1728011" progId="ChemDraw.Document.6.0">
                  <p:embed/>
                </p:oleObj>
              </mc:Choice>
              <mc:Fallback>
                <p:oleObj name="CS ChemDraw Drawing" r:id="rId3" imgW="2111899" imgH="172801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2286000"/>
                        <a:ext cx="2605087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2">
            <a:extLst>
              <a:ext uri="{FF2B5EF4-FFF2-40B4-BE49-F238E27FC236}">
                <a16:creationId xmlns:a16="http://schemas.microsoft.com/office/drawing/2014/main" id="{BC668A45-EB46-405C-B23A-7408A10F99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8925" y="2243138"/>
          <a:ext cx="2695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CS ChemDraw Drawing" r:id="rId5" imgW="2216981" imgH="1378896" progId="ChemDraw.Document.6.0">
                  <p:embed/>
                </p:oleObj>
              </mc:Choice>
              <mc:Fallback>
                <p:oleObj name="CS ChemDraw Drawing" r:id="rId5" imgW="2216981" imgH="1378896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243138"/>
                        <a:ext cx="26955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9">
            <a:extLst>
              <a:ext uri="{FF2B5EF4-FFF2-40B4-BE49-F238E27FC236}">
                <a16:creationId xmlns:a16="http://schemas.microsoft.com/office/drawing/2014/main" id="{07E12C4E-9222-405D-B5A3-36815B934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1646238"/>
            <a:ext cx="27590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lvl="1"/>
            <a:r>
              <a:rPr lang="en-US" altLang="en-US" sz="2200" b="1">
                <a:cs typeface="Times New Roman" panose="02020603050405020304" pitchFamily="18" charset="0"/>
              </a:rPr>
              <a:t>Basic</a:t>
            </a:r>
            <a:r>
              <a:rPr lang="en-US" altLang="en-US" sz="2200">
                <a:cs typeface="Times New Roman" panose="02020603050405020304" pitchFamily="18" charset="0"/>
              </a:rPr>
              <a:t> – </a:t>
            </a:r>
            <a:r>
              <a:rPr lang="en-US" altLang="en-US" sz="2200">
                <a:solidFill>
                  <a:srgbClr val="0070C0"/>
                </a:solidFill>
                <a:cs typeface="Times New Roman" panose="02020603050405020304" pitchFamily="18" charset="0"/>
              </a:rPr>
              <a:t>hydrophilic</a:t>
            </a:r>
          </a:p>
        </p:txBody>
      </p:sp>
      <p:sp>
        <p:nvSpPr>
          <p:cNvPr id="25606" name="Rectangle 10">
            <a:extLst>
              <a:ext uri="{FF2B5EF4-FFF2-40B4-BE49-F238E27FC236}">
                <a16:creationId xmlns:a16="http://schemas.microsoft.com/office/drawing/2014/main" id="{FD7ED2AD-8983-4A46-93E6-1D6FA6DEC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4497388"/>
            <a:ext cx="70977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0" lvl="1"/>
            <a:r>
              <a:rPr lang="en-US" altLang="en-US" sz="2200" b="1">
                <a:cs typeface="Times New Roman" panose="02020603050405020304" pitchFamily="18" charset="0"/>
              </a:rPr>
              <a:t>Heterocyclic/Aromatic</a:t>
            </a:r>
            <a:r>
              <a:rPr lang="en-US" altLang="en-US" sz="2200">
                <a:cs typeface="Times New Roman" panose="02020603050405020304" pitchFamily="18" charset="0"/>
              </a:rPr>
              <a:t> – </a:t>
            </a:r>
            <a:r>
              <a:rPr lang="en-US" altLang="en-US" sz="2200">
                <a:solidFill>
                  <a:srgbClr val="0070C0"/>
                </a:solidFill>
                <a:cs typeface="Times New Roman" panose="02020603050405020304" pitchFamily="18" charset="0"/>
              </a:rPr>
              <a:t>hydrophilic or hydrophobic</a:t>
            </a:r>
            <a:endParaRPr lang="en-US" altLang="en-US" sz="240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5607" name="Object 2">
            <a:extLst>
              <a:ext uri="{FF2B5EF4-FFF2-40B4-BE49-F238E27FC236}">
                <a16:creationId xmlns:a16="http://schemas.microsoft.com/office/drawing/2014/main" id="{AACF4941-A767-4FAF-9FDA-D7A1D53A3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56463" y="4737100"/>
          <a:ext cx="2473325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CS ChemDraw Drawing" r:id="rId7" imgW="2290338" imgH="2023456" progId="ChemDraw.Document.6.0">
                  <p:embed/>
                </p:oleObj>
              </mc:Choice>
              <mc:Fallback>
                <p:oleObj name="CS ChemDraw Drawing" r:id="rId7" imgW="2290338" imgH="2023456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63" y="4737100"/>
                        <a:ext cx="2473325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A611FE73-9803-4EAD-A430-279ACB060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9187E053-6763-4B55-9295-592F0636B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" y="1665288"/>
            <a:ext cx="112331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b="1" dirty="0">
                <a:solidFill>
                  <a:srgbClr val="FF0000"/>
                </a:solidFill>
              </a:rPr>
              <a:t>Amino acids </a:t>
            </a:r>
            <a:r>
              <a:rPr lang="en-US" sz="2000" dirty="0"/>
              <a:t>are classified according to the side chain into: </a:t>
            </a:r>
          </a:p>
          <a:p>
            <a:pPr marL="796925" algn="just">
              <a:defRPr/>
            </a:pP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33CC"/>
                </a:solidFill>
              </a:rPr>
              <a:t>Neutral amino acids</a:t>
            </a:r>
            <a:r>
              <a:rPr lang="en-US" sz="2000" dirty="0"/>
              <a:t>, such as Glycine, Alanine, Valine, etc..</a:t>
            </a:r>
          </a:p>
          <a:p>
            <a:pPr marL="796925" algn="just">
              <a:defRPr/>
            </a:pPr>
            <a:r>
              <a:rPr lang="en-US" sz="2000" dirty="0"/>
              <a:t>ii) </a:t>
            </a:r>
            <a:r>
              <a:rPr lang="en-US" sz="2000" dirty="0">
                <a:solidFill>
                  <a:srgbClr val="0033CC"/>
                </a:solidFill>
              </a:rPr>
              <a:t>Basic amino acids</a:t>
            </a:r>
            <a:r>
              <a:rPr lang="en-US" sz="2000" dirty="0"/>
              <a:t>, such as Arginine, Lysine (they have extra amino group) </a:t>
            </a:r>
          </a:p>
          <a:p>
            <a:pPr marL="796925" algn="just">
              <a:defRPr/>
            </a:pPr>
            <a:r>
              <a:rPr lang="en-US" sz="2000" dirty="0"/>
              <a:t>iii) </a:t>
            </a:r>
            <a:r>
              <a:rPr lang="en-US" sz="2000" dirty="0">
                <a:solidFill>
                  <a:srgbClr val="0033CC"/>
                </a:solidFill>
              </a:rPr>
              <a:t>Acidic amino acid, </a:t>
            </a:r>
            <a:r>
              <a:rPr lang="en-US" sz="2000" dirty="0"/>
              <a:t>such as Aspartic and </a:t>
            </a:r>
            <a:r>
              <a:rPr lang="en-US" sz="2000" dirty="0" err="1"/>
              <a:t>Glutamice</a:t>
            </a:r>
            <a:r>
              <a:rPr lang="en-US" sz="2000" dirty="0"/>
              <a:t> (they have extra carboxylic group)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40BEAE4-99E1-4A4A-9B45-6D15F4A20D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4CAC3A-E31D-4DEE-8ECF-CB93BE11FB3B}"/>
              </a:ext>
            </a:extLst>
          </p:cNvPr>
          <p:cNvSpPr/>
          <p:nvPr/>
        </p:nvSpPr>
        <p:spPr>
          <a:xfrm>
            <a:off x="684213" y="3213100"/>
            <a:ext cx="1123315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2628" indent="-342900" fontAlgn="auto">
              <a:spcAft>
                <a:spcPts val="0"/>
              </a:spcAft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Acid–Base Properties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>
                <a:cs typeface="Times New Roman" pitchFamily="18" charset="0"/>
              </a:rPr>
              <a:t>Since amino acids have both an acidic functionality and a basic functionality, we should expect the following equilibrium: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>
                <a:cs typeface="Times New Roman" pitchFamily="18" charset="0"/>
              </a:rPr>
              <a:t>In fact, the equilibrium lies to the right  all amino acids are charged at any pH!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>
                <a:cs typeface="Times New Roman" pitchFamily="18" charset="0"/>
              </a:rPr>
              <a:t>Such species that are overall neutral molecules but contain charged ends are called </a:t>
            </a:r>
            <a:r>
              <a:rPr lang="en-US" sz="2000" b="1" i="1" dirty="0">
                <a:cs typeface="Times New Roman" pitchFamily="18" charset="0"/>
              </a:rPr>
              <a:t>zwitterions</a:t>
            </a:r>
            <a:r>
              <a:rPr lang="en-US" sz="2000" dirty="0"/>
              <a:t> </a:t>
            </a:r>
          </a:p>
        </p:txBody>
      </p:sp>
      <p:pic>
        <p:nvPicPr>
          <p:cNvPr id="26629" name="Picture 7">
            <a:extLst>
              <a:ext uri="{FF2B5EF4-FFF2-40B4-BE49-F238E27FC236}">
                <a16:creationId xmlns:a16="http://schemas.microsoft.com/office/drawing/2014/main" id="{B4594A44-05F6-462C-A030-E7D5E5679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4146550"/>
            <a:ext cx="43307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AC2BEC11-D273-497E-A68F-D8BAE339A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6631" name="Rectangle 2">
            <a:extLst>
              <a:ext uri="{FF2B5EF4-FFF2-40B4-BE49-F238E27FC236}">
                <a16:creationId xmlns:a16="http://schemas.microsoft.com/office/drawing/2014/main" id="{04368945-B1A2-4B0D-92B3-2CBCB5165386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Acid–Base Properties of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D7A681-0035-4B3C-BBDB-241C53C70D6D}"/>
              </a:ext>
            </a:extLst>
          </p:cNvPr>
          <p:cNvSpPr/>
          <p:nvPr/>
        </p:nvSpPr>
        <p:spPr>
          <a:xfrm>
            <a:off x="711200" y="1557338"/>
            <a:ext cx="11355388" cy="290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amino group </a:t>
            </a:r>
            <a:r>
              <a:rPr lang="en-US" sz="2400" dirty="0"/>
              <a:t>is protonated and present as an ammonium ion, whereas the carboxyl group has lost its proton and is present as a carboxylate anion. 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This </a:t>
            </a:r>
            <a:r>
              <a:rPr lang="en-US" sz="2400" b="1" dirty="0">
                <a:solidFill>
                  <a:srgbClr val="FF0000"/>
                </a:solidFill>
              </a:rPr>
              <a:t>dipolar structure </a:t>
            </a:r>
            <a:r>
              <a:rPr lang="en-US" sz="2400" dirty="0"/>
              <a:t>is consistent with the salt-like properties of amino acids, which have rather high melting points and relatively low solubility in organic solvents.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Amino acids are </a:t>
            </a:r>
            <a:r>
              <a:rPr lang="en-US" sz="2400" b="1" i="1" dirty="0">
                <a:solidFill>
                  <a:srgbClr val="FF0000"/>
                </a:solidFill>
              </a:rPr>
              <a:t>amphoteric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</a:p>
          <a:p>
            <a:pPr marL="341313" algn="just">
              <a:spcAft>
                <a:spcPts val="600"/>
              </a:spcAft>
              <a:defRPr/>
            </a:pPr>
            <a:r>
              <a:rPr lang="en-US" sz="2200" i="1" dirty="0"/>
              <a:t>They can behave as acids and donate a proton to a strong base, or they can behave as bases and accept a proton from a strong acid. </a:t>
            </a:r>
          </a:p>
        </p:txBody>
      </p:sp>
      <p:pic>
        <p:nvPicPr>
          <p:cNvPr id="23555" name="Picture 2">
            <a:extLst>
              <a:ext uri="{FF2B5EF4-FFF2-40B4-BE49-F238E27FC236}">
                <a16:creationId xmlns:a16="http://schemas.microsoft.com/office/drawing/2014/main" id="{F5CA9949-938C-404D-8986-EC6A84D41D4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6"/>
          <a:stretch>
            <a:fillRect/>
          </a:stretch>
        </p:blipFill>
        <p:spPr bwMode="auto">
          <a:xfrm>
            <a:off x="2927350" y="4392613"/>
            <a:ext cx="6613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3">
            <a:extLst>
              <a:ext uri="{FF2B5EF4-FFF2-40B4-BE49-F238E27FC236}">
                <a16:creationId xmlns:a16="http://schemas.microsoft.com/office/drawing/2014/main" id="{49752CB6-B5A3-4934-AC3F-A0AFE6DF3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307138"/>
            <a:ext cx="11520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isoelectric point (pI)</a:t>
            </a:r>
            <a:r>
              <a:rPr lang="en-US" altLang="en-US" sz="2400" b="1"/>
              <a:t>, </a:t>
            </a:r>
            <a:r>
              <a:rPr lang="en-US" altLang="en-US" sz="2400"/>
              <a:t>the amino acid will be dipolar and have a net charge of zero.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0CF988-F5C2-4E8F-A134-B09288014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11</a:t>
            </a:r>
          </a:p>
        </p:txBody>
      </p:sp>
      <p:pic>
        <p:nvPicPr>
          <p:cNvPr id="7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B313C803-71A0-4B4E-8E51-555A1D4C7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84448051-FB18-4059-85EC-B5BCC98CF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773238"/>
            <a:ext cx="1094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/>
            <a:r>
              <a:rPr lang="en-US" altLang="en-US" sz="2800" b="1">
                <a:solidFill>
                  <a:srgbClr val="FF0000"/>
                </a:solidFill>
              </a:rPr>
              <a:t>Strecker Synthesis: </a:t>
            </a:r>
            <a:r>
              <a:rPr lang="en-US" altLang="en-US" sz="2400" b="1"/>
              <a:t>Recall reductive amination  and Cyanohydrin formation.</a:t>
            </a:r>
          </a:p>
        </p:txBody>
      </p:sp>
      <p:graphicFrame>
        <p:nvGraphicFramePr>
          <p:cNvPr id="24580" name="Object 13">
            <a:extLst>
              <a:ext uri="{FF2B5EF4-FFF2-40B4-BE49-F238E27FC236}">
                <a16:creationId xmlns:a16="http://schemas.microsoft.com/office/drawing/2014/main" id="{070C2197-1CB6-46C0-BBF5-3E436A99B1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2636838"/>
          <a:ext cx="7929563" cy="360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CS ChemDraw Drawing" r:id="rId3" imgW="6048270" imgH="2748861" progId="">
                  <p:embed/>
                </p:oleObj>
              </mc:Choice>
              <mc:Fallback>
                <p:oleObj name="CS ChemDraw Drawing" r:id="rId3" imgW="6048270" imgH="2748861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636838"/>
                        <a:ext cx="7929563" cy="360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756D4E-14EF-487C-B4A7-D9AC7EDDDB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1FEA66AF-71F1-44DD-81F2-6B81C442D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8678" name="Rectangle 2">
            <a:extLst>
              <a:ext uri="{FF2B5EF4-FFF2-40B4-BE49-F238E27FC236}">
                <a16:creationId xmlns:a16="http://schemas.microsoft.com/office/drawing/2014/main" id="{FC66A3EF-77C7-4B12-91BC-09F4209AB3C5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Synthesis of Amino Acids</a:t>
            </a:r>
            <a:endParaRPr lang="en-US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AFDEDB22-BC23-44AB-BFAC-DDD7B7AD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132013"/>
            <a:ext cx="100917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Amino acids </a:t>
            </a:r>
            <a:r>
              <a:rPr lang="en-US" altLang="en-US" sz="2400"/>
              <a:t>are linked in </a:t>
            </a:r>
            <a:r>
              <a:rPr lang="en-US" altLang="en-US" sz="2400" b="1">
                <a:solidFill>
                  <a:srgbClr val="FF0000"/>
                </a:solidFill>
              </a:rPr>
              <a:t>peptides and proteins </a:t>
            </a:r>
            <a:r>
              <a:rPr lang="en-US" altLang="en-US" sz="2400"/>
              <a:t>by an amide bond (</a:t>
            </a:r>
            <a:r>
              <a:rPr lang="en-US" altLang="en-US" sz="2400" b="1" i="1">
                <a:solidFill>
                  <a:srgbClr val="FF0000"/>
                </a:solidFill>
              </a:rPr>
              <a:t>peptide bond</a:t>
            </a:r>
            <a:r>
              <a:rPr lang="en-US" altLang="en-US" sz="2400"/>
              <a:t>) between the carboxyl group of one amino acid and the </a:t>
            </a:r>
            <a:r>
              <a:rPr lang="en-US" altLang="en-US" sz="2400">
                <a:sym typeface="Symbol" panose="05050102010706020507" pitchFamily="18" charset="2"/>
              </a:rPr>
              <a:t></a:t>
            </a:r>
            <a:r>
              <a:rPr lang="en-US" altLang="en-US" sz="2400"/>
              <a:t>-amino group of another amino acid.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A molecule containing only </a:t>
            </a:r>
            <a:r>
              <a:rPr lang="en-US" altLang="en-US" sz="2400" i="1"/>
              <a:t>two </a:t>
            </a:r>
            <a:r>
              <a:rPr lang="en-US" altLang="en-US" sz="2400"/>
              <a:t>amino acids (the shorthand aa is used for amino acid) joined in this way is a </a:t>
            </a:r>
            <a:r>
              <a:rPr lang="en-US" altLang="en-US" sz="2400" b="1">
                <a:solidFill>
                  <a:srgbClr val="FF0000"/>
                </a:solidFill>
              </a:rPr>
              <a:t>dipeptide</a:t>
            </a:r>
            <a:r>
              <a:rPr lang="en-US" altLang="en-US" sz="2400"/>
              <a:t>:</a:t>
            </a:r>
          </a:p>
        </p:txBody>
      </p:sp>
      <p:pic>
        <p:nvPicPr>
          <p:cNvPr id="26628" name="Picture 3">
            <a:extLst>
              <a:ext uri="{FF2B5EF4-FFF2-40B4-BE49-F238E27FC236}">
                <a16:creationId xmlns:a16="http://schemas.microsoft.com/office/drawing/2014/main" id="{4AD64BA9-D060-4AC1-AA0A-C5B881710AC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292600"/>
            <a:ext cx="511175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>
            <a:extLst>
              <a:ext uri="{FF2B5EF4-FFF2-40B4-BE49-F238E27FC236}">
                <a16:creationId xmlns:a16="http://schemas.microsoft.com/office/drawing/2014/main" id="{9260E9D9-50AF-4397-BF3E-B1E5D3E18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005263"/>
            <a:ext cx="6192837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By convention, the </a:t>
            </a:r>
            <a:r>
              <a:rPr lang="en-US" altLang="en-US" sz="2400" b="1">
                <a:solidFill>
                  <a:srgbClr val="FF0000"/>
                </a:solidFill>
              </a:rPr>
              <a:t>peptide bond</a:t>
            </a:r>
            <a:r>
              <a:rPr lang="en-US" altLang="en-US" sz="2400" b="1"/>
              <a:t> </a:t>
            </a:r>
            <a:r>
              <a:rPr lang="en-US" altLang="en-US" sz="2400"/>
              <a:t>is written with the amino acid having a free </a:t>
            </a:r>
            <a:r>
              <a:rPr lang="en-US" altLang="en-US" sz="2400" baseline="30000"/>
              <a:t>+</a:t>
            </a:r>
            <a:r>
              <a:rPr lang="en-US" altLang="en-US" sz="2400"/>
              <a:t>NH</a:t>
            </a:r>
            <a:r>
              <a:rPr lang="en-US" altLang="en-US" sz="2400" baseline="-25000"/>
              <a:t>3 </a:t>
            </a:r>
            <a:r>
              <a:rPr lang="en-US" altLang="en-US" sz="2400"/>
              <a:t>group at the left and the amino acid with a free CO</a:t>
            </a:r>
            <a:r>
              <a:rPr lang="en-US" altLang="en-US" sz="2400" baseline="-25000"/>
              <a:t>2</a:t>
            </a:r>
            <a:r>
              <a:rPr lang="en-US" altLang="en-US" sz="2400" baseline="30000"/>
              <a:t>- </a:t>
            </a:r>
            <a:r>
              <a:rPr lang="en-US" altLang="en-US" sz="2400"/>
              <a:t>group at the right.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These amino acids are called, respectively, the </a:t>
            </a:r>
            <a:r>
              <a:rPr lang="en-US" altLang="en-US" sz="2400" b="1">
                <a:solidFill>
                  <a:srgbClr val="FF0000"/>
                </a:solidFill>
              </a:rPr>
              <a:t>N-terminal amino </a:t>
            </a:r>
            <a:r>
              <a:rPr lang="en-US" altLang="en-US" sz="2400"/>
              <a:t>acid and the </a:t>
            </a:r>
            <a:r>
              <a:rPr lang="en-US" altLang="en-US" sz="2400" b="1">
                <a:solidFill>
                  <a:srgbClr val="FF0000"/>
                </a:solidFill>
              </a:rPr>
              <a:t>C-terminal</a:t>
            </a:r>
            <a:r>
              <a:rPr lang="en-US" altLang="en-US" sz="2400"/>
              <a:t> amino acid.</a:t>
            </a:r>
          </a:p>
        </p:txBody>
      </p:sp>
      <p:sp>
        <p:nvSpPr>
          <p:cNvPr id="29701" name="Rectangle 1">
            <a:extLst>
              <a:ext uri="{FF2B5EF4-FFF2-40B4-BE49-F238E27FC236}">
                <a16:creationId xmlns:a16="http://schemas.microsoft.com/office/drawing/2014/main" id="{B06C5A29-ED37-4A1C-A6B0-7E4C249C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1581150"/>
            <a:ext cx="9621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</a:rPr>
              <a:t>Formation of an amide linkage </a:t>
            </a:r>
            <a:r>
              <a:rPr lang="en-US" altLang="en-US" sz="2400" b="1">
                <a:solidFill>
                  <a:srgbClr val="0000FF"/>
                </a:solidFill>
              </a:rPr>
              <a:t>(The peptide bond: Proteins)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BE0F45A-0671-4557-8024-493D35C86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14</a:t>
            </a:r>
          </a:p>
        </p:txBody>
      </p:sp>
      <p:pic>
        <p:nvPicPr>
          <p:cNvPr id="8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E2913A2-4275-4E00-948B-E24E633DF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9704" name="Rectangle 2">
            <a:extLst>
              <a:ext uri="{FF2B5EF4-FFF2-40B4-BE49-F238E27FC236}">
                <a16:creationId xmlns:a16="http://schemas.microsoft.com/office/drawing/2014/main" id="{EDF64CF5-F77A-4DF5-BCA3-958A0A89E97C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Reactions of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3C32E12F-7C87-4E03-BB31-84ECCCBC2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1631950"/>
            <a:ext cx="11303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We often write the formulas for peptides in a kind of shorthand by simply linking the </a:t>
            </a:r>
            <a:r>
              <a:rPr lang="en-US" altLang="en-US" sz="2400" b="1">
                <a:solidFill>
                  <a:srgbClr val="FF0000"/>
                </a:solidFill>
              </a:rPr>
              <a:t>three-letter abbreviations for each amino acid</a:t>
            </a:r>
            <a:r>
              <a:rPr lang="en-US" altLang="en-US" sz="2400" b="1"/>
              <a:t>, </a:t>
            </a:r>
            <a:r>
              <a:rPr lang="en-US" altLang="en-US" sz="2400" i="1"/>
              <a:t>starting with the N-terminal one at the left.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For example;</a:t>
            </a:r>
            <a:r>
              <a:rPr lang="en-US" altLang="en-US" sz="2400" b="1"/>
              <a:t> </a:t>
            </a:r>
            <a:r>
              <a:rPr lang="en-US" altLang="en-US" sz="2400"/>
              <a:t>glycylalanine is Gly—Ala, and alanylglycine is Ala—Gly.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6EBAC25A-9B33-42DD-9953-183BE38FCB8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3502025"/>
            <a:ext cx="66167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4F90752-9348-4A25-99D1-A3A57A3648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15</a:t>
            </a:r>
          </a:p>
        </p:txBody>
      </p:sp>
      <p:graphicFrame>
        <p:nvGraphicFramePr>
          <p:cNvPr id="30725" name="Object 6">
            <a:extLst>
              <a:ext uri="{FF2B5EF4-FFF2-40B4-BE49-F238E27FC236}">
                <a16:creationId xmlns:a16="http://schemas.microsoft.com/office/drawing/2014/main" id="{19587442-984E-4023-B9D1-F2E26EF066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8238" y="5524500"/>
          <a:ext cx="73755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Document" r:id="rId4" imgW="8505825" imgH="1438275" progId="ChemWindow.Document">
                  <p:embed/>
                </p:oleObj>
              </mc:Choice>
              <mc:Fallback>
                <p:oleObj name="Document" r:id="rId4" imgW="8505825" imgH="1438275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5524500"/>
                        <a:ext cx="737552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7">
            <a:extLst>
              <a:ext uri="{FF2B5EF4-FFF2-40B4-BE49-F238E27FC236}">
                <a16:creationId xmlns:a16="http://schemas.microsoft.com/office/drawing/2014/main" id="{89B2D043-5944-4977-BBFC-A87BA9989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4911725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  <a:cs typeface="Times New Roman" panose="02020603050405020304" pitchFamily="18" charset="0"/>
              </a:rPr>
              <a:t>A tetrapeptide</a:t>
            </a:r>
            <a:endParaRPr lang="en-US" altLang="en-US" sz="2000" b="1">
              <a:solidFill>
                <a:srgbClr val="FF0000"/>
              </a:solidFill>
            </a:endParaRPr>
          </a:p>
        </p:txBody>
      </p:sp>
      <p:sp>
        <p:nvSpPr>
          <p:cNvPr id="30727" name="Rectangle 8">
            <a:extLst>
              <a:ext uri="{FF2B5EF4-FFF2-40B4-BE49-F238E27FC236}">
                <a16:creationId xmlns:a16="http://schemas.microsoft.com/office/drawing/2014/main" id="{A4FAF276-3641-414C-AC85-37084D6C3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4911725"/>
            <a:ext cx="643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Times New Roman" panose="02020603050405020304" pitchFamily="18" charset="0"/>
              </a:rPr>
              <a:t>glycylserylphenylalanylglycine =      gly-ser-phe-gly </a:t>
            </a:r>
            <a:r>
              <a:rPr lang="en-US" altLang="en-US" sz="2000" b="1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59F91FE-F59A-44C6-9581-845780AA5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BA0DBC34-478E-4F31-8E3F-F0E6B7B42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649413"/>
            <a:ext cx="109458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The Peptide (Amide) Bond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 amide nitrogen is </a:t>
            </a:r>
            <a:r>
              <a:rPr lang="en-US" altLang="en-US" sz="2400" i="1"/>
              <a:t>sp</a:t>
            </a:r>
            <a:r>
              <a:rPr lang="en-US" altLang="en-US" sz="2400" baseline="30000"/>
              <a:t>2</a:t>
            </a:r>
            <a:r>
              <a:rPr lang="en-US" altLang="en-US" sz="2400"/>
              <a:t> hybridized and the lone pair is conjugated with the carbonyl group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There is considerable C</a:t>
            </a:r>
            <a:r>
              <a:rPr lang="en-US" altLang="en-US" sz="2400">
                <a:cs typeface="Times New Roman" panose="02020603050405020304" pitchFamily="18" charset="0"/>
              </a:rPr>
              <a:t>–</a:t>
            </a:r>
            <a:r>
              <a:rPr lang="en-US" altLang="en-US" sz="2400"/>
              <a:t>N double-bond character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Rotation about the C</a:t>
            </a:r>
            <a:r>
              <a:rPr lang="en-US" altLang="en-US" sz="2400">
                <a:cs typeface="Times New Roman" panose="02020603050405020304" pitchFamily="18" charset="0"/>
              </a:rPr>
              <a:t>–</a:t>
            </a:r>
            <a:r>
              <a:rPr lang="en-US" altLang="en-US" sz="2400"/>
              <a:t>N bond is difficult</a:t>
            </a:r>
          </a:p>
        </p:txBody>
      </p:sp>
      <p:graphicFrame>
        <p:nvGraphicFramePr>
          <p:cNvPr id="31747" name="Object 6">
            <a:extLst>
              <a:ext uri="{FF2B5EF4-FFF2-40B4-BE49-F238E27FC236}">
                <a16:creationId xmlns:a16="http://schemas.microsoft.com/office/drawing/2014/main" id="{65E22600-934F-4A93-B0A6-590AD538B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9075" y="4530725"/>
          <a:ext cx="4133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Document" r:id="rId3" imgW="4133850" imgH="1743075" progId="ChemWindow.Document">
                  <p:embed/>
                </p:oleObj>
              </mc:Choice>
              <mc:Fallback>
                <p:oleObj name="Document" r:id="rId3" imgW="4133850" imgH="1743075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4530725"/>
                        <a:ext cx="413385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DB284381-81DA-43CE-8DE9-CDF4904BF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1749" name="Rectangle 2">
            <a:extLst>
              <a:ext uri="{FF2B5EF4-FFF2-40B4-BE49-F238E27FC236}">
                <a16:creationId xmlns:a16="http://schemas.microsoft.com/office/drawing/2014/main" id="{8D603910-C2C1-4A08-8A43-3EF23FC98923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peptide bond: Proteins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DF0C04-440E-4DE9-A395-4EC749B35D4A}"/>
              </a:ext>
            </a:extLst>
          </p:cNvPr>
          <p:cNvSpPr/>
          <p:nvPr/>
        </p:nvSpPr>
        <p:spPr>
          <a:xfrm>
            <a:off x="777875" y="3644900"/>
            <a:ext cx="10945813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rgbClr val="FF0000"/>
                </a:solidFill>
              </a:rPr>
              <a:t>The main features of peptide and protein structure. </a:t>
            </a:r>
          </a:p>
          <a:p>
            <a:pPr marL="573088" indent="-288925" algn="just">
              <a:spcAft>
                <a:spcPts val="600"/>
              </a:spcAft>
              <a:buFontTx/>
              <a:buChar char="-"/>
              <a:defRPr/>
            </a:pPr>
            <a:r>
              <a:rPr lang="en-US" sz="2400" b="1" i="1" dirty="0">
                <a:solidFill>
                  <a:srgbClr val="0000FF"/>
                </a:solidFill>
              </a:rPr>
              <a:t>Primary structure</a:t>
            </a:r>
            <a:r>
              <a:rPr lang="en-US" sz="2400" b="1" dirty="0">
                <a:solidFill>
                  <a:srgbClr val="0000FF"/>
                </a:solidFill>
              </a:rPr>
              <a:t>; </a:t>
            </a:r>
          </a:p>
          <a:p>
            <a:pPr marL="574675" algn="just">
              <a:spcAft>
                <a:spcPts val="600"/>
              </a:spcAft>
              <a:defRPr/>
            </a:pPr>
            <a:r>
              <a:rPr lang="en-US" sz="2400" i="1" dirty="0"/>
              <a:t>How many amino acids are present and what their sequence is in the peptide or protein chain. </a:t>
            </a:r>
          </a:p>
          <a:p>
            <a:pPr marL="573088" indent="-288925" algn="just">
              <a:spcAft>
                <a:spcPts val="600"/>
              </a:spcAft>
              <a:buFontTx/>
              <a:buChar char="-"/>
              <a:defRPr/>
            </a:pPr>
            <a:r>
              <a:rPr lang="en-US" sz="2400" b="1" i="1" dirty="0">
                <a:solidFill>
                  <a:srgbClr val="0000FF"/>
                </a:solidFill>
              </a:rPr>
              <a:t>Secondary, tertiary, </a:t>
            </a:r>
            <a:r>
              <a:rPr lang="en-US" sz="2400" b="1" dirty="0">
                <a:solidFill>
                  <a:srgbClr val="0000FF"/>
                </a:solidFill>
              </a:rPr>
              <a:t>and </a:t>
            </a:r>
            <a:r>
              <a:rPr lang="en-US" sz="2400" b="1" i="1" dirty="0">
                <a:solidFill>
                  <a:srgbClr val="0000FF"/>
                </a:solidFill>
              </a:rPr>
              <a:t>quaternary structures;</a:t>
            </a:r>
          </a:p>
          <a:p>
            <a:pPr marL="574675" algn="just">
              <a:spcAft>
                <a:spcPts val="600"/>
              </a:spcAft>
              <a:defRPr/>
            </a:pPr>
            <a:r>
              <a:rPr lang="en-US" sz="2400" i="1" dirty="0"/>
              <a:t>Three-dimensional aspects of peptide and protein structure, usually referred to as their.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84375F-3137-451E-B7C8-E51A4E445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773238"/>
            <a:ext cx="109442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Proteins</a:t>
            </a:r>
            <a:r>
              <a:rPr lang="en-US" altLang="en-US" sz="2400" b="1"/>
              <a:t> </a:t>
            </a:r>
            <a:r>
              <a:rPr lang="en-US" altLang="en-US" sz="2400"/>
              <a:t>are biopolymers composed of many amino acids connected to one another through amide (peptide) bonds.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Some</a:t>
            </a:r>
            <a:r>
              <a:rPr lang="en-US" altLang="en-US" sz="2400" b="1"/>
              <a:t> </a:t>
            </a:r>
            <a:r>
              <a:rPr lang="en-US" altLang="en-US" sz="2400" b="1">
                <a:solidFill>
                  <a:srgbClr val="FF0000"/>
                </a:solidFill>
              </a:rPr>
              <a:t>proteins</a:t>
            </a:r>
            <a:r>
              <a:rPr lang="en-US" altLang="en-US" sz="2400" b="1"/>
              <a:t> </a:t>
            </a:r>
            <a:r>
              <a:rPr lang="en-US" altLang="en-US" sz="2400"/>
              <a:t>are major components of structural tissue (muscle, skin, nails, and hair).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Others transport molecules from one part of a living system to another.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6CADAE-3065-4F66-BCCD-323627C68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16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7D48399-ED5F-41BD-8C6E-F216FD2D5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2774" name="Rectangle 2">
            <a:extLst>
              <a:ext uri="{FF2B5EF4-FFF2-40B4-BE49-F238E27FC236}">
                <a16:creationId xmlns:a16="http://schemas.microsoft.com/office/drawing/2014/main" id="{2942F7B2-09BE-4F55-BDAC-AAC074531AFF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Structure of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20D41C06-95AB-4F03-AA10-85399AEE8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614488"/>
            <a:ext cx="10944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altLang="en-US" sz="2400"/>
              <a:t>The</a:t>
            </a:r>
            <a:r>
              <a:rPr lang="en-US" altLang="en-US" sz="2400" b="1"/>
              <a:t> </a:t>
            </a:r>
            <a:r>
              <a:rPr lang="en-US" altLang="en-US" sz="2400" b="1">
                <a:solidFill>
                  <a:srgbClr val="FF0000"/>
                </a:solidFill>
              </a:rPr>
              <a:t>backbone of proteins </a:t>
            </a:r>
            <a:r>
              <a:rPr lang="en-US" altLang="en-US" sz="2400"/>
              <a:t>is a repeating sequence of one nitrogen and two carbon atoms.</a:t>
            </a: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EBAA7981-BF91-49B9-9429-F2069712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2590800"/>
            <a:ext cx="4537075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4">
            <a:extLst>
              <a:ext uri="{FF2B5EF4-FFF2-40B4-BE49-F238E27FC236}">
                <a16:creationId xmlns:a16="http://schemas.microsoft.com/office/drawing/2014/main" id="{6395279A-D661-49BB-A8DA-EB64431D4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4251325"/>
            <a:ext cx="10944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Peptides and proteins </a:t>
            </a:r>
            <a:r>
              <a:rPr lang="en-US" altLang="en-US" sz="2400"/>
              <a:t>can be hydrolyzed to their amino acid components by heating with 6 M HCl.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/>
              <a:t>An instrument called an </a:t>
            </a:r>
            <a:r>
              <a:rPr lang="en-US" altLang="en-US" sz="2400" b="1">
                <a:solidFill>
                  <a:srgbClr val="FF0000"/>
                </a:solidFill>
              </a:rPr>
              <a:t>amino acid analyzer </a:t>
            </a:r>
            <a:r>
              <a:rPr lang="en-US" altLang="en-US" sz="2400"/>
              <a:t>is used to determine the amino acids mixture.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CA2EBFE-FFF9-4E93-955D-C0A7AA5D43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17</a:t>
            </a:r>
          </a:p>
        </p:txBody>
      </p:sp>
      <p:pic>
        <p:nvPicPr>
          <p:cNvPr id="7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8C09C961-74D3-46CA-A007-26469A594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3799" name="Rectangle 2">
            <a:extLst>
              <a:ext uri="{FF2B5EF4-FFF2-40B4-BE49-F238E27FC236}">
                <a16:creationId xmlns:a16="http://schemas.microsoft.com/office/drawing/2014/main" id="{E859EC77-150A-4C5C-AB8A-824D502F6953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Primary Structure of Proteins</a:t>
            </a:r>
            <a:endParaRPr lang="en-US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47382E-EAC6-4A45-BD88-684EF5671876}"/>
              </a:ext>
            </a:extLst>
          </p:cNvPr>
          <p:cNvSpPr/>
          <p:nvPr/>
        </p:nvSpPr>
        <p:spPr>
          <a:xfrm>
            <a:off x="711200" y="1700213"/>
            <a:ext cx="11088688" cy="494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Proteins</a:t>
            </a:r>
            <a:r>
              <a:rPr lang="en-US" sz="2400" b="1" dirty="0"/>
              <a:t> are naturally occurring polymers </a:t>
            </a:r>
            <a:r>
              <a:rPr lang="en-US" sz="2400" b="1" dirty="0">
                <a:solidFill>
                  <a:srgbClr val="FF0000"/>
                </a:solidFill>
              </a:rPr>
              <a:t>(polypeptides) </a:t>
            </a:r>
            <a:r>
              <a:rPr lang="en-US" sz="2400" b="1" dirty="0"/>
              <a:t>composed of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</a:t>
            </a:r>
            <a:r>
              <a:rPr lang="en-US" sz="2400" b="1" dirty="0">
                <a:solidFill>
                  <a:srgbClr val="FF0000"/>
                </a:solidFill>
              </a:rPr>
              <a:t>-amino acids </a:t>
            </a:r>
            <a:r>
              <a:rPr lang="en-US" sz="2400" b="1" dirty="0"/>
              <a:t>units joined one to another by amide (or peptide) bonds.</a:t>
            </a:r>
          </a:p>
          <a:p>
            <a:pPr marL="341313" indent="-58738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B050"/>
                </a:solidFill>
              </a:rPr>
              <a:t>Example, </a:t>
            </a:r>
            <a:r>
              <a:rPr lang="en-US" sz="2400" dirty="0"/>
              <a:t>animal hair and muscle, egg whites, and hemoglobin are all proteins.</a:t>
            </a:r>
          </a:p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Peptides</a:t>
            </a:r>
            <a:r>
              <a:rPr lang="en-US" sz="2400" b="1" dirty="0"/>
              <a:t> </a:t>
            </a:r>
            <a:r>
              <a:rPr lang="en-US" sz="2400" dirty="0"/>
              <a:t>are oligomers of amino acids that play important roles in many biological processes. </a:t>
            </a:r>
          </a:p>
          <a:p>
            <a:pPr marL="341313" indent="-58738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B050"/>
                </a:solidFill>
              </a:rPr>
              <a:t>Example,</a:t>
            </a:r>
            <a:r>
              <a:rPr lang="en-US" sz="2400" b="1" dirty="0"/>
              <a:t> </a:t>
            </a:r>
            <a:r>
              <a:rPr lang="en-US" sz="2400" dirty="0"/>
              <a:t>the peptide hormone insulin controls our blood sugar levels. </a:t>
            </a:r>
          </a:p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Peptides are classified to dipeptides, tripeptides, </a:t>
            </a:r>
            <a:r>
              <a:rPr lang="en-US" sz="2400" b="1" dirty="0" err="1">
                <a:solidFill>
                  <a:srgbClr val="FF0000"/>
                </a:solidFill>
              </a:rPr>
              <a:t>tetrapeptides</a:t>
            </a:r>
            <a:r>
              <a:rPr lang="en-US" sz="2400" b="1" dirty="0">
                <a:solidFill>
                  <a:srgbClr val="FF0000"/>
                </a:solidFill>
              </a:rPr>
              <a:t>, etc.. According to the number of amino acids in the chain. </a:t>
            </a:r>
          </a:p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Proteins, peptides, and amino acids </a:t>
            </a:r>
            <a:r>
              <a:rPr lang="en-US" sz="2400" dirty="0"/>
              <a:t>are essential to the structure, function, and reproduction of living matter. </a:t>
            </a: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3BFE8B4C-E499-408E-8762-65B9C696E3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A4D6E630-398E-47A1-8D8A-2A3D8125A6BC}" type="slidenum">
              <a:rPr lang="en-US" altLang="en-US" sz="1200" b="0" smtClean="0">
                <a:solidFill>
                  <a:schemeClr val="tx2"/>
                </a:solidFill>
              </a:rPr>
              <a:pPr>
                <a:lnSpc>
                  <a:spcPct val="80000"/>
                </a:lnSpc>
              </a:pPr>
              <a:t>2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38538E29-BABE-4807-B800-2D52DA31E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16389" name="Rectangle 2">
            <a:extLst>
              <a:ext uri="{FF2B5EF4-FFF2-40B4-BE49-F238E27FC236}">
                <a16:creationId xmlns:a16="http://schemas.microsoft.com/office/drawing/2014/main" id="{C5981932-C1E8-4035-9CB0-AF9023087D8A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Sources, Classification and Structure of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7C5D9C3-560B-4E97-B281-FC89728D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1484313"/>
            <a:ext cx="11088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amino acids </a:t>
            </a:r>
            <a:r>
              <a:rPr lang="en-US" altLang="en-US" sz="2400"/>
              <a:t>obtained from protein hydrolysis are </a:t>
            </a:r>
            <a:r>
              <a:rPr lang="en-US" altLang="en-US" sz="2400">
                <a:sym typeface="Symbol" panose="05050102010706020507" pitchFamily="18" charset="2"/>
              </a:rPr>
              <a:t></a:t>
            </a:r>
            <a:r>
              <a:rPr lang="en-US" altLang="en-US" sz="2400"/>
              <a:t>-amino acids.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amino group </a:t>
            </a:r>
            <a:r>
              <a:rPr lang="en-US" altLang="en-US" sz="2400"/>
              <a:t>is on the </a:t>
            </a:r>
            <a:r>
              <a:rPr lang="en-US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 </a:t>
            </a:r>
            <a:r>
              <a:rPr lang="en-US" altLang="en-US" sz="2400" b="1">
                <a:solidFill>
                  <a:srgbClr val="FF0000"/>
                </a:solidFill>
              </a:rPr>
              <a:t>-carbon atom</a:t>
            </a:r>
            <a:r>
              <a:rPr lang="en-US" altLang="en-US" sz="2400" b="1"/>
              <a:t>, </a:t>
            </a:r>
            <a:r>
              <a:rPr lang="en-US" altLang="en-US" sz="2400"/>
              <a:t>the one adjacent to the carboxyl group.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48EC4892-41B2-4F22-9F55-3553C91670E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2492375"/>
            <a:ext cx="22320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>
            <a:extLst>
              <a:ext uri="{FF2B5EF4-FFF2-40B4-BE49-F238E27FC236}">
                <a16:creationId xmlns:a16="http://schemas.microsoft.com/office/drawing/2014/main" id="{EA8FB93F-A00F-4576-9116-F9CD63E4C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4110038"/>
            <a:ext cx="11088688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With the exception of glycine, where R = H, </a:t>
            </a:r>
            <a:r>
              <a:rPr lang="en-US" altLang="en-US" sz="2400">
                <a:solidFill>
                  <a:srgbClr val="FF0000"/>
                </a:solidFill>
              </a:rPr>
              <a:t>a-amino</a:t>
            </a:r>
            <a:r>
              <a:rPr lang="en-US" altLang="en-US" sz="2400"/>
              <a:t> acids have a stereogenic center </a:t>
            </a:r>
            <a:r>
              <a:rPr lang="en-US" altLang="en-US" sz="2400">
                <a:solidFill>
                  <a:srgbClr val="FF0000"/>
                </a:solidFill>
              </a:rPr>
              <a:t>(chiral carbon) </a:t>
            </a:r>
            <a:r>
              <a:rPr lang="en-US" altLang="en-US" sz="2400"/>
              <a:t>at the </a:t>
            </a:r>
            <a:r>
              <a:rPr lang="en-US" altLang="en-US" sz="2400">
                <a:sym typeface="Symbol" panose="05050102010706020507" pitchFamily="18" charset="2"/>
              </a:rPr>
              <a:t> </a:t>
            </a:r>
            <a:r>
              <a:rPr lang="en-US" altLang="en-US" sz="2400"/>
              <a:t>-carbon</a:t>
            </a:r>
            <a:r>
              <a:rPr lang="en-US" altLang="en-US" sz="2400" b="1"/>
              <a:t>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All except glycine are therefore </a:t>
            </a:r>
            <a:r>
              <a:rPr lang="en-US" altLang="en-US" sz="2400" b="1">
                <a:solidFill>
                  <a:srgbClr val="FF0000"/>
                </a:solidFill>
              </a:rPr>
              <a:t>optically active</a:t>
            </a:r>
            <a:r>
              <a:rPr lang="en-US" altLang="en-US" sz="2400" b="1"/>
              <a:t>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>
                <a:solidFill>
                  <a:srgbClr val="FF0000"/>
                </a:solidFill>
              </a:rPr>
              <a:t>All natural amino acids </a:t>
            </a:r>
            <a:r>
              <a:rPr lang="en-US" altLang="en-US" sz="2400" b="1">
                <a:solidFill>
                  <a:srgbClr val="FF0000"/>
                </a:solidFill>
              </a:rPr>
              <a:t>L-configuration </a:t>
            </a:r>
            <a:r>
              <a:rPr lang="en-US" altLang="en-US" sz="2400"/>
              <a:t>relative to glyceraldehyde.</a:t>
            </a:r>
            <a:endParaRPr lang="en-US" altLang="en-US" sz="2400" b="1"/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/>
              <a:t>Note that the </a:t>
            </a:r>
            <a:r>
              <a:rPr lang="en-US" altLang="en-US" sz="2400" b="1">
                <a:solidFill>
                  <a:srgbClr val="FF0000"/>
                </a:solidFill>
              </a:rPr>
              <a:t>Fischer convention</a:t>
            </a:r>
            <a:r>
              <a:rPr lang="en-US" altLang="en-US" sz="2400" b="1"/>
              <a:t>, </a:t>
            </a:r>
            <a:r>
              <a:rPr lang="en-US" altLang="en-US" sz="2400"/>
              <a:t>used with carbohydrates, is also applied to amino acids.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9200460-68A3-40B8-95E1-3CAF40BEE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3</a:t>
            </a:r>
          </a:p>
        </p:txBody>
      </p:sp>
      <p:pic>
        <p:nvPicPr>
          <p:cNvPr id="8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591F21EA-7477-478D-9811-77BA35147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>
            <a:extLst>
              <a:ext uri="{FF2B5EF4-FFF2-40B4-BE49-F238E27FC236}">
                <a16:creationId xmlns:a16="http://schemas.microsoft.com/office/drawing/2014/main" id="{3172E6C8-84D8-4485-91EC-C2056EEE533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6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276475"/>
            <a:ext cx="526891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5" descr="chirality with hands from http://www.nai.arc.nasa.gov/">
            <a:extLst>
              <a:ext uri="{FF2B5EF4-FFF2-40B4-BE49-F238E27FC236}">
                <a16:creationId xmlns:a16="http://schemas.microsoft.com/office/drawing/2014/main" id="{F3DEAA72-2FEC-4035-B0C7-F69322B12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698750"/>
            <a:ext cx="39211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4555E07-4167-4A87-949F-5B9D4009A3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pic>
        <p:nvPicPr>
          <p:cNvPr id="7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9EB5E126-665D-4117-A450-03064F2A6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4200A9D7-804B-4572-B222-02348B3A9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1484313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/>
            <a:r>
              <a:rPr lang="en-US" altLang="en-US" sz="2800" b="1">
                <a:solidFill>
                  <a:srgbClr val="0000FF"/>
                </a:solidFill>
              </a:rPr>
              <a:t>List of the 20 </a:t>
            </a:r>
            <a:r>
              <a:rPr lang="en-US" altLang="en-US" sz="2800" b="1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800" b="1">
                <a:solidFill>
                  <a:srgbClr val="0000FF"/>
                </a:solidFill>
              </a:rPr>
              <a:t>-amino acids commonly found in proteins. </a:t>
            </a: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03B35A88-64A9-4FF8-8503-F4BE376EF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009775"/>
            <a:ext cx="6264275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D697AFE-EC07-4D27-87DD-80F7E1985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262063"/>
            <a:ext cx="711200" cy="244475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5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C722047D-A35E-466A-B81D-6CEE3A9E5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>
            <a:extLst>
              <a:ext uri="{FF2B5EF4-FFF2-40B4-BE49-F238E27FC236}">
                <a16:creationId xmlns:a16="http://schemas.microsoft.com/office/drawing/2014/main" id="{DEE83207-7D18-4C3A-94C1-358F1E5FF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1573213"/>
            <a:ext cx="664845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2A424E-4BC6-4793-BC2A-E31235613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80D4E107-77E9-4B8D-A9C5-71182FC04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>
            <a:extLst>
              <a:ext uri="{FF2B5EF4-FFF2-40B4-BE49-F238E27FC236}">
                <a16:creationId xmlns:a16="http://schemas.microsoft.com/office/drawing/2014/main" id="{6DA3CB60-86BF-4454-AF86-7B228AB14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573213"/>
            <a:ext cx="597535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287B02-5023-4706-A296-819AC0BF09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7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0816B91C-74A5-48B4-91AA-A26586525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BF85BCE-E396-42CA-A46E-7DFA9D6FA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700213"/>
            <a:ext cx="11017250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b="1" dirty="0"/>
              <a:t>The </a:t>
            </a:r>
            <a:r>
              <a:rPr lang="en-US" altLang="en-US" sz="2000" b="1" dirty="0">
                <a:solidFill>
                  <a:srgbClr val="FF0000"/>
                </a:solidFill>
              </a:rPr>
              <a:t>amino acids </a:t>
            </a:r>
            <a:r>
              <a:rPr lang="en-US" altLang="en-US" sz="2000" dirty="0"/>
              <a:t>are known by common names.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dirty="0"/>
              <a:t>Each also has a </a:t>
            </a:r>
            <a:r>
              <a:rPr lang="en-US" altLang="en-US" sz="2000" b="1" dirty="0">
                <a:solidFill>
                  <a:srgbClr val="FF0000"/>
                </a:solidFill>
              </a:rPr>
              <a:t>three-letter abbreviation </a:t>
            </a:r>
            <a:r>
              <a:rPr lang="en-US" altLang="en-US" sz="2000" dirty="0"/>
              <a:t>based on this name, which is used when writing the formulas of peptides, and a one-letter abbreviation used to describe the amino acid sequence in a protein. </a:t>
            </a:r>
          </a:p>
          <a:p>
            <a:pPr marL="457200" indent="0" algn="just">
              <a:spcAft>
                <a:spcPts val="600"/>
              </a:spcAft>
              <a:defRPr/>
            </a:pPr>
            <a:r>
              <a:rPr lang="en-US" sz="2000" dirty="0">
                <a:solidFill>
                  <a:srgbClr val="FF0000"/>
                </a:solidFill>
              </a:rPr>
              <a:t>For example; Glycine= </a:t>
            </a:r>
            <a:r>
              <a:rPr lang="en-US" sz="2000" dirty="0" err="1">
                <a:solidFill>
                  <a:srgbClr val="FF0000"/>
                </a:solidFill>
              </a:rPr>
              <a:t>Gly</a:t>
            </a:r>
            <a:r>
              <a:rPr lang="en-US" sz="2000" dirty="0">
                <a:solidFill>
                  <a:srgbClr val="FF0000"/>
                </a:solidFill>
              </a:rPr>
              <a:t>; Alanine = Ala; Valine = Val, etc..</a:t>
            </a:r>
          </a:p>
          <a:p>
            <a:pPr marL="228600" indent="-2286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b="1" dirty="0"/>
              <a:t>The amino acids are classified into:</a:t>
            </a:r>
          </a:p>
          <a:p>
            <a:pPr marL="685800" indent="-228600" algn="just">
              <a:spcAft>
                <a:spcPts val="600"/>
              </a:spcAft>
              <a:buFontTx/>
              <a:buChar char="-"/>
              <a:defRPr/>
            </a:pPr>
            <a:r>
              <a:rPr lang="en-US" sz="2000" b="1" dirty="0"/>
              <a:t>Essential amino acids</a:t>
            </a:r>
          </a:p>
          <a:p>
            <a:pPr marL="692150" indent="0" algn="just">
              <a:spcAft>
                <a:spcPts val="600"/>
              </a:spcAft>
              <a:defRPr/>
            </a:pPr>
            <a:r>
              <a:rPr lang="en-US" sz="2000" i="1" dirty="0">
                <a:solidFill>
                  <a:srgbClr val="FF0000"/>
                </a:solidFill>
              </a:rPr>
              <a:t>Eight amino cannot be synthesized by adult humans and therefore must be included in the diet in the form of proteins.</a:t>
            </a:r>
          </a:p>
          <a:p>
            <a:pPr marL="692150" indent="0" algn="just">
              <a:spcAft>
                <a:spcPts val="600"/>
              </a:spcAft>
              <a:defRPr/>
            </a:pPr>
            <a:r>
              <a:rPr lang="en-US" sz="2000" dirty="0"/>
              <a:t>e.g. Valine, Leucine, Isoleucine, Threonine, Methionine, Phenylalanine, Tryptophan, and Lysine</a:t>
            </a:r>
            <a:r>
              <a:rPr lang="en-US" sz="2000" b="1" i="1" dirty="0"/>
              <a:t>.</a:t>
            </a:r>
            <a:endParaRPr lang="en-US" sz="2000" b="1" dirty="0"/>
          </a:p>
          <a:p>
            <a:pPr marL="685800" indent="-228600" algn="just">
              <a:spcAft>
                <a:spcPts val="600"/>
              </a:spcAft>
              <a:buFontTx/>
              <a:buChar char="-"/>
              <a:defRPr/>
            </a:pPr>
            <a:r>
              <a:rPr lang="en-US" sz="2000" b="1" dirty="0"/>
              <a:t>Non-essential amino acids</a:t>
            </a:r>
          </a:p>
          <a:p>
            <a:pPr marL="738188" indent="0" algn="just">
              <a:spcAft>
                <a:spcPts val="600"/>
              </a:spcAft>
              <a:defRPr/>
            </a:pPr>
            <a:r>
              <a:rPr lang="en-US" sz="2000" i="1" dirty="0">
                <a:solidFill>
                  <a:srgbClr val="FF0000"/>
                </a:solidFill>
              </a:rPr>
              <a:t>Twelve amino acids can be synthesized in the body from other foods. </a:t>
            </a:r>
          </a:p>
          <a:p>
            <a:pPr marL="738188" indent="0" algn="just">
              <a:spcAft>
                <a:spcPts val="600"/>
              </a:spcAft>
              <a:defRPr/>
            </a:pPr>
            <a:r>
              <a:rPr lang="en-US" sz="2000" i="1" dirty="0"/>
              <a:t>e.g. </a:t>
            </a:r>
            <a:r>
              <a:rPr lang="en-US" sz="2000" dirty="0"/>
              <a:t>Glycine, Alanine, Serine, Cysteine, </a:t>
            </a:r>
            <a:r>
              <a:rPr lang="en-US" sz="2000" dirty="0" err="1"/>
              <a:t>Proline</a:t>
            </a:r>
            <a:r>
              <a:rPr lang="en-US" sz="2000" dirty="0"/>
              <a:t>, Tyrosine, Aspartic acid, Glutamic acid, Asparagine, Glutamine, Arginine, and Histidine.</a:t>
            </a:r>
            <a:endParaRPr lang="en-US" sz="2000" b="1" i="1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65318-E0B9-4D16-A577-CBBC61C533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8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7ED69F79-B780-427D-9B6B-694CFAB4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id="{0AF90121-2679-43C8-87F7-2DDC27E7B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84313"/>
            <a:ext cx="11304588" cy="551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>
                <a:cs typeface="Times New Roman" panose="02020603050405020304" pitchFamily="18" charset="0"/>
              </a:rPr>
              <a:t>Classification</a:t>
            </a:r>
            <a:r>
              <a:rPr lang="en-US" altLang="en-US" sz="2400">
                <a:cs typeface="Times New Roman" panose="02020603050405020304" pitchFamily="18" charset="0"/>
              </a:rPr>
              <a:t> - Amino acids are classified on the basis of the structure of 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Aliphatic side chains non-polar amino acids: </a:t>
            </a:r>
            <a:r>
              <a:rPr lang="en-US" altLang="en-US" sz="2200">
                <a:cs typeface="Times New Roman" panose="02020603050405020304" pitchFamily="18" charset="0"/>
              </a:rPr>
              <a:t>such as Alanine, Valine, Leucine, etc …..</a:t>
            </a:r>
            <a:r>
              <a:rPr lang="en-US" altLang="en-US" sz="2200" b="1">
                <a:cs typeface="Times New Roman" panose="02020603050405020304" pitchFamily="18" charset="0"/>
              </a:rPr>
              <a:t>hydrophobic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Polar side chains: </a:t>
            </a:r>
            <a:r>
              <a:rPr lang="en-US" altLang="en-US" sz="2200">
                <a:cs typeface="Times New Roman" panose="02020603050405020304" pitchFamily="18" charset="0"/>
              </a:rPr>
              <a:t>are containing HO-, SH- and amide groups, such as Serine, Cystein </a:t>
            </a:r>
            <a:r>
              <a:rPr lang="en-US" altLang="en-US" sz="2200" b="1">
                <a:cs typeface="Times New Roman" panose="02020603050405020304" pitchFamily="18" charset="0"/>
              </a:rPr>
              <a:t>----hydrophilic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Acidic</a:t>
            </a:r>
            <a:r>
              <a:rPr lang="en-US" altLang="en-US" sz="2200">
                <a:solidFill>
                  <a:srgbClr val="0033CC"/>
                </a:solidFill>
                <a:cs typeface="Times New Roman" panose="02020603050405020304" pitchFamily="18" charset="0"/>
              </a:rPr>
              <a:t>: are containing more than one COOH group, </a:t>
            </a:r>
            <a:r>
              <a:rPr lang="en-US" altLang="en-US" sz="2200">
                <a:cs typeface="Times New Roman" panose="02020603050405020304" pitchFamily="18" charset="0"/>
              </a:rPr>
              <a:t>such as Aspartic, Glutamic------</a:t>
            </a:r>
            <a:r>
              <a:rPr lang="en-US" altLang="en-US" sz="2200" b="1">
                <a:cs typeface="Times New Roman" panose="02020603050405020304" pitchFamily="18" charset="0"/>
              </a:rPr>
              <a:t>hydrophilic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Basic: </a:t>
            </a:r>
            <a:r>
              <a:rPr lang="en-US" altLang="en-US" sz="2200">
                <a:solidFill>
                  <a:srgbClr val="0033CC"/>
                </a:solidFill>
                <a:cs typeface="Times New Roman" panose="02020603050405020304" pitchFamily="18" charset="0"/>
              </a:rPr>
              <a:t>are containing more than one N atom, </a:t>
            </a:r>
            <a:r>
              <a:rPr lang="en-US" altLang="en-US" sz="2200">
                <a:cs typeface="Times New Roman" panose="02020603050405020304" pitchFamily="18" charset="0"/>
              </a:rPr>
              <a:t> Such as Lysine, Arginine------</a:t>
            </a:r>
            <a:r>
              <a:rPr lang="en-US" altLang="en-US" sz="2200" b="1">
                <a:cs typeface="Times New Roman" panose="02020603050405020304" pitchFamily="18" charset="0"/>
              </a:rPr>
              <a:t>hydrophilic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Heterocyclic/Aromatic</a:t>
            </a:r>
            <a:r>
              <a:rPr lang="en-US" altLang="en-US" sz="2200">
                <a:cs typeface="Times New Roman" panose="02020603050405020304" pitchFamily="18" charset="0"/>
              </a:rPr>
              <a:t> – Such as Histidine----</a:t>
            </a:r>
            <a:r>
              <a:rPr lang="en-US" altLang="en-US" sz="2200" b="1">
                <a:cs typeface="Times New Roman" panose="02020603050405020304" pitchFamily="18" charset="0"/>
              </a:rPr>
              <a:t>hydrophilic or hydrophobic</a:t>
            </a:r>
            <a:endParaRPr lang="en-US" altLang="en-US" sz="2400" b="1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>
              <a:cs typeface="Times New Roman" panose="02020603050405020304" pitchFamily="18" charset="0"/>
            </a:endParaRPr>
          </a:p>
        </p:txBody>
      </p:sp>
      <p:graphicFrame>
        <p:nvGraphicFramePr>
          <p:cNvPr id="23555" name="Object 7">
            <a:extLst>
              <a:ext uri="{FF2B5EF4-FFF2-40B4-BE49-F238E27FC236}">
                <a16:creationId xmlns:a16="http://schemas.microsoft.com/office/drawing/2014/main" id="{1A7E3E76-F4A2-49DC-A10F-349232C9CE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2400" y="2060575"/>
          <a:ext cx="15605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S ChemDraw Drawing" r:id="rId3" imgW="873214" imgH="563789" progId="ChemDraw.Document.6.0">
                  <p:embed/>
                </p:oleObj>
              </mc:Choice>
              <mc:Fallback>
                <p:oleObj name="CS ChemDraw Drawing" r:id="rId3" imgW="873214" imgH="563789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2060575"/>
                        <a:ext cx="156051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985D474F-E5B8-48B1-BDD1-749F34AAA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1190</Words>
  <Application>Microsoft Office PowerPoint</Application>
  <PresentationFormat>Widescreen</PresentationFormat>
  <Paragraphs>107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Tw Cen MT</vt:lpstr>
      <vt:lpstr>Arial</vt:lpstr>
      <vt:lpstr>Wingdings</vt:lpstr>
      <vt:lpstr>Wingdings 2</vt:lpstr>
      <vt:lpstr>Calibri</vt:lpstr>
      <vt:lpstr>Candara</vt:lpstr>
      <vt:lpstr>Times New Roman</vt:lpstr>
      <vt:lpstr>MS PGothic</vt:lpstr>
      <vt:lpstr>Symbol</vt:lpstr>
      <vt:lpstr>Courier New</vt:lpstr>
      <vt:lpstr>Georgia</vt:lpstr>
      <vt:lpstr>1_Student presentation</vt:lpstr>
      <vt:lpstr>CS ChemDraw Drawing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2014-02-04T19:43:31Z</dcterms:created>
  <dcterms:modified xsi:type="dcterms:W3CDTF">2024-10-27T10:07:52Z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