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86" r:id="rId2"/>
    <p:sldId id="398" r:id="rId3"/>
    <p:sldId id="429" r:id="rId4"/>
    <p:sldId id="399" r:id="rId5"/>
    <p:sldId id="400" r:id="rId6"/>
    <p:sldId id="402" r:id="rId7"/>
    <p:sldId id="403" r:id="rId8"/>
    <p:sldId id="401" r:id="rId9"/>
    <p:sldId id="405" r:id="rId10"/>
    <p:sldId id="406" r:id="rId11"/>
    <p:sldId id="407" r:id="rId12"/>
    <p:sldId id="408" r:id="rId13"/>
    <p:sldId id="410" r:id="rId14"/>
    <p:sldId id="411" r:id="rId15"/>
    <p:sldId id="412" r:id="rId16"/>
    <p:sldId id="413" r:id="rId17"/>
    <p:sldId id="414" r:id="rId18"/>
    <p:sldId id="415" r:id="rId19"/>
    <p:sldId id="416" r:id="rId20"/>
    <p:sldId id="417" r:id="rId21"/>
    <p:sldId id="418" r:id="rId22"/>
    <p:sldId id="419" r:id="rId23"/>
    <p:sldId id="427" r:id="rId24"/>
    <p:sldId id="428" r:id="rId25"/>
    <p:sldId id="422" r:id="rId2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A5B5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DF4"/>
          </a:solidFill>
        </a:fill>
      </a:tcStyle>
    </a:wholeTbl>
    <a:band1H>
      <a:tcStyle>
        <a:tcBdr/>
        <a:fill>
          <a:solidFill>
            <a:srgbClr val="D0D8E8"/>
          </a:solidFill>
        </a:fill>
      </a:tcStyle>
    </a:band1H>
    <a:band2H>
      <a:tcStyle>
        <a:tcBdr/>
      </a:tcStyle>
    </a:band2H>
    <a:band1V>
      <a:tcStyle>
        <a:tcBdr/>
        <a:fill>
          <a:solidFill>
            <a:srgbClr val="D0D8E8"/>
          </a:solidFill>
        </a:fill>
      </a:tcStyle>
    </a:band1V>
    <a:band2V>
      <a:tcStyle>
        <a:tcBdr/>
      </a:tcStyle>
    </a:band2V>
    <a:lastCol>
      <a:tcTxStyle b="on">
        <a:font>
          <a:latin typeface="+mn-lt"/>
          <a:ea typeface="+mn-ea"/>
          <a:cs typeface="+mn-cs"/>
        </a:font>
        <a:srgbClr val="FFFFFF"/>
      </a:tcTxStyle>
      <a:tcStyle>
        <a:tcBdr/>
        <a:fill>
          <a:solidFill>
            <a:srgbClr val="4F81BD"/>
          </a:solidFill>
        </a:fill>
      </a:tcStyle>
    </a:lastCol>
    <a:firstCol>
      <a:tcTxStyle b="on">
        <a:font>
          <a:latin typeface="+mn-lt"/>
          <a:ea typeface="+mn-ea"/>
          <a:cs typeface="+mn-cs"/>
        </a:font>
        <a:srgbClr val="FFFFFF"/>
      </a:tcTxStyle>
      <a:tcStyle>
        <a:tcBdr/>
        <a:fill>
          <a:solidFill>
            <a:srgbClr val="4F81BD"/>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F81BD"/>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F81BD"/>
          </a:solidFill>
        </a:fill>
      </a:tcStyle>
    </a:firstRow>
  </a:tblStyle>
  <a:tblStyle styleId="{0660B408-B3CF-4A94-85FC-2B1E0A45F4A2}" styleName="">
    <a:wholeTbl>
      <a:tcTxStyle>
        <a:font>
          <a:latin typeface="+mn-lt"/>
          <a:ea typeface="+mn-ea"/>
          <a:cs typeface="+mn-cs"/>
        </a:font>
        <a:srgbClr val="000000"/>
      </a:tcTxStyle>
      <a:tcStyle>
        <a:tcBdr/>
        <a:fill>
          <a:solidFill>
            <a:srgbClr val="E9EDF4"/>
          </a:solidFill>
        </a:fill>
      </a:tcStyle>
    </a:wholeTbl>
    <a:band1H>
      <a:tcStyle>
        <a:tcBdr/>
        <a:fill>
          <a:solidFill>
            <a:srgbClr val="D0D8E8"/>
          </a:solidFill>
        </a:fill>
      </a:tcStyle>
    </a:band1H>
    <a:band1V>
      <a:tcStyle>
        <a:tcBdr/>
        <a:fill>
          <a:solidFill>
            <a:srgbClr val="D0D8E8"/>
          </a:solidFill>
        </a:fill>
      </a:tcStyle>
    </a:band1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50804" cap="flat" cmpd="dbl" algn="ctr">
              <a:solidFill>
                <a:srgbClr val="000000"/>
              </a:solidFill>
              <a:prstDash val="solid"/>
              <a:round/>
              <a:headEnd type="none" w="med" len="med"/>
              <a:tailEnd type="none" w="med" len="med"/>
            </a:ln>
          </a:top>
        </a:tcBdr>
        <a:fill>
          <a:solidFill>
            <a:srgbClr val="E9EDF4"/>
          </a:solidFill>
        </a:fill>
      </a:tcStyle>
    </a:lastRow>
    <a:firstRow>
      <a:tcTxStyle b="on">
        <a:font>
          <a:latin typeface="+mn-lt"/>
          <a:ea typeface="+mn-ea"/>
          <a:cs typeface="+mn-cs"/>
        </a:font>
        <a:srgbClr val="FFFFFF"/>
      </a:tcTxStyle>
      <a:tcStyle>
        <a:tcBdr/>
        <a:fill>
          <a:solidFill>
            <a:srgbClr val="C0504D"/>
          </a:solidFill>
        </a:fill>
      </a:tcStyle>
    </a:firstRow>
  </a:tblStyle>
  <a:tblStyle styleId="{D113A9D2-9D6B-4929-AA2D-F23B5EE8CBE7}" styleName="">
    <a:wholeTbl>
      <a:tcTxStyle>
        <a:font>
          <a:latin typeface="+mn-lt"/>
          <a:ea typeface="+mn-ea"/>
          <a:cs typeface="+mn-cs"/>
        </a:font>
        <a:srgbClr val="FFFFFF"/>
      </a:tcTxStyle>
      <a:tcStyle>
        <a:tcBdr>
          <a:left>
            <a:ln w="3172" cap="flat" cmpd="sng" algn="ctr">
              <a:solidFill>
                <a:srgbClr val="C2CDE1"/>
              </a:solidFill>
              <a:prstDash val="solid"/>
              <a:round/>
              <a:headEnd type="none" w="med" len="med"/>
              <a:tailEnd type="none" w="med" len="med"/>
            </a:ln>
          </a:left>
          <a:right>
            <a:ln w="3172" cap="flat" cmpd="sng" algn="ctr">
              <a:solidFill>
                <a:srgbClr val="C2CDE1"/>
              </a:solidFill>
              <a:prstDash val="solid"/>
              <a:round/>
              <a:headEnd type="none" w="med" len="med"/>
              <a:tailEnd type="none" w="med" len="med"/>
            </a:ln>
          </a:right>
          <a:top>
            <a:ln w="3172" cap="flat" cmpd="sng" algn="ctr">
              <a:solidFill>
                <a:srgbClr val="C2CDE1"/>
              </a:solidFill>
              <a:prstDash val="solid"/>
              <a:round/>
              <a:headEnd type="none" w="med" len="med"/>
              <a:tailEnd type="none" w="med" len="med"/>
            </a:ln>
          </a:top>
          <a:bottom>
            <a:ln w="3172" cap="flat" cmpd="sng" algn="ctr">
              <a:solidFill>
                <a:srgbClr val="C2CDE1"/>
              </a:solidFill>
              <a:prstDash val="solid"/>
              <a:round/>
              <a:headEnd type="none" w="med" len="med"/>
              <a:tailEnd type="none" w="med" len="med"/>
            </a:ln>
          </a:bottom>
        </a:tcBdr>
        <a:fill>
          <a:solidFill>
            <a:srgbClr val="4F81BD"/>
          </a:solidFill>
        </a:fill>
      </a:tcStyle>
    </a:wholeTbl>
    <a:band1H>
      <a:tcStyle>
        <a:tcBdr/>
        <a:fill>
          <a:solidFill>
            <a:srgbClr val="FFFFFF"/>
          </a:solidFill>
        </a:fill>
      </a:tcStyle>
    </a:band1H>
    <a:band1V>
      <a:tcStyle>
        <a:tcBdr/>
        <a:fill>
          <a:solidFill>
            <a:srgbClr val="FFFFFF"/>
          </a:solidFill>
        </a:fill>
      </a:tcStyle>
    </a:band1V>
    <a:lastCol>
      <a:tcTxStyle b="on">
        <a:font>
          <a:latin typeface=""/>
          <a:ea typeface=""/>
          <a:cs typeface=""/>
        </a:font>
      </a:tcTxStyle>
      <a:tcStyle>
        <a:tcBdr>
          <a:left>
            <a:ln w="3172" cap="flat" cmpd="sng" algn="ctr">
              <a:solidFill>
                <a:srgbClr val="FFFFFF"/>
              </a:solidFill>
              <a:prstDash val="solid"/>
              <a:round/>
              <a:headEnd type="none" w="med" len="med"/>
              <a:tailEnd type="none" w="med" len="med"/>
            </a:ln>
          </a:left>
        </a:tcBdr>
        <a:fill>
          <a:solidFill>
            <a:srgbClr val="4F81BD"/>
          </a:solidFill>
        </a:fill>
      </a:tcStyle>
    </a:lastCol>
    <a:firstCol>
      <a:tcTxStyle b="on">
        <a:font>
          <a:latin typeface=""/>
          <a:ea typeface=""/>
          <a:cs typeface=""/>
        </a:font>
      </a:tcTxStyle>
      <a:tcStyle>
        <a:tcBdr>
          <a:right>
            <a:ln w="3172" cap="flat" cmpd="sng" algn="ctr">
              <a:solidFill>
                <a:srgbClr val="FFFFFF"/>
              </a:solidFill>
              <a:prstDash val="solid"/>
              <a:round/>
              <a:headEnd type="none" w="med" len="med"/>
              <a:tailEnd type="none" w="med" len="med"/>
            </a:ln>
          </a:right>
        </a:tcBdr>
        <a:fill>
          <a:solidFill>
            <a:srgbClr val="4F81BD"/>
          </a:solidFill>
        </a:fill>
      </a:tcStyle>
    </a:firstCol>
    <a:lastRow>
      <a:tcTxStyle b="on">
        <a:font>
          <a:latin typeface=""/>
          <a:ea typeface=""/>
          <a:cs typeface=""/>
        </a:font>
      </a:tcTxStyle>
      <a:tcStyle>
        <a:tcBdr>
          <a:top>
            <a:ln w="3172" cap="flat" cmpd="sng" algn="ctr">
              <a:solidFill>
                <a:srgbClr val="FFFFFF"/>
              </a:solidFill>
              <a:prstDash val="solid"/>
              <a:round/>
              <a:headEnd type="none" w="med" len="med"/>
              <a:tailEnd type="none" w="med" len="med"/>
            </a:ln>
          </a:top>
        </a:tcBdr>
        <a:fill>
          <a:solidFill>
            <a:srgbClr val="4F81BD"/>
          </a:solidFill>
        </a:fill>
      </a:tcStyle>
    </a:lastRow>
    <a:firstRow>
      <a:tcTxStyle b="on">
        <a:font>
          <a:latin typeface=""/>
          <a:ea typeface=""/>
          <a:cs typeface=""/>
        </a:font>
      </a:tcTxStyle>
      <a:tcStyle>
        <a:tcBdr>
          <a:bottom>
            <a:ln w="3172" cap="flat" cmpd="sng" algn="ctr">
              <a:solidFill>
                <a:srgbClr val="FFFFFF"/>
              </a:solidFill>
              <a:prstDash val="solid"/>
              <a:round/>
              <a:headEnd type="none" w="med" len="med"/>
              <a:tailEnd type="none" w="med" len="med"/>
            </a:ln>
          </a:bottom>
        </a:tcBdr>
        <a:fill>
          <a:solidFill>
            <a:srgbClr val="4F81BD"/>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580" autoAdjust="0"/>
  </p:normalViewPr>
  <p:slideViewPr>
    <p:cSldViewPr snapToGrid="0">
      <p:cViewPr varScale="1">
        <p:scale>
          <a:sx n="36" d="100"/>
          <a:sy n="36" d="100"/>
        </p:scale>
        <p:origin x="72"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BE82D9-BA77-4F28-ABF2-F10192CD8001}"/>
              </a:ext>
            </a:extLst>
          </p:cNvPr>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noAutofit/>
          </a:bodyPr>
          <a:lstStyle>
            <a:lvl1pPr marL="0" marR="0" lvl="0" indent="0" algn="l" defTabSz="914400" rtl="0" eaLnBrk="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a:defRPr/>
            </a:pPr>
            <a:endParaRPr/>
          </a:p>
        </p:txBody>
      </p:sp>
      <p:sp>
        <p:nvSpPr>
          <p:cNvPr id="3" name="Date Placeholder 2">
            <a:extLst>
              <a:ext uri="{FF2B5EF4-FFF2-40B4-BE49-F238E27FC236}">
                <a16:creationId xmlns:a16="http://schemas.microsoft.com/office/drawing/2014/main" id="{5F536DCA-0C02-408A-A98C-816FF16DA7D4}"/>
              </a:ext>
            </a:extLst>
          </p:cNvPr>
          <p:cNvSpPr txBox="1">
            <a:spLocks noGrp="1"/>
          </p:cNvSpPr>
          <p:nvPr>
            <p:ph type="dt" idx="1"/>
          </p:nvPr>
        </p:nvSpPr>
        <p:spPr>
          <a:xfrm>
            <a:off x="3884613" y="0"/>
            <a:ext cx="2971800" cy="457200"/>
          </a:xfrm>
          <a:prstGeom prst="rect">
            <a:avLst/>
          </a:prstGeom>
          <a:noFill/>
          <a:ln>
            <a:noFill/>
          </a:ln>
        </p:spPr>
        <p:txBody>
          <a:bodyPr vert="horz" wrap="square" lIns="91440" tIns="45720" rIns="91440" bIns="45720" anchor="t" anchorCtr="0" compatLnSpc="1">
            <a:noAutofit/>
          </a:bodyPr>
          <a:lstStyle>
            <a:lvl1pPr marL="0" marR="0" lvl="0" indent="0" algn="r" defTabSz="914400" rtl="0" eaLnBrk="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a:defRPr/>
            </a:pPr>
            <a:fld id="{6E1654D0-1318-43EE-BCE5-A07322B0FF19}" type="datetime1">
              <a:rPr lang="ar-SA"/>
              <a:pPr>
                <a:defRPr/>
              </a:pPr>
              <a:t>08/10/1446</a:t>
            </a:fld>
            <a:endParaRPr/>
          </a:p>
        </p:txBody>
      </p:sp>
      <p:sp>
        <p:nvSpPr>
          <p:cNvPr id="12292" name="Slide Image Placeholder 3">
            <a:extLst>
              <a:ext uri="{FF2B5EF4-FFF2-40B4-BE49-F238E27FC236}">
                <a16:creationId xmlns:a16="http://schemas.microsoft.com/office/drawing/2014/main" id="{B1300262-3400-4390-89DD-7CEE03AC3D09}"/>
              </a:ext>
            </a:extLst>
          </p:cNvPr>
          <p:cNvSpPr>
            <a:spLocks noGrp="1" noRot="1" noChangeAspect="1"/>
          </p:cNvSpPr>
          <p:nvPr>
            <p:ph type="sldImg" idx="2"/>
          </p:nvPr>
        </p:nvSpPr>
        <p:spPr bwMode="auto">
          <a:xfrm>
            <a:off x="381000" y="685800"/>
            <a:ext cx="6096000" cy="34290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D017A678-127D-44B0-ACF3-8AF2677FAF1B}"/>
              </a:ext>
            </a:extLst>
          </p:cNvPr>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698477F-F516-4767-8844-2686700AADAD}"/>
              </a:ext>
            </a:extLst>
          </p:cNvPr>
          <p:cNvSpPr txBox="1">
            <a:spLocks noGrp="1"/>
          </p:cNvSpPr>
          <p:nvPr>
            <p:ph type="ftr" sz="quarter" idx="4"/>
          </p:nvPr>
        </p:nvSpPr>
        <p:spPr>
          <a:xfrm>
            <a:off x="0" y="8685213"/>
            <a:ext cx="2971800" cy="457200"/>
          </a:xfrm>
          <a:prstGeom prst="rect">
            <a:avLst/>
          </a:prstGeom>
          <a:noFill/>
          <a:ln>
            <a:noFill/>
          </a:ln>
        </p:spPr>
        <p:txBody>
          <a:bodyPr vert="horz" wrap="square" lIns="91440" tIns="45720" rIns="91440" bIns="45720" anchor="b" anchorCtr="0" compatLnSpc="1">
            <a:noAutofit/>
          </a:bodyPr>
          <a:lstStyle>
            <a:lvl1pPr marL="0" marR="0" lvl="0" indent="0" algn="l" defTabSz="914400" rtl="0" eaLnBrk="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a:defRPr/>
            </a:pPr>
            <a:endParaRPr/>
          </a:p>
        </p:txBody>
      </p:sp>
      <p:sp>
        <p:nvSpPr>
          <p:cNvPr id="7" name="Slide Number Placeholder 6">
            <a:extLst>
              <a:ext uri="{FF2B5EF4-FFF2-40B4-BE49-F238E27FC236}">
                <a16:creationId xmlns:a16="http://schemas.microsoft.com/office/drawing/2014/main" id="{48CE7117-CFD4-49FE-829E-BDCD7DB1A7F9}"/>
              </a:ext>
            </a:extLst>
          </p:cNvPr>
          <p:cNvSpPr txBox="1">
            <a:spLocks noGrp="1"/>
          </p:cNvSpPr>
          <p:nvPr>
            <p:ph type="sldNum" sz="quarter" idx="5"/>
          </p:nvPr>
        </p:nvSpPr>
        <p:spPr>
          <a:xfrm>
            <a:off x="3884613" y="8685213"/>
            <a:ext cx="2971800" cy="457200"/>
          </a:xfrm>
          <a:prstGeom prst="rect">
            <a:avLst/>
          </a:prstGeom>
          <a:noFill/>
          <a:ln>
            <a:noFill/>
          </a:ln>
        </p:spPr>
        <p:txBody>
          <a:bodyPr vert="horz" wrap="square" lIns="91440" tIns="45720" rIns="91440" bIns="45720" anchor="b" anchorCtr="0" compatLnSpc="1">
            <a:noAutofit/>
          </a:bodyPr>
          <a:lstStyle>
            <a:lvl1pPr marL="0" marR="0" lvl="0" indent="0" algn="r" defTabSz="914400" rtl="0" eaLnBrk="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pitchFamily="34"/>
              </a:defRPr>
            </a:lvl1pPr>
          </a:lstStyle>
          <a:p>
            <a:pPr>
              <a:defRPr/>
            </a:pPr>
            <a:fld id="{E019F5BF-CD99-4343-87E8-B636B16BAD2B}" type="slidenum">
              <a:rPr/>
              <a:pPr>
                <a:defRPr/>
              </a:pPr>
              <a:t>‹#›</a:t>
            </a:fld>
            <a:endParaRPr/>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9222AF8B-FB14-4B5F-AC11-B0909F95AAFD}"/>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id="{E628E130-8191-4493-8A26-6111D5777766}"/>
              </a:ext>
            </a:extLst>
          </p:cNvPr>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Calibri" panose="020F0502020204030204" pitchFamily="34" charset="0"/>
            </a:endParaRPr>
          </a:p>
        </p:txBody>
      </p:sp>
      <p:sp>
        <p:nvSpPr>
          <p:cNvPr id="14340" name="Slide Number Placeholder 3">
            <a:extLst>
              <a:ext uri="{FF2B5EF4-FFF2-40B4-BE49-F238E27FC236}">
                <a16:creationId xmlns:a16="http://schemas.microsoft.com/office/drawing/2014/main" id="{ADFEEA85-B36C-417A-815A-E47C67DEDFAC}"/>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fld id="{B63B242F-14DA-4851-B344-7D367A1AD25F}" type="slidenum">
              <a:rPr lang="en-US" altLang="en-US" sz="1200">
                <a:solidFill>
                  <a:srgbClr val="000000"/>
                </a:solidFill>
              </a:rPr>
              <a:pPr algn="r" eaLnBrk="1" hangingPunct="1"/>
              <a:t>1</a:t>
            </a:fld>
            <a:endParaRPr lang="en-US" altLang="en-US"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6EF5C8-4074-438E-8A99-946BE8F62CFE}"/>
              </a:ext>
            </a:extLst>
          </p:cNvPr>
          <p:cNvSpPr/>
          <p:nvPr/>
        </p:nvSpPr>
        <p:spPr>
          <a:xfrm>
            <a:off x="0" y="5970588"/>
            <a:ext cx="12192000" cy="887412"/>
          </a:xfrm>
          <a:prstGeom prst="rect">
            <a:avLst/>
          </a:prstGeom>
          <a:solidFill>
            <a:srgbClr val="FFFFFF"/>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7" name="Rectangle 4">
            <a:extLst>
              <a:ext uri="{FF2B5EF4-FFF2-40B4-BE49-F238E27FC236}">
                <a16:creationId xmlns:a16="http://schemas.microsoft.com/office/drawing/2014/main" id="{2F36CDA4-6384-4CE7-9B06-F2B3ACF495E6}"/>
              </a:ext>
            </a:extLst>
          </p:cNvPr>
          <p:cNvSpPr/>
          <p:nvPr/>
        </p:nvSpPr>
        <p:spPr>
          <a:xfrm>
            <a:off x="-12700" y="6053138"/>
            <a:ext cx="2998788" cy="712787"/>
          </a:xfrm>
          <a:prstGeom prst="rect">
            <a:avLst/>
          </a:prstGeom>
          <a:solidFill>
            <a:srgbClr val="F3A447"/>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8" name="Rectangle 5">
            <a:extLst>
              <a:ext uri="{FF2B5EF4-FFF2-40B4-BE49-F238E27FC236}">
                <a16:creationId xmlns:a16="http://schemas.microsoft.com/office/drawing/2014/main" id="{CF060868-6BFD-43BC-B26B-8E2AB0489D75}"/>
              </a:ext>
            </a:extLst>
          </p:cNvPr>
          <p:cNvSpPr/>
          <p:nvPr/>
        </p:nvSpPr>
        <p:spPr>
          <a:xfrm>
            <a:off x="3144838" y="6043613"/>
            <a:ext cx="9047162" cy="714375"/>
          </a:xfrm>
          <a:prstGeom prst="rect">
            <a:avLst/>
          </a:prstGeom>
          <a:solidFill>
            <a:srgbClr val="A5B592"/>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5" name="Title 7"/>
          <p:cNvSpPr txBox="1">
            <a:spLocks noGrp="1"/>
          </p:cNvSpPr>
          <p:nvPr>
            <p:ph type="ctrTitle"/>
          </p:nvPr>
        </p:nvSpPr>
        <p:spPr>
          <a:xfrm>
            <a:off x="3149595" y="4038603"/>
            <a:ext cx="8635995" cy="1828800"/>
          </a:xfrm>
        </p:spPr>
        <p:txBody>
          <a:bodyPr anchor="b"/>
          <a:lstStyle>
            <a:lvl1pPr>
              <a:defRPr cap="all"/>
            </a:lvl1pPr>
          </a:lstStyle>
          <a:p>
            <a:pPr lvl="0"/>
            <a:r>
              <a:rPr lang="en-US"/>
              <a:t>Click to edit Master title style</a:t>
            </a:r>
          </a:p>
        </p:txBody>
      </p:sp>
      <p:sp>
        <p:nvSpPr>
          <p:cNvPr id="6" name="Subtitle 8"/>
          <p:cNvSpPr txBox="1">
            <a:spLocks noGrp="1"/>
          </p:cNvSpPr>
          <p:nvPr>
            <p:ph type="subTitle" idx="1"/>
          </p:nvPr>
        </p:nvSpPr>
        <p:spPr>
          <a:xfrm>
            <a:off x="3149595" y="6050036"/>
            <a:ext cx="8940802" cy="685800"/>
          </a:xfrm>
        </p:spPr>
        <p:txBody>
          <a:bodyPr anchor="ctr">
            <a:normAutofit/>
          </a:bodyPr>
          <a:lstStyle>
            <a:lvl1pPr marL="0" indent="0">
              <a:buNone/>
              <a:defRPr sz="1950">
                <a:solidFill>
                  <a:srgbClr val="FFFFFF"/>
                </a:solidFill>
              </a:defRPr>
            </a:lvl1pPr>
          </a:lstStyle>
          <a:p>
            <a:pPr lvl="0"/>
            <a:r>
              <a:rPr lang="en-US"/>
              <a:t>Click to edit Master subtitle style</a:t>
            </a:r>
          </a:p>
        </p:txBody>
      </p:sp>
      <p:sp>
        <p:nvSpPr>
          <p:cNvPr id="9" name="Date Placeholder 27">
            <a:extLst>
              <a:ext uri="{FF2B5EF4-FFF2-40B4-BE49-F238E27FC236}">
                <a16:creationId xmlns:a16="http://schemas.microsoft.com/office/drawing/2014/main" id="{FA37E488-A9CB-4E05-875E-AA00B27269FE}"/>
              </a:ext>
            </a:extLst>
          </p:cNvPr>
          <p:cNvSpPr txBox="1">
            <a:spLocks noGrp="1"/>
          </p:cNvSpPr>
          <p:nvPr>
            <p:ph type="dt" sz="half" idx="10"/>
          </p:nvPr>
        </p:nvSpPr>
        <p:spPr>
          <a:xfrm>
            <a:off x="101600" y="6069013"/>
            <a:ext cx="2743200" cy="685800"/>
          </a:xfrm>
        </p:spPr>
        <p:txBody>
          <a:bodyPr anchorCtr="1"/>
          <a:lstStyle>
            <a:lvl1pPr algn="ctr">
              <a:defRPr sz="1500">
                <a:solidFill>
                  <a:srgbClr val="FFFFFF"/>
                </a:solidFill>
              </a:defRPr>
            </a:lvl1pPr>
          </a:lstStyle>
          <a:p>
            <a:pPr>
              <a:defRPr/>
            </a:pPr>
            <a:fld id="{55986472-7E8B-449E-8060-D28AC69C5AFB}" type="datetime8">
              <a:rPr lang="ar-SA"/>
              <a:pPr>
                <a:defRPr/>
              </a:pPr>
              <a:t>06 نيسان، 25</a:t>
            </a:fld>
            <a:endParaRPr/>
          </a:p>
        </p:txBody>
      </p:sp>
      <p:sp>
        <p:nvSpPr>
          <p:cNvPr id="10" name="Footer Placeholder 16">
            <a:extLst>
              <a:ext uri="{FF2B5EF4-FFF2-40B4-BE49-F238E27FC236}">
                <a16:creationId xmlns:a16="http://schemas.microsoft.com/office/drawing/2014/main" id="{564EC59E-BD01-4EAA-B2F3-1BC816DE69D2}"/>
              </a:ext>
            </a:extLst>
          </p:cNvPr>
          <p:cNvSpPr txBox="1">
            <a:spLocks noGrp="1"/>
          </p:cNvSpPr>
          <p:nvPr>
            <p:ph type="ftr" sz="quarter" idx="11"/>
          </p:nvPr>
        </p:nvSpPr>
        <p:spPr>
          <a:xfrm>
            <a:off x="2781300" y="236538"/>
            <a:ext cx="7823200" cy="365125"/>
          </a:xfrm>
        </p:spPr>
        <p:txBody>
          <a:bodyPr/>
          <a:lstStyle>
            <a:lvl1pPr>
              <a:defRPr/>
            </a:lvl1pPr>
          </a:lstStyle>
          <a:p>
            <a:pPr>
              <a:defRPr/>
            </a:pPr>
            <a:endParaRPr/>
          </a:p>
        </p:txBody>
      </p:sp>
      <p:sp>
        <p:nvSpPr>
          <p:cNvPr id="11" name="Slide Number Placeholder 28">
            <a:extLst>
              <a:ext uri="{FF2B5EF4-FFF2-40B4-BE49-F238E27FC236}">
                <a16:creationId xmlns:a16="http://schemas.microsoft.com/office/drawing/2014/main" id="{7223A2D0-16A6-44EE-A055-D0BBA32B7769}"/>
              </a:ext>
            </a:extLst>
          </p:cNvPr>
          <p:cNvSpPr txBox="1">
            <a:spLocks noGrp="1"/>
          </p:cNvSpPr>
          <p:nvPr>
            <p:ph type="sldNum" sz="quarter" idx="12"/>
          </p:nvPr>
        </p:nvSpPr>
        <p:spPr>
          <a:xfrm>
            <a:off x="10668000" y="228600"/>
            <a:ext cx="1117600" cy="381000"/>
          </a:xfrm>
        </p:spPr>
        <p:txBody>
          <a:bodyPr/>
          <a:lstStyle>
            <a:lvl1pPr>
              <a:defRPr sz="1050"/>
            </a:lvl1pPr>
          </a:lstStyle>
          <a:p>
            <a:pPr>
              <a:defRPr/>
            </a:pPr>
            <a:fld id="{5D5D3D14-02A9-4EBA-A899-60F783436946}" type="slidenum">
              <a:rPr/>
              <a:pPr>
                <a:defRPr/>
              </a:pPr>
              <a:t>‹#›</a:t>
            </a:fld>
            <a:endParaRPr/>
          </a:p>
        </p:txBody>
      </p:sp>
    </p:spTree>
    <p:extLst>
      <p:ext uri="{BB962C8B-B14F-4D97-AF65-F5344CB8AC3E}">
        <p14:creationId xmlns:p14="http://schemas.microsoft.com/office/powerpoint/2010/main" val="3443848485"/>
      </p:ext>
    </p:extLst>
  </p:cSld>
  <p:clrMapOvr>
    <a:masterClrMapping/>
  </p:clrMapOvr>
  <p:transition spd="slow"/>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23B5277C-6687-4565-9279-562E1F33D35C}"/>
              </a:ext>
            </a:extLst>
          </p:cNvPr>
          <p:cNvSpPr txBox="1">
            <a:spLocks noGrp="1"/>
          </p:cNvSpPr>
          <p:nvPr>
            <p:ph type="dt" sz="half" idx="10"/>
          </p:nvPr>
        </p:nvSpPr>
        <p:spPr>
          <a:ln/>
        </p:spPr>
        <p:txBody>
          <a:bodyPr/>
          <a:lstStyle>
            <a:lvl1pPr>
              <a:defRPr/>
            </a:lvl1pPr>
          </a:lstStyle>
          <a:p>
            <a:pPr>
              <a:defRPr/>
            </a:pPr>
            <a:fld id="{37EAE7B4-6F2E-4D51-9F38-39CB9E446D45}" type="datetime8">
              <a:rPr lang="ar-SA"/>
              <a:pPr>
                <a:defRPr/>
              </a:pPr>
              <a:t>06 نيسان، 25</a:t>
            </a:fld>
            <a:endParaRPr/>
          </a:p>
        </p:txBody>
      </p:sp>
      <p:sp>
        <p:nvSpPr>
          <p:cNvPr id="5" name="Footer Placeholder 2">
            <a:extLst>
              <a:ext uri="{FF2B5EF4-FFF2-40B4-BE49-F238E27FC236}">
                <a16:creationId xmlns:a16="http://schemas.microsoft.com/office/drawing/2014/main" id="{455DA709-FDD3-443B-BA6B-D821F9FBEA32}"/>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22">
            <a:extLst>
              <a:ext uri="{FF2B5EF4-FFF2-40B4-BE49-F238E27FC236}">
                <a16:creationId xmlns:a16="http://schemas.microsoft.com/office/drawing/2014/main" id="{33115E1F-521B-4942-98C4-3E5BF6ADE8FE}"/>
              </a:ext>
            </a:extLst>
          </p:cNvPr>
          <p:cNvSpPr txBox="1">
            <a:spLocks noGrp="1"/>
          </p:cNvSpPr>
          <p:nvPr>
            <p:ph type="sldNum" sz="quarter" idx="12"/>
          </p:nvPr>
        </p:nvSpPr>
        <p:spPr>
          <a:ln/>
        </p:spPr>
        <p:txBody>
          <a:bodyPr/>
          <a:lstStyle>
            <a:lvl1pPr>
              <a:defRPr/>
            </a:lvl1pPr>
          </a:lstStyle>
          <a:p>
            <a:pPr>
              <a:defRPr/>
            </a:pPr>
            <a:fld id="{CA39B30F-EBA7-42B8-A437-89154084E8AC}" type="slidenum">
              <a:rPr/>
              <a:pPr>
                <a:defRPr/>
              </a:pPr>
              <a:t>‹#›</a:t>
            </a:fld>
            <a:endParaRPr/>
          </a:p>
        </p:txBody>
      </p:sp>
    </p:spTree>
    <p:extLst>
      <p:ext uri="{BB962C8B-B14F-4D97-AF65-F5344CB8AC3E}">
        <p14:creationId xmlns:p14="http://schemas.microsoft.com/office/powerpoint/2010/main" val="1007391022"/>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876FD6-AB29-4027-88D0-4539C4795CF9}"/>
              </a:ext>
            </a:extLst>
          </p:cNvPr>
          <p:cNvSpPr/>
          <p:nvPr/>
        </p:nvSpPr>
        <p:spPr>
          <a:xfrm>
            <a:off x="8128000" y="0"/>
            <a:ext cx="427038" cy="6858000"/>
          </a:xfrm>
          <a:prstGeom prst="rect">
            <a:avLst/>
          </a:prstGeom>
          <a:solidFill>
            <a:srgbClr val="FFFFFF"/>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7" name="Rectangle 4">
            <a:extLst>
              <a:ext uri="{FF2B5EF4-FFF2-40B4-BE49-F238E27FC236}">
                <a16:creationId xmlns:a16="http://schemas.microsoft.com/office/drawing/2014/main" id="{076C5F42-E531-4C72-A16F-39BC168D3492}"/>
              </a:ext>
            </a:extLst>
          </p:cNvPr>
          <p:cNvSpPr/>
          <p:nvPr/>
        </p:nvSpPr>
        <p:spPr>
          <a:xfrm>
            <a:off x="8189913" y="609600"/>
            <a:ext cx="304800" cy="6248400"/>
          </a:xfrm>
          <a:prstGeom prst="rect">
            <a:avLst/>
          </a:prstGeom>
          <a:solidFill>
            <a:srgbClr val="A5B592"/>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8" name="Rectangle 5">
            <a:extLst>
              <a:ext uri="{FF2B5EF4-FFF2-40B4-BE49-F238E27FC236}">
                <a16:creationId xmlns:a16="http://schemas.microsoft.com/office/drawing/2014/main" id="{2172FBC6-BA1D-4B64-AFB8-F08E797E40C2}"/>
              </a:ext>
            </a:extLst>
          </p:cNvPr>
          <p:cNvSpPr/>
          <p:nvPr/>
        </p:nvSpPr>
        <p:spPr>
          <a:xfrm>
            <a:off x="8189913" y="0"/>
            <a:ext cx="304800" cy="533400"/>
          </a:xfrm>
          <a:prstGeom prst="rect">
            <a:avLst/>
          </a:prstGeom>
          <a:solidFill>
            <a:srgbClr val="F3A447"/>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5" name="Vertical Title 1"/>
          <p:cNvSpPr txBox="1">
            <a:spLocks noGrp="1"/>
          </p:cNvSpPr>
          <p:nvPr>
            <p:ph type="title" orient="vert"/>
          </p:nvPr>
        </p:nvSpPr>
        <p:spPr>
          <a:xfrm>
            <a:off x="8737604" y="609603"/>
            <a:ext cx="2743200" cy="5516566"/>
          </a:xfrm>
        </p:spPr>
        <p:txBody>
          <a:bodyPr vert="eaVert"/>
          <a:lstStyle>
            <a:lvl1pPr>
              <a:defRPr/>
            </a:lvl1pPr>
          </a:lstStyle>
          <a:p>
            <a:pPr lvl="0"/>
            <a:r>
              <a:rPr lang="en-US"/>
              <a:t>Click to edit Master title style</a:t>
            </a:r>
          </a:p>
        </p:txBody>
      </p:sp>
      <p:sp>
        <p:nvSpPr>
          <p:cNvPr id="6" name="Vertical Text Placeholder 2"/>
          <p:cNvSpPr txBox="1">
            <a:spLocks noGrp="1"/>
          </p:cNvSpPr>
          <p:nvPr>
            <p:ph type="body" orient="vert" idx="1"/>
          </p:nvPr>
        </p:nvSpPr>
        <p:spPr>
          <a:xfrm>
            <a:off x="609603" y="609603"/>
            <a:ext cx="7416798" cy="551656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a:extLst>
              <a:ext uri="{FF2B5EF4-FFF2-40B4-BE49-F238E27FC236}">
                <a16:creationId xmlns:a16="http://schemas.microsoft.com/office/drawing/2014/main" id="{7B28A9EE-7B67-4FA2-96C2-A6437BF31E69}"/>
              </a:ext>
            </a:extLst>
          </p:cNvPr>
          <p:cNvSpPr txBox="1">
            <a:spLocks noGrp="1"/>
          </p:cNvSpPr>
          <p:nvPr>
            <p:ph type="dt" sz="half" idx="10"/>
          </p:nvPr>
        </p:nvSpPr>
        <p:spPr>
          <a:xfrm>
            <a:off x="8737600" y="6248400"/>
            <a:ext cx="2946400" cy="365125"/>
          </a:xfrm>
        </p:spPr>
        <p:txBody>
          <a:bodyPr/>
          <a:lstStyle>
            <a:lvl1pPr>
              <a:defRPr/>
            </a:lvl1pPr>
          </a:lstStyle>
          <a:p>
            <a:pPr>
              <a:defRPr/>
            </a:pPr>
            <a:fld id="{64DB228A-B72E-4586-BE31-41A2258F899B}" type="datetime8">
              <a:rPr lang="ar-SA"/>
              <a:pPr>
                <a:defRPr/>
              </a:pPr>
              <a:t>06 نيسان، 25</a:t>
            </a:fld>
            <a:endParaRPr/>
          </a:p>
        </p:txBody>
      </p:sp>
      <p:sp>
        <p:nvSpPr>
          <p:cNvPr id="10" name="Footer Placeholder 4">
            <a:extLst>
              <a:ext uri="{FF2B5EF4-FFF2-40B4-BE49-F238E27FC236}">
                <a16:creationId xmlns:a16="http://schemas.microsoft.com/office/drawing/2014/main" id="{1B898BCD-983A-4E29-96EA-9C976D14E758}"/>
              </a:ext>
            </a:extLst>
          </p:cNvPr>
          <p:cNvSpPr txBox="1">
            <a:spLocks noGrp="1"/>
          </p:cNvSpPr>
          <p:nvPr>
            <p:ph type="ftr" sz="quarter" idx="11"/>
          </p:nvPr>
        </p:nvSpPr>
        <p:spPr>
          <a:xfrm>
            <a:off x="609600" y="6248400"/>
            <a:ext cx="7431088" cy="365125"/>
          </a:xfrm>
        </p:spPr>
        <p:txBody>
          <a:bodyPr/>
          <a:lstStyle>
            <a:lvl1pPr>
              <a:defRPr/>
            </a:lvl1pPr>
          </a:lstStyle>
          <a:p>
            <a:pPr>
              <a:defRPr/>
            </a:pPr>
            <a:endParaRPr/>
          </a:p>
        </p:txBody>
      </p:sp>
      <p:sp>
        <p:nvSpPr>
          <p:cNvPr id="11" name="Slide Number Placeholder 5">
            <a:extLst>
              <a:ext uri="{FF2B5EF4-FFF2-40B4-BE49-F238E27FC236}">
                <a16:creationId xmlns:a16="http://schemas.microsoft.com/office/drawing/2014/main" id="{9393F20A-31B0-44E5-A893-15420741317C}"/>
              </a:ext>
            </a:extLst>
          </p:cNvPr>
          <p:cNvSpPr txBox="1">
            <a:spLocks noGrp="1"/>
          </p:cNvSpPr>
          <p:nvPr>
            <p:ph type="sldNum" sz="quarter" idx="12"/>
          </p:nvPr>
        </p:nvSpPr>
        <p:spPr>
          <a:xfrm rot="5400013">
            <a:off x="8074819" y="103981"/>
            <a:ext cx="533400" cy="325438"/>
          </a:xfrm>
        </p:spPr>
        <p:txBody>
          <a:bodyPr/>
          <a:lstStyle>
            <a:lvl1pPr>
              <a:defRPr/>
            </a:lvl1pPr>
          </a:lstStyle>
          <a:p>
            <a:pPr>
              <a:defRPr/>
            </a:pPr>
            <a:fld id="{A25BF8D0-DB03-4AC2-835A-7A0AF8D4B8DF}" type="slidenum">
              <a:rPr/>
              <a:pPr>
                <a:defRPr/>
              </a:pPr>
              <a:t>‹#›</a:t>
            </a:fld>
            <a:endParaRPr/>
          </a:p>
        </p:txBody>
      </p:sp>
    </p:spTree>
    <p:extLst>
      <p:ext uri="{BB962C8B-B14F-4D97-AF65-F5344CB8AC3E}">
        <p14:creationId xmlns:p14="http://schemas.microsoft.com/office/powerpoint/2010/main" val="1127257104"/>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816860" y="228600"/>
            <a:ext cx="10871201" cy="990596"/>
          </a:xfrm>
        </p:spPr>
        <p:txBody>
          <a:bodyPr/>
          <a:lstStyle>
            <a:lvl1pPr>
              <a:defRPr/>
            </a:lvl1pPr>
          </a:lstStyle>
          <a:p>
            <a:pPr lvl="0"/>
            <a:r>
              <a:rPr lang="en-US"/>
              <a:t>Click to edit Master title style</a:t>
            </a:r>
          </a:p>
        </p:txBody>
      </p:sp>
      <p:sp>
        <p:nvSpPr>
          <p:cNvPr id="3" name="Content Placeholder 7"/>
          <p:cNvSpPr txBox="1">
            <a:spLocks noGrp="1"/>
          </p:cNvSpPr>
          <p:nvPr>
            <p:ph idx="1"/>
          </p:nvPr>
        </p:nvSpPr>
        <p:spPr>
          <a:xfrm>
            <a:off x="816860" y="1600200"/>
            <a:ext cx="10871201" cy="44958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DA2D76-3991-4A21-9880-B46E0F98D885}"/>
              </a:ext>
            </a:extLst>
          </p:cNvPr>
          <p:cNvSpPr txBox="1">
            <a:spLocks noGrp="1"/>
          </p:cNvSpPr>
          <p:nvPr>
            <p:ph type="dt" sz="half" idx="10"/>
          </p:nvPr>
        </p:nvSpPr>
        <p:spPr/>
        <p:txBody>
          <a:bodyPr/>
          <a:lstStyle>
            <a:lvl1pPr>
              <a:defRPr/>
            </a:lvl1pPr>
          </a:lstStyle>
          <a:p>
            <a:pPr>
              <a:defRPr/>
            </a:pPr>
            <a:fld id="{F0D4F643-C28D-4D58-8E2B-FEE08B08101E}" type="datetime8">
              <a:rPr lang="ar-SA"/>
              <a:pPr>
                <a:defRPr/>
              </a:pPr>
              <a:t>06 نيسان، 25</a:t>
            </a:fld>
            <a:endParaRPr/>
          </a:p>
        </p:txBody>
      </p:sp>
      <p:sp>
        <p:nvSpPr>
          <p:cNvPr id="5" name="Footer Placeholder 4">
            <a:extLst>
              <a:ext uri="{FF2B5EF4-FFF2-40B4-BE49-F238E27FC236}">
                <a16:creationId xmlns:a16="http://schemas.microsoft.com/office/drawing/2014/main" id="{057F580B-0B1C-44CC-82D2-7F5896DE4B04}"/>
              </a:ext>
            </a:extLst>
          </p:cNvPr>
          <p:cNvSpPr txBox="1">
            <a:spLocks noGrp="1"/>
          </p:cNvSpPr>
          <p:nvPr>
            <p:ph type="ftr" sz="quarter" idx="11"/>
          </p:nvPr>
        </p:nvSpPr>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E349A7C3-CEB9-439F-B3AF-7F4EC0B03389}"/>
              </a:ext>
            </a:extLst>
          </p:cNvPr>
          <p:cNvSpPr txBox="1">
            <a:spLocks noGrp="1"/>
          </p:cNvSpPr>
          <p:nvPr>
            <p:ph type="sldNum" sz="quarter" idx="12"/>
          </p:nvPr>
        </p:nvSpPr>
        <p:spPr/>
        <p:txBody>
          <a:bodyPr/>
          <a:lstStyle>
            <a:lvl1pPr>
              <a:defRPr sz="1050">
                <a:solidFill>
                  <a:srgbClr val="FFFFFF"/>
                </a:solidFill>
              </a:defRPr>
            </a:lvl1pPr>
          </a:lstStyle>
          <a:p>
            <a:pPr>
              <a:defRPr/>
            </a:pPr>
            <a:fld id="{46FB3177-EDDC-4178-82CB-E978E72C647B}" type="slidenum">
              <a:rPr/>
              <a:pPr>
                <a:defRPr/>
              </a:pPr>
              <a:t>‹#›</a:t>
            </a:fld>
            <a:endParaRPr/>
          </a:p>
        </p:txBody>
      </p:sp>
    </p:spTree>
    <p:extLst>
      <p:ext uri="{BB962C8B-B14F-4D97-AF65-F5344CB8AC3E}">
        <p14:creationId xmlns:p14="http://schemas.microsoft.com/office/powerpoint/2010/main" val="161551126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1AC006-1DB8-4E84-ADEB-085C861E769F}"/>
              </a:ext>
            </a:extLst>
          </p:cNvPr>
          <p:cNvSpPr/>
          <p:nvPr/>
        </p:nvSpPr>
        <p:spPr>
          <a:xfrm>
            <a:off x="0" y="1524000"/>
            <a:ext cx="12192000" cy="1143000"/>
          </a:xfrm>
          <a:prstGeom prst="rect">
            <a:avLst/>
          </a:prstGeom>
          <a:solidFill>
            <a:srgbClr val="FFFFFF"/>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7" name="Rectangle 4">
            <a:extLst>
              <a:ext uri="{FF2B5EF4-FFF2-40B4-BE49-F238E27FC236}">
                <a16:creationId xmlns:a16="http://schemas.microsoft.com/office/drawing/2014/main" id="{2E685E6D-ED21-4F49-B4D1-C8027D4B1912}"/>
              </a:ext>
            </a:extLst>
          </p:cNvPr>
          <p:cNvSpPr/>
          <p:nvPr/>
        </p:nvSpPr>
        <p:spPr>
          <a:xfrm>
            <a:off x="0" y="1600200"/>
            <a:ext cx="1727200" cy="990600"/>
          </a:xfrm>
          <a:prstGeom prst="rect">
            <a:avLst/>
          </a:prstGeom>
          <a:solidFill>
            <a:srgbClr val="F3A447"/>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8" name="Rectangle 5">
            <a:extLst>
              <a:ext uri="{FF2B5EF4-FFF2-40B4-BE49-F238E27FC236}">
                <a16:creationId xmlns:a16="http://schemas.microsoft.com/office/drawing/2014/main" id="{5A41FE44-1C29-43BF-9003-492177F67F4E}"/>
              </a:ext>
            </a:extLst>
          </p:cNvPr>
          <p:cNvSpPr/>
          <p:nvPr/>
        </p:nvSpPr>
        <p:spPr>
          <a:xfrm>
            <a:off x="1828800" y="1600200"/>
            <a:ext cx="10363200" cy="990600"/>
          </a:xfrm>
          <a:prstGeom prst="rect">
            <a:avLst/>
          </a:prstGeom>
          <a:solidFill>
            <a:srgbClr val="A5B592"/>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5" name="Text Placeholder 2"/>
          <p:cNvSpPr txBox="1">
            <a:spLocks noGrp="1"/>
          </p:cNvSpPr>
          <p:nvPr>
            <p:ph type="body" idx="1"/>
          </p:nvPr>
        </p:nvSpPr>
        <p:spPr>
          <a:xfrm>
            <a:off x="1828800" y="2743200"/>
            <a:ext cx="9497479" cy="1673223"/>
          </a:xfrm>
        </p:spPr>
        <p:txBody>
          <a:bodyPr/>
          <a:lstStyle>
            <a:lvl1pPr>
              <a:buNone/>
              <a:defRPr>
                <a:solidFill>
                  <a:srgbClr val="444D26"/>
                </a:solidFill>
              </a:defRPr>
            </a:lvl1pPr>
          </a:lstStyle>
          <a:p>
            <a:pPr lvl="0"/>
            <a:r>
              <a:rPr lang="en-US"/>
              <a:t>Click to edit Master text styles</a:t>
            </a:r>
          </a:p>
        </p:txBody>
      </p:sp>
      <p:sp>
        <p:nvSpPr>
          <p:cNvPr id="6" name="Title 1"/>
          <p:cNvSpPr txBox="1">
            <a:spLocks noGrp="1"/>
          </p:cNvSpPr>
          <p:nvPr>
            <p:ph type="title"/>
          </p:nvPr>
        </p:nvSpPr>
        <p:spPr>
          <a:xfrm>
            <a:off x="1828800" y="1600200"/>
            <a:ext cx="10159998" cy="990596"/>
          </a:xfrm>
        </p:spPr>
        <p:txBody>
          <a:bodyPr/>
          <a:lstStyle>
            <a:lvl1pPr>
              <a:defRPr>
                <a:solidFill>
                  <a:srgbClr val="FFFFFF"/>
                </a:solidFill>
              </a:defRPr>
            </a:lvl1pPr>
          </a:lstStyle>
          <a:p>
            <a:pPr lvl="0"/>
            <a:r>
              <a:rPr lang="en-US"/>
              <a:t>Click to edit Master title style</a:t>
            </a:r>
          </a:p>
        </p:txBody>
      </p:sp>
      <p:sp>
        <p:nvSpPr>
          <p:cNvPr id="9" name="Date Placeholder 11">
            <a:extLst>
              <a:ext uri="{FF2B5EF4-FFF2-40B4-BE49-F238E27FC236}">
                <a16:creationId xmlns:a16="http://schemas.microsoft.com/office/drawing/2014/main" id="{2A75D828-72FA-4E67-A372-8414AD092F89}"/>
              </a:ext>
            </a:extLst>
          </p:cNvPr>
          <p:cNvSpPr txBox="1">
            <a:spLocks noGrp="1"/>
          </p:cNvSpPr>
          <p:nvPr>
            <p:ph type="dt" sz="half" idx="10"/>
          </p:nvPr>
        </p:nvSpPr>
        <p:spPr/>
        <p:txBody>
          <a:bodyPr/>
          <a:lstStyle>
            <a:lvl1pPr>
              <a:defRPr/>
            </a:lvl1pPr>
          </a:lstStyle>
          <a:p>
            <a:pPr>
              <a:defRPr/>
            </a:pPr>
            <a:fld id="{38175950-12FA-4F4D-9FDC-9BC8F21F0BF7}" type="datetime8">
              <a:rPr lang="ar-SA"/>
              <a:pPr>
                <a:defRPr/>
              </a:pPr>
              <a:t>06 نيسان، 25</a:t>
            </a:fld>
            <a:endParaRPr/>
          </a:p>
        </p:txBody>
      </p:sp>
      <p:sp>
        <p:nvSpPr>
          <p:cNvPr id="10" name="Slide Number Placeholder 12">
            <a:extLst>
              <a:ext uri="{FF2B5EF4-FFF2-40B4-BE49-F238E27FC236}">
                <a16:creationId xmlns:a16="http://schemas.microsoft.com/office/drawing/2014/main" id="{25E72486-D3E3-44A3-A0A1-0C593C6E8FE8}"/>
              </a:ext>
            </a:extLst>
          </p:cNvPr>
          <p:cNvSpPr txBox="1">
            <a:spLocks noGrp="1"/>
          </p:cNvSpPr>
          <p:nvPr>
            <p:ph type="sldNum" sz="quarter" idx="11"/>
          </p:nvPr>
        </p:nvSpPr>
        <p:spPr>
          <a:xfrm>
            <a:off x="0" y="1752600"/>
            <a:ext cx="1727200" cy="701675"/>
          </a:xfrm>
        </p:spPr>
        <p:txBody>
          <a:bodyPr>
            <a:noAutofit/>
          </a:bodyPr>
          <a:lstStyle>
            <a:lvl1pPr>
              <a:defRPr sz="1800">
                <a:solidFill>
                  <a:srgbClr val="FFFFFF"/>
                </a:solidFill>
              </a:defRPr>
            </a:lvl1pPr>
          </a:lstStyle>
          <a:p>
            <a:pPr>
              <a:defRPr/>
            </a:pPr>
            <a:fld id="{461F1F52-A43D-4B6D-BDED-41401F99BCF7}" type="slidenum">
              <a:rPr/>
              <a:pPr>
                <a:defRPr/>
              </a:pPr>
              <a:t>‹#›</a:t>
            </a:fld>
            <a:endParaRPr/>
          </a:p>
        </p:txBody>
      </p:sp>
      <p:sp>
        <p:nvSpPr>
          <p:cNvPr id="11" name="Footer Placeholder 13">
            <a:extLst>
              <a:ext uri="{FF2B5EF4-FFF2-40B4-BE49-F238E27FC236}">
                <a16:creationId xmlns:a16="http://schemas.microsoft.com/office/drawing/2014/main" id="{C5F18D46-AC35-43C5-A5B4-7369922AA78F}"/>
              </a:ext>
            </a:extLst>
          </p:cNvPr>
          <p:cNvSpPr txBox="1">
            <a:spLocks noGrp="1"/>
          </p:cNvSpPr>
          <p:nvPr>
            <p:ph type="ftr" sz="quarter" idx="12"/>
          </p:nvPr>
        </p:nvSpPr>
        <p:spPr/>
        <p:txBody>
          <a:bodyPr/>
          <a:lstStyle>
            <a:lvl1pPr>
              <a:defRPr/>
            </a:lvl1pPr>
          </a:lstStyle>
          <a:p>
            <a:pPr>
              <a:defRPr/>
            </a:pPr>
            <a:endParaRPr/>
          </a:p>
        </p:txBody>
      </p:sp>
    </p:spTree>
    <p:extLst>
      <p:ext uri="{BB962C8B-B14F-4D97-AF65-F5344CB8AC3E}">
        <p14:creationId xmlns:p14="http://schemas.microsoft.com/office/powerpoint/2010/main" val="323037531"/>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8"/>
          <p:cNvSpPr txBox="1">
            <a:spLocks noGrp="1"/>
          </p:cNvSpPr>
          <p:nvPr>
            <p:ph idx="1"/>
          </p:nvPr>
        </p:nvSpPr>
        <p:spPr>
          <a:xfrm>
            <a:off x="812801" y="1589565"/>
            <a:ext cx="5181603" cy="45720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10"/>
          <p:cNvSpPr txBox="1">
            <a:spLocks noGrp="1"/>
          </p:cNvSpPr>
          <p:nvPr>
            <p:ph idx="2"/>
          </p:nvPr>
        </p:nvSpPr>
        <p:spPr>
          <a:xfrm>
            <a:off x="6459870" y="1589565"/>
            <a:ext cx="5181603" cy="45720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F34303C0-8405-4187-A900-E69311984EB6}"/>
              </a:ext>
            </a:extLst>
          </p:cNvPr>
          <p:cNvSpPr txBox="1">
            <a:spLocks noGrp="1"/>
          </p:cNvSpPr>
          <p:nvPr>
            <p:ph type="dt" sz="half" idx="10"/>
          </p:nvPr>
        </p:nvSpPr>
        <p:spPr/>
        <p:txBody>
          <a:bodyPr/>
          <a:lstStyle>
            <a:lvl1pPr>
              <a:defRPr/>
            </a:lvl1pPr>
          </a:lstStyle>
          <a:p>
            <a:pPr>
              <a:defRPr/>
            </a:pPr>
            <a:fld id="{E19A7A4F-11E0-49D1-B1D0-4AD486C4D892}" type="datetime8">
              <a:rPr lang="ar-SA"/>
              <a:pPr>
                <a:defRPr/>
              </a:pPr>
              <a:t>06 نيسان، 25</a:t>
            </a:fld>
            <a:endParaRPr/>
          </a:p>
        </p:txBody>
      </p:sp>
      <p:sp>
        <p:nvSpPr>
          <p:cNvPr id="6" name="Slide Number Placeholder 9">
            <a:extLst>
              <a:ext uri="{FF2B5EF4-FFF2-40B4-BE49-F238E27FC236}">
                <a16:creationId xmlns:a16="http://schemas.microsoft.com/office/drawing/2014/main" id="{B0DAAA5F-6BCA-43D0-BE41-7485B9F40D8B}"/>
              </a:ext>
            </a:extLst>
          </p:cNvPr>
          <p:cNvSpPr txBox="1">
            <a:spLocks noGrp="1"/>
          </p:cNvSpPr>
          <p:nvPr>
            <p:ph type="sldNum" sz="quarter" idx="11"/>
          </p:nvPr>
        </p:nvSpPr>
        <p:spPr/>
        <p:txBody>
          <a:bodyPr/>
          <a:lstStyle>
            <a:lvl1pPr>
              <a:defRPr sz="1050">
                <a:solidFill>
                  <a:srgbClr val="FFFFFF"/>
                </a:solidFill>
              </a:defRPr>
            </a:lvl1pPr>
          </a:lstStyle>
          <a:p>
            <a:pPr>
              <a:defRPr/>
            </a:pPr>
            <a:fld id="{00EACF3C-C77B-4A9A-B187-74AFD54FAFB2}" type="slidenum">
              <a:rPr/>
              <a:pPr>
                <a:defRPr/>
              </a:pPr>
              <a:t>‹#›</a:t>
            </a:fld>
            <a:endParaRPr/>
          </a:p>
        </p:txBody>
      </p:sp>
      <p:sp>
        <p:nvSpPr>
          <p:cNvPr id="7" name="Footer Placeholder 11">
            <a:extLst>
              <a:ext uri="{FF2B5EF4-FFF2-40B4-BE49-F238E27FC236}">
                <a16:creationId xmlns:a16="http://schemas.microsoft.com/office/drawing/2014/main" id="{4735695A-95DC-46F2-86C4-2CD21B954DA6}"/>
              </a:ext>
            </a:extLst>
          </p:cNvPr>
          <p:cNvSpPr txBox="1">
            <a:spLocks noGrp="1"/>
          </p:cNvSpPr>
          <p:nvPr>
            <p:ph type="ftr" sz="quarter" idx="12"/>
          </p:nvPr>
        </p:nvSpPr>
        <p:spPr/>
        <p:txBody>
          <a:bodyPr/>
          <a:lstStyle>
            <a:lvl1pPr>
              <a:defRPr/>
            </a:lvl1pPr>
          </a:lstStyle>
          <a:p>
            <a:pPr>
              <a:defRPr/>
            </a:pPr>
            <a:endParaRPr/>
          </a:p>
        </p:txBody>
      </p:sp>
    </p:spTree>
    <p:extLst>
      <p:ext uri="{BB962C8B-B14F-4D97-AF65-F5344CB8AC3E}">
        <p14:creationId xmlns:p14="http://schemas.microsoft.com/office/powerpoint/2010/main" val="276292234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711202" y="273048"/>
            <a:ext cx="10871201" cy="869951"/>
          </a:xfrm>
        </p:spPr>
        <p:txBody>
          <a:bodyPr/>
          <a:lstStyle>
            <a:lvl1pPr>
              <a:defRPr/>
            </a:lvl1pPr>
          </a:lstStyle>
          <a:p>
            <a:pPr lvl="0"/>
            <a:r>
              <a:rPr lang="en-US"/>
              <a:t>Click to edit Master title style</a:t>
            </a:r>
          </a:p>
        </p:txBody>
      </p:sp>
      <p:sp>
        <p:nvSpPr>
          <p:cNvPr id="3" name="Content Placeholder 10"/>
          <p:cNvSpPr txBox="1">
            <a:spLocks noGrp="1"/>
          </p:cNvSpPr>
          <p:nvPr>
            <p:ph idx="2"/>
          </p:nvPr>
        </p:nvSpPr>
        <p:spPr>
          <a:xfrm>
            <a:off x="812801" y="2438403"/>
            <a:ext cx="5181603" cy="35814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12"/>
          <p:cNvSpPr txBox="1">
            <a:spLocks noGrp="1"/>
          </p:cNvSpPr>
          <p:nvPr>
            <p:ph idx="4"/>
          </p:nvPr>
        </p:nvSpPr>
        <p:spPr>
          <a:xfrm>
            <a:off x="6400800" y="2438403"/>
            <a:ext cx="5181603" cy="35814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15"/>
          <p:cNvSpPr txBox="1">
            <a:spLocks noGrp="1"/>
          </p:cNvSpPr>
          <p:nvPr>
            <p:ph type="body" idx="1"/>
          </p:nvPr>
        </p:nvSpPr>
        <p:spPr>
          <a:xfrm>
            <a:off x="812801" y="1752603"/>
            <a:ext cx="5181603" cy="640080"/>
          </a:xfrm>
          <a:solidFill>
            <a:srgbClr val="F3A447"/>
          </a:solidFill>
        </p:spPr>
        <p:txBody>
          <a:bodyPr anchor="ctr"/>
          <a:lstStyle>
            <a:lvl1pPr marL="0" indent="0">
              <a:buNone/>
              <a:defRPr sz="1500" b="1">
                <a:solidFill>
                  <a:srgbClr val="FFFFFF"/>
                </a:solidFill>
              </a:defRPr>
            </a:lvl1pPr>
          </a:lstStyle>
          <a:p>
            <a:pPr lvl="0"/>
            <a:r>
              <a:rPr lang="en-US"/>
              <a:t>Click to edit Master text styles</a:t>
            </a:r>
          </a:p>
        </p:txBody>
      </p:sp>
      <p:sp>
        <p:nvSpPr>
          <p:cNvPr id="6" name="Text Placeholder 14"/>
          <p:cNvSpPr txBox="1">
            <a:spLocks noGrp="1"/>
          </p:cNvSpPr>
          <p:nvPr>
            <p:ph type="body" idx="3"/>
          </p:nvPr>
        </p:nvSpPr>
        <p:spPr>
          <a:xfrm>
            <a:off x="6400800" y="1752603"/>
            <a:ext cx="5181603" cy="640080"/>
          </a:xfrm>
          <a:solidFill>
            <a:srgbClr val="D092A7"/>
          </a:solidFill>
        </p:spPr>
        <p:txBody>
          <a:bodyPr anchor="ctr"/>
          <a:lstStyle>
            <a:lvl1pPr marL="0" indent="0">
              <a:buNone/>
              <a:defRPr sz="1500" b="1">
                <a:solidFill>
                  <a:srgbClr val="FFFFFF"/>
                </a:solidFill>
              </a:defRPr>
            </a:lvl1pPr>
          </a:lstStyle>
          <a:p>
            <a:pPr lvl="0"/>
            <a:r>
              <a:rPr lang="en-US"/>
              <a:t>Click to edit Master text styles</a:t>
            </a:r>
          </a:p>
        </p:txBody>
      </p:sp>
      <p:sp>
        <p:nvSpPr>
          <p:cNvPr id="7" name="Date Placeholder 9">
            <a:extLst>
              <a:ext uri="{FF2B5EF4-FFF2-40B4-BE49-F238E27FC236}">
                <a16:creationId xmlns:a16="http://schemas.microsoft.com/office/drawing/2014/main" id="{B1878DBA-3060-412E-9C73-A0AA96FA420E}"/>
              </a:ext>
            </a:extLst>
          </p:cNvPr>
          <p:cNvSpPr txBox="1">
            <a:spLocks noGrp="1"/>
          </p:cNvSpPr>
          <p:nvPr>
            <p:ph type="dt" sz="half" idx="10"/>
          </p:nvPr>
        </p:nvSpPr>
        <p:spPr/>
        <p:txBody>
          <a:bodyPr/>
          <a:lstStyle>
            <a:lvl1pPr>
              <a:defRPr/>
            </a:lvl1pPr>
          </a:lstStyle>
          <a:p>
            <a:pPr>
              <a:defRPr/>
            </a:pPr>
            <a:fld id="{147CDB3E-1601-4A6C-A8AB-0B957D4F4D3F}" type="datetime8">
              <a:rPr lang="ar-SA"/>
              <a:pPr>
                <a:defRPr/>
              </a:pPr>
              <a:t>06 نيسان، 25</a:t>
            </a:fld>
            <a:endParaRPr/>
          </a:p>
        </p:txBody>
      </p:sp>
      <p:sp>
        <p:nvSpPr>
          <p:cNvPr id="8" name="Slide Number Placeholder 11">
            <a:extLst>
              <a:ext uri="{FF2B5EF4-FFF2-40B4-BE49-F238E27FC236}">
                <a16:creationId xmlns:a16="http://schemas.microsoft.com/office/drawing/2014/main" id="{5E012F76-B030-43DD-B8FA-791748AC9904}"/>
              </a:ext>
            </a:extLst>
          </p:cNvPr>
          <p:cNvSpPr txBox="1">
            <a:spLocks noGrp="1"/>
          </p:cNvSpPr>
          <p:nvPr>
            <p:ph type="sldNum" sz="quarter" idx="11"/>
          </p:nvPr>
        </p:nvSpPr>
        <p:spPr/>
        <p:txBody>
          <a:bodyPr/>
          <a:lstStyle>
            <a:lvl1pPr>
              <a:defRPr sz="1050">
                <a:solidFill>
                  <a:srgbClr val="FFFFFF"/>
                </a:solidFill>
              </a:defRPr>
            </a:lvl1pPr>
          </a:lstStyle>
          <a:p>
            <a:pPr>
              <a:defRPr/>
            </a:pPr>
            <a:fld id="{7F8C8156-BA89-4ADF-B105-B03FB90016E8}" type="slidenum">
              <a:rPr/>
              <a:pPr>
                <a:defRPr/>
              </a:pPr>
              <a:t>‹#›</a:t>
            </a:fld>
            <a:endParaRPr/>
          </a:p>
        </p:txBody>
      </p:sp>
      <p:sp>
        <p:nvSpPr>
          <p:cNvPr id="9" name="Footer Placeholder 13">
            <a:extLst>
              <a:ext uri="{FF2B5EF4-FFF2-40B4-BE49-F238E27FC236}">
                <a16:creationId xmlns:a16="http://schemas.microsoft.com/office/drawing/2014/main" id="{2986DFE3-30AF-4295-AEA6-C4157C8D1488}"/>
              </a:ext>
            </a:extLst>
          </p:cNvPr>
          <p:cNvSpPr txBox="1">
            <a:spLocks noGrp="1"/>
          </p:cNvSpPr>
          <p:nvPr>
            <p:ph type="ftr" sz="quarter" idx="12"/>
          </p:nvPr>
        </p:nvSpPr>
        <p:spPr/>
        <p:txBody>
          <a:bodyPr/>
          <a:lstStyle>
            <a:lvl1pPr>
              <a:defRPr/>
            </a:lvl1pPr>
          </a:lstStyle>
          <a:p>
            <a:pPr>
              <a:defRPr/>
            </a:pPr>
            <a:endParaRPr/>
          </a:p>
        </p:txBody>
      </p:sp>
    </p:spTree>
    <p:extLst>
      <p:ext uri="{BB962C8B-B14F-4D97-AF65-F5344CB8AC3E}">
        <p14:creationId xmlns:p14="http://schemas.microsoft.com/office/powerpoint/2010/main" val="318672517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4976C09A-C774-40C1-9CF9-023AB67435A7}"/>
              </a:ext>
            </a:extLst>
          </p:cNvPr>
          <p:cNvSpPr txBox="1">
            <a:spLocks noGrp="1"/>
          </p:cNvSpPr>
          <p:nvPr>
            <p:ph type="dt" sz="half" idx="10"/>
          </p:nvPr>
        </p:nvSpPr>
        <p:spPr/>
        <p:txBody>
          <a:bodyPr/>
          <a:lstStyle>
            <a:lvl1pPr>
              <a:defRPr/>
            </a:lvl1pPr>
          </a:lstStyle>
          <a:p>
            <a:pPr>
              <a:defRPr/>
            </a:pPr>
            <a:fld id="{544E34F6-1EFD-4136-AA2D-55CB06894DC4}" type="datetime8">
              <a:rPr lang="ar-SA"/>
              <a:pPr>
                <a:defRPr/>
              </a:pPr>
              <a:t>06 نيسان، 25</a:t>
            </a:fld>
            <a:endParaRPr/>
          </a:p>
        </p:txBody>
      </p:sp>
      <p:sp>
        <p:nvSpPr>
          <p:cNvPr id="4" name="Footer Placeholder 3">
            <a:extLst>
              <a:ext uri="{FF2B5EF4-FFF2-40B4-BE49-F238E27FC236}">
                <a16:creationId xmlns:a16="http://schemas.microsoft.com/office/drawing/2014/main" id="{F2166DA5-2D95-41AE-8810-EC6FA4F1A247}"/>
              </a:ext>
            </a:extLst>
          </p:cNvPr>
          <p:cNvSpPr txBox="1">
            <a:spLocks noGrp="1"/>
          </p:cNvSpPr>
          <p:nvPr>
            <p:ph type="ftr" sz="quarter" idx="11"/>
          </p:nvPr>
        </p:nvSpPr>
        <p:spPr/>
        <p:txBody>
          <a:bodyPr/>
          <a:lstStyle>
            <a:lvl1pPr>
              <a:defRPr/>
            </a:lvl1pPr>
          </a:lstStyle>
          <a:p>
            <a:pPr>
              <a:defRPr/>
            </a:pPr>
            <a:endParaRPr/>
          </a:p>
        </p:txBody>
      </p:sp>
      <p:sp>
        <p:nvSpPr>
          <p:cNvPr id="5" name="Slide Number Placeholder 4">
            <a:extLst>
              <a:ext uri="{FF2B5EF4-FFF2-40B4-BE49-F238E27FC236}">
                <a16:creationId xmlns:a16="http://schemas.microsoft.com/office/drawing/2014/main" id="{275BAE2C-96D3-450B-97A1-55387DAC5999}"/>
              </a:ext>
            </a:extLst>
          </p:cNvPr>
          <p:cNvSpPr txBox="1">
            <a:spLocks noGrp="1"/>
          </p:cNvSpPr>
          <p:nvPr>
            <p:ph type="sldNum" sz="quarter" idx="12"/>
          </p:nvPr>
        </p:nvSpPr>
        <p:spPr/>
        <p:txBody>
          <a:bodyPr/>
          <a:lstStyle>
            <a:lvl1pPr>
              <a:defRPr sz="1050">
                <a:solidFill>
                  <a:srgbClr val="FFFFFF"/>
                </a:solidFill>
              </a:defRPr>
            </a:lvl1pPr>
          </a:lstStyle>
          <a:p>
            <a:pPr>
              <a:defRPr/>
            </a:pPr>
            <a:fld id="{49D17360-93A4-41FE-8F8D-A251A19016E0}" type="slidenum">
              <a:rPr/>
              <a:pPr>
                <a:defRPr/>
              </a:pPr>
              <a:t>‹#›</a:t>
            </a:fld>
            <a:endParaRPr/>
          </a:p>
        </p:txBody>
      </p:sp>
    </p:spTree>
    <p:extLst>
      <p:ext uri="{BB962C8B-B14F-4D97-AF65-F5344CB8AC3E}">
        <p14:creationId xmlns:p14="http://schemas.microsoft.com/office/powerpoint/2010/main" val="3345466511"/>
      </p:ext>
    </p:extLst>
  </p:cSld>
  <p:clrMapOvr>
    <a:masterClrMapping/>
  </p:clrMapOvr>
  <p:transition spd="slow"/>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F975CB-DD9C-4250-9935-D79E43832CAA}"/>
              </a:ext>
            </a:extLst>
          </p:cNvPr>
          <p:cNvSpPr txBox="1">
            <a:spLocks noGrp="1"/>
          </p:cNvSpPr>
          <p:nvPr>
            <p:ph type="dt" sz="half" idx="10"/>
          </p:nvPr>
        </p:nvSpPr>
        <p:spPr/>
        <p:txBody>
          <a:bodyPr/>
          <a:lstStyle>
            <a:lvl1pPr>
              <a:defRPr/>
            </a:lvl1pPr>
          </a:lstStyle>
          <a:p>
            <a:pPr>
              <a:defRPr/>
            </a:pPr>
            <a:fld id="{8245E6A8-BC5A-4949-9B77-E9EB8BF5A85A}" type="datetime8">
              <a:rPr lang="ar-SA"/>
              <a:pPr>
                <a:defRPr/>
              </a:pPr>
              <a:t>06 نيسان، 25</a:t>
            </a:fld>
            <a:endParaRPr/>
          </a:p>
        </p:txBody>
      </p:sp>
      <p:sp>
        <p:nvSpPr>
          <p:cNvPr id="3" name="Footer Placeholder 2">
            <a:extLst>
              <a:ext uri="{FF2B5EF4-FFF2-40B4-BE49-F238E27FC236}">
                <a16:creationId xmlns:a16="http://schemas.microsoft.com/office/drawing/2014/main" id="{C3A07F75-13BC-4C61-9668-A789D8CB02BF}"/>
              </a:ext>
            </a:extLst>
          </p:cNvPr>
          <p:cNvSpPr txBox="1">
            <a:spLocks noGrp="1"/>
          </p:cNvSpPr>
          <p:nvPr>
            <p:ph type="ftr" sz="quarter" idx="11"/>
          </p:nvPr>
        </p:nvSpPr>
        <p:spPr/>
        <p:txBody>
          <a:bodyPr/>
          <a:lstStyle>
            <a:lvl1pPr>
              <a:defRPr/>
            </a:lvl1pPr>
          </a:lstStyle>
          <a:p>
            <a:pPr>
              <a:defRPr/>
            </a:pPr>
            <a:endParaRPr/>
          </a:p>
        </p:txBody>
      </p:sp>
      <p:sp>
        <p:nvSpPr>
          <p:cNvPr id="4" name="Slide Number Placeholder 3">
            <a:extLst>
              <a:ext uri="{FF2B5EF4-FFF2-40B4-BE49-F238E27FC236}">
                <a16:creationId xmlns:a16="http://schemas.microsoft.com/office/drawing/2014/main" id="{7B5BD1F2-CF21-4802-BAA9-F81A714AB11E}"/>
              </a:ext>
            </a:extLst>
          </p:cNvPr>
          <p:cNvSpPr txBox="1">
            <a:spLocks noGrp="1"/>
          </p:cNvSpPr>
          <p:nvPr>
            <p:ph type="sldNum" sz="quarter" idx="12"/>
          </p:nvPr>
        </p:nvSpPr>
        <p:spPr>
          <a:xfrm>
            <a:off x="0" y="6248400"/>
            <a:ext cx="711200" cy="381000"/>
          </a:xfrm>
        </p:spPr>
        <p:txBody>
          <a:bodyPr/>
          <a:lstStyle>
            <a:lvl1pPr>
              <a:defRPr sz="1050"/>
            </a:lvl1pPr>
          </a:lstStyle>
          <a:p>
            <a:pPr>
              <a:defRPr/>
            </a:pPr>
            <a:fld id="{690617E4-7185-43A9-8B3A-DA10E4D37B7F}" type="slidenum">
              <a:rPr/>
              <a:pPr>
                <a:defRPr/>
              </a:pPr>
              <a:t>‹#›</a:t>
            </a:fld>
            <a:endParaRPr/>
          </a:p>
        </p:txBody>
      </p:sp>
    </p:spTree>
    <p:extLst>
      <p:ext uri="{BB962C8B-B14F-4D97-AF65-F5344CB8AC3E}">
        <p14:creationId xmlns:p14="http://schemas.microsoft.com/office/powerpoint/2010/main" val="2714177271"/>
      </p:ext>
    </p:extLst>
  </p:cSld>
  <p:clrMapOvr>
    <a:masterClrMapping/>
  </p:clrMapOvr>
  <p:transition spd="slow"/>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5" name="Picture 9" descr="sm_book.png">
            <a:extLst>
              <a:ext uri="{FF2B5EF4-FFF2-40B4-BE49-F238E27FC236}">
                <a16:creationId xmlns:a16="http://schemas.microsoft.com/office/drawing/2014/main" id="{1156BA6D-12A6-49F3-B044-950A4E63AB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7563" y="1755775"/>
            <a:ext cx="2152650" cy="1689100"/>
          </a:xfrm>
          <a:prstGeom prst="rect">
            <a:avLst/>
          </a:prstGeom>
          <a:noFill/>
          <a:ln w="50804" cap="sq">
            <a:solidFill>
              <a:srgbClr val="F3A447"/>
            </a:solidFill>
            <a:miter lim="800000"/>
            <a:headEnd/>
            <a:tailEnd/>
          </a:ln>
          <a:extLst>
            <a:ext uri="{909E8E84-426E-40DD-AFC4-6F175D3DCCD1}">
              <a14:hiddenFill xmlns:a14="http://schemas.microsoft.com/office/drawing/2010/main">
                <a:solidFill>
                  <a:srgbClr val="FFFFFF"/>
                </a:solidFill>
              </a14:hiddenFill>
            </a:ext>
          </a:extLst>
        </p:spPr>
      </p:pic>
      <p:sp>
        <p:nvSpPr>
          <p:cNvPr id="3" name="Title 1"/>
          <p:cNvSpPr txBox="1">
            <a:spLocks noGrp="1"/>
          </p:cNvSpPr>
          <p:nvPr>
            <p:ph type="title"/>
          </p:nvPr>
        </p:nvSpPr>
        <p:spPr>
          <a:xfrm>
            <a:off x="812801" y="273048"/>
            <a:ext cx="10769602" cy="869951"/>
          </a:xfrm>
        </p:spPr>
        <p:txBody>
          <a:bodyPr/>
          <a:lstStyle>
            <a:lvl1pPr>
              <a:defRPr/>
            </a:lvl1pPr>
          </a:lstStyle>
          <a:p>
            <a:pPr lvl="0"/>
            <a:r>
              <a:rPr lang="en-US"/>
              <a:t>Click to edit Master title style</a:t>
            </a:r>
          </a:p>
        </p:txBody>
      </p:sp>
      <p:sp>
        <p:nvSpPr>
          <p:cNvPr id="4" name="Content Placeholder 8"/>
          <p:cNvSpPr txBox="1">
            <a:spLocks noGrp="1"/>
          </p:cNvSpPr>
          <p:nvPr>
            <p:ph idx="4294967295"/>
          </p:nvPr>
        </p:nvSpPr>
        <p:spPr>
          <a:xfrm>
            <a:off x="3149595" y="1752603"/>
            <a:ext cx="8534396" cy="441959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a:extLst>
              <a:ext uri="{FF2B5EF4-FFF2-40B4-BE49-F238E27FC236}">
                <a16:creationId xmlns:a16="http://schemas.microsoft.com/office/drawing/2014/main" id="{43E19B92-EF95-4068-81E1-51741AFC1517}"/>
              </a:ext>
            </a:extLst>
          </p:cNvPr>
          <p:cNvSpPr txBox="1">
            <a:spLocks noGrp="1"/>
          </p:cNvSpPr>
          <p:nvPr>
            <p:ph type="dt" sz="half" idx="10"/>
          </p:nvPr>
        </p:nvSpPr>
        <p:spPr/>
        <p:txBody>
          <a:bodyPr/>
          <a:lstStyle>
            <a:lvl1pPr>
              <a:defRPr/>
            </a:lvl1pPr>
          </a:lstStyle>
          <a:p>
            <a:pPr>
              <a:defRPr/>
            </a:pPr>
            <a:fld id="{8E12D20B-FF50-44ED-8E99-FE325062FF4A}" type="datetime8">
              <a:rPr lang="ar-SA"/>
              <a:pPr>
                <a:defRPr/>
              </a:pPr>
              <a:t>06 نيسان، 25</a:t>
            </a:fld>
            <a:endParaRPr/>
          </a:p>
        </p:txBody>
      </p:sp>
      <p:sp>
        <p:nvSpPr>
          <p:cNvPr id="7" name="Footer Placeholder 5">
            <a:extLst>
              <a:ext uri="{FF2B5EF4-FFF2-40B4-BE49-F238E27FC236}">
                <a16:creationId xmlns:a16="http://schemas.microsoft.com/office/drawing/2014/main" id="{3C34168F-C2C1-46C8-985A-1E8E308E1BB1}"/>
              </a:ext>
            </a:extLst>
          </p:cNvPr>
          <p:cNvSpPr txBox="1">
            <a:spLocks noGrp="1"/>
          </p:cNvSpPr>
          <p:nvPr>
            <p:ph type="ftr" sz="quarter" idx="11"/>
          </p:nvPr>
        </p:nvSpPr>
        <p:spPr/>
        <p:txBody>
          <a:bodyPr/>
          <a:lstStyle>
            <a:lvl1pPr>
              <a:defRPr/>
            </a:lvl1pPr>
          </a:lstStyle>
          <a:p>
            <a:pPr>
              <a:defRPr/>
            </a:pPr>
            <a:endParaRPr/>
          </a:p>
        </p:txBody>
      </p:sp>
      <p:sp>
        <p:nvSpPr>
          <p:cNvPr id="8" name="Slide Number Placeholder 6">
            <a:extLst>
              <a:ext uri="{FF2B5EF4-FFF2-40B4-BE49-F238E27FC236}">
                <a16:creationId xmlns:a16="http://schemas.microsoft.com/office/drawing/2014/main" id="{67AC2D13-A93B-4C8D-A4F1-629AB85C893A}"/>
              </a:ext>
            </a:extLst>
          </p:cNvPr>
          <p:cNvSpPr txBox="1">
            <a:spLocks noGrp="1"/>
          </p:cNvSpPr>
          <p:nvPr>
            <p:ph type="sldNum" sz="quarter" idx="12"/>
          </p:nvPr>
        </p:nvSpPr>
        <p:spPr/>
        <p:txBody>
          <a:bodyPr/>
          <a:lstStyle>
            <a:lvl1pPr>
              <a:defRPr sz="1050">
                <a:solidFill>
                  <a:srgbClr val="FFFFFF"/>
                </a:solidFill>
              </a:defRPr>
            </a:lvl1pPr>
          </a:lstStyle>
          <a:p>
            <a:pPr>
              <a:defRPr/>
            </a:pPr>
            <a:fld id="{D27C8E97-5D3A-4566-83F3-80A84EB9167C}" type="slidenum">
              <a:rPr/>
              <a:pPr>
                <a:defRPr/>
              </a:pPr>
              <a:t>‹#›</a:t>
            </a:fld>
            <a:endParaRPr/>
          </a:p>
        </p:txBody>
      </p:sp>
    </p:spTree>
    <p:extLst>
      <p:ext uri="{BB962C8B-B14F-4D97-AF65-F5344CB8AC3E}">
        <p14:creationId xmlns:p14="http://schemas.microsoft.com/office/powerpoint/2010/main" val="303821778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91563B8-688F-450F-A10C-287490CF3581}"/>
              </a:ext>
            </a:extLst>
          </p:cNvPr>
          <p:cNvSpPr/>
          <p:nvPr/>
        </p:nvSpPr>
        <p:spPr>
          <a:xfrm>
            <a:off x="-12700" y="4572000"/>
            <a:ext cx="12192000" cy="887413"/>
          </a:xfrm>
          <a:prstGeom prst="rect">
            <a:avLst/>
          </a:prstGeom>
          <a:solidFill>
            <a:srgbClr val="FFFFFF"/>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9" name="Rectangle 5">
            <a:extLst>
              <a:ext uri="{FF2B5EF4-FFF2-40B4-BE49-F238E27FC236}">
                <a16:creationId xmlns:a16="http://schemas.microsoft.com/office/drawing/2014/main" id="{1811242F-3683-4947-8DBE-351AEFE55C41}"/>
              </a:ext>
            </a:extLst>
          </p:cNvPr>
          <p:cNvSpPr/>
          <p:nvPr/>
        </p:nvSpPr>
        <p:spPr>
          <a:xfrm>
            <a:off x="-12700" y="4664075"/>
            <a:ext cx="1951038" cy="712788"/>
          </a:xfrm>
          <a:prstGeom prst="rect">
            <a:avLst/>
          </a:prstGeom>
          <a:solidFill>
            <a:srgbClr val="F3A447"/>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10" name="Rectangle 6">
            <a:extLst>
              <a:ext uri="{FF2B5EF4-FFF2-40B4-BE49-F238E27FC236}">
                <a16:creationId xmlns:a16="http://schemas.microsoft.com/office/drawing/2014/main" id="{5FC9585D-86AF-488C-9E01-3C07F2C57B62}"/>
              </a:ext>
            </a:extLst>
          </p:cNvPr>
          <p:cNvSpPr/>
          <p:nvPr/>
        </p:nvSpPr>
        <p:spPr>
          <a:xfrm>
            <a:off x="2058988" y="4654550"/>
            <a:ext cx="10133012" cy="712788"/>
          </a:xfrm>
          <a:prstGeom prst="rect">
            <a:avLst/>
          </a:prstGeom>
          <a:solidFill>
            <a:srgbClr val="A5B592"/>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11" name="Rectangle 7">
            <a:extLst>
              <a:ext uri="{FF2B5EF4-FFF2-40B4-BE49-F238E27FC236}">
                <a16:creationId xmlns:a16="http://schemas.microsoft.com/office/drawing/2014/main" id="{E269E58B-01DC-4025-BC93-24EC860C4E13}"/>
              </a:ext>
            </a:extLst>
          </p:cNvPr>
          <p:cNvSpPr/>
          <p:nvPr/>
        </p:nvSpPr>
        <p:spPr>
          <a:xfrm>
            <a:off x="1930400" y="0"/>
            <a:ext cx="133350" cy="6867525"/>
          </a:xfrm>
          <a:prstGeom prst="rect">
            <a:avLst/>
          </a:prstGeom>
          <a:solidFill>
            <a:srgbClr val="FFFFFF"/>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6" name="Text Placeholder 3"/>
          <p:cNvSpPr txBox="1">
            <a:spLocks noGrp="1"/>
          </p:cNvSpPr>
          <p:nvPr>
            <p:ph type="body" idx="2"/>
          </p:nvPr>
        </p:nvSpPr>
        <p:spPr>
          <a:xfrm>
            <a:off x="2133596" y="5486400"/>
            <a:ext cx="9753603" cy="685800"/>
          </a:xfrm>
        </p:spPr>
        <p:txBody>
          <a:bodyPr/>
          <a:lstStyle>
            <a:lvl1pPr marL="0" indent="0">
              <a:buNone/>
              <a:defRPr sz="1275"/>
            </a:lvl1pPr>
          </a:lstStyle>
          <a:p>
            <a:pPr lvl="0"/>
            <a:r>
              <a:rPr lang="en-US"/>
              <a:t>Click to edit Master text styles</a:t>
            </a:r>
          </a:p>
        </p:txBody>
      </p:sp>
      <p:sp>
        <p:nvSpPr>
          <p:cNvPr id="7" name="Title 1"/>
          <p:cNvSpPr txBox="1">
            <a:spLocks noGrp="1"/>
          </p:cNvSpPr>
          <p:nvPr>
            <p:ph type="title"/>
          </p:nvPr>
        </p:nvSpPr>
        <p:spPr>
          <a:xfrm>
            <a:off x="2133596" y="4648196"/>
            <a:ext cx="9753603" cy="685800"/>
          </a:xfrm>
        </p:spPr>
        <p:txBody>
          <a:bodyPr/>
          <a:lstStyle>
            <a:lvl1pPr>
              <a:defRPr sz="2100">
                <a:solidFill>
                  <a:srgbClr val="FFFFFF"/>
                </a:solidFill>
              </a:defRPr>
            </a:lvl1pPr>
          </a:lstStyle>
          <a:p>
            <a:pPr lvl="0"/>
            <a:r>
              <a:rPr lang="en-US"/>
              <a:t>Click to edit Master title style</a:t>
            </a:r>
          </a:p>
        </p:txBody>
      </p:sp>
      <p:sp>
        <p:nvSpPr>
          <p:cNvPr id="8" name="Picture Placeholder 2"/>
          <p:cNvSpPr txBox="1">
            <a:spLocks noGrp="1"/>
          </p:cNvSpPr>
          <p:nvPr>
            <p:ph type="pic" idx="1"/>
          </p:nvPr>
        </p:nvSpPr>
        <p:spPr>
          <a:xfrm>
            <a:off x="2080772" y="0"/>
            <a:ext cx="10111234" cy="4568955"/>
          </a:xfrm>
          <a:solidFill>
            <a:srgbClr val="E1E5DC"/>
          </a:solidFill>
        </p:spPr>
        <p:txBody>
          <a:bodyPr>
            <a:normAutofit/>
          </a:bodyPr>
          <a:lstStyle>
            <a:lvl1pPr marL="0" indent="0">
              <a:buNone/>
              <a:defRPr sz="2400"/>
            </a:lvl1pPr>
          </a:lstStyle>
          <a:p>
            <a:pPr lvl="0"/>
            <a:r>
              <a:rPr lang="en-US" noProof="0"/>
              <a:t>Click icon to add picture</a:t>
            </a:r>
          </a:p>
        </p:txBody>
      </p:sp>
      <p:sp>
        <p:nvSpPr>
          <p:cNvPr id="12" name="Date Placeholder 11">
            <a:extLst>
              <a:ext uri="{FF2B5EF4-FFF2-40B4-BE49-F238E27FC236}">
                <a16:creationId xmlns:a16="http://schemas.microsoft.com/office/drawing/2014/main" id="{BF9F1A94-9907-4215-9B3C-D1DA10291E6D}"/>
              </a:ext>
            </a:extLst>
          </p:cNvPr>
          <p:cNvSpPr txBox="1">
            <a:spLocks noGrp="1"/>
          </p:cNvSpPr>
          <p:nvPr>
            <p:ph type="dt" sz="half" idx="10"/>
          </p:nvPr>
        </p:nvSpPr>
        <p:spPr>
          <a:xfrm>
            <a:off x="8331200" y="6248400"/>
            <a:ext cx="3556000" cy="365125"/>
          </a:xfrm>
        </p:spPr>
        <p:txBody>
          <a:bodyPr/>
          <a:lstStyle>
            <a:lvl1pPr>
              <a:defRPr/>
            </a:lvl1pPr>
          </a:lstStyle>
          <a:p>
            <a:pPr>
              <a:defRPr/>
            </a:pPr>
            <a:fld id="{800E4129-04CF-4418-ACC8-4C4CEAEC1281}" type="datetime8">
              <a:rPr lang="ar-SA"/>
              <a:pPr>
                <a:defRPr/>
              </a:pPr>
              <a:t>06 نيسان، 25</a:t>
            </a:fld>
            <a:endParaRPr/>
          </a:p>
        </p:txBody>
      </p:sp>
      <p:sp>
        <p:nvSpPr>
          <p:cNvPr id="13" name="Slide Number Placeholder 12">
            <a:extLst>
              <a:ext uri="{FF2B5EF4-FFF2-40B4-BE49-F238E27FC236}">
                <a16:creationId xmlns:a16="http://schemas.microsoft.com/office/drawing/2014/main" id="{1769C145-A42A-4C3A-814E-697E5DD2EB8D}"/>
              </a:ext>
            </a:extLst>
          </p:cNvPr>
          <p:cNvSpPr txBox="1">
            <a:spLocks noGrp="1"/>
          </p:cNvSpPr>
          <p:nvPr>
            <p:ph type="sldNum" sz="quarter" idx="11"/>
          </p:nvPr>
        </p:nvSpPr>
        <p:spPr>
          <a:xfrm>
            <a:off x="0" y="4667250"/>
            <a:ext cx="1930400" cy="663575"/>
          </a:xfrm>
        </p:spPr>
        <p:txBody>
          <a:bodyPr/>
          <a:lstStyle>
            <a:lvl1pPr>
              <a:defRPr sz="2100">
                <a:solidFill>
                  <a:srgbClr val="FFFFFF"/>
                </a:solidFill>
              </a:defRPr>
            </a:lvl1pPr>
          </a:lstStyle>
          <a:p>
            <a:pPr>
              <a:defRPr/>
            </a:pPr>
            <a:fld id="{5D3198FE-F873-490E-87EF-A0BAE438B598}" type="slidenum">
              <a:rPr/>
              <a:pPr>
                <a:defRPr/>
              </a:pPr>
              <a:t>‹#›</a:t>
            </a:fld>
            <a:endParaRPr/>
          </a:p>
        </p:txBody>
      </p:sp>
      <p:sp>
        <p:nvSpPr>
          <p:cNvPr id="14" name="Footer Placeholder 13">
            <a:extLst>
              <a:ext uri="{FF2B5EF4-FFF2-40B4-BE49-F238E27FC236}">
                <a16:creationId xmlns:a16="http://schemas.microsoft.com/office/drawing/2014/main" id="{8EC2E36A-186E-4B00-BFC6-C776B7870E64}"/>
              </a:ext>
            </a:extLst>
          </p:cNvPr>
          <p:cNvSpPr txBox="1">
            <a:spLocks noGrp="1"/>
          </p:cNvSpPr>
          <p:nvPr>
            <p:ph type="ftr" sz="quarter" idx="12"/>
          </p:nvPr>
        </p:nvSpPr>
        <p:spPr>
          <a:xfrm>
            <a:off x="2133600" y="6248400"/>
            <a:ext cx="6096000" cy="365125"/>
          </a:xfrm>
        </p:spPr>
        <p:txBody>
          <a:bodyPr/>
          <a:lstStyle>
            <a:lvl1pPr>
              <a:defRPr/>
            </a:lvl1pPr>
          </a:lstStyle>
          <a:p>
            <a:pPr>
              <a:defRPr/>
            </a:pPr>
            <a:endParaRPr/>
          </a:p>
        </p:txBody>
      </p:sp>
    </p:spTree>
    <p:extLst>
      <p:ext uri="{BB962C8B-B14F-4D97-AF65-F5344CB8AC3E}">
        <p14:creationId xmlns:p14="http://schemas.microsoft.com/office/powerpoint/2010/main" val="226202628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A2838B6C-F6B4-48FA-B93F-9D70006822BE}"/>
              </a:ext>
            </a:extLst>
          </p:cNvPr>
          <p:cNvSpPr txBox="1">
            <a:spLocks noGrp="1"/>
          </p:cNvSpPr>
          <p:nvPr>
            <p:ph type="title"/>
          </p:nvPr>
        </p:nvSpPr>
        <p:spPr bwMode="auto">
          <a:xfrm>
            <a:off x="812800" y="228600"/>
            <a:ext cx="1087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97328D91-7935-48B3-A2DD-0FA263189E3B}"/>
              </a:ext>
            </a:extLst>
          </p:cNvPr>
          <p:cNvSpPr txBox="1">
            <a:spLocks noGrp="1"/>
          </p:cNvSpPr>
          <p:nvPr>
            <p:ph type="body" idx="1"/>
          </p:nvPr>
        </p:nvSpPr>
        <p:spPr bwMode="auto">
          <a:xfrm>
            <a:off x="817563" y="1600200"/>
            <a:ext cx="10871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13">
            <a:extLst>
              <a:ext uri="{FF2B5EF4-FFF2-40B4-BE49-F238E27FC236}">
                <a16:creationId xmlns:a16="http://schemas.microsoft.com/office/drawing/2014/main" id="{3243C13D-2184-4249-B94B-F81330A366CE}"/>
              </a:ext>
            </a:extLst>
          </p:cNvPr>
          <p:cNvSpPr txBox="1">
            <a:spLocks noGrp="1"/>
          </p:cNvSpPr>
          <p:nvPr>
            <p:ph type="dt" sz="half" idx="2"/>
          </p:nvPr>
        </p:nvSpPr>
        <p:spPr>
          <a:xfrm>
            <a:off x="8128000" y="6248400"/>
            <a:ext cx="3556000" cy="365125"/>
          </a:xfrm>
          <a:prstGeom prst="rect">
            <a:avLst/>
          </a:prstGeom>
          <a:noFill/>
          <a:ln>
            <a:noFill/>
          </a:ln>
        </p:spPr>
        <p:txBody>
          <a:bodyPr vert="horz" wrap="square" lIns="91440" tIns="45720" rIns="91440" bIns="45720" anchor="ctr" anchorCtr="0" compatLnSpc="1">
            <a:noAutofit/>
          </a:bodyPr>
          <a:lstStyle>
            <a:lvl1pPr marL="0" marR="0" lvl="0" indent="0" algn="l" defTabSz="685800" rtl="0" eaLnBrk="1" fontAlgn="auto" hangingPunct="1">
              <a:lnSpc>
                <a:spcPct val="100000"/>
              </a:lnSpc>
              <a:spcBef>
                <a:spcPts val="0"/>
              </a:spcBef>
              <a:spcAft>
                <a:spcPts val="0"/>
              </a:spcAft>
              <a:buNone/>
              <a:tabLst/>
              <a:defRPr lang="en-US" sz="1050" b="0" i="0" u="none" strike="noStrike" kern="1200" cap="none" spc="0" baseline="0">
                <a:solidFill>
                  <a:srgbClr val="444D26"/>
                </a:solidFill>
                <a:uFillTx/>
                <a:latin typeface="Tw Cen MT"/>
              </a:defRPr>
            </a:lvl1pPr>
          </a:lstStyle>
          <a:p>
            <a:pPr>
              <a:defRPr/>
            </a:pPr>
            <a:fld id="{A59421CE-7A74-48CA-A1B1-05634A17B528}" type="datetime8">
              <a:rPr lang="ar-SA"/>
              <a:pPr>
                <a:defRPr/>
              </a:pPr>
              <a:t>06 نيسان، 25</a:t>
            </a:fld>
            <a:endParaRPr/>
          </a:p>
        </p:txBody>
      </p:sp>
      <p:sp>
        <p:nvSpPr>
          <p:cNvPr id="5" name="Footer Placeholder 2">
            <a:extLst>
              <a:ext uri="{FF2B5EF4-FFF2-40B4-BE49-F238E27FC236}">
                <a16:creationId xmlns:a16="http://schemas.microsoft.com/office/drawing/2014/main" id="{3583CB55-1E91-4426-98C2-C1664BAACEAB}"/>
              </a:ext>
            </a:extLst>
          </p:cNvPr>
          <p:cNvSpPr txBox="1">
            <a:spLocks noGrp="1"/>
          </p:cNvSpPr>
          <p:nvPr>
            <p:ph type="ftr" sz="quarter" idx="3"/>
          </p:nvPr>
        </p:nvSpPr>
        <p:spPr>
          <a:xfrm>
            <a:off x="812800" y="6248400"/>
            <a:ext cx="7227888" cy="365125"/>
          </a:xfrm>
          <a:prstGeom prst="rect">
            <a:avLst/>
          </a:prstGeom>
          <a:noFill/>
          <a:ln>
            <a:noFill/>
          </a:ln>
        </p:spPr>
        <p:txBody>
          <a:bodyPr vert="horz" wrap="square" lIns="91440" tIns="45720" rIns="91440" bIns="45720" anchor="ctr" anchorCtr="0" compatLnSpc="1">
            <a:noAutofit/>
          </a:bodyPr>
          <a:lstStyle>
            <a:lvl1pPr marL="0" marR="0" lvl="0" indent="0" algn="r" defTabSz="685800" rtl="0" eaLnBrk="1" fontAlgn="auto" hangingPunct="1">
              <a:lnSpc>
                <a:spcPct val="100000"/>
              </a:lnSpc>
              <a:spcBef>
                <a:spcPts val="0"/>
              </a:spcBef>
              <a:spcAft>
                <a:spcPts val="0"/>
              </a:spcAft>
              <a:buNone/>
              <a:tabLst/>
              <a:defRPr lang="en-US" sz="1050" b="0" i="0" u="none" strike="noStrike" kern="1200" cap="none" spc="0" baseline="0">
                <a:solidFill>
                  <a:srgbClr val="444D26"/>
                </a:solidFill>
                <a:uFillTx/>
                <a:latin typeface="Tw Cen MT"/>
              </a:defRPr>
            </a:lvl1pPr>
          </a:lstStyle>
          <a:p>
            <a:pPr>
              <a:defRPr/>
            </a:pPr>
            <a:endParaRPr/>
          </a:p>
        </p:txBody>
      </p:sp>
      <p:sp>
        <p:nvSpPr>
          <p:cNvPr id="6" name="Rectangle 6">
            <a:extLst>
              <a:ext uri="{FF2B5EF4-FFF2-40B4-BE49-F238E27FC236}">
                <a16:creationId xmlns:a16="http://schemas.microsoft.com/office/drawing/2014/main" id="{ABE55400-CE62-451F-BF31-E923AFFD250F}"/>
              </a:ext>
            </a:extLst>
          </p:cNvPr>
          <p:cNvSpPr/>
          <p:nvPr/>
        </p:nvSpPr>
        <p:spPr>
          <a:xfrm>
            <a:off x="0" y="1235075"/>
            <a:ext cx="12192000" cy="319088"/>
          </a:xfrm>
          <a:prstGeom prst="rect">
            <a:avLst/>
          </a:prstGeom>
          <a:solidFill>
            <a:srgbClr val="FFFFFF"/>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7" name="Rectangle 7">
            <a:extLst>
              <a:ext uri="{FF2B5EF4-FFF2-40B4-BE49-F238E27FC236}">
                <a16:creationId xmlns:a16="http://schemas.microsoft.com/office/drawing/2014/main" id="{EF27D82A-DB87-41A2-AC06-BA9AC054004C}"/>
              </a:ext>
            </a:extLst>
          </p:cNvPr>
          <p:cNvSpPr/>
          <p:nvPr/>
        </p:nvSpPr>
        <p:spPr>
          <a:xfrm>
            <a:off x="0" y="1279525"/>
            <a:ext cx="711200" cy="228600"/>
          </a:xfrm>
          <a:prstGeom prst="rect">
            <a:avLst/>
          </a:prstGeom>
          <a:solidFill>
            <a:srgbClr val="F3A447"/>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8" name="Rectangle 8">
            <a:extLst>
              <a:ext uri="{FF2B5EF4-FFF2-40B4-BE49-F238E27FC236}">
                <a16:creationId xmlns:a16="http://schemas.microsoft.com/office/drawing/2014/main" id="{8D007991-DB7B-4672-B0D3-E4125EF694F7}"/>
              </a:ext>
            </a:extLst>
          </p:cNvPr>
          <p:cNvSpPr/>
          <p:nvPr/>
        </p:nvSpPr>
        <p:spPr>
          <a:xfrm>
            <a:off x="787400" y="1279525"/>
            <a:ext cx="11404600" cy="228600"/>
          </a:xfrm>
          <a:prstGeom prst="rect">
            <a:avLst/>
          </a:prstGeom>
          <a:solidFill>
            <a:srgbClr val="A5B592"/>
          </a:solidFill>
          <a:ln cap="flat">
            <a:noFill/>
            <a:prstDash val="solid"/>
          </a:ln>
        </p:spPr>
        <p:txBody>
          <a:bodyPr anchor="ctr" anchorCtr="1"/>
          <a:lstStyle/>
          <a:p>
            <a:pPr algn="ctr" defTabSz="685800" eaLnBrk="1" fontAlgn="auto" hangingPunct="1">
              <a:spcBef>
                <a:spcPts val="0"/>
              </a:spcBef>
              <a:spcAft>
                <a:spcPts val="0"/>
              </a:spcAft>
              <a:defRPr sz="1800" b="0" i="0" u="none" strike="noStrike" kern="0" cap="none" spc="0" baseline="0">
                <a:solidFill>
                  <a:srgbClr val="000000"/>
                </a:solidFill>
                <a:uFillTx/>
              </a:defRPr>
            </a:pPr>
            <a:endParaRPr lang="en-US" sz="1350" kern="0">
              <a:solidFill>
                <a:srgbClr val="FFFFFF"/>
              </a:solidFill>
              <a:latin typeface="Tw Cen MT"/>
            </a:endParaRPr>
          </a:p>
        </p:txBody>
      </p:sp>
      <p:sp>
        <p:nvSpPr>
          <p:cNvPr id="9" name="Slide Number Placeholder 22">
            <a:extLst>
              <a:ext uri="{FF2B5EF4-FFF2-40B4-BE49-F238E27FC236}">
                <a16:creationId xmlns:a16="http://schemas.microsoft.com/office/drawing/2014/main" id="{3A67939D-EE95-42EA-B52F-59A38EAA258D}"/>
              </a:ext>
            </a:extLst>
          </p:cNvPr>
          <p:cNvSpPr txBox="1">
            <a:spLocks noGrp="1"/>
          </p:cNvSpPr>
          <p:nvPr>
            <p:ph type="sldNum" sz="quarter" idx="4"/>
          </p:nvPr>
        </p:nvSpPr>
        <p:spPr>
          <a:xfrm>
            <a:off x="0" y="1271588"/>
            <a:ext cx="711200" cy="244475"/>
          </a:xfrm>
          <a:prstGeom prst="rect">
            <a:avLst/>
          </a:prstGeom>
          <a:noFill/>
          <a:ln>
            <a:noFill/>
          </a:ln>
        </p:spPr>
        <p:txBody>
          <a:bodyPr vert="horz" wrap="square" lIns="91440" tIns="45720" rIns="91440" bIns="45720" anchor="ctr" anchorCtr="1" compatLnSpc="1">
            <a:normAutofit/>
          </a:bodyPr>
          <a:lstStyle>
            <a:lvl1pPr marL="0" marR="0" lvl="0" indent="0" algn="ctr" defTabSz="685800" rtl="0" eaLnBrk="1" fontAlgn="auto" hangingPunct="1">
              <a:lnSpc>
                <a:spcPct val="100000"/>
              </a:lnSpc>
              <a:spcBef>
                <a:spcPts val="0"/>
              </a:spcBef>
              <a:spcAft>
                <a:spcPts val="0"/>
              </a:spcAft>
              <a:buNone/>
              <a:tabLst/>
              <a:defRPr lang="en-US" sz="900" b="1" i="0" u="none" strike="noStrike" kern="1200" cap="none" spc="0" baseline="0">
                <a:solidFill>
                  <a:srgbClr val="444D26"/>
                </a:solidFill>
                <a:uFillTx/>
                <a:latin typeface="Tw Cen MT" pitchFamily="34"/>
              </a:defRPr>
            </a:lvl1pPr>
          </a:lstStyle>
          <a:p>
            <a:pPr>
              <a:defRPr/>
            </a:pPr>
            <a:fld id="{56B4555B-6CEF-4A1C-B063-2BD3B567DC2D}"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17" r:id="rId10"/>
    <p:sldLayoutId id="2147483827" r:id="rId11"/>
  </p:sldLayoutIdLst>
  <p:transition spd="slow"/>
  <p:txStyles>
    <p:titleStyle>
      <a:lvl1pPr algn="l" rtl="0" eaLnBrk="0" fontAlgn="base" hangingPunct="0">
        <a:spcBef>
          <a:spcPct val="0"/>
        </a:spcBef>
        <a:spcAft>
          <a:spcPct val="0"/>
        </a:spcAft>
        <a:defRPr lang="en-US" sz="3300" kern="1200">
          <a:solidFill>
            <a:srgbClr val="444D26"/>
          </a:solidFill>
          <a:latin typeface="Tw Cen MT"/>
        </a:defRPr>
      </a:lvl1pPr>
      <a:lvl2pPr algn="l" rtl="0" eaLnBrk="0" fontAlgn="base" hangingPunct="0">
        <a:spcBef>
          <a:spcPct val="0"/>
        </a:spcBef>
        <a:spcAft>
          <a:spcPct val="0"/>
        </a:spcAft>
        <a:defRPr sz="3300">
          <a:solidFill>
            <a:srgbClr val="444D26"/>
          </a:solidFill>
          <a:latin typeface="Tw Cen MT" panose="020B0602020104020603" pitchFamily="34" charset="0"/>
        </a:defRPr>
      </a:lvl2pPr>
      <a:lvl3pPr algn="l" rtl="0" eaLnBrk="0" fontAlgn="base" hangingPunct="0">
        <a:spcBef>
          <a:spcPct val="0"/>
        </a:spcBef>
        <a:spcAft>
          <a:spcPct val="0"/>
        </a:spcAft>
        <a:defRPr sz="3300">
          <a:solidFill>
            <a:srgbClr val="444D26"/>
          </a:solidFill>
          <a:latin typeface="Tw Cen MT" panose="020B0602020104020603" pitchFamily="34" charset="0"/>
        </a:defRPr>
      </a:lvl3pPr>
      <a:lvl4pPr algn="l" rtl="0" eaLnBrk="0" fontAlgn="base" hangingPunct="0">
        <a:spcBef>
          <a:spcPct val="0"/>
        </a:spcBef>
        <a:spcAft>
          <a:spcPct val="0"/>
        </a:spcAft>
        <a:defRPr sz="3300">
          <a:solidFill>
            <a:srgbClr val="444D26"/>
          </a:solidFill>
          <a:latin typeface="Tw Cen MT" panose="020B0602020104020603" pitchFamily="34" charset="0"/>
        </a:defRPr>
      </a:lvl4pPr>
      <a:lvl5pPr algn="l" rtl="0" eaLnBrk="0" fontAlgn="base" hangingPunct="0">
        <a:spcBef>
          <a:spcPct val="0"/>
        </a:spcBef>
        <a:spcAft>
          <a:spcPct val="0"/>
        </a:spcAft>
        <a:defRPr sz="3300">
          <a:solidFill>
            <a:srgbClr val="444D26"/>
          </a:solidFill>
          <a:latin typeface="Tw Cen MT" panose="020B0602020104020603" pitchFamily="34" charset="0"/>
        </a:defRPr>
      </a:lvl5pPr>
      <a:lvl6pPr marL="457200" algn="l" rtl="0" eaLnBrk="0" fontAlgn="base" hangingPunct="0">
        <a:spcBef>
          <a:spcPct val="0"/>
        </a:spcBef>
        <a:spcAft>
          <a:spcPct val="0"/>
        </a:spcAft>
        <a:defRPr sz="3300">
          <a:solidFill>
            <a:srgbClr val="444D26"/>
          </a:solidFill>
          <a:latin typeface="Tw Cen MT" panose="020B0602020104020603" pitchFamily="34" charset="0"/>
        </a:defRPr>
      </a:lvl6pPr>
      <a:lvl7pPr marL="914400" algn="l" rtl="0" eaLnBrk="0" fontAlgn="base" hangingPunct="0">
        <a:spcBef>
          <a:spcPct val="0"/>
        </a:spcBef>
        <a:spcAft>
          <a:spcPct val="0"/>
        </a:spcAft>
        <a:defRPr sz="3300">
          <a:solidFill>
            <a:srgbClr val="444D26"/>
          </a:solidFill>
          <a:latin typeface="Tw Cen MT" panose="020B0602020104020603" pitchFamily="34" charset="0"/>
        </a:defRPr>
      </a:lvl7pPr>
      <a:lvl8pPr marL="1371600" algn="l" rtl="0" eaLnBrk="0" fontAlgn="base" hangingPunct="0">
        <a:spcBef>
          <a:spcPct val="0"/>
        </a:spcBef>
        <a:spcAft>
          <a:spcPct val="0"/>
        </a:spcAft>
        <a:defRPr sz="3300">
          <a:solidFill>
            <a:srgbClr val="444D26"/>
          </a:solidFill>
          <a:latin typeface="Tw Cen MT" panose="020B0602020104020603" pitchFamily="34" charset="0"/>
        </a:defRPr>
      </a:lvl8pPr>
      <a:lvl9pPr marL="1828800" algn="l" rtl="0" eaLnBrk="0" fontAlgn="base" hangingPunct="0">
        <a:spcBef>
          <a:spcPct val="0"/>
        </a:spcBef>
        <a:spcAft>
          <a:spcPct val="0"/>
        </a:spcAft>
        <a:defRPr sz="3300">
          <a:solidFill>
            <a:srgbClr val="444D26"/>
          </a:solidFill>
          <a:latin typeface="Tw Cen MT" panose="020B0602020104020603" pitchFamily="34" charset="0"/>
        </a:defRPr>
      </a:lvl9pPr>
    </p:titleStyle>
    <p:bodyStyle>
      <a:lvl1pPr marL="238125" indent="-238125" algn="l" rtl="0" eaLnBrk="0" fontAlgn="base" hangingPunct="0">
        <a:spcBef>
          <a:spcPts val="525"/>
        </a:spcBef>
        <a:spcAft>
          <a:spcPct val="0"/>
        </a:spcAft>
        <a:buClr>
          <a:srgbClr val="F3A447"/>
        </a:buClr>
        <a:buSzPct val="60000"/>
        <a:buFont typeface="Wingdings" panose="05000000000000000000" pitchFamily="2" charset="2"/>
        <a:buChar char=""/>
        <a:defRPr lang="en-US" sz="2100" kern="1200">
          <a:solidFill>
            <a:srgbClr val="000000"/>
          </a:solidFill>
          <a:latin typeface="Tw Cen MT"/>
        </a:defRPr>
      </a:lvl1pPr>
      <a:lvl2pPr marL="479425" lvl="1" indent="-204788" algn="l" rtl="0" eaLnBrk="0" fontAlgn="base" hangingPunct="0">
        <a:spcBef>
          <a:spcPts val="413"/>
        </a:spcBef>
        <a:spcAft>
          <a:spcPct val="0"/>
        </a:spcAft>
        <a:buClr>
          <a:srgbClr val="A5B592"/>
        </a:buClr>
        <a:buSzPct val="70000"/>
        <a:buFont typeface="Wingdings 2" panose="05020102010507070707" pitchFamily="18" charset="2"/>
        <a:buChar char=""/>
        <a:defRPr lang="en-US" sz="1900" kern="1200">
          <a:solidFill>
            <a:srgbClr val="000000"/>
          </a:solidFill>
          <a:latin typeface="Tw Cen MT"/>
        </a:defRPr>
      </a:lvl2pPr>
      <a:lvl3pPr marL="685800" lvl="2" indent="-171450" algn="l" rtl="0" eaLnBrk="0" fontAlgn="base" hangingPunct="0">
        <a:spcBef>
          <a:spcPts val="375"/>
        </a:spcBef>
        <a:spcAft>
          <a:spcPct val="0"/>
        </a:spcAft>
        <a:buClr>
          <a:srgbClr val="F3A447"/>
        </a:buClr>
        <a:buSzPct val="75000"/>
        <a:buFont typeface="Wingdings" panose="05000000000000000000" pitchFamily="2" charset="2"/>
        <a:buChar char=""/>
        <a:defRPr lang="en-US" sz="1700" kern="1200">
          <a:solidFill>
            <a:srgbClr val="000000"/>
          </a:solidFill>
          <a:latin typeface="Tw Cen MT"/>
        </a:defRPr>
      </a:lvl3pPr>
      <a:lvl4pPr marL="1028700" lvl="3" indent="-171450" algn="l" rtl="0" eaLnBrk="0" fontAlgn="base" hangingPunct="0">
        <a:spcBef>
          <a:spcPts val="300"/>
        </a:spcBef>
        <a:spcAft>
          <a:spcPct val="0"/>
        </a:spcAft>
        <a:buClr>
          <a:srgbClr val="E7BC29"/>
        </a:buClr>
        <a:buSzPct val="75000"/>
        <a:buFont typeface="Wingdings" panose="05000000000000000000" pitchFamily="2" charset="2"/>
        <a:buChar char=""/>
        <a:defRPr lang="en-US" sz="1500" kern="1200">
          <a:solidFill>
            <a:srgbClr val="000000"/>
          </a:solidFill>
          <a:latin typeface="Tw Cen MT"/>
        </a:defRPr>
      </a:lvl4pPr>
      <a:lvl5pPr marL="1371600" lvl="4" indent="-171450" algn="l" rtl="0" eaLnBrk="0" fontAlgn="base" hangingPunct="0">
        <a:spcBef>
          <a:spcPts val="300"/>
        </a:spcBef>
        <a:spcAft>
          <a:spcPct val="0"/>
        </a:spcAft>
        <a:buClr>
          <a:srgbClr val="D092A7"/>
        </a:buClr>
        <a:buSzPct val="65000"/>
        <a:buFont typeface="Wingdings" panose="05000000000000000000" pitchFamily="2" charset="2"/>
        <a:buChar char=""/>
        <a:defRPr lang="en-US" sz="1500" kern="1200">
          <a:solidFill>
            <a:srgbClr val="000000"/>
          </a:solidFill>
          <a:latin typeface="Tw Cen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name="Slide131">
    <p:spTree>
      <p:nvGrpSpPr>
        <p:cNvPr id="1" name=""/>
        <p:cNvGrpSpPr/>
        <p:nvPr/>
      </p:nvGrpSpPr>
      <p:grpSpPr>
        <a:xfrm>
          <a:off x="0" y="0"/>
          <a:ext cx="0" cy="0"/>
          <a:chOff x="0" y="0"/>
          <a:chExt cx="0" cy="0"/>
        </a:xfrm>
      </p:grpSpPr>
      <p:pic>
        <p:nvPicPr>
          <p:cNvPr id="7" name="Picture 2" descr="http://medicalcity.ksu.edu.sa/images/uploads/news/KSU_BackgroundLogo_(2).png">
            <a:extLst>
              <a:ext uri="{FF2B5EF4-FFF2-40B4-BE49-F238E27FC236}">
                <a16:creationId xmlns:a16="http://schemas.microsoft.com/office/drawing/2014/main" id="{E0AC50CF-E1A2-424C-8435-6AF3189A2513}"/>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6" name="Rectangle 5">
            <a:extLst>
              <a:ext uri="{FF2B5EF4-FFF2-40B4-BE49-F238E27FC236}">
                <a16:creationId xmlns:a16="http://schemas.microsoft.com/office/drawing/2014/main" id="{73F3DE61-79A3-4754-865D-C3A7A5652B96}"/>
              </a:ext>
            </a:extLst>
          </p:cNvPr>
          <p:cNvSpPr>
            <a:spLocks noChangeArrowheads="1"/>
          </p:cNvSpPr>
          <p:nvPr/>
        </p:nvSpPr>
        <p:spPr bwMode="auto">
          <a:xfrm>
            <a:off x="2414588" y="1728788"/>
            <a:ext cx="7627937"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defRPr/>
            </a:pPr>
            <a:r>
              <a:rPr lang="en-US" altLang="en-US" sz="6600" dirty="0">
                <a:ln w="3175" cmpd="sng">
                  <a:noFill/>
                </a:ln>
                <a:solidFill>
                  <a:srgbClr val="595959"/>
                </a:solidFill>
                <a:effectLst>
                  <a:outerShdw blurRad="38100" dist="38100" dir="2700000" algn="tl">
                    <a:srgbClr val="000000">
                      <a:alpha val="43137"/>
                    </a:srgbClr>
                  </a:outerShdw>
                </a:effectLst>
                <a:latin typeface="Sakkal Majalla" panose="02000000000000000000" pitchFamily="2" charset="-78"/>
                <a:ea typeface="+mj-ea"/>
                <a:cs typeface="+mj-cs"/>
              </a:rPr>
              <a:t>Heterocyclic Organic Chemistry</a:t>
            </a:r>
          </a:p>
          <a:p>
            <a:pPr algn="ctr" eaLnBrk="1" hangingPunct="1">
              <a:spcBef>
                <a:spcPct val="0"/>
              </a:spcBef>
              <a:buClrTx/>
              <a:buFontTx/>
              <a:buNone/>
              <a:defRPr/>
            </a:pPr>
            <a:r>
              <a:rPr lang="en-US" altLang="en-US" sz="4400" dirty="0">
                <a:ln w="3175" cmpd="sng">
                  <a:noFill/>
                </a:ln>
                <a:solidFill>
                  <a:srgbClr val="595959"/>
                </a:solidFill>
                <a:effectLst>
                  <a:outerShdw blurRad="38100" dist="38100" dir="2700000" algn="tl">
                    <a:srgbClr val="000000">
                      <a:alpha val="43137"/>
                    </a:srgbClr>
                  </a:outerShdw>
                </a:effectLst>
                <a:latin typeface="Sakkal Majalla" panose="02000000000000000000" pitchFamily="2" charset="-78"/>
                <a:ea typeface="+mj-ea"/>
                <a:cs typeface="+mj-cs"/>
              </a:rPr>
              <a:t>CHEM 341</a:t>
            </a:r>
            <a:endParaRPr lang="en-IN" altLang="en-US" sz="4400" dirty="0">
              <a:ln w="3175" cmpd="sng">
                <a:noFill/>
              </a:ln>
              <a:solidFill>
                <a:srgbClr val="595959"/>
              </a:solidFill>
              <a:effectLst>
                <a:outerShdw blurRad="38100" dist="38100" dir="2700000" algn="tl">
                  <a:srgbClr val="000000">
                    <a:alpha val="43137"/>
                  </a:srgbClr>
                </a:outerShdw>
              </a:effectLst>
              <a:latin typeface="Sakkal Majalla" panose="02000000000000000000" pitchFamily="2" charset="-78"/>
              <a:ea typeface="+mj-ea"/>
              <a:cs typeface="+mj-cs"/>
            </a:endParaRPr>
          </a:p>
        </p:txBody>
      </p:sp>
      <p:sp>
        <p:nvSpPr>
          <p:cNvPr id="8" name="Rectangle 6">
            <a:extLst>
              <a:ext uri="{FF2B5EF4-FFF2-40B4-BE49-F238E27FC236}">
                <a16:creationId xmlns:a16="http://schemas.microsoft.com/office/drawing/2014/main" id="{378ECA0D-FCF0-441E-8932-1EBD2279EC38}"/>
              </a:ext>
            </a:extLst>
          </p:cNvPr>
          <p:cNvSpPr>
            <a:spLocks noChangeArrowheads="1"/>
          </p:cNvSpPr>
          <p:nvPr/>
        </p:nvSpPr>
        <p:spPr bwMode="auto">
          <a:xfrm>
            <a:off x="3663950" y="4740275"/>
            <a:ext cx="49593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defRPr/>
            </a:pPr>
            <a:r>
              <a:rPr lang="en-US" altLang="en-US" sz="1800" dirty="0">
                <a:solidFill>
                  <a:srgbClr val="30ACEC"/>
                </a:solidFill>
                <a:effectLst>
                  <a:outerShdw blurRad="38100" dist="38100" dir="2700000" algn="tl">
                    <a:srgbClr val="000000">
                      <a:alpha val="43137"/>
                    </a:srgbClr>
                  </a:outerShdw>
                </a:effectLst>
                <a:latin typeface="Palatino Linotype" panose="02040502050505030304" pitchFamily="18" charset="0"/>
              </a:rPr>
              <a:t>Dr. Sultan </a:t>
            </a:r>
            <a:r>
              <a:rPr lang="en-US" altLang="en-US" sz="1800" dirty="0" err="1">
                <a:solidFill>
                  <a:srgbClr val="30ACEC"/>
                </a:solidFill>
                <a:effectLst>
                  <a:outerShdw blurRad="38100" dist="38100" dir="2700000" algn="tl">
                    <a:srgbClr val="000000">
                      <a:alpha val="43137"/>
                    </a:srgbClr>
                  </a:outerShdw>
                </a:effectLst>
                <a:latin typeface="Palatino Linotype" panose="02040502050505030304" pitchFamily="18" charset="0"/>
              </a:rPr>
              <a:t>Almadhhi</a:t>
            </a:r>
            <a:endParaRPr lang="en-US" altLang="en-US" sz="1800" dirty="0">
              <a:solidFill>
                <a:srgbClr val="30ACEC"/>
              </a:solidFill>
              <a:effectLst>
                <a:outerShdw blurRad="38100" dist="38100" dir="2700000" algn="tl">
                  <a:srgbClr val="000000">
                    <a:alpha val="43137"/>
                  </a:srgbClr>
                </a:outerShdw>
              </a:effectLst>
              <a:latin typeface="Palatino Linotype" panose="02040502050505030304" pitchFamily="18" charset="0"/>
            </a:endParaRPr>
          </a:p>
          <a:p>
            <a:pPr algn="ctr">
              <a:spcBef>
                <a:spcPct val="0"/>
              </a:spcBef>
              <a:buClrTx/>
              <a:buFont typeface="Wingdings" panose="05000000000000000000" pitchFamily="2" charset="2"/>
              <a:buNone/>
              <a:defRPr/>
            </a:pPr>
            <a:r>
              <a:rPr lang="en-US" altLang="en-US" sz="1800" dirty="0">
                <a:solidFill>
                  <a:schemeClr val="tx1">
                    <a:lumMod val="50000"/>
                  </a:schemeClr>
                </a:solidFill>
                <a:effectLst>
                  <a:outerShdw blurRad="38100" dist="38100" dir="2700000" algn="tl">
                    <a:srgbClr val="000000">
                      <a:alpha val="43137"/>
                    </a:srgbClr>
                  </a:outerShdw>
                </a:effectLst>
                <a:latin typeface="Palatino Linotype" panose="02040502050505030304" pitchFamily="18" charset="0"/>
              </a:rPr>
              <a:t>Assistant Professor of Organic Chemistry </a:t>
            </a:r>
          </a:p>
          <a:p>
            <a:pPr algn="ctr">
              <a:spcBef>
                <a:spcPct val="0"/>
              </a:spcBef>
              <a:buClrTx/>
              <a:buFont typeface="Wingdings" panose="05000000000000000000" pitchFamily="2" charset="2"/>
              <a:buNone/>
              <a:defRPr/>
            </a:pPr>
            <a:r>
              <a:rPr lang="en-US" altLang="en-US" sz="1800" dirty="0">
                <a:solidFill>
                  <a:schemeClr val="tx1">
                    <a:lumMod val="50000"/>
                  </a:schemeClr>
                </a:solidFill>
                <a:effectLst>
                  <a:outerShdw blurRad="38100" dist="38100" dir="2700000" algn="tl">
                    <a:srgbClr val="000000">
                      <a:alpha val="43137"/>
                    </a:srgbClr>
                  </a:outerShdw>
                </a:effectLst>
                <a:latin typeface="Palatino Linotype" panose="02040502050505030304" pitchFamily="18" charset="0"/>
              </a:rPr>
              <a:t>King Saud University</a:t>
            </a:r>
          </a:p>
        </p:txBody>
      </p:sp>
      <p:sp>
        <p:nvSpPr>
          <p:cNvPr id="9" name="Rectangle 5">
            <a:extLst>
              <a:ext uri="{FF2B5EF4-FFF2-40B4-BE49-F238E27FC236}">
                <a16:creationId xmlns:a16="http://schemas.microsoft.com/office/drawing/2014/main" id="{C849592F-E1D9-486C-8731-8E4BA85DA1AE}"/>
              </a:ext>
            </a:extLst>
          </p:cNvPr>
          <p:cNvSpPr>
            <a:spLocks noChangeArrowheads="1"/>
          </p:cNvSpPr>
          <p:nvPr/>
        </p:nvSpPr>
        <p:spPr bwMode="auto">
          <a:xfrm>
            <a:off x="561975" y="6189663"/>
            <a:ext cx="16557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defRPr/>
            </a:pPr>
            <a:r>
              <a:rPr lang="en-US" altLang="en-US" u="sng" dirty="0">
                <a:ln w="3175" cmpd="sng">
                  <a:noFill/>
                </a:ln>
                <a:solidFill>
                  <a:srgbClr val="595959"/>
                </a:solidFill>
                <a:effectLst>
                  <a:outerShdw blurRad="38100" dist="38100" dir="2700000" algn="tl">
                    <a:srgbClr val="000000">
                      <a:alpha val="43137"/>
                    </a:srgbClr>
                  </a:outerShdw>
                </a:effectLst>
                <a:latin typeface="Sakkal Majalla" panose="02000000000000000000" pitchFamily="2" charset="-78"/>
                <a:ea typeface="+mj-ea"/>
                <a:cs typeface="+mj-cs"/>
              </a:rPr>
              <a:t>CHAPTER 5</a:t>
            </a:r>
            <a:endParaRPr lang="en-IN" altLang="en-US" u="sng" dirty="0">
              <a:ln w="3175" cmpd="sng">
                <a:noFill/>
              </a:ln>
              <a:solidFill>
                <a:srgbClr val="595959"/>
              </a:solidFill>
              <a:effectLst>
                <a:outerShdw blurRad="38100" dist="38100" dir="2700000" algn="tl">
                  <a:srgbClr val="000000">
                    <a:alpha val="43137"/>
                  </a:srgbClr>
                </a:outerShdw>
              </a:effectLst>
              <a:latin typeface="Sakkal Majalla" panose="02000000000000000000" pitchFamily="2" charset="-78"/>
              <a:ea typeface="+mj-ea"/>
              <a:cs typeface="+mj-cs"/>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name="Slide151">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377B966-CD93-4441-B0FE-288F9CEA9EEC}"/>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63D0BC51-7552-41A5-BC49-8522BE90C0A4}"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10</a:t>
            </a:fld>
            <a:endParaRPr lang="en-US" sz="1050" b="1" kern="0">
              <a:solidFill>
                <a:srgbClr val="FFFFFF"/>
              </a:solidFill>
              <a:latin typeface="Tw Cen MT" pitchFamily="34"/>
            </a:endParaRPr>
          </a:p>
        </p:txBody>
      </p:sp>
      <p:sp>
        <p:nvSpPr>
          <p:cNvPr id="4" name="Rectangle 3">
            <a:extLst>
              <a:ext uri="{FF2B5EF4-FFF2-40B4-BE49-F238E27FC236}">
                <a16:creationId xmlns:a16="http://schemas.microsoft.com/office/drawing/2014/main" id="{6AC35B9C-3043-42CB-AB49-B67BDF573E6B}"/>
              </a:ext>
            </a:extLst>
          </p:cNvPr>
          <p:cNvSpPr>
            <a:spLocks noChangeArrowheads="1"/>
          </p:cNvSpPr>
          <p:nvPr/>
        </p:nvSpPr>
        <p:spPr bwMode="auto">
          <a:xfrm>
            <a:off x="731838" y="1579563"/>
            <a:ext cx="3641473"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b="1" i="1" dirty="0">
                <a:solidFill>
                  <a:srgbClr val="FF0000"/>
                </a:solidFill>
                <a:latin typeface="Tw Cen MT" panose="020B0602020104020603" pitchFamily="34" charset="0"/>
              </a:rPr>
              <a:t>Monosaccharides</a:t>
            </a:r>
            <a:r>
              <a:rPr lang="en-US" altLang="en-US" sz="2000" b="1" i="1" dirty="0">
                <a:solidFill>
                  <a:srgbClr val="000000"/>
                </a:solidFill>
                <a:latin typeface="Tw Cen MT" panose="020B0602020104020603" pitchFamily="34" charset="0"/>
              </a:rPr>
              <a:t> </a:t>
            </a:r>
            <a:r>
              <a:rPr lang="en-US" altLang="en-US" sz="2000" i="1" dirty="0">
                <a:solidFill>
                  <a:srgbClr val="000000"/>
                </a:solidFill>
                <a:latin typeface="Tw Cen MT" panose="020B0602020104020603" pitchFamily="34" charset="0"/>
              </a:rPr>
              <a:t>exist mainly in cyclic, hemiacetal forms </a:t>
            </a:r>
            <a:r>
              <a:rPr lang="en-US" altLang="en-US" sz="2000" dirty="0">
                <a:solidFill>
                  <a:srgbClr val="000000"/>
                </a:solidFill>
                <a:latin typeface="Tw Cen MT" panose="020B0602020104020603" pitchFamily="34" charset="0"/>
              </a:rPr>
              <a:t>and not in the acyclic </a:t>
            </a:r>
            <a:r>
              <a:rPr lang="en-US" altLang="en-US" sz="2000" dirty="0" err="1">
                <a:solidFill>
                  <a:srgbClr val="000000"/>
                </a:solidFill>
                <a:latin typeface="Tw Cen MT" panose="020B0602020104020603" pitchFamily="34" charset="0"/>
              </a:rPr>
              <a:t>aldo</a:t>
            </a:r>
            <a:r>
              <a:rPr lang="en-US" altLang="en-US" sz="2000" dirty="0">
                <a:solidFill>
                  <a:srgbClr val="000000"/>
                </a:solidFill>
                <a:latin typeface="Tw Cen MT" panose="020B0602020104020603" pitchFamily="34" charset="0"/>
              </a:rPr>
              <a:t>- or keto-forms.</a:t>
            </a:r>
          </a:p>
          <a:p>
            <a:pPr algn="just" eaLnBrk="1">
              <a:buSzPct val="100000"/>
              <a:buFont typeface="Courier New" panose="02070309020205020404" pitchFamily="49" charset="0"/>
              <a:buChar char="o"/>
            </a:pPr>
            <a:r>
              <a:rPr lang="en-US" altLang="en-US" sz="2000" dirty="0">
                <a:solidFill>
                  <a:srgbClr val="000000"/>
                </a:solidFill>
                <a:latin typeface="Tw Cen MT" panose="020B0602020104020603" pitchFamily="34" charset="0"/>
              </a:rPr>
              <a:t>The cyclization can result in stable 6-memeberd structure resembles pyran ring known as pyranose or  5-memeberd structure resembles furan ring known as furanose.</a:t>
            </a:r>
          </a:p>
        </p:txBody>
      </p:sp>
      <p:pic>
        <p:nvPicPr>
          <p:cNvPr id="8" name="Picture 2" descr="http://medicalcity.ksu.edu.sa/images/uploads/news/KSU_BackgroundLogo_(2).png">
            <a:extLst>
              <a:ext uri="{FF2B5EF4-FFF2-40B4-BE49-F238E27FC236}">
                <a16:creationId xmlns:a16="http://schemas.microsoft.com/office/drawing/2014/main" id="{10222452-4053-4596-AC23-4008E2FBF7B0}"/>
              </a:ext>
            </a:extLst>
          </p:cNvPr>
          <p:cNvPicPr>
            <a:picLocks noChangeAspect="1" noChangeArrowheads="1"/>
          </p:cNvPicPr>
          <p:nvPr/>
        </p:nvPicPr>
        <p:blipFill>
          <a:blip r:embed="rId2"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23558" name="Rectangle 3">
            <a:extLst>
              <a:ext uri="{FF2B5EF4-FFF2-40B4-BE49-F238E27FC236}">
                <a16:creationId xmlns:a16="http://schemas.microsoft.com/office/drawing/2014/main" id="{7F3C3FFE-3A1F-4B1F-8E87-EF77A03398E7}"/>
              </a:ext>
            </a:extLst>
          </p:cNvPr>
          <p:cNvSpPr>
            <a:spLocks noChangeArrowheads="1"/>
          </p:cNvSpPr>
          <p:nvPr/>
        </p:nvSpPr>
        <p:spPr bwMode="auto">
          <a:xfrm>
            <a:off x="2527300" y="185738"/>
            <a:ext cx="62452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The Cyclic Hemiacetal </a:t>
            </a:r>
          </a:p>
          <a:p>
            <a:pPr algn="ctr" eaLnBrk="1" hangingPunct="1"/>
            <a:r>
              <a:rPr lang="en-US" altLang="en-US" sz="3200" b="1">
                <a:solidFill>
                  <a:srgbClr val="FF0000"/>
                </a:solidFill>
                <a:latin typeface="Segoe UI" panose="020B0502040204020203" pitchFamily="34" charset="0"/>
                <a:cs typeface="Segoe UI" panose="020B0502040204020203" pitchFamily="34" charset="0"/>
              </a:rPr>
              <a:t>Structures of Monosaccharides </a:t>
            </a:r>
            <a:endParaRPr lang="en-US" altLang="en-US" sz="3200" b="1">
              <a:solidFill>
                <a:srgbClr val="FF0000"/>
              </a:solidFill>
              <a:latin typeface="Tw Cen MT" panose="020B0602020104020603" pitchFamily="34" charset="0"/>
            </a:endParaRPr>
          </a:p>
        </p:txBody>
      </p:sp>
      <p:sp>
        <p:nvSpPr>
          <p:cNvPr id="3" name="Rectangle 18">
            <a:extLst>
              <a:ext uri="{FF2B5EF4-FFF2-40B4-BE49-F238E27FC236}">
                <a16:creationId xmlns:a16="http://schemas.microsoft.com/office/drawing/2014/main" id="{3F3F2840-B515-D07C-7E03-1478A3BE9809}"/>
              </a:ext>
            </a:extLst>
          </p:cNvPr>
          <p:cNvSpPr>
            <a:spLocks noChangeArrowheads="1"/>
          </p:cNvSpPr>
          <p:nvPr/>
        </p:nvSpPr>
        <p:spPr bwMode="auto">
          <a:xfrm>
            <a:off x="711201" y="4786689"/>
            <a:ext cx="3060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b="1" i="1" dirty="0">
                <a:solidFill>
                  <a:srgbClr val="FF0000"/>
                </a:solidFill>
                <a:latin typeface="Tw Cen MT" panose="020B0602020104020603" pitchFamily="34" charset="0"/>
                <a:ea typeface="MV Boli" panose="02000500030200090000" pitchFamily="2" charset="0"/>
                <a:cs typeface="MV Boli" panose="02000500030200090000" pitchFamily="2" charset="0"/>
              </a:rPr>
              <a:t>Examples;  D-glucose:</a:t>
            </a:r>
          </a:p>
        </p:txBody>
      </p:sp>
      <p:sp>
        <p:nvSpPr>
          <p:cNvPr id="6" name="Rectangle 3">
            <a:extLst>
              <a:ext uri="{FF2B5EF4-FFF2-40B4-BE49-F238E27FC236}">
                <a16:creationId xmlns:a16="http://schemas.microsoft.com/office/drawing/2014/main" id="{F33672A2-A231-0B83-C987-3EACF9B5F434}"/>
              </a:ext>
            </a:extLst>
          </p:cNvPr>
          <p:cNvSpPr>
            <a:spLocks noChangeArrowheads="1"/>
          </p:cNvSpPr>
          <p:nvPr/>
        </p:nvSpPr>
        <p:spPr bwMode="auto">
          <a:xfrm>
            <a:off x="711200" y="5226784"/>
            <a:ext cx="364147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dirty="0">
                <a:solidFill>
                  <a:srgbClr val="000000"/>
                </a:solidFill>
                <a:latin typeface="Tw Cen MT" panose="020B0602020104020603" pitchFamily="34" charset="0"/>
              </a:rPr>
              <a:t>Pyranoses are formed by reaction of the hydroxyl group at C-5, with the carbonyl group.</a:t>
            </a:r>
          </a:p>
        </p:txBody>
      </p:sp>
      <p:pic>
        <p:nvPicPr>
          <p:cNvPr id="7" name="Picture 47" descr="Screen Clipping">
            <a:extLst>
              <a:ext uri="{FF2B5EF4-FFF2-40B4-BE49-F238E27FC236}">
                <a16:creationId xmlns:a16="http://schemas.microsoft.com/office/drawing/2014/main" id="{E316282C-B384-D5BC-9597-E0B7EFAD1C7F}"/>
              </a:ext>
            </a:extLst>
          </p:cNvPr>
          <p:cNvPicPr>
            <a:picLocks noChangeAspect="1"/>
          </p:cNvPicPr>
          <p:nvPr/>
        </p:nvPicPr>
        <p:blipFill rotWithShape="1">
          <a:blip r:embed="rId3">
            <a:extLst>
              <a:ext uri="{28A0092B-C50C-407E-A947-70E740481C1C}">
                <a14:useLocalDpi xmlns:a14="http://schemas.microsoft.com/office/drawing/2010/main" val="0"/>
              </a:ext>
            </a:extLst>
          </a:blip>
          <a:srcRect t="1442" r="2719" b="-1"/>
          <a:stretch/>
        </p:blipFill>
        <p:spPr bwMode="auto">
          <a:xfrm>
            <a:off x="4373311" y="1943100"/>
            <a:ext cx="7693673" cy="449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500"/>
                                        <p:tgtEl>
                                          <p:spTgt spid="3"/>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name="Slide152">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CE58E57-4C22-4F7C-A1B1-017CB5E1FF20}"/>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F533AB64-9585-4FE3-8CD4-D30760136F02}"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11</a:t>
            </a:fld>
            <a:endParaRPr lang="en-US" sz="1050" b="1" kern="0">
              <a:solidFill>
                <a:srgbClr val="FFFFFF"/>
              </a:solidFill>
              <a:latin typeface="Tw Cen MT" pitchFamily="34"/>
            </a:endParaRPr>
          </a:p>
        </p:txBody>
      </p:sp>
      <p:sp>
        <p:nvSpPr>
          <p:cNvPr id="4" name="Rectangle 4">
            <a:extLst>
              <a:ext uri="{FF2B5EF4-FFF2-40B4-BE49-F238E27FC236}">
                <a16:creationId xmlns:a16="http://schemas.microsoft.com/office/drawing/2014/main" id="{EAE0C0C7-878B-4CA5-9620-D8203B58A9E2}"/>
              </a:ext>
            </a:extLst>
          </p:cNvPr>
          <p:cNvSpPr>
            <a:spLocks noChangeArrowheads="1"/>
          </p:cNvSpPr>
          <p:nvPr/>
        </p:nvSpPr>
        <p:spPr bwMode="auto">
          <a:xfrm>
            <a:off x="711200" y="1633538"/>
            <a:ext cx="11017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SzPct val="100000"/>
              <a:buFont typeface="Courier New" panose="02070309020205020404" pitchFamily="49" charset="0"/>
              <a:buChar char="o"/>
            </a:pPr>
            <a:r>
              <a:rPr lang="en-US" altLang="en-US" sz="2000" b="1">
                <a:solidFill>
                  <a:srgbClr val="000000"/>
                </a:solidFill>
                <a:latin typeface="Tw Cen MT" panose="020B0602020104020603" pitchFamily="34" charset="0"/>
              </a:rPr>
              <a:t>Substituents attached to the ring lie above or below the plane.</a:t>
            </a:r>
          </a:p>
        </p:txBody>
      </p:sp>
      <p:pic>
        <p:nvPicPr>
          <p:cNvPr id="24580" name="Picture 5">
            <a:extLst>
              <a:ext uri="{FF2B5EF4-FFF2-40B4-BE49-F238E27FC236}">
                <a16:creationId xmlns:a16="http://schemas.microsoft.com/office/drawing/2014/main" id="{42E03A6D-4161-458B-8A90-C0A10FCA6933}"/>
              </a:ext>
            </a:extLst>
          </p:cNvPr>
          <p:cNvPicPr>
            <a:picLocks noChangeAspect="1"/>
          </p:cNvPicPr>
          <p:nvPr/>
        </p:nvPicPr>
        <p:blipFill>
          <a:blip r:embed="rId2">
            <a:lum bright="-20000" contrast="40000"/>
            <a:extLst>
              <a:ext uri="{28A0092B-C50C-407E-A947-70E740481C1C}">
                <a14:useLocalDpi xmlns:a14="http://schemas.microsoft.com/office/drawing/2010/main" val="0"/>
              </a:ext>
            </a:extLst>
          </a:blip>
          <a:srcRect b="3432"/>
          <a:stretch>
            <a:fillRect/>
          </a:stretch>
        </p:blipFill>
        <p:spPr bwMode="auto">
          <a:xfrm>
            <a:off x="3713163" y="2298700"/>
            <a:ext cx="4097337"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a:extLst>
              <a:ext uri="{FF2B5EF4-FFF2-40B4-BE49-F238E27FC236}">
                <a16:creationId xmlns:a16="http://schemas.microsoft.com/office/drawing/2014/main" id="{60F3DFF1-C0A1-46C5-A555-56D03F98A4DE}"/>
              </a:ext>
            </a:extLst>
          </p:cNvPr>
          <p:cNvSpPr/>
          <p:nvPr/>
        </p:nvSpPr>
        <p:spPr>
          <a:xfrm>
            <a:off x="876300" y="4268788"/>
            <a:ext cx="11017250" cy="1308100"/>
          </a:xfrm>
          <a:prstGeom prst="rect">
            <a:avLst/>
          </a:prstGeom>
          <a:noFill/>
          <a:ln cap="flat">
            <a:noFill/>
            <a:prstDash val="solid"/>
          </a:ln>
        </p:spPr>
        <p:txBody>
          <a:bodyPr>
            <a:spAutoFit/>
          </a:bodyPr>
          <a:lstStyle/>
          <a:p>
            <a:pPr marL="341308" algn="just" eaLnBrk="1" fontAlgn="auto">
              <a:spcBef>
                <a:spcPts val="0"/>
              </a:spcBef>
              <a:spcAft>
                <a:spcPts val="600"/>
              </a:spcAft>
              <a:defRPr sz="1800" b="0" i="0" u="none" strike="noStrike" kern="0" cap="none" spc="0" baseline="0">
                <a:solidFill>
                  <a:srgbClr val="000000"/>
                </a:solidFill>
                <a:uFillTx/>
              </a:defRPr>
            </a:pPr>
            <a:r>
              <a:rPr lang="en-US" sz="1600" b="1" i="1" kern="0" dirty="0">
                <a:solidFill>
                  <a:srgbClr val="0070C0"/>
                </a:solidFill>
                <a:latin typeface="Tw Cen MT"/>
              </a:rPr>
              <a:t>C-1</a:t>
            </a:r>
            <a:r>
              <a:rPr lang="en-US" sz="1600" i="1" kern="0" dirty="0">
                <a:solidFill>
                  <a:srgbClr val="000000"/>
                </a:solidFill>
                <a:latin typeface="Tw Cen MT"/>
              </a:rPr>
              <a:t> is the hemiacetal carbon </a:t>
            </a:r>
            <a:r>
              <a:rPr lang="en-US" sz="1600" kern="0" dirty="0">
                <a:solidFill>
                  <a:srgbClr val="000000"/>
                </a:solidFill>
                <a:latin typeface="Tw Cen MT"/>
              </a:rPr>
              <a:t>(it carries a hydroxyl group, and it is also connected to C-5 by an ether linkage).</a:t>
            </a:r>
          </a:p>
          <a:p>
            <a:pPr marL="285750" indent="-285750" algn="just" eaLnBrk="1" fontAlgn="auto">
              <a:spcBef>
                <a:spcPts val="0"/>
              </a:spcBef>
              <a:spcAft>
                <a:spcPts val="600"/>
              </a:spcAft>
              <a:buSzPct val="100000"/>
              <a:buFont typeface="Wingdings" pitchFamily="2"/>
              <a:buChar char="§"/>
              <a:defRPr sz="1800" b="0" i="0" u="none" strike="noStrike" kern="0" cap="none" spc="0" baseline="0">
                <a:solidFill>
                  <a:srgbClr val="000000"/>
                </a:solidFill>
                <a:uFillTx/>
              </a:defRPr>
            </a:pPr>
            <a:r>
              <a:rPr lang="en-US" sz="1600" b="1" kern="0" dirty="0">
                <a:solidFill>
                  <a:srgbClr val="FF0000"/>
                </a:solidFill>
                <a:latin typeface="Tw Cen MT"/>
              </a:rPr>
              <a:t>C-2</a:t>
            </a:r>
            <a:r>
              <a:rPr lang="en-US" sz="1600" kern="0" dirty="0">
                <a:solidFill>
                  <a:srgbClr val="000000"/>
                </a:solidFill>
                <a:latin typeface="Tw Cen MT"/>
              </a:rPr>
              <a:t>, </a:t>
            </a:r>
            <a:r>
              <a:rPr lang="en-US" sz="1600" b="1" kern="0" dirty="0">
                <a:solidFill>
                  <a:srgbClr val="FF0000"/>
                </a:solidFill>
                <a:latin typeface="Tw Cen MT"/>
              </a:rPr>
              <a:t>C-3</a:t>
            </a:r>
            <a:r>
              <a:rPr lang="en-US" sz="1600" kern="0" dirty="0">
                <a:solidFill>
                  <a:srgbClr val="000000"/>
                </a:solidFill>
                <a:latin typeface="Tw Cen MT"/>
              </a:rPr>
              <a:t>, and </a:t>
            </a:r>
            <a:r>
              <a:rPr lang="en-US" sz="1600" b="1" kern="0" dirty="0">
                <a:solidFill>
                  <a:srgbClr val="FF0000"/>
                </a:solidFill>
                <a:latin typeface="Tw Cen MT"/>
              </a:rPr>
              <a:t>C-4</a:t>
            </a:r>
            <a:r>
              <a:rPr lang="en-US" sz="1600" b="1" kern="0" dirty="0">
                <a:solidFill>
                  <a:srgbClr val="000000"/>
                </a:solidFill>
                <a:latin typeface="Tw Cen MT"/>
              </a:rPr>
              <a:t> </a:t>
            </a:r>
            <a:r>
              <a:rPr lang="en-US" sz="1600" kern="0" dirty="0">
                <a:solidFill>
                  <a:srgbClr val="000000"/>
                </a:solidFill>
                <a:latin typeface="Tw Cen MT"/>
              </a:rPr>
              <a:t>are secondary alcohol carbons.</a:t>
            </a:r>
          </a:p>
          <a:p>
            <a:pPr marL="285750" indent="-285750" algn="just" eaLnBrk="1" fontAlgn="auto">
              <a:spcBef>
                <a:spcPts val="0"/>
              </a:spcBef>
              <a:spcAft>
                <a:spcPts val="600"/>
              </a:spcAft>
              <a:buSzPct val="100000"/>
              <a:buFont typeface="Wingdings" pitchFamily="2"/>
              <a:buChar char="§"/>
              <a:defRPr sz="1800" b="0" i="0" u="none" strike="noStrike" kern="0" cap="none" spc="0" baseline="0">
                <a:solidFill>
                  <a:srgbClr val="000000"/>
                </a:solidFill>
                <a:uFillTx/>
              </a:defRPr>
            </a:pPr>
            <a:r>
              <a:rPr lang="en-US" sz="1600" b="1" kern="0" dirty="0">
                <a:solidFill>
                  <a:srgbClr val="FF0000"/>
                </a:solidFill>
                <a:latin typeface="Tw Cen MT"/>
              </a:rPr>
              <a:t>C-6</a:t>
            </a:r>
            <a:r>
              <a:rPr lang="en-US" sz="1600" kern="0" dirty="0">
                <a:solidFill>
                  <a:srgbClr val="000000"/>
                </a:solidFill>
                <a:latin typeface="Tw Cen MT"/>
              </a:rPr>
              <a:t> is a primary alcohol carbon.</a:t>
            </a:r>
          </a:p>
          <a:p>
            <a:pPr marL="285750" indent="-285750" algn="just" eaLnBrk="1" fontAlgn="auto">
              <a:spcBef>
                <a:spcPts val="0"/>
              </a:spcBef>
              <a:spcAft>
                <a:spcPts val="600"/>
              </a:spcAft>
              <a:buSzPct val="100000"/>
              <a:buFont typeface="Wingdings" pitchFamily="2"/>
              <a:buChar char="§"/>
              <a:defRPr sz="1800" b="0" i="0" u="none" strike="noStrike" kern="0" cap="none" spc="0" baseline="0">
                <a:solidFill>
                  <a:srgbClr val="000000"/>
                </a:solidFill>
                <a:uFillTx/>
              </a:defRPr>
            </a:pPr>
            <a:r>
              <a:rPr lang="en-US" sz="1600" kern="0" dirty="0">
                <a:solidFill>
                  <a:srgbClr val="000000"/>
                </a:solidFill>
                <a:latin typeface="Tw Cen MT"/>
              </a:rPr>
              <a:t>For</a:t>
            </a:r>
            <a:r>
              <a:rPr lang="en-US" sz="1600" b="1" kern="0" dirty="0">
                <a:solidFill>
                  <a:srgbClr val="FF0000"/>
                </a:solidFill>
                <a:latin typeface="Tw Cen MT"/>
              </a:rPr>
              <a:t> D-sugars</a:t>
            </a:r>
            <a:r>
              <a:rPr lang="en-US" sz="1600" kern="0" dirty="0">
                <a:solidFill>
                  <a:srgbClr val="000000"/>
                </a:solidFill>
                <a:latin typeface="Tw Cen MT"/>
              </a:rPr>
              <a:t>, the terminal -CH</a:t>
            </a:r>
            <a:r>
              <a:rPr lang="en-US" sz="1600" kern="0" baseline="-25000" dirty="0">
                <a:solidFill>
                  <a:srgbClr val="000000"/>
                </a:solidFill>
                <a:latin typeface="Tw Cen MT"/>
              </a:rPr>
              <a:t>2</a:t>
            </a:r>
            <a:r>
              <a:rPr lang="en-US" sz="1600" kern="0" dirty="0">
                <a:solidFill>
                  <a:srgbClr val="000000"/>
                </a:solidFill>
                <a:latin typeface="Tw Cen MT"/>
              </a:rPr>
              <a:t>OH group is </a:t>
            </a:r>
            <a:r>
              <a:rPr lang="en-US" sz="1600" i="1" kern="0" dirty="0">
                <a:solidFill>
                  <a:srgbClr val="000000"/>
                </a:solidFill>
                <a:latin typeface="Tw Cen MT"/>
              </a:rPr>
              <a:t>up </a:t>
            </a:r>
            <a:r>
              <a:rPr lang="en-US" sz="1600" kern="0" dirty="0">
                <a:solidFill>
                  <a:srgbClr val="000000"/>
                </a:solidFill>
                <a:latin typeface="Tw Cen MT"/>
              </a:rPr>
              <a:t>in the Haworth projection; for </a:t>
            </a:r>
            <a:r>
              <a:rPr lang="en-US" sz="1600" b="1" kern="0" dirty="0">
                <a:solidFill>
                  <a:srgbClr val="FF0000"/>
                </a:solidFill>
                <a:latin typeface="Tw Cen MT"/>
              </a:rPr>
              <a:t>L-sugars</a:t>
            </a:r>
            <a:r>
              <a:rPr lang="en-US" sz="1600" kern="0" dirty="0">
                <a:solidFill>
                  <a:srgbClr val="000000"/>
                </a:solidFill>
                <a:latin typeface="Tw Cen MT"/>
              </a:rPr>
              <a:t>, it is down.</a:t>
            </a:r>
          </a:p>
        </p:txBody>
      </p:sp>
      <p:pic>
        <p:nvPicPr>
          <p:cNvPr id="7" name="Picture 2" descr="http://medicalcity.ksu.edu.sa/images/uploads/news/KSU_BackgroundLogo_(2).png">
            <a:extLst>
              <a:ext uri="{FF2B5EF4-FFF2-40B4-BE49-F238E27FC236}">
                <a16:creationId xmlns:a16="http://schemas.microsoft.com/office/drawing/2014/main" id="{5B4997E0-DBD9-4FD8-A9E4-775E0B0E1AF0}"/>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24583" name="Rectangle 3">
            <a:extLst>
              <a:ext uri="{FF2B5EF4-FFF2-40B4-BE49-F238E27FC236}">
                <a16:creationId xmlns:a16="http://schemas.microsoft.com/office/drawing/2014/main" id="{5621F6CB-D2ED-45D8-A561-B9831070C744}"/>
              </a:ext>
            </a:extLst>
          </p:cNvPr>
          <p:cNvSpPr>
            <a:spLocks noChangeArrowheads="1"/>
          </p:cNvSpPr>
          <p:nvPr/>
        </p:nvSpPr>
        <p:spPr bwMode="auto">
          <a:xfrm>
            <a:off x="3814763" y="404813"/>
            <a:ext cx="39719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Haworth Projection</a:t>
            </a:r>
            <a:endParaRPr lang="en-US" altLang="en-US" sz="3200" b="1" dirty="0">
              <a:solidFill>
                <a:srgbClr val="FF0000"/>
              </a:solidFill>
              <a:latin typeface="Tw Cen MT" panose="020B0602020104020603"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42" presetClass="entr" presetSubtype="0"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1000"/>
                                        <p:tgtEl>
                                          <p:spTgt spid="6">
                                            <p:txEl>
                                              <p:pRg st="0" end="0"/>
                                            </p:txEl>
                                          </p:spTgt>
                                        </p:tgtEl>
                                      </p:cBhvr>
                                    </p:animEffect>
                                    <p:anim calcmode="lin" valueType="num">
                                      <p:cBhvr>
                                        <p:cTn id="11"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1000"/>
                                        <p:tgtEl>
                                          <p:spTgt spid="6">
                                            <p:txEl>
                                              <p:pRg st="1" end="1"/>
                                            </p:txEl>
                                          </p:spTgt>
                                        </p:tgtEl>
                                      </p:cBhvr>
                                    </p:animEffect>
                                    <p:anim calcmode="lin" valueType="num">
                                      <p:cBhvr>
                                        <p:cTn id="1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Effect transition="in" filter="fade">
                                      <p:cBhvr>
                                        <p:cTn id="24" dur="1000"/>
                                        <p:tgtEl>
                                          <p:spTgt spid="6">
                                            <p:txEl>
                                              <p:pRg st="2" end="2"/>
                                            </p:txEl>
                                          </p:spTgt>
                                        </p:tgtEl>
                                      </p:cBhvr>
                                    </p:animEffect>
                                    <p:anim calcmode="lin" valueType="num">
                                      <p:cBhvr>
                                        <p:cTn id="2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Effect transition="in" filter="fade">
                                      <p:cBhvr>
                                        <p:cTn id="31" dur="1000"/>
                                        <p:tgtEl>
                                          <p:spTgt spid="6">
                                            <p:txEl>
                                              <p:pRg st="3" end="3"/>
                                            </p:txEl>
                                          </p:spTgt>
                                        </p:tgtEl>
                                      </p:cBhvr>
                                    </p:animEffect>
                                    <p:anim calcmode="lin" valueType="num">
                                      <p:cBhvr>
                                        <p:cTn id="3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name="Slide153">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F2D423-3129-4679-9DA0-221D4A861C45}"/>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DAEDCC11-A40A-4739-A214-BAA177188EAD}"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12</a:t>
            </a:fld>
            <a:endParaRPr lang="en-US" sz="1050" b="1" kern="0">
              <a:solidFill>
                <a:srgbClr val="FFFFFF"/>
              </a:solidFill>
              <a:latin typeface="Tw Cen MT" pitchFamily="34"/>
            </a:endParaRPr>
          </a:p>
        </p:txBody>
      </p:sp>
      <p:sp>
        <p:nvSpPr>
          <p:cNvPr id="4" name="Rectangle 6">
            <a:extLst>
              <a:ext uri="{FF2B5EF4-FFF2-40B4-BE49-F238E27FC236}">
                <a16:creationId xmlns:a16="http://schemas.microsoft.com/office/drawing/2014/main" id="{23A851AF-3A1A-4F11-AC34-339FAC3BE1B5}"/>
              </a:ext>
            </a:extLst>
          </p:cNvPr>
          <p:cNvSpPr>
            <a:spLocks noChangeArrowheads="1"/>
          </p:cNvSpPr>
          <p:nvPr/>
        </p:nvSpPr>
        <p:spPr bwMode="auto">
          <a:xfrm>
            <a:off x="711200" y="2090738"/>
            <a:ext cx="11355388" cy="217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SzPct val="100000"/>
              <a:buFont typeface="Courier New" panose="02070309020205020404" pitchFamily="49" charset="0"/>
              <a:buChar char="o"/>
            </a:pPr>
            <a:r>
              <a:rPr lang="en-US" altLang="en-US" sz="2000" b="1">
                <a:solidFill>
                  <a:srgbClr val="FF0000"/>
                </a:solidFill>
                <a:latin typeface="Tw Cen MT" panose="020B0602020104020603" pitchFamily="34" charset="0"/>
                <a:ea typeface="MV Boli" panose="02000500030200090000" pitchFamily="2" charset="0"/>
                <a:cs typeface="MV Boli" panose="02000500030200090000" pitchFamily="2" charset="0"/>
              </a:rPr>
              <a:t>Anomeric carbon; </a:t>
            </a:r>
            <a:r>
              <a:rPr lang="en-US" altLang="en-US" sz="2000">
                <a:solidFill>
                  <a:srgbClr val="000000"/>
                </a:solidFill>
                <a:latin typeface="Tw Cen MT" panose="020B0602020104020603" pitchFamily="34" charset="0"/>
              </a:rPr>
              <a:t>The hemiacetal carbon, the carbon that forms the new stereogenic center. </a:t>
            </a:r>
          </a:p>
          <a:p>
            <a:pPr algn="just" eaLnBrk="1">
              <a:spcAft>
                <a:spcPts val="600"/>
              </a:spcAft>
              <a:buSzPct val="100000"/>
              <a:buFont typeface="Courier New" panose="02070309020205020404" pitchFamily="49" charset="0"/>
              <a:buChar char="o"/>
            </a:pPr>
            <a:r>
              <a:rPr lang="en-US" altLang="en-US" sz="2000" b="1">
                <a:solidFill>
                  <a:srgbClr val="FF0000"/>
                </a:solidFill>
                <a:latin typeface="Tw Cen MT" panose="020B0602020104020603" pitchFamily="34" charset="0"/>
                <a:ea typeface="MV Boli" panose="02000500030200090000" pitchFamily="2" charset="0"/>
                <a:cs typeface="MV Boli" panose="02000500030200090000" pitchFamily="2" charset="0"/>
              </a:rPr>
              <a:t>Anomers;</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Two monosaccharides that differ only in configuration at the anomeric center are (a special kind of epimers).</a:t>
            </a:r>
          </a:p>
          <a:p>
            <a:pPr algn="just" eaLnBrk="1">
              <a:spcAft>
                <a:spcPts val="600"/>
              </a:spcAft>
              <a:buSzPct val="100000"/>
              <a:buFont typeface="Courier New" panose="02070309020205020404" pitchFamily="49" charset="0"/>
              <a:buChar char="o"/>
            </a:pPr>
            <a:r>
              <a:rPr lang="en-US" altLang="en-US" sz="2000" b="1">
                <a:solidFill>
                  <a:srgbClr val="FF0000"/>
                </a:solidFill>
                <a:latin typeface="Tw Cen MT" panose="020B0602020104020603" pitchFamily="34" charset="0"/>
                <a:ea typeface="MV Boli" panose="02000500030200090000" pitchFamily="2" charset="0"/>
                <a:cs typeface="MV Boli" panose="02000500030200090000" pitchFamily="2" charset="0"/>
              </a:rPr>
              <a:t>Anomers</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are called </a:t>
            </a:r>
            <a:r>
              <a:rPr lang="en-US" altLang="en-US" sz="2000">
                <a:solidFill>
                  <a:srgbClr val="000000"/>
                </a:solidFill>
                <a:latin typeface="Symbol" panose="05050102010706020507" pitchFamily="18" charset="2"/>
              </a:rPr>
              <a:t></a:t>
            </a:r>
            <a:r>
              <a:rPr lang="en-US" altLang="en-US" sz="2000">
                <a:solidFill>
                  <a:srgbClr val="000000"/>
                </a:solidFill>
                <a:latin typeface="Tw Cen MT" panose="020B0602020104020603" pitchFamily="34" charset="0"/>
              </a:rPr>
              <a:t> or </a:t>
            </a:r>
            <a:r>
              <a:rPr lang="en-US" altLang="en-US" sz="2000">
                <a:solidFill>
                  <a:srgbClr val="000000"/>
                </a:solidFill>
                <a:latin typeface="Symbol" panose="05050102010706020507" pitchFamily="18" charset="2"/>
              </a:rPr>
              <a:t></a:t>
            </a:r>
            <a:r>
              <a:rPr lang="en-US" altLang="en-US" sz="2000">
                <a:solidFill>
                  <a:srgbClr val="000000"/>
                </a:solidFill>
                <a:latin typeface="Tw Cen MT" panose="020B0602020104020603" pitchFamily="34" charset="0"/>
              </a:rPr>
              <a:t>, depending on the position of the hydroxyl group. </a:t>
            </a:r>
          </a:p>
          <a:p>
            <a:pPr algn="just" eaLnBrk="1">
              <a:spcAft>
                <a:spcPts val="600"/>
              </a:spcAft>
              <a:buSzPct val="100000"/>
              <a:buFont typeface="Courier New" panose="02070309020205020404" pitchFamily="49" charset="0"/>
              <a:buChar char="o"/>
            </a:pPr>
            <a:r>
              <a:rPr lang="en-US" altLang="en-US" sz="2000" b="1">
                <a:solidFill>
                  <a:srgbClr val="000000"/>
                </a:solidFill>
                <a:latin typeface="Tw Cen MT" panose="020B0602020104020603" pitchFamily="34" charset="0"/>
              </a:rPr>
              <a:t>For </a:t>
            </a:r>
            <a:r>
              <a:rPr lang="en-US" altLang="en-US" sz="2000" b="1">
                <a:solidFill>
                  <a:srgbClr val="FF0000"/>
                </a:solidFill>
                <a:latin typeface="Tw Cen MT" panose="020B0602020104020603" pitchFamily="34" charset="0"/>
              </a:rPr>
              <a:t>monosaccharides</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in the </a:t>
            </a:r>
            <a:r>
              <a:rPr lang="en-US" altLang="en-US" sz="2000" b="1">
                <a:solidFill>
                  <a:srgbClr val="FF0000"/>
                </a:solidFill>
                <a:latin typeface="Tw Cen MT" panose="020B0602020104020603" pitchFamily="34" charset="0"/>
              </a:rPr>
              <a:t>D-series</a:t>
            </a:r>
            <a:r>
              <a:rPr lang="en-US" altLang="en-US" sz="2000">
                <a:solidFill>
                  <a:srgbClr val="000000"/>
                </a:solidFill>
                <a:latin typeface="Tw Cen MT" panose="020B0602020104020603" pitchFamily="34" charset="0"/>
              </a:rPr>
              <a:t>, the </a:t>
            </a:r>
            <a:r>
              <a:rPr lang="en-US" altLang="en-US" sz="2000">
                <a:solidFill>
                  <a:srgbClr val="0070C0"/>
                </a:solidFill>
                <a:latin typeface="Tw Cen MT" panose="020B0602020104020603" pitchFamily="34" charset="0"/>
              </a:rPr>
              <a:t>hydroxyl group is “down” in the </a:t>
            </a:r>
            <a:r>
              <a:rPr lang="en-US" altLang="en-US" sz="2000">
                <a:solidFill>
                  <a:srgbClr val="0070C0"/>
                </a:solidFill>
                <a:latin typeface="Symbol" panose="05050102010706020507" pitchFamily="18" charset="2"/>
              </a:rPr>
              <a:t></a:t>
            </a:r>
            <a:r>
              <a:rPr lang="en-US" altLang="en-US" sz="2000">
                <a:solidFill>
                  <a:srgbClr val="0070C0"/>
                </a:solidFill>
                <a:latin typeface="Tw Cen MT" panose="020B0602020104020603" pitchFamily="34" charset="0"/>
              </a:rPr>
              <a:t> anomer </a:t>
            </a:r>
            <a:r>
              <a:rPr lang="en-US" altLang="en-US" sz="2000">
                <a:solidFill>
                  <a:srgbClr val="000000"/>
                </a:solidFill>
                <a:latin typeface="Tw Cen MT" panose="020B0602020104020603" pitchFamily="34" charset="0"/>
              </a:rPr>
              <a:t>and </a:t>
            </a:r>
            <a:r>
              <a:rPr lang="en-US" altLang="en-US" sz="2000">
                <a:solidFill>
                  <a:srgbClr val="0070C0"/>
                </a:solidFill>
                <a:latin typeface="Tw Cen MT" panose="020B0602020104020603" pitchFamily="34" charset="0"/>
              </a:rPr>
              <a:t>“up” in the </a:t>
            </a:r>
            <a:r>
              <a:rPr lang="en-US" altLang="en-US" sz="2000">
                <a:solidFill>
                  <a:srgbClr val="0070C0"/>
                </a:solidFill>
                <a:latin typeface="Symbol" panose="05050102010706020507" pitchFamily="18" charset="2"/>
              </a:rPr>
              <a:t></a:t>
            </a:r>
            <a:r>
              <a:rPr lang="en-US" altLang="en-US" sz="2000">
                <a:solidFill>
                  <a:srgbClr val="0070C0"/>
                </a:solidFill>
                <a:latin typeface="Tw Cen MT" panose="020B0602020104020603" pitchFamily="34" charset="0"/>
              </a:rPr>
              <a:t> anomer</a:t>
            </a:r>
            <a:r>
              <a:rPr lang="en-US" altLang="en-US" sz="2000">
                <a:solidFill>
                  <a:srgbClr val="000000"/>
                </a:solidFill>
                <a:latin typeface="Tw Cen MT" panose="020B0602020104020603" pitchFamily="34" charset="0"/>
              </a:rPr>
              <a:t>.</a:t>
            </a:r>
          </a:p>
        </p:txBody>
      </p:sp>
      <p:pic>
        <p:nvPicPr>
          <p:cNvPr id="25604" name="Picture 7">
            <a:extLst>
              <a:ext uri="{FF2B5EF4-FFF2-40B4-BE49-F238E27FC236}">
                <a16:creationId xmlns:a16="http://schemas.microsoft.com/office/drawing/2014/main" id="{EDB9B7EF-3BF2-4E65-B88F-1BAB9728EEBB}"/>
              </a:ext>
            </a:extLst>
          </p:cNvPr>
          <p:cNvPicPr>
            <a:picLocks noChangeAspect="1"/>
          </p:cNvPicPr>
          <p:nvPr/>
        </p:nvPicPr>
        <p:blipFill>
          <a:blip r:embed="rId2">
            <a:lum bright="-20000" contrast="40000"/>
            <a:extLst>
              <a:ext uri="{28A0092B-C50C-407E-A947-70E740481C1C}">
                <a14:useLocalDpi xmlns:a14="http://schemas.microsoft.com/office/drawing/2010/main" val="0"/>
              </a:ext>
            </a:extLst>
          </a:blip>
          <a:srcRect l="3505" t="3194" r="1872" b="4173"/>
          <a:stretch>
            <a:fillRect/>
          </a:stretch>
        </p:blipFill>
        <p:spPr bwMode="auto">
          <a:xfrm>
            <a:off x="3308350" y="3968750"/>
            <a:ext cx="498475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a:extLst>
              <a:ext uri="{FF2B5EF4-FFF2-40B4-BE49-F238E27FC236}">
                <a16:creationId xmlns:a16="http://schemas.microsoft.com/office/drawing/2014/main" id="{0721CE90-EAFA-432A-B32C-AD58F3B48C4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1088" y="5872163"/>
            <a:ext cx="7489825"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http://medicalcity.ksu.edu.sa/images/uploads/news/KSU_BackgroundLogo_(2).png">
            <a:extLst>
              <a:ext uri="{FF2B5EF4-FFF2-40B4-BE49-F238E27FC236}">
                <a16:creationId xmlns:a16="http://schemas.microsoft.com/office/drawing/2014/main" id="{927B5350-5DF6-4CC2-882D-6F27B6939C54}"/>
              </a:ext>
            </a:extLst>
          </p:cNvPr>
          <p:cNvPicPr>
            <a:picLocks noChangeAspect="1" noChangeArrowheads="1"/>
          </p:cNvPicPr>
          <p:nvPr/>
        </p:nvPicPr>
        <p:blipFill>
          <a:blip r:embed="rId4"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25607" name="Rectangle 3">
            <a:extLst>
              <a:ext uri="{FF2B5EF4-FFF2-40B4-BE49-F238E27FC236}">
                <a16:creationId xmlns:a16="http://schemas.microsoft.com/office/drawing/2014/main" id="{363BFD0A-0445-4BCB-B914-F9A81105B7C3}"/>
              </a:ext>
            </a:extLst>
          </p:cNvPr>
          <p:cNvSpPr>
            <a:spLocks noChangeArrowheads="1"/>
          </p:cNvSpPr>
          <p:nvPr/>
        </p:nvSpPr>
        <p:spPr bwMode="auto">
          <a:xfrm>
            <a:off x="4410762" y="404813"/>
            <a:ext cx="2779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Mutarotation</a:t>
            </a:r>
            <a:endParaRPr lang="en-US" altLang="en-US" sz="3200" b="1" dirty="0">
              <a:solidFill>
                <a:srgbClr val="FF0000"/>
              </a:solidFill>
              <a:latin typeface="Tw Cen MT" panose="020B0602020104020603" pitchFamily="34" charset="0"/>
            </a:endParaRPr>
          </a:p>
        </p:txBody>
      </p:sp>
      <p:sp>
        <p:nvSpPr>
          <p:cNvPr id="8" name="Rectangle 3">
            <a:extLst>
              <a:ext uri="{FF2B5EF4-FFF2-40B4-BE49-F238E27FC236}">
                <a16:creationId xmlns:a16="http://schemas.microsoft.com/office/drawing/2014/main" id="{98526F27-77B5-43FE-A787-90B3EA24E370}"/>
              </a:ext>
            </a:extLst>
          </p:cNvPr>
          <p:cNvSpPr>
            <a:spLocks noChangeArrowheads="1"/>
          </p:cNvSpPr>
          <p:nvPr/>
        </p:nvSpPr>
        <p:spPr bwMode="auto">
          <a:xfrm>
            <a:off x="750888" y="1597025"/>
            <a:ext cx="114411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pPr>
            <a:r>
              <a:rPr lang="en-US" altLang="en-US" sz="3200" b="1" i="1">
                <a:solidFill>
                  <a:srgbClr val="FF0000"/>
                </a:solidFill>
                <a:latin typeface="Tw Cen MT" panose="020B0602020104020603" pitchFamily="34" charset="0"/>
                <a:ea typeface="MV Boli" panose="02000500030200090000" pitchFamily="2" charset="0"/>
                <a:cs typeface="MV Boli" panose="02000500030200090000" pitchFamily="2" charset="0"/>
              </a:rPr>
              <a:t>Anomeric</a:t>
            </a:r>
            <a:endParaRPr lang="en-US" altLang="en-US" sz="3200" b="1">
              <a:solidFill>
                <a:srgbClr val="000000"/>
              </a:solidFill>
              <a:latin typeface="Tw Cen MT" panose="020B0602020104020603"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down)">
                                      <p:cBhvr>
                                        <p:cTn id="35" dur="500"/>
                                        <p:tgtEl>
                                          <p:spTgt spid="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ppt_x</p:attrName>
                                        </p:attrNameLst>
                                      </p:cBhvr>
                                      <p:tavLst>
                                        <p:tav tm="0">
                                          <p:val>
                                            <p:strVal val="#ppt_x"/>
                                          </p:val>
                                        </p:tav>
                                        <p:tav tm="100000">
                                          <p:val>
                                            <p:strVal val="#ppt_x"/>
                                          </p:val>
                                        </p:tav>
                                      </p:tavLst>
                                    </p:anim>
                                    <p:anim calcmode="lin" valueType="num">
                                      <p:cBhvr>
                                        <p:cTn id="4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name="Slide155">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3CAEC6B-13DC-4F33-8AF2-54362C3ED45E}"/>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A8908F6C-3146-4A24-AA3B-A4A71F2F8E0F}"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13</a:t>
            </a:fld>
            <a:endParaRPr lang="en-US" sz="1050" b="1" kern="0">
              <a:solidFill>
                <a:srgbClr val="FFFFFF"/>
              </a:solidFill>
              <a:latin typeface="Tw Cen MT" pitchFamily="34"/>
            </a:endParaRPr>
          </a:p>
        </p:txBody>
      </p:sp>
      <p:sp>
        <p:nvSpPr>
          <p:cNvPr id="3" name="Title 7">
            <a:extLst>
              <a:ext uri="{FF2B5EF4-FFF2-40B4-BE49-F238E27FC236}">
                <a16:creationId xmlns:a16="http://schemas.microsoft.com/office/drawing/2014/main" id="{5CC58036-A47C-429E-8A7E-B85E3F3446AB}"/>
              </a:ext>
            </a:extLst>
          </p:cNvPr>
          <p:cNvSpPr txBox="1">
            <a:spLocks noGrp="1"/>
          </p:cNvSpPr>
          <p:nvPr>
            <p:ph type="title"/>
          </p:nvPr>
        </p:nvSpPr>
        <p:spPr>
          <a:xfrm>
            <a:off x="711200" y="1573213"/>
            <a:ext cx="10960100" cy="639762"/>
          </a:xfrm>
        </p:spPr>
        <p:txBody>
          <a:bodyPr/>
          <a:lstStyle/>
          <a:p>
            <a:pPr eaLnBrk="1">
              <a:defRPr/>
            </a:pPr>
            <a:r>
              <a:rPr altLang="en-US" sz="2800" b="1" dirty="0">
                <a:solidFill>
                  <a:srgbClr val="0033CC"/>
                </a:solidFill>
                <a:latin typeface="Tw Cen MT" panose="020B0602020104020603" pitchFamily="34" charset="0"/>
                <a:ea typeface="+mn-ea"/>
                <a:cs typeface="+mn-cs"/>
              </a:rPr>
              <a:t>1) Reduction of Monosaccharides</a:t>
            </a:r>
          </a:p>
        </p:txBody>
      </p:sp>
      <p:sp>
        <p:nvSpPr>
          <p:cNvPr id="5" name="Rectangle 3">
            <a:extLst>
              <a:ext uri="{FF2B5EF4-FFF2-40B4-BE49-F238E27FC236}">
                <a16:creationId xmlns:a16="http://schemas.microsoft.com/office/drawing/2014/main" id="{4ED8D7AB-AB12-4D0D-83FB-7DC6F37A61EF}"/>
              </a:ext>
            </a:extLst>
          </p:cNvPr>
          <p:cNvSpPr/>
          <p:nvPr/>
        </p:nvSpPr>
        <p:spPr>
          <a:xfrm>
            <a:off x="944563" y="2320925"/>
            <a:ext cx="10960100" cy="2401888"/>
          </a:xfrm>
          <a:prstGeom prst="rect">
            <a:avLst/>
          </a:prstGeom>
          <a:noFill/>
          <a:ln cap="flat">
            <a:noFill/>
            <a:prstDash val="solid"/>
          </a:ln>
        </p:spPr>
        <p:txBody>
          <a:bodyPr>
            <a:spAutoFit/>
          </a:bodyPr>
          <a:lstStyle/>
          <a:p>
            <a:pPr marL="346072" indent="-346072" algn="just" eaLnBrk="1" fontAlgn="auto">
              <a:spcBef>
                <a:spcPts val="0"/>
              </a:spcBef>
              <a:spcAft>
                <a:spcPts val="120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000000"/>
                </a:solidFill>
                <a:latin typeface="Tw Cen MT"/>
              </a:rPr>
              <a:t>The </a:t>
            </a:r>
            <a:r>
              <a:rPr lang="en-US" sz="2000" b="1" kern="0" dirty="0">
                <a:solidFill>
                  <a:srgbClr val="FF0000"/>
                </a:solidFill>
                <a:latin typeface="Tw Cen MT"/>
              </a:rPr>
              <a:t>carbonyl group of aldoses and ketoses </a:t>
            </a:r>
            <a:r>
              <a:rPr lang="en-US" sz="2000" kern="0" dirty="0">
                <a:solidFill>
                  <a:srgbClr val="000000"/>
                </a:solidFill>
                <a:latin typeface="Tw Cen MT"/>
              </a:rPr>
              <a:t>can be reduced by various reagents to give polyols, called </a:t>
            </a:r>
            <a:r>
              <a:rPr lang="en-US" sz="2000" kern="0" dirty="0">
                <a:solidFill>
                  <a:srgbClr val="0070C0"/>
                </a:solidFill>
                <a:latin typeface="Tw Cen MT"/>
              </a:rPr>
              <a:t>alditols</a:t>
            </a:r>
            <a:r>
              <a:rPr lang="en-US" sz="2000" kern="0" dirty="0">
                <a:solidFill>
                  <a:srgbClr val="000000"/>
                </a:solidFill>
                <a:latin typeface="Tw Cen MT"/>
              </a:rPr>
              <a:t>. </a:t>
            </a:r>
          </a:p>
          <a:p>
            <a:pPr marL="346072" indent="-346072" algn="just" eaLnBrk="1" fontAlgn="auto">
              <a:spcBef>
                <a:spcPts val="0"/>
              </a:spcBef>
              <a:spcAft>
                <a:spcPts val="120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00B050"/>
                </a:solidFill>
                <a:latin typeface="Tw Cen MT"/>
              </a:rPr>
              <a:t>Example;</a:t>
            </a:r>
          </a:p>
          <a:p>
            <a:pPr marL="282577" algn="just" eaLnBrk="1" fontAlgn="auto">
              <a:spcBef>
                <a:spcPts val="0"/>
              </a:spcBef>
              <a:spcAft>
                <a:spcPts val="1200"/>
              </a:spcAft>
              <a:defRPr sz="1800" b="0" i="0" u="none" strike="noStrike" kern="0" cap="none" spc="0" baseline="0">
                <a:solidFill>
                  <a:srgbClr val="000000"/>
                </a:solidFill>
                <a:uFillTx/>
              </a:defRPr>
            </a:pPr>
            <a:r>
              <a:rPr lang="en-US" sz="2000" kern="0" dirty="0">
                <a:solidFill>
                  <a:srgbClr val="000000"/>
                </a:solidFill>
                <a:latin typeface="Tw Cen MT"/>
              </a:rPr>
              <a:t>Catalytic hydrogenation or reduction with sodium borohydride (NaBH</a:t>
            </a:r>
            <a:r>
              <a:rPr lang="en-US" sz="2000" kern="0" baseline="-25000" dirty="0">
                <a:solidFill>
                  <a:srgbClr val="000000"/>
                </a:solidFill>
                <a:latin typeface="Tw Cen MT"/>
              </a:rPr>
              <a:t>4</a:t>
            </a:r>
            <a:r>
              <a:rPr lang="en-US" sz="2000" kern="0" dirty="0">
                <a:solidFill>
                  <a:srgbClr val="000000"/>
                </a:solidFill>
                <a:latin typeface="Tw Cen MT"/>
              </a:rPr>
              <a:t>) converts D-glucose to D-glucitol (sorbitol).</a:t>
            </a:r>
          </a:p>
          <a:p>
            <a:pPr marL="346072" indent="-346072" algn="just" eaLnBrk="1" fontAlgn="auto">
              <a:spcBef>
                <a:spcPts val="0"/>
              </a:spcBef>
              <a:spcAft>
                <a:spcPts val="120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0033CC"/>
                </a:solidFill>
                <a:latin typeface="Tw Cen MT"/>
              </a:rPr>
              <a:t>Sorbitol</a:t>
            </a:r>
            <a:r>
              <a:rPr lang="en-US" sz="2000" b="1" kern="0" dirty="0">
                <a:solidFill>
                  <a:srgbClr val="000000"/>
                </a:solidFill>
                <a:latin typeface="Tw Cen MT"/>
              </a:rPr>
              <a:t> </a:t>
            </a:r>
            <a:r>
              <a:rPr lang="en-US" sz="2000" kern="0" dirty="0">
                <a:solidFill>
                  <a:srgbClr val="000000"/>
                </a:solidFill>
                <a:latin typeface="Tw Cen MT"/>
              </a:rPr>
              <a:t>is used commercially as a sweetener and sugar substitute.</a:t>
            </a:r>
          </a:p>
        </p:txBody>
      </p:sp>
      <p:pic>
        <p:nvPicPr>
          <p:cNvPr id="6" name="Picture 2">
            <a:extLst>
              <a:ext uri="{FF2B5EF4-FFF2-40B4-BE49-F238E27FC236}">
                <a16:creationId xmlns:a16="http://schemas.microsoft.com/office/drawing/2014/main" id="{91EB5C7B-F7DA-43F6-8953-1302B40FA1CD}"/>
              </a:ext>
            </a:extLst>
          </p:cNvPr>
          <p:cNvPicPr>
            <a:picLocks noChangeAspect="1"/>
          </p:cNvPicPr>
          <p:nvPr/>
        </p:nvPicPr>
        <p:blipFill>
          <a:blip r:embed="rId2">
            <a:extLst>
              <a:ext uri="{28A0092B-C50C-407E-A947-70E740481C1C}">
                <a14:useLocalDpi xmlns:a14="http://schemas.microsoft.com/office/drawing/2010/main" val="0"/>
              </a:ext>
            </a:extLst>
          </a:blip>
          <a:srcRect t="6313" r="1758" b="5807"/>
          <a:stretch>
            <a:fillRect/>
          </a:stretch>
        </p:blipFill>
        <p:spPr bwMode="auto">
          <a:xfrm>
            <a:off x="2354263" y="4903788"/>
            <a:ext cx="6767512"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A186A2B-9799-405D-8181-7F8DE0AC1145}"/>
              </a:ext>
            </a:extLst>
          </p:cNvPr>
          <p:cNvSpPr>
            <a:spLocks noChangeArrowheads="1"/>
          </p:cNvSpPr>
          <p:nvPr/>
        </p:nvSpPr>
        <p:spPr bwMode="auto">
          <a:xfrm>
            <a:off x="6321425" y="4865688"/>
            <a:ext cx="2735263" cy="304800"/>
          </a:xfrm>
          <a:prstGeom prst="rect">
            <a:avLst/>
          </a:prstGeom>
          <a:noFill/>
          <a:ln w="19046">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a:endParaRPr lang="en-US" altLang="en-US">
              <a:solidFill>
                <a:srgbClr val="FFFFFF"/>
              </a:solidFill>
              <a:latin typeface="Tw Cen MT" panose="020B0602020104020603" pitchFamily="34" charset="0"/>
            </a:endParaRPr>
          </a:p>
        </p:txBody>
      </p:sp>
      <p:pic>
        <p:nvPicPr>
          <p:cNvPr id="8" name="Picture 2" descr="http://medicalcity.ksu.edu.sa/images/uploads/news/KSU_BackgroundLogo_(2).png">
            <a:extLst>
              <a:ext uri="{FF2B5EF4-FFF2-40B4-BE49-F238E27FC236}">
                <a16:creationId xmlns:a16="http://schemas.microsoft.com/office/drawing/2014/main" id="{4789960F-1C6F-4B22-8701-81F6CB1CB7E0}"/>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26632" name="Rectangle 3">
            <a:extLst>
              <a:ext uri="{FF2B5EF4-FFF2-40B4-BE49-F238E27FC236}">
                <a16:creationId xmlns:a16="http://schemas.microsoft.com/office/drawing/2014/main" id="{CFAAAA68-AD27-48CB-A27B-5A6C1CCAAF62}"/>
              </a:ext>
            </a:extLst>
          </p:cNvPr>
          <p:cNvSpPr>
            <a:spLocks noChangeArrowheads="1"/>
          </p:cNvSpPr>
          <p:nvPr/>
        </p:nvSpPr>
        <p:spPr bwMode="auto">
          <a:xfrm>
            <a:off x="2789238" y="404813"/>
            <a:ext cx="6022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Reactions of Monosaccharides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1000"/>
                                        <p:tgtEl>
                                          <p:spTgt spid="5">
                                            <p:txEl>
                                              <p:pRg st="1" end="1"/>
                                            </p:txEl>
                                          </p:spTgt>
                                        </p:tgtEl>
                                      </p:cBhvr>
                                    </p:animEffect>
                                    <p:anim calcmode="lin" valueType="num">
                                      <p:cBhvr>
                                        <p:cTn id="2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000"/>
                            </p:stCondLst>
                            <p:childTnLst>
                              <p:par>
                                <p:cTn id="23" presetID="42" presetClass="entr" presetSubtype="0" fill="hold" nodeType="after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fade">
                                      <p:cBhvr>
                                        <p:cTn id="25" dur="1000"/>
                                        <p:tgtEl>
                                          <p:spTgt spid="5">
                                            <p:txEl>
                                              <p:pRg st="2" end="2"/>
                                            </p:txEl>
                                          </p:spTgt>
                                        </p:tgtEl>
                                      </p:cBhvr>
                                    </p:animEffect>
                                    <p:anim calcmode="lin" valueType="num">
                                      <p:cBhvr>
                                        <p:cTn id="26"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6" presetClass="entr" presetSubtype="16"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circle(in)">
                                      <p:cBhvr>
                                        <p:cTn id="31" dur="500"/>
                                        <p:tgtEl>
                                          <p:spTgt spid="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5">
                                            <p:txEl>
                                              <p:pRg st="3" end="3"/>
                                            </p:txEl>
                                          </p:spTgt>
                                        </p:tgtEl>
                                        <p:attrNameLst>
                                          <p:attrName>style.visibility</p:attrName>
                                        </p:attrNameLst>
                                      </p:cBhvr>
                                      <p:to>
                                        <p:strVal val="visible"/>
                                      </p:to>
                                    </p:set>
                                    <p:animEffect transition="in" filter="fade">
                                      <p:cBhvr>
                                        <p:cTn id="36" dur="1000"/>
                                        <p:tgtEl>
                                          <p:spTgt spid="5">
                                            <p:txEl>
                                              <p:pRg st="3" end="3"/>
                                            </p:txEl>
                                          </p:spTgt>
                                        </p:tgtEl>
                                      </p:cBhvr>
                                    </p:animEffect>
                                    <p:anim calcmode="lin" valueType="num">
                                      <p:cBhvr>
                                        <p:cTn id="3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name="Slide156">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50ED473-D52F-46EF-BA18-364E922CC434}"/>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2A986C15-C698-48DC-8D50-40816D722E45}"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14</a:t>
            </a:fld>
            <a:endParaRPr lang="en-US" sz="1050" b="1" kern="0">
              <a:solidFill>
                <a:srgbClr val="FFFFFF"/>
              </a:solidFill>
              <a:latin typeface="Tw Cen MT" pitchFamily="34"/>
            </a:endParaRPr>
          </a:p>
        </p:txBody>
      </p:sp>
      <p:sp>
        <p:nvSpPr>
          <p:cNvPr id="5" name="Rectangle 4">
            <a:extLst>
              <a:ext uri="{FF2B5EF4-FFF2-40B4-BE49-F238E27FC236}">
                <a16:creationId xmlns:a16="http://schemas.microsoft.com/office/drawing/2014/main" id="{83F98FB6-1BE6-4E5C-8713-2768C452AD5C}"/>
              </a:ext>
            </a:extLst>
          </p:cNvPr>
          <p:cNvSpPr/>
          <p:nvPr/>
        </p:nvSpPr>
        <p:spPr>
          <a:xfrm>
            <a:off x="1055688" y="2387600"/>
            <a:ext cx="10560050" cy="1231900"/>
          </a:xfrm>
          <a:prstGeom prst="rect">
            <a:avLst/>
          </a:prstGeom>
          <a:noFill/>
          <a:ln cap="flat">
            <a:noFill/>
            <a:prstDash val="solid"/>
          </a:ln>
        </p:spPr>
        <p:txBody>
          <a:bodyPr>
            <a:spAutoFit/>
          </a:bodyPr>
          <a:lstStyle/>
          <a:p>
            <a:pPr marL="342900" indent="-342900" algn="just" eaLnBrk="1" fontAlgn="auto">
              <a:spcBef>
                <a:spcPts val="0"/>
              </a:spcBef>
              <a:spcAft>
                <a:spcPts val="0"/>
              </a:spcAft>
              <a:buSzPct val="100000"/>
              <a:buFont typeface="Courier New" pitchFamily="49"/>
              <a:buChar char="o"/>
              <a:defRPr sz="1800" b="0" i="0" u="none" strike="noStrike" kern="0" cap="none" spc="0" baseline="0">
                <a:solidFill>
                  <a:srgbClr val="000000"/>
                </a:solidFill>
                <a:uFillTx/>
              </a:defRPr>
            </a:pPr>
            <a:r>
              <a:rPr lang="en-US" sz="2000" kern="0" dirty="0">
                <a:solidFill>
                  <a:srgbClr val="000000"/>
                </a:solidFill>
                <a:latin typeface="Tw Cen MT"/>
              </a:rPr>
              <a:t>Mild oxidizing agents as </a:t>
            </a:r>
          </a:p>
          <a:p>
            <a:pPr marL="800100" indent="-342900" algn="just" eaLnBrk="1" fontAlgn="auto">
              <a:spcBef>
                <a:spcPts val="0"/>
              </a:spcBef>
              <a:spcAft>
                <a:spcPts val="0"/>
              </a:spcAft>
              <a:buSzPct val="100000"/>
              <a:buFontTx/>
              <a:buChar char="-"/>
              <a:defRPr sz="1800" b="0" i="0" u="none" strike="noStrike" kern="0" cap="none" spc="0" baseline="0">
                <a:solidFill>
                  <a:srgbClr val="000000"/>
                </a:solidFill>
                <a:uFillTx/>
              </a:defRPr>
            </a:pPr>
            <a:r>
              <a:rPr lang="en-US" kern="0" dirty="0">
                <a:solidFill>
                  <a:srgbClr val="000000"/>
                </a:solidFill>
                <a:latin typeface="Tw Cen MT"/>
              </a:rPr>
              <a:t>Tollens’ reagent (Ag</a:t>
            </a:r>
            <a:r>
              <a:rPr lang="en-US" kern="0" baseline="30000" dirty="0">
                <a:solidFill>
                  <a:srgbClr val="000000"/>
                </a:solidFill>
                <a:latin typeface="Tw Cen MT"/>
              </a:rPr>
              <a:t>+</a:t>
            </a:r>
            <a:r>
              <a:rPr lang="en-US" kern="0" dirty="0">
                <a:solidFill>
                  <a:srgbClr val="000000"/>
                </a:solidFill>
                <a:latin typeface="Tw Cen MT"/>
              </a:rPr>
              <a:t> in aqueous ammonia),</a:t>
            </a:r>
          </a:p>
          <a:p>
            <a:pPr marL="800100" indent="-342900" algn="just" eaLnBrk="1" fontAlgn="auto">
              <a:spcBef>
                <a:spcPts val="0"/>
              </a:spcBef>
              <a:spcAft>
                <a:spcPts val="0"/>
              </a:spcAft>
              <a:buSzPct val="100000"/>
              <a:buFontTx/>
              <a:buChar char="-"/>
              <a:defRPr sz="1800" b="0" i="0" u="none" strike="noStrike" kern="0" cap="none" spc="0" baseline="0">
                <a:solidFill>
                  <a:srgbClr val="000000"/>
                </a:solidFill>
                <a:uFillTx/>
              </a:defRPr>
            </a:pPr>
            <a:r>
              <a:rPr lang="en-US" kern="0" dirty="0">
                <a:solidFill>
                  <a:srgbClr val="000000"/>
                </a:solidFill>
                <a:latin typeface="Tw Cen MT"/>
              </a:rPr>
              <a:t>Fehling’s reagent (Cu</a:t>
            </a:r>
            <a:r>
              <a:rPr lang="en-US" kern="0" baseline="30000" dirty="0">
                <a:solidFill>
                  <a:srgbClr val="000000"/>
                </a:solidFill>
                <a:latin typeface="Tw Cen MT"/>
              </a:rPr>
              <a:t>2+</a:t>
            </a:r>
            <a:r>
              <a:rPr lang="en-US" kern="0" dirty="0">
                <a:solidFill>
                  <a:srgbClr val="000000"/>
                </a:solidFill>
                <a:latin typeface="Tw Cen MT"/>
              </a:rPr>
              <a:t> complexed with tartrate ion),</a:t>
            </a:r>
          </a:p>
          <a:p>
            <a:pPr marL="800100" indent="-342900" algn="just" eaLnBrk="1" fontAlgn="auto">
              <a:spcBef>
                <a:spcPts val="0"/>
              </a:spcBef>
              <a:spcAft>
                <a:spcPts val="0"/>
              </a:spcAft>
              <a:buSzPct val="100000"/>
              <a:buFontTx/>
              <a:buChar char="-"/>
              <a:defRPr sz="1800" b="0" i="0" u="none" strike="noStrike" kern="0" cap="none" spc="0" baseline="0">
                <a:solidFill>
                  <a:srgbClr val="000000"/>
                </a:solidFill>
                <a:uFillTx/>
              </a:defRPr>
            </a:pPr>
            <a:r>
              <a:rPr lang="en-US" kern="0" dirty="0">
                <a:solidFill>
                  <a:srgbClr val="000000"/>
                </a:solidFill>
                <a:latin typeface="Tw Cen MT"/>
              </a:rPr>
              <a:t>Benedict’s reagent (Cu</a:t>
            </a:r>
            <a:r>
              <a:rPr lang="en-US" kern="0" baseline="30000" dirty="0">
                <a:solidFill>
                  <a:srgbClr val="000000"/>
                </a:solidFill>
                <a:latin typeface="Tw Cen MT"/>
              </a:rPr>
              <a:t>2+</a:t>
            </a:r>
            <a:r>
              <a:rPr lang="en-US" kern="0" dirty="0">
                <a:solidFill>
                  <a:srgbClr val="000000"/>
                </a:solidFill>
                <a:latin typeface="Tw Cen MT"/>
              </a:rPr>
              <a:t> complexed with citrate ion).</a:t>
            </a:r>
          </a:p>
        </p:txBody>
      </p:sp>
      <p:sp>
        <p:nvSpPr>
          <p:cNvPr id="6" name="Rectangle 7">
            <a:extLst>
              <a:ext uri="{FF2B5EF4-FFF2-40B4-BE49-F238E27FC236}">
                <a16:creationId xmlns:a16="http://schemas.microsoft.com/office/drawing/2014/main" id="{861B0E23-2ADD-43FA-B037-B13F03FD09B4}"/>
              </a:ext>
            </a:extLst>
          </p:cNvPr>
          <p:cNvSpPr>
            <a:spLocks noChangeArrowheads="1"/>
          </p:cNvSpPr>
          <p:nvPr/>
        </p:nvSpPr>
        <p:spPr bwMode="auto">
          <a:xfrm>
            <a:off x="1055688" y="2101850"/>
            <a:ext cx="5040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a:defRPr/>
            </a:pPr>
            <a:r>
              <a:rPr lang="en-US" altLang="en-US" sz="2000" b="1" u="sng" dirty="0">
                <a:effectLst>
                  <a:outerShdw blurRad="38100" dist="38100" dir="2700000" algn="tl">
                    <a:srgbClr val="000000">
                      <a:alpha val="43137"/>
                    </a:srgbClr>
                  </a:outerShdw>
                </a:effectLst>
                <a:latin typeface="Tw Cen MT" panose="020B0602020104020603" pitchFamily="34" charset="0"/>
              </a:rPr>
              <a:t>2.1. With Mild Oxidizing Agents</a:t>
            </a:r>
            <a:endParaRPr lang="en-US" altLang="en-US" sz="2000" u="sng" dirty="0">
              <a:effectLst>
                <a:outerShdw blurRad="38100" dist="38100" dir="2700000" algn="tl">
                  <a:srgbClr val="000000">
                    <a:alpha val="43137"/>
                  </a:srgbClr>
                </a:outerShdw>
              </a:effectLst>
              <a:latin typeface="Tw Cen MT" panose="020B0602020104020603" pitchFamily="34" charset="0"/>
            </a:endParaRPr>
          </a:p>
        </p:txBody>
      </p:sp>
      <p:sp>
        <p:nvSpPr>
          <p:cNvPr id="7" name="Rectangle 3">
            <a:extLst>
              <a:ext uri="{FF2B5EF4-FFF2-40B4-BE49-F238E27FC236}">
                <a16:creationId xmlns:a16="http://schemas.microsoft.com/office/drawing/2014/main" id="{73094261-9353-4EBC-8788-363448197B5F}"/>
              </a:ext>
            </a:extLst>
          </p:cNvPr>
          <p:cNvSpPr>
            <a:spLocks noChangeArrowheads="1"/>
          </p:cNvSpPr>
          <p:nvPr/>
        </p:nvSpPr>
        <p:spPr bwMode="auto">
          <a:xfrm>
            <a:off x="1087438" y="3686175"/>
            <a:ext cx="10560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tabLst>
                <a:tab pos="455613" algn="l"/>
              </a:tabLst>
              <a:defRPr>
                <a:solidFill>
                  <a:schemeClr val="tx1"/>
                </a:solidFill>
                <a:latin typeface="Calibri" panose="020F0502020204030204" pitchFamily="34" charset="0"/>
              </a:defRPr>
            </a:lvl1pPr>
            <a:lvl2pPr marL="742950" indent="-285750">
              <a:tabLst>
                <a:tab pos="455613" algn="l"/>
              </a:tabLst>
              <a:defRPr>
                <a:solidFill>
                  <a:schemeClr val="tx1"/>
                </a:solidFill>
                <a:latin typeface="Calibri" panose="020F0502020204030204" pitchFamily="34" charset="0"/>
              </a:defRPr>
            </a:lvl2pPr>
            <a:lvl3pPr marL="1143000" indent="-228600">
              <a:tabLst>
                <a:tab pos="455613" algn="l"/>
              </a:tabLst>
              <a:defRPr>
                <a:solidFill>
                  <a:schemeClr val="tx1"/>
                </a:solidFill>
                <a:latin typeface="Calibri" panose="020F0502020204030204" pitchFamily="34" charset="0"/>
              </a:defRPr>
            </a:lvl3pPr>
            <a:lvl4pPr marL="1600200" indent="-228600">
              <a:tabLst>
                <a:tab pos="455613" algn="l"/>
              </a:tabLst>
              <a:defRPr>
                <a:solidFill>
                  <a:schemeClr val="tx1"/>
                </a:solidFill>
                <a:latin typeface="Calibri" panose="020F0502020204030204" pitchFamily="34" charset="0"/>
              </a:defRPr>
            </a:lvl4pPr>
            <a:lvl5pPr marL="2057400" indent="-228600">
              <a:tabLst>
                <a:tab pos="455613"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455613"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455613"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455613"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455613" algn="l"/>
              </a:tabLs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dirty="0">
                <a:solidFill>
                  <a:srgbClr val="000000"/>
                </a:solidFill>
                <a:latin typeface="Tw Cen MT" panose="020B0602020104020603" pitchFamily="34" charset="0"/>
              </a:rPr>
              <a:t>These aldehyde groups can be easily </a:t>
            </a:r>
            <a:r>
              <a:rPr lang="en-US" altLang="en-US" sz="2000" b="1" dirty="0">
                <a:solidFill>
                  <a:srgbClr val="0033CC"/>
                </a:solidFill>
                <a:latin typeface="Tw Cen MT" panose="020B0602020104020603" pitchFamily="34" charset="0"/>
              </a:rPr>
              <a:t>oxidized to acids </a:t>
            </a:r>
            <a:r>
              <a:rPr lang="en-US" altLang="en-US" sz="2000" dirty="0">
                <a:solidFill>
                  <a:srgbClr val="000000"/>
                </a:solidFill>
                <a:latin typeface="Tw Cen MT" panose="020B0602020104020603" pitchFamily="34" charset="0"/>
              </a:rPr>
              <a:t>which are called </a:t>
            </a:r>
            <a:r>
              <a:rPr lang="en-US" altLang="en-US" sz="2000" b="1" dirty="0" err="1">
                <a:solidFill>
                  <a:srgbClr val="0070C0"/>
                </a:solidFill>
                <a:latin typeface="Tw Cen MT" panose="020B0602020104020603" pitchFamily="34" charset="0"/>
              </a:rPr>
              <a:t>aldonic</a:t>
            </a:r>
            <a:r>
              <a:rPr lang="en-US" altLang="en-US" sz="2000" b="1" dirty="0">
                <a:solidFill>
                  <a:srgbClr val="0070C0"/>
                </a:solidFill>
                <a:latin typeface="Tw Cen MT" panose="020B0602020104020603" pitchFamily="34" charset="0"/>
              </a:rPr>
              <a:t> acids</a:t>
            </a:r>
            <a:r>
              <a:rPr lang="en-US" altLang="en-US" sz="2000" dirty="0">
                <a:solidFill>
                  <a:srgbClr val="000000"/>
                </a:solidFill>
                <a:latin typeface="Tw Cen MT" panose="020B0602020104020603" pitchFamily="34" charset="0"/>
              </a:rPr>
              <a:t>.</a:t>
            </a:r>
          </a:p>
        </p:txBody>
      </p:sp>
      <p:sp>
        <p:nvSpPr>
          <p:cNvPr id="8" name="Rectangle 6">
            <a:extLst>
              <a:ext uri="{FF2B5EF4-FFF2-40B4-BE49-F238E27FC236}">
                <a16:creationId xmlns:a16="http://schemas.microsoft.com/office/drawing/2014/main" id="{E7DEA055-B641-4A21-8C1F-CE8D626A1F9B}"/>
              </a:ext>
            </a:extLst>
          </p:cNvPr>
          <p:cNvSpPr>
            <a:spLocks noChangeArrowheads="1"/>
          </p:cNvSpPr>
          <p:nvPr/>
        </p:nvSpPr>
        <p:spPr bwMode="auto">
          <a:xfrm>
            <a:off x="1087438" y="4117975"/>
            <a:ext cx="10560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a:buSzPct val="100000"/>
              <a:buFont typeface="Courier New" panose="02070309020205020404" pitchFamily="49" charset="0"/>
              <a:buChar char="o"/>
            </a:pPr>
            <a:r>
              <a:rPr lang="en-US" altLang="en-US" sz="2000" dirty="0">
                <a:solidFill>
                  <a:srgbClr val="000000"/>
                </a:solidFill>
                <a:latin typeface="Tw Cen MT" panose="020B0602020104020603" pitchFamily="34" charset="0"/>
              </a:rPr>
              <a:t>A carbohydrate that reacts with Ag</a:t>
            </a:r>
            <a:r>
              <a:rPr lang="en-US" altLang="en-US" sz="2000" baseline="30000" dirty="0">
                <a:solidFill>
                  <a:srgbClr val="000000"/>
                </a:solidFill>
                <a:latin typeface="Tw Cen MT" panose="020B0602020104020603" pitchFamily="34" charset="0"/>
              </a:rPr>
              <a:t>+</a:t>
            </a:r>
            <a:r>
              <a:rPr lang="en-US" altLang="en-US" sz="2000" dirty="0">
                <a:solidFill>
                  <a:srgbClr val="000000"/>
                </a:solidFill>
                <a:latin typeface="Tw Cen MT" panose="020B0602020104020603" pitchFamily="34" charset="0"/>
              </a:rPr>
              <a:t> or Cu</a:t>
            </a:r>
            <a:r>
              <a:rPr lang="en-US" altLang="en-US" sz="2000" baseline="30000" dirty="0">
                <a:solidFill>
                  <a:srgbClr val="000000"/>
                </a:solidFill>
                <a:latin typeface="Tw Cen MT" panose="020B0602020104020603" pitchFamily="34" charset="0"/>
              </a:rPr>
              <a:t>2+</a:t>
            </a:r>
            <a:r>
              <a:rPr lang="en-US" altLang="en-US" sz="2000" dirty="0">
                <a:solidFill>
                  <a:srgbClr val="000000"/>
                </a:solidFill>
                <a:latin typeface="Tw Cen MT" panose="020B0602020104020603" pitchFamily="34" charset="0"/>
              </a:rPr>
              <a:t> is called </a:t>
            </a:r>
            <a:r>
              <a:rPr lang="en-US" altLang="en-US" sz="2000" b="1" dirty="0">
                <a:solidFill>
                  <a:srgbClr val="0070C0"/>
                </a:solidFill>
                <a:latin typeface="Tw Cen MT" panose="020B0602020104020603" pitchFamily="34" charset="0"/>
              </a:rPr>
              <a:t>a reducing sugar</a:t>
            </a:r>
          </a:p>
        </p:txBody>
      </p:sp>
      <p:pic>
        <p:nvPicPr>
          <p:cNvPr id="9" name="Picture 3">
            <a:extLst>
              <a:ext uri="{FF2B5EF4-FFF2-40B4-BE49-F238E27FC236}">
                <a16:creationId xmlns:a16="http://schemas.microsoft.com/office/drawing/2014/main" id="{3E5BD786-8687-4B17-BC34-4FDB62B73BB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66013" y="4687888"/>
            <a:ext cx="2166937"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a:extLst>
              <a:ext uri="{FF2B5EF4-FFF2-40B4-BE49-F238E27FC236}">
                <a16:creationId xmlns:a16="http://schemas.microsoft.com/office/drawing/2014/main" id="{B9E73A6E-45C1-4177-A0EC-9BD2AA6B0669}"/>
              </a:ext>
            </a:extLst>
          </p:cNvPr>
          <p:cNvSpPr>
            <a:spLocks noChangeArrowheads="1"/>
          </p:cNvSpPr>
          <p:nvPr/>
        </p:nvSpPr>
        <p:spPr bwMode="auto">
          <a:xfrm>
            <a:off x="1039813" y="4532313"/>
            <a:ext cx="10928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tabLst>
                <a:tab pos="396875" algn="l"/>
              </a:tabLst>
              <a:defRPr>
                <a:solidFill>
                  <a:schemeClr val="tx1"/>
                </a:solidFill>
                <a:latin typeface="Calibri" panose="020F0502020204030204" pitchFamily="34" charset="0"/>
              </a:defRPr>
            </a:lvl1pPr>
            <a:lvl2pPr marL="742950" indent="-285750">
              <a:tabLst>
                <a:tab pos="396875" algn="l"/>
              </a:tabLst>
              <a:defRPr>
                <a:solidFill>
                  <a:schemeClr val="tx1"/>
                </a:solidFill>
                <a:latin typeface="Calibri" panose="020F0502020204030204" pitchFamily="34" charset="0"/>
              </a:defRPr>
            </a:lvl2pPr>
            <a:lvl3pPr marL="1143000" indent="-228600">
              <a:tabLst>
                <a:tab pos="396875" algn="l"/>
              </a:tabLst>
              <a:defRPr>
                <a:solidFill>
                  <a:schemeClr val="tx1"/>
                </a:solidFill>
                <a:latin typeface="Calibri" panose="020F0502020204030204" pitchFamily="34" charset="0"/>
              </a:defRPr>
            </a:lvl3pPr>
            <a:lvl4pPr marL="1600200" indent="-228600">
              <a:tabLst>
                <a:tab pos="396875" algn="l"/>
              </a:tabLst>
              <a:defRPr>
                <a:solidFill>
                  <a:schemeClr val="tx1"/>
                </a:solidFill>
                <a:latin typeface="Calibri" panose="020F0502020204030204" pitchFamily="34" charset="0"/>
              </a:defRPr>
            </a:lvl4pPr>
            <a:lvl5pPr marL="2057400" indent="-228600">
              <a:tabLst>
                <a:tab pos="396875"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96875"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96875"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96875"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96875" algn="l"/>
              </a:tabLs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b="1" dirty="0">
                <a:solidFill>
                  <a:srgbClr val="00B050"/>
                </a:solidFill>
                <a:latin typeface="Tw Cen MT" panose="020B0602020104020603" pitchFamily="34" charset="0"/>
              </a:rPr>
              <a:t>Example; </a:t>
            </a:r>
            <a:r>
              <a:rPr lang="en-US" altLang="en-US" sz="2000" dirty="0">
                <a:solidFill>
                  <a:srgbClr val="000000"/>
                </a:solidFill>
                <a:latin typeface="Tw Cen MT" panose="020B0602020104020603" pitchFamily="34" charset="0"/>
              </a:rPr>
              <a:t>D-glucose is easily oxidized to D-gluconic acid.</a:t>
            </a:r>
          </a:p>
        </p:txBody>
      </p:sp>
      <p:sp>
        <p:nvSpPr>
          <p:cNvPr id="11" name="Rectangle 12">
            <a:extLst>
              <a:ext uri="{FF2B5EF4-FFF2-40B4-BE49-F238E27FC236}">
                <a16:creationId xmlns:a16="http://schemas.microsoft.com/office/drawing/2014/main" id="{E13122A5-CF08-4577-8D69-563E1293498D}"/>
              </a:ext>
            </a:extLst>
          </p:cNvPr>
          <p:cNvSpPr>
            <a:spLocks noChangeArrowheads="1"/>
          </p:cNvSpPr>
          <p:nvPr/>
        </p:nvSpPr>
        <p:spPr bwMode="auto">
          <a:xfrm>
            <a:off x="1039813" y="5837238"/>
            <a:ext cx="5680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a:spcAft>
                <a:spcPts val="600"/>
              </a:spcAft>
              <a:buSzPct val="100000"/>
              <a:buFont typeface="Courier New" panose="02070309020205020404" pitchFamily="49" charset="0"/>
              <a:buChar char="o"/>
            </a:pPr>
            <a:r>
              <a:rPr lang="en-US" altLang="en-US" sz="2000">
                <a:solidFill>
                  <a:srgbClr val="000000"/>
                </a:solidFill>
                <a:latin typeface="Tw Cen MT" panose="020B0602020104020603" pitchFamily="34" charset="0"/>
              </a:rPr>
              <a:t>With the copper reagents, the blue solution gives a red precipitate of cuprous oxide, Cu</a:t>
            </a:r>
            <a:r>
              <a:rPr lang="en-US" altLang="en-US" sz="2000" baseline="-25000">
                <a:solidFill>
                  <a:srgbClr val="000000"/>
                </a:solidFill>
                <a:latin typeface="Tw Cen MT" panose="020B0602020104020603" pitchFamily="34" charset="0"/>
              </a:rPr>
              <a:t>2</a:t>
            </a:r>
            <a:r>
              <a:rPr lang="en-US" altLang="en-US" sz="2000">
                <a:solidFill>
                  <a:srgbClr val="000000"/>
                </a:solidFill>
                <a:latin typeface="Tw Cen MT" panose="020B0602020104020603" pitchFamily="34" charset="0"/>
              </a:rPr>
              <a:t>O.</a:t>
            </a:r>
          </a:p>
        </p:txBody>
      </p:sp>
      <p:pic>
        <p:nvPicPr>
          <p:cNvPr id="12" name="Picture 2">
            <a:extLst>
              <a:ext uri="{FF2B5EF4-FFF2-40B4-BE49-F238E27FC236}">
                <a16:creationId xmlns:a16="http://schemas.microsoft.com/office/drawing/2014/main" id="{342DE5AF-55FD-4E8C-8E3C-D10509AA1660}"/>
              </a:ext>
            </a:extLst>
          </p:cNvPr>
          <p:cNvPicPr>
            <a:picLocks noChangeAspect="1"/>
          </p:cNvPicPr>
          <p:nvPr/>
        </p:nvPicPr>
        <p:blipFill>
          <a:blip r:embed="rId3">
            <a:extLst>
              <a:ext uri="{28A0092B-C50C-407E-A947-70E740481C1C}">
                <a14:useLocalDpi xmlns:a14="http://schemas.microsoft.com/office/drawing/2010/main" val="0"/>
              </a:ext>
            </a:extLst>
          </a:blip>
          <a:srcRect l="4185" b="10101"/>
          <a:stretch>
            <a:fillRect/>
          </a:stretch>
        </p:blipFill>
        <p:spPr bwMode="auto">
          <a:xfrm>
            <a:off x="6972300" y="5662613"/>
            <a:ext cx="49974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4">
            <a:extLst>
              <a:ext uri="{FF2B5EF4-FFF2-40B4-BE49-F238E27FC236}">
                <a16:creationId xmlns:a16="http://schemas.microsoft.com/office/drawing/2014/main" id="{B4421F55-1DD4-4AE6-853D-83FBD2257531}"/>
              </a:ext>
            </a:extLst>
          </p:cNvPr>
          <p:cNvSpPr>
            <a:spLocks noChangeArrowheads="1"/>
          </p:cNvSpPr>
          <p:nvPr/>
        </p:nvSpPr>
        <p:spPr bwMode="auto">
          <a:xfrm>
            <a:off x="7721600" y="4635500"/>
            <a:ext cx="1817688" cy="214313"/>
          </a:xfrm>
          <a:prstGeom prst="rect">
            <a:avLst/>
          </a:prstGeom>
          <a:noFill/>
          <a:ln w="19046">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a:endParaRPr lang="en-US" altLang="en-US">
              <a:solidFill>
                <a:srgbClr val="FFFFFF"/>
              </a:solidFill>
              <a:latin typeface="Tw Cen MT" panose="020B0602020104020603" pitchFamily="34" charset="0"/>
            </a:endParaRPr>
          </a:p>
        </p:txBody>
      </p:sp>
      <p:pic>
        <p:nvPicPr>
          <p:cNvPr id="14" name="Picture 2" descr="http://medicalcity.ksu.edu.sa/images/uploads/news/KSU_BackgroundLogo_(2).png">
            <a:extLst>
              <a:ext uri="{FF2B5EF4-FFF2-40B4-BE49-F238E27FC236}">
                <a16:creationId xmlns:a16="http://schemas.microsoft.com/office/drawing/2014/main" id="{7462245C-A78C-4A03-B93E-BE427C63C45C}"/>
              </a:ext>
            </a:extLst>
          </p:cNvPr>
          <p:cNvPicPr>
            <a:picLocks noChangeAspect="1" noChangeArrowheads="1"/>
          </p:cNvPicPr>
          <p:nvPr/>
        </p:nvPicPr>
        <p:blipFill>
          <a:blip r:embed="rId4"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15" name="Title 7">
            <a:extLst>
              <a:ext uri="{FF2B5EF4-FFF2-40B4-BE49-F238E27FC236}">
                <a16:creationId xmlns:a16="http://schemas.microsoft.com/office/drawing/2014/main" id="{43AE761B-FEF4-46B7-A36D-B0B4CCE4951E}"/>
              </a:ext>
            </a:extLst>
          </p:cNvPr>
          <p:cNvSpPr txBox="1">
            <a:spLocks/>
          </p:cNvSpPr>
          <p:nvPr/>
        </p:nvSpPr>
        <p:spPr bwMode="auto">
          <a:xfrm>
            <a:off x="711200" y="1573213"/>
            <a:ext cx="109601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25"/>
              </a:spcBef>
              <a:buClr>
                <a:srgbClr val="F3A447"/>
              </a:buClr>
              <a:buSzPct val="60000"/>
              <a:buFont typeface="Wingdings" panose="05000000000000000000" pitchFamily="2" charset="2"/>
              <a:buChar char=""/>
              <a:defRPr sz="2100">
                <a:solidFill>
                  <a:srgbClr val="000000"/>
                </a:solidFill>
                <a:latin typeface="Tw Cen MT" panose="020B0602020104020603" pitchFamily="34" charset="0"/>
              </a:defRPr>
            </a:lvl1pPr>
            <a:lvl2pPr marL="479425" indent="-204788">
              <a:spcBef>
                <a:spcPts val="413"/>
              </a:spcBef>
              <a:buClr>
                <a:srgbClr val="A5B592"/>
              </a:buClr>
              <a:buSzPct val="70000"/>
              <a:buFont typeface="Wingdings 2" panose="05020102010507070707" pitchFamily="18" charset="2"/>
              <a:buChar char=""/>
              <a:defRPr sz="1900">
                <a:solidFill>
                  <a:srgbClr val="000000"/>
                </a:solidFill>
                <a:latin typeface="Tw Cen MT" panose="020B0602020104020603" pitchFamily="34" charset="0"/>
              </a:defRPr>
            </a:lvl2pPr>
            <a:lvl3pPr marL="685800" indent="-171450">
              <a:spcBef>
                <a:spcPts val="375"/>
              </a:spcBef>
              <a:buClr>
                <a:srgbClr val="F3A447"/>
              </a:buClr>
              <a:buSzPct val="75000"/>
              <a:buFont typeface="Wingdings" panose="05000000000000000000" pitchFamily="2" charset="2"/>
              <a:buChar char=""/>
              <a:defRPr sz="1700">
                <a:solidFill>
                  <a:srgbClr val="000000"/>
                </a:solidFill>
                <a:latin typeface="Tw Cen MT" panose="020B0602020104020603" pitchFamily="34" charset="0"/>
              </a:defRPr>
            </a:lvl3pPr>
            <a:lvl4pPr marL="1028700" indent="-171450">
              <a:spcBef>
                <a:spcPts val="300"/>
              </a:spcBef>
              <a:buClr>
                <a:srgbClr val="E7BC29"/>
              </a:buClr>
              <a:buSzPct val="75000"/>
              <a:buFont typeface="Wingdings" panose="05000000000000000000" pitchFamily="2" charset="2"/>
              <a:buChar char=""/>
              <a:defRPr sz="1500">
                <a:solidFill>
                  <a:srgbClr val="000000"/>
                </a:solidFill>
                <a:latin typeface="Tw Cen MT" panose="020B0602020104020603" pitchFamily="34" charset="0"/>
              </a:defRPr>
            </a:lvl4pPr>
            <a:lvl5pPr marL="1371600" indent="-171450">
              <a:spcBef>
                <a:spcPts val="300"/>
              </a:spcBef>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5pPr>
            <a:lvl6pPr marL="18288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6pPr>
            <a:lvl7pPr marL="22860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7pPr>
            <a:lvl8pPr marL="27432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8pPr>
            <a:lvl9pPr marL="32004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9pPr>
          </a:lstStyle>
          <a:p>
            <a:pPr eaLnBrk="1">
              <a:spcBef>
                <a:spcPct val="0"/>
              </a:spcBef>
              <a:buClrTx/>
              <a:buSzTx/>
              <a:buFontTx/>
              <a:buNone/>
            </a:pPr>
            <a:r>
              <a:rPr lang="en-US" altLang="en-US" sz="2800" b="1">
                <a:solidFill>
                  <a:srgbClr val="0033CC"/>
                </a:solidFill>
              </a:rPr>
              <a:t>2) Oxidation of Monosaccharides</a:t>
            </a:r>
          </a:p>
        </p:txBody>
      </p:sp>
      <p:sp>
        <p:nvSpPr>
          <p:cNvPr id="27662" name="Rectangle 3">
            <a:extLst>
              <a:ext uri="{FF2B5EF4-FFF2-40B4-BE49-F238E27FC236}">
                <a16:creationId xmlns:a16="http://schemas.microsoft.com/office/drawing/2014/main" id="{716BFAA2-82DF-4BF6-B010-A47625F7EB17}"/>
              </a:ext>
            </a:extLst>
          </p:cNvPr>
          <p:cNvSpPr>
            <a:spLocks noChangeArrowheads="1"/>
          </p:cNvSpPr>
          <p:nvPr/>
        </p:nvSpPr>
        <p:spPr bwMode="auto">
          <a:xfrm>
            <a:off x="2789238" y="404813"/>
            <a:ext cx="6022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Reactions of Monosaccharides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strVal val="0"/>
                                          </p:val>
                                        </p:tav>
                                        <p:tav tm="100000">
                                          <p:val>
                                            <p:strVal val="#ppt_w"/>
                                          </p:val>
                                        </p:tav>
                                      </p:tavLst>
                                    </p:anim>
                                    <p:anim calcmode="lin" valueType="num">
                                      <p:cBhvr>
                                        <p:cTn id="27" dur="500" fill="hold"/>
                                        <p:tgtEl>
                                          <p:spTgt spid="8"/>
                                        </p:tgtEl>
                                        <p:attrNameLst>
                                          <p:attrName>ppt_h</p:attrName>
                                        </p:attrNameLst>
                                      </p:cBhvr>
                                      <p:tavLst>
                                        <p:tav tm="0">
                                          <p:val>
                                            <p:strVal val="0"/>
                                          </p:val>
                                        </p:tav>
                                        <p:tav tm="100000">
                                          <p:val>
                                            <p:strVal val="#ppt_h"/>
                                          </p:val>
                                        </p:tav>
                                      </p:tavLst>
                                    </p:anim>
                                    <p:anim calcmode="lin" valueType="num">
                                      <p:cBhvr>
                                        <p:cTn id="28" dur="500" fill="hold"/>
                                        <p:tgtEl>
                                          <p:spTgt spid="8"/>
                                        </p:tgtEl>
                                        <p:attrNameLst>
                                          <p:attrName>r</p:attrName>
                                        </p:attrNameLst>
                                      </p:cBhvr>
                                      <p:tavLst>
                                        <p:tav tm="0">
                                          <p:val>
                                            <p:strVal val="90"/>
                                          </p:val>
                                        </p:tav>
                                        <p:tav tm="100000">
                                          <p:val>
                                            <p:strVal val="0"/>
                                          </p:val>
                                        </p:tav>
                                      </p:tavLst>
                                    </p:anim>
                                    <p:animEffect transition="in" filter="fade">
                                      <p:cBhvr>
                                        <p:cTn id="29" dur="500"/>
                                        <p:tgtEl>
                                          <p:spTgt spid="8"/>
                                        </p:tgtEl>
                                      </p:cBhvr>
                                    </p:animEffect>
                                  </p:childTnLst>
                                </p:cTn>
                              </p:par>
                            </p:childTnLst>
                          </p:cTn>
                        </p:par>
                        <p:par>
                          <p:cTn id="30" fill="hold" nodeType="afterGroup">
                            <p:stCondLst>
                              <p:cond delay="500"/>
                            </p:stCondLst>
                            <p:childTnLst>
                              <p:par>
                                <p:cTn id="31" presetID="42" presetClass="entr" presetSubtype="0" fill="hold" nodeType="afterEffect">
                                  <p:stCondLst>
                                    <p:cond delay="0"/>
                                  </p:stCondLst>
                                  <p:childTnLst>
                                    <p:set>
                                      <p:cBhvr>
                                        <p:cTn id="32" dur="1" fill="hold">
                                          <p:stCondLst>
                                            <p:cond delay="0"/>
                                          </p:stCondLst>
                                        </p:cTn>
                                        <p:tgtEl>
                                          <p:spTgt spid="10">
                                            <p:txEl>
                                              <p:pRg st="0" end="0"/>
                                            </p:txEl>
                                          </p:spTgt>
                                        </p:tgtEl>
                                        <p:attrNameLst>
                                          <p:attrName>style.visibility</p:attrName>
                                        </p:attrNameLst>
                                      </p:cBhvr>
                                      <p:to>
                                        <p:strVal val="visible"/>
                                      </p:to>
                                    </p:set>
                                    <p:animEffect transition="in" filter="fade">
                                      <p:cBhvr>
                                        <p:cTn id="33" dur="1000"/>
                                        <p:tgtEl>
                                          <p:spTgt spid="10">
                                            <p:txEl>
                                              <p:pRg st="0" end="0"/>
                                            </p:txEl>
                                          </p:spTgt>
                                        </p:tgtEl>
                                      </p:cBhvr>
                                    </p:animEffect>
                                    <p:anim calcmode="lin" valueType="num">
                                      <p:cBhvr>
                                        <p:cTn id="3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36" fill="hold" nodeType="afterGroup">
                            <p:stCondLst>
                              <p:cond delay="1500"/>
                            </p:stCondLst>
                            <p:childTnLst>
                              <p:par>
                                <p:cTn id="37" presetID="53" presetClass="entr" presetSubtype="16" fill="hold"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500" fill="hold"/>
                                        <p:tgtEl>
                                          <p:spTgt spid="9"/>
                                        </p:tgtEl>
                                        <p:attrNameLst>
                                          <p:attrName>ppt_w</p:attrName>
                                        </p:attrNameLst>
                                      </p:cBhvr>
                                      <p:tavLst>
                                        <p:tav tm="0">
                                          <p:val>
                                            <p:strVal val="0"/>
                                          </p:val>
                                        </p:tav>
                                        <p:tav tm="100000">
                                          <p:val>
                                            <p:strVal val="#ppt_w"/>
                                          </p:val>
                                        </p:tav>
                                      </p:tavLst>
                                    </p:anim>
                                    <p:anim calcmode="lin" valueType="num">
                                      <p:cBhvr>
                                        <p:cTn id="40" dur="500" fill="hold"/>
                                        <p:tgtEl>
                                          <p:spTgt spid="9"/>
                                        </p:tgtEl>
                                        <p:attrNameLst>
                                          <p:attrName>ppt_h</p:attrName>
                                        </p:attrNameLst>
                                      </p:cBhvr>
                                      <p:tavLst>
                                        <p:tav tm="0">
                                          <p:val>
                                            <p:strVal val="0"/>
                                          </p:val>
                                        </p:tav>
                                        <p:tav tm="100000">
                                          <p:val>
                                            <p:strVal val="#ppt_h"/>
                                          </p:val>
                                        </p:tav>
                                      </p:tavLst>
                                    </p:anim>
                                    <p:animEffect transition="in" filter="fade">
                                      <p:cBhvr>
                                        <p:cTn id="41" dur="500"/>
                                        <p:tgtEl>
                                          <p:spTgt spid="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500"/>
                                        <p:tgtEl>
                                          <p:spTgt spid="1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strVal val="0"/>
                                          </p:val>
                                        </p:tav>
                                        <p:tav tm="100000">
                                          <p:val>
                                            <p:strVal val="#ppt_w"/>
                                          </p:val>
                                        </p:tav>
                                      </p:tavLst>
                                    </p:anim>
                                    <p:anim calcmode="lin" valueType="num">
                                      <p:cBhvr>
                                        <p:cTn id="52" dur="500" fill="hold"/>
                                        <p:tgtEl>
                                          <p:spTgt spid="11"/>
                                        </p:tgtEl>
                                        <p:attrNameLst>
                                          <p:attrName>ppt_h</p:attrName>
                                        </p:attrNameLst>
                                      </p:cBhvr>
                                      <p:tavLst>
                                        <p:tav tm="0">
                                          <p:val>
                                            <p:strVal val="0"/>
                                          </p:val>
                                        </p:tav>
                                        <p:tav tm="100000">
                                          <p:val>
                                            <p:strVal val="#ppt_h"/>
                                          </p:val>
                                        </p:tav>
                                      </p:tavLst>
                                    </p:anim>
                                    <p:anim calcmode="lin" valueType="num">
                                      <p:cBhvr>
                                        <p:cTn id="53" dur="500" fill="hold"/>
                                        <p:tgtEl>
                                          <p:spTgt spid="11"/>
                                        </p:tgtEl>
                                        <p:attrNameLst>
                                          <p:attrName>r</p:attrName>
                                        </p:attrNameLst>
                                      </p:cBhvr>
                                      <p:tavLst>
                                        <p:tav tm="0">
                                          <p:val>
                                            <p:strVal val="90"/>
                                          </p:val>
                                        </p:tav>
                                        <p:tav tm="100000">
                                          <p:val>
                                            <p:strVal val="0"/>
                                          </p:val>
                                        </p:tav>
                                      </p:tavLst>
                                    </p:anim>
                                    <p:animEffect transition="in" filter="fade">
                                      <p:cBhvr>
                                        <p:cTn id="54" dur="500"/>
                                        <p:tgtEl>
                                          <p:spTgt spid="11"/>
                                        </p:tgtEl>
                                      </p:cBhvr>
                                    </p:animEffect>
                                  </p:childTnLst>
                                </p:cTn>
                              </p:par>
                            </p:childTnLst>
                          </p:cTn>
                        </p:par>
                        <p:par>
                          <p:cTn id="55" fill="hold" nodeType="afterGroup">
                            <p:stCondLst>
                              <p:cond delay="500"/>
                            </p:stCondLst>
                            <p:childTnLst>
                              <p:par>
                                <p:cTn id="56" presetID="10" presetClass="entr" presetSubtype="10" fill="hold"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circle(in)">
                                      <p:cBhvr>
                                        <p:cTn id="63"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1" grpId="0"/>
      <p:bldP spid="13" grpId="0" animBg="1"/>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name="Slide157">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05DA46-7328-4C78-82EC-670A443296DB}"/>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277F5B85-BAB8-4369-8978-02E26EAA8E27}"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15</a:t>
            </a:fld>
            <a:endParaRPr lang="en-US" sz="1050" b="1" kern="0">
              <a:solidFill>
                <a:srgbClr val="FFFFFF"/>
              </a:solidFill>
              <a:latin typeface="Tw Cen MT" pitchFamily="34"/>
            </a:endParaRPr>
          </a:p>
        </p:txBody>
      </p:sp>
      <p:sp>
        <p:nvSpPr>
          <p:cNvPr id="5" name="Rectangle 3">
            <a:extLst>
              <a:ext uri="{FF2B5EF4-FFF2-40B4-BE49-F238E27FC236}">
                <a16:creationId xmlns:a16="http://schemas.microsoft.com/office/drawing/2014/main" id="{44E5B66D-EE70-40CC-A47A-7A05029899C9}"/>
              </a:ext>
            </a:extLst>
          </p:cNvPr>
          <p:cNvSpPr/>
          <p:nvPr/>
        </p:nvSpPr>
        <p:spPr>
          <a:xfrm>
            <a:off x="1027113" y="2111375"/>
            <a:ext cx="10572750" cy="1862138"/>
          </a:xfrm>
          <a:prstGeom prst="rect">
            <a:avLst/>
          </a:prstGeom>
          <a:noFill/>
          <a:ln cap="flat">
            <a:noFill/>
            <a:prstDash val="solid"/>
          </a:ln>
        </p:spPr>
        <p:txBody>
          <a:bodyPr>
            <a:spAutoFit/>
          </a:bodyPr>
          <a:lstStyle/>
          <a:p>
            <a:pPr marL="346072" indent="-346072" algn="just" eaLnBrk="1" fontAlgn="auto">
              <a:spcBef>
                <a:spcPts val="0"/>
              </a:spcBef>
              <a:spcAft>
                <a:spcPts val="600"/>
              </a:spcAft>
              <a:buSzPct val="100000"/>
              <a:buFont typeface="Courier New" pitchFamily="49"/>
              <a:buChar char="o"/>
              <a:tabLst>
                <a:tab pos="230181" algn="l"/>
              </a:tabLst>
              <a:defRPr sz="1800" b="0" i="0" u="none" strike="noStrike" kern="0" cap="none" spc="0" baseline="0">
                <a:solidFill>
                  <a:srgbClr val="000000"/>
                </a:solidFill>
                <a:uFillTx/>
              </a:defRPr>
            </a:pPr>
            <a:r>
              <a:rPr lang="en-US" sz="2000" kern="0" dirty="0">
                <a:solidFill>
                  <a:srgbClr val="000000"/>
                </a:solidFill>
                <a:latin typeface="Tw Cen MT"/>
              </a:rPr>
              <a:t>Stronger oxidizing agents, such as </a:t>
            </a:r>
            <a:r>
              <a:rPr lang="en-US" sz="2000" kern="0" dirty="0">
                <a:solidFill>
                  <a:srgbClr val="0033CC"/>
                </a:solidFill>
                <a:latin typeface="Tw Cen MT"/>
              </a:rPr>
              <a:t>aqueous nitric acid</a:t>
            </a:r>
            <a:r>
              <a:rPr lang="en-US" sz="2000" kern="0" dirty="0">
                <a:solidFill>
                  <a:srgbClr val="000000"/>
                </a:solidFill>
                <a:latin typeface="Tw Cen MT"/>
              </a:rPr>
              <a:t>.</a:t>
            </a:r>
          </a:p>
          <a:p>
            <a:pPr marL="346072" indent="-346072" algn="just" eaLnBrk="1" fontAlgn="auto">
              <a:spcBef>
                <a:spcPts val="0"/>
              </a:spcBef>
              <a:spcAft>
                <a:spcPts val="600"/>
              </a:spcAft>
              <a:buSzPct val="100000"/>
              <a:buFont typeface="Courier New" pitchFamily="49"/>
              <a:buChar char="o"/>
              <a:tabLst>
                <a:tab pos="230181" algn="l"/>
              </a:tabLst>
              <a:defRPr sz="1800" b="0" i="0" u="none" strike="noStrike" kern="0" cap="none" spc="0" baseline="0">
                <a:solidFill>
                  <a:srgbClr val="000000"/>
                </a:solidFill>
                <a:uFillTx/>
              </a:defRPr>
            </a:pPr>
            <a:r>
              <a:rPr lang="en-US" sz="2000" kern="0" dirty="0">
                <a:solidFill>
                  <a:srgbClr val="000000"/>
                </a:solidFill>
                <a:latin typeface="Tw Cen MT"/>
              </a:rPr>
              <a:t>The aldehyde group and the primary alcohol group can be oxidized, producing dicarboxylic acids called </a:t>
            </a:r>
            <a:r>
              <a:rPr lang="en-US" sz="2000" b="1" kern="0" dirty="0" err="1">
                <a:solidFill>
                  <a:srgbClr val="0070C0"/>
                </a:solidFill>
                <a:latin typeface="Tw Cen MT"/>
              </a:rPr>
              <a:t>aldaric</a:t>
            </a:r>
            <a:r>
              <a:rPr lang="en-US" sz="2000" b="1" kern="0" dirty="0">
                <a:solidFill>
                  <a:srgbClr val="0070C0"/>
                </a:solidFill>
                <a:latin typeface="Tw Cen MT"/>
              </a:rPr>
              <a:t> acids</a:t>
            </a:r>
            <a:r>
              <a:rPr lang="en-US" sz="2000" kern="0" dirty="0">
                <a:solidFill>
                  <a:srgbClr val="000000"/>
                </a:solidFill>
                <a:latin typeface="Tw Cen MT"/>
              </a:rPr>
              <a:t>. </a:t>
            </a:r>
          </a:p>
          <a:p>
            <a:pPr marL="346072" indent="-346072" algn="just" eaLnBrk="1" fontAlgn="auto">
              <a:spcBef>
                <a:spcPts val="0"/>
              </a:spcBef>
              <a:spcAft>
                <a:spcPts val="600"/>
              </a:spcAft>
              <a:buSzPct val="100000"/>
              <a:buFont typeface="Courier New" pitchFamily="49"/>
              <a:buChar char="o"/>
              <a:tabLst>
                <a:tab pos="230181" algn="l"/>
              </a:tabLst>
              <a:defRPr sz="1800" b="0" i="0" u="none" strike="noStrike" kern="0" cap="none" spc="0" baseline="0">
                <a:solidFill>
                  <a:srgbClr val="000000"/>
                </a:solidFill>
                <a:uFillTx/>
              </a:defRPr>
            </a:pPr>
            <a:r>
              <a:rPr lang="en-US" sz="2000" b="1" kern="0" dirty="0">
                <a:solidFill>
                  <a:srgbClr val="00B050"/>
                </a:solidFill>
                <a:latin typeface="Tw Cen MT"/>
              </a:rPr>
              <a:t>Example;</a:t>
            </a:r>
          </a:p>
          <a:p>
            <a:pPr marL="1828800" indent="-398458" algn="just" eaLnBrk="1" fontAlgn="auto">
              <a:spcBef>
                <a:spcPts val="0"/>
              </a:spcBef>
              <a:spcAft>
                <a:spcPts val="600"/>
              </a:spcAft>
              <a:tabLst>
                <a:tab pos="230192" algn="l"/>
              </a:tabLst>
              <a:defRPr sz="1800" b="0" i="0" u="none" strike="noStrike" kern="0" cap="none" spc="0" baseline="0">
                <a:solidFill>
                  <a:srgbClr val="000000"/>
                </a:solidFill>
                <a:uFillTx/>
              </a:defRPr>
            </a:pPr>
            <a:r>
              <a:rPr lang="en-US" sz="2000" kern="0" dirty="0">
                <a:solidFill>
                  <a:srgbClr val="000000"/>
                </a:solidFill>
                <a:latin typeface="Tw Cen MT"/>
              </a:rPr>
              <a:t>D-glucose gives D-glucaric acid.</a:t>
            </a:r>
          </a:p>
        </p:txBody>
      </p:sp>
      <p:pic>
        <p:nvPicPr>
          <p:cNvPr id="6" name="Picture 2">
            <a:extLst>
              <a:ext uri="{FF2B5EF4-FFF2-40B4-BE49-F238E27FC236}">
                <a16:creationId xmlns:a16="http://schemas.microsoft.com/office/drawing/2014/main" id="{7A9D7E81-720D-4A2F-9DF1-BDFE60ACCFB8}"/>
              </a:ext>
            </a:extLst>
          </p:cNvPr>
          <p:cNvPicPr>
            <a:picLocks noChangeAspect="1"/>
          </p:cNvPicPr>
          <p:nvPr/>
        </p:nvPicPr>
        <p:blipFill>
          <a:blip r:embed="rId2">
            <a:extLst>
              <a:ext uri="{28A0092B-C50C-407E-A947-70E740481C1C}">
                <a14:useLocalDpi xmlns:a14="http://schemas.microsoft.com/office/drawing/2010/main" val="0"/>
              </a:ext>
            </a:extLst>
          </a:blip>
          <a:srcRect t="5225" b="4912"/>
          <a:stretch>
            <a:fillRect/>
          </a:stretch>
        </p:blipFill>
        <p:spPr bwMode="auto">
          <a:xfrm>
            <a:off x="4240213" y="4746625"/>
            <a:ext cx="3270250"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F9D18615-9644-4910-A349-411C239692C9}"/>
              </a:ext>
            </a:extLst>
          </p:cNvPr>
          <p:cNvSpPr>
            <a:spLocks noChangeArrowheads="1"/>
          </p:cNvSpPr>
          <p:nvPr/>
        </p:nvSpPr>
        <p:spPr bwMode="auto">
          <a:xfrm>
            <a:off x="4506913" y="4679950"/>
            <a:ext cx="2905125" cy="304800"/>
          </a:xfrm>
          <a:prstGeom prst="rect">
            <a:avLst/>
          </a:prstGeom>
          <a:noFill/>
          <a:ln w="19046">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a:endParaRPr lang="en-US" altLang="en-US">
              <a:solidFill>
                <a:srgbClr val="FFFFFF"/>
              </a:solidFill>
              <a:latin typeface="Tw Cen MT" panose="020B0602020104020603" pitchFamily="34" charset="0"/>
            </a:endParaRPr>
          </a:p>
        </p:txBody>
      </p:sp>
      <p:sp>
        <p:nvSpPr>
          <p:cNvPr id="9" name="Rectangle 11">
            <a:extLst>
              <a:ext uri="{FF2B5EF4-FFF2-40B4-BE49-F238E27FC236}">
                <a16:creationId xmlns:a16="http://schemas.microsoft.com/office/drawing/2014/main" id="{B3422687-EB65-4EF8-B5A8-45AB214D3C16}"/>
              </a:ext>
            </a:extLst>
          </p:cNvPr>
          <p:cNvSpPr>
            <a:spLocks noChangeArrowheads="1"/>
          </p:cNvSpPr>
          <p:nvPr/>
        </p:nvSpPr>
        <p:spPr bwMode="auto">
          <a:xfrm>
            <a:off x="4548188" y="6064250"/>
            <a:ext cx="2905125" cy="304800"/>
          </a:xfrm>
          <a:prstGeom prst="rect">
            <a:avLst/>
          </a:prstGeom>
          <a:noFill/>
          <a:ln w="19046">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a:endParaRPr lang="en-US" altLang="en-US">
              <a:solidFill>
                <a:srgbClr val="FFFFFF"/>
              </a:solidFill>
              <a:latin typeface="Tw Cen MT" panose="020B0602020104020603" pitchFamily="34" charset="0"/>
            </a:endParaRPr>
          </a:p>
        </p:txBody>
      </p:sp>
      <p:pic>
        <p:nvPicPr>
          <p:cNvPr id="10" name="Picture 2" descr="http://medicalcity.ksu.edu.sa/images/uploads/news/KSU_BackgroundLogo_(2).png">
            <a:extLst>
              <a:ext uri="{FF2B5EF4-FFF2-40B4-BE49-F238E27FC236}">
                <a16:creationId xmlns:a16="http://schemas.microsoft.com/office/drawing/2014/main" id="{FFEE9C04-369A-41AB-9CC9-308A5585BF43}"/>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12" name="Rectangle 7">
            <a:extLst>
              <a:ext uri="{FF2B5EF4-FFF2-40B4-BE49-F238E27FC236}">
                <a16:creationId xmlns:a16="http://schemas.microsoft.com/office/drawing/2014/main" id="{5FD0B9E5-2BD0-49CC-940F-63A172F93C5C}"/>
              </a:ext>
            </a:extLst>
          </p:cNvPr>
          <p:cNvSpPr>
            <a:spLocks noChangeArrowheads="1"/>
          </p:cNvSpPr>
          <p:nvPr/>
        </p:nvSpPr>
        <p:spPr bwMode="auto">
          <a:xfrm>
            <a:off x="1055688" y="1600200"/>
            <a:ext cx="5040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a:defRPr/>
            </a:pPr>
            <a:r>
              <a:rPr lang="en-US" altLang="en-US" sz="2000" b="1" u="sng" dirty="0">
                <a:effectLst>
                  <a:outerShdw blurRad="38100" dist="38100" dir="2700000" algn="tl">
                    <a:srgbClr val="000000">
                      <a:alpha val="43137"/>
                    </a:srgbClr>
                  </a:outerShdw>
                </a:effectLst>
                <a:latin typeface="Tw Cen MT" panose="020B0602020104020603" pitchFamily="34" charset="0"/>
              </a:rPr>
              <a:t>2.2. With Strong Oxidizing Agents</a:t>
            </a:r>
            <a:endParaRPr lang="en-US" altLang="en-US" sz="2000" u="sng" dirty="0">
              <a:effectLst>
                <a:outerShdw blurRad="38100" dist="38100" dir="2700000" algn="tl">
                  <a:srgbClr val="000000">
                    <a:alpha val="43137"/>
                  </a:srgbClr>
                </a:outerShdw>
              </a:effectLst>
              <a:latin typeface="Tw Cen MT" panose="020B0602020104020603" pitchFamily="34" charset="0"/>
            </a:endParaRPr>
          </a:p>
        </p:txBody>
      </p:sp>
      <p:sp>
        <p:nvSpPr>
          <p:cNvPr id="28681" name="Rectangle 3">
            <a:extLst>
              <a:ext uri="{FF2B5EF4-FFF2-40B4-BE49-F238E27FC236}">
                <a16:creationId xmlns:a16="http://schemas.microsoft.com/office/drawing/2014/main" id="{74F7B00E-81D3-4676-B3E3-0F23A4D2AFF3}"/>
              </a:ext>
            </a:extLst>
          </p:cNvPr>
          <p:cNvSpPr>
            <a:spLocks noChangeArrowheads="1"/>
          </p:cNvSpPr>
          <p:nvPr/>
        </p:nvSpPr>
        <p:spPr bwMode="auto">
          <a:xfrm>
            <a:off x="2789238" y="404813"/>
            <a:ext cx="6022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Reactions of Monosaccharides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1000"/>
                                        <p:tgtEl>
                                          <p:spTgt spid="5">
                                            <p:txEl>
                                              <p:pRg st="3" end="3"/>
                                            </p:txEl>
                                          </p:spTgt>
                                        </p:tgtEl>
                                      </p:cBhvr>
                                    </p:animEffect>
                                    <p:anim calcmode="lin" valueType="num">
                                      <p:cBhvr>
                                        <p:cTn id="2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par>
                          <p:cTn id="29" fill="hold" nodeType="afterGroup">
                            <p:stCondLst>
                              <p:cond delay="1000"/>
                            </p:stCondLst>
                            <p:childTnLst>
                              <p:par>
                                <p:cTn id="30" presetID="6" presetClass="entr" presetSubtype="16"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ircle(in)">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par>
                          <p:cTn id="38" fill="hold" nodeType="afterGroup">
                            <p:stCondLst>
                              <p:cond delay="500"/>
                            </p:stCondLst>
                            <p:childTnLst>
                              <p:par>
                                <p:cTn id="39" presetID="10" presetClass="entr" presetSubtype="0"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arn(inVertical)">
                                      <p:cBhvr>
                                        <p:cTn id="4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name="Slide158">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511816-DC9B-460D-81D1-8A531581E2ED}"/>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3298FBA7-8722-4D7F-B467-F01A64101743}"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16</a:t>
            </a:fld>
            <a:endParaRPr lang="en-US" sz="1050" b="1" kern="0">
              <a:solidFill>
                <a:srgbClr val="FFFFFF"/>
              </a:solidFill>
              <a:latin typeface="Tw Cen MT" pitchFamily="34"/>
            </a:endParaRPr>
          </a:p>
        </p:txBody>
      </p:sp>
      <p:sp>
        <p:nvSpPr>
          <p:cNvPr id="4" name="Rectangle 3">
            <a:extLst>
              <a:ext uri="{FF2B5EF4-FFF2-40B4-BE49-F238E27FC236}">
                <a16:creationId xmlns:a16="http://schemas.microsoft.com/office/drawing/2014/main" id="{113BE794-B7F9-4424-A826-D62B0CEDC395}"/>
              </a:ext>
            </a:extLst>
          </p:cNvPr>
          <p:cNvSpPr/>
          <p:nvPr/>
        </p:nvSpPr>
        <p:spPr>
          <a:xfrm>
            <a:off x="711200" y="1516063"/>
            <a:ext cx="10945813" cy="2036762"/>
          </a:xfrm>
          <a:prstGeom prst="rect">
            <a:avLst/>
          </a:prstGeom>
          <a:noFill/>
          <a:ln cap="flat">
            <a:noFill/>
            <a:prstDash val="solid"/>
          </a:ln>
        </p:spPr>
        <p:txBody>
          <a:bodyPr>
            <a:spAutoFit/>
          </a:bodyPr>
          <a:lstStyle/>
          <a:p>
            <a:pPr marL="228600" indent="-228600" algn="just" eaLnBrk="1" fontAlgn="auto">
              <a:lnSpc>
                <a:spcPct val="150000"/>
              </a:lnSpc>
              <a:spcBef>
                <a:spcPts val="0"/>
              </a:spcBef>
              <a:spcAft>
                <a:spcPts val="60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000000"/>
                </a:solidFill>
                <a:latin typeface="Tw Cen MT"/>
              </a:rPr>
              <a:t>The most common oligosaccharides are disaccharides. </a:t>
            </a:r>
          </a:p>
          <a:p>
            <a:pPr marL="228600" indent="-228600" algn="just" eaLnBrk="1" fontAlgn="auto">
              <a:lnSpc>
                <a:spcPct val="150000"/>
              </a:lnSpc>
              <a:spcBef>
                <a:spcPts val="0"/>
              </a:spcBef>
              <a:spcAft>
                <a:spcPts val="60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000000"/>
                </a:solidFill>
                <a:latin typeface="Tw Cen MT"/>
              </a:rPr>
              <a:t>In a </a:t>
            </a:r>
            <a:r>
              <a:rPr lang="en-US" sz="2000" b="1" kern="0" dirty="0">
                <a:solidFill>
                  <a:srgbClr val="FF0000"/>
                </a:solidFill>
                <a:latin typeface="Tw Cen MT"/>
              </a:rPr>
              <a:t>disaccharide</a:t>
            </a:r>
            <a:r>
              <a:rPr lang="en-US" sz="2000" b="1" kern="0" dirty="0">
                <a:solidFill>
                  <a:srgbClr val="000000"/>
                </a:solidFill>
                <a:latin typeface="Tw Cen MT"/>
              </a:rPr>
              <a:t>,</a:t>
            </a:r>
          </a:p>
          <a:p>
            <a:pPr marL="231772" algn="just" eaLnBrk="1" fontAlgn="auto">
              <a:lnSpc>
                <a:spcPct val="150000"/>
              </a:lnSpc>
              <a:spcBef>
                <a:spcPts val="0"/>
              </a:spcBef>
              <a:spcAft>
                <a:spcPts val="600"/>
              </a:spcAft>
              <a:defRPr sz="1800" b="0" i="0" u="none" strike="noStrike" kern="0" cap="none" spc="0" baseline="0">
                <a:solidFill>
                  <a:srgbClr val="000000"/>
                </a:solidFill>
                <a:uFillTx/>
              </a:defRPr>
            </a:pPr>
            <a:r>
              <a:rPr lang="en-US" sz="2000" kern="0" dirty="0">
                <a:solidFill>
                  <a:srgbClr val="000000"/>
                </a:solidFill>
                <a:latin typeface="Tw Cen MT"/>
              </a:rPr>
              <a:t>two monosaccharides are linked by a </a:t>
            </a:r>
            <a:r>
              <a:rPr lang="en-US" sz="2000" kern="0" dirty="0" err="1">
                <a:solidFill>
                  <a:srgbClr val="000000"/>
                </a:solidFill>
                <a:latin typeface="Tw Cen MT"/>
              </a:rPr>
              <a:t>glycosidic</a:t>
            </a:r>
            <a:r>
              <a:rPr lang="en-US" sz="2000" kern="0" dirty="0">
                <a:solidFill>
                  <a:srgbClr val="000000"/>
                </a:solidFill>
                <a:latin typeface="Tw Cen MT"/>
              </a:rPr>
              <a:t> bond between the anomeric carbon of one monosaccharide unit and a hydroxyl group on the other unit.</a:t>
            </a:r>
          </a:p>
        </p:txBody>
      </p:sp>
      <p:pic>
        <p:nvPicPr>
          <p:cNvPr id="5" name="Picture 2" descr="http://medicalcity.ksu.edu.sa/images/uploads/news/KSU_BackgroundLogo_(2).png">
            <a:extLst>
              <a:ext uri="{FF2B5EF4-FFF2-40B4-BE49-F238E27FC236}">
                <a16:creationId xmlns:a16="http://schemas.microsoft.com/office/drawing/2014/main" id="{834E9939-1316-4A71-BD31-EEC41CF2C4F5}"/>
              </a:ext>
            </a:extLst>
          </p:cNvPr>
          <p:cNvPicPr>
            <a:picLocks noChangeAspect="1" noChangeArrowheads="1"/>
          </p:cNvPicPr>
          <p:nvPr/>
        </p:nvPicPr>
        <p:blipFill>
          <a:blip r:embed="rId2"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29701" name="Rectangle 3">
            <a:extLst>
              <a:ext uri="{FF2B5EF4-FFF2-40B4-BE49-F238E27FC236}">
                <a16:creationId xmlns:a16="http://schemas.microsoft.com/office/drawing/2014/main" id="{15EE3C17-4AD9-4558-9A2A-C515C75D166D}"/>
              </a:ext>
            </a:extLst>
          </p:cNvPr>
          <p:cNvSpPr>
            <a:spLocks noChangeArrowheads="1"/>
          </p:cNvSpPr>
          <p:nvPr/>
        </p:nvSpPr>
        <p:spPr bwMode="auto">
          <a:xfrm>
            <a:off x="4395788" y="404813"/>
            <a:ext cx="2809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Disaccharides</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name="Slide159">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6EAE82F-EB2D-4ACE-AB01-A33C0C1F5B1D}"/>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21E6155A-3661-4C52-B455-1B2707C7BFA7}"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17</a:t>
            </a:fld>
            <a:endParaRPr lang="en-US" sz="1050" b="1" kern="0">
              <a:solidFill>
                <a:srgbClr val="FFFFFF"/>
              </a:solidFill>
              <a:latin typeface="Tw Cen MT" pitchFamily="34"/>
            </a:endParaRPr>
          </a:p>
        </p:txBody>
      </p:sp>
      <p:pic>
        <p:nvPicPr>
          <p:cNvPr id="30723" name="Picture 2">
            <a:extLst>
              <a:ext uri="{FF2B5EF4-FFF2-40B4-BE49-F238E27FC236}">
                <a16:creationId xmlns:a16="http://schemas.microsoft.com/office/drawing/2014/main" id="{6A4481F2-C460-4D22-AE3E-AD2F3FE09A9E}"/>
              </a:ext>
            </a:extLst>
          </p:cNvPr>
          <p:cNvPicPr>
            <a:picLocks noChangeAspect="1"/>
          </p:cNvPicPr>
          <p:nvPr/>
        </p:nvPicPr>
        <p:blipFill>
          <a:blip r:embed="rId2">
            <a:extLst>
              <a:ext uri="{28A0092B-C50C-407E-A947-70E740481C1C}">
                <a14:useLocalDpi xmlns:a14="http://schemas.microsoft.com/office/drawing/2010/main" val="0"/>
              </a:ext>
            </a:extLst>
          </a:blip>
          <a:srcRect l="1036" t="4646" b="4041"/>
          <a:stretch>
            <a:fillRect/>
          </a:stretch>
        </p:blipFill>
        <p:spPr bwMode="auto">
          <a:xfrm>
            <a:off x="2224088" y="2212975"/>
            <a:ext cx="7516812"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
            <a:extLst>
              <a:ext uri="{FF2B5EF4-FFF2-40B4-BE49-F238E27FC236}">
                <a16:creationId xmlns:a16="http://schemas.microsoft.com/office/drawing/2014/main" id="{F419377C-FE82-425D-A42C-1D1628677EF2}"/>
              </a:ext>
            </a:extLst>
          </p:cNvPr>
          <p:cNvSpPr>
            <a:spLocks noChangeArrowheads="1"/>
          </p:cNvSpPr>
          <p:nvPr/>
        </p:nvSpPr>
        <p:spPr bwMode="auto">
          <a:xfrm>
            <a:off x="711200" y="4476750"/>
            <a:ext cx="10895013"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SzPct val="100000"/>
              <a:buFont typeface="Courier New" panose="02070309020205020404" pitchFamily="49" charset="0"/>
              <a:buChar char="o"/>
            </a:pPr>
            <a:r>
              <a:rPr lang="en-US" altLang="en-US" sz="2000" b="1">
                <a:solidFill>
                  <a:srgbClr val="FF0000"/>
                </a:solidFill>
                <a:latin typeface="Tw Cen MT" panose="020B0602020104020603" pitchFamily="34" charset="0"/>
              </a:rPr>
              <a:t>Maltose</a:t>
            </a:r>
            <a:r>
              <a:rPr lang="en-US" altLang="en-US" sz="2000">
                <a:solidFill>
                  <a:srgbClr val="000000"/>
                </a:solidFill>
                <a:latin typeface="Tw Cen MT" panose="020B0602020104020603" pitchFamily="34" charset="0"/>
              </a:rPr>
              <a:t> is the disaccharide obtained by the </a:t>
            </a:r>
            <a:r>
              <a:rPr lang="en-US" altLang="en-US" sz="2000" b="1">
                <a:solidFill>
                  <a:srgbClr val="0070C0"/>
                </a:solidFill>
                <a:latin typeface="Tw Cen MT" panose="020B0602020104020603" pitchFamily="34" charset="0"/>
              </a:rPr>
              <a:t>partial hydrolysis of starch</a:t>
            </a:r>
            <a:r>
              <a:rPr lang="en-US" altLang="en-US" sz="2000">
                <a:solidFill>
                  <a:srgbClr val="000000"/>
                </a:solidFill>
                <a:latin typeface="Tw Cen MT" panose="020B0602020104020603" pitchFamily="34" charset="0"/>
              </a:rPr>
              <a:t>. </a:t>
            </a:r>
          </a:p>
          <a:p>
            <a:pPr algn="just" eaLnBrk="1">
              <a:spcAft>
                <a:spcPts val="600"/>
              </a:spcAft>
              <a:buSzPct val="100000"/>
              <a:buFont typeface="Courier New" panose="02070309020205020404" pitchFamily="49" charset="0"/>
              <a:buChar char="o"/>
            </a:pPr>
            <a:r>
              <a:rPr lang="en-US" altLang="en-US" sz="2000">
                <a:solidFill>
                  <a:srgbClr val="000000"/>
                </a:solidFill>
                <a:latin typeface="Tw Cen MT" panose="020B0602020104020603" pitchFamily="34" charset="0"/>
              </a:rPr>
              <a:t>Further hydrolysis of maltose gives only </a:t>
            </a:r>
            <a:r>
              <a:rPr lang="en-US" altLang="en-US" sz="2000" b="1">
                <a:solidFill>
                  <a:srgbClr val="FF0000"/>
                </a:solidFill>
                <a:latin typeface="Tw Cen MT" panose="020B0602020104020603" pitchFamily="34" charset="0"/>
              </a:rPr>
              <a:t>D-glucose</a:t>
            </a:r>
            <a:r>
              <a:rPr lang="en-US" altLang="en-US" sz="2000">
                <a:solidFill>
                  <a:srgbClr val="000000"/>
                </a:solidFill>
                <a:latin typeface="Tw Cen MT" panose="020B0602020104020603" pitchFamily="34" charset="0"/>
              </a:rPr>
              <a:t>. </a:t>
            </a:r>
          </a:p>
          <a:p>
            <a:pPr algn="just" eaLnBrk="1">
              <a:spcAft>
                <a:spcPts val="600"/>
              </a:spcAft>
              <a:buSzPct val="100000"/>
              <a:buFont typeface="Courier New" panose="02070309020205020404" pitchFamily="49" charset="0"/>
              <a:buChar char="o"/>
            </a:pPr>
            <a:r>
              <a:rPr lang="en-US" altLang="en-US" sz="2000" b="1">
                <a:solidFill>
                  <a:srgbClr val="FF0000"/>
                </a:solidFill>
                <a:latin typeface="Tw Cen MT" panose="020B0602020104020603" pitchFamily="34" charset="0"/>
              </a:rPr>
              <a:t>Maltose</a:t>
            </a:r>
            <a:r>
              <a:rPr lang="en-US" altLang="en-US" sz="2000">
                <a:solidFill>
                  <a:srgbClr val="000000"/>
                </a:solidFill>
                <a:latin typeface="Tw Cen MT" panose="020B0602020104020603" pitchFamily="34" charset="0"/>
              </a:rPr>
              <a:t> consist of two linked glucose units. </a:t>
            </a:r>
          </a:p>
          <a:p>
            <a:pPr algn="just" eaLnBrk="1">
              <a:spcAft>
                <a:spcPts val="600"/>
              </a:spcAft>
              <a:buSzPct val="100000"/>
              <a:buFont typeface="Courier New" panose="02070309020205020404" pitchFamily="49" charset="0"/>
              <a:buChar char="o"/>
            </a:pPr>
            <a:r>
              <a:rPr lang="en-US" altLang="en-US" sz="2000">
                <a:solidFill>
                  <a:srgbClr val="000000"/>
                </a:solidFill>
                <a:latin typeface="Tw Cen MT" panose="020B0602020104020603" pitchFamily="34" charset="0"/>
              </a:rPr>
              <a:t>It turns out that the anomeric carbon of the left unit is linked to the C-4 hydroxyl group of the unit at the right as an acetal (glycoside). </a:t>
            </a:r>
          </a:p>
          <a:p>
            <a:pPr algn="just" eaLnBrk="1">
              <a:spcAft>
                <a:spcPts val="600"/>
              </a:spcAft>
              <a:buSzPct val="100000"/>
              <a:buFont typeface="Courier New" panose="02070309020205020404" pitchFamily="49" charset="0"/>
              <a:buChar char="o"/>
            </a:pPr>
            <a:r>
              <a:rPr lang="en-US" altLang="en-US" sz="2000">
                <a:solidFill>
                  <a:srgbClr val="000000"/>
                </a:solidFill>
                <a:latin typeface="Tw Cen MT" panose="020B0602020104020603" pitchFamily="34" charset="0"/>
              </a:rPr>
              <a:t>The configuration at the </a:t>
            </a:r>
            <a:r>
              <a:rPr lang="en-US" altLang="en-US" sz="2000">
                <a:solidFill>
                  <a:srgbClr val="0070C0"/>
                </a:solidFill>
                <a:latin typeface="Tw Cen MT" panose="020B0602020104020603" pitchFamily="34" charset="0"/>
              </a:rPr>
              <a:t>anomeric carbon </a:t>
            </a:r>
            <a:r>
              <a:rPr lang="en-US" altLang="en-US" sz="2000">
                <a:solidFill>
                  <a:srgbClr val="000000"/>
                </a:solidFill>
                <a:latin typeface="Tw Cen MT" panose="020B0602020104020603" pitchFamily="34" charset="0"/>
              </a:rPr>
              <a:t>of the left unit is </a:t>
            </a:r>
            <a:r>
              <a:rPr lang="en-US" altLang="en-US" sz="2000">
                <a:solidFill>
                  <a:srgbClr val="0070C0"/>
                </a:solidFill>
                <a:latin typeface="Symbol" panose="05050102010706020507" pitchFamily="18" charset="2"/>
              </a:rPr>
              <a:t></a:t>
            </a:r>
            <a:r>
              <a:rPr lang="en-US" altLang="en-US" sz="2000">
                <a:solidFill>
                  <a:srgbClr val="000000"/>
                </a:solidFill>
                <a:latin typeface="Tw Cen MT" panose="020B0602020104020603" pitchFamily="34" charset="0"/>
              </a:rPr>
              <a:t>. </a:t>
            </a:r>
          </a:p>
        </p:txBody>
      </p:sp>
      <p:pic>
        <p:nvPicPr>
          <p:cNvPr id="7" name="Picture 2" descr="http://medicalcity.ksu.edu.sa/images/uploads/news/KSU_BackgroundLogo_(2).png">
            <a:extLst>
              <a:ext uri="{FF2B5EF4-FFF2-40B4-BE49-F238E27FC236}">
                <a16:creationId xmlns:a16="http://schemas.microsoft.com/office/drawing/2014/main" id="{B1A06C8C-6FE7-4666-9CC4-4806BB880803}"/>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8" name="Title 7">
            <a:extLst>
              <a:ext uri="{FF2B5EF4-FFF2-40B4-BE49-F238E27FC236}">
                <a16:creationId xmlns:a16="http://schemas.microsoft.com/office/drawing/2014/main" id="{43FA4766-D99D-410E-BA3F-17E38E707B2F}"/>
              </a:ext>
            </a:extLst>
          </p:cNvPr>
          <p:cNvSpPr txBox="1">
            <a:spLocks/>
          </p:cNvSpPr>
          <p:nvPr/>
        </p:nvSpPr>
        <p:spPr bwMode="auto">
          <a:xfrm>
            <a:off x="711200" y="1573213"/>
            <a:ext cx="109601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25"/>
              </a:spcBef>
              <a:buClr>
                <a:srgbClr val="F3A447"/>
              </a:buClr>
              <a:buSzPct val="60000"/>
              <a:buFont typeface="Wingdings" panose="05000000000000000000" pitchFamily="2" charset="2"/>
              <a:buChar char=""/>
              <a:defRPr sz="2100">
                <a:solidFill>
                  <a:srgbClr val="000000"/>
                </a:solidFill>
                <a:latin typeface="Tw Cen MT" panose="020B0602020104020603" pitchFamily="34" charset="0"/>
              </a:defRPr>
            </a:lvl1pPr>
            <a:lvl2pPr marL="479425" indent="-204788">
              <a:spcBef>
                <a:spcPts val="413"/>
              </a:spcBef>
              <a:buClr>
                <a:srgbClr val="A5B592"/>
              </a:buClr>
              <a:buSzPct val="70000"/>
              <a:buFont typeface="Wingdings 2" panose="05020102010507070707" pitchFamily="18" charset="2"/>
              <a:buChar char=""/>
              <a:defRPr sz="1900">
                <a:solidFill>
                  <a:srgbClr val="000000"/>
                </a:solidFill>
                <a:latin typeface="Tw Cen MT" panose="020B0602020104020603" pitchFamily="34" charset="0"/>
              </a:defRPr>
            </a:lvl2pPr>
            <a:lvl3pPr marL="685800" indent="-171450">
              <a:spcBef>
                <a:spcPts val="375"/>
              </a:spcBef>
              <a:buClr>
                <a:srgbClr val="F3A447"/>
              </a:buClr>
              <a:buSzPct val="75000"/>
              <a:buFont typeface="Wingdings" panose="05000000000000000000" pitchFamily="2" charset="2"/>
              <a:buChar char=""/>
              <a:defRPr sz="1700">
                <a:solidFill>
                  <a:srgbClr val="000000"/>
                </a:solidFill>
                <a:latin typeface="Tw Cen MT" panose="020B0602020104020603" pitchFamily="34" charset="0"/>
              </a:defRPr>
            </a:lvl3pPr>
            <a:lvl4pPr marL="1028700" indent="-171450">
              <a:spcBef>
                <a:spcPts val="300"/>
              </a:spcBef>
              <a:buClr>
                <a:srgbClr val="E7BC29"/>
              </a:buClr>
              <a:buSzPct val="75000"/>
              <a:buFont typeface="Wingdings" panose="05000000000000000000" pitchFamily="2" charset="2"/>
              <a:buChar char=""/>
              <a:defRPr sz="1500">
                <a:solidFill>
                  <a:srgbClr val="000000"/>
                </a:solidFill>
                <a:latin typeface="Tw Cen MT" panose="020B0602020104020603" pitchFamily="34" charset="0"/>
              </a:defRPr>
            </a:lvl4pPr>
            <a:lvl5pPr marL="1371600" indent="-171450">
              <a:spcBef>
                <a:spcPts val="300"/>
              </a:spcBef>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5pPr>
            <a:lvl6pPr marL="18288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6pPr>
            <a:lvl7pPr marL="22860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7pPr>
            <a:lvl8pPr marL="27432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8pPr>
            <a:lvl9pPr marL="32004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9pPr>
          </a:lstStyle>
          <a:p>
            <a:pPr eaLnBrk="1">
              <a:spcBef>
                <a:spcPct val="0"/>
              </a:spcBef>
              <a:buClrTx/>
              <a:buSzTx/>
              <a:buFontTx/>
              <a:buNone/>
            </a:pPr>
            <a:r>
              <a:rPr lang="en-US" altLang="en-US" sz="2800" b="1">
                <a:solidFill>
                  <a:srgbClr val="0033CC"/>
                </a:solidFill>
              </a:rPr>
              <a:t>Maltose</a:t>
            </a:r>
          </a:p>
        </p:txBody>
      </p:sp>
      <p:sp>
        <p:nvSpPr>
          <p:cNvPr id="30727" name="Rectangle 3">
            <a:extLst>
              <a:ext uri="{FF2B5EF4-FFF2-40B4-BE49-F238E27FC236}">
                <a16:creationId xmlns:a16="http://schemas.microsoft.com/office/drawing/2014/main" id="{13E95899-B6B0-48FE-AE7A-C504A7FA1A4F}"/>
              </a:ext>
            </a:extLst>
          </p:cNvPr>
          <p:cNvSpPr>
            <a:spLocks noChangeArrowheads="1"/>
          </p:cNvSpPr>
          <p:nvPr/>
        </p:nvSpPr>
        <p:spPr bwMode="auto">
          <a:xfrm>
            <a:off x="4395788" y="404813"/>
            <a:ext cx="2809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Disaccharides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circle(in)">
                                      <p:cBhvr>
                                        <p:cTn id="4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name="Slide160">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32B13C-7275-4A29-87E8-0199FD999E58}"/>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C07B9BC7-CD27-452E-9CBE-EDB3AA7766B5}"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18</a:t>
            </a:fld>
            <a:endParaRPr lang="en-US" sz="1050" b="1" kern="0">
              <a:solidFill>
                <a:srgbClr val="FFFFFF"/>
              </a:solidFill>
              <a:latin typeface="Tw Cen MT" pitchFamily="34"/>
            </a:endParaRPr>
          </a:p>
        </p:txBody>
      </p:sp>
      <p:pic>
        <p:nvPicPr>
          <p:cNvPr id="31747" name="Picture 3">
            <a:extLst>
              <a:ext uri="{FF2B5EF4-FFF2-40B4-BE49-F238E27FC236}">
                <a16:creationId xmlns:a16="http://schemas.microsoft.com/office/drawing/2014/main" id="{D2E18C3B-2E31-40D4-9B78-5B30B4F209C2}"/>
              </a:ext>
            </a:extLst>
          </p:cNvPr>
          <p:cNvPicPr>
            <a:picLocks noChangeAspect="1"/>
          </p:cNvPicPr>
          <p:nvPr/>
        </p:nvPicPr>
        <p:blipFill>
          <a:blip r:embed="rId2">
            <a:extLst>
              <a:ext uri="{28A0092B-C50C-407E-A947-70E740481C1C}">
                <a14:useLocalDpi xmlns:a14="http://schemas.microsoft.com/office/drawing/2010/main" val="0"/>
              </a:ext>
            </a:extLst>
          </a:blip>
          <a:srcRect t="5244" b="3847"/>
          <a:stretch>
            <a:fillRect/>
          </a:stretch>
        </p:blipFill>
        <p:spPr bwMode="auto">
          <a:xfrm>
            <a:off x="2459038" y="2249488"/>
            <a:ext cx="7272337"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id="{ED9C8D21-4060-472D-A9FF-7587C8B1F8AC}"/>
              </a:ext>
            </a:extLst>
          </p:cNvPr>
          <p:cNvSpPr>
            <a:spLocks noChangeArrowheads="1"/>
          </p:cNvSpPr>
          <p:nvPr/>
        </p:nvSpPr>
        <p:spPr bwMode="auto">
          <a:xfrm>
            <a:off x="742950" y="4257675"/>
            <a:ext cx="10944225"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lnSpc>
                <a:spcPct val="150000"/>
              </a:lnSpc>
              <a:buSzPct val="100000"/>
              <a:buFont typeface="Courier New" panose="02070309020205020404" pitchFamily="49" charset="0"/>
              <a:buChar char="o"/>
            </a:pPr>
            <a:r>
              <a:rPr lang="en-US" altLang="en-US" sz="2000" b="1">
                <a:solidFill>
                  <a:srgbClr val="FF0000"/>
                </a:solidFill>
                <a:latin typeface="Tw Cen MT" panose="020B0602020104020603" pitchFamily="34" charset="0"/>
              </a:rPr>
              <a:t>Cellobiose</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is the disaccharide obtained by the </a:t>
            </a:r>
            <a:r>
              <a:rPr lang="en-US" altLang="en-US" sz="2000" b="1">
                <a:solidFill>
                  <a:srgbClr val="0070C0"/>
                </a:solidFill>
                <a:latin typeface="Tw Cen MT" panose="020B0602020104020603" pitchFamily="34" charset="0"/>
              </a:rPr>
              <a:t>partial hydrolysis of cellulose</a:t>
            </a:r>
            <a:r>
              <a:rPr lang="en-US" altLang="en-US" sz="2000">
                <a:solidFill>
                  <a:srgbClr val="000000"/>
                </a:solidFill>
                <a:latin typeface="Tw Cen MT" panose="020B0602020104020603" pitchFamily="34" charset="0"/>
              </a:rPr>
              <a:t>. </a:t>
            </a:r>
          </a:p>
          <a:p>
            <a:pPr algn="just" eaLnBrk="1">
              <a:lnSpc>
                <a:spcPct val="150000"/>
              </a:lnSpc>
              <a:buSzPct val="100000"/>
              <a:buFont typeface="Courier New" panose="02070309020205020404" pitchFamily="49" charset="0"/>
              <a:buChar char="o"/>
            </a:pPr>
            <a:r>
              <a:rPr lang="en-US" altLang="en-US" sz="2000">
                <a:solidFill>
                  <a:srgbClr val="000000"/>
                </a:solidFill>
                <a:latin typeface="Tw Cen MT" panose="020B0602020104020603" pitchFamily="34" charset="0"/>
              </a:rPr>
              <a:t>Further hydrolysis of cellobiose gives only </a:t>
            </a:r>
            <a:r>
              <a:rPr lang="en-US" altLang="en-US" sz="2000" b="1">
                <a:solidFill>
                  <a:srgbClr val="FF0000"/>
                </a:solidFill>
                <a:latin typeface="Tw Cen MT" panose="020B0602020104020603" pitchFamily="34" charset="0"/>
              </a:rPr>
              <a:t>D-glucose</a:t>
            </a:r>
            <a:r>
              <a:rPr lang="en-US" altLang="en-US" sz="2000" b="1">
                <a:solidFill>
                  <a:srgbClr val="000000"/>
                </a:solidFill>
                <a:latin typeface="Tw Cen MT" panose="020B0602020104020603" pitchFamily="34" charset="0"/>
              </a:rPr>
              <a:t>. </a:t>
            </a:r>
          </a:p>
          <a:p>
            <a:pPr algn="just" eaLnBrk="1">
              <a:lnSpc>
                <a:spcPct val="150000"/>
              </a:lnSpc>
              <a:buSzPct val="100000"/>
              <a:buFont typeface="Courier New" panose="02070309020205020404" pitchFamily="49" charset="0"/>
              <a:buChar char="o"/>
            </a:pPr>
            <a:r>
              <a:rPr lang="en-US" altLang="en-US" sz="2000" b="1">
                <a:solidFill>
                  <a:srgbClr val="FF0000"/>
                </a:solidFill>
                <a:latin typeface="Tw Cen MT" panose="020B0602020104020603" pitchFamily="34" charset="0"/>
              </a:rPr>
              <a:t>Cellobiose</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must therefore be an isomer of maltose. </a:t>
            </a:r>
          </a:p>
          <a:p>
            <a:pPr algn="just" eaLnBrk="1">
              <a:lnSpc>
                <a:spcPct val="150000"/>
              </a:lnSpc>
              <a:buSzPct val="100000"/>
              <a:buFont typeface="Courier New" panose="02070309020205020404" pitchFamily="49" charset="0"/>
              <a:buChar char="o"/>
            </a:pPr>
            <a:r>
              <a:rPr lang="en-US" altLang="en-US" sz="2000">
                <a:solidFill>
                  <a:srgbClr val="000000"/>
                </a:solidFill>
                <a:latin typeface="Tw Cen MT" panose="020B0602020104020603" pitchFamily="34" charset="0"/>
              </a:rPr>
              <a:t>In fact, </a:t>
            </a:r>
            <a:r>
              <a:rPr lang="en-US" altLang="en-US" sz="2000" b="1">
                <a:solidFill>
                  <a:srgbClr val="FF0000"/>
                </a:solidFill>
                <a:latin typeface="Tw Cen MT" panose="020B0602020104020603" pitchFamily="34" charset="0"/>
              </a:rPr>
              <a:t>cellobiose </a:t>
            </a:r>
            <a:r>
              <a:rPr lang="en-US" altLang="en-US" sz="2000" i="1">
                <a:solidFill>
                  <a:srgbClr val="000000"/>
                </a:solidFill>
                <a:latin typeface="Tw Cen MT" panose="020B0602020104020603" pitchFamily="34" charset="0"/>
              </a:rPr>
              <a:t>differs from maltose </a:t>
            </a:r>
            <a:r>
              <a:rPr lang="en-US" altLang="en-US" sz="2000">
                <a:solidFill>
                  <a:srgbClr val="000000"/>
                </a:solidFill>
                <a:latin typeface="Tw Cen MT" panose="020B0602020104020603" pitchFamily="34" charset="0"/>
              </a:rPr>
              <a:t>only </a:t>
            </a:r>
            <a:r>
              <a:rPr lang="en-US" altLang="en-US" sz="2000" i="1">
                <a:solidFill>
                  <a:srgbClr val="000000"/>
                </a:solidFill>
                <a:latin typeface="Tw Cen MT" panose="020B0602020104020603" pitchFamily="34" charset="0"/>
              </a:rPr>
              <a:t>in having the </a:t>
            </a:r>
            <a:r>
              <a:rPr lang="en-US" altLang="en-US" sz="2000">
                <a:solidFill>
                  <a:srgbClr val="0070C0"/>
                </a:solidFill>
                <a:latin typeface="Symbol" panose="05050102010706020507" pitchFamily="18" charset="2"/>
              </a:rPr>
              <a:t></a:t>
            </a:r>
            <a:r>
              <a:rPr lang="en-US" altLang="en-US" sz="2000">
                <a:solidFill>
                  <a:srgbClr val="0070C0"/>
                </a:solidFill>
                <a:latin typeface="Tw Cen MT" panose="020B0602020104020603" pitchFamily="34" charset="0"/>
              </a:rPr>
              <a:t> </a:t>
            </a:r>
            <a:r>
              <a:rPr lang="en-US" altLang="en-US" sz="2000" i="1">
                <a:solidFill>
                  <a:srgbClr val="0070C0"/>
                </a:solidFill>
                <a:latin typeface="Tw Cen MT" panose="020B0602020104020603" pitchFamily="34" charset="0"/>
              </a:rPr>
              <a:t>configuration </a:t>
            </a:r>
            <a:r>
              <a:rPr lang="en-US" altLang="en-US" sz="2000" i="1">
                <a:solidFill>
                  <a:srgbClr val="000000"/>
                </a:solidFill>
                <a:latin typeface="Tw Cen MT" panose="020B0602020104020603" pitchFamily="34" charset="0"/>
              </a:rPr>
              <a:t>at C-1 of the left glucose unit. </a:t>
            </a:r>
            <a:endParaRPr lang="en-US" altLang="en-US" sz="2000">
              <a:solidFill>
                <a:srgbClr val="000000"/>
              </a:solidFill>
              <a:latin typeface="Tw Cen MT" panose="020B0602020104020603" pitchFamily="34" charset="0"/>
            </a:endParaRPr>
          </a:p>
        </p:txBody>
      </p:sp>
      <p:pic>
        <p:nvPicPr>
          <p:cNvPr id="7" name="Picture 2" descr="http://medicalcity.ksu.edu.sa/images/uploads/news/KSU_BackgroundLogo_(2).png">
            <a:extLst>
              <a:ext uri="{FF2B5EF4-FFF2-40B4-BE49-F238E27FC236}">
                <a16:creationId xmlns:a16="http://schemas.microsoft.com/office/drawing/2014/main" id="{168A6ACB-AD6E-47F3-81F1-612FE9711048}"/>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8" name="Title 7">
            <a:extLst>
              <a:ext uri="{FF2B5EF4-FFF2-40B4-BE49-F238E27FC236}">
                <a16:creationId xmlns:a16="http://schemas.microsoft.com/office/drawing/2014/main" id="{5C75E7DC-63C1-4B68-8D5B-9D2D7CB2AAAE}"/>
              </a:ext>
            </a:extLst>
          </p:cNvPr>
          <p:cNvSpPr txBox="1">
            <a:spLocks/>
          </p:cNvSpPr>
          <p:nvPr/>
        </p:nvSpPr>
        <p:spPr bwMode="auto">
          <a:xfrm>
            <a:off x="711200" y="1573213"/>
            <a:ext cx="109601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25"/>
              </a:spcBef>
              <a:buClr>
                <a:srgbClr val="F3A447"/>
              </a:buClr>
              <a:buSzPct val="60000"/>
              <a:buFont typeface="Wingdings" panose="05000000000000000000" pitchFamily="2" charset="2"/>
              <a:buChar char=""/>
              <a:defRPr sz="2100">
                <a:solidFill>
                  <a:srgbClr val="000000"/>
                </a:solidFill>
                <a:latin typeface="Tw Cen MT" panose="020B0602020104020603" pitchFamily="34" charset="0"/>
              </a:defRPr>
            </a:lvl1pPr>
            <a:lvl2pPr marL="479425" indent="-204788">
              <a:spcBef>
                <a:spcPts val="413"/>
              </a:spcBef>
              <a:buClr>
                <a:srgbClr val="A5B592"/>
              </a:buClr>
              <a:buSzPct val="70000"/>
              <a:buFont typeface="Wingdings 2" panose="05020102010507070707" pitchFamily="18" charset="2"/>
              <a:buChar char=""/>
              <a:defRPr sz="1900">
                <a:solidFill>
                  <a:srgbClr val="000000"/>
                </a:solidFill>
                <a:latin typeface="Tw Cen MT" panose="020B0602020104020603" pitchFamily="34" charset="0"/>
              </a:defRPr>
            </a:lvl2pPr>
            <a:lvl3pPr marL="685800" indent="-171450">
              <a:spcBef>
                <a:spcPts val="375"/>
              </a:spcBef>
              <a:buClr>
                <a:srgbClr val="F3A447"/>
              </a:buClr>
              <a:buSzPct val="75000"/>
              <a:buFont typeface="Wingdings" panose="05000000000000000000" pitchFamily="2" charset="2"/>
              <a:buChar char=""/>
              <a:defRPr sz="1700">
                <a:solidFill>
                  <a:srgbClr val="000000"/>
                </a:solidFill>
                <a:latin typeface="Tw Cen MT" panose="020B0602020104020603" pitchFamily="34" charset="0"/>
              </a:defRPr>
            </a:lvl3pPr>
            <a:lvl4pPr marL="1028700" indent="-171450">
              <a:spcBef>
                <a:spcPts val="300"/>
              </a:spcBef>
              <a:buClr>
                <a:srgbClr val="E7BC29"/>
              </a:buClr>
              <a:buSzPct val="75000"/>
              <a:buFont typeface="Wingdings" panose="05000000000000000000" pitchFamily="2" charset="2"/>
              <a:buChar char=""/>
              <a:defRPr sz="1500">
                <a:solidFill>
                  <a:srgbClr val="000000"/>
                </a:solidFill>
                <a:latin typeface="Tw Cen MT" panose="020B0602020104020603" pitchFamily="34" charset="0"/>
              </a:defRPr>
            </a:lvl4pPr>
            <a:lvl5pPr marL="1371600" indent="-171450">
              <a:spcBef>
                <a:spcPts val="300"/>
              </a:spcBef>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5pPr>
            <a:lvl6pPr marL="18288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6pPr>
            <a:lvl7pPr marL="22860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7pPr>
            <a:lvl8pPr marL="27432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8pPr>
            <a:lvl9pPr marL="32004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9pPr>
          </a:lstStyle>
          <a:p>
            <a:pPr eaLnBrk="1">
              <a:spcBef>
                <a:spcPct val="0"/>
              </a:spcBef>
              <a:buClrTx/>
              <a:buSzTx/>
              <a:buFontTx/>
              <a:buNone/>
            </a:pPr>
            <a:r>
              <a:rPr lang="en-US" altLang="en-US" sz="2800" b="1">
                <a:solidFill>
                  <a:srgbClr val="0033CC"/>
                </a:solidFill>
              </a:rPr>
              <a:t>Cellobiose</a:t>
            </a:r>
          </a:p>
        </p:txBody>
      </p:sp>
      <p:sp>
        <p:nvSpPr>
          <p:cNvPr id="31751" name="Rectangle 3">
            <a:extLst>
              <a:ext uri="{FF2B5EF4-FFF2-40B4-BE49-F238E27FC236}">
                <a16:creationId xmlns:a16="http://schemas.microsoft.com/office/drawing/2014/main" id="{AC31C226-7F66-4E32-80B8-015475A02C2E}"/>
              </a:ext>
            </a:extLst>
          </p:cNvPr>
          <p:cNvSpPr>
            <a:spLocks noChangeArrowheads="1"/>
          </p:cNvSpPr>
          <p:nvPr/>
        </p:nvSpPr>
        <p:spPr bwMode="auto">
          <a:xfrm>
            <a:off x="4395788" y="404813"/>
            <a:ext cx="2809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Disaccharides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circle(in)">
                                      <p:cBhvr>
                                        <p:cTn id="3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name="Slide161">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A525A0A-099D-48B8-AD77-6D438B41251E}"/>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7B5726E0-8FA4-401B-A59F-F3F8E41A07F2}"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19</a:t>
            </a:fld>
            <a:endParaRPr lang="en-US" sz="1050" b="1" kern="0">
              <a:solidFill>
                <a:srgbClr val="FFFFFF"/>
              </a:solidFill>
              <a:latin typeface="Tw Cen MT" pitchFamily="34"/>
            </a:endParaRPr>
          </a:p>
        </p:txBody>
      </p:sp>
      <p:pic>
        <p:nvPicPr>
          <p:cNvPr id="32771" name="Picture 2">
            <a:extLst>
              <a:ext uri="{FF2B5EF4-FFF2-40B4-BE49-F238E27FC236}">
                <a16:creationId xmlns:a16="http://schemas.microsoft.com/office/drawing/2014/main" id="{88EAE9B7-0F2C-4955-97FB-FE284076D2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25663" y="2305050"/>
            <a:ext cx="7750175" cy="243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B252C5EE-F019-4004-BC44-D056277155D6}"/>
              </a:ext>
            </a:extLst>
          </p:cNvPr>
          <p:cNvSpPr>
            <a:spLocks noChangeArrowheads="1"/>
          </p:cNvSpPr>
          <p:nvPr/>
        </p:nvSpPr>
        <p:spPr bwMode="auto">
          <a:xfrm>
            <a:off x="885825" y="4705350"/>
            <a:ext cx="1094422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SzPct val="100000"/>
              <a:buFont typeface="Courier New" panose="02070309020205020404" pitchFamily="49" charset="0"/>
              <a:buChar char="o"/>
            </a:pPr>
            <a:r>
              <a:rPr lang="en-US" altLang="en-US" sz="2000" b="1">
                <a:solidFill>
                  <a:srgbClr val="FF0000"/>
                </a:solidFill>
                <a:latin typeface="Tw Cen MT" panose="020B0602020104020603" pitchFamily="34" charset="0"/>
              </a:rPr>
              <a:t>Lactose</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is the major sugar in human and cow’s milk (4% to 8% lactose). </a:t>
            </a:r>
          </a:p>
          <a:p>
            <a:pPr algn="just" eaLnBrk="1">
              <a:spcAft>
                <a:spcPts val="600"/>
              </a:spcAft>
              <a:buSzPct val="100000"/>
              <a:buFont typeface="Courier New" panose="02070309020205020404" pitchFamily="49" charset="0"/>
              <a:buChar char="o"/>
            </a:pPr>
            <a:r>
              <a:rPr lang="en-US" altLang="en-US" sz="2000">
                <a:solidFill>
                  <a:srgbClr val="000000"/>
                </a:solidFill>
                <a:latin typeface="Tw Cen MT" panose="020B0602020104020603" pitchFamily="34" charset="0"/>
              </a:rPr>
              <a:t>Hydrolysis of lactose gives equimolar amounts of </a:t>
            </a:r>
            <a:r>
              <a:rPr lang="en-US" altLang="en-US" sz="2000" b="1">
                <a:solidFill>
                  <a:srgbClr val="FF0000"/>
                </a:solidFill>
                <a:latin typeface="Tw Cen MT" panose="020B0602020104020603" pitchFamily="34" charset="0"/>
              </a:rPr>
              <a:t>D-galactose and D-glucose</a:t>
            </a:r>
            <a:r>
              <a:rPr lang="en-US" altLang="en-US" sz="2000" b="1">
                <a:solidFill>
                  <a:srgbClr val="000000"/>
                </a:solidFill>
                <a:latin typeface="Tw Cen MT" panose="020B0602020104020603" pitchFamily="34" charset="0"/>
              </a:rPr>
              <a:t>. </a:t>
            </a:r>
          </a:p>
        </p:txBody>
      </p:sp>
      <p:pic>
        <p:nvPicPr>
          <p:cNvPr id="7" name="Picture 2" descr="http://medicalcity.ksu.edu.sa/images/uploads/news/KSU_BackgroundLogo_(2).png">
            <a:extLst>
              <a:ext uri="{FF2B5EF4-FFF2-40B4-BE49-F238E27FC236}">
                <a16:creationId xmlns:a16="http://schemas.microsoft.com/office/drawing/2014/main" id="{D80058FF-1923-4796-B4C1-A318C6D07A22}"/>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8" name="Title 7">
            <a:extLst>
              <a:ext uri="{FF2B5EF4-FFF2-40B4-BE49-F238E27FC236}">
                <a16:creationId xmlns:a16="http://schemas.microsoft.com/office/drawing/2014/main" id="{A967F648-7F16-438C-AE0E-68417B16E660}"/>
              </a:ext>
            </a:extLst>
          </p:cNvPr>
          <p:cNvSpPr txBox="1">
            <a:spLocks/>
          </p:cNvSpPr>
          <p:nvPr/>
        </p:nvSpPr>
        <p:spPr bwMode="auto">
          <a:xfrm>
            <a:off x="711200" y="1573213"/>
            <a:ext cx="109601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25"/>
              </a:spcBef>
              <a:buClr>
                <a:srgbClr val="F3A447"/>
              </a:buClr>
              <a:buSzPct val="60000"/>
              <a:buFont typeface="Wingdings" panose="05000000000000000000" pitchFamily="2" charset="2"/>
              <a:buChar char=""/>
              <a:defRPr sz="2100">
                <a:solidFill>
                  <a:srgbClr val="000000"/>
                </a:solidFill>
                <a:latin typeface="Tw Cen MT" panose="020B0602020104020603" pitchFamily="34" charset="0"/>
              </a:defRPr>
            </a:lvl1pPr>
            <a:lvl2pPr marL="479425" indent="-204788">
              <a:spcBef>
                <a:spcPts val="413"/>
              </a:spcBef>
              <a:buClr>
                <a:srgbClr val="A5B592"/>
              </a:buClr>
              <a:buSzPct val="70000"/>
              <a:buFont typeface="Wingdings 2" panose="05020102010507070707" pitchFamily="18" charset="2"/>
              <a:buChar char=""/>
              <a:defRPr sz="1900">
                <a:solidFill>
                  <a:srgbClr val="000000"/>
                </a:solidFill>
                <a:latin typeface="Tw Cen MT" panose="020B0602020104020603" pitchFamily="34" charset="0"/>
              </a:defRPr>
            </a:lvl2pPr>
            <a:lvl3pPr marL="685800" indent="-171450">
              <a:spcBef>
                <a:spcPts val="375"/>
              </a:spcBef>
              <a:buClr>
                <a:srgbClr val="F3A447"/>
              </a:buClr>
              <a:buSzPct val="75000"/>
              <a:buFont typeface="Wingdings" panose="05000000000000000000" pitchFamily="2" charset="2"/>
              <a:buChar char=""/>
              <a:defRPr sz="1700">
                <a:solidFill>
                  <a:srgbClr val="000000"/>
                </a:solidFill>
                <a:latin typeface="Tw Cen MT" panose="020B0602020104020603" pitchFamily="34" charset="0"/>
              </a:defRPr>
            </a:lvl3pPr>
            <a:lvl4pPr marL="1028700" indent="-171450">
              <a:spcBef>
                <a:spcPts val="300"/>
              </a:spcBef>
              <a:buClr>
                <a:srgbClr val="E7BC29"/>
              </a:buClr>
              <a:buSzPct val="75000"/>
              <a:buFont typeface="Wingdings" panose="05000000000000000000" pitchFamily="2" charset="2"/>
              <a:buChar char=""/>
              <a:defRPr sz="1500">
                <a:solidFill>
                  <a:srgbClr val="000000"/>
                </a:solidFill>
                <a:latin typeface="Tw Cen MT" panose="020B0602020104020603" pitchFamily="34" charset="0"/>
              </a:defRPr>
            </a:lvl4pPr>
            <a:lvl5pPr marL="1371600" indent="-171450">
              <a:spcBef>
                <a:spcPts val="300"/>
              </a:spcBef>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5pPr>
            <a:lvl6pPr marL="18288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6pPr>
            <a:lvl7pPr marL="22860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7pPr>
            <a:lvl8pPr marL="27432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8pPr>
            <a:lvl9pPr marL="32004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9pPr>
          </a:lstStyle>
          <a:p>
            <a:pPr eaLnBrk="1">
              <a:spcBef>
                <a:spcPct val="0"/>
              </a:spcBef>
              <a:buClrTx/>
              <a:buSzTx/>
              <a:buFontTx/>
              <a:buNone/>
            </a:pPr>
            <a:r>
              <a:rPr lang="en-US" altLang="en-US" sz="2800" b="1">
                <a:solidFill>
                  <a:srgbClr val="0033CC"/>
                </a:solidFill>
              </a:rPr>
              <a:t>Lactose</a:t>
            </a:r>
          </a:p>
        </p:txBody>
      </p:sp>
      <p:sp>
        <p:nvSpPr>
          <p:cNvPr id="32775" name="Rectangle 3">
            <a:extLst>
              <a:ext uri="{FF2B5EF4-FFF2-40B4-BE49-F238E27FC236}">
                <a16:creationId xmlns:a16="http://schemas.microsoft.com/office/drawing/2014/main" id="{473CA1A8-89F5-4D58-A979-B1EA4CF05961}"/>
              </a:ext>
            </a:extLst>
          </p:cNvPr>
          <p:cNvSpPr>
            <a:spLocks noChangeArrowheads="1"/>
          </p:cNvSpPr>
          <p:nvPr/>
        </p:nvSpPr>
        <p:spPr bwMode="auto">
          <a:xfrm>
            <a:off x="4395788" y="404813"/>
            <a:ext cx="2809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Disaccharides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ircle(in)">
                                      <p:cBhvr>
                                        <p:cTn id="2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name="Slide143">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F18BB2-29D5-4E58-8EDC-54B8BE059E76}"/>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D8F0CB5C-1FF1-429C-A67C-5DD9D070A199}"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2</a:t>
            </a:fld>
            <a:endParaRPr lang="en-US" sz="1050" b="1" kern="0">
              <a:solidFill>
                <a:srgbClr val="FFFFFF"/>
              </a:solidFill>
              <a:latin typeface="Tw Cen MT" pitchFamily="34"/>
            </a:endParaRPr>
          </a:p>
        </p:txBody>
      </p:sp>
      <p:sp>
        <p:nvSpPr>
          <p:cNvPr id="4" name="Rectangle 8">
            <a:extLst>
              <a:ext uri="{FF2B5EF4-FFF2-40B4-BE49-F238E27FC236}">
                <a16:creationId xmlns:a16="http://schemas.microsoft.com/office/drawing/2014/main" id="{5E1D6AA2-91CD-4841-A389-67CB1A294B3E}"/>
              </a:ext>
            </a:extLst>
          </p:cNvPr>
          <p:cNvSpPr>
            <a:spLocks noChangeArrowheads="1"/>
          </p:cNvSpPr>
          <p:nvPr/>
        </p:nvSpPr>
        <p:spPr bwMode="auto">
          <a:xfrm>
            <a:off x="738188" y="1555750"/>
            <a:ext cx="111315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a:solidFill>
                  <a:srgbClr val="000000"/>
                </a:solidFill>
                <a:latin typeface="Tw Cen MT" panose="020B0602020104020603" pitchFamily="34" charset="0"/>
              </a:rPr>
              <a:t>The word </a:t>
            </a:r>
            <a:r>
              <a:rPr lang="en-US" altLang="en-US" sz="2000" i="1">
                <a:solidFill>
                  <a:srgbClr val="FF0000"/>
                </a:solidFill>
                <a:latin typeface="Tw Cen MT" panose="020B0602020104020603" pitchFamily="34" charset="0"/>
              </a:rPr>
              <a:t>carbohydrate</a:t>
            </a:r>
            <a:r>
              <a:rPr lang="en-US" altLang="en-US" sz="2000" i="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can be expressed as </a:t>
            </a:r>
            <a:r>
              <a:rPr lang="en-US" altLang="en-US" sz="2000" i="1">
                <a:solidFill>
                  <a:srgbClr val="FF0000"/>
                </a:solidFill>
                <a:latin typeface="Tw Cen MT" panose="020B0602020104020603" pitchFamily="34" charset="0"/>
              </a:rPr>
              <a:t>hydrates </a:t>
            </a:r>
            <a:r>
              <a:rPr lang="en-US" altLang="en-US" sz="2000">
                <a:solidFill>
                  <a:srgbClr val="FF0000"/>
                </a:solidFill>
                <a:latin typeface="Tw Cen MT" panose="020B0602020104020603" pitchFamily="34" charset="0"/>
              </a:rPr>
              <a:t>of </a:t>
            </a:r>
            <a:r>
              <a:rPr lang="en-US" altLang="en-US" sz="2000" i="1">
                <a:solidFill>
                  <a:srgbClr val="FF0000"/>
                </a:solidFill>
                <a:latin typeface="Tw Cen MT" panose="020B0602020104020603" pitchFamily="34" charset="0"/>
              </a:rPr>
              <a:t>carbon </a:t>
            </a:r>
            <a:r>
              <a:rPr lang="en-US" altLang="en-US" sz="2000">
                <a:solidFill>
                  <a:srgbClr val="000000"/>
                </a:solidFill>
                <a:latin typeface="Tw Cen MT" panose="020B0602020104020603" pitchFamily="34" charset="0"/>
              </a:rPr>
              <a:t>because molecular formulas of these compounds</a:t>
            </a:r>
            <a:r>
              <a:rPr lang="en-US" altLang="en-US" sz="2000" i="1">
                <a:solidFill>
                  <a:srgbClr val="000000"/>
                </a:solidFill>
                <a:latin typeface="Tw Cen MT" panose="020B0602020104020603" pitchFamily="34" charset="0"/>
              </a:rPr>
              <a:t>.</a:t>
            </a:r>
          </a:p>
        </p:txBody>
      </p:sp>
      <p:sp>
        <p:nvSpPr>
          <p:cNvPr id="5" name="Rectangle 13">
            <a:extLst>
              <a:ext uri="{FF2B5EF4-FFF2-40B4-BE49-F238E27FC236}">
                <a16:creationId xmlns:a16="http://schemas.microsoft.com/office/drawing/2014/main" id="{E5A08FB9-71D8-4BA1-9456-D070635B7BA8}"/>
              </a:ext>
            </a:extLst>
          </p:cNvPr>
          <p:cNvSpPr>
            <a:spLocks noChangeArrowheads="1"/>
          </p:cNvSpPr>
          <p:nvPr/>
        </p:nvSpPr>
        <p:spPr bwMode="auto">
          <a:xfrm>
            <a:off x="3902075" y="5056188"/>
            <a:ext cx="22447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a:r>
              <a:rPr lang="en-US" altLang="en-US" sz="1600" b="1">
                <a:solidFill>
                  <a:srgbClr val="0033CC"/>
                </a:solidFill>
                <a:latin typeface="Tw Cen MT" panose="020B0602020104020603" pitchFamily="34" charset="0"/>
              </a:rPr>
              <a:t>polyhydroxyaldehydes</a:t>
            </a:r>
            <a:endParaRPr lang="en-US" altLang="en-US" sz="1600" b="1">
              <a:solidFill>
                <a:srgbClr val="000000"/>
              </a:solidFill>
              <a:latin typeface="Tw Cen MT" panose="020B0602020104020603" pitchFamily="34" charset="0"/>
            </a:endParaRPr>
          </a:p>
        </p:txBody>
      </p:sp>
      <p:pic>
        <p:nvPicPr>
          <p:cNvPr id="6" name="Picture 2" descr="Image result for d-glucose and d-fructose">
            <a:extLst>
              <a:ext uri="{FF2B5EF4-FFF2-40B4-BE49-F238E27FC236}">
                <a16:creationId xmlns:a16="http://schemas.microsoft.com/office/drawing/2014/main" id="{907A9C1A-AFFE-4B04-8C33-29942AFB144A}"/>
              </a:ext>
            </a:extLst>
          </p:cNvPr>
          <p:cNvPicPr>
            <a:picLocks noChangeAspect="1"/>
          </p:cNvPicPr>
          <p:nvPr/>
        </p:nvPicPr>
        <p:blipFill>
          <a:blip r:embed="rId2">
            <a:extLst>
              <a:ext uri="{28A0092B-C50C-407E-A947-70E740481C1C}">
                <a14:useLocalDpi xmlns:a14="http://schemas.microsoft.com/office/drawing/2010/main" val="0"/>
              </a:ext>
            </a:extLst>
          </a:blip>
          <a:srcRect l="3773" t="7819" r="58492" b="6096"/>
          <a:stretch>
            <a:fillRect/>
          </a:stretch>
        </p:blipFill>
        <p:spPr bwMode="auto">
          <a:xfrm>
            <a:off x="4465638" y="3241675"/>
            <a:ext cx="1119187" cy="180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Image result for d-glucose and d-fructose">
            <a:extLst>
              <a:ext uri="{FF2B5EF4-FFF2-40B4-BE49-F238E27FC236}">
                <a16:creationId xmlns:a16="http://schemas.microsoft.com/office/drawing/2014/main" id="{008088D9-3D3E-47D7-B22E-CF755CB66D02}"/>
              </a:ext>
            </a:extLst>
          </p:cNvPr>
          <p:cNvPicPr>
            <a:picLocks noChangeAspect="1"/>
          </p:cNvPicPr>
          <p:nvPr/>
        </p:nvPicPr>
        <p:blipFill>
          <a:blip r:embed="rId2">
            <a:extLst>
              <a:ext uri="{28A0092B-C50C-407E-A947-70E740481C1C}">
                <a14:useLocalDpi xmlns:a14="http://schemas.microsoft.com/office/drawing/2010/main" val="0"/>
              </a:ext>
            </a:extLst>
          </a:blip>
          <a:srcRect l="56606" t="4901" r="1962" b="4848"/>
          <a:stretch>
            <a:fillRect/>
          </a:stretch>
        </p:blipFill>
        <p:spPr bwMode="auto">
          <a:xfrm>
            <a:off x="6588125" y="3254375"/>
            <a:ext cx="1163638"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3">
            <a:extLst>
              <a:ext uri="{FF2B5EF4-FFF2-40B4-BE49-F238E27FC236}">
                <a16:creationId xmlns:a16="http://schemas.microsoft.com/office/drawing/2014/main" id="{A6027AC9-EBFE-4DAB-8730-F6811BDC748E}"/>
              </a:ext>
            </a:extLst>
          </p:cNvPr>
          <p:cNvSpPr>
            <a:spLocks noChangeArrowheads="1"/>
          </p:cNvSpPr>
          <p:nvPr/>
        </p:nvSpPr>
        <p:spPr bwMode="auto">
          <a:xfrm>
            <a:off x="6303963" y="5072063"/>
            <a:ext cx="20050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a:r>
              <a:rPr lang="en-US" altLang="en-US" sz="1600" b="1">
                <a:solidFill>
                  <a:srgbClr val="0033CC"/>
                </a:solidFill>
                <a:latin typeface="Tw Cen MT" panose="020B0602020104020603" pitchFamily="34" charset="0"/>
              </a:rPr>
              <a:t>polyhydroxyketones</a:t>
            </a:r>
            <a:endParaRPr lang="en-US" altLang="en-US" sz="1600" b="1">
              <a:solidFill>
                <a:srgbClr val="000000"/>
              </a:solidFill>
              <a:latin typeface="Tw Cen MT" panose="020B0602020104020603" pitchFamily="34" charset="0"/>
            </a:endParaRPr>
          </a:p>
        </p:txBody>
      </p:sp>
      <p:sp>
        <p:nvSpPr>
          <p:cNvPr id="9" name="Rectangle 14">
            <a:extLst>
              <a:ext uri="{FF2B5EF4-FFF2-40B4-BE49-F238E27FC236}">
                <a16:creationId xmlns:a16="http://schemas.microsoft.com/office/drawing/2014/main" id="{498D3F08-1EC3-4BF1-8210-D49B8A2E0704}"/>
              </a:ext>
            </a:extLst>
          </p:cNvPr>
          <p:cNvSpPr/>
          <p:nvPr/>
        </p:nvSpPr>
        <p:spPr>
          <a:xfrm>
            <a:off x="738188" y="2289175"/>
            <a:ext cx="11131550" cy="708025"/>
          </a:xfrm>
          <a:prstGeom prst="rect">
            <a:avLst/>
          </a:prstGeom>
          <a:noFill/>
          <a:ln cap="flat">
            <a:noFill/>
            <a:prstDash val="solid"/>
          </a:ln>
        </p:spPr>
        <p:txBody>
          <a:bodyPr>
            <a:spAutoFit/>
          </a:bodyPr>
          <a:lstStyle/>
          <a:p>
            <a:pPr marL="342900" indent="-342900" algn="just" eaLnBrk="1" fontAlgn="auto">
              <a:spcBef>
                <a:spcPts val="0"/>
              </a:spcBef>
              <a:spcAft>
                <a:spcPts val="0"/>
              </a:spcAft>
              <a:buSzPct val="100000"/>
              <a:buFont typeface="Courier New" pitchFamily="49"/>
              <a:buChar char="o"/>
              <a:defRPr sz="1800" b="0" i="0" u="none" strike="noStrike" kern="0" cap="none" spc="0" baseline="0">
                <a:solidFill>
                  <a:srgbClr val="000000"/>
                </a:solidFill>
                <a:uFillTx/>
              </a:defRPr>
            </a:pPr>
            <a:r>
              <a:rPr lang="en-US" sz="2000" b="1" i="1" kern="0" dirty="0">
                <a:solidFill>
                  <a:srgbClr val="00B050"/>
                </a:solidFill>
                <a:latin typeface="Tw Cen MT"/>
              </a:rPr>
              <a:t>Example;</a:t>
            </a:r>
          </a:p>
          <a:p>
            <a:pPr marL="457200" algn="just" eaLnBrk="1"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w Cen MT"/>
              </a:rPr>
              <a:t>Glucose has the molecular formula C</a:t>
            </a:r>
            <a:r>
              <a:rPr lang="en-US" sz="2000" kern="0" baseline="-25000" dirty="0">
                <a:solidFill>
                  <a:srgbClr val="000000"/>
                </a:solidFill>
                <a:latin typeface="Tw Cen MT"/>
              </a:rPr>
              <a:t>6</a:t>
            </a:r>
            <a:r>
              <a:rPr lang="en-US" sz="2000" kern="0" dirty="0">
                <a:solidFill>
                  <a:srgbClr val="000000"/>
                </a:solidFill>
                <a:latin typeface="Tw Cen MT"/>
              </a:rPr>
              <a:t>H</a:t>
            </a:r>
            <a:r>
              <a:rPr lang="en-US" sz="2000" kern="0" baseline="-25000" dirty="0">
                <a:solidFill>
                  <a:srgbClr val="000000"/>
                </a:solidFill>
                <a:latin typeface="Tw Cen MT"/>
              </a:rPr>
              <a:t>12</a:t>
            </a:r>
            <a:r>
              <a:rPr lang="en-US" sz="2000" kern="0" dirty="0">
                <a:solidFill>
                  <a:srgbClr val="000000"/>
                </a:solidFill>
                <a:latin typeface="Tw Cen MT"/>
              </a:rPr>
              <a:t>O</a:t>
            </a:r>
            <a:r>
              <a:rPr lang="en-US" sz="2000" kern="0" baseline="-25000" dirty="0">
                <a:solidFill>
                  <a:srgbClr val="000000"/>
                </a:solidFill>
                <a:latin typeface="Tw Cen MT"/>
              </a:rPr>
              <a:t>6</a:t>
            </a:r>
            <a:r>
              <a:rPr lang="en-US" sz="2000" kern="0" dirty="0">
                <a:solidFill>
                  <a:srgbClr val="000000"/>
                </a:solidFill>
                <a:latin typeface="Tw Cen MT"/>
              </a:rPr>
              <a:t>, which might be written as C</a:t>
            </a:r>
            <a:r>
              <a:rPr lang="en-US" sz="2000" kern="0" baseline="-25000" dirty="0">
                <a:solidFill>
                  <a:srgbClr val="000000"/>
                </a:solidFill>
                <a:latin typeface="Tw Cen MT"/>
              </a:rPr>
              <a:t>6</a:t>
            </a:r>
            <a:r>
              <a:rPr lang="en-US" sz="2000" kern="0" dirty="0">
                <a:solidFill>
                  <a:srgbClr val="000000"/>
                </a:solidFill>
                <a:latin typeface="Tw Cen MT"/>
              </a:rPr>
              <a:t>(H</a:t>
            </a:r>
            <a:r>
              <a:rPr lang="en-US" sz="2000" kern="0" baseline="-25000" dirty="0">
                <a:solidFill>
                  <a:srgbClr val="000000"/>
                </a:solidFill>
                <a:latin typeface="Tw Cen MT"/>
              </a:rPr>
              <a:t>2</a:t>
            </a:r>
            <a:r>
              <a:rPr lang="en-US" sz="2000" kern="0" dirty="0">
                <a:solidFill>
                  <a:srgbClr val="000000"/>
                </a:solidFill>
                <a:latin typeface="Tw Cen MT"/>
              </a:rPr>
              <a:t>O)</a:t>
            </a:r>
            <a:r>
              <a:rPr lang="en-US" sz="2000" kern="0" baseline="-25000" dirty="0">
                <a:solidFill>
                  <a:srgbClr val="000000"/>
                </a:solidFill>
                <a:latin typeface="Tw Cen MT"/>
              </a:rPr>
              <a:t>6</a:t>
            </a:r>
            <a:r>
              <a:rPr lang="en-US" sz="2000" kern="0" dirty="0">
                <a:solidFill>
                  <a:srgbClr val="000000"/>
                </a:solidFill>
                <a:latin typeface="Tw Cen MT"/>
              </a:rPr>
              <a:t>.</a:t>
            </a:r>
          </a:p>
        </p:txBody>
      </p:sp>
      <p:sp>
        <p:nvSpPr>
          <p:cNvPr id="10" name="Rectangle 2">
            <a:extLst>
              <a:ext uri="{FF2B5EF4-FFF2-40B4-BE49-F238E27FC236}">
                <a16:creationId xmlns:a16="http://schemas.microsoft.com/office/drawing/2014/main" id="{F792AB08-F08F-4DE8-9471-27FD2BB9C2ED}"/>
              </a:ext>
            </a:extLst>
          </p:cNvPr>
          <p:cNvSpPr>
            <a:spLocks noChangeArrowheads="1"/>
          </p:cNvSpPr>
          <p:nvPr/>
        </p:nvSpPr>
        <p:spPr bwMode="auto">
          <a:xfrm>
            <a:off x="1079500" y="6124575"/>
            <a:ext cx="9842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r>
              <a:rPr lang="en-US" altLang="en-US">
                <a:solidFill>
                  <a:srgbClr val="000000"/>
                </a:solidFill>
                <a:latin typeface="Tw Cen MT" panose="020B0602020104020603" pitchFamily="34" charset="0"/>
              </a:rPr>
              <a:t>The term </a:t>
            </a:r>
            <a:r>
              <a:rPr lang="en-US" altLang="en-US" i="1">
                <a:solidFill>
                  <a:srgbClr val="FF0000"/>
                </a:solidFill>
                <a:latin typeface="Tw Cen MT" panose="020B0602020104020603" pitchFamily="34" charset="0"/>
              </a:rPr>
              <a:t>saccharide</a:t>
            </a:r>
            <a:r>
              <a:rPr lang="en-US" altLang="en-US" i="1">
                <a:solidFill>
                  <a:srgbClr val="000000"/>
                </a:solidFill>
                <a:latin typeface="Tw Cen MT" panose="020B0602020104020603" pitchFamily="34" charset="0"/>
              </a:rPr>
              <a:t> </a:t>
            </a:r>
            <a:r>
              <a:rPr lang="en-US" altLang="en-US">
                <a:solidFill>
                  <a:srgbClr val="000000"/>
                </a:solidFill>
                <a:latin typeface="Tw Cen MT" panose="020B0602020104020603" pitchFamily="34" charset="0"/>
              </a:rPr>
              <a:t>comes from Latin (</a:t>
            </a:r>
            <a:r>
              <a:rPr lang="en-US" altLang="en-US" i="1">
                <a:solidFill>
                  <a:srgbClr val="000000"/>
                </a:solidFill>
                <a:latin typeface="Tw Cen MT" panose="020B0602020104020603" pitchFamily="34" charset="0"/>
              </a:rPr>
              <a:t>saccharum, </a:t>
            </a:r>
            <a:r>
              <a:rPr lang="en-US" altLang="en-US">
                <a:solidFill>
                  <a:srgbClr val="000000"/>
                </a:solidFill>
                <a:latin typeface="Tw Cen MT" panose="020B0602020104020603" pitchFamily="34" charset="0"/>
              </a:rPr>
              <a:t>sugar) and refers to the sweet taste of some simple carbohydrates.</a:t>
            </a:r>
          </a:p>
        </p:txBody>
      </p:sp>
      <p:sp>
        <p:nvSpPr>
          <p:cNvPr id="11" name="Rectangle 15">
            <a:extLst>
              <a:ext uri="{FF2B5EF4-FFF2-40B4-BE49-F238E27FC236}">
                <a16:creationId xmlns:a16="http://schemas.microsoft.com/office/drawing/2014/main" id="{675296FC-1DEF-4308-9A55-FAC1794A0E4B}"/>
              </a:ext>
            </a:extLst>
          </p:cNvPr>
          <p:cNvSpPr>
            <a:spLocks noChangeArrowheads="1"/>
          </p:cNvSpPr>
          <p:nvPr/>
        </p:nvSpPr>
        <p:spPr bwMode="auto">
          <a:xfrm>
            <a:off x="738188" y="5459413"/>
            <a:ext cx="110966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b="1" i="1">
                <a:solidFill>
                  <a:srgbClr val="FF0000"/>
                </a:solidFill>
                <a:latin typeface="Tw Cen MT" panose="020B0602020104020603" pitchFamily="34" charset="0"/>
              </a:rPr>
              <a:t>Carbohydrates</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are usually classified according to their structure as </a:t>
            </a:r>
            <a:r>
              <a:rPr lang="en-US" altLang="en-US" sz="2000">
                <a:solidFill>
                  <a:srgbClr val="0033CC"/>
                </a:solidFill>
                <a:latin typeface="Tw Cen MT" panose="020B0602020104020603" pitchFamily="34" charset="0"/>
              </a:rPr>
              <a:t>monosaccharides, oligosaccharides, or polysaccharides</a:t>
            </a:r>
            <a:r>
              <a:rPr lang="en-US" altLang="en-US" sz="2000">
                <a:solidFill>
                  <a:srgbClr val="000000"/>
                </a:solidFill>
                <a:latin typeface="Tw Cen MT" panose="020B0602020104020603" pitchFamily="34" charset="0"/>
              </a:rPr>
              <a:t>. </a:t>
            </a:r>
          </a:p>
        </p:txBody>
      </p:sp>
      <p:pic>
        <p:nvPicPr>
          <p:cNvPr id="12" name="Picture 2" descr="http://medicalcity.ksu.edu.sa/images/uploads/news/KSU_BackgroundLogo_(2).png">
            <a:extLst>
              <a:ext uri="{FF2B5EF4-FFF2-40B4-BE49-F238E27FC236}">
                <a16:creationId xmlns:a16="http://schemas.microsoft.com/office/drawing/2014/main" id="{04A84B3B-2DCB-4BD3-A46D-14E8BDF5FD62}"/>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15372" name="Rectangle 3">
            <a:extLst>
              <a:ext uri="{FF2B5EF4-FFF2-40B4-BE49-F238E27FC236}">
                <a16:creationId xmlns:a16="http://schemas.microsoft.com/office/drawing/2014/main" id="{6E358E8D-5E92-4B53-91CB-FEC0AA8D5A78}"/>
              </a:ext>
            </a:extLst>
          </p:cNvPr>
          <p:cNvSpPr>
            <a:spLocks noChangeArrowheads="1"/>
          </p:cNvSpPr>
          <p:nvPr/>
        </p:nvSpPr>
        <p:spPr bwMode="auto">
          <a:xfrm>
            <a:off x="4302125" y="404813"/>
            <a:ext cx="299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Carbohydrates</a:t>
            </a:r>
            <a:endParaRPr lang="en-US" altLang="en-US" sz="3200" b="1">
              <a:solidFill>
                <a:srgbClr val="FF0000"/>
              </a:solidFill>
              <a:latin typeface="Tw Cen MT" panose="020B0602020104020603"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Effect transition="in" filter="fade">
                                      <p:cBhvr>
                                        <p:cTn id="19" dur="1000"/>
                                        <p:tgtEl>
                                          <p:spTgt spid="9">
                                            <p:txEl>
                                              <p:pRg st="1" end="1"/>
                                            </p:txEl>
                                          </p:spTgt>
                                        </p:tgtEl>
                                      </p:cBhvr>
                                    </p:animEffect>
                                    <p:anim calcmode="lin" valueType="num">
                                      <p:cBhvr>
                                        <p:cTn id="20"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000"/>
                            </p:stCondLst>
                            <p:childTnLst>
                              <p:par>
                                <p:cTn id="23" presetID="21" presetClass="entr" presetSubtype="1"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heel(1)">
                                      <p:cBhvr>
                                        <p:cTn id="25" dur="20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arn(inVertical)">
                                      <p:cBhvr>
                                        <p:cTn id="30" dur="500"/>
                                        <p:tgtEl>
                                          <p:spTgt spid="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ntr" presetSubtype="1"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heel(1)">
                                      <p:cBhvr>
                                        <p:cTn id="35" dur="2000"/>
                                        <p:tgtEl>
                                          <p:spTgt spid="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arn(inVertical)">
                                      <p:cBhvr>
                                        <p:cTn id="40" dur="500"/>
                                        <p:tgtEl>
                                          <p:spTgt spid="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ppt_x</p:attrName>
                                        </p:attrNameLst>
                                      </p:cBhvr>
                                      <p:tavLst>
                                        <p:tav tm="0">
                                          <p:val>
                                            <p:strVal val="#ppt_x"/>
                                          </p:val>
                                        </p:tav>
                                        <p:tav tm="100000">
                                          <p:val>
                                            <p:strVal val="#ppt_x"/>
                                          </p:val>
                                        </p:tav>
                                      </p:tavLst>
                                    </p:anim>
                                    <p:anim calcmode="lin" valueType="num">
                                      <p:cBhvr>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name="Slide162">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F241D3-F2C7-44BE-BDEF-33D427495F93}"/>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89A1C508-7C30-46FD-98A6-7B18921847F8}"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20</a:t>
            </a:fld>
            <a:endParaRPr lang="en-US" sz="1050" b="1" kern="0">
              <a:solidFill>
                <a:srgbClr val="FFFFFF"/>
              </a:solidFill>
              <a:latin typeface="Tw Cen MT" pitchFamily="34"/>
            </a:endParaRPr>
          </a:p>
        </p:txBody>
      </p:sp>
      <p:pic>
        <p:nvPicPr>
          <p:cNvPr id="33795" name="Picture 2">
            <a:extLst>
              <a:ext uri="{FF2B5EF4-FFF2-40B4-BE49-F238E27FC236}">
                <a16:creationId xmlns:a16="http://schemas.microsoft.com/office/drawing/2014/main" id="{67551F3B-38A7-4983-8253-ECD7A6518B39}"/>
              </a:ext>
            </a:extLst>
          </p:cNvPr>
          <p:cNvPicPr>
            <a:picLocks noChangeAspect="1"/>
          </p:cNvPicPr>
          <p:nvPr/>
        </p:nvPicPr>
        <p:blipFill>
          <a:blip r:embed="rId2">
            <a:extLst>
              <a:ext uri="{28A0092B-C50C-407E-A947-70E740481C1C}">
                <a14:useLocalDpi xmlns:a14="http://schemas.microsoft.com/office/drawing/2010/main" val="0"/>
              </a:ext>
            </a:extLst>
          </a:blip>
          <a:srcRect l="2316"/>
          <a:stretch>
            <a:fillRect/>
          </a:stretch>
        </p:blipFill>
        <p:spPr bwMode="auto">
          <a:xfrm>
            <a:off x="6215063" y="2789238"/>
            <a:ext cx="5670550" cy="271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17A97C03-AD60-4432-942C-51E07D95BF24}"/>
              </a:ext>
            </a:extLst>
          </p:cNvPr>
          <p:cNvSpPr>
            <a:spLocks noChangeArrowheads="1"/>
          </p:cNvSpPr>
          <p:nvPr/>
        </p:nvSpPr>
        <p:spPr bwMode="auto">
          <a:xfrm>
            <a:off x="711200" y="2270125"/>
            <a:ext cx="5503863"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b="1">
                <a:solidFill>
                  <a:srgbClr val="00B050"/>
                </a:solidFill>
                <a:latin typeface="Tw Cen MT" panose="020B0602020104020603" pitchFamily="34" charset="0"/>
              </a:rPr>
              <a:t>The most important commercial disaccharide is sucrose, ordinary table sugar</a:t>
            </a:r>
            <a:r>
              <a:rPr lang="en-US" altLang="en-US" sz="2000" b="1">
                <a:solidFill>
                  <a:srgbClr val="000000"/>
                </a:solidFill>
                <a:latin typeface="Tw Cen MT" panose="020B0602020104020603" pitchFamily="34" charset="0"/>
              </a:rPr>
              <a:t>. </a:t>
            </a:r>
          </a:p>
          <a:p>
            <a:pPr algn="just" eaLnBrk="1">
              <a:buSzPct val="100000"/>
              <a:buFont typeface="Courier New" panose="02070309020205020404" pitchFamily="49" charset="0"/>
              <a:buChar char="o"/>
            </a:pPr>
            <a:r>
              <a:rPr lang="en-US" altLang="en-US" sz="2000" b="1">
                <a:solidFill>
                  <a:srgbClr val="FF0000"/>
                </a:solidFill>
                <a:latin typeface="Tw Cen MT" panose="020B0602020104020603" pitchFamily="34" charset="0"/>
              </a:rPr>
              <a:t>Sucrose</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occurs in all photosynthetic plants, where it functions as an energy source. </a:t>
            </a:r>
          </a:p>
          <a:p>
            <a:pPr algn="just" eaLnBrk="1">
              <a:buSzPct val="100000"/>
              <a:buFont typeface="Courier New" panose="02070309020205020404" pitchFamily="49" charset="0"/>
              <a:buChar char="o"/>
            </a:pPr>
            <a:r>
              <a:rPr lang="en-US" altLang="en-US" sz="2000">
                <a:solidFill>
                  <a:srgbClr val="000000"/>
                </a:solidFill>
                <a:latin typeface="Tw Cen MT" panose="020B0602020104020603" pitchFamily="34" charset="0"/>
              </a:rPr>
              <a:t>It is obtained commercially from </a:t>
            </a:r>
            <a:r>
              <a:rPr lang="en-US" altLang="en-US" sz="2000" b="1">
                <a:solidFill>
                  <a:srgbClr val="0070C0"/>
                </a:solidFill>
                <a:latin typeface="Tw Cen MT" panose="020B0602020104020603" pitchFamily="34" charset="0"/>
              </a:rPr>
              <a:t>sugar cane </a:t>
            </a:r>
            <a:r>
              <a:rPr lang="en-US" altLang="en-US" sz="2000">
                <a:solidFill>
                  <a:srgbClr val="000000"/>
                </a:solidFill>
                <a:latin typeface="Tw Cen MT" panose="020B0602020104020603" pitchFamily="34" charset="0"/>
              </a:rPr>
              <a:t>and </a:t>
            </a:r>
            <a:r>
              <a:rPr lang="en-US" altLang="en-US" sz="2000" b="1">
                <a:solidFill>
                  <a:srgbClr val="0070C0"/>
                </a:solidFill>
                <a:latin typeface="Tw Cen MT" panose="020B0602020104020603" pitchFamily="34" charset="0"/>
              </a:rPr>
              <a:t>sugar beets</a:t>
            </a:r>
            <a:r>
              <a:rPr lang="en-US" altLang="en-US" sz="2000">
                <a:solidFill>
                  <a:srgbClr val="000000"/>
                </a:solidFill>
                <a:latin typeface="Tw Cen MT" panose="020B0602020104020603" pitchFamily="34" charset="0"/>
              </a:rPr>
              <a:t>, in which it constitutes 14% to 20% of the plant juices.</a:t>
            </a:r>
          </a:p>
          <a:p>
            <a:pPr algn="just" eaLnBrk="1">
              <a:buSzPct val="100000"/>
              <a:buFont typeface="Courier New" panose="02070309020205020404" pitchFamily="49" charset="0"/>
              <a:buChar char="o"/>
            </a:pPr>
            <a:r>
              <a:rPr lang="en-US" altLang="en-US" sz="2000" b="1">
                <a:solidFill>
                  <a:srgbClr val="FF0000"/>
                </a:solidFill>
                <a:latin typeface="Tw Cen MT" panose="020B0602020104020603" pitchFamily="34" charset="0"/>
              </a:rPr>
              <a:t>Sucrose</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is very water soluble (2 grams per milliliter at room temperature) because it is polar due to the presence of eight hydroxyl groups on its surface.</a:t>
            </a:r>
          </a:p>
          <a:p>
            <a:pPr algn="just" eaLnBrk="1">
              <a:buSzPct val="100000"/>
              <a:buFont typeface="Courier New" panose="02070309020205020404" pitchFamily="49" charset="0"/>
              <a:buChar char="o"/>
            </a:pPr>
            <a:r>
              <a:rPr lang="en-US" altLang="en-US" sz="2000">
                <a:solidFill>
                  <a:srgbClr val="000000"/>
                </a:solidFill>
                <a:latin typeface="Tw Cen MT" panose="020B0602020104020603" pitchFamily="34" charset="0"/>
              </a:rPr>
              <a:t>Hydrolysis of sucrose gives equimolar amounts of </a:t>
            </a:r>
            <a:r>
              <a:rPr lang="en-US" altLang="en-US" sz="2000" b="1">
                <a:solidFill>
                  <a:srgbClr val="FF0000"/>
                </a:solidFill>
                <a:latin typeface="Tw Cen MT" panose="020B0602020104020603" pitchFamily="34" charset="0"/>
              </a:rPr>
              <a:t>D-glucose and the ketose D-fructose</a:t>
            </a:r>
            <a:r>
              <a:rPr lang="en-US" altLang="en-US" sz="2000" b="1">
                <a:solidFill>
                  <a:srgbClr val="000000"/>
                </a:solidFill>
                <a:latin typeface="Tw Cen MT" panose="020B0602020104020603" pitchFamily="34" charset="0"/>
              </a:rPr>
              <a:t>.</a:t>
            </a:r>
          </a:p>
        </p:txBody>
      </p:sp>
      <p:pic>
        <p:nvPicPr>
          <p:cNvPr id="7" name="Picture 2" descr="http://medicalcity.ksu.edu.sa/images/uploads/news/KSU_BackgroundLogo_(2).png">
            <a:extLst>
              <a:ext uri="{FF2B5EF4-FFF2-40B4-BE49-F238E27FC236}">
                <a16:creationId xmlns:a16="http://schemas.microsoft.com/office/drawing/2014/main" id="{346C99BA-F17B-4652-A82D-D290F029CEBE}"/>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8" name="Title 7">
            <a:extLst>
              <a:ext uri="{FF2B5EF4-FFF2-40B4-BE49-F238E27FC236}">
                <a16:creationId xmlns:a16="http://schemas.microsoft.com/office/drawing/2014/main" id="{04A5CE55-10D3-46E3-872C-D9BB010DC7F2}"/>
              </a:ext>
            </a:extLst>
          </p:cNvPr>
          <p:cNvSpPr txBox="1">
            <a:spLocks/>
          </p:cNvSpPr>
          <p:nvPr/>
        </p:nvSpPr>
        <p:spPr bwMode="auto">
          <a:xfrm>
            <a:off x="711200" y="1573213"/>
            <a:ext cx="109601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25"/>
              </a:spcBef>
              <a:buClr>
                <a:srgbClr val="F3A447"/>
              </a:buClr>
              <a:buSzPct val="60000"/>
              <a:buFont typeface="Wingdings" panose="05000000000000000000" pitchFamily="2" charset="2"/>
              <a:buChar char=""/>
              <a:defRPr sz="2100">
                <a:solidFill>
                  <a:srgbClr val="000000"/>
                </a:solidFill>
                <a:latin typeface="Tw Cen MT" panose="020B0602020104020603" pitchFamily="34" charset="0"/>
              </a:defRPr>
            </a:lvl1pPr>
            <a:lvl2pPr marL="479425" indent="-204788">
              <a:spcBef>
                <a:spcPts val="413"/>
              </a:spcBef>
              <a:buClr>
                <a:srgbClr val="A5B592"/>
              </a:buClr>
              <a:buSzPct val="70000"/>
              <a:buFont typeface="Wingdings 2" panose="05020102010507070707" pitchFamily="18" charset="2"/>
              <a:buChar char=""/>
              <a:defRPr sz="1900">
                <a:solidFill>
                  <a:srgbClr val="000000"/>
                </a:solidFill>
                <a:latin typeface="Tw Cen MT" panose="020B0602020104020603" pitchFamily="34" charset="0"/>
              </a:defRPr>
            </a:lvl2pPr>
            <a:lvl3pPr marL="685800" indent="-171450">
              <a:spcBef>
                <a:spcPts val="375"/>
              </a:spcBef>
              <a:buClr>
                <a:srgbClr val="F3A447"/>
              </a:buClr>
              <a:buSzPct val="75000"/>
              <a:buFont typeface="Wingdings" panose="05000000000000000000" pitchFamily="2" charset="2"/>
              <a:buChar char=""/>
              <a:defRPr sz="1700">
                <a:solidFill>
                  <a:srgbClr val="000000"/>
                </a:solidFill>
                <a:latin typeface="Tw Cen MT" panose="020B0602020104020603" pitchFamily="34" charset="0"/>
              </a:defRPr>
            </a:lvl3pPr>
            <a:lvl4pPr marL="1028700" indent="-171450">
              <a:spcBef>
                <a:spcPts val="300"/>
              </a:spcBef>
              <a:buClr>
                <a:srgbClr val="E7BC29"/>
              </a:buClr>
              <a:buSzPct val="75000"/>
              <a:buFont typeface="Wingdings" panose="05000000000000000000" pitchFamily="2" charset="2"/>
              <a:buChar char=""/>
              <a:defRPr sz="1500">
                <a:solidFill>
                  <a:srgbClr val="000000"/>
                </a:solidFill>
                <a:latin typeface="Tw Cen MT" panose="020B0602020104020603" pitchFamily="34" charset="0"/>
              </a:defRPr>
            </a:lvl4pPr>
            <a:lvl5pPr marL="1371600" indent="-171450">
              <a:spcBef>
                <a:spcPts val="300"/>
              </a:spcBef>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5pPr>
            <a:lvl6pPr marL="18288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6pPr>
            <a:lvl7pPr marL="22860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7pPr>
            <a:lvl8pPr marL="27432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8pPr>
            <a:lvl9pPr marL="32004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9pPr>
          </a:lstStyle>
          <a:p>
            <a:pPr eaLnBrk="1">
              <a:spcBef>
                <a:spcPct val="0"/>
              </a:spcBef>
              <a:buClrTx/>
              <a:buSzTx/>
              <a:buFontTx/>
              <a:buNone/>
            </a:pPr>
            <a:r>
              <a:rPr lang="en-US" altLang="en-US" sz="2800" b="1">
                <a:solidFill>
                  <a:srgbClr val="0033CC"/>
                </a:solidFill>
              </a:rPr>
              <a:t>Sucrose</a:t>
            </a:r>
          </a:p>
        </p:txBody>
      </p:sp>
      <p:sp>
        <p:nvSpPr>
          <p:cNvPr id="33799" name="Rectangle 3">
            <a:extLst>
              <a:ext uri="{FF2B5EF4-FFF2-40B4-BE49-F238E27FC236}">
                <a16:creationId xmlns:a16="http://schemas.microsoft.com/office/drawing/2014/main" id="{1F93F8BA-4E2C-4AEB-802F-FFA28F9FB32D}"/>
              </a:ext>
            </a:extLst>
          </p:cNvPr>
          <p:cNvSpPr>
            <a:spLocks noChangeArrowheads="1"/>
          </p:cNvSpPr>
          <p:nvPr/>
        </p:nvSpPr>
        <p:spPr bwMode="auto">
          <a:xfrm>
            <a:off x="4395788" y="404813"/>
            <a:ext cx="2809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Disaccharides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circle(in)">
                                      <p:cBhvr>
                                        <p:cTn id="4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name="Slide163">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545666-3850-46F8-A656-B8FE9D246AA4}"/>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F41E3BF9-544C-4CA5-925A-E2B8F21FDAFB}"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21</a:t>
            </a:fld>
            <a:endParaRPr lang="en-US" sz="1050" b="1" kern="0">
              <a:solidFill>
                <a:srgbClr val="FFFFFF"/>
              </a:solidFill>
              <a:latin typeface="Tw Cen MT" pitchFamily="34"/>
            </a:endParaRPr>
          </a:p>
        </p:txBody>
      </p:sp>
      <p:sp>
        <p:nvSpPr>
          <p:cNvPr id="34819" name="Rectangle 2">
            <a:extLst>
              <a:ext uri="{FF2B5EF4-FFF2-40B4-BE49-F238E27FC236}">
                <a16:creationId xmlns:a16="http://schemas.microsoft.com/office/drawing/2014/main" id="{ED3ECC0A-158B-4889-A1ED-BB969CEFFEDE}"/>
              </a:ext>
            </a:extLst>
          </p:cNvPr>
          <p:cNvSpPr>
            <a:spLocks noChangeArrowheads="1"/>
          </p:cNvSpPr>
          <p:nvPr/>
        </p:nvSpPr>
        <p:spPr bwMode="auto">
          <a:xfrm>
            <a:off x="534988" y="1609725"/>
            <a:ext cx="10945812"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lnSpc>
                <a:spcPct val="150000"/>
              </a:lnSpc>
              <a:spcAft>
                <a:spcPts val="600"/>
              </a:spcAft>
              <a:buSzPct val="100000"/>
              <a:buFont typeface="Courier New" panose="02070309020205020404" pitchFamily="49" charset="0"/>
              <a:buChar char="o"/>
            </a:pPr>
            <a:r>
              <a:rPr lang="en-US" altLang="en-US" sz="2000" b="1">
                <a:solidFill>
                  <a:srgbClr val="FF0000"/>
                </a:solidFill>
                <a:latin typeface="Tw Cen MT" panose="020B0602020104020603" pitchFamily="34" charset="0"/>
              </a:rPr>
              <a:t>Polysaccharides</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contain many linked monosaccharides and vary in chain length and molecular weight. </a:t>
            </a:r>
          </a:p>
          <a:p>
            <a:pPr algn="just" eaLnBrk="1">
              <a:lnSpc>
                <a:spcPct val="150000"/>
              </a:lnSpc>
              <a:spcAft>
                <a:spcPts val="600"/>
              </a:spcAft>
              <a:buSzPct val="100000"/>
              <a:buFont typeface="Courier New" panose="02070309020205020404" pitchFamily="49" charset="0"/>
              <a:buChar char="o"/>
            </a:pPr>
            <a:r>
              <a:rPr lang="en-US" altLang="en-US" sz="2000">
                <a:solidFill>
                  <a:srgbClr val="000000"/>
                </a:solidFill>
                <a:latin typeface="Tw Cen MT" panose="020B0602020104020603" pitchFamily="34" charset="0"/>
              </a:rPr>
              <a:t>Most</a:t>
            </a:r>
            <a:r>
              <a:rPr lang="en-US" altLang="en-US" sz="2000" b="1">
                <a:solidFill>
                  <a:srgbClr val="000000"/>
                </a:solidFill>
                <a:latin typeface="Tw Cen MT" panose="020B0602020104020603" pitchFamily="34" charset="0"/>
              </a:rPr>
              <a:t> </a:t>
            </a:r>
            <a:r>
              <a:rPr lang="en-US" altLang="en-US" sz="2000" b="1">
                <a:solidFill>
                  <a:srgbClr val="FF0000"/>
                </a:solidFill>
                <a:latin typeface="Tw Cen MT" panose="020B0602020104020603" pitchFamily="34" charset="0"/>
              </a:rPr>
              <a:t>polysaccharides</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give a single monosaccharide on complete hydrolysis. </a:t>
            </a:r>
          </a:p>
          <a:p>
            <a:pPr algn="just" eaLnBrk="1">
              <a:lnSpc>
                <a:spcPct val="150000"/>
              </a:lnSpc>
              <a:spcAft>
                <a:spcPts val="600"/>
              </a:spcAft>
              <a:buSzPct val="100000"/>
              <a:buFont typeface="Courier New" panose="02070309020205020404" pitchFamily="49" charset="0"/>
              <a:buChar char="o"/>
            </a:pPr>
            <a:r>
              <a:rPr lang="en-US" altLang="en-US" sz="2000">
                <a:solidFill>
                  <a:srgbClr val="000000"/>
                </a:solidFill>
                <a:latin typeface="Tw Cen MT" panose="020B0602020104020603" pitchFamily="34" charset="0"/>
              </a:rPr>
              <a:t>The monosaccharide units may be linked linearly, or the chains may be branched. </a:t>
            </a:r>
          </a:p>
        </p:txBody>
      </p:sp>
      <p:pic>
        <p:nvPicPr>
          <p:cNvPr id="5" name="Picture 2" descr="http://medicalcity.ksu.edu.sa/images/uploads/news/KSU_BackgroundLogo_(2).png">
            <a:extLst>
              <a:ext uri="{FF2B5EF4-FFF2-40B4-BE49-F238E27FC236}">
                <a16:creationId xmlns:a16="http://schemas.microsoft.com/office/drawing/2014/main" id="{29671C3D-9D1B-4EFC-83AE-2596AFA97D34}"/>
              </a:ext>
            </a:extLst>
          </p:cNvPr>
          <p:cNvPicPr>
            <a:picLocks noChangeAspect="1" noChangeArrowheads="1"/>
          </p:cNvPicPr>
          <p:nvPr/>
        </p:nvPicPr>
        <p:blipFill>
          <a:blip r:embed="rId2"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34821" name="Rectangle 3">
            <a:extLst>
              <a:ext uri="{FF2B5EF4-FFF2-40B4-BE49-F238E27FC236}">
                <a16:creationId xmlns:a16="http://schemas.microsoft.com/office/drawing/2014/main" id="{16E22876-CA97-4A75-B14F-C99F1AD477B2}"/>
              </a:ext>
            </a:extLst>
          </p:cNvPr>
          <p:cNvSpPr>
            <a:spLocks noChangeArrowheads="1"/>
          </p:cNvSpPr>
          <p:nvPr/>
        </p:nvSpPr>
        <p:spPr bwMode="auto">
          <a:xfrm>
            <a:off x="4191000" y="404813"/>
            <a:ext cx="32194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Polysaccharides</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name="Slide164">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7E4D3E-B420-4013-9887-AE966F488EF1}"/>
              </a:ext>
            </a:extLst>
          </p:cNvPr>
          <p:cNvSpPr txBox="1"/>
          <p:nvPr/>
        </p:nvSpPr>
        <p:spPr>
          <a:xfrm>
            <a:off x="0" y="1271588"/>
            <a:ext cx="711200" cy="244475"/>
          </a:xfrm>
          <a:prstGeom prst="rect">
            <a:avLst/>
          </a:prstGeom>
          <a:noFill/>
          <a:ln cap="flat">
            <a:noFill/>
          </a:ln>
        </p:spPr>
        <p:txBody>
          <a:bodyPr anchor="ctr" anchorCtr="1">
            <a:normAutofit lnSpcReduction="10000"/>
          </a:bodyPr>
          <a:lstStyle/>
          <a:p>
            <a:pPr algn="ctr" defTabSz="685800" eaLnBrk="1" fontAlgn="auto" hangingPunct="1">
              <a:spcBef>
                <a:spcPts val="0"/>
              </a:spcBef>
              <a:spcAft>
                <a:spcPts val="0"/>
              </a:spcAft>
              <a:defRPr sz="1800" b="0" i="0" u="none" strike="noStrike" kern="0" cap="none" spc="0" baseline="0">
                <a:solidFill>
                  <a:srgbClr val="000000"/>
                </a:solidFill>
                <a:uFillTx/>
              </a:defRPr>
            </a:pPr>
            <a:fld id="{27A90D1F-9C8F-4065-807A-876C0D64919A}" type="slidenum">
              <a:rPr lang="en-US" sz="1050" b="1" kern="0">
                <a:solidFill>
                  <a:srgbClr val="FFFFFF"/>
                </a:solidFill>
                <a:latin typeface="Tw Cen MT" pitchFamily="34"/>
              </a:rPr>
              <a:pPr algn="ctr" defTabSz="685800" eaLnBrk="1" fontAlgn="auto" hangingPunct="1">
                <a:spcBef>
                  <a:spcPts val="0"/>
                </a:spcBef>
                <a:spcAft>
                  <a:spcPts val="0"/>
                </a:spcAft>
                <a:defRPr sz="1800" b="0" i="0" u="none" strike="noStrike" kern="0" cap="none" spc="0" baseline="0">
                  <a:solidFill>
                    <a:srgbClr val="000000"/>
                  </a:solidFill>
                  <a:uFillTx/>
                </a:defRPr>
              </a:pPr>
              <a:t>22</a:t>
            </a:fld>
            <a:endParaRPr lang="en-US" sz="1050" b="1" kern="0">
              <a:solidFill>
                <a:srgbClr val="FFFFFF"/>
              </a:solidFill>
              <a:latin typeface="Tw Cen MT" pitchFamily="34"/>
            </a:endParaRPr>
          </a:p>
        </p:txBody>
      </p:sp>
      <p:pic>
        <p:nvPicPr>
          <p:cNvPr id="7" name="Picture 2" descr="http://medicalcity.ksu.edu.sa/images/uploads/news/KSU_BackgroundLogo_(2).png">
            <a:extLst>
              <a:ext uri="{FF2B5EF4-FFF2-40B4-BE49-F238E27FC236}">
                <a16:creationId xmlns:a16="http://schemas.microsoft.com/office/drawing/2014/main" id="{B9992F45-6245-4DAF-AB83-E13A2488DE95}"/>
              </a:ext>
            </a:extLst>
          </p:cNvPr>
          <p:cNvPicPr>
            <a:picLocks noChangeAspect="1" noChangeArrowheads="1"/>
          </p:cNvPicPr>
          <p:nvPr/>
        </p:nvPicPr>
        <p:blipFill>
          <a:blip r:embed="rId2"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8" name="Title 7">
            <a:extLst>
              <a:ext uri="{FF2B5EF4-FFF2-40B4-BE49-F238E27FC236}">
                <a16:creationId xmlns:a16="http://schemas.microsoft.com/office/drawing/2014/main" id="{61A88757-7863-4102-A3DB-EFA05EABEC8A}"/>
              </a:ext>
            </a:extLst>
          </p:cNvPr>
          <p:cNvSpPr txBox="1">
            <a:spLocks/>
          </p:cNvSpPr>
          <p:nvPr/>
        </p:nvSpPr>
        <p:spPr bwMode="auto">
          <a:xfrm>
            <a:off x="711200" y="1573213"/>
            <a:ext cx="109601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25"/>
              </a:spcBef>
              <a:buClr>
                <a:srgbClr val="F3A447"/>
              </a:buClr>
              <a:buSzPct val="60000"/>
              <a:buFont typeface="Wingdings" panose="05000000000000000000" pitchFamily="2" charset="2"/>
              <a:buChar char=""/>
              <a:defRPr sz="2100">
                <a:solidFill>
                  <a:srgbClr val="000000"/>
                </a:solidFill>
                <a:latin typeface="Tw Cen MT" panose="020B0602020104020603" pitchFamily="34" charset="0"/>
              </a:defRPr>
            </a:lvl1pPr>
            <a:lvl2pPr marL="479425" indent="-204788">
              <a:spcBef>
                <a:spcPts val="413"/>
              </a:spcBef>
              <a:buClr>
                <a:srgbClr val="A5B592"/>
              </a:buClr>
              <a:buSzPct val="70000"/>
              <a:buFont typeface="Wingdings 2" panose="05020102010507070707" pitchFamily="18" charset="2"/>
              <a:buChar char=""/>
              <a:defRPr sz="1900">
                <a:solidFill>
                  <a:srgbClr val="000000"/>
                </a:solidFill>
                <a:latin typeface="Tw Cen MT" panose="020B0602020104020603" pitchFamily="34" charset="0"/>
              </a:defRPr>
            </a:lvl2pPr>
            <a:lvl3pPr marL="685800" indent="-171450">
              <a:spcBef>
                <a:spcPts val="375"/>
              </a:spcBef>
              <a:buClr>
                <a:srgbClr val="F3A447"/>
              </a:buClr>
              <a:buSzPct val="75000"/>
              <a:buFont typeface="Wingdings" panose="05000000000000000000" pitchFamily="2" charset="2"/>
              <a:buChar char=""/>
              <a:defRPr sz="1700">
                <a:solidFill>
                  <a:srgbClr val="000000"/>
                </a:solidFill>
                <a:latin typeface="Tw Cen MT" panose="020B0602020104020603" pitchFamily="34" charset="0"/>
              </a:defRPr>
            </a:lvl3pPr>
            <a:lvl4pPr marL="1028700" indent="-171450">
              <a:spcBef>
                <a:spcPts val="300"/>
              </a:spcBef>
              <a:buClr>
                <a:srgbClr val="E7BC29"/>
              </a:buClr>
              <a:buSzPct val="75000"/>
              <a:buFont typeface="Wingdings" panose="05000000000000000000" pitchFamily="2" charset="2"/>
              <a:buChar char=""/>
              <a:defRPr sz="1500">
                <a:solidFill>
                  <a:srgbClr val="000000"/>
                </a:solidFill>
                <a:latin typeface="Tw Cen MT" panose="020B0602020104020603" pitchFamily="34" charset="0"/>
              </a:defRPr>
            </a:lvl4pPr>
            <a:lvl5pPr marL="1371600" indent="-171450">
              <a:spcBef>
                <a:spcPts val="300"/>
              </a:spcBef>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5pPr>
            <a:lvl6pPr marL="18288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6pPr>
            <a:lvl7pPr marL="22860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7pPr>
            <a:lvl8pPr marL="27432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8pPr>
            <a:lvl9pPr marL="32004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9pPr>
          </a:lstStyle>
          <a:p>
            <a:pPr eaLnBrk="1">
              <a:spcBef>
                <a:spcPct val="0"/>
              </a:spcBef>
              <a:buClrTx/>
              <a:buSzTx/>
              <a:buFontTx/>
              <a:buNone/>
            </a:pPr>
            <a:r>
              <a:rPr lang="en-US" altLang="en-US" sz="2800" b="1">
                <a:solidFill>
                  <a:srgbClr val="0033CC"/>
                </a:solidFill>
              </a:rPr>
              <a:t>Starch</a:t>
            </a:r>
          </a:p>
        </p:txBody>
      </p:sp>
      <p:sp>
        <p:nvSpPr>
          <p:cNvPr id="9" name="Rectangle 4">
            <a:extLst>
              <a:ext uri="{FF2B5EF4-FFF2-40B4-BE49-F238E27FC236}">
                <a16:creationId xmlns:a16="http://schemas.microsoft.com/office/drawing/2014/main" id="{BB51A67B-41E7-4955-A147-CCEF73D4A473}"/>
              </a:ext>
            </a:extLst>
          </p:cNvPr>
          <p:cNvSpPr/>
          <p:nvPr/>
        </p:nvSpPr>
        <p:spPr>
          <a:xfrm>
            <a:off x="711200" y="2181225"/>
            <a:ext cx="11131550" cy="1938338"/>
          </a:xfrm>
          <a:prstGeom prst="rect">
            <a:avLst/>
          </a:prstGeom>
          <a:noFill/>
          <a:ln cap="flat">
            <a:noFill/>
            <a:prstDash val="solid"/>
          </a:ln>
        </p:spPr>
        <p:txBody>
          <a:bodyPr>
            <a:spAutoFit/>
          </a:bodyPr>
          <a:lstStyle/>
          <a:p>
            <a:pPr marL="346072" indent="-346072" algn="just" eaLnBrk="1" fontAlgn="auto">
              <a:spcBef>
                <a:spcPts val="0"/>
              </a:spcBef>
              <a:spcAft>
                <a:spcPts val="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FF0000"/>
                </a:solidFill>
                <a:latin typeface="Tw Cen MT"/>
              </a:rPr>
              <a:t>Starch</a:t>
            </a:r>
            <a:r>
              <a:rPr lang="en-US" sz="2000" b="1" kern="0" dirty="0">
                <a:solidFill>
                  <a:srgbClr val="000000"/>
                </a:solidFill>
                <a:latin typeface="Tw Cen MT"/>
              </a:rPr>
              <a:t> </a:t>
            </a:r>
            <a:r>
              <a:rPr lang="en-US" sz="2000" kern="0" dirty="0">
                <a:solidFill>
                  <a:srgbClr val="000000"/>
                </a:solidFill>
                <a:latin typeface="Tw Cen MT"/>
              </a:rPr>
              <a:t>is the </a:t>
            </a:r>
            <a:r>
              <a:rPr lang="en-US" sz="2000" kern="0" dirty="0">
                <a:solidFill>
                  <a:srgbClr val="0070C0"/>
                </a:solidFill>
                <a:latin typeface="Tw Cen MT"/>
              </a:rPr>
              <a:t>energy-storing carbohydrate of plants</a:t>
            </a:r>
            <a:r>
              <a:rPr lang="en-US" sz="2000" kern="0" dirty="0">
                <a:solidFill>
                  <a:srgbClr val="000000"/>
                </a:solidFill>
                <a:latin typeface="Tw Cen MT"/>
              </a:rPr>
              <a:t>. </a:t>
            </a:r>
          </a:p>
          <a:p>
            <a:pPr marL="346072" indent="-346072" algn="just" eaLnBrk="1" fontAlgn="auto">
              <a:spcBef>
                <a:spcPts val="0"/>
              </a:spcBef>
              <a:spcAft>
                <a:spcPts val="0"/>
              </a:spcAft>
              <a:buSzPct val="100000"/>
              <a:buFont typeface="Courier New" pitchFamily="49"/>
              <a:buChar char="o"/>
              <a:defRPr sz="1800" b="0" i="0" u="none" strike="noStrike" kern="0" cap="none" spc="0" baseline="0">
                <a:solidFill>
                  <a:srgbClr val="000000"/>
                </a:solidFill>
                <a:uFillTx/>
              </a:defRPr>
            </a:pPr>
            <a:r>
              <a:rPr lang="en-US" sz="2000" kern="0" dirty="0">
                <a:solidFill>
                  <a:srgbClr val="000000"/>
                </a:solidFill>
                <a:latin typeface="Tw Cen MT"/>
              </a:rPr>
              <a:t>It is a major component of cereals, potatoes, corn, and rice. </a:t>
            </a:r>
          </a:p>
          <a:p>
            <a:pPr marL="346072" indent="-346072" algn="just" eaLnBrk="1" fontAlgn="auto">
              <a:spcBef>
                <a:spcPts val="0"/>
              </a:spcBef>
              <a:spcAft>
                <a:spcPts val="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FF0000"/>
                </a:solidFill>
                <a:latin typeface="Tw Cen MT"/>
              </a:rPr>
              <a:t>Starch</a:t>
            </a:r>
            <a:r>
              <a:rPr lang="en-US" sz="2000" b="1" kern="0" dirty="0">
                <a:solidFill>
                  <a:srgbClr val="000000"/>
                </a:solidFill>
                <a:latin typeface="Tw Cen MT"/>
              </a:rPr>
              <a:t> </a:t>
            </a:r>
            <a:r>
              <a:rPr lang="en-US" sz="2000" kern="0" dirty="0">
                <a:solidFill>
                  <a:srgbClr val="000000"/>
                </a:solidFill>
                <a:latin typeface="Tw Cen MT"/>
              </a:rPr>
              <a:t>is made up </a:t>
            </a:r>
            <a:r>
              <a:rPr lang="en-US" sz="2000" kern="0" dirty="0">
                <a:solidFill>
                  <a:srgbClr val="0070C0"/>
                </a:solidFill>
                <a:latin typeface="Tw Cen MT"/>
              </a:rPr>
              <a:t>of glucose units </a:t>
            </a:r>
            <a:r>
              <a:rPr lang="en-US" sz="2000" kern="0" dirty="0">
                <a:solidFill>
                  <a:srgbClr val="000000"/>
                </a:solidFill>
                <a:latin typeface="Tw Cen MT"/>
              </a:rPr>
              <a:t>joined mainly by </a:t>
            </a:r>
            <a:r>
              <a:rPr lang="en-US" sz="2000" kern="0" dirty="0">
                <a:solidFill>
                  <a:srgbClr val="0070C0"/>
                </a:solidFill>
                <a:latin typeface="Tw Cen MT"/>
              </a:rPr>
              <a:t>1,4-</a:t>
            </a:r>
            <a:r>
              <a:rPr lang="en-US" sz="2000" kern="0" dirty="0">
                <a:solidFill>
                  <a:srgbClr val="0070C0"/>
                </a:solidFill>
                <a:latin typeface="Symbol" pitchFamily="18"/>
              </a:rPr>
              <a:t></a:t>
            </a:r>
            <a:r>
              <a:rPr lang="en-US" sz="2000" kern="0" dirty="0">
                <a:solidFill>
                  <a:srgbClr val="0070C0"/>
                </a:solidFill>
                <a:latin typeface="Tw Cen MT"/>
              </a:rPr>
              <a:t>-</a:t>
            </a:r>
            <a:r>
              <a:rPr lang="en-US" sz="2000" kern="0" dirty="0" err="1">
                <a:solidFill>
                  <a:srgbClr val="0070C0"/>
                </a:solidFill>
                <a:latin typeface="Tw Cen MT"/>
              </a:rPr>
              <a:t>glycosidic</a:t>
            </a:r>
            <a:r>
              <a:rPr lang="en-US" sz="2000" kern="0" dirty="0">
                <a:solidFill>
                  <a:srgbClr val="0070C0"/>
                </a:solidFill>
                <a:latin typeface="Tw Cen MT"/>
              </a:rPr>
              <a:t> bonds</a:t>
            </a:r>
            <a:r>
              <a:rPr lang="en-US" sz="2000" kern="0" dirty="0">
                <a:solidFill>
                  <a:srgbClr val="000000"/>
                </a:solidFill>
                <a:latin typeface="Tw Cen MT"/>
              </a:rPr>
              <a:t>, although the chains may have a number of </a:t>
            </a:r>
            <a:r>
              <a:rPr lang="en-US" sz="2000" kern="0" dirty="0">
                <a:solidFill>
                  <a:srgbClr val="0070C0"/>
                </a:solidFill>
                <a:latin typeface="Tw Cen MT"/>
              </a:rPr>
              <a:t>branches attached through 1,6- </a:t>
            </a:r>
            <a:r>
              <a:rPr lang="en-US" sz="2000" kern="0" dirty="0">
                <a:solidFill>
                  <a:srgbClr val="0070C0"/>
                </a:solidFill>
                <a:latin typeface="Symbol" pitchFamily="18"/>
              </a:rPr>
              <a:t></a:t>
            </a:r>
            <a:r>
              <a:rPr lang="en-US" sz="2000" kern="0" dirty="0">
                <a:solidFill>
                  <a:srgbClr val="0070C0"/>
                </a:solidFill>
                <a:latin typeface="Tw Cen MT"/>
              </a:rPr>
              <a:t> -</a:t>
            </a:r>
            <a:r>
              <a:rPr lang="en-US" sz="2000" kern="0" dirty="0" err="1">
                <a:solidFill>
                  <a:srgbClr val="0070C0"/>
                </a:solidFill>
                <a:latin typeface="Tw Cen MT"/>
              </a:rPr>
              <a:t>glycosidic</a:t>
            </a:r>
            <a:r>
              <a:rPr lang="en-US" sz="2000" kern="0" dirty="0">
                <a:solidFill>
                  <a:srgbClr val="0070C0"/>
                </a:solidFill>
                <a:latin typeface="Tw Cen MT"/>
              </a:rPr>
              <a:t> bonds</a:t>
            </a:r>
            <a:r>
              <a:rPr lang="en-US" sz="2000" kern="0" dirty="0">
                <a:solidFill>
                  <a:srgbClr val="000000"/>
                </a:solidFill>
                <a:latin typeface="Tw Cen MT"/>
              </a:rPr>
              <a:t>. </a:t>
            </a:r>
          </a:p>
          <a:p>
            <a:pPr marL="346072" indent="-346072" algn="just" eaLnBrk="1" fontAlgn="auto">
              <a:spcBef>
                <a:spcPts val="0"/>
              </a:spcBef>
              <a:spcAft>
                <a:spcPts val="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00B050"/>
                </a:solidFill>
                <a:latin typeface="Tw Cen MT"/>
              </a:rPr>
              <a:t>Partial hydrolysis of starch gives maltose</a:t>
            </a:r>
            <a:r>
              <a:rPr lang="en-US" sz="2000" b="1" kern="0" dirty="0">
                <a:solidFill>
                  <a:srgbClr val="000000"/>
                </a:solidFill>
                <a:latin typeface="Tw Cen MT"/>
              </a:rPr>
              <a:t>, and </a:t>
            </a:r>
            <a:r>
              <a:rPr lang="en-US" sz="2000" b="1" kern="0" dirty="0">
                <a:solidFill>
                  <a:srgbClr val="00B050"/>
                </a:solidFill>
                <a:latin typeface="Tw Cen MT"/>
              </a:rPr>
              <a:t>complete hydrolysis gives only D-glucose</a:t>
            </a:r>
            <a:r>
              <a:rPr lang="en-US" sz="2000" b="1" kern="0" dirty="0">
                <a:solidFill>
                  <a:srgbClr val="000000"/>
                </a:solidFill>
                <a:latin typeface="Tw Cen MT"/>
              </a:rPr>
              <a:t>.</a:t>
            </a:r>
          </a:p>
          <a:p>
            <a:pPr marL="346072" indent="-346072" algn="just" eaLnBrk="1" fontAlgn="auto">
              <a:spcBef>
                <a:spcPts val="0"/>
              </a:spcBef>
              <a:spcAft>
                <a:spcPts val="0"/>
              </a:spcAft>
              <a:buSzPct val="100000"/>
              <a:buFont typeface="Courier New" pitchFamily="49"/>
              <a:buChar char="o"/>
              <a:defRPr sz="1800" b="0" i="0" u="none" strike="noStrike" kern="0" cap="none" spc="0" baseline="0">
                <a:solidFill>
                  <a:srgbClr val="000000"/>
                </a:solidFill>
                <a:uFillTx/>
              </a:defRPr>
            </a:pPr>
            <a:r>
              <a:rPr lang="en-US" sz="2000" b="1" kern="0" dirty="0">
                <a:solidFill>
                  <a:srgbClr val="FF0000"/>
                </a:solidFill>
                <a:latin typeface="Tw Cen MT"/>
              </a:rPr>
              <a:t>Starch</a:t>
            </a:r>
            <a:r>
              <a:rPr lang="en-US" sz="2000" b="1" kern="0" dirty="0">
                <a:solidFill>
                  <a:srgbClr val="000000"/>
                </a:solidFill>
                <a:latin typeface="Tw Cen MT"/>
              </a:rPr>
              <a:t> </a:t>
            </a:r>
            <a:r>
              <a:rPr lang="en-US" sz="2000" kern="0" dirty="0">
                <a:solidFill>
                  <a:srgbClr val="000000"/>
                </a:solidFill>
                <a:latin typeface="Tw Cen MT"/>
              </a:rPr>
              <a:t>can be separated by various techniques into two fractions: amylose and amylopectin. </a:t>
            </a:r>
          </a:p>
        </p:txBody>
      </p:sp>
      <p:sp>
        <p:nvSpPr>
          <p:cNvPr id="10" name="Rectangle 4">
            <a:extLst>
              <a:ext uri="{FF2B5EF4-FFF2-40B4-BE49-F238E27FC236}">
                <a16:creationId xmlns:a16="http://schemas.microsoft.com/office/drawing/2014/main" id="{4F7D0241-0316-40B0-8A4D-41942D438FA9}"/>
              </a:ext>
            </a:extLst>
          </p:cNvPr>
          <p:cNvSpPr/>
          <p:nvPr/>
        </p:nvSpPr>
        <p:spPr>
          <a:xfrm>
            <a:off x="612775" y="4240213"/>
            <a:ext cx="11328400" cy="1600200"/>
          </a:xfrm>
          <a:prstGeom prst="rect">
            <a:avLst/>
          </a:prstGeom>
          <a:noFill/>
          <a:ln cap="flat">
            <a:noFill/>
            <a:prstDash val="solid"/>
          </a:ln>
        </p:spPr>
        <p:txBody>
          <a:bodyPr>
            <a:spAutoFit/>
          </a:bodyPr>
          <a:lstStyle/>
          <a:p>
            <a:pPr marL="804864" indent="-342900" algn="just" eaLnBrk="1" fontAlgn="auto">
              <a:spcBef>
                <a:spcPts val="0"/>
              </a:spcBef>
              <a:spcAft>
                <a:spcPts val="0"/>
              </a:spcAft>
              <a:buSzPct val="100000"/>
              <a:buFont typeface="Wingdings" pitchFamily="2"/>
              <a:buChar char="§"/>
              <a:defRPr sz="1800" b="0" i="0" u="none" strike="noStrike" kern="0" cap="none" spc="0" baseline="0">
                <a:solidFill>
                  <a:srgbClr val="000000"/>
                </a:solidFill>
                <a:uFillTx/>
              </a:defRPr>
            </a:pPr>
            <a:r>
              <a:rPr lang="en-US" sz="2000" b="1" kern="0" dirty="0">
                <a:solidFill>
                  <a:srgbClr val="FF0000"/>
                </a:solidFill>
                <a:latin typeface="Tw Cen MT"/>
              </a:rPr>
              <a:t>Amylose</a:t>
            </a:r>
            <a:r>
              <a:rPr lang="en-US" sz="2000" b="1" kern="0" dirty="0">
                <a:solidFill>
                  <a:srgbClr val="000000"/>
                </a:solidFill>
                <a:latin typeface="Tw Cen MT"/>
              </a:rPr>
              <a:t>, </a:t>
            </a:r>
            <a:r>
              <a:rPr lang="en-US" kern="0" dirty="0">
                <a:solidFill>
                  <a:srgbClr val="000000"/>
                </a:solidFill>
                <a:latin typeface="Tw Cen MT"/>
              </a:rPr>
              <a:t>which constitutes about </a:t>
            </a:r>
            <a:r>
              <a:rPr lang="en-US" b="1" kern="0" dirty="0">
                <a:solidFill>
                  <a:srgbClr val="0070C0"/>
                </a:solidFill>
                <a:latin typeface="Tw Cen MT"/>
              </a:rPr>
              <a:t>20% of starch</a:t>
            </a:r>
            <a:r>
              <a:rPr lang="en-US" kern="0" dirty="0">
                <a:solidFill>
                  <a:srgbClr val="000000"/>
                </a:solidFill>
                <a:latin typeface="Tw Cen MT"/>
              </a:rPr>
              <a:t>, the </a:t>
            </a:r>
            <a:r>
              <a:rPr lang="en-US" kern="0" dirty="0">
                <a:solidFill>
                  <a:srgbClr val="0070C0"/>
                </a:solidFill>
                <a:latin typeface="Tw Cen MT"/>
              </a:rPr>
              <a:t>glucose units (50 to 300) </a:t>
            </a:r>
            <a:r>
              <a:rPr lang="en-US" kern="0" dirty="0">
                <a:solidFill>
                  <a:srgbClr val="000000"/>
                </a:solidFill>
                <a:latin typeface="Tw Cen MT"/>
              </a:rPr>
              <a:t>are in a continuous chain, with 1,4 linkages.</a:t>
            </a:r>
          </a:p>
          <a:p>
            <a:pPr marL="804864" indent="-342900" algn="just" eaLnBrk="1" fontAlgn="auto">
              <a:spcBef>
                <a:spcPts val="0"/>
              </a:spcBef>
              <a:spcAft>
                <a:spcPts val="0"/>
              </a:spcAft>
              <a:buSzPct val="100000"/>
              <a:buFont typeface="Wingdings" pitchFamily="2"/>
              <a:buChar char="§"/>
              <a:defRPr sz="1800" b="0" i="0" u="none" strike="noStrike" kern="0" cap="none" spc="0" baseline="0">
                <a:solidFill>
                  <a:srgbClr val="000000"/>
                </a:solidFill>
                <a:uFillTx/>
              </a:defRPr>
            </a:pPr>
            <a:r>
              <a:rPr lang="en-US" sz="2000" b="1" kern="0" dirty="0">
                <a:solidFill>
                  <a:srgbClr val="FF0000"/>
                </a:solidFill>
                <a:latin typeface="Tw Cen MT"/>
              </a:rPr>
              <a:t>Amylopectin</a:t>
            </a:r>
            <a:r>
              <a:rPr lang="en-US" sz="2000" b="1" kern="0" dirty="0">
                <a:solidFill>
                  <a:srgbClr val="000000"/>
                </a:solidFill>
                <a:latin typeface="Tw Cen MT"/>
              </a:rPr>
              <a:t> </a:t>
            </a:r>
            <a:r>
              <a:rPr lang="en-US" kern="0" dirty="0">
                <a:solidFill>
                  <a:srgbClr val="000000"/>
                </a:solidFill>
                <a:latin typeface="Tw Cen MT"/>
              </a:rPr>
              <a:t>is </a:t>
            </a:r>
            <a:r>
              <a:rPr lang="en-US" b="1" kern="0" dirty="0">
                <a:solidFill>
                  <a:srgbClr val="0070C0"/>
                </a:solidFill>
                <a:latin typeface="Tw Cen MT"/>
              </a:rPr>
              <a:t>highly branched</a:t>
            </a:r>
            <a:r>
              <a:rPr lang="en-US" kern="0" dirty="0">
                <a:solidFill>
                  <a:srgbClr val="000000"/>
                </a:solidFill>
                <a:latin typeface="Tw Cen MT"/>
              </a:rPr>
              <a:t>. Although each molecule may contain </a:t>
            </a:r>
            <a:r>
              <a:rPr lang="en-US" kern="0" dirty="0">
                <a:solidFill>
                  <a:srgbClr val="0070C0"/>
                </a:solidFill>
                <a:latin typeface="Tw Cen MT"/>
              </a:rPr>
              <a:t>300 to 5000 glucose units</a:t>
            </a:r>
            <a:r>
              <a:rPr lang="en-US" kern="0" dirty="0">
                <a:solidFill>
                  <a:srgbClr val="000000"/>
                </a:solidFill>
                <a:latin typeface="Tw Cen MT"/>
              </a:rPr>
              <a:t>, chains with consecutive 1,4 links average only 25 to 30 units in length. </a:t>
            </a:r>
            <a:r>
              <a:rPr lang="en-US" sz="2000" kern="0" dirty="0">
                <a:solidFill>
                  <a:srgbClr val="000000"/>
                </a:solidFill>
                <a:latin typeface="Tw Cen MT"/>
              </a:rPr>
              <a:t>These chains are connected at branch points by </a:t>
            </a:r>
            <a:r>
              <a:rPr lang="en-US" sz="2000" b="1" kern="0" dirty="0">
                <a:solidFill>
                  <a:srgbClr val="FF0000"/>
                </a:solidFill>
                <a:latin typeface="Tw Cen MT"/>
              </a:rPr>
              <a:t>1,6 linkages</a:t>
            </a:r>
            <a:r>
              <a:rPr lang="en-US" sz="2000" b="1" kern="0" dirty="0">
                <a:solidFill>
                  <a:srgbClr val="000000"/>
                </a:solidFill>
                <a:latin typeface="Tw Cen MT"/>
              </a:rPr>
              <a:t>.</a:t>
            </a:r>
          </a:p>
        </p:txBody>
      </p:sp>
      <p:sp>
        <p:nvSpPr>
          <p:cNvPr id="35847" name="Rectangle 3">
            <a:extLst>
              <a:ext uri="{FF2B5EF4-FFF2-40B4-BE49-F238E27FC236}">
                <a16:creationId xmlns:a16="http://schemas.microsoft.com/office/drawing/2014/main" id="{9B697CEE-A2A5-440C-93C5-224EF3922F4F}"/>
              </a:ext>
            </a:extLst>
          </p:cNvPr>
          <p:cNvSpPr>
            <a:spLocks noChangeArrowheads="1"/>
          </p:cNvSpPr>
          <p:nvPr/>
        </p:nvSpPr>
        <p:spPr bwMode="auto">
          <a:xfrm>
            <a:off x="4191000" y="404813"/>
            <a:ext cx="32194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Polysaccharides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par>
                          <p:cTn id="8" fill="hold" nodeType="afterGroup">
                            <p:stCondLst>
                              <p:cond delay="2000"/>
                            </p:stCondLst>
                            <p:childTnLst>
                              <p:par>
                                <p:cTn id="9" presetID="42"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1000"/>
                                        <p:tgtEl>
                                          <p:spTgt spid="9">
                                            <p:txEl>
                                              <p:pRg st="0" end="0"/>
                                            </p:txEl>
                                          </p:spTgt>
                                        </p:tgtEl>
                                      </p:cBhvr>
                                    </p:animEffect>
                                    <p:anim calcmode="lin" valueType="num">
                                      <p:cBhvr>
                                        <p:cTn id="1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nodeType="click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1000"/>
                                        <p:tgtEl>
                                          <p:spTgt spid="9">
                                            <p:txEl>
                                              <p:pRg st="1" end="1"/>
                                            </p:txEl>
                                          </p:spTgt>
                                        </p:tgtEl>
                                      </p:cBhvr>
                                    </p:animEffect>
                                    <p:anim calcmode="lin" valueType="num">
                                      <p:cBhvr>
                                        <p:cTn id="19"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Effect transition="in" filter="fade">
                                      <p:cBhvr>
                                        <p:cTn id="25" dur="1000"/>
                                        <p:tgtEl>
                                          <p:spTgt spid="9">
                                            <p:txEl>
                                              <p:pRg st="2" end="2"/>
                                            </p:txEl>
                                          </p:spTgt>
                                        </p:tgtEl>
                                      </p:cBhvr>
                                    </p:animEffect>
                                    <p:anim calcmode="lin" valueType="num">
                                      <p:cBhvr>
                                        <p:cTn id="26"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nodeType="clickEffect">
                                  <p:stCondLst>
                                    <p:cond delay="0"/>
                                  </p:stCondLst>
                                  <p:childTnLst>
                                    <p:set>
                                      <p:cBhvr>
                                        <p:cTn id="31" dur="1" fill="hold">
                                          <p:stCondLst>
                                            <p:cond delay="0"/>
                                          </p:stCondLst>
                                        </p:cTn>
                                        <p:tgtEl>
                                          <p:spTgt spid="9">
                                            <p:txEl>
                                              <p:pRg st="3" end="3"/>
                                            </p:txEl>
                                          </p:spTgt>
                                        </p:tgtEl>
                                        <p:attrNameLst>
                                          <p:attrName>style.visibility</p:attrName>
                                        </p:attrNameLst>
                                      </p:cBhvr>
                                      <p:to>
                                        <p:strVal val="visible"/>
                                      </p:to>
                                    </p:set>
                                    <p:animEffect transition="in" filter="fade">
                                      <p:cBhvr>
                                        <p:cTn id="32" dur="1000"/>
                                        <p:tgtEl>
                                          <p:spTgt spid="9">
                                            <p:txEl>
                                              <p:pRg st="3" end="3"/>
                                            </p:txEl>
                                          </p:spTgt>
                                        </p:tgtEl>
                                      </p:cBhvr>
                                    </p:animEffect>
                                    <p:anim calcmode="lin" valueType="num">
                                      <p:cBhvr>
                                        <p:cTn id="3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42" presetClass="entr" presetSubtype="0"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Effect transition="in" filter="fade">
                                      <p:cBhvr>
                                        <p:cTn id="39" dur="1000"/>
                                        <p:tgtEl>
                                          <p:spTgt spid="9">
                                            <p:txEl>
                                              <p:pRg st="4" end="4"/>
                                            </p:txEl>
                                          </p:spTgt>
                                        </p:tgtEl>
                                      </p:cBhvr>
                                    </p:animEffect>
                                    <p:anim calcmode="lin" valueType="num">
                                      <p:cBhvr>
                                        <p:cTn id="40"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2" presetClass="entr" presetSubtype="0" fill="hold" nodeType="clickEffect">
                                  <p:stCondLst>
                                    <p:cond delay="0"/>
                                  </p:stCondLst>
                                  <p:childTnLst>
                                    <p:set>
                                      <p:cBhvr>
                                        <p:cTn id="45" dur="1" fill="hold">
                                          <p:stCondLst>
                                            <p:cond delay="0"/>
                                          </p:stCondLst>
                                        </p:cTn>
                                        <p:tgtEl>
                                          <p:spTgt spid="10">
                                            <p:txEl>
                                              <p:pRg st="0" end="0"/>
                                            </p:txEl>
                                          </p:spTgt>
                                        </p:tgtEl>
                                        <p:attrNameLst>
                                          <p:attrName>style.visibility</p:attrName>
                                        </p:attrNameLst>
                                      </p:cBhvr>
                                      <p:to>
                                        <p:strVal val="visible"/>
                                      </p:to>
                                    </p:set>
                                    <p:animEffect transition="in" filter="fade">
                                      <p:cBhvr>
                                        <p:cTn id="46" dur="1000"/>
                                        <p:tgtEl>
                                          <p:spTgt spid="10">
                                            <p:txEl>
                                              <p:pRg st="0" end="0"/>
                                            </p:txEl>
                                          </p:spTgt>
                                        </p:tgtEl>
                                      </p:cBhvr>
                                    </p:animEffect>
                                    <p:anim calcmode="lin" valueType="num">
                                      <p:cBhvr>
                                        <p:cTn id="47"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2" presetClass="entr" presetSubtype="0" fill="hold" nodeType="clickEffect">
                                  <p:stCondLst>
                                    <p:cond delay="0"/>
                                  </p:stCondLst>
                                  <p:childTnLst>
                                    <p:set>
                                      <p:cBhvr>
                                        <p:cTn id="52" dur="1" fill="hold">
                                          <p:stCondLst>
                                            <p:cond delay="0"/>
                                          </p:stCondLst>
                                        </p:cTn>
                                        <p:tgtEl>
                                          <p:spTgt spid="10">
                                            <p:txEl>
                                              <p:pRg st="1" end="1"/>
                                            </p:txEl>
                                          </p:spTgt>
                                        </p:tgtEl>
                                        <p:attrNameLst>
                                          <p:attrName>style.visibility</p:attrName>
                                        </p:attrNameLst>
                                      </p:cBhvr>
                                      <p:to>
                                        <p:strVal val="visible"/>
                                      </p:to>
                                    </p:set>
                                    <p:animEffect transition="in" filter="fade">
                                      <p:cBhvr>
                                        <p:cTn id="53" dur="1000"/>
                                        <p:tgtEl>
                                          <p:spTgt spid="10">
                                            <p:txEl>
                                              <p:pRg st="1" end="1"/>
                                            </p:txEl>
                                          </p:spTgt>
                                        </p:tgtEl>
                                      </p:cBhvr>
                                    </p:animEffect>
                                    <p:anim calcmode="lin" valueType="num">
                                      <p:cBhvr>
                                        <p:cTn id="54"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55"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7E4D3E-B420-4013-9887-AE966F488EF1}"/>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022FAB9E-D9CA-409F-8A4D-989AFB911C12}"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23</a:t>
            </a:fld>
            <a:endParaRPr lang="en-US" sz="1050" b="1" kern="0">
              <a:solidFill>
                <a:srgbClr val="FFFFFF"/>
              </a:solidFill>
              <a:latin typeface="Tw Cen MT" pitchFamily="34"/>
            </a:endParaRPr>
          </a:p>
        </p:txBody>
      </p:sp>
      <p:pic>
        <p:nvPicPr>
          <p:cNvPr id="5" name="Picture 3">
            <a:extLst>
              <a:ext uri="{FF2B5EF4-FFF2-40B4-BE49-F238E27FC236}">
                <a16:creationId xmlns:a16="http://schemas.microsoft.com/office/drawing/2014/main" id="{4172082E-6787-4F35-A8F9-5D8EC2C9209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1200" y="1847850"/>
            <a:ext cx="6426200" cy="303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CA5D02B8-8284-4B13-8DB1-BF055462663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1912938"/>
            <a:ext cx="4321175" cy="303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http://medicalcity.ksu.edu.sa/images/uploads/news/KSU_BackgroundLogo_(2).png">
            <a:extLst>
              <a:ext uri="{FF2B5EF4-FFF2-40B4-BE49-F238E27FC236}">
                <a16:creationId xmlns:a16="http://schemas.microsoft.com/office/drawing/2014/main" id="{B9992F45-6245-4DAF-AB83-E13A2488DE95}"/>
              </a:ext>
            </a:extLst>
          </p:cNvPr>
          <p:cNvPicPr>
            <a:picLocks noChangeAspect="1" noChangeArrowheads="1"/>
          </p:cNvPicPr>
          <p:nvPr/>
        </p:nvPicPr>
        <p:blipFill>
          <a:blip r:embed="rId4"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36870" name="Rectangle 3">
            <a:extLst>
              <a:ext uri="{FF2B5EF4-FFF2-40B4-BE49-F238E27FC236}">
                <a16:creationId xmlns:a16="http://schemas.microsoft.com/office/drawing/2014/main" id="{FEBC0E02-4661-429C-A74F-CF94926C78A5}"/>
              </a:ext>
            </a:extLst>
          </p:cNvPr>
          <p:cNvSpPr>
            <a:spLocks noChangeArrowheads="1"/>
          </p:cNvSpPr>
          <p:nvPr/>
        </p:nvSpPr>
        <p:spPr bwMode="auto">
          <a:xfrm>
            <a:off x="4191000" y="404813"/>
            <a:ext cx="32194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Polysaccharides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A0D91BA-6A38-4FC7-AB71-7C81161C4AE8}"/>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DF50ABA1-D92C-4DDB-8FEC-16F1C1A78BB0}"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24</a:t>
            </a:fld>
            <a:endParaRPr lang="en-US" sz="1050" b="1" kern="0">
              <a:solidFill>
                <a:srgbClr val="FFFFFF"/>
              </a:solidFill>
              <a:latin typeface="Tw Cen MT" pitchFamily="34"/>
            </a:endParaRPr>
          </a:p>
        </p:txBody>
      </p:sp>
      <p:sp>
        <p:nvSpPr>
          <p:cNvPr id="5" name="Rectangle 3">
            <a:extLst>
              <a:ext uri="{FF2B5EF4-FFF2-40B4-BE49-F238E27FC236}">
                <a16:creationId xmlns:a16="http://schemas.microsoft.com/office/drawing/2014/main" id="{76625677-2442-4294-90A2-E6AE969D3F95}"/>
              </a:ext>
            </a:extLst>
          </p:cNvPr>
          <p:cNvSpPr>
            <a:spLocks noChangeArrowheads="1"/>
          </p:cNvSpPr>
          <p:nvPr/>
        </p:nvSpPr>
        <p:spPr bwMode="auto">
          <a:xfrm>
            <a:off x="808038" y="2246313"/>
            <a:ext cx="11015662" cy="373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nSpc>
                <a:spcPct val="150000"/>
              </a:lnSpc>
              <a:buFont typeface="Arial" panose="020B0604020202020204" pitchFamily="34" charset="0"/>
              <a:buChar char="•"/>
            </a:pPr>
            <a:r>
              <a:rPr lang="en-US" altLang="en-US" sz="2000" dirty="0">
                <a:solidFill>
                  <a:srgbClr val="000000"/>
                </a:solidFill>
                <a:latin typeface="Times New Roman" panose="02020603050405020304" pitchFamily="18" charset="0"/>
                <a:cs typeface="Times New Roman" panose="02020603050405020304" pitchFamily="18" charset="0"/>
              </a:rPr>
              <a:t>Glycogen is the energy-storing carbohydrate of animals. </a:t>
            </a:r>
          </a:p>
          <a:p>
            <a:pPr>
              <a:lnSpc>
                <a:spcPct val="150000"/>
              </a:lnSpc>
              <a:buFont typeface="Arial" panose="020B0604020202020204" pitchFamily="34" charset="0"/>
              <a:buChar char="•"/>
            </a:pPr>
            <a:r>
              <a:rPr lang="en-US" altLang="en-US" sz="2000" dirty="0">
                <a:solidFill>
                  <a:srgbClr val="000000"/>
                </a:solidFill>
                <a:latin typeface="Times New Roman" panose="02020603050405020304" pitchFamily="18" charset="0"/>
                <a:cs typeface="Times New Roman" panose="02020603050405020304" pitchFamily="18" charset="0"/>
              </a:rPr>
              <a:t>Like starch, it is made of </a:t>
            </a:r>
            <a:r>
              <a:rPr lang="en-US" altLang="en-US" sz="2000" dirty="0">
                <a:solidFill>
                  <a:srgbClr val="C00000"/>
                </a:solidFill>
                <a:latin typeface="Times New Roman" panose="02020603050405020304" pitchFamily="18" charset="0"/>
                <a:cs typeface="Times New Roman" panose="02020603050405020304" pitchFamily="18" charset="0"/>
              </a:rPr>
              <a:t>1,4- and 1,6-linked glucose units</a:t>
            </a:r>
            <a:r>
              <a:rPr lang="en-US" altLang="en-US" sz="2000" dirty="0">
                <a:solidFill>
                  <a:srgbClr val="000000"/>
                </a:solidFill>
                <a:latin typeface="Times New Roman" panose="02020603050405020304" pitchFamily="18" charset="0"/>
                <a:cs typeface="Times New Roman" panose="02020603050405020304" pitchFamily="18" charset="0"/>
              </a:rPr>
              <a:t>. </a:t>
            </a:r>
          </a:p>
          <a:p>
            <a:pPr>
              <a:lnSpc>
                <a:spcPct val="150000"/>
              </a:lnSpc>
              <a:buFont typeface="Arial" panose="020B0604020202020204" pitchFamily="34" charset="0"/>
              <a:buChar char="•"/>
            </a:pPr>
            <a:r>
              <a:rPr lang="en-US" altLang="en-US" sz="2000" dirty="0">
                <a:solidFill>
                  <a:srgbClr val="000000"/>
                </a:solidFill>
                <a:latin typeface="Times New Roman" panose="02020603050405020304" pitchFamily="18" charset="0"/>
                <a:cs typeface="Times New Roman" panose="02020603050405020304" pitchFamily="18" charset="0"/>
              </a:rPr>
              <a:t>Glycogen has a higher molecular weight than starch (perhaps 100,000 glucose units), and its structure is even more branched than that of amylopectin, with a branch every 8 to 12 glucose units. </a:t>
            </a:r>
          </a:p>
          <a:p>
            <a:pPr>
              <a:lnSpc>
                <a:spcPct val="150000"/>
              </a:lnSpc>
              <a:buFont typeface="Arial" panose="020B0604020202020204" pitchFamily="34" charset="0"/>
              <a:buChar char="•"/>
            </a:pPr>
            <a:r>
              <a:rPr lang="en-US" altLang="en-US" sz="2000" dirty="0">
                <a:solidFill>
                  <a:srgbClr val="000000"/>
                </a:solidFill>
                <a:latin typeface="Times New Roman" panose="02020603050405020304" pitchFamily="18" charset="0"/>
                <a:cs typeface="Times New Roman" panose="02020603050405020304" pitchFamily="18" charset="0"/>
              </a:rPr>
              <a:t>Glycogen is produced from glucose that is absorbed from the intestines into the blood; transported to the liver, muscles, and elsewhere; and then polymerized enzymatically. </a:t>
            </a:r>
          </a:p>
          <a:p>
            <a:pPr>
              <a:lnSpc>
                <a:spcPct val="150000"/>
              </a:lnSpc>
              <a:buFont typeface="Arial" panose="020B0604020202020204" pitchFamily="34" charset="0"/>
              <a:buChar char="•"/>
            </a:pPr>
            <a:r>
              <a:rPr lang="en-US" altLang="en-US" sz="2000" dirty="0">
                <a:solidFill>
                  <a:srgbClr val="000000"/>
                </a:solidFill>
                <a:latin typeface="Times New Roman" panose="02020603050405020304" pitchFamily="18" charset="0"/>
                <a:cs typeface="Times New Roman" panose="02020603050405020304" pitchFamily="18" charset="0"/>
              </a:rPr>
              <a:t>Glycogen helps maintain the glucose balance in the body by removing and storing excess glucose from ingested food and later supplying it to the blood when various cells need it for energy.</a:t>
            </a:r>
          </a:p>
        </p:txBody>
      </p:sp>
      <p:pic>
        <p:nvPicPr>
          <p:cNvPr id="7" name="Picture 2" descr="http://medicalcity.ksu.edu.sa/images/uploads/news/KSU_BackgroundLogo_(2).png">
            <a:extLst>
              <a:ext uri="{FF2B5EF4-FFF2-40B4-BE49-F238E27FC236}">
                <a16:creationId xmlns:a16="http://schemas.microsoft.com/office/drawing/2014/main" id="{E5BB3F96-39DE-486B-99EA-9949885C8933}"/>
              </a:ext>
            </a:extLst>
          </p:cNvPr>
          <p:cNvPicPr>
            <a:picLocks noChangeAspect="1" noChangeArrowheads="1"/>
          </p:cNvPicPr>
          <p:nvPr/>
        </p:nvPicPr>
        <p:blipFill>
          <a:blip r:embed="rId2"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8" name="Title 7">
            <a:extLst>
              <a:ext uri="{FF2B5EF4-FFF2-40B4-BE49-F238E27FC236}">
                <a16:creationId xmlns:a16="http://schemas.microsoft.com/office/drawing/2014/main" id="{B974D795-039D-4967-B55F-7AD46FB5437A}"/>
              </a:ext>
            </a:extLst>
          </p:cNvPr>
          <p:cNvSpPr txBox="1">
            <a:spLocks/>
          </p:cNvSpPr>
          <p:nvPr/>
        </p:nvSpPr>
        <p:spPr bwMode="auto">
          <a:xfrm>
            <a:off x="711200" y="1573213"/>
            <a:ext cx="109601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25"/>
              </a:spcBef>
              <a:buClr>
                <a:srgbClr val="F3A447"/>
              </a:buClr>
              <a:buSzPct val="60000"/>
              <a:buFont typeface="Wingdings" panose="05000000000000000000" pitchFamily="2" charset="2"/>
              <a:buChar char=""/>
              <a:defRPr sz="2100">
                <a:solidFill>
                  <a:srgbClr val="000000"/>
                </a:solidFill>
                <a:latin typeface="Tw Cen MT" panose="020B0602020104020603" pitchFamily="34" charset="0"/>
              </a:defRPr>
            </a:lvl1pPr>
            <a:lvl2pPr marL="479425" indent="-204788">
              <a:spcBef>
                <a:spcPts val="413"/>
              </a:spcBef>
              <a:buClr>
                <a:srgbClr val="A5B592"/>
              </a:buClr>
              <a:buSzPct val="70000"/>
              <a:buFont typeface="Wingdings 2" panose="05020102010507070707" pitchFamily="18" charset="2"/>
              <a:buChar char=""/>
              <a:defRPr sz="1900">
                <a:solidFill>
                  <a:srgbClr val="000000"/>
                </a:solidFill>
                <a:latin typeface="Tw Cen MT" panose="020B0602020104020603" pitchFamily="34" charset="0"/>
              </a:defRPr>
            </a:lvl2pPr>
            <a:lvl3pPr marL="685800" indent="-171450">
              <a:spcBef>
                <a:spcPts val="375"/>
              </a:spcBef>
              <a:buClr>
                <a:srgbClr val="F3A447"/>
              </a:buClr>
              <a:buSzPct val="75000"/>
              <a:buFont typeface="Wingdings" panose="05000000000000000000" pitchFamily="2" charset="2"/>
              <a:buChar char=""/>
              <a:defRPr sz="1700">
                <a:solidFill>
                  <a:srgbClr val="000000"/>
                </a:solidFill>
                <a:latin typeface="Tw Cen MT" panose="020B0602020104020603" pitchFamily="34" charset="0"/>
              </a:defRPr>
            </a:lvl3pPr>
            <a:lvl4pPr marL="1028700" indent="-171450">
              <a:spcBef>
                <a:spcPts val="300"/>
              </a:spcBef>
              <a:buClr>
                <a:srgbClr val="E7BC29"/>
              </a:buClr>
              <a:buSzPct val="75000"/>
              <a:buFont typeface="Wingdings" panose="05000000000000000000" pitchFamily="2" charset="2"/>
              <a:buChar char=""/>
              <a:defRPr sz="1500">
                <a:solidFill>
                  <a:srgbClr val="000000"/>
                </a:solidFill>
                <a:latin typeface="Tw Cen MT" panose="020B0602020104020603" pitchFamily="34" charset="0"/>
              </a:defRPr>
            </a:lvl4pPr>
            <a:lvl5pPr marL="1371600" indent="-171450">
              <a:spcBef>
                <a:spcPts val="300"/>
              </a:spcBef>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5pPr>
            <a:lvl6pPr marL="18288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6pPr>
            <a:lvl7pPr marL="22860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7pPr>
            <a:lvl8pPr marL="27432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8pPr>
            <a:lvl9pPr marL="32004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9pPr>
          </a:lstStyle>
          <a:p>
            <a:pPr eaLnBrk="1">
              <a:spcBef>
                <a:spcPct val="0"/>
              </a:spcBef>
              <a:buClrTx/>
              <a:buSzTx/>
              <a:buFontTx/>
              <a:buNone/>
            </a:pPr>
            <a:r>
              <a:rPr lang="en-US" altLang="en-US" sz="2800" b="1" dirty="0">
                <a:solidFill>
                  <a:srgbClr val="0033CC"/>
                </a:solidFill>
              </a:rPr>
              <a:t>Glycogen</a:t>
            </a:r>
          </a:p>
        </p:txBody>
      </p:sp>
      <p:sp>
        <p:nvSpPr>
          <p:cNvPr id="37894" name="Rectangle 3">
            <a:extLst>
              <a:ext uri="{FF2B5EF4-FFF2-40B4-BE49-F238E27FC236}">
                <a16:creationId xmlns:a16="http://schemas.microsoft.com/office/drawing/2014/main" id="{17943173-A17C-41F3-84C2-35C1DE3DEF60}"/>
              </a:ext>
            </a:extLst>
          </p:cNvPr>
          <p:cNvSpPr>
            <a:spLocks noChangeArrowheads="1"/>
          </p:cNvSpPr>
          <p:nvPr/>
        </p:nvSpPr>
        <p:spPr bwMode="auto">
          <a:xfrm>
            <a:off x="4191000" y="404813"/>
            <a:ext cx="32194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Polysaccharides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1000"/>
                                        <p:tgtEl>
                                          <p:spTgt spid="5">
                                            <p:txEl>
                                              <p:pRg st="1" end="1"/>
                                            </p:txEl>
                                          </p:spTgt>
                                        </p:tgtEl>
                                      </p:cBhvr>
                                    </p:animEffect>
                                    <p:anim calcmode="lin" valueType="num">
                                      <p:cBhvr>
                                        <p:cTn id="2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1000"/>
                                        <p:tgtEl>
                                          <p:spTgt spid="5">
                                            <p:txEl>
                                              <p:pRg st="2" end="2"/>
                                            </p:txEl>
                                          </p:spTgt>
                                        </p:tgtEl>
                                      </p:cBhvr>
                                    </p:animEffect>
                                    <p:anim calcmode="lin" valueType="num">
                                      <p:cBhvr>
                                        <p:cTn id="2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1000"/>
                                        <p:tgtEl>
                                          <p:spTgt spid="5">
                                            <p:txEl>
                                              <p:pRg st="3" end="3"/>
                                            </p:txEl>
                                          </p:spTgt>
                                        </p:tgtEl>
                                      </p:cBhvr>
                                    </p:animEffect>
                                    <p:anim calcmode="lin" valueType="num">
                                      <p:cBhvr>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4" end="4"/>
                                            </p:txEl>
                                          </p:spTgt>
                                        </p:tgtEl>
                                        <p:attrNameLst>
                                          <p:attrName>style.visibility</p:attrName>
                                        </p:attrNameLst>
                                      </p:cBhvr>
                                      <p:to>
                                        <p:strVal val="visible"/>
                                      </p:to>
                                    </p:set>
                                    <p:animEffect transition="in" filter="fade">
                                      <p:cBhvr>
                                        <p:cTn id="40" dur="1000"/>
                                        <p:tgtEl>
                                          <p:spTgt spid="5">
                                            <p:txEl>
                                              <p:pRg st="4" end="4"/>
                                            </p:txEl>
                                          </p:spTgt>
                                        </p:tgtEl>
                                      </p:cBhvr>
                                    </p:animEffect>
                                    <p:anim calcmode="lin" valueType="num">
                                      <p:cBhvr>
                                        <p:cTn id="4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circle(in)">
                                      <p:cBhvr>
                                        <p:cTn id="4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name="Slide167">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A0D91BA-6A38-4FC7-AB71-7C81161C4AE8}"/>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A68A5EA4-DCB4-48B4-9F94-60EB92DDF176}"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25</a:t>
            </a:fld>
            <a:endParaRPr lang="en-US" sz="1050" b="1" kern="0">
              <a:solidFill>
                <a:srgbClr val="FFFFFF"/>
              </a:solidFill>
              <a:latin typeface="Tw Cen MT" pitchFamily="34"/>
            </a:endParaRPr>
          </a:p>
        </p:txBody>
      </p:sp>
      <p:pic>
        <p:nvPicPr>
          <p:cNvPr id="38915" name="Picture 2">
            <a:extLst>
              <a:ext uri="{FF2B5EF4-FFF2-40B4-BE49-F238E27FC236}">
                <a16:creationId xmlns:a16="http://schemas.microsoft.com/office/drawing/2014/main" id="{BD71C20C-D81F-482D-B7D7-2784524FF1A6}"/>
              </a:ext>
            </a:extLst>
          </p:cNvPr>
          <p:cNvPicPr>
            <a:picLocks noChangeAspect="1"/>
          </p:cNvPicPr>
          <p:nvPr/>
        </p:nvPicPr>
        <p:blipFill>
          <a:blip r:embed="rId2">
            <a:extLst>
              <a:ext uri="{28A0092B-C50C-407E-A947-70E740481C1C}">
                <a14:useLocalDpi xmlns:a14="http://schemas.microsoft.com/office/drawing/2010/main" val="0"/>
              </a:ext>
            </a:extLst>
          </a:blip>
          <a:srcRect t="6444"/>
          <a:stretch>
            <a:fillRect/>
          </a:stretch>
        </p:blipFill>
        <p:spPr bwMode="auto">
          <a:xfrm>
            <a:off x="2857500" y="1573213"/>
            <a:ext cx="746125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id="{92EB1878-E407-4FE0-8E20-16E3E7B911C1}"/>
              </a:ext>
            </a:extLst>
          </p:cNvPr>
          <p:cNvSpPr>
            <a:spLocks noChangeArrowheads="1"/>
          </p:cNvSpPr>
          <p:nvPr/>
        </p:nvSpPr>
        <p:spPr bwMode="auto">
          <a:xfrm>
            <a:off x="839788" y="3449638"/>
            <a:ext cx="11015662" cy="327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lnSpc>
                <a:spcPct val="150000"/>
              </a:lnSpc>
              <a:buSzPct val="100000"/>
              <a:buFont typeface="Courier New" panose="02070309020205020404" pitchFamily="49" charset="0"/>
              <a:buChar char="o"/>
            </a:pPr>
            <a:r>
              <a:rPr lang="en-US" altLang="en-US" sz="2000" b="1">
                <a:solidFill>
                  <a:srgbClr val="FF0000"/>
                </a:solidFill>
                <a:latin typeface="Tw Cen MT" panose="020B0602020104020603" pitchFamily="34" charset="0"/>
              </a:rPr>
              <a:t>Cellulose</a:t>
            </a:r>
            <a:r>
              <a:rPr lang="en-US" altLang="en-US" sz="2000" b="1">
                <a:solidFill>
                  <a:srgbClr val="000000"/>
                </a:solidFill>
                <a:latin typeface="Tw Cen MT" panose="020B0602020104020603" pitchFamily="34" charset="0"/>
              </a:rPr>
              <a:t> </a:t>
            </a:r>
            <a:r>
              <a:rPr lang="en-US" altLang="en-US" sz="2000">
                <a:solidFill>
                  <a:srgbClr val="000000"/>
                </a:solidFill>
                <a:latin typeface="Tw Cen MT" panose="020B0602020104020603" pitchFamily="34" charset="0"/>
              </a:rPr>
              <a:t>is an </a:t>
            </a:r>
            <a:r>
              <a:rPr lang="en-US" altLang="en-US" sz="2000" i="1">
                <a:solidFill>
                  <a:srgbClr val="0070C0"/>
                </a:solidFill>
                <a:latin typeface="Tw Cen MT" panose="020B0602020104020603" pitchFamily="34" charset="0"/>
              </a:rPr>
              <a:t>unbranched </a:t>
            </a:r>
            <a:r>
              <a:rPr lang="en-US" altLang="en-US" sz="2000">
                <a:solidFill>
                  <a:srgbClr val="0070C0"/>
                </a:solidFill>
                <a:latin typeface="Tw Cen MT" panose="020B0602020104020603" pitchFamily="34" charset="0"/>
              </a:rPr>
              <a:t>polymer </a:t>
            </a:r>
            <a:r>
              <a:rPr lang="en-US" altLang="en-US" sz="2000">
                <a:solidFill>
                  <a:srgbClr val="000000"/>
                </a:solidFill>
                <a:latin typeface="Tw Cen MT" panose="020B0602020104020603" pitchFamily="34" charset="0"/>
              </a:rPr>
              <a:t>of glucose joined by </a:t>
            </a:r>
            <a:r>
              <a:rPr lang="en-US" altLang="en-US" sz="2000">
                <a:solidFill>
                  <a:srgbClr val="0070C0"/>
                </a:solidFill>
                <a:latin typeface="Tw Cen MT" panose="020B0602020104020603" pitchFamily="34" charset="0"/>
              </a:rPr>
              <a:t>1,4-</a:t>
            </a:r>
            <a:r>
              <a:rPr lang="en-US" altLang="en-US" sz="2000">
                <a:solidFill>
                  <a:srgbClr val="0070C0"/>
                </a:solidFill>
                <a:latin typeface="Symbol" panose="05050102010706020507" pitchFamily="18" charset="2"/>
              </a:rPr>
              <a:t></a:t>
            </a:r>
            <a:r>
              <a:rPr lang="en-US" altLang="en-US" sz="2000">
                <a:solidFill>
                  <a:srgbClr val="0070C0"/>
                </a:solidFill>
                <a:latin typeface="Tw Cen MT" panose="020B0602020104020603" pitchFamily="34" charset="0"/>
              </a:rPr>
              <a:t>-glycosidic bonds</a:t>
            </a:r>
            <a:r>
              <a:rPr lang="en-US" altLang="en-US" sz="2000">
                <a:solidFill>
                  <a:srgbClr val="000000"/>
                </a:solidFill>
                <a:latin typeface="Tw Cen MT" panose="020B0602020104020603" pitchFamily="34" charset="0"/>
              </a:rPr>
              <a:t>. </a:t>
            </a:r>
          </a:p>
          <a:p>
            <a:pPr algn="just" eaLnBrk="1">
              <a:lnSpc>
                <a:spcPct val="150000"/>
              </a:lnSpc>
              <a:buSzPct val="100000"/>
              <a:buFont typeface="Courier New" panose="02070309020205020404" pitchFamily="49" charset="0"/>
              <a:buChar char="o"/>
            </a:pPr>
            <a:r>
              <a:rPr lang="en-US" altLang="en-US" sz="2000">
                <a:solidFill>
                  <a:srgbClr val="000000"/>
                </a:solidFill>
                <a:latin typeface="Tw Cen MT" panose="020B0602020104020603" pitchFamily="34" charset="0"/>
              </a:rPr>
              <a:t>It consists of </a:t>
            </a:r>
            <a:r>
              <a:rPr lang="en-US" altLang="en-US" sz="2000">
                <a:solidFill>
                  <a:srgbClr val="0070C0"/>
                </a:solidFill>
                <a:latin typeface="Tw Cen MT" panose="020B0602020104020603" pitchFamily="34" charset="0"/>
              </a:rPr>
              <a:t>linear chains </a:t>
            </a:r>
            <a:r>
              <a:rPr lang="en-US" altLang="en-US" sz="2000">
                <a:solidFill>
                  <a:srgbClr val="000000"/>
                </a:solidFill>
                <a:latin typeface="Tw Cen MT" panose="020B0602020104020603" pitchFamily="34" charset="0"/>
              </a:rPr>
              <a:t>of </a:t>
            </a:r>
            <a:r>
              <a:rPr lang="en-US" altLang="en-US" sz="2000" b="1">
                <a:solidFill>
                  <a:srgbClr val="FF0000"/>
                </a:solidFill>
                <a:latin typeface="Tw Cen MT" panose="020B0602020104020603" pitchFamily="34" charset="0"/>
              </a:rPr>
              <a:t>cellobiose units</a:t>
            </a:r>
            <a:r>
              <a:rPr lang="en-US" altLang="en-US" sz="2000" b="1">
                <a:solidFill>
                  <a:srgbClr val="000000"/>
                </a:solidFill>
                <a:latin typeface="Tw Cen MT" panose="020B0602020104020603" pitchFamily="34" charset="0"/>
              </a:rPr>
              <a:t>.</a:t>
            </a:r>
          </a:p>
          <a:p>
            <a:pPr algn="just" eaLnBrk="1">
              <a:lnSpc>
                <a:spcPct val="150000"/>
              </a:lnSpc>
              <a:buSzPct val="100000"/>
              <a:buFont typeface="Courier New" panose="02070309020205020404" pitchFamily="49" charset="0"/>
              <a:buChar char="o"/>
            </a:pPr>
            <a:r>
              <a:rPr lang="en-US" altLang="en-US" sz="2000">
                <a:solidFill>
                  <a:srgbClr val="000000"/>
                </a:solidFill>
                <a:latin typeface="Tw Cen MT" panose="020B0602020104020603" pitchFamily="34" charset="0"/>
              </a:rPr>
              <a:t>These linear molecules, containing an average of 5000 glucose units, aggregate to give fibrils bound together by hydrogen bonds between hydroxyls on adjacent chains. </a:t>
            </a:r>
          </a:p>
          <a:p>
            <a:pPr algn="just" eaLnBrk="1">
              <a:lnSpc>
                <a:spcPct val="150000"/>
              </a:lnSpc>
              <a:buSzPct val="100000"/>
              <a:buFont typeface="Courier New" panose="02070309020205020404" pitchFamily="49" charset="0"/>
              <a:buChar char="o"/>
            </a:pPr>
            <a:r>
              <a:rPr lang="en-US" altLang="en-US" sz="2000" b="1">
                <a:solidFill>
                  <a:srgbClr val="FF0000"/>
                </a:solidFill>
                <a:latin typeface="Tw Cen MT" panose="020B0602020104020603" pitchFamily="34" charset="0"/>
              </a:rPr>
              <a:t>Cellulose fibers </a:t>
            </a:r>
            <a:r>
              <a:rPr lang="en-US" altLang="en-US" sz="2000">
                <a:solidFill>
                  <a:srgbClr val="000000"/>
                </a:solidFill>
                <a:latin typeface="Tw Cen MT" panose="020B0602020104020603" pitchFamily="34" charset="0"/>
              </a:rPr>
              <a:t>having considerable physical strength are built up from these fibrils, wound spirally in opposite directions around a central axis. </a:t>
            </a:r>
          </a:p>
          <a:p>
            <a:pPr algn="just" eaLnBrk="1">
              <a:lnSpc>
                <a:spcPct val="150000"/>
              </a:lnSpc>
              <a:buSzPct val="100000"/>
              <a:buFont typeface="Courier New" panose="02070309020205020404" pitchFamily="49" charset="0"/>
              <a:buChar char="o"/>
            </a:pPr>
            <a:r>
              <a:rPr lang="en-US" altLang="en-US" sz="2000">
                <a:solidFill>
                  <a:srgbClr val="000000"/>
                </a:solidFill>
                <a:latin typeface="Tw Cen MT" panose="020B0602020104020603" pitchFamily="34" charset="0"/>
              </a:rPr>
              <a:t>Wood, cotton, hemp, linen, straw, and corncobs are mainly </a:t>
            </a:r>
            <a:r>
              <a:rPr lang="en-US" altLang="en-US" sz="2000" b="1">
                <a:solidFill>
                  <a:srgbClr val="FF0000"/>
                </a:solidFill>
                <a:latin typeface="Tw Cen MT" panose="020B0602020104020603" pitchFamily="34" charset="0"/>
              </a:rPr>
              <a:t>cellulose</a:t>
            </a:r>
            <a:r>
              <a:rPr lang="en-US" altLang="en-US" sz="2000" b="1">
                <a:solidFill>
                  <a:srgbClr val="000000"/>
                </a:solidFill>
                <a:latin typeface="Tw Cen MT" panose="020B0602020104020603" pitchFamily="34" charset="0"/>
              </a:rPr>
              <a:t>.</a:t>
            </a:r>
          </a:p>
        </p:txBody>
      </p:sp>
      <p:pic>
        <p:nvPicPr>
          <p:cNvPr id="7" name="Picture 2" descr="http://medicalcity.ksu.edu.sa/images/uploads/news/KSU_BackgroundLogo_(2).png">
            <a:extLst>
              <a:ext uri="{FF2B5EF4-FFF2-40B4-BE49-F238E27FC236}">
                <a16:creationId xmlns:a16="http://schemas.microsoft.com/office/drawing/2014/main" id="{E5BB3F96-39DE-486B-99EA-9949885C8933}"/>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8" name="Title 7">
            <a:extLst>
              <a:ext uri="{FF2B5EF4-FFF2-40B4-BE49-F238E27FC236}">
                <a16:creationId xmlns:a16="http://schemas.microsoft.com/office/drawing/2014/main" id="{A3B2BA10-7FC4-4E97-A35F-47EB2A6394D6}"/>
              </a:ext>
            </a:extLst>
          </p:cNvPr>
          <p:cNvSpPr txBox="1">
            <a:spLocks/>
          </p:cNvSpPr>
          <p:nvPr/>
        </p:nvSpPr>
        <p:spPr bwMode="auto">
          <a:xfrm>
            <a:off x="711200" y="1573213"/>
            <a:ext cx="109601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25"/>
              </a:spcBef>
              <a:buClr>
                <a:srgbClr val="F3A447"/>
              </a:buClr>
              <a:buSzPct val="60000"/>
              <a:buFont typeface="Wingdings" panose="05000000000000000000" pitchFamily="2" charset="2"/>
              <a:buChar char=""/>
              <a:defRPr sz="2100">
                <a:solidFill>
                  <a:srgbClr val="000000"/>
                </a:solidFill>
                <a:latin typeface="Tw Cen MT" panose="020B0602020104020603" pitchFamily="34" charset="0"/>
              </a:defRPr>
            </a:lvl1pPr>
            <a:lvl2pPr marL="479425" indent="-204788">
              <a:spcBef>
                <a:spcPts val="413"/>
              </a:spcBef>
              <a:buClr>
                <a:srgbClr val="A5B592"/>
              </a:buClr>
              <a:buSzPct val="70000"/>
              <a:buFont typeface="Wingdings 2" panose="05020102010507070707" pitchFamily="18" charset="2"/>
              <a:buChar char=""/>
              <a:defRPr sz="1900">
                <a:solidFill>
                  <a:srgbClr val="000000"/>
                </a:solidFill>
                <a:latin typeface="Tw Cen MT" panose="020B0602020104020603" pitchFamily="34" charset="0"/>
              </a:defRPr>
            </a:lvl2pPr>
            <a:lvl3pPr marL="685800" indent="-171450">
              <a:spcBef>
                <a:spcPts val="375"/>
              </a:spcBef>
              <a:buClr>
                <a:srgbClr val="F3A447"/>
              </a:buClr>
              <a:buSzPct val="75000"/>
              <a:buFont typeface="Wingdings" panose="05000000000000000000" pitchFamily="2" charset="2"/>
              <a:buChar char=""/>
              <a:defRPr sz="1700">
                <a:solidFill>
                  <a:srgbClr val="000000"/>
                </a:solidFill>
                <a:latin typeface="Tw Cen MT" panose="020B0602020104020603" pitchFamily="34" charset="0"/>
              </a:defRPr>
            </a:lvl3pPr>
            <a:lvl4pPr marL="1028700" indent="-171450">
              <a:spcBef>
                <a:spcPts val="300"/>
              </a:spcBef>
              <a:buClr>
                <a:srgbClr val="E7BC29"/>
              </a:buClr>
              <a:buSzPct val="75000"/>
              <a:buFont typeface="Wingdings" panose="05000000000000000000" pitchFamily="2" charset="2"/>
              <a:buChar char=""/>
              <a:defRPr sz="1500">
                <a:solidFill>
                  <a:srgbClr val="000000"/>
                </a:solidFill>
                <a:latin typeface="Tw Cen MT" panose="020B0602020104020603" pitchFamily="34" charset="0"/>
              </a:defRPr>
            </a:lvl4pPr>
            <a:lvl5pPr marL="1371600" indent="-171450">
              <a:spcBef>
                <a:spcPts val="300"/>
              </a:spcBef>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5pPr>
            <a:lvl6pPr marL="18288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6pPr>
            <a:lvl7pPr marL="22860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7pPr>
            <a:lvl8pPr marL="27432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8pPr>
            <a:lvl9pPr marL="3200400" indent="-171450" eaLnBrk="0" fontAlgn="base" hangingPunct="0">
              <a:spcBef>
                <a:spcPts val="300"/>
              </a:spcBef>
              <a:spcAft>
                <a:spcPct val="0"/>
              </a:spcAft>
              <a:buClr>
                <a:srgbClr val="D092A7"/>
              </a:buClr>
              <a:buSzPct val="65000"/>
              <a:buFont typeface="Wingdings" panose="05000000000000000000" pitchFamily="2" charset="2"/>
              <a:buChar char=""/>
              <a:defRPr sz="1500">
                <a:solidFill>
                  <a:srgbClr val="000000"/>
                </a:solidFill>
                <a:latin typeface="Tw Cen MT" panose="020B0602020104020603" pitchFamily="34" charset="0"/>
              </a:defRPr>
            </a:lvl9pPr>
          </a:lstStyle>
          <a:p>
            <a:pPr eaLnBrk="1">
              <a:spcBef>
                <a:spcPct val="0"/>
              </a:spcBef>
              <a:buClrTx/>
              <a:buSzTx/>
              <a:buFontTx/>
              <a:buNone/>
            </a:pPr>
            <a:r>
              <a:rPr lang="en-US" altLang="en-US" sz="2800" b="1">
                <a:solidFill>
                  <a:srgbClr val="0033CC"/>
                </a:solidFill>
              </a:rPr>
              <a:t>Cellulose</a:t>
            </a:r>
          </a:p>
        </p:txBody>
      </p:sp>
      <p:sp>
        <p:nvSpPr>
          <p:cNvPr id="38919" name="Rectangle 3">
            <a:extLst>
              <a:ext uri="{FF2B5EF4-FFF2-40B4-BE49-F238E27FC236}">
                <a16:creationId xmlns:a16="http://schemas.microsoft.com/office/drawing/2014/main" id="{DBD00AA4-513A-4C93-8757-F6A8C7B8B6E8}"/>
              </a:ext>
            </a:extLst>
          </p:cNvPr>
          <p:cNvSpPr>
            <a:spLocks noChangeArrowheads="1"/>
          </p:cNvSpPr>
          <p:nvPr/>
        </p:nvSpPr>
        <p:spPr bwMode="auto">
          <a:xfrm>
            <a:off x="4191000" y="404813"/>
            <a:ext cx="32194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rgbClr val="FF0000"/>
                </a:solidFill>
                <a:latin typeface="Segoe UI" panose="020B0502040204020203" pitchFamily="34" charset="0"/>
                <a:cs typeface="Segoe UI" panose="020B0502040204020203" pitchFamily="34" charset="0"/>
              </a:rPr>
              <a:t>Polysaccharides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1000"/>
                                        <p:tgtEl>
                                          <p:spTgt spid="5">
                                            <p:txEl>
                                              <p:pRg st="1" end="1"/>
                                            </p:txEl>
                                          </p:spTgt>
                                        </p:tgtEl>
                                      </p:cBhvr>
                                    </p:animEffect>
                                    <p:anim calcmode="lin" valueType="num">
                                      <p:cBhvr>
                                        <p:cTn id="2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1000"/>
                                        <p:tgtEl>
                                          <p:spTgt spid="5">
                                            <p:txEl>
                                              <p:pRg st="2" end="2"/>
                                            </p:txEl>
                                          </p:spTgt>
                                        </p:tgtEl>
                                      </p:cBhvr>
                                    </p:animEffect>
                                    <p:anim calcmode="lin" valueType="num">
                                      <p:cBhvr>
                                        <p:cTn id="2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1000"/>
                                        <p:tgtEl>
                                          <p:spTgt spid="5">
                                            <p:txEl>
                                              <p:pRg st="3" end="3"/>
                                            </p:txEl>
                                          </p:spTgt>
                                        </p:tgtEl>
                                      </p:cBhvr>
                                    </p:animEffect>
                                    <p:anim calcmode="lin" valueType="num">
                                      <p:cBhvr>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4" end="4"/>
                                            </p:txEl>
                                          </p:spTgt>
                                        </p:tgtEl>
                                        <p:attrNameLst>
                                          <p:attrName>style.visibility</p:attrName>
                                        </p:attrNameLst>
                                      </p:cBhvr>
                                      <p:to>
                                        <p:strVal val="visible"/>
                                      </p:to>
                                    </p:set>
                                    <p:animEffect transition="in" filter="fade">
                                      <p:cBhvr>
                                        <p:cTn id="40" dur="1000"/>
                                        <p:tgtEl>
                                          <p:spTgt spid="5">
                                            <p:txEl>
                                              <p:pRg st="4" end="4"/>
                                            </p:txEl>
                                          </p:spTgt>
                                        </p:tgtEl>
                                      </p:cBhvr>
                                    </p:animEffect>
                                    <p:anim calcmode="lin" valueType="num">
                                      <p:cBhvr>
                                        <p:cTn id="4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circle(in)">
                                      <p:cBhvr>
                                        <p:cTn id="4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322B09-348B-E5CF-DD33-CB62B983208D}"/>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0FAAC8-F71F-9CA0-6C05-9C6636C7ACDB}"/>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D8F0CB5C-1FF1-429C-A67C-5DD9D070A199}"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3</a:t>
            </a:fld>
            <a:endParaRPr lang="en-US" sz="1050" b="1" kern="0">
              <a:solidFill>
                <a:srgbClr val="FFFFFF"/>
              </a:solidFill>
              <a:latin typeface="Tw Cen MT" pitchFamily="34"/>
            </a:endParaRPr>
          </a:p>
        </p:txBody>
      </p:sp>
      <p:pic>
        <p:nvPicPr>
          <p:cNvPr id="12" name="Picture 2" descr="http://medicalcity.ksu.edu.sa/images/uploads/news/KSU_BackgroundLogo_(2).png">
            <a:extLst>
              <a:ext uri="{FF2B5EF4-FFF2-40B4-BE49-F238E27FC236}">
                <a16:creationId xmlns:a16="http://schemas.microsoft.com/office/drawing/2014/main" id="{F66364EA-DE79-BF85-09F0-F66077A4FE35}"/>
              </a:ext>
            </a:extLst>
          </p:cNvPr>
          <p:cNvPicPr>
            <a:picLocks noChangeAspect="1" noChangeArrowheads="1"/>
          </p:cNvPicPr>
          <p:nvPr/>
        </p:nvPicPr>
        <p:blipFill>
          <a:blip r:embed="rId2"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15372" name="Rectangle 3">
            <a:extLst>
              <a:ext uri="{FF2B5EF4-FFF2-40B4-BE49-F238E27FC236}">
                <a16:creationId xmlns:a16="http://schemas.microsoft.com/office/drawing/2014/main" id="{2B5394BC-6632-F838-644C-8F1C0716A45B}"/>
              </a:ext>
            </a:extLst>
          </p:cNvPr>
          <p:cNvSpPr>
            <a:spLocks noChangeArrowheads="1"/>
          </p:cNvSpPr>
          <p:nvPr/>
        </p:nvSpPr>
        <p:spPr bwMode="auto">
          <a:xfrm>
            <a:off x="3584926" y="404813"/>
            <a:ext cx="44315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Biological importance</a:t>
            </a:r>
            <a:endParaRPr lang="en-US" altLang="en-US" sz="3200" b="1" dirty="0">
              <a:solidFill>
                <a:srgbClr val="FF0000"/>
              </a:solidFill>
              <a:latin typeface="Tw Cen MT" panose="020B0602020104020603" pitchFamily="34" charset="0"/>
            </a:endParaRPr>
          </a:p>
        </p:txBody>
      </p:sp>
      <p:sp>
        <p:nvSpPr>
          <p:cNvPr id="3" name="Rectangle 8">
            <a:extLst>
              <a:ext uri="{FF2B5EF4-FFF2-40B4-BE49-F238E27FC236}">
                <a16:creationId xmlns:a16="http://schemas.microsoft.com/office/drawing/2014/main" id="{FB223F76-A151-737A-1E02-2898C126248B}"/>
              </a:ext>
            </a:extLst>
          </p:cNvPr>
          <p:cNvSpPr>
            <a:spLocks noChangeArrowheads="1"/>
          </p:cNvSpPr>
          <p:nvPr/>
        </p:nvSpPr>
        <p:spPr bwMode="auto">
          <a:xfrm>
            <a:off x="545148" y="1516063"/>
            <a:ext cx="11022012" cy="5121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50000"/>
              </a:lnSpc>
              <a:spcBef>
                <a:spcPct val="0"/>
              </a:spcBef>
              <a:buClrTx/>
              <a:buFont typeface="Arial" panose="020B0604020202020204" pitchFamily="34" charset="0"/>
              <a:buChar char="•"/>
            </a:pPr>
            <a:r>
              <a:rPr lang="en-US" altLang="en-US" sz="1800" b="0" dirty="0">
                <a:solidFill>
                  <a:srgbClr val="000000"/>
                </a:solidFill>
                <a:latin typeface="Times New Roman" panose="02020603050405020304" pitchFamily="18" charset="0"/>
                <a:cs typeface="Times New Roman" panose="02020603050405020304" pitchFamily="18" charset="0"/>
              </a:rPr>
              <a:t> </a:t>
            </a:r>
            <a:r>
              <a:rPr lang="en-US" altLang="en-US" sz="2000" i="1" dirty="0">
                <a:solidFill>
                  <a:srgbClr val="FF0000"/>
                </a:solidFill>
                <a:latin typeface="Tw Cen MT" panose="020B0602020104020603" pitchFamily="34" charset="0"/>
              </a:rPr>
              <a:t>Carbohydrates</a:t>
            </a:r>
            <a:r>
              <a:rPr lang="en-US" altLang="en-US" sz="1800" b="0" dirty="0">
                <a:solidFill>
                  <a:srgbClr val="00B050"/>
                </a:solidFill>
                <a:latin typeface="Times New Roman" panose="02020603050405020304" pitchFamily="18" charset="0"/>
                <a:cs typeface="Times New Roman" panose="02020603050405020304" pitchFamily="18" charset="0"/>
              </a:rPr>
              <a:t> </a:t>
            </a:r>
            <a:r>
              <a:rPr lang="en-US" altLang="en-US" sz="2000" i="1" dirty="0">
                <a:solidFill>
                  <a:srgbClr val="FF0000"/>
                </a:solidFill>
                <a:latin typeface="Tw Cen MT" panose="020B0602020104020603" pitchFamily="34" charset="0"/>
              </a:rPr>
              <a:t>are compounds of tremendous biological importance:</a:t>
            </a:r>
          </a:p>
          <a:p>
            <a:pPr lvl="1" algn="just" eaLnBrk="1" hangingPunct="1">
              <a:lnSpc>
                <a:spcPct val="150000"/>
              </a:lnSpc>
              <a:spcBef>
                <a:spcPct val="0"/>
              </a:spcBef>
              <a:buClrTx/>
              <a:buFontTx/>
              <a:buNone/>
            </a:pPr>
            <a:r>
              <a:rPr lang="en-US" altLang="en-US" sz="2000" dirty="0">
                <a:solidFill>
                  <a:srgbClr val="000000"/>
                </a:solidFill>
                <a:latin typeface="Tw Cen MT" panose="020B0602020104020603" pitchFamily="34" charset="0"/>
              </a:rPr>
              <a:t>  - They provide energy through oxidation in plants, animals and humans.</a:t>
            </a:r>
          </a:p>
          <a:p>
            <a:pPr lvl="1" algn="just" eaLnBrk="1" hangingPunct="1">
              <a:lnSpc>
                <a:spcPct val="150000"/>
              </a:lnSpc>
              <a:spcBef>
                <a:spcPct val="0"/>
              </a:spcBef>
              <a:buClrTx/>
              <a:buFontTx/>
              <a:buNone/>
            </a:pPr>
            <a:r>
              <a:rPr lang="en-US" altLang="en-US" sz="2000" dirty="0">
                <a:solidFill>
                  <a:srgbClr val="000000"/>
                </a:solidFill>
                <a:latin typeface="Tw Cen MT" panose="020B0602020104020603" pitchFamily="34" charset="0"/>
              </a:rPr>
              <a:t>  - They supply carbon for synthesis of cell components.</a:t>
            </a:r>
          </a:p>
          <a:p>
            <a:pPr lvl="1" algn="just" eaLnBrk="1" hangingPunct="1">
              <a:lnSpc>
                <a:spcPct val="150000"/>
              </a:lnSpc>
              <a:spcBef>
                <a:spcPct val="0"/>
              </a:spcBef>
              <a:buClrTx/>
              <a:buFontTx/>
              <a:buNone/>
            </a:pPr>
            <a:r>
              <a:rPr lang="en-US" altLang="en-US" sz="2000" dirty="0">
                <a:solidFill>
                  <a:srgbClr val="000000"/>
                </a:solidFill>
                <a:latin typeface="Tw Cen MT" panose="020B0602020104020603" pitchFamily="34" charset="0"/>
              </a:rPr>
              <a:t>  - They serve as a form of stored chemical energy. </a:t>
            </a:r>
          </a:p>
          <a:p>
            <a:pPr lvl="1" algn="just" eaLnBrk="1" hangingPunct="1">
              <a:lnSpc>
                <a:spcPct val="150000"/>
              </a:lnSpc>
              <a:spcBef>
                <a:spcPct val="0"/>
              </a:spcBef>
              <a:buClrTx/>
              <a:buFontTx/>
              <a:buNone/>
            </a:pPr>
            <a:r>
              <a:rPr lang="en-US" altLang="en-US" sz="2000" dirty="0">
                <a:solidFill>
                  <a:srgbClr val="000000"/>
                </a:solidFill>
                <a:latin typeface="Tw Cen MT" panose="020B0602020104020603" pitchFamily="34" charset="0"/>
              </a:rPr>
              <a:t>  -Structural components of nucleic acids (ribose in RNA and </a:t>
            </a:r>
            <a:r>
              <a:rPr lang="en-US" altLang="en-US" sz="2000" dirty="0" err="1">
                <a:solidFill>
                  <a:srgbClr val="000000"/>
                </a:solidFill>
                <a:latin typeface="Tw Cen MT" panose="020B0602020104020603" pitchFamily="34" charset="0"/>
              </a:rPr>
              <a:t>deoxyribise</a:t>
            </a:r>
            <a:r>
              <a:rPr lang="en-US" altLang="en-US" sz="2000" dirty="0">
                <a:solidFill>
                  <a:srgbClr val="000000"/>
                </a:solidFill>
                <a:latin typeface="Tw Cen MT" panose="020B0602020104020603" pitchFamily="34" charset="0"/>
              </a:rPr>
              <a:t> in DNA).</a:t>
            </a:r>
          </a:p>
          <a:p>
            <a:pPr lvl="1" algn="just" eaLnBrk="1" hangingPunct="1">
              <a:lnSpc>
                <a:spcPct val="150000"/>
              </a:lnSpc>
              <a:spcBef>
                <a:spcPct val="0"/>
              </a:spcBef>
              <a:buClrTx/>
              <a:buFontTx/>
              <a:buNone/>
            </a:pPr>
            <a:r>
              <a:rPr lang="en-US" altLang="en-US" sz="2000" dirty="0">
                <a:solidFill>
                  <a:srgbClr val="000000"/>
                </a:solidFill>
                <a:latin typeface="Tw Cen MT" panose="020B0602020104020603" pitchFamily="34" charset="0"/>
              </a:rPr>
              <a:t>  - They from part of the structures of some cells and tissues</a:t>
            </a:r>
          </a:p>
          <a:p>
            <a:pPr lvl="1" algn="just" eaLnBrk="1" hangingPunct="1">
              <a:lnSpc>
                <a:spcPct val="150000"/>
              </a:lnSpc>
              <a:spcBef>
                <a:spcPct val="0"/>
              </a:spcBef>
              <a:buClrTx/>
              <a:buFontTx/>
              <a:buNone/>
            </a:pPr>
            <a:r>
              <a:rPr lang="en-US" altLang="en-US" sz="2000" dirty="0">
                <a:solidFill>
                  <a:srgbClr val="000000"/>
                </a:solidFill>
                <a:latin typeface="Tw Cen MT" panose="020B0602020104020603" pitchFamily="34" charset="0"/>
              </a:rPr>
              <a:t>  - Almost all of our food can be traced to carbohydrates such as glucose</a:t>
            </a:r>
          </a:p>
          <a:p>
            <a:pPr lvl="1" algn="just" eaLnBrk="1" hangingPunct="1">
              <a:lnSpc>
                <a:spcPct val="150000"/>
              </a:lnSpc>
              <a:spcBef>
                <a:spcPct val="0"/>
              </a:spcBef>
              <a:buClrTx/>
              <a:buFontTx/>
              <a:buNone/>
            </a:pPr>
            <a:r>
              <a:rPr lang="en-US" altLang="en-US" sz="2000" dirty="0">
                <a:solidFill>
                  <a:srgbClr val="000000"/>
                </a:solidFill>
                <a:latin typeface="Tw Cen MT" panose="020B0602020104020603" pitchFamily="34" charset="0"/>
              </a:rPr>
              <a:t>  - Clothes are made from various forms of cellulose ( e.g. cotton, linen)</a:t>
            </a:r>
          </a:p>
          <a:p>
            <a:pPr lvl="1" algn="just" eaLnBrk="1" hangingPunct="1">
              <a:lnSpc>
                <a:spcPct val="150000"/>
              </a:lnSpc>
              <a:spcBef>
                <a:spcPct val="0"/>
              </a:spcBef>
              <a:buClrTx/>
              <a:buFontTx/>
              <a:buNone/>
            </a:pPr>
            <a:r>
              <a:rPr lang="en-US" altLang="en-US" sz="2000" dirty="0">
                <a:solidFill>
                  <a:srgbClr val="000000"/>
                </a:solidFill>
                <a:latin typeface="Tw Cen MT" panose="020B0602020104020603" pitchFamily="34" charset="0"/>
              </a:rPr>
              <a:t>  - Cellulose is also the basic component of wood.</a:t>
            </a:r>
            <a:endParaRPr lang="en-US" altLang="en-US" sz="1800" b="0" dirty="0">
              <a:solidFill>
                <a:srgbClr val="000000"/>
              </a:solidFill>
              <a:latin typeface="Times New Roman" panose="02020603050405020304" pitchFamily="18" charset="0"/>
              <a:cs typeface="Times New Roman" panose="02020603050405020304" pitchFamily="18" charset="0"/>
            </a:endParaRPr>
          </a:p>
          <a:p>
            <a:pPr algn="just" eaLnBrk="1" hangingPunct="1">
              <a:lnSpc>
                <a:spcPct val="150000"/>
              </a:lnSpc>
              <a:spcBef>
                <a:spcPct val="0"/>
              </a:spcBef>
              <a:buClrTx/>
              <a:buFont typeface="Arial" panose="020B0604020202020204" pitchFamily="34" charset="0"/>
              <a:buChar char="•"/>
            </a:pPr>
            <a:r>
              <a:rPr lang="en-US" altLang="en-US" sz="1800" b="0" dirty="0">
                <a:solidFill>
                  <a:srgbClr val="000000"/>
                </a:solidFill>
                <a:latin typeface="Times New Roman" panose="02020603050405020304" pitchFamily="18" charset="0"/>
                <a:cs typeface="Times New Roman" panose="02020603050405020304" pitchFamily="18" charset="0"/>
              </a:rPr>
              <a:t> </a:t>
            </a:r>
            <a:r>
              <a:rPr lang="en-US" altLang="en-US" sz="2000" i="1" dirty="0">
                <a:solidFill>
                  <a:srgbClr val="FF0000"/>
                </a:solidFill>
                <a:latin typeface="Tw Cen MT" panose="020B0602020104020603" pitchFamily="34" charset="0"/>
              </a:rPr>
              <a:t>Carbohydrates along with lipids, proteins, nucleic acids, and other compounds are known as biomolecules because they are closely associated with living organisms.</a:t>
            </a:r>
          </a:p>
        </p:txBody>
      </p:sp>
    </p:spTree>
    <p:extLst>
      <p:ext uri="{BB962C8B-B14F-4D97-AF65-F5344CB8AC3E}">
        <p14:creationId xmlns:p14="http://schemas.microsoft.com/office/powerpoint/2010/main" val="124271328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name="Slide144">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562DF74-CB5C-4202-89DD-5B2CE198021F}"/>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C039344B-25A0-47CD-9748-A330FF3EFE9D}"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4</a:t>
            </a:fld>
            <a:endParaRPr lang="en-US" sz="1050" b="1" kern="0">
              <a:solidFill>
                <a:srgbClr val="FFFFFF"/>
              </a:solidFill>
              <a:latin typeface="Tw Cen MT" pitchFamily="34"/>
            </a:endParaRPr>
          </a:p>
        </p:txBody>
      </p:sp>
      <p:sp>
        <p:nvSpPr>
          <p:cNvPr id="4" name="Rectangle 3">
            <a:extLst>
              <a:ext uri="{FF2B5EF4-FFF2-40B4-BE49-F238E27FC236}">
                <a16:creationId xmlns:a16="http://schemas.microsoft.com/office/drawing/2014/main" id="{4FA66F95-EE06-499C-ADC5-202D2549BC01}"/>
              </a:ext>
            </a:extLst>
          </p:cNvPr>
          <p:cNvSpPr>
            <a:spLocks noChangeArrowheads="1"/>
          </p:cNvSpPr>
          <p:nvPr/>
        </p:nvSpPr>
        <p:spPr bwMode="auto">
          <a:xfrm>
            <a:off x="711200" y="1516063"/>
            <a:ext cx="111172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a:solidFill>
                  <a:srgbClr val="000000"/>
                </a:solidFill>
                <a:latin typeface="Tw Cen MT" panose="020B0602020104020603" pitchFamily="34" charset="0"/>
              </a:rPr>
              <a:t>The three classes of </a:t>
            </a:r>
            <a:r>
              <a:rPr lang="en-US" altLang="en-US" sz="2000">
                <a:solidFill>
                  <a:srgbClr val="FF0000"/>
                </a:solidFill>
                <a:latin typeface="Tw Cen MT" panose="020B0602020104020603" pitchFamily="34" charset="0"/>
              </a:rPr>
              <a:t>carbohydrates </a:t>
            </a:r>
            <a:r>
              <a:rPr lang="en-US" altLang="en-US" sz="2000">
                <a:solidFill>
                  <a:srgbClr val="000000"/>
                </a:solidFill>
                <a:latin typeface="Tw Cen MT" panose="020B0602020104020603" pitchFamily="34" charset="0"/>
              </a:rPr>
              <a:t>are related to each other through hydrolysis.</a:t>
            </a:r>
          </a:p>
        </p:txBody>
      </p:sp>
      <p:pic>
        <p:nvPicPr>
          <p:cNvPr id="5" name="Picture 2">
            <a:extLst>
              <a:ext uri="{FF2B5EF4-FFF2-40B4-BE49-F238E27FC236}">
                <a16:creationId xmlns:a16="http://schemas.microsoft.com/office/drawing/2014/main" id="{F2D83BF8-B440-4C7E-BF9B-CB7ACE3504FB}"/>
              </a:ext>
            </a:extLst>
          </p:cNvPr>
          <p:cNvPicPr>
            <a:picLocks noChangeAspect="1"/>
          </p:cNvPicPr>
          <p:nvPr/>
        </p:nvPicPr>
        <p:blipFill>
          <a:blip r:embed="rId2">
            <a:extLst>
              <a:ext uri="{28A0092B-C50C-407E-A947-70E740481C1C}">
                <a14:useLocalDpi xmlns:a14="http://schemas.microsoft.com/office/drawing/2010/main" val="0"/>
              </a:ext>
            </a:extLst>
          </a:blip>
          <a:srcRect l="1218" t="16685" r="4027" b="21822"/>
          <a:stretch>
            <a:fillRect/>
          </a:stretch>
        </p:blipFill>
        <p:spPr bwMode="auto">
          <a:xfrm>
            <a:off x="2919413" y="2190750"/>
            <a:ext cx="6486525" cy="527050"/>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7">
            <a:extLst>
              <a:ext uri="{FF2B5EF4-FFF2-40B4-BE49-F238E27FC236}">
                <a16:creationId xmlns:a16="http://schemas.microsoft.com/office/drawing/2014/main" id="{82EE8634-FA7E-4666-9C87-D39EE080EDE4}"/>
              </a:ext>
            </a:extLst>
          </p:cNvPr>
          <p:cNvSpPr>
            <a:spLocks noChangeArrowheads="1"/>
          </p:cNvSpPr>
          <p:nvPr/>
        </p:nvSpPr>
        <p:spPr bwMode="auto">
          <a:xfrm>
            <a:off x="711200" y="2995613"/>
            <a:ext cx="114633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b="1" i="1" dirty="0">
                <a:solidFill>
                  <a:srgbClr val="FF0000"/>
                </a:solidFill>
                <a:latin typeface="Tw Cen MT" panose="020B0602020104020603" pitchFamily="34" charset="0"/>
              </a:rPr>
              <a:t>Monosaccharides</a:t>
            </a:r>
            <a:r>
              <a:rPr lang="en-US" altLang="en-US" sz="2000" b="1" dirty="0">
                <a:solidFill>
                  <a:srgbClr val="000000"/>
                </a:solidFill>
                <a:latin typeface="Tw Cen MT" panose="020B0602020104020603" pitchFamily="34" charset="0"/>
              </a:rPr>
              <a:t> (or </a:t>
            </a:r>
            <a:r>
              <a:rPr lang="en-US" altLang="en-US" sz="2000" b="1" dirty="0">
                <a:solidFill>
                  <a:srgbClr val="0000FF"/>
                </a:solidFill>
                <a:latin typeface="Tw Cen MT" panose="020B0602020104020603" pitchFamily="34" charset="0"/>
              </a:rPr>
              <a:t>simple sugars</a:t>
            </a:r>
            <a:r>
              <a:rPr lang="en-US" altLang="en-US" sz="2000" b="1" dirty="0">
                <a:solidFill>
                  <a:srgbClr val="000000"/>
                </a:solidFill>
                <a:latin typeface="Tw Cen MT" panose="020B0602020104020603" pitchFamily="34" charset="0"/>
              </a:rPr>
              <a:t>) </a:t>
            </a:r>
            <a:r>
              <a:rPr lang="en-US" altLang="en-US" sz="2000" dirty="0">
                <a:solidFill>
                  <a:srgbClr val="000000"/>
                </a:solidFill>
                <a:latin typeface="Tw Cen MT" panose="020B0602020104020603" pitchFamily="34" charset="0"/>
              </a:rPr>
              <a:t>are carbohydrates that cannot be hydrolyzed to simpler compounds.</a:t>
            </a:r>
          </a:p>
        </p:txBody>
      </p:sp>
      <p:sp>
        <p:nvSpPr>
          <p:cNvPr id="7" name="Rectangle 11">
            <a:extLst>
              <a:ext uri="{FF2B5EF4-FFF2-40B4-BE49-F238E27FC236}">
                <a16:creationId xmlns:a16="http://schemas.microsoft.com/office/drawing/2014/main" id="{BC8450D9-C9E4-4212-B2DE-F25007BF4DED}"/>
              </a:ext>
            </a:extLst>
          </p:cNvPr>
          <p:cNvSpPr/>
          <p:nvPr/>
        </p:nvSpPr>
        <p:spPr>
          <a:xfrm>
            <a:off x="712788" y="3497263"/>
            <a:ext cx="11115675" cy="1970087"/>
          </a:xfrm>
          <a:prstGeom prst="rect">
            <a:avLst/>
          </a:prstGeom>
          <a:noFill/>
          <a:ln cap="flat">
            <a:noFill/>
            <a:prstDash val="solid"/>
          </a:ln>
        </p:spPr>
        <p:txBody>
          <a:bodyPr>
            <a:spAutoFit/>
          </a:bodyPr>
          <a:lstStyle/>
          <a:p>
            <a:pPr marL="346072" indent="-346072" algn="just" eaLnBrk="1" fontAlgn="auto">
              <a:spcBef>
                <a:spcPts val="0"/>
              </a:spcBef>
              <a:spcAft>
                <a:spcPts val="600"/>
              </a:spcAft>
              <a:buSzPct val="100000"/>
              <a:buFont typeface="Courier New" pitchFamily="49"/>
              <a:buChar char="o"/>
              <a:defRPr sz="1800" b="0" i="0" u="none" strike="noStrike" kern="0" cap="none" spc="0" baseline="0">
                <a:solidFill>
                  <a:srgbClr val="000000"/>
                </a:solidFill>
                <a:uFillTx/>
              </a:defRPr>
            </a:pPr>
            <a:r>
              <a:rPr lang="en-US" sz="2000" b="1" i="1" kern="0" dirty="0">
                <a:solidFill>
                  <a:srgbClr val="FF0000"/>
                </a:solidFill>
                <a:latin typeface="Tw Cen MT"/>
              </a:rPr>
              <a:t>Oligosaccharides</a:t>
            </a:r>
            <a:r>
              <a:rPr lang="en-US" sz="2000" b="1" kern="0" dirty="0">
                <a:solidFill>
                  <a:srgbClr val="000000"/>
                </a:solidFill>
                <a:latin typeface="Tw Cen MT"/>
              </a:rPr>
              <a:t> (from the Greek </a:t>
            </a:r>
            <a:r>
              <a:rPr lang="en-US" sz="2000" b="1" i="1" kern="0" dirty="0">
                <a:solidFill>
                  <a:srgbClr val="000000"/>
                </a:solidFill>
                <a:latin typeface="Tw Cen MT"/>
              </a:rPr>
              <a:t>oligos, </a:t>
            </a:r>
            <a:r>
              <a:rPr lang="en-US" sz="2000" b="1" kern="0" dirty="0">
                <a:solidFill>
                  <a:srgbClr val="000000"/>
                </a:solidFill>
                <a:latin typeface="Tw Cen MT"/>
              </a:rPr>
              <a:t>few) </a:t>
            </a:r>
            <a:r>
              <a:rPr lang="en-US" sz="2000" kern="0" dirty="0">
                <a:solidFill>
                  <a:srgbClr val="000000"/>
                </a:solidFill>
                <a:latin typeface="Tw Cen MT"/>
              </a:rPr>
              <a:t>contain at least two and generally no more than a few linked monosaccharide units.</a:t>
            </a:r>
          </a:p>
          <a:p>
            <a:pPr marL="341308" algn="just" eaLnBrk="1" fontAlgn="auto">
              <a:spcBef>
                <a:spcPts val="0"/>
              </a:spcBef>
              <a:spcAft>
                <a:spcPts val="600"/>
              </a:spcAft>
              <a:tabLst>
                <a:tab pos="341308" algn="l"/>
              </a:tabLst>
              <a:defRPr sz="1800" b="0" i="0" u="none" strike="noStrike" kern="0" cap="none" spc="0" baseline="0">
                <a:solidFill>
                  <a:srgbClr val="000000"/>
                </a:solidFill>
                <a:uFillTx/>
              </a:defRPr>
            </a:pPr>
            <a:r>
              <a:rPr lang="en-US" kern="0" dirty="0">
                <a:solidFill>
                  <a:srgbClr val="000000"/>
                </a:solidFill>
                <a:latin typeface="Tw Cen MT"/>
              </a:rPr>
              <a:t>They may be called </a:t>
            </a:r>
            <a:r>
              <a:rPr lang="en-US" kern="0" dirty="0">
                <a:solidFill>
                  <a:srgbClr val="FF0000"/>
                </a:solidFill>
                <a:latin typeface="Tw Cen MT"/>
              </a:rPr>
              <a:t>disaccharides, </a:t>
            </a:r>
            <a:r>
              <a:rPr lang="en-US" kern="0" dirty="0" err="1">
                <a:solidFill>
                  <a:srgbClr val="FF0000"/>
                </a:solidFill>
                <a:latin typeface="Tw Cen MT"/>
              </a:rPr>
              <a:t>trisaccharides</a:t>
            </a:r>
            <a:r>
              <a:rPr lang="en-US" kern="0" dirty="0">
                <a:solidFill>
                  <a:srgbClr val="FF0000"/>
                </a:solidFill>
                <a:latin typeface="Tw Cen MT"/>
              </a:rPr>
              <a:t>, and so on</a:t>
            </a:r>
            <a:r>
              <a:rPr lang="en-US" kern="0" dirty="0">
                <a:solidFill>
                  <a:srgbClr val="000000"/>
                </a:solidFill>
                <a:latin typeface="Tw Cen MT"/>
              </a:rPr>
              <a:t>, depending on the number of units, which may be the same or different. </a:t>
            </a:r>
          </a:p>
          <a:p>
            <a:pPr marL="339727" algn="just" eaLnBrk="1" fontAlgn="auto">
              <a:spcBef>
                <a:spcPts val="0"/>
              </a:spcBef>
              <a:spcAft>
                <a:spcPts val="0"/>
              </a:spcAft>
              <a:defRPr sz="1800" b="0" i="0" u="none" strike="noStrike" kern="0" cap="none" spc="0" baseline="0">
                <a:solidFill>
                  <a:srgbClr val="000000"/>
                </a:solidFill>
                <a:uFillTx/>
              </a:defRPr>
            </a:pPr>
            <a:r>
              <a:rPr lang="en-US" b="1" i="1" kern="0" dirty="0">
                <a:solidFill>
                  <a:srgbClr val="00B050"/>
                </a:solidFill>
                <a:latin typeface="Tw Cen MT"/>
              </a:rPr>
              <a:t>Example;</a:t>
            </a:r>
            <a:r>
              <a:rPr lang="en-US" b="1" kern="0" dirty="0">
                <a:solidFill>
                  <a:srgbClr val="00B050"/>
                </a:solidFill>
                <a:latin typeface="Tw Cen MT"/>
              </a:rPr>
              <a:t> </a:t>
            </a:r>
            <a:r>
              <a:rPr lang="en-US" kern="0" dirty="0">
                <a:solidFill>
                  <a:srgbClr val="0070C0"/>
                </a:solidFill>
                <a:latin typeface="Tw Cen MT"/>
              </a:rPr>
              <a:t>Maltose</a:t>
            </a:r>
            <a:r>
              <a:rPr lang="en-US" kern="0" dirty="0">
                <a:solidFill>
                  <a:srgbClr val="000000"/>
                </a:solidFill>
                <a:latin typeface="Tw Cen MT"/>
              </a:rPr>
              <a:t> is a disaccharide made of two glucose units.</a:t>
            </a:r>
          </a:p>
          <a:p>
            <a:pPr marL="1254127" algn="just" eaLnBrk="1" fontAlgn="auto">
              <a:spcBef>
                <a:spcPts val="0"/>
              </a:spcBef>
              <a:spcAft>
                <a:spcPts val="0"/>
              </a:spcAft>
              <a:defRPr sz="1800" b="0" i="0" u="none" strike="noStrike" kern="0" cap="none" spc="0" baseline="0">
                <a:solidFill>
                  <a:srgbClr val="000000"/>
                </a:solidFill>
                <a:uFillTx/>
              </a:defRPr>
            </a:pPr>
            <a:r>
              <a:rPr lang="en-US" kern="0" dirty="0">
                <a:solidFill>
                  <a:srgbClr val="0070C0"/>
                </a:solidFill>
                <a:latin typeface="Tw Cen MT"/>
              </a:rPr>
              <a:t>Sucrose</a:t>
            </a:r>
            <a:r>
              <a:rPr lang="en-US" kern="0" dirty="0">
                <a:solidFill>
                  <a:srgbClr val="000000"/>
                </a:solidFill>
                <a:latin typeface="Tw Cen MT"/>
              </a:rPr>
              <a:t> is made of two different monosaccharide units: glucose and fructose.</a:t>
            </a:r>
          </a:p>
        </p:txBody>
      </p:sp>
      <p:sp>
        <p:nvSpPr>
          <p:cNvPr id="8" name="Rectangle 12">
            <a:extLst>
              <a:ext uri="{FF2B5EF4-FFF2-40B4-BE49-F238E27FC236}">
                <a16:creationId xmlns:a16="http://schemas.microsoft.com/office/drawing/2014/main" id="{CD6920B7-7DD1-42B5-AF1B-5ACC036FB10A}"/>
              </a:ext>
            </a:extLst>
          </p:cNvPr>
          <p:cNvSpPr/>
          <p:nvPr/>
        </p:nvSpPr>
        <p:spPr>
          <a:xfrm>
            <a:off x="711200" y="5535613"/>
            <a:ext cx="10945813" cy="1108075"/>
          </a:xfrm>
          <a:prstGeom prst="rect">
            <a:avLst/>
          </a:prstGeom>
          <a:noFill/>
          <a:ln cap="flat">
            <a:noFill/>
            <a:prstDash val="solid"/>
          </a:ln>
        </p:spPr>
        <p:txBody>
          <a:bodyPr>
            <a:spAutoFit/>
          </a:bodyPr>
          <a:lstStyle/>
          <a:p>
            <a:pPr marL="346072" indent="-346072" algn="just" eaLnBrk="1" fontAlgn="auto">
              <a:spcBef>
                <a:spcPts val="0"/>
              </a:spcBef>
              <a:spcAft>
                <a:spcPts val="600"/>
              </a:spcAft>
              <a:buSzPct val="100000"/>
              <a:buFont typeface="Courier New" pitchFamily="49"/>
              <a:buChar char="o"/>
              <a:defRPr sz="1800" b="0" i="0" u="none" strike="noStrike" kern="0" cap="none" spc="0" baseline="0">
                <a:solidFill>
                  <a:srgbClr val="000000"/>
                </a:solidFill>
                <a:uFillTx/>
              </a:defRPr>
            </a:pPr>
            <a:r>
              <a:rPr lang="en-US" sz="2000" b="1" i="1" kern="0" dirty="0">
                <a:solidFill>
                  <a:srgbClr val="FF0000"/>
                </a:solidFill>
                <a:latin typeface="Tw Cen MT"/>
              </a:rPr>
              <a:t>Polysaccharides</a:t>
            </a:r>
            <a:r>
              <a:rPr lang="en-US" sz="2000" b="1" kern="0" dirty="0">
                <a:solidFill>
                  <a:srgbClr val="000000"/>
                </a:solidFill>
                <a:latin typeface="Tw Cen MT"/>
              </a:rPr>
              <a:t> </a:t>
            </a:r>
            <a:r>
              <a:rPr lang="en-US" kern="0" dirty="0">
                <a:solidFill>
                  <a:srgbClr val="000000"/>
                </a:solidFill>
                <a:latin typeface="Tw Cen MT"/>
              </a:rPr>
              <a:t>contain many monosaccharide units - sometimes hundreds or even thousands. </a:t>
            </a:r>
          </a:p>
          <a:p>
            <a:pPr marL="346072" indent="-346072" algn="just" eaLnBrk="1" fontAlgn="auto">
              <a:spcBef>
                <a:spcPts val="0"/>
              </a:spcBef>
              <a:spcAft>
                <a:spcPts val="600"/>
              </a:spcAft>
              <a:buSzPct val="100000"/>
              <a:buFont typeface="Courier New" pitchFamily="49"/>
              <a:buChar char="o"/>
              <a:defRPr sz="1800" b="0" i="0" u="none" strike="noStrike" kern="0" cap="none" spc="0" baseline="0">
                <a:solidFill>
                  <a:srgbClr val="000000"/>
                </a:solidFill>
                <a:uFillTx/>
              </a:defRPr>
            </a:pPr>
            <a:r>
              <a:rPr lang="en-US" b="1" i="1" kern="0" dirty="0">
                <a:solidFill>
                  <a:srgbClr val="00B050"/>
                </a:solidFill>
                <a:latin typeface="Tw Cen MT"/>
              </a:rPr>
              <a:t>Example;</a:t>
            </a:r>
            <a:r>
              <a:rPr lang="en-US" b="1" kern="0" dirty="0">
                <a:solidFill>
                  <a:srgbClr val="00B050"/>
                </a:solidFill>
                <a:latin typeface="Tw Cen MT"/>
              </a:rPr>
              <a:t> </a:t>
            </a:r>
          </a:p>
          <a:p>
            <a:pPr marL="1146172" algn="just" eaLnBrk="1" fontAlgn="auto">
              <a:spcBef>
                <a:spcPts val="0"/>
              </a:spcBef>
              <a:spcAft>
                <a:spcPts val="600"/>
              </a:spcAft>
              <a:defRPr sz="1800" b="0" i="0" u="none" strike="noStrike" kern="0" cap="none" spc="0" baseline="0">
                <a:solidFill>
                  <a:srgbClr val="000000"/>
                </a:solidFill>
                <a:uFillTx/>
              </a:defRPr>
            </a:pPr>
            <a:r>
              <a:rPr lang="en-US" kern="0" dirty="0">
                <a:solidFill>
                  <a:srgbClr val="0033CC"/>
                </a:solidFill>
                <a:latin typeface="Tw Cen MT"/>
              </a:rPr>
              <a:t>Starch and cellulose</a:t>
            </a:r>
            <a:r>
              <a:rPr lang="en-US" kern="0" dirty="0">
                <a:solidFill>
                  <a:srgbClr val="000000"/>
                </a:solidFill>
                <a:latin typeface="Tw Cen MT"/>
              </a:rPr>
              <a:t>, contain linked units of the same monosaccharide, glucose.</a:t>
            </a:r>
          </a:p>
        </p:txBody>
      </p:sp>
      <p:pic>
        <p:nvPicPr>
          <p:cNvPr id="9" name="Picture 2" descr="http://medicalcity.ksu.edu.sa/images/uploads/news/KSU_BackgroundLogo_(2).png">
            <a:extLst>
              <a:ext uri="{FF2B5EF4-FFF2-40B4-BE49-F238E27FC236}">
                <a16:creationId xmlns:a16="http://schemas.microsoft.com/office/drawing/2014/main" id="{E9371273-8C4C-4FC3-BCA8-D74C933F8541}"/>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3" name="Rectangle 3">
            <a:extLst>
              <a:ext uri="{FF2B5EF4-FFF2-40B4-BE49-F238E27FC236}">
                <a16:creationId xmlns:a16="http://schemas.microsoft.com/office/drawing/2014/main" id="{67BAFB47-F05B-5B63-342B-C47C0073932F}"/>
              </a:ext>
            </a:extLst>
          </p:cNvPr>
          <p:cNvSpPr>
            <a:spLocks noChangeArrowheads="1"/>
          </p:cNvSpPr>
          <p:nvPr/>
        </p:nvSpPr>
        <p:spPr bwMode="auto">
          <a:xfrm>
            <a:off x="3305811" y="404813"/>
            <a:ext cx="498982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Classes of Carbohydrates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evt="onBegin" delay="0">
                          <p:tn val="2"/>
                        </p:cond>
                      </p:stCondLst>
                      <p:childTnLst>
                        <p:par>
                          <p:cTn id="4" fill="hold" nodeType="withGroup">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00"/>
                                        <p:tgtEl>
                                          <p:spTgt spid="4"/>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1000"/>
                                        <p:tgtEl>
                                          <p:spTgt spid="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1000"/>
                                        <p:tgtEl>
                                          <p:spTgt spid="7">
                                            <p:txEl>
                                              <p:pRg st="0" end="0"/>
                                            </p:txEl>
                                          </p:spTgt>
                                        </p:tgtEl>
                                      </p:cBhvr>
                                    </p:animEffect>
                                    <p:anim calcmode="lin" valueType="num">
                                      <p:cBhvr>
                                        <p:cTn id="2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anim calcmode="lin" valueType="num">
                                      <p:cBhvr>
                                        <p:cTn id="2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7">
                                            <p:txEl>
                                              <p:pRg st="3" end="3"/>
                                            </p:txEl>
                                          </p:spTgt>
                                        </p:tgtEl>
                                        <p:attrNameLst>
                                          <p:attrName>style.visibility</p:attrName>
                                        </p:attrNameLst>
                                      </p:cBhvr>
                                      <p:to>
                                        <p:strVal val="visible"/>
                                      </p:to>
                                    </p:set>
                                    <p:animEffect transition="in" filter="fade">
                                      <p:cBhvr>
                                        <p:cTn id="39" dur="1000"/>
                                        <p:tgtEl>
                                          <p:spTgt spid="7">
                                            <p:txEl>
                                              <p:pRg st="3" end="3"/>
                                            </p:txEl>
                                          </p:spTgt>
                                        </p:tgtEl>
                                      </p:cBhvr>
                                    </p:animEffect>
                                    <p:anim calcmode="lin" valueType="num">
                                      <p:cBhvr>
                                        <p:cTn id="40"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2" presetClass="entr" presetSubtype="0" fill="hold" nodeType="clickEffect">
                                  <p:stCondLst>
                                    <p:cond delay="0"/>
                                  </p:stCondLst>
                                  <p:childTnLst>
                                    <p:set>
                                      <p:cBhvr>
                                        <p:cTn id="45" dur="1" fill="hold">
                                          <p:stCondLst>
                                            <p:cond delay="0"/>
                                          </p:stCondLst>
                                        </p:cTn>
                                        <p:tgtEl>
                                          <p:spTgt spid="8">
                                            <p:txEl>
                                              <p:pRg st="0" end="0"/>
                                            </p:txEl>
                                          </p:spTgt>
                                        </p:tgtEl>
                                        <p:attrNameLst>
                                          <p:attrName>style.visibility</p:attrName>
                                        </p:attrNameLst>
                                      </p:cBhvr>
                                      <p:to>
                                        <p:strVal val="visible"/>
                                      </p:to>
                                    </p:set>
                                    <p:animEffect transition="in" filter="fade">
                                      <p:cBhvr>
                                        <p:cTn id="46" dur="1000"/>
                                        <p:tgtEl>
                                          <p:spTgt spid="8">
                                            <p:txEl>
                                              <p:pRg st="0" end="0"/>
                                            </p:txEl>
                                          </p:spTgt>
                                        </p:tgtEl>
                                      </p:cBhvr>
                                    </p:animEffect>
                                    <p:anim calcmode="lin" valueType="num">
                                      <p:cBhvr>
                                        <p:cTn id="4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2" presetClass="entr" presetSubtype="0" fill="hold" nodeType="clickEffect">
                                  <p:stCondLst>
                                    <p:cond delay="0"/>
                                  </p:stCondLst>
                                  <p:childTnLst>
                                    <p:set>
                                      <p:cBhvr>
                                        <p:cTn id="52" dur="1" fill="hold">
                                          <p:stCondLst>
                                            <p:cond delay="0"/>
                                          </p:stCondLst>
                                        </p:cTn>
                                        <p:tgtEl>
                                          <p:spTgt spid="8">
                                            <p:txEl>
                                              <p:pRg st="1" end="1"/>
                                            </p:txEl>
                                          </p:spTgt>
                                        </p:tgtEl>
                                        <p:attrNameLst>
                                          <p:attrName>style.visibility</p:attrName>
                                        </p:attrNameLst>
                                      </p:cBhvr>
                                      <p:to>
                                        <p:strVal val="visible"/>
                                      </p:to>
                                    </p:set>
                                    <p:animEffect transition="in" filter="fade">
                                      <p:cBhvr>
                                        <p:cTn id="53" dur="1000"/>
                                        <p:tgtEl>
                                          <p:spTgt spid="8">
                                            <p:txEl>
                                              <p:pRg st="1" end="1"/>
                                            </p:txEl>
                                          </p:spTgt>
                                        </p:tgtEl>
                                      </p:cBhvr>
                                    </p:animEffect>
                                    <p:anim calcmode="lin" valueType="num">
                                      <p:cBhvr>
                                        <p:cTn id="54"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55"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42" presetClass="entr" presetSubtype="0" fill="hold" nodeType="clickEffect">
                                  <p:stCondLst>
                                    <p:cond delay="0"/>
                                  </p:stCondLst>
                                  <p:childTnLst>
                                    <p:set>
                                      <p:cBhvr>
                                        <p:cTn id="59" dur="1" fill="hold">
                                          <p:stCondLst>
                                            <p:cond delay="0"/>
                                          </p:stCondLst>
                                        </p:cTn>
                                        <p:tgtEl>
                                          <p:spTgt spid="8">
                                            <p:txEl>
                                              <p:pRg st="2" end="2"/>
                                            </p:txEl>
                                          </p:spTgt>
                                        </p:tgtEl>
                                        <p:attrNameLst>
                                          <p:attrName>style.visibility</p:attrName>
                                        </p:attrNameLst>
                                      </p:cBhvr>
                                      <p:to>
                                        <p:strVal val="visible"/>
                                      </p:to>
                                    </p:set>
                                    <p:animEffect transition="in" filter="fade">
                                      <p:cBhvr>
                                        <p:cTn id="60" dur="1000"/>
                                        <p:tgtEl>
                                          <p:spTgt spid="8">
                                            <p:txEl>
                                              <p:pRg st="2" end="2"/>
                                            </p:txEl>
                                          </p:spTgt>
                                        </p:tgtEl>
                                      </p:cBhvr>
                                    </p:animEffect>
                                    <p:anim calcmode="lin" valueType="num">
                                      <p:cBhvr>
                                        <p:cTn id="6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6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name="Slide145">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82B54FB-D790-4A0E-84B5-52A35737F39C}"/>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FDBC1FD5-B454-46EF-864B-87BE9D75EE79}"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5</a:t>
            </a:fld>
            <a:endParaRPr lang="en-US" sz="1050" b="1" kern="0">
              <a:solidFill>
                <a:srgbClr val="FFFFFF"/>
              </a:solidFill>
              <a:latin typeface="Tw Cen MT" pitchFamily="34"/>
            </a:endParaRPr>
          </a:p>
        </p:txBody>
      </p:sp>
      <p:pic>
        <p:nvPicPr>
          <p:cNvPr id="4" name="Picture 2">
            <a:extLst>
              <a:ext uri="{FF2B5EF4-FFF2-40B4-BE49-F238E27FC236}">
                <a16:creationId xmlns:a16="http://schemas.microsoft.com/office/drawing/2014/main" id="{792F9813-DCA5-484C-9D32-68C1E60EE71E}"/>
              </a:ext>
            </a:extLst>
          </p:cNvPr>
          <p:cNvPicPr>
            <a:picLocks noChangeAspect="1"/>
          </p:cNvPicPr>
          <p:nvPr/>
        </p:nvPicPr>
        <p:blipFill>
          <a:blip r:embed="rId2">
            <a:extLst>
              <a:ext uri="{28A0092B-C50C-407E-A947-70E740481C1C}">
                <a14:useLocalDpi xmlns:a14="http://schemas.microsoft.com/office/drawing/2010/main" val="0"/>
              </a:ext>
            </a:extLst>
          </a:blip>
          <a:srcRect l="1712" r="9990" b="10680"/>
          <a:stretch>
            <a:fillRect/>
          </a:stretch>
        </p:blipFill>
        <p:spPr bwMode="auto">
          <a:xfrm>
            <a:off x="3843338" y="2306638"/>
            <a:ext cx="3930650"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
            <a:extLst>
              <a:ext uri="{FF2B5EF4-FFF2-40B4-BE49-F238E27FC236}">
                <a16:creationId xmlns:a16="http://schemas.microsoft.com/office/drawing/2014/main" id="{86503E72-24DD-49C4-942D-5E76492ABEBE}"/>
              </a:ext>
            </a:extLst>
          </p:cNvPr>
          <p:cNvSpPr>
            <a:spLocks noChangeArrowheads="1"/>
          </p:cNvSpPr>
          <p:nvPr/>
        </p:nvSpPr>
        <p:spPr bwMode="auto">
          <a:xfrm>
            <a:off x="728663" y="1522413"/>
            <a:ext cx="11117262"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SzPct val="100000"/>
              <a:buFont typeface="Courier New" panose="02070309020205020404" pitchFamily="49" charset="0"/>
              <a:buChar char="o"/>
            </a:pPr>
            <a:r>
              <a:rPr lang="en-US" altLang="en-US" sz="2000" dirty="0">
                <a:solidFill>
                  <a:srgbClr val="0033CC"/>
                </a:solidFill>
                <a:latin typeface="Tw Cen MT" panose="020B0602020104020603" pitchFamily="34" charset="0"/>
              </a:rPr>
              <a:t>Glyceraldehyde</a:t>
            </a:r>
            <a:r>
              <a:rPr lang="en-US" altLang="en-US" sz="2000" dirty="0">
                <a:solidFill>
                  <a:srgbClr val="000000"/>
                </a:solidFill>
                <a:latin typeface="Tw Cen MT" panose="020B0602020104020603" pitchFamily="34" charset="0"/>
              </a:rPr>
              <a:t> is the </a:t>
            </a:r>
            <a:r>
              <a:rPr lang="en-US" altLang="en-US" sz="2000" dirty="0">
                <a:solidFill>
                  <a:srgbClr val="0033CC"/>
                </a:solidFill>
                <a:latin typeface="Tw Cen MT" panose="020B0602020104020603" pitchFamily="34" charset="0"/>
              </a:rPr>
              <a:t>simplest aldose</a:t>
            </a:r>
            <a:r>
              <a:rPr lang="en-US" altLang="en-US" sz="2000" dirty="0">
                <a:solidFill>
                  <a:srgbClr val="000000"/>
                </a:solidFill>
                <a:latin typeface="Tw Cen MT" panose="020B0602020104020603" pitchFamily="34" charset="0"/>
              </a:rPr>
              <a:t>, and </a:t>
            </a:r>
            <a:r>
              <a:rPr lang="en-US" altLang="en-US" sz="2000" dirty="0">
                <a:solidFill>
                  <a:srgbClr val="0033CC"/>
                </a:solidFill>
                <a:latin typeface="Tw Cen MT" panose="020B0602020104020603" pitchFamily="34" charset="0"/>
              </a:rPr>
              <a:t>dihydroxyacetone</a:t>
            </a:r>
            <a:r>
              <a:rPr lang="en-US" altLang="en-US" sz="2000" dirty="0">
                <a:solidFill>
                  <a:srgbClr val="000000"/>
                </a:solidFill>
                <a:latin typeface="Tw Cen MT" panose="020B0602020104020603" pitchFamily="34" charset="0"/>
              </a:rPr>
              <a:t> is the </a:t>
            </a:r>
            <a:r>
              <a:rPr lang="en-US" altLang="en-US" sz="2000" dirty="0">
                <a:solidFill>
                  <a:srgbClr val="0033CC"/>
                </a:solidFill>
                <a:latin typeface="Tw Cen MT" panose="020B0602020104020603" pitchFamily="34" charset="0"/>
              </a:rPr>
              <a:t>simplest ketose</a:t>
            </a:r>
            <a:r>
              <a:rPr lang="en-US" altLang="en-US" sz="2000" dirty="0">
                <a:solidFill>
                  <a:srgbClr val="000000"/>
                </a:solidFill>
                <a:latin typeface="Tw Cen MT" panose="020B0602020104020603" pitchFamily="34" charset="0"/>
              </a:rPr>
              <a:t>.</a:t>
            </a:r>
          </a:p>
          <a:p>
            <a:pPr algn="just" eaLnBrk="1">
              <a:spcAft>
                <a:spcPts val="600"/>
              </a:spcAft>
              <a:buSzPct val="100000"/>
              <a:buFont typeface="Courier New" panose="02070309020205020404" pitchFamily="49" charset="0"/>
              <a:buChar char="o"/>
            </a:pPr>
            <a:r>
              <a:rPr lang="en-US" altLang="en-US" sz="2000" dirty="0">
                <a:solidFill>
                  <a:srgbClr val="000000"/>
                </a:solidFill>
                <a:latin typeface="Tw Cen MT" panose="020B0602020104020603" pitchFamily="34" charset="0"/>
              </a:rPr>
              <a:t>Each is related to glycerol in that each has a carbonyl group in place of one of the hydroxyl groups.</a:t>
            </a:r>
          </a:p>
        </p:txBody>
      </p:sp>
      <p:sp>
        <p:nvSpPr>
          <p:cNvPr id="6" name="Rectangle 4">
            <a:extLst>
              <a:ext uri="{FF2B5EF4-FFF2-40B4-BE49-F238E27FC236}">
                <a16:creationId xmlns:a16="http://schemas.microsoft.com/office/drawing/2014/main" id="{CB79D030-F709-4F92-8F21-7748D1A57029}"/>
              </a:ext>
            </a:extLst>
          </p:cNvPr>
          <p:cNvSpPr>
            <a:spLocks noChangeArrowheads="1"/>
          </p:cNvSpPr>
          <p:nvPr/>
        </p:nvSpPr>
        <p:spPr bwMode="auto">
          <a:xfrm>
            <a:off x="923925" y="4043363"/>
            <a:ext cx="10728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SzPct val="100000"/>
              <a:buFont typeface="Wingdings" panose="05000000000000000000" pitchFamily="2" charset="2"/>
              <a:buChar char="§"/>
            </a:pPr>
            <a:r>
              <a:rPr lang="en-US" altLang="en-US" sz="2000" dirty="0">
                <a:solidFill>
                  <a:srgbClr val="000000"/>
                </a:solidFill>
                <a:latin typeface="Tw Cen MT" panose="020B0602020104020603" pitchFamily="34" charset="0"/>
              </a:rPr>
              <a:t>The </a:t>
            </a:r>
            <a:r>
              <a:rPr lang="en-US" altLang="en-US" sz="2000" dirty="0">
                <a:solidFill>
                  <a:srgbClr val="FF0000"/>
                </a:solidFill>
                <a:latin typeface="Tw Cen MT" panose="020B0602020104020603" pitchFamily="34" charset="0"/>
              </a:rPr>
              <a:t>number of carbon atoms </a:t>
            </a:r>
            <a:r>
              <a:rPr lang="en-US" altLang="en-US" sz="2000" dirty="0">
                <a:solidFill>
                  <a:srgbClr val="000000"/>
                </a:solidFill>
                <a:latin typeface="Tw Cen MT" panose="020B0602020104020603" pitchFamily="34" charset="0"/>
              </a:rPr>
              <a:t>present (</a:t>
            </a:r>
            <a:r>
              <a:rPr lang="en-US" altLang="en-US" sz="2000" dirty="0">
                <a:solidFill>
                  <a:srgbClr val="00B050"/>
                </a:solidFill>
                <a:latin typeface="Tw Cen MT" panose="020B0602020104020603" pitchFamily="34" charset="0"/>
              </a:rPr>
              <a:t>triose, </a:t>
            </a:r>
            <a:r>
              <a:rPr lang="en-US" altLang="en-US" sz="2000" dirty="0" err="1">
                <a:solidFill>
                  <a:srgbClr val="00B050"/>
                </a:solidFill>
                <a:latin typeface="Tw Cen MT" panose="020B0602020104020603" pitchFamily="34" charset="0"/>
              </a:rPr>
              <a:t>tetrose</a:t>
            </a:r>
            <a:r>
              <a:rPr lang="en-US" altLang="en-US" sz="2000" dirty="0">
                <a:solidFill>
                  <a:srgbClr val="00B050"/>
                </a:solidFill>
                <a:latin typeface="Tw Cen MT" panose="020B0602020104020603" pitchFamily="34" charset="0"/>
              </a:rPr>
              <a:t>, pentose, hexose, and so on</a:t>
            </a:r>
            <a:r>
              <a:rPr lang="en-US" altLang="en-US" sz="2000" dirty="0">
                <a:solidFill>
                  <a:srgbClr val="000000"/>
                </a:solidFill>
                <a:latin typeface="Tw Cen MT" panose="020B0602020104020603" pitchFamily="34" charset="0"/>
              </a:rPr>
              <a:t>).</a:t>
            </a:r>
          </a:p>
        </p:txBody>
      </p:sp>
      <p:pic>
        <p:nvPicPr>
          <p:cNvPr id="7" name="Picture 2">
            <a:extLst>
              <a:ext uri="{FF2B5EF4-FFF2-40B4-BE49-F238E27FC236}">
                <a16:creationId xmlns:a16="http://schemas.microsoft.com/office/drawing/2014/main" id="{17B475A4-348F-43F6-8FB2-293326680D7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71863" y="4505325"/>
            <a:ext cx="5064125" cy="2214563"/>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E73D80D1-8FE9-43D8-ACE8-50A5047ACBFE}"/>
              </a:ext>
            </a:extLst>
          </p:cNvPr>
          <p:cNvSpPr>
            <a:spLocks noChangeArrowheads="1"/>
          </p:cNvSpPr>
          <p:nvPr/>
        </p:nvSpPr>
        <p:spPr bwMode="auto">
          <a:xfrm>
            <a:off x="728663" y="3586163"/>
            <a:ext cx="10947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lnSpc>
                <a:spcPct val="150000"/>
              </a:lnSpc>
              <a:buSzPct val="100000"/>
              <a:buFont typeface="Courier New" panose="02070309020205020404" pitchFamily="49" charset="0"/>
              <a:buChar char="o"/>
            </a:pPr>
            <a:r>
              <a:rPr lang="en-US" altLang="en-US" sz="2000" b="1" dirty="0">
                <a:solidFill>
                  <a:srgbClr val="FF0000"/>
                </a:solidFill>
                <a:latin typeface="Tw Cen MT" panose="020B0602020104020603" pitchFamily="34" charset="0"/>
              </a:rPr>
              <a:t>Monosaccharides</a:t>
            </a:r>
            <a:r>
              <a:rPr lang="en-US" altLang="en-US" sz="2000" b="1" dirty="0">
                <a:solidFill>
                  <a:srgbClr val="000000"/>
                </a:solidFill>
                <a:latin typeface="Tw Cen MT" panose="020B0602020104020603" pitchFamily="34" charset="0"/>
              </a:rPr>
              <a:t> </a:t>
            </a:r>
            <a:r>
              <a:rPr lang="en-US" altLang="en-US" sz="2000" dirty="0">
                <a:solidFill>
                  <a:srgbClr val="000000"/>
                </a:solidFill>
                <a:latin typeface="Tw Cen MT" panose="020B0602020104020603" pitchFamily="34" charset="0"/>
              </a:rPr>
              <a:t>are classified  according to:</a:t>
            </a:r>
          </a:p>
        </p:txBody>
      </p:sp>
      <p:pic>
        <p:nvPicPr>
          <p:cNvPr id="9" name="Picture 2" descr="http://medicalcity.ksu.edu.sa/images/uploads/news/KSU_BackgroundLogo_(2).png">
            <a:extLst>
              <a:ext uri="{FF2B5EF4-FFF2-40B4-BE49-F238E27FC236}">
                <a16:creationId xmlns:a16="http://schemas.microsoft.com/office/drawing/2014/main" id="{26A7FC63-51AC-4173-9E45-F130AB6A4654}"/>
              </a:ext>
            </a:extLst>
          </p:cNvPr>
          <p:cNvPicPr>
            <a:picLocks noChangeAspect="1" noChangeArrowheads="1"/>
          </p:cNvPicPr>
          <p:nvPr/>
        </p:nvPicPr>
        <p:blipFill>
          <a:blip r:embed="rId4"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17417" name="Rectangle 3">
            <a:extLst>
              <a:ext uri="{FF2B5EF4-FFF2-40B4-BE49-F238E27FC236}">
                <a16:creationId xmlns:a16="http://schemas.microsoft.com/office/drawing/2014/main" id="{C06AB872-CA1C-4E4B-9974-D5C600190C8E}"/>
              </a:ext>
            </a:extLst>
          </p:cNvPr>
          <p:cNvSpPr>
            <a:spLocks noChangeArrowheads="1"/>
          </p:cNvSpPr>
          <p:nvPr/>
        </p:nvSpPr>
        <p:spPr bwMode="auto">
          <a:xfrm>
            <a:off x="4033838" y="404813"/>
            <a:ext cx="3533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Monosaccharides</a:t>
            </a:r>
            <a:endParaRPr lang="en-US" altLang="en-US" sz="3200" b="1" dirty="0">
              <a:solidFill>
                <a:srgbClr val="FF0000"/>
              </a:solidFill>
              <a:latin typeface="Tw Cen MT" panose="020B0602020104020603"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1000"/>
                            </p:stCondLst>
                            <p:childTnLst>
                              <p:par>
                                <p:cTn id="32" presetID="53" presetClass="entr" presetSubtype="16" fill="hold" nodeType="after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500" fill="hold"/>
                                        <p:tgtEl>
                                          <p:spTgt spid="7"/>
                                        </p:tgtEl>
                                        <p:attrNameLst>
                                          <p:attrName>ppt_w</p:attrName>
                                        </p:attrNameLst>
                                      </p:cBhvr>
                                      <p:tavLst>
                                        <p:tav tm="0">
                                          <p:val>
                                            <p:strVal val="0"/>
                                          </p:val>
                                        </p:tav>
                                        <p:tav tm="100000">
                                          <p:val>
                                            <p:strVal val="#ppt_w"/>
                                          </p:val>
                                        </p:tav>
                                      </p:tavLst>
                                    </p:anim>
                                    <p:anim calcmode="lin" valueType="num">
                                      <p:cBhvr>
                                        <p:cTn id="35" dur="500" fill="hold"/>
                                        <p:tgtEl>
                                          <p:spTgt spid="7"/>
                                        </p:tgtEl>
                                        <p:attrNameLst>
                                          <p:attrName>ppt_h</p:attrName>
                                        </p:attrNameLst>
                                      </p:cBhvr>
                                      <p:tavLst>
                                        <p:tav tm="0">
                                          <p:val>
                                            <p:strVal val="0"/>
                                          </p:val>
                                        </p:tav>
                                        <p:tav tm="100000">
                                          <p:val>
                                            <p:strVal val="#ppt_h"/>
                                          </p:val>
                                        </p:tav>
                                      </p:tavLst>
                                    </p:anim>
                                    <p:animEffect transition="in" filter="fade">
                                      <p:cBhvr>
                                        <p:cTn id="36" dur="500"/>
                                        <p:tgtEl>
                                          <p:spTgt spid="7"/>
                                        </p:tgtEl>
                                      </p:cBhvr>
                                    </p:animEffect>
                                  </p:childTnLst>
                                </p:cTn>
                              </p:par>
                            </p:childTnLst>
                          </p:cTn>
                        </p:par>
                        <p:par>
                          <p:cTn id="37" fill="hold" nodeType="afterGroup">
                            <p:stCondLst>
                              <p:cond delay="1500"/>
                            </p:stCondLst>
                            <p:childTnLst>
                              <p:par>
                                <p:cTn id="38" presetID="22" presetClass="entr" presetSubtype="4"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down)">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name="Slide147">
    <p:spTree>
      <p:nvGrpSpPr>
        <p:cNvPr id="1" name=""/>
        <p:cNvGrpSpPr/>
        <p:nvPr/>
      </p:nvGrpSpPr>
      <p:grpSpPr>
        <a:xfrm>
          <a:off x="0" y="0"/>
          <a:ext cx="0" cy="0"/>
          <a:chOff x="0" y="0"/>
          <a:chExt cx="0" cy="0"/>
        </a:xfrm>
      </p:grpSpPr>
      <p:sp>
        <p:nvSpPr>
          <p:cNvPr id="2" name="Slide Number Placeholder 2">
            <a:extLst>
              <a:ext uri="{FF2B5EF4-FFF2-40B4-BE49-F238E27FC236}">
                <a16:creationId xmlns:a16="http://schemas.microsoft.com/office/drawing/2014/main" id="{035C3CBB-6CF7-4F3B-8D3F-8CFC8D81D670}"/>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1FB63CD8-03FE-42F0-96AB-5F7B93C8C436}"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6</a:t>
            </a:fld>
            <a:endParaRPr lang="en-US" sz="1050" b="1" kern="0">
              <a:solidFill>
                <a:srgbClr val="FFFFFF"/>
              </a:solidFill>
              <a:latin typeface="Tw Cen MT" pitchFamily="34"/>
            </a:endParaRPr>
          </a:p>
        </p:txBody>
      </p:sp>
      <p:sp>
        <p:nvSpPr>
          <p:cNvPr id="19459" name="Rectangle 3">
            <a:extLst>
              <a:ext uri="{FF2B5EF4-FFF2-40B4-BE49-F238E27FC236}">
                <a16:creationId xmlns:a16="http://schemas.microsoft.com/office/drawing/2014/main" id="{D68BB371-9243-43BB-9957-CCDE4C9F5287}"/>
              </a:ext>
            </a:extLst>
          </p:cNvPr>
          <p:cNvSpPr>
            <a:spLocks noChangeArrowheads="1"/>
          </p:cNvSpPr>
          <p:nvPr/>
        </p:nvSpPr>
        <p:spPr bwMode="auto">
          <a:xfrm>
            <a:off x="839788" y="2201585"/>
            <a:ext cx="10964862"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531813" indent="-53181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Clr>
                <a:schemeClr val="tx1"/>
              </a:buClr>
              <a:buSzPct val="100000"/>
              <a:buFont typeface="Wingdings" panose="05000000000000000000" pitchFamily="2" charset="2"/>
              <a:buChar char="Ø"/>
            </a:pPr>
            <a:r>
              <a:rPr lang="en-US" altLang="en-US" sz="2000" dirty="0">
                <a:latin typeface="Tw Cen MT" panose="020B0602020104020603" pitchFamily="34" charset="0"/>
              </a:rPr>
              <a:t>Fischer projection is a method of representing chiral molecules in two dimensions using vertical and horizontal lines.</a:t>
            </a:r>
          </a:p>
          <a:p>
            <a:pPr algn="just" eaLnBrk="1">
              <a:spcAft>
                <a:spcPts val="600"/>
              </a:spcAft>
              <a:buClr>
                <a:schemeClr val="tx1"/>
              </a:buClr>
              <a:buSzPct val="100000"/>
              <a:buFont typeface="Wingdings" panose="05000000000000000000" pitchFamily="2" charset="2"/>
              <a:buChar char="Ø"/>
            </a:pPr>
            <a:r>
              <a:rPr lang="en-US" altLang="en-US" sz="2000" dirty="0">
                <a:latin typeface="Tw Cen MT" panose="020B0602020104020603" pitchFamily="34" charset="0"/>
              </a:rPr>
              <a:t>The vertical lines represent bond pointing away from the viewer and are drawn behind the plan of the paper (shown as dashed line).</a:t>
            </a:r>
          </a:p>
          <a:p>
            <a:pPr algn="just" eaLnBrk="1">
              <a:spcAft>
                <a:spcPts val="600"/>
              </a:spcAft>
              <a:buClr>
                <a:schemeClr val="tx1"/>
              </a:buClr>
              <a:buSzPct val="100000"/>
              <a:buFont typeface="Wingdings" panose="05000000000000000000" pitchFamily="2" charset="2"/>
              <a:buChar char="Ø"/>
            </a:pPr>
            <a:r>
              <a:rPr lang="en-US" altLang="en-US" sz="2000" dirty="0">
                <a:latin typeface="Tw Cen MT" panose="020B0602020104020603" pitchFamily="34" charset="0"/>
              </a:rPr>
              <a:t>The horizontal lines represent bond coming towards the viewer and drawn project out of the plane of the paper (solid wedge)</a:t>
            </a:r>
            <a:endParaRPr lang="en-GB" altLang="en-US" sz="2000" dirty="0">
              <a:latin typeface="Tw Cen MT" panose="020B0602020104020603" pitchFamily="34" charset="0"/>
            </a:endParaRPr>
          </a:p>
        </p:txBody>
      </p:sp>
      <p:sp>
        <p:nvSpPr>
          <p:cNvPr id="4" name="Rectangle 5">
            <a:extLst>
              <a:ext uri="{FF2B5EF4-FFF2-40B4-BE49-F238E27FC236}">
                <a16:creationId xmlns:a16="http://schemas.microsoft.com/office/drawing/2014/main" id="{7DCAA62F-C47E-48CD-BC1A-856BDE3AE390}"/>
              </a:ext>
            </a:extLst>
          </p:cNvPr>
          <p:cNvSpPr txBox="1">
            <a:spLocks noGrp="1"/>
          </p:cNvSpPr>
          <p:nvPr>
            <p:ph type="title"/>
          </p:nvPr>
        </p:nvSpPr>
        <p:spPr>
          <a:xfrm>
            <a:off x="809625" y="1625600"/>
            <a:ext cx="8056563" cy="523875"/>
          </a:xfrm>
        </p:spPr>
        <p:txBody>
          <a:bodyPr>
            <a:spAutoFit/>
          </a:bodyPr>
          <a:lstStyle/>
          <a:p>
            <a:pPr eaLnBrk="1"/>
            <a:r>
              <a:rPr altLang="en-US" sz="2800" b="1" dirty="0">
                <a:solidFill>
                  <a:srgbClr val="0033CC"/>
                </a:solidFill>
                <a:latin typeface="Tw Cen MT" panose="020B0602020104020603" pitchFamily="34" charset="0"/>
              </a:rPr>
              <a:t>Fischer Projection Formulas and D,L-Sugars</a:t>
            </a:r>
          </a:p>
        </p:txBody>
      </p:sp>
      <p:pic>
        <p:nvPicPr>
          <p:cNvPr id="5" name="Picture 2">
            <a:extLst>
              <a:ext uri="{FF2B5EF4-FFF2-40B4-BE49-F238E27FC236}">
                <a16:creationId xmlns:a16="http://schemas.microsoft.com/office/drawing/2014/main" id="{895197D0-5942-42AA-913A-69920B0C741F}"/>
              </a:ext>
            </a:extLst>
          </p:cNvPr>
          <p:cNvPicPr>
            <a:picLocks noChangeAspect="1"/>
          </p:cNvPicPr>
          <p:nvPr/>
        </p:nvPicPr>
        <p:blipFill>
          <a:blip r:embed="rId2">
            <a:extLst>
              <a:ext uri="{28A0092B-C50C-407E-A947-70E740481C1C}">
                <a14:useLocalDpi xmlns:a14="http://schemas.microsoft.com/office/drawing/2010/main" val="0"/>
              </a:ext>
            </a:extLst>
          </a:blip>
          <a:srcRect l="51942" t="7230" r="6699" b="27000"/>
          <a:stretch>
            <a:fillRect/>
          </a:stretch>
        </p:blipFill>
        <p:spPr bwMode="auto">
          <a:xfrm>
            <a:off x="8755289" y="4323834"/>
            <a:ext cx="2596923" cy="1817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Rectangle 6">
            <a:extLst>
              <a:ext uri="{FF2B5EF4-FFF2-40B4-BE49-F238E27FC236}">
                <a16:creationId xmlns:a16="http://schemas.microsoft.com/office/drawing/2014/main" id="{C54C0A91-7B34-4207-974F-6F7C5E3CDDFF}"/>
              </a:ext>
            </a:extLst>
          </p:cNvPr>
          <p:cNvSpPr>
            <a:spLocks noChangeArrowheads="1"/>
          </p:cNvSpPr>
          <p:nvPr/>
        </p:nvSpPr>
        <p:spPr bwMode="auto">
          <a:xfrm>
            <a:off x="839788" y="4354513"/>
            <a:ext cx="7664132" cy="14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SzPct val="100000"/>
              <a:buFont typeface="Wingdings" panose="05000000000000000000" pitchFamily="2" charset="2"/>
              <a:buChar char="Ø"/>
            </a:pPr>
            <a:r>
              <a:rPr lang="en-US" altLang="en-US" sz="2000" dirty="0">
                <a:solidFill>
                  <a:srgbClr val="000000"/>
                </a:solidFill>
                <a:latin typeface="Tw Cen MT" panose="020B0602020104020603" pitchFamily="34" charset="0"/>
              </a:rPr>
              <a:t>For carbohydrates the convention is to put the carbonyl group at the top for aldoses and closest to the top for ketoses, then the carbon atoms are numbered from the top to the bottom.</a:t>
            </a:r>
          </a:p>
          <a:p>
            <a:pPr algn="just" eaLnBrk="1">
              <a:spcAft>
                <a:spcPts val="600"/>
              </a:spcAft>
              <a:buSzPct val="100000"/>
              <a:buFont typeface="Wingdings" panose="05000000000000000000" pitchFamily="2" charset="2"/>
              <a:buChar char="Ø"/>
            </a:pPr>
            <a:r>
              <a:rPr lang="en-US" altLang="en-US" sz="2000" dirty="0">
                <a:solidFill>
                  <a:srgbClr val="000000"/>
                </a:solidFill>
                <a:latin typeface="Tw Cen MT" panose="020B0602020104020603" pitchFamily="34" charset="0"/>
              </a:rPr>
              <a:t>The simplest aldose is glyceraldehyde (</a:t>
            </a:r>
            <a:r>
              <a:rPr lang="en-US" altLang="en-US" sz="2000" dirty="0" err="1">
                <a:solidFill>
                  <a:srgbClr val="000000"/>
                </a:solidFill>
                <a:latin typeface="Tw Cen MT" panose="020B0602020104020603" pitchFamily="34" charset="0"/>
              </a:rPr>
              <a:t>aldotriose</a:t>
            </a:r>
            <a:r>
              <a:rPr lang="en-US" altLang="en-US" sz="2000" dirty="0">
                <a:solidFill>
                  <a:srgbClr val="000000"/>
                </a:solidFill>
                <a:latin typeface="Tw Cen MT" panose="020B0602020104020603" pitchFamily="34" charset="0"/>
              </a:rPr>
              <a:t>).</a:t>
            </a:r>
            <a:endParaRPr lang="en-US" altLang="en-US" sz="2000" dirty="0">
              <a:solidFill>
                <a:srgbClr val="FF0000"/>
              </a:solidFill>
              <a:latin typeface="Tw Cen MT" panose="020B0602020104020603" pitchFamily="34" charset="0"/>
            </a:endParaRPr>
          </a:p>
        </p:txBody>
      </p:sp>
      <p:pic>
        <p:nvPicPr>
          <p:cNvPr id="8" name="Picture 2" descr="http://medicalcity.ksu.edu.sa/images/uploads/news/KSU_BackgroundLogo_(2).png">
            <a:extLst>
              <a:ext uri="{FF2B5EF4-FFF2-40B4-BE49-F238E27FC236}">
                <a16:creationId xmlns:a16="http://schemas.microsoft.com/office/drawing/2014/main" id="{C4DD8C4C-6F53-452A-8FC2-7B8412046AAD}"/>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3" name="Rectangle 3">
            <a:extLst>
              <a:ext uri="{FF2B5EF4-FFF2-40B4-BE49-F238E27FC236}">
                <a16:creationId xmlns:a16="http://schemas.microsoft.com/office/drawing/2014/main" id="{9762C8EB-C9BB-E01C-331E-0E15DEB48D9C}"/>
              </a:ext>
            </a:extLst>
          </p:cNvPr>
          <p:cNvSpPr>
            <a:spLocks noChangeArrowheads="1"/>
          </p:cNvSpPr>
          <p:nvPr/>
        </p:nvSpPr>
        <p:spPr bwMode="auto">
          <a:xfrm>
            <a:off x="2926381" y="404813"/>
            <a:ext cx="574869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Chirality in Monosaccharides</a:t>
            </a:r>
            <a:endParaRPr lang="en-US" altLang="en-US" sz="3200" b="1" dirty="0">
              <a:solidFill>
                <a:srgbClr val="FF0000"/>
              </a:solidFill>
              <a:latin typeface="Tw Cen MT" panose="020B0602020104020603"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name="Slide148">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3460959-E5B8-47AB-95F4-F3060AD2DDBD}"/>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39BB67D7-D497-42DB-A23B-09F9573CB191}"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7</a:t>
            </a:fld>
            <a:endParaRPr lang="en-US" sz="1050" b="1" kern="0">
              <a:solidFill>
                <a:srgbClr val="FFFFFF"/>
              </a:solidFill>
              <a:latin typeface="Tw Cen MT" pitchFamily="34"/>
            </a:endParaRPr>
          </a:p>
        </p:txBody>
      </p:sp>
      <p:pic>
        <p:nvPicPr>
          <p:cNvPr id="3" name="Picture 3">
            <a:extLst>
              <a:ext uri="{FF2B5EF4-FFF2-40B4-BE49-F238E27FC236}">
                <a16:creationId xmlns:a16="http://schemas.microsoft.com/office/drawing/2014/main" id="{5D61FB4F-799D-4BFD-B1EB-94DC7037E1C4}"/>
              </a:ext>
            </a:extLst>
          </p:cNvPr>
          <p:cNvPicPr>
            <a:picLocks noChangeAspect="1"/>
          </p:cNvPicPr>
          <p:nvPr/>
        </p:nvPicPr>
        <p:blipFill>
          <a:blip r:embed="rId2">
            <a:extLst>
              <a:ext uri="{28A0092B-C50C-407E-A947-70E740481C1C}">
                <a14:useLocalDpi xmlns:a14="http://schemas.microsoft.com/office/drawing/2010/main" val="0"/>
              </a:ext>
            </a:extLst>
          </a:blip>
          <a:srcRect l="4495" t="7388" r="4637" b="15036"/>
          <a:stretch>
            <a:fillRect/>
          </a:stretch>
        </p:blipFill>
        <p:spPr bwMode="auto">
          <a:xfrm>
            <a:off x="7108156" y="1949363"/>
            <a:ext cx="4806793" cy="142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Rectangle 11">
            <a:extLst>
              <a:ext uri="{FF2B5EF4-FFF2-40B4-BE49-F238E27FC236}">
                <a16:creationId xmlns:a16="http://schemas.microsoft.com/office/drawing/2014/main" id="{276320BD-A4F5-4BD0-965E-A97368ABF889}"/>
              </a:ext>
            </a:extLst>
          </p:cNvPr>
          <p:cNvSpPr>
            <a:spLocks noChangeArrowheads="1"/>
          </p:cNvSpPr>
          <p:nvPr/>
        </p:nvSpPr>
        <p:spPr bwMode="auto">
          <a:xfrm>
            <a:off x="629445" y="3660776"/>
            <a:ext cx="6631104"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spcAft>
                <a:spcPts val="600"/>
              </a:spcAft>
              <a:buClr>
                <a:schemeClr val="tx1"/>
              </a:buClr>
              <a:buSzPct val="100000"/>
              <a:buFont typeface="Wingdings" panose="05000000000000000000" pitchFamily="2" charset="2"/>
              <a:buChar char="Ø"/>
            </a:pPr>
            <a:r>
              <a:rPr lang="en-US" altLang="en-US" sz="2000" dirty="0">
                <a:solidFill>
                  <a:srgbClr val="000000"/>
                </a:solidFill>
                <a:latin typeface="Tw Cen MT" panose="020B0602020104020603" pitchFamily="34" charset="0"/>
              </a:rPr>
              <a:t>Thus to assign the configuration of a monosaccharide molecule that has more than one chiral </a:t>
            </a:r>
            <a:r>
              <a:rPr lang="en-US" altLang="en-US" sz="2000" dirty="0" err="1">
                <a:solidFill>
                  <a:srgbClr val="000000"/>
                </a:solidFill>
                <a:latin typeface="Tw Cen MT" panose="020B0602020104020603" pitchFamily="34" charset="0"/>
              </a:rPr>
              <a:t>centre</a:t>
            </a:r>
            <a:r>
              <a:rPr lang="en-US" altLang="en-US" sz="2000" dirty="0">
                <a:solidFill>
                  <a:srgbClr val="000000"/>
                </a:solidFill>
                <a:latin typeface="Tw Cen MT" panose="020B0602020104020603" pitchFamily="34" charset="0"/>
              </a:rPr>
              <a:t> as D or L  you have to look at the chiral carbon farthest from the carbonyl group in Fischer projection and assign its configuration as D or L as described before. </a:t>
            </a:r>
            <a:endParaRPr lang="en-GB" altLang="en-US" sz="2000" dirty="0">
              <a:solidFill>
                <a:srgbClr val="000000"/>
              </a:solidFill>
              <a:latin typeface="Tw Cen MT" panose="020B0602020104020603" pitchFamily="34" charset="0"/>
            </a:endParaRPr>
          </a:p>
        </p:txBody>
      </p:sp>
      <p:pic>
        <p:nvPicPr>
          <p:cNvPr id="8" name="Picture 2" descr="http://medicalcity.ksu.edu.sa/images/uploads/news/KSU_BackgroundLogo_(2).png">
            <a:extLst>
              <a:ext uri="{FF2B5EF4-FFF2-40B4-BE49-F238E27FC236}">
                <a16:creationId xmlns:a16="http://schemas.microsoft.com/office/drawing/2014/main" id="{EFB318F9-E854-426B-9D65-8AF6CEF3C240}"/>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6" name="Rectangle 3">
            <a:extLst>
              <a:ext uri="{FF2B5EF4-FFF2-40B4-BE49-F238E27FC236}">
                <a16:creationId xmlns:a16="http://schemas.microsoft.com/office/drawing/2014/main" id="{ABBE36D2-E406-8F8C-0EF9-83F0647861D9}"/>
              </a:ext>
            </a:extLst>
          </p:cNvPr>
          <p:cNvSpPr>
            <a:spLocks noChangeArrowheads="1"/>
          </p:cNvSpPr>
          <p:nvPr/>
        </p:nvSpPr>
        <p:spPr bwMode="auto">
          <a:xfrm>
            <a:off x="4340903" y="404813"/>
            <a:ext cx="29196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Stereoisomers</a:t>
            </a:r>
          </a:p>
        </p:txBody>
      </p:sp>
      <p:sp>
        <p:nvSpPr>
          <p:cNvPr id="7" name="Rectangle 3">
            <a:extLst>
              <a:ext uri="{FF2B5EF4-FFF2-40B4-BE49-F238E27FC236}">
                <a16:creationId xmlns:a16="http://schemas.microsoft.com/office/drawing/2014/main" id="{03CC403B-7F1A-68FE-6D53-725604F00701}"/>
              </a:ext>
            </a:extLst>
          </p:cNvPr>
          <p:cNvSpPr>
            <a:spLocks noChangeArrowheads="1"/>
          </p:cNvSpPr>
          <p:nvPr/>
        </p:nvSpPr>
        <p:spPr bwMode="auto">
          <a:xfrm>
            <a:off x="711200" y="2135612"/>
            <a:ext cx="611990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b="1" u="sng" dirty="0" err="1">
                <a:solidFill>
                  <a:srgbClr val="0033CC"/>
                </a:solidFill>
                <a:latin typeface="Tw Cen MT" panose="020B0602020104020603" pitchFamily="34" charset="0"/>
              </a:rPr>
              <a:t>Stereogenic</a:t>
            </a:r>
            <a:r>
              <a:rPr lang="en-US" altLang="en-US" sz="2000" b="1" u="sng" dirty="0">
                <a:solidFill>
                  <a:srgbClr val="0033CC"/>
                </a:solidFill>
                <a:latin typeface="Tw Cen MT" panose="020B0602020104020603" pitchFamily="34" charset="0"/>
              </a:rPr>
              <a:t> centers</a:t>
            </a:r>
            <a:r>
              <a:rPr lang="en-US" altLang="en-US" sz="2000" b="1" dirty="0">
                <a:solidFill>
                  <a:srgbClr val="0033CC"/>
                </a:solidFill>
                <a:latin typeface="Tw Cen MT" panose="020B0602020104020603" pitchFamily="34" charset="0"/>
              </a:rPr>
              <a:t> </a:t>
            </a:r>
            <a:r>
              <a:rPr lang="en-US" altLang="en-US" sz="2000" dirty="0">
                <a:solidFill>
                  <a:srgbClr val="000000"/>
                </a:solidFill>
                <a:latin typeface="Tw Cen MT" panose="020B0602020104020603" pitchFamily="34" charset="0"/>
              </a:rPr>
              <a:t>are mostly carbon atoms (</a:t>
            </a:r>
            <a:r>
              <a:rPr lang="en-US" altLang="en-US" sz="2000" i="1" dirty="0">
                <a:solidFill>
                  <a:srgbClr val="FF0000"/>
                </a:solidFill>
                <a:latin typeface="Tw Cen MT" panose="020B0602020104020603" pitchFamily="34" charset="0"/>
              </a:rPr>
              <a:t>asymmetric carbon</a:t>
            </a:r>
            <a:r>
              <a:rPr lang="en-US" altLang="en-US" sz="2000" dirty="0">
                <a:solidFill>
                  <a:srgbClr val="000000"/>
                </a:solidFill>
                <a:latin typeface="Tw Cen MT" panose="020B0602020104020603" pitchFamily="34" charset="0"/>
              </a:rPr>
              <a:t>) that bind four different groups. </a:t>
            </a:r>
          </a:p>
        </p:txBody>
      </p:sp>
      <p:sp>
        <p:nvSpPr>
          <p:cNvPr id="9" name="Rectangle 3">
            <a:extLst>
              <a:ext uri="{FF2B5EF4-FFF2-40B4-BE49-F238E27FC236}">
                <a16:creationId xmlns:a16="http://schemas.microsoft.com/office/drawing/2014/main" id="{10604388-D4F8-AD6A-6A3E-096DFB810553}"/>
              </a:ext>
            </a:extLst>
          </p:cNvPr>
          <p:cNvSpPr/>
          <p:nvPr/>
        </p:nvSpPr>
        <p:spPr>
          <a:xfrm>
            <a:off x="711200" y="2920310"/>
            <a:ext cx="6119906" cy="707886"/>
          </a:xfrm>
          <a:prstGeom prst="rect">
            <a:avLst/>
          </a:prstGeom>
          <a:noFill/>
          <a:ln cap="flat">
            <a:noFill/>
            <a:prstDash val="solid"/>
          </a:ln>
        </p:spPr>
        <p:txBody>
          <a:bodyPr wrap="square">
            <a:spAutoFit/>
          </a:bodyPr>
          <a:lstStyle/>
          <a:p>
            <a:pPr marL="346072" indent="-346072" algn="just" eaLnBrk="1" fontAlgn="auto">
              <a:spcBef>
                <a:spcPts val="0"/>
              </a:spcBef>
              <a:spcAft>
                <a:spcPts val="0"/>
              </a:spcAft>
              <a:buSzPct val="100000"/>
              <a:buFont typeface="Courier New" pitchFamily="49"/>
              <a:buChar char="o"/>
              <a:defRPr sz="1800" b="0" i="0" u="none" strike="noStrike" kern="0" cap="none" spc="0" baseline="0">
                <a:solidFill>
                  <a:srgbClr val="000000"/>
                </a:solidFill>
                <a:uFillTx/>
              </a:defRPr>
            </a:pPr>
            <a:r>
              <a:rPr lang="en-US" sz="2000" b="1" u="sng" kern="0" dirty="0">
                <a:solidFill>
                  <a:srgbClr val="0033CC"/>
                </a:solidFill>
                <a:latin typeface="Tw Cen MT"/>
              </a:rPr>
              <a:t>Stereoisomers = 2</a:t>
            </a:r>
            <a:r>
              <a:rPr lang="en-US" sz="2000" b="1" u="sng" kern="0" baseline="30000" dirty="0">
                <a:solidFill>
                  <a:srgbClr val="0033CC"/>
                </a:solidFill>
                <a:latin typeface="Tw Cen MT"/>
              </a:rPr>
              <a:t>n</a:t>
            </a:r>
            <a:r>
              <a:rPr lang="en-US" sz="2000" b="1" kern="0" dirty="0">
                <a:solidFill>
                  <a:srgbClr val="0033CC"/>
                </a:solidFill>
                <a:latin typeface="Tw Cen MT"/>
              </a:rPr>
              <a:t> </a:t>
            </a:r>
            <a:r>
              <a:rPr lang="en-US" sz="2000" kern="0" dirty="0">
                <a:solidFill>
                  <a:srgbClr val="000000"/>
                </a:solidFill>
                <a:latin typeface="Tw Cen MT"/>
              </a:rPr>
              <a:t>(n = number of </a:t>
            </a:r>
            <a:r>
              <a:rPr lang="en-US" sz="2000" kern="0" dirty="0" err="1">
                <a:solidFill>
                  <a:srgbClr val="000000"/>
                </a:solidFill>
                <a:latin typeface="Tw Cen MT"/>
              </a:rPr>
              <a:t>stereogenic</a:t>
            </a:r>
            <a:r>
              <a:rPr lang="en-US" sz="2000" kern="0" dirty="0">
                <a:solidFill>
                  <a:srgbClr val="000000"/>
                </a:solidFill>
                <a:latin typeface="Tw Cen MT"/>
              </a:rPr>
              <a:t> centers).</a:t>
            </a:r>
          </a:p>
        </p:txBody>
      </p:sp>
      <p:sp>
        <p:nvSpPr>
          <p:cNvPr id="10" name="Rectangle 3">
            <a:extLst>
              <a:ext uri="{FF2B5EF4-FFF2-40B4-BE49-F238E27FC236}">
                <a16:creationId xmlns:a16="http://schemas.microsoft.com/office/drawing/2014/main" id="{B45BF0D9-47F6-E4EF-55DB-2F16111645F0}"/>
              </a:ext>
            </a:extLst>
          </p:cNvPr>
          <p:cNvSpPr>
            <a:spLocks noChangeArrowheads="1"/>
          </p:cNvSpPr>
          <p:nvPr/>
        </p:nvSpPr>
        <p:spPr bwMode="auto">
          <a:xfrm>
            <a:off x="750888" y="1597025"/>
            <a:ext cx="114411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pPr>
            <a:r>
              <a:rPr lang="en-US" altLang="en-US" sz="3200" b="1" i="1" dirty="0">
                <a:solidFill>
                  <a:srgbClr val="FF0000"/>
                </a:solidFill>
                <a:latin typeface="Tw Cen MT" panose="020B0602020104020603" pitchFamily="34" charset="0"/>
                <a:ea typeface="MV Boli" panose="02000500030200090000" pitchFamily="2" charset="0"/>
                <a:cs typeface="MV Boli" panose="02000500030200090000" pitchFamily="2" charset="0"/>
              </a:rPr>
              <a:t>1. Enantiomers</a:t>
            </a:r>
            <a:endParaRPr lang="en-US" altLang="en-US" sz="3200" b="1" dirty="0">
              <a:solidFill>
                <a:srgbClr val="000000"/>
              </a:solidFill>
              <a:latin typeface="Tw Cen MT" panose="020B0602020104020603" pitchFamily="34" charset="0"/>
            </a:endParaRPr>
          </a:p>
        </p:txBody>
      </p:sp>
      <p:pic>
        <p:nvPicPr>
          <p:cNvPr id="11" name="Picture 2" descr="Image result for stereocenters in monosaccharides">
            <a:extLst>
              <a:ext uri="{FF2B5EF4-FFF2-40B4-BE49-F238E27FC236}">
                <a16:creationId xmlns:a16="http://schemas.microsoft.com/office/drawing/2014/main" id="{EDBAC3B6-9650-91CE-DB7D-D13742F3C60E}"/>
              </a:ext>
            </a:extLst>
          </p:cNvPr>
          <p:cNvPicPr>
            <a:picLocks noChangeAspect="1"/>
          </p:cNvPicPr>
          <p:nvPr/>
        </p:nvPicPr>
        <p:blipFill>
          <a:blip r:embed="rId4">
            <a:extLst>
              <a:ext uri="{28A0092B-C50C-407E-A947-70E740481C1C}">
                <a14:useLocalDpi xmlns:a14="http://schemas.microsoft.com/office/drawing/2010/main" val="0"/>
              </a:ext>
            </a:extLst>
          </a:blip>
          <a:srcRect l="46745" t="3253" r="13559" b="67638"/>
          <a:stretch>
            <a:fillRect/>
          </a:stretch>
        </p:blipFill>
        <p:spPr bwMode="auto">
          <a:xfrm>
            <a:off x="7917702" y="3751508"/>
            <a:ext cx="31877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8">
            <a:extLst>
              <a:ext uri="{FF2B5EF4-FFF2-40B4-BE49-F238E27FC236}">
                <a16:creationId xmlns:a16="http://schemas.microsoft.com/office/drawing/2014/main" id="{EF75A5C4-C6B1-095D-FB90-7E713106F42A}"/>
              </a:ext>
            </a:extLst>
          </p:cNvPr>
          <p:cNvSpPr>
            <a:spLocks noChangeArrowheads="1"/>
          </p:cNvSpPr>
          <p:nvPr/>
        </p:nvSpPr>
        <p:spPr bwMode="auto">
          <a:xfrm>
            <a:off x="355600" y="5260975"/>
            <a:ext cx="8458246" cy="966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801688"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lnSpc>
                <a:spcPct val="150000"/>
              </a:lnSpc>
              <a:buSzPct val="100000"/>
              <a:buFont typeface="Wingdings" panose="05000000000000000000" pitchFamily="2" charset="2"/>
              <a:buChar char="§"/>
            </a:pPr>
            <a:r>
              <a:rPr lang="en-US" altLang="en-US" sz="2000" dirty="0">
                <a:solidFill>
                  <a:srgbClr val="0033CC"/>
                </a:solidFill>
                <a:latin typeface="Tw Cen MT" panose="020B0602020104020603" pitchFamily="34" charset="0"/>
              </a:rPr>
              <a:t>D</a:t>
            </a:r>
            <a:r>
              <a:rPr lang="en-US" altLang="en-US" sz="2000" dirty="0">
                <a:solidFill>
                  <a:srgbClr val="FF0000"/>
                </a:solidFill>
                <a:latin typeface="Tw Cen MT" panose="020B0602020104020603" pitchFamily="34" charset="0"/>
              </a:rPr>
              <a:t>-glyceraldehyde</a:t>
            </a:r>
            <a:r>
              <a:rPr lang="en-US" altLang="en-US" sz="2000" dirty="0">
                <a:solidFill>
                  <a:srgbClr val="000000"/>
                </a:solidFill>
                <a:latin typeface="Tw Cen MT" panose="020B0602020104020603" pitchFamily="34" charset="0"/>
              </a:rPr>
              <a:t>, with the </a:t>
            </a:r>
            <a:r>
              <a:rPr lang="en-US" altLang="en-US" sz="2000" dirty="0">
                <a:solidFill>
                  <a:srgbClr val="FF0000"/>
                </a:solidFill>
                <a:latin typeface="Tw Cen MT" panose="020B0602020104020603" pitchFamily="34" charset="0"/>
              </a:rPr>
              <a:t>hydroxyl group </a:t>
            </a:r>
            <a:r>
              <a:rPr lang="en-US" altLang="en-US" sz="2000" dirty="0">
                <a:solidFill>
                  <a:srgbClr val="000000"/>
                </a:solidFill>
                <a:latin typeface="Tw Cen MT" panose="020B0602020104020603" pitchFamily="34" charset="0"/>
              </a:rPr>
              <a:t>on the </a:t>
            </a:r>
            <a:r>
              <a:rPr lang="en-US" altLang="en-US" sz="2000" i="1" dirty="0">
                <a:solidFill>
                  <a:srgbClr val="FF0000"/>
                </a:solidFill>
                <a:latin typeface="Tw Cen MT" panose="020B0602020104020603" pitchFamily="34" charset="0"/>
              </a:rPr>
              <a:t>right</a:t>
            </a:r>
            <a:r>
              <a:rPr lang="en-US" altLang="en-US" sz="2000" i="1" dirty="0">
                <a:solidFill>
                  <a:srgbClr val="000000"/>
                </a:solidFill>
                <a:latin typeface="Tw Cen MT" panose="020B0602020104020603" pitchFamily="34" charset="0"/>
              </a:rPr>
              <a:t>.</a:t>
            </a:r>
          </a:p>
          <a:p>
            <a:pPr algn="just" eaLnBrk="1">
              <a:lnSpc>
                <a:spcPct val="150000"/>
              </a:lnSpc>
              <a:buSzPct val="100000"/>
              <a:buFont typeface="Wingdings" panose="05000000000000000000" pitchFamily="2" charset="2"/>
              <a:buChar char="§"/>
            </a:pPr>
            <a:r>
              <a:rPr lang="en-US" altLang="en-US" sz="2000" dirty="0">
                <a:solidFill>
                  <a:srgbClr val="0033CC"/>
                </a:solidFill>
                <a:latin typeface="Tw Cen MT" panose="020B0602020104020603" pitchFamily="34" charset="0"/>
              </a:rPr>
              <a:t>L</a:t>
            </a:r>
            <a:r>
              <a:rPr lang="en-US" altLang="en-US" sz="2000" dirty="0">
                <a:solidFill>
                  <a:srgbClr val="FF0000"/>
                </a:solidFill>
                <a:latin typeface="Tw Cen MT" panose="020B0602020104020603" pitchFamily="34" charset="0"/>
              </a:rPr>
              <a:t>-glyceraldehyde, </a:t>
            </a:r>
            <a:r>
              <a:rPr lang="en-US" altLang="en-US" sz="2000" dirty="0">
                <a:solidFill>
                  <a:srgbClr val="000000"/>
                </a:solidFill>
                <a:latin typeface="Tw Cen MT" panose="020B0602020104020603" pitchFamily="34" charset="0"/>
              </a:rPr>
              <a:t>with the </a:t>
            </a:r>
            <a:r>
              <a:rPr lang="en-US" altLang="en-US" sz="2000" dirty="0">
                <a:solidFill>
                  <a:srgbClr val="FF0000"/>
                </a:solidFill>
                <a:latin typeface="Tw Cen MT" panose="020B0602020104020603" pitchFamily="34" charset="0"/>
              </a:rPr>
              <a:t>hydroxyl group </a:t>
            </a:r>
            <a:r>
              <a:rPr lang="en-US" altLang="en-US" sz="2000" dirty="0">
                <a:solidFill>
                  <a:srgbClr val="000000"/>
                </a:solidFill>
                <a:latin typeface="Tw Cen MT" panose="020B0602020104020603" pitchFamily="34" charset="0"/>
              </a:rPr>
              <a:t>on the </a:t>
            </a:r>
            <a:r>
              <a:rPr lang="en-US" altLang="en-US" sz="2000" i="1" dirty="0">
                <a:solidFill>
                  <a:srgbClr val="FF0000"/>
                </a:solidFill>
                <a:latin typeface="Tw Cen MT" panose="020B0602020104020603" pitchFamily="34" charset="0"/>
              </a:rPr>
              <a:t>left</a:t>
            </a:r>
            <a:r>
              <a:rPr lang="en-US" altLang="en-US" sz="2000" dirty="0">
                <a:solidFill>
                  <a:srgbClr val="FF0000"/>
                </a:solidFill>
                <a:latin typeface="Tw Cen MT" panose="020B0602020104020603" pitchFamily="34" charset="0"/>
              </a:rPr>
              <a:t>.</a:t>
            </a:r>
            <a:r>
              <a:rPr lang="en-US" altLang="en-US" sz="2000" dirty="0">
                <a:solidFill>
                  <a:srgbClr val="000000"/>
                </a:solidFill>
                <a:latin typeface="Tw Cen MT" panose="020B0602020104020603" pitchFamily="34" charset="0"/>
              </a:rPr>
              <a: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ppt_x</p:attrName>
                                        </p:attrNameLst>
                                      </p:cBhvr>
                                      <p:tavLst>
                                        <p:tav tm="0">
                                          <p:val>
                                            <p:strVal val="#ppt_x"/>
                                          </p:val>
                                        </p:tav>
                                        <p:tav tm="100000">
                                          <p:val>
                                            <p:strVal val="#ppt_x"/>
                                          </p:val>
                                        </p:tav>
                                      </p:tavLst>
                                    </p:anim>
                                    <p:anim calcmode="lin" valueType="num">
                                      <p:cBhvr>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ppt_x</p:attrName>
                                        </p:attrNameLst>
                                      </p:cBhvr>
                                      <p:tavLst>
                                        <p:tav tm="0">
                                          <p:val>
                                            <p:strVal val="#ppt_x"/>
                                          </p:val>
                                        </p:tav>
                                        <p:tav tm="100000">
                                          <p:val>
                                            <p:strVal val="#ppt_x"/>
                                          </p:val>
                                        </p:tav>
                                      </p:tavLst>
                                    </p:anim>
                                    <p:anim calcmode="lin" valueType="num">
                                      <p:cBhvr>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ppt_x</p:attrName>
                                        </p:attrNameLst>
                                      </p:cBhvr>
                                      <p:tavLst>
                                        <p:tav tm="0">
                                          <p:val>
                                            <p:strVal val="#ppt_x"/>
                                          </p:val>
                                        </p:tav>
                                        <p:tav tm="100000">
                                          <p:val>
                                            <p:strVal val="#ppt_x"/>
                                          </p:val>
                                        </p:tav>
                                      </p:tavLst>
                                    </p:anim>
                                    <p:anim calcmode="lin" valueType="num">
                                      <p:cBhvr>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circle(in)">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name="Slide146">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3585FD-E00E-4A91-83AC-B5E72DE67996}"/>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CA0B4059-5E64-4941-8BD5-763C86379132}"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8</a:t>
            </a:fld>
            <a:endParaRPr lang="en-US" sz="1050" b="1" kern="0">
              <a:solidFill>
                <a:srgbClr val="FFFFFF"/>
              </a:solidFill>
              <a:latin typeface="Tw Cen MT" pitchFamily="34"/>
            </a:endParaRPr>
          </a:p>
        </p:txBody>
      </p:sp>
      <p:pic>
        <p:nvPicPr>
          <p:cNvPr id="18435" name="Picture 2">
            <a:extLst>
              <a:ext uri="{FF2B5EF4-FFF2-40B4-BE49-F238E27FC236}">
                <a16:creationId xmlns:a16="http://schemas.microsoft.com/office/drawing/2014/main" id="{B40B8402-8E4B-4589-903E-62A90960AAB6}"/>
              </a:ext>
            </a:extLst>
          </p:cNvPr>
          <p:cNvPicPr>
            <a:picLocks noChangeAspect="1"/>
          </p:cNvPicPr>
          <p:nvPr/>
        </p:nvPicPr>
        <p:blipFill>
          <a:blip r:embed="rId2">
            <a:extLst>
              <a:ext uri="{28A0092B-C50C-407E-A947-70E740481C1C}">
                <a14:useLocalDpi xmlns:a14="http://schemas.microsoft.com/office/drawing/2010/main" val="0"/>
              </a:ext>
            </a:extLst>
          </a:blip>
          <a:srcRect l="2122" t="1411" b="14046"/>
          <a:stretch>
            <a:fillRect/>
          </a:stretch>
        </p:blipFill>
        <p:spPr bwMode="auto">
          <a:xfrm>
            <a:off x="1797050" y="1628775"/>
            <a:ext cx="8691563"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http://medicalcity.ksu.edu.sa/images/uploads/news/KSU_BackgroundLogo_(2).png">
            <a:extLst>
              <a:ext uri="{FF2B5EF4-FFF2-40B4-BE49-F238E27FC236}">
                <a16:creationId xmlns:a16="http://schemas.microsoft.com/office/drawing/2014/main" id="{654932E1-6532-48D9-8519-D3C76BF44B41}"/>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4" name="Rectangle 3">
            <a:extLst>
              <a:ext uri="{FF2B5EF4-FFF2-40B4-BE49-F238E27FC236}">
                <a16:creationId xmlns:a16="http://schemas.microsoft.com/office/drawing/2014/main" id="{7D20C3F5-4230-E3CF-9718-70B56823B89F}"/>
              </a:ext>
            </a:extLst>
          </p:cNvPr>
          <p:cNvSpPr>
            <a:spLocks noChangeArrowheads="1"/>
          </p:cNvSpPr>
          <p:nvPr/>
        </p:nvSpPr>
        <p:spPr bwMode="auto">
          <a:xfrm>
            <a:off x="4340903" y="404813"/>
            <a:ext cx="29196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Stereoisomers</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name="Slide150">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245E4A-0F6F-4A0C-8844-499F17E202DD}"/>
              </a:ext>
            </a:extLst>
          </p:cNvPr>
          <p:cNvSpPr txBox="1"/>
          <p:nvPr/>
        </p:nvSpPr>
        <p:spPr>
          <a:xfrm>
            <a:off x="0" y="1271588"/>
            <a:ext cx="711200" cy="244475"/>
          </a:xfrm>
          <a:prstGeom prst="rect">
            <a:avLst/>
          </a:prstGeom>
          <a:noFill/>
          <a:ln cap="flat">
            <a:noFill/>
          </a:ln>
        </p:spPr>
        <p:txBody>
          <a:bodyPr anchor="ctr" anchorCtr="1">
            <a:normAutofit/>
          </a:bodyPr>
          <a:lstStyle/>
          <a:p>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fld id="{88E110C5-4072-4DE9-92BA-21E62B0FF25A}" type="slidenum">
              <a:rPr lang="en-US" sz="1050" b="1" kern="0">
                <a:solidFill>
                  <a:srgbClr val="FFFFFF"/>
                </a:solidFill>
                <a:latin typeface="Tw Cen MT" pitchFamily="34"/>
              </a:rPr>
              <a:pPr algn="ctr" defTabSz="685800" eaLnBrk="1" fontAlgn="auto" hangingPunct="1">
                <a:lnSpc>
                  <a:spcPct val="90000"/>
                </a:lnSpc>
                <a:spcBef>
                  <a:spcPts val="0"/>
                </a:spcBef>
                <a:spcAft>
                  <a:spcPts val="0"/>
                </a:spcAft>
                <a:defRPr sz="1800" b="0" i="0" u="none" strike="noStrike" kern="0" cap="none" spc="0" baseline="0">
                  <a:solidFill>
                    <a:srgbClr val="000000"/>
                  </a:solidFill>
                  <a:uFillTx/>
                </a:defRPr>
              </a:pPr>
              <a:t>9</a:t>
            </a:fld>
            <a:endParaRPr lang="en-US" sz="1050" b="1" kern="0">
              <a:solidFill>
                <a:srgbClr val="FFFFFF"/>
              </a:solidFill>
              <a:latin typeface="Tw Cen MT" pitchFamily="34"/>
            </a:endParaRPr>
          </a:p>
        </p:txBody>
      </p:sp>
      <p:sp>
        <p:nvSpPr>
          <p:cNvPr id="3" name="Rectangle 3">
            <a:extLst>
              <a:ext uri="{FF2B5EF4-FFF2-40B4-BE49-F238E27FC236}">
                <a16:creationId xmlns:a16="http://schemas.microsoft.com/office/drawing/2014/main" id="{417B0D15-A1F2-4A45-B6EE-E253052E54EF}"/>
              </a:ext>
            </a:extLst>
          </p:cNvPr>
          <p:cNvSpPr>
            <a:spLocks noChangeArrowheads="1"/>
          </p:cNvSpPr>
          <p:nvPr/>
        </p:nvSpPr>
        <p:spPr bwMode="auto">
          <a:xfrm>
            <a:off x="750888" y="1597025"/>
            <a:ext cx="11441112"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indent="0" algn="just" eaLnBrk="1">
              <a:buSzPct val="100000"/>
              <a:defRPr/>
            </a:pPr>
            <a:r>
              <a:rPr lang="en-US" altLang="en-US" sz="3200" b="1" i="1" dirty="0">
                <a:solidFill>
                  <a:srgbClr val="FF0000"/>
                </a:solidFill>
                <a:latin typeface="Tw Cen MT" panose="020B0602020104020603" pitchFamily="34" charset="0"/>
                <a:ea typeface="MV Boli" panose="02000500030200090000" pitchFamily="2" charset="0"/>
                <a:cs typeface="MV Boli" panose="02000500030200090000" pitchFamily="2" charset="0"/>
              </a:rPr>
              <a:t>2. Epimers</a:t>
            </a:r>
            <a:r>
              <a:rPr lang="en-US" altLang="en-US" sz="3200" b="1" dirty="0">
                <a:solidFill>
                  <a:srgbClr val="000000"/>
                </a:solidFill>
                <a:latin typeface="Tw Cen MT" panose="020B0602020104020603" pitchFamily="34" charset="0"/>
              </a:rPr>
              <a:t> </a:t>
            </a:r>
          </a:p>
          <a:p>
            <a:pPr algn="just" eaLnBrk="1">
              <a:buSzPct val="100000"/>
              <a:buFont typeface="Courier New" panose="02070309020205020404" pitchFamily="49" charset="0"/>
              <a:buChar char="o"/>
              <a:defRPr/>
            </a:pPr>
            <a:r>
              <a:rPr lang="en-US" altLang="en-US" sz="2000" dirty="0">
                <a:solidFill>
                  <a:srgbClr val="000000"/>
                </a:solidFill>
                <a:latin typeface="Tw Cen MT" panose="020B0602020104020603" pitchFamily="34" charset="0"/>
              </a:rPr>
              <a:t>A special name is given to diastereomers that </a:t>
            </a:r>
            <a:r>
              <a:rPr lang="en-US" altLang="en-US" sz="2000" b="1" dirty="0">
                <a:solidFill>
                  <a:srgbClr val="0033CC"/>
                </a:solidFill>
                <a:latin typeface="Tw Cen MT" panose="020B0602020104020603" pitchFamily="34" charset="0"/>
              </a:rPr>
              <a:t>differ in configuration </a:t>
            </a:r>
            <a:r>
              <a:rPr lang="en-US" altLang="en-US" sz="2000" b="1" i="1" dirty="0">
                <a:solidFill>
                  <a:srgbClr val="0033CC"/>
                </a:solidFill>
                <a:latin typeface="Tw Cen MT" panose="020B0602020104020603" pitchFamily="34" charset="0"/>
              </a:rPr>
              <a:t>at only one </a:t>
            </a:r>
            <a:r>
              <a:rPr lang="en-US" altLang="en-US" sz="2000" b="1" i="1" dirty="0" err="1">
                <a:solidFill>
                  <a:srgbClr val="0033CC"/>
                </a:solidFill>
                <a:latin typeface="Tw Cen MT" panose="020B0602020104020603" pitchFamily="34" charset="0"/>
              </a:rPr>
              <a:t>stereogenic</a:t>
            </a:r>
            <a:r>
              <a:rPr lang="en-US" altLang="en-US" sz="2000" b="1" i="1" dirty="0">
                <a:solidFill>
                  <a:srgbClr val="0033CC"/>
                </a:solidFill>
                <a:latin typeface="Tw Cen MT" panose="020B0602020104020603" pitchFamily="34" charset="0"/>
              </a:rPr>
              <a:t> center</a:t>
            </a:r>
            <a:r>
              <a:rPr lang="en-US" altLang="en-US" sz="2000" dirty="0">
                <a:solidFill>
                  <a:srgbClr val="000000"/>
                </a:solidFill>
                <a:latin typeface="Tw Cen MT" panose="020B0602020104020603" pitchFamily="34" charset="0"/>
              </a:rPr>
              <a:t>.</a:t>
            </a:r>
          </a:p>
        </p:txBody>
      </p:sp>
      <p:sp>
        <p:nvSpPr>
          <p:cNvPr id="4" name="Rectangle 18">
            <a:extLst>
              <a:ext uri="{FF2B5EF4-FFF2-40B4-BE49-F238E27FC236}">
                <a16:creationId xmlns:a16="http://schemas.microsoft.com/office/drawing/2014/main" id="{6A03BB4B-C128-4B8C-8E0F-7C3E84FE8246}"/>
              </a:ext>
            </a:extLst>
          </p:cNvPr>
          <p:cNvSpPr>
            <a:spLocks noChangeArrowheads="1"/>
          </p:cNvSpPr>
          <p:nvPr/>
        </p:nvSpPr>
        <p:spPr bwMode="auto">
          <a:xfrm>
            <a:off x="750888" y="2813050"/>
            <a:ext cx="11090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buSzPct val="100000"/>
              <a:buFont typeface="Courier New" panose="02070309020205020404" pitchFamily="49" charset="0"/>
              <a:buChar char="o"/>
            </a:pPr>
            <a:r>
              <a:rPr lang="en-US" altLang="en-US" sz="2000" b="1" i="1" dirty="0">
                <a:solidFill>
                  <a:srgbClr val="FF0000"/>
                </a:solidFill>
                <a:latin typeface="Tw Cen MT" panose="020B0602020104020603" pitchFamily="34" charset="0"/>
                <a:ea typeface="MV Boli" panose="02000500030200090000" pitchFamily="2" charset="0"/>
                <a:cs typeface="MV Boli" panose="02000500030200090000" pitchFamily="2" charset="0"/>
              </a:rPr>
              <a:t>Examples; </a:t>
            </a:r>
          </a:p>
        </p:txBody>
      </p:sp>
      <p:sp>
        <p:nvSpPr>
          <p:cNvPr id="5" name="Rectangle 19">
            <a:extLst>
              <a:ext uri="{FF2B5EF4-FFF2-40B4-BE49-F238E27FC236}">
                <a16:creationId xmlns:a16="http://schemas.microsoft.com/office/drawing/2014/main" id="{4685FF6A-792A-448F-B64C-5643225B0999}"/>
              </a:ext>
            </a:extLst>
          </p:cNvPr>
          <p:cNvSpPr>
            <a:spLocks noChangeArrowheads="1"/>
          </p:cNvSpPr>
          <p:nvPr/>
        </p:nvSpPr>
        <p:spPr bwMode="auto">
          <a:xfrm>
            <a:off x="2974975" y="6065838"/>
            <a:ext cx="25431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r>
              <a:rPr lang="en-US" altLang="en-US" sz="1600" b="1">
                <a:solidFill>
                  <a:srgbClr val="0070C0"/>
                </a:solidFill>
                <a:latin typeface="Tw Cen MT" panose="020B0602020104020603" pitchFamily="34" charset="0"/>
              </a:rPr>
              <a:t>D-glucose and D-mannose are epimers (at C-2).</a:t>
            </a:r>
          </a:p>
        </p:txBody>
      </p:sp>
      <p:sp>
        <p:nvSpPr>
          <p:cNvPr id="6" name="Rectangle 20">
            <a:extLst>
              <a:ext uri="{FF2B5EF4-FFF2-40B4-BE49-F238E27FC236}">
                <a16:creationId xmlns:a16="http://schemas.microsoft.com/office/drawing/2014/main" id="{C0612F71-7053-4DDF-B68F-C2DA9B421A95}"/>
              </a:ext>
            </a:extLst>
          </p:cNvPr>
          <p:cNvSpPr>
            <a:spLocks noChangeArrowheads="1"/>
          </p:cNvSpPr>
          <p:nvPr/>
        </p:nvSpPr>
        <p:spPr bwMode="auto">
          <a:xfrm>
            <a:off x="6527800" y="6103938"/>
            <a:ext cx="26892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a:r>
              <a:rPr lang="en-US" altLang="en-US" sz="1600" b="1">
                <a:solidFill>
                  <a:srgbClr val="0070C0"/>
                </a:solidFill>
                <a:latin typeface="Tw Cen MT" panose="020B0602020104020603" pitchFamily="34" charset="0"/>
              </a:rPr>
              <a:t>D-glucose</a:t>
            </a:r>
            <a:r>
              <a:rPr lang="en-US" altLang="en-US" b="1">
                <a:solidFill>
                  <a:srgbClr val="0070C0"/>
                </a:solidFill>
                <a:latin typeface="Tw Cen MT" panose="020B0602020104020603" pitchFamily="34" charset="0"/>
              </a:rPr>
              <a:t> and D-galactose are epimers (at C-4).</a:t>
            </a:r>
          </a:p>
        </p:txBody>
      </p:sp>
      <p:pic>
        <p:nvPicPr>
          <p:cNvPr id="22535" name="Picture 2" descr="Image result for d-glucose and d-mannose are epimers">
            <a:extLst>
              <a:ext uri="{FF2B5EF4-FFF2-40B4-BE49-F238E27FC236}">
                <a16:creationId xmlns:a16="http://schemas.microsoft.com/office/drawing/2014/main" id="{D7B36FEE-7C9C-4044-86B4-1B86D7C665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13138" y="2974975"/>
            <a:ext cx="4237037" cy="296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http://medicalcity.ksu.edu.sa/images/uploads/news/KSU_BackgroundLogo_(2).png">
            <a:extLst>
              <a:ext uri="{FF2B5EF4-FFF2-40B4-BE49-F238E27FC236}">
                <a16:creationId xmlns:a16="http://schemas.microsoft.com/office/drawing/2014/main" id="{486F9972-C832-4713-9658-2EC9A5BDE813}"/>
              </a:ext>
            </a:extLst>
          </p:cNvPr>
          <p:cNvPicPr>
            <a:picLocks noChangeAspect="1" noChangeArrowheads="1"/>
          </p:cNvPicPr>
          <p:nvPr/>
        </p:nvPicPr>
        <p:blipFill>
          <a:blip r:embed="rId3" cstate="print"/>
          <a:srcRect l="16842" t="20000" r="13684" b="28000"/>
          <a:stretch>
            <a:fillRect/>
          </a:stretch>
        </p:blipFill>
        <p:spPr bwMode="auto">
          <a:xfrm>
            <a:off x="9552384" y="134144"/>
            <a:ext cx="2514600" cy="990600"/>
          </a:xfrm>
          <a:prstGeom prst="rect">
            <a:avLst/>
          </a:prstGeom>
          <a:noFill/>
          <a:effectLst>
            <a:glow rad="228600">
              <a:schemeClr val="bg1">
                <a:alpha val="40000"/>
              </a:schemeClr>
            </a:glow>
          </a:effectLst>
        </p:spPr>
      </p:pic>
      <p:sp>
        <p:nvSpPr>
          <p:cNvPr id="7" name="Rectangle 3">
            <a:extLst>
              <a:ext uri="{FF2B5EF4-FFF2-40B4-BE49-F238E27FC236}">
                <a16:creationId xmlns:a16="http://schemas.microsoft.com/office/drawing/2014/main" id="{CE938A21-386E-8A14-D7AA-D0E26945B4CE}"/>
              </a:ext>
            </a:extLst>
          </p:cNvPr>
          <p:cNvSpPr>
            <a:spLocks noChangeArrowheads="1"/>
          </p:cNvSpPr>
          <p:nvPr/>
        </p:nvSpPr>
        <p:spPr bwMode="auto">
          <a:xfrm>
            <a:off x="4340903" y="404813"/>
            <a:ext cx="29196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FF0000"/>
                </a:solidFill>
                <a:latin typeface="Segoe UI" panose="020B0502040204020203" pitchFamily="34" charset="0"/>
                <a:cs typeface="Segoe UI" panose="020B0502040204020203" pitchFamily="34" charset="0"/>
              </a:rPr>
              <a:t>Stereoisomers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100000">
                                          <p:val>
                                            <p:strVal val="#ppt_x"/>
                                          </p:val>
                                        </p:tav>
                                      </p:tavLst>
                                    </p:anim>
                                    <p:anim calcmode="lin" valueType="num">
                                      <p:cBhvr>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500"/>
                                        <p:tgtEl>
                                          <p:spTgt spid="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ircle(i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theme1.xml><?xml version="1.0" encoding="utf-8"?>
<a:theme xmlns:a="http://schemas.openxmlformats.org/drawingml/2006/main" name="1_Studen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AcademicPresentation2</Template>
  <TotalTime>419</TotalTime>
  <Words>1865</Words>
  <Application>Microsoft Office PowerPoint</Application>
  <PresentationFormat>شاشة عريضة</PresentationFormat>
  <Paragraphs>183</Paragraphs>
  <Slides>25</Slides>
  <Notes>1</Notes>
  <HiddenSlides>0</HiddenSlides>
  <MMClips>0</MMClips>
  <ScaleCrop>false</ScaleCrop>
  <HeadingPairs>
    <vt:vector size="6" baseType="variant">
      <vt:variant>
        <vt:lpstr>الخطوط المستخدمة</vt:lpstr>
      </vt:variant>
      <vt:variant>
        <vt:i4>11</vt:i4>
      </vt:variant>
      <vt:variant>
        <vt:lpstr>نسق</vt:lpstr>
      </vt:variant>
      <vt:variant>
        <vt:i4>1</vt:i4>
      </vt:variant>
      <vt:variant>
        <vt:lpstr>عناوين الشرائح</vt:lpstr>
      </vt:variant>
      <vt:variant>
        <vt:i4>25</vt:i4>
      </vt:variant>
    </vt:vector>
  </HeadingPairs>
  <TitlesOfParts>
    <vt:vector size="37" baseType="lpstr">
      <vt:lpstr>Arial</vt:lpstr>
      <vt:lpstr>Calibri</vt:lpstr>
      <vt:lpstr>Courier New</vt:lpstr>
      <vt:lpstr>Palatino Linotype</vt:lpstr>
      <vt:lpstr>Sakkal Majalla</vt:lpstr>
      <vt:lpstr>Segoe UI</vt:lpstr>
      <vt:lpstr>Symbol</vt:lpstr>
      <vt:lpstr>Times New Roman</vt:lpstr>
      <vt:lpstr>Tw Cen MT</vt:lpstr>
      <vt:lpstr>Wingdings</vt:lpstr>
      <vt:lpstr>Wingdings 2</vt:lpstr>
      <vt:lpstr>1_Student presentation</vt:lpstr>
      <vt:lpstr>عرض تقديمي في PowerPoint</vt:lpstr>
      <vt:lpstr>عرض تقديمي في PowerPoint</vt:lpstr>
      <vt:lpstr>عرض تقديمي في PowerPoint</vt:lpstr>
      <vt:lpstr>عرض تقديمي في PowerPoint</vt:lpstr>
      <vt:lpstr>عرض تقديمي في PowerPoint</vt:lpstr>
      <vt:lpstr>Fischer Projection Formulas and D,L-Sugars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1) Reduction of Monosaccharides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melnewehy</dc:creator>
  <cp:lastModifiedBy>DELL11</cp:lastModifiedBy>
  <cp:revision>24</cp:revision>
  <cp:lastPrinted>2021-03-27T13:51:12Z</cp:lastPrinted>
  <dcterms:created xsi:type="dcterms:W3CDTF">2014-02-04T19:43:31Z</dcterms:created>
  <dcterms:modified xsi:type="dcterms:W3CDTF">2025-04-06T20:59:04Z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TC101671251033</vt:lpwstr>
  </property>
</Properties>
</file>