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4"/>
  </p:sldMasterIdLst>
  <p:notesMasterIdLst>
    <p:notesMasterId r:id="rId37"/>
  </p:notesMasterIdLst>
  <p:sldIdLst>
    <p:sldId id="256" r:id="rId5"/>
    <p:sldId id="277" r:id="rId6"/>
    <p:sldId id="408" r:id="rId7"/>
    <p:sldId id="278" r:id="rId8"/>
    <p:sldId id="287" r:id="rId9"/>
    <p:sldId id="345" r:id="rId10"/>
    <p:sldId id="409" r:id="rId11"/>
    <p:sldId id="410" r:id="rId12"/>
    <p:sldId id="411" r:id="rId13"/>
    <p:sldId id="353"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3" userDrawn="1">
          <p15:clr>
            <a:srgbClr val="A4A3A4"/>
          </p15:clr>
        </p15:guide>
        <p15:guide id="2" pos="3084"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A3A"/>
    <a:srgbClr val="0909FD"/>
    <a:srgbClr val="DFDFDF"/>
    <a:srgbClr val="CE3939"/>
    <a:srgbClr val="FFB7B7"/>
    <a:srgbClr val="30ACEC"/>
    <a:srgbClr val="0A850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A3B90-A5F0-4D10-A858-F06B7F1788EB}" v="187" dt="2024-04-28T19:5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02" autoAdjust="0"/>
    <p:restoredTop sz="94660"/>
  </p:normalViewPr>
  <p:slideViewPr>
    <p:cSldViewPr snapToGrid="0">
      <p:cViewPr varScale="1">
        <p:scale>
          <a:sx n="114" d="100"/>
          <a:sy n="114" d="100"/>
        </p:scale>
        <p:origin x="1464" y="114"/>
      </p:cViewPr>
      <p:guideLst>
        <p:guide orient="horz" pos="2863"/>
        <p:guide pos="30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BCC2D-D83C-41B8-AF8C-55543772F0A6}" type="datetimeFigureOut">
              <a:rPr lang="en-US" smtClean="0"/>
              <a:t>10/21/2024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811D8-84DA-4E68-AB0A-3241D69B7CAB}" type="slidenum">
              <a:rPr lang="en-US" smtClean="0"/>
              <a:t>‹#›</a:t>
            </a:fld>
            <a:endParaRPr lang="en-US"/>
          </a:p>
        </p:txBody>
      </p:sp>
    </p:spTree>
    <p:extLst>
      <p:ext uri="{BB962C8B-B14F-4D97-AF65-F5344CB8AC3E}">
        <p14:creationId xmlns:p14="http://schemas.microsoft.com/office/powerpoint/2010/main" val="285621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E95C64A-C58D-4ECE-AA5D-058F9021DA38}" type="datetime1">
              <a:rPr lang="en-US" smtClean="0"/>
              <a:t>10/21/2024</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D94C029-46D2-4EB7-AD29-70B14203DBE4}"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9335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09B1B5-2F75-4837-B98F-0BF794FB191E}"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82680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dirty="0"/>
              <a:t>Click to edit Master title style</a:t>
            </a:r>
          </a:p>
        </p:txBody>
      </p:sp>
      <p:sp>
        <p:nvSpPr>
          <p:cNvPr id="3" name="Content Placeholder 2"/>
          <p:cNvSpPr>
            <a:spLocks noGrp="1"/>
          </p:cNvSpPr>
          <p:nvPr>
            <p:ph idx="1"/>
          </p:nvPr>
        </p:nvSpPr>
        <p:spPr>
          <a:xfrm>
            <a:off x="982133" y="2667000"/>
            <a:ext cx="7704667" cy="3332816"/>
          </a:xfrm>
        </p:spPr>
        <p:txBody>
          <a:bodyPr anchor="ct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6AE35FA-D103-4BA3-AF94-D1CE89F48DF7}" type="datetime1">
              <a:rPr lang="en-US" smtClean="0"/>
              <a:t>10/21/2024</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94218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C7599B-73DF-4963-B159-CD17E09F0FFC}" type="datetime1">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4465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8015B-4F41-45CC-BAFC-F2D08C674A25}"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41043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E885E-B3AE-4B3A-80DA-084793586162}" type="datetime1">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25156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128D80-EA5A-4D65-914C-0573BF7CCD6A}" type="datetime1">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374623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1E060-8B5F-48AF-AC2A-6FD95F734179}" type="datetime1">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155938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588905-4A57-40E5-9D49-0AAB1C82A1D6}"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103670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11FCB8-C020-4F28-8AE3-E46CD01C82E6}"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4C029-46D2-4EB7-AD29-70B14203DBE4}" type="slidenum">
              <a:rPr lang="en-US" smtClean="0"/>
              <a:t>‹#›</a:t>
            </a:fld>
            <a:endParaRPr lang="en-US"/>
          </a:p>
        </p:txBody>
      </p:sp>
    </p:spTree>
    <p:extLst>
      <p:ext uri="{BB962C8B-B14F-4D97-AF65-F5344CB8AC3E}">
        <p14:creationId xmlns:p14="http://schemas.microsoft.com/office/powerpoint/2010/main" val="428242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Sakkal Majalla" panose="02000000000000000000" pitchFamily="2" charset="-78"/>
              </a:defRPr>
            </a:lvl1pPr>
          </a:lstStyle>
          <a:p>
            <a:fld id="{28340112-DC8E-49E1-A4A2-4EF75ABD0475}" type="datetime1">
              <a:rPr lang="en-US" smtClean="0"/>
              <a:t>10/21/2024</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Sakkal Majalla" panose="02000000000000000000" pitchFamily="2" charset="-78"/>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Sakkal Majalla" panose="02000000000000000000" pitchFamily="2" charset="-78"/>
              </a:defRPr>
            </a:lvl1pPr>
          </a:lstStyle>
          <a:p>
            <a:fld id="{1D94C029-46D2-4EB7-AD29-70B14203DBE4}" type="slidenum">
              <a:rPr lang="en-US" smtClean="0"/>
              <a:pPr/>
              <a:t>‹#›</a:t>
            </a:fld>
            <a:endParaRPr lang="en-US" dirty="0"/>
          </a:p>
        </p:txBody>
      </p:sp>
    </p:spTree>
    <p:extLst>
      <p:ext uri="{BB962C8B-B14F-4D97-AF65-F5344CB8AC3E}">
        <p14:creationId xmlns:p14="http://schemas.microsoft.com/office/powerpoint/2010/main" val="23397142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6.emf"/><Relationship Id="rId5" Type="http://schemas.openxmlformats.org/officeDocument/2006/relationships/oleObject" Target="../embeddings/oleObject15.bin"/><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3.emf"/><Relationship Id="rId5" Type="http://schemas.openxmlformats.org/officeDocument/2006/relationships/oleObject" Target="../embeddings/oleObject22.bin"/><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5.emf"/><Relationship Id="rId5" Type="http://schemas.openxmlformats.org/officeDocument/2006/relationships/oleObject" Target="../embeddings/oleObject24.bin"/><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7.emf"/><Relationship Id="rId5" Type="http://schemas.openxmlformats.org/officeDocument/2006/relationships/oleObject" Target="../embeddings/oleObject26.bin"/><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9.emf"/><Relationship Id="rId5" Type="http://schemas.openxmlformats.org/officeDocument/2006/relationships/oleObject" Target="../embeddings/oleObject28.bin"/><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1.emf"/><Relationship Id="rId5" Type="http://schemas.openxmlformats.org/officeDocument/2006/relationships/oleObject" Target="../embeddings/oleObject30.bin"/><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3.emf"/><Relationship Id="rId5" Type="http://schemas.openxmlformats.org/officeDocument/2006/relationships/oleObject" Target="../embeddings/oleObject32.bin"/><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5.png"/><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7.emf"/><Relationship Id="rId5" Type="http://schemas.openxmlformats.org/officeDocument/2006/relationships/oleObject" Target="../embeddings/oleObject35.bin"/><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9.emf"/><Relationship Id="rId5" Type="http://schemas.openxmlformats.org/officeDocument/2006/relationships/oleObject" Target="../embeddings/oleObject37.bin"/><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1.emf"/><Relationship Id="rId5" Type="http://schemas.openxmlformats.org/officeDocument/2006/relationships/oleObject" Target="../embeddings/oleObject39.bin"/><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43.emf"/><Relationship Id="rId5" Type="http://schemas.openxmlformats.org/officeDocument/2006/relationships/oleObject" Target="../embeddings/oleObject41.bin"/><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45.emf"/><Relationship Id="rId5" Type="http://schemas.openxmlformats.org/officeDocument/2006/relationships/oleObject" Target="../embeddings/oleObject43.bin"/><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47.emf"/><Relationship Id="rId5" Type="http://schemas.openxmlformats.org/officeDocument/2006/relationships/oleObject" Target="../embeddings/oleObject45.bin"/><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BED2829-284D-483C-80BD-AF6A6AEB1BE9}"/>
              </a:ext>
            </a:extLst>
          </p:cNvPr>
          <p:cNvSpPr>
            <a:spLocks noChangeArrowheads="1"/>
          </p:cNvSpPr>
          <p:nvPr/>
        </p:nvSpPr>
        <p:spPr bwMode="auto">
          <a:xfrm>
            <a:off x="1323473" y="2001253"/>
            <a:ext cx="762802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66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Heterocyclic Organic Chemistry</a:t>
            </a:r>
          </a:p>
          <a:p>
            <a:pPr algn="ctr" eaLnBrk="1" hangingPunct="1">
              <a:spcBef>
                <a:spcPct val="0"/>
              </a:spcBef>
              <a:buClrTx/>
              <a:buFontTx/>
              <a:buNone/>
              <a:defRPr/>
            </a:pPr>
            <a:r>
              <a:rPr lang="en-US"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CHEM 341</a:t>
            </a:r>
            <a:endParaRPr lang="en-IN"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
        <p:nvSpPr>
          <p:cNvPr id="6" name="Rectangle 6">
            <a:extLst>
              <a:ext uri="{FF2B5EF4-FFF2-40B4-BE49-F238E27FC236}">
                <a16:creationId xmlns:a16="http://schemas.microsoft.com/office/drawing/2014/main" id="{CD5C7845-7435-4A40-A0CC-11A68CA4B8C3}"/>
              </a:ext>
            </a:extLst>
          </p:cNvPr>
          <p:cNvSpPr>
            <a:spLocks noChangeArrowheads="1"/>
          </p:cNvSpPr>
          <p:nvPr/>
        </p:nvSpPr>
        <p:spPr bwMode="auto">
          <a:xfrm>
            <a:off x="2572854" y="5012915"/>
            <a:ext cx="49600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rPr>
              <a:t>Dr. Sultan </a:t>
            </a:r>
            <a:r>
              <a:rPr lang="en-US" altLang="en-US" sz="1800" dirty="0" err="1">
                <a:solidFill>
                  <a:srgbClr val="30ACEC"/>
                </a:solidFill>
                <a:effectLst>
                  <a:outerShdw blurRad="38100" dist="38100" dir="2700000" algn="tl">
                    <a:srgbClr val="000000">
                      <a:alpha val="43137"/>
                    </a:srgbClr>
                  </a:outerShdw>
                </a:effectLst>
                <a:latin typeface="Palatino Linotype" panose="02040502050505030304" pitchFamily="18" charset="0"/>
              </a:rPr>
              <a:t>Almadhhi</a:t>
            </a:r>
            <a:endPar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endParaRPr>
          </a:p>
          <a:p>
            <a:pPr algn="ctr">
              <a:spcBef>
                <a:spcPct val="0"/>
              </a:spcBef>
              <a:buClrTx/>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Assistant Professor of Organic Chemistry </a:t>
            </a:r>
          </a:p>
          <a:p>
            <a:pPr algn="ctr">
              <a:spcBef>
                <a:spcPct val="0"/>
              </a:spcBef>
              <a:buClrTx/>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King Saud University</a:t>
            </a:r>
          </a:p>
        </p:txBody>
      </p:sp>
      <p:graphicFrame>
        <p:nvGraphicFramePr>
          <p:cNvPr id="7" name="Object 6">
            <a:extLst>
              <a:ext uri="{FF2B5EF4-FFF2-40B4-BE49-F238E27FC236}">
                <a16:creationId xmlns:a16="http://schemas.microsoft.com/office/drawing/2014/main" id="{FF0C30D6-EA5F-4EC5-B7EF-A4B2F9223F5A}"/>
              </a:ext>
            </a:extLst>
          </p:cNvPr>
          <p:cNvGraphicFramePr>
            <a:graphicFrameLocks noChangeAspect="1"/>
          </p:cNvGraphicFramePr>
          <p:nvPr>
            <p:extLst>
              <p:ext uri="{D42A27DB-BD31-4B8C-83A1-F6EECF244321}">
                <p14:modId xmlns:p14="http://schemas.microsoft.com/office/powerpoint/2010/main" val="1127032158"/>
              </p:ext>
            </p:extLst>
          </p:nvPr>
        </p:nvGraphicFramePr>
        <p:xfrm>
          <a:off x="7466013" y="5199063"/>
          <a:ext cx="1525587" cy="1558925"/>
        </p:xfrm>
        <a:graphic>
          <a:graphicData uri="http://schemas.openxmlformats.org/presentationml/2006/ole">
            <mc:AlternateContent xmlns:mc="http://schemas.openxmlformats.org/markup-compatibility/2006">
              <mc:Choice xmlns:v="urn:schemas-microsoft-com:vml" Requires="v">
                <p:oleObj spid="_x0000_s52282" name="CS ChemDraw Drawing" r:id="rId3" imgW="1525273" imgH="1558480" progId="ChemDraw.Document.6.0">
                  <p:embed/>
                </p:oleObj>
              </mc:Choice>
              <mc:Fallback>
                <p:oleObj name="CS ChemDraw Drawing" r:id="rId3" imgW="1525273" imgH="1558480" progId="ChemDraw.Document.6.0">
                  <p:embed/>
                  <p:pic>
                    <p:nvPicPr>
                      <p:cNvPr id="2" name="Object 1">
                        <a:extLst>
                          <a:ext uri="{FF2B5EF4-FFF2-40B4-BE49-F238E27FC236}">
                            <a16:creationId xmlns:a16="http://schemas.microsoft.com/office/drawing/2014/main" id="{C61F4862-935C-443C-81AA-660AE7B085B9}"/>
                          </a:ext>
                        </a:extLst>
                      </p:cNvPr>
                      <p:cNvPicPr/>
                      <p:nvPr/>
                    </p:nvPicPr>
                    <p:blipFill>
                      <a:blip r:embed="rId4"/>
                      <a:stretch>
                        <a:fillRect/>
                      </a:stretch>
                    </p:blipFill>
                    <p:spPr>
                      <a:xfrm>
                        <a:off x="7466013" y="5199063"/>
                        <a:ext cx="1525587" cy="1558925"/>
                      </a:xfrm>
                      <a:prstGeom prst="rect">
                        <a:avLst/>
                      </a:prstGeom>
                    </p:spPr>
                  </p:pic>
                </p:oleObj>
              </mc:Fallback>
            </mc:AlternateContent>
          </a:graphicData>
        </a:graphic>
      </p:graphicFrame>
      <p:sp>
        <p:nvSpPr>
          <p:cNvPr id="8" name="Rectangle 5">
            <a:extLst>
              <a:ext uri="{FF2B5EF4-FFF2-40B4-BE49-F238E27FC236}">
                <a16:creationId xmlns:a16="http://schemas.microsoft.com/office/drawing/2014/main" id="{089DF8B7-2020-45F8-B0C3-9C97680FDBE2}"/>
              </a:ext>
            </a:extLst>
          </p:cNvPr>
          <p:cNvSpPr>
            <a:spLocks noChangeArrowheads="1"/>
          </p:cNvSpPr>
          <p:nvPr/>
        </p:nvSpPr>
        <p:spPr bwMode="auto">
          <a:xfrm>
            <a:off x="0" y="6334780"/>
            <a:ext cx="1655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u="sng" dirty="0">
                <a:ln w="3175" cmpd="sng">
                  <a:noFill/>
                </a:ln>
                <a:solidFill>
                  <a:srgbClr val="30ACEC"/>
                </a:solidFill>
                <a:effectLst>
                  <a:outerShdw blurRad="38100" dist="38100" dir="2700000" algn="tl">
                    <a:srgbClr val="000000">
                      <a:alpha val="43137"/>
                    </a:srgbClr>
                  </a:outerShdw>
                </a:effectLst>
                <a:latin typeface="Sakkal Majalla" panose="02000000000000000000" pitchFamily="2" charset="-78"/>
                <a:ea typeface="+mj-ea"/>
                <a:cs typeface="+mj-cs"/>
              </a:rPr>
              <a:t>CHAPTER 4</a:t>
            </a:r>
            <a:endParaRPr lang="en-IN" altLang="en-US" u="sng" dirty="0">
              <a:ln w="3175" cmpd="sng">
                <a:noFill/>
              </a:ln>
              <a:solidFill>
                <a:srgbClr val="30ACEC"/>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Tree>
    <p:extLst>
      <p:ext uri="{BB962C8B-B14F-4D97-AF65-F5344CB8AC3E}">
        <p14:creationId xmlns:p14="http://schemas.microsoft.com/office/powerpoint/2010/main" val="259066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10</a:t>
            </a:fld>
            <a:endParaRPr lang="en-US"/>
          </a:p>
        </p:txBody>
      </p:sp>
      <p:sp>
        <p:nvSpPr>
          <p:cNvPr id="14" name="TextBox 13">
            <a:extLst>
              <a:ext uri="{FF2B5EF4-FFF2-40B4-BE49-F238E27FC236}">
                <a16:creationId xmlns:a16="http://schemas.microsoft.com/office/drawing/2014/main" id="{E06CDF64-1342-4956-9669-771620DDB8C6}"/>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The reactivity order in the electrophilic substitution </a:t>
            </a:r>
          </a:p>
        </p:txBody>
      </p:sp>
      <p:sp>
        <p:nvSpPr>
          <p:cNvPr id="16" name="Rectangle 15">
            <a:extLst>
              <a:ext uri="{FF2B5EF4-FFF2-40B4-BE49-F238E27FC236}">
                <a16:creationId xmlns:a16="http://schemas.microsoft.com/office/drawing/2014/main" id="{3C7CA271-BF03-4948-B2AF-F1F8F4D77562}"/>
              </a:ext>
            </a:extLst>
          </p:cNvPr>
          <p:cNvSpPr/>
          <p:nvPr/>
        </p:nvSpPr>
        <p:spPr>
          <a:xfrm>
            <a:off x="789385" y="1782905"/>
            <a:ext cx="8107479" cy="2589107"/>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In general,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and its analogs are less reactive than their corresponding single heterocyclic rings, making electrophilic aromatic substitution reactions slower in these compounds. </a:t>
            </a:r>
          </a:p>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This reduced reactivity can be attributed to the fact that the negative charge on each carbon atom is less localized due to the delocalization of the charge over the benzene ring.	</a:t>
            </a:r>
            <a:endParaRPr lang="en-US" dirty="0">
              <a:highlight>
                <a:srgbClr val="FF0000"/>
              </a:highlight>
              <a:latin typeface="Palatino Linotype" panose="02040502050505030304" pitchFamily="18" charset="0"/>
            </a:endParaRPr>
          </a:p>
        </p:txBody>
      </p:sp>
      <p:graphicFrame>
        <p:nvGraphicFramePr>
          <p:cNvPr id="6" name="Object 5">
            <a:extLst>
              <a:ext uri="{FF2B5EF4-FFF2-40B4-BE49-F238E27FC236}">
                <a16:creationId xmlns:a16="http://schemas.microsoft.com/office/drawing/2014/main" id="{64B78B9B-B53F-4C63-9261-006DFED920F1}"/>
              </a:ext>
            </a:extLst>
          </p:cNvPr>
          <p:cNvGraphicFramePr>
            <a:graphicFrameLocks noChangeAspect="1"/>
          </p:cNvGraphicFramePr>
          <p:nvPr>
            <p:extLst>
              <p:ext uri="{D42A27DB-BD31-4B8C-83A1-F6EECF244321}">
                <p14:modId xmlns:p14="http://schemas.microsoft.com/office/powerpoint/2010/main" val="517092296"/>
              </p:ext>
            </p:extLst>
          </p:nvPr>
        </p:nvGraphicFramePr>
        <p:xfrm>
          <a:off x="1741488" y="4748213"/>
          <a:ext cx="6384925" cy="1484312"/>
        </p:xfrm>
        <a:graphic>
          <a:graphicData uri="http://schemas.openxmlformats.org/presentationml/2006/ole">
            <mc:AlternateContent xmlns:mc="http://schemas.openxmlformats.org/markup-compatibility/2006">
              <mc:Choice xmlns:v="urn:schemas-microsoft-com:vml" Requires="v">
                <p:oleObj spid="_x0000_s125963" name="CS ChemDraw Drawing" r:id="rId3" imgW="5124840" imgH="1195666" progId="ChemDraw.Document.6.0">
                  <p:embed/>
                </p:oleObj>
              </mc:Choice>
              <mc:Fallback>
                <p:oleObj name="CS ChemDraw Drawing" r:id="rId3" imgW="5124840" imgH="1195666" progId="ChemDraw.Document.6.0">
                  <p:embed/>
                  <p:pic>
                    <p:nvPicPr>
                      <p:cNvPr id="11" name="Object 10">
                        <a:extLst>
                          <a:ext uri="{FF2B5EF4-FFF2-40B4-BE49-F238E27FC236}">
                            <a16:creationId xmlns:a16="http://schemas.microsoft.com/office/drawing/2014/main" id="{06D70C4C-C0CA-4853-A018-BCD991686EFB}"/>
                          </a:ext>
                        </a:extLst>
                      </p:cNvPr>
                      <p:cNvPicPr/>
                      <p:nvPr/>
                    </p:nvPicPr>
                    <p:blipFill>
                      <a:blip r:embed="rId4"/>
                      <a:stretch>
                        <a:fillRect/>
                      </a:stretch>
                    </p:blipFill>
                    <p:spPr>
                      <a:xfrm>
                        <a:off x="1741488" y="4748213"/>
                        <a:ext cx="6384925" cy="1484312"/>
                      </a:xfrm>
                      <a:prstGeom prst="rect">
                        <a:avLst/>
                      </a:prstGeom>
                    </p:spPr>
                  </p:pic>
                </p:oleObj>
              </mc:Fallback>
            </mc:AlternateContent>
          </a:graphicData>
        </a:graphic>
      </p:graphicFrame>
    </p:spTree>
    <p:extLst>
      <p:ext uri="{BB962C8B-B14F-4D97-AF65-F5344CB8AC3E}">
        <p14:creationId xmlns:p14="http://schemas.microsoft.com/office/powerpoint/2010/main" val="355136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11</a:t>
            </a:fld>
            <a:endParaRPr lang="en-US"/>
          </a:p>
        </p:txBody>
      </p:sp>
      <p:sp>
        <p:nvSpPr>
          <p:cNvPr id="14" name="TextBox 13">
            <a:extLst>
              <a:ext uri="{FF2B5EF4-FFF2-40B4-BE49-F238E27FC236}">
                <a16:creationId xmlns:a16="http://schemas.microsoft.com/office/drawing/2014/main" id="{E06CDF64-1342-4956-9669-771620DDB8C6}"/>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The Regioselectivity in the electrophilic substitution </a:t>
            </a:r>
          </a:p>
        </p:txBody>
      </p:sp>
      <p:sp>
        <p:nvSpPr>
          <p:cNvPr id="16" name="Rectangle 15">
            <a:extLst>
              <a:ext uri="{FF2B5EF4-FFF2-40B4-BE49-F238E27FC236}">
                <a16:creationId xmlns:a16="http://schemas.microsoft.com/office/drawing/2014/main" id="{3C7CA271-BF03-4948-B2AF-F1F8F4D77562}"/>
              </a:ext>
            </a:extLst>
          </p:cNvPr>
          <p:cNvSpPr/>
          <p:nvPr/>
        </p:nvSpPr>
        <p:spPr>
          <a:xfrm>
            <a:off x="789385" y="1782905"/>
            <a:ext cx="8107479" cy="2589107"/>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Fusion of the benzene ring with heterocyclic rings shifts regioselectivity from the 2-position (as in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pyrrole</a:t>
            </a:r>
            <a:r>
              <a:rPr lang="en-US" dirty="0">
                <a:latin typeface="Palatino Linotype" panose="02040502050505030304" pitchFamily="18" charset="0"/>
              </a:rPr>
              <a:t>) to the 3-position in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Electrophilic substitution prefers C-3 because the transition intermediate's positive charge can be stabilized by nitrogen’s lone pair. In contrast, a C-2 attack disrupts the aromaticity of the benzene ring. If C-3 is occupied, substitution occurs at C-2.</a:t>
            </a:r>
            <a:endParaRPr lang="en-US" dirty="0">
              <a:highlight>
                <a:srgbClr val="FF0000"/>
              </a:highligh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6A40EDD4-5AE3-477F-AC09-743E3589B7FC}"/>
              </a:ext>
            </a:extLst>
          </p:cNvPr>
          <p:cNvGraphicFramePr>
            <a:graphicFrameLocks noChangeAspect="1"/>
          </p:cNvGraphicFramePr>
          <p:nvPr>
            <p:extLst>
              <p:ext uri="{D42A27DB-BD31-4B8C-83A1-F6EECF244321}">
                <p14:modId xmlns:p14="http://schemas.microsoft.com/office/powerpoint/2010/main" val="864282053"/>
              </p:ext>
            </p:extLst>
          </p:nvPr>
        </p:nvGraphicFramePr>
        <p:xfrm>
          <a:off x="1776499" y="4449549"/>
          <a:ext cx="6054725" cy="2336800"/>
        </p:xfrm>
        <a:graphic>
          <a:graphicData uri="http://schemas.openxmlformats.org/presentationml/2006/ole">
            <mc:AlternateContent xmlns:mc="http://schemas.openxmlformats.org/markup-compatibility/2006">
              <mc:Choice xmlns:v="urn:schemas-microsoft-com:vml" Requires="v">
                <p:oleObj spid="_x0000_s126988" name="CS ChemDraw Drawing" r:id="rId3" imgW="6511521" imgH="2509632" progId="ChemDraw.Document.6.0">
                  <p:embed/>
                </p:oleObj>
              </mc:Choice>
              <mc:Fallback>
                <p:oleObj name="CS ChemDraw Drawing" r:id="rId3" imgW="6511521" imgH="2509632" progId="ChemDraw.Document.6.0">
                  <p:embed/>
                  <p:pic>
                    <p:nvPicPr>
                      <p:cNvPr id="8" name="Object 7">
                        <a:extLst>
                          <a:ext uri="{FF2B5EF4-FFF2-40B4-BE49-F238E27FC236}">
                            <a16:creationId xmlns:a16="http://schemas.microsoft.com/office/drawing/2014/main" id="{C27DBBB4-5B29-4497-8480-0872377D1283}"/>
                          </a:ext>
                        </a:extLst>
                      </p:cNvPr>
                      <p:cNvPicPr/>
                      <p:nvPr/>
                    </p:nvPicPr>
                    <p:blipFill>
                      <a:blip r:embed="rId4"/>
                      <a:stretch>
                        <a:fillRect/>
                      </a:stretch>
                    </p:blipFill>
                    <p:spPr>
                      <a:xfrm>
                        <a:off x="1776499" y="4449549"/>
                        <a:ext cx="6054725" cy="2336800"/>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196721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12</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b="1" i="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1. Nitration;</a:t>
            </a:r>
            <a:endParaRPr lang="en-US" b="1" i="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927113"/>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The nitration of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is performed using non-acidic nitrating agents like benzoyl nitrate or ethyl nitrate.</a:t>
            </a:r>
          </a:p>
        </p:txBody>
      </p:sp>
      <p:graphicFrame>
        <p:nvGraphicFramePr>
          <p:cNvPr id="8" name="Object 7">
            <a:extLst>
              <a:ext uri="{FF2B5EF4-FFF2-40B4-BE49-F238E27FC236}">
                <a16:creationId xmlns:a16="http://schemas.microsoft.com/office/drawing/2014/main" id="{C27DBBB4-5B29-4497-8480-0872377D1283}"/>
              </a:ext>
            </a:extLst>
          </p:cNvPr>
          <p:cNvGraphicFramePr>
            <a:graphicFrameLocks noChangeAspect="1"/>
          </p:cNvGraphicFramePr>
          <p:nvPr>
            <p:extLst>
              <p:ext uri="{D42A27DB-BD31-4B8C-83A1-F6EECF244321}">
                <p14:modId xmlns:p14="http://schemas.microsoft.com/office/powerpoint/2010/main" val="115232035"/>
              </p:ext>
            </p:extLst>
          </p:nvPr>
        </p:nvGraphicFramePr>
        <p:xfrm>
          <a:off x="3035772" y="2635208"/>
          <a:ext cx="3609975" cy="1146175"/>
        </p:xfrm>
        <a:graphic>
          <a:graphicData uri="http://schemas.openxmlformats.org/presentationml/2006/ole">
            <mc:AlternateContent xmlns:mc="http://schemas.openxmlformats.org/markup-compatibility/2006">
              <mc:Choice xmlns:v="urn:schemas-microsoft-com:vml" Requires="v">
                <p:oleObj spid="_x0000_s128027" name="CS ChemDraw Drawing" r:id="rId3" imgW="3880950" imgH="1229692" progId="ChemDraw.Document.6.0">
                  <p:embed/>
                </p:oleObj>
              </mc:Choice>
              <mc:Fallback>
                <p:oleObj name="CS ChemDraw Drawing" r:id="rId3" imgW="3880950" imgH="1229692" progId="ChemDraw.Document.6.0">
                  <p:embed/>
                  <p:pic>
                    <p:nvPicPr>
                      <p:cNvPr id="8" name="Object 7">
                        <a:extLst>
                          <a:ext uri="{FF2B5EF4-FFF2-40B4-BE49-F238E27FC236}">
                            <a16:creationId xmlns:a16="http://schemas.microsoft.com/office/drawing/2014/main" id="{C27DBBB4-5B29-4497-8480-0872377D1283}"/>
                          </a:ext>
                        </a:extLst>
                      </p:cNvPr>
                      <p:cNvPicPr/>
                      <p:nvPr/>
                    </p:nvPicPr>
                    <p:blipFill>
                      <a:blip r:embed="rId4"/>
                      <a:stretch>
                        <a:fillRect/>
                      </a:stretch>
                    </p:blipFill>
                    <p:spPr>
                      <a:xfrm>
                        <a:off x="3035772" y="2635208"/>
                        <a:ext cx="3609975" cy="1146175"/>
                      </a:xfrm>
                      <a:prstGeom prst="rect">
                        <a:avLst/>
                      </a:prstGeom>
                      <a:ln w="12700">
                        <a:noFill/>
                      </a:ln>
                    </p:spPr>
                  </p:pic>
                </p:oleObj>
              </mc:Fallback>
            </mc:AlternateContent>
          </a:graphicData>
        </a:graphic>
      </p:graphicFrame>
      <p:sp>
        <p:nvSpPr>
          <p:cNvPr id="9" name="Title 12">
            <a:extLst>
              <a:ext uri="{FF2B5EF4-FFF2-40B4-BE49-F238E27FC236}">
                <a16:creationId xmlns:a16="http://schemas.microsoft.com/office/drawing/2014/main" id="{74572C64-DE07-485E-96D2-6011DA3C9AD6}"/>
              </a:ext>
            </a:extLst>
          </p:cNvPr>
          <p:cNvSpPr txBox="1">
            <a:spLocks/>
          </p:cNvSpPr>
          <p:nvPr/>
        </p:nvSpPr>
        <p:spPr>
          <a:xfrm>
            <a:off x="1096433" y="1714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a:solidFill>
                  <a:srgbClr val="30ACEC"/>
                </a:solidFill>
                <a:effectLst>
                  <a:outerShdw blurRad="38100" dist="38100" dir="2700000" algn="tl">
                    <a:srgbClr val="000000">
                      <a:alpha val="43137"/>
                    </a:srgbClr>
                  </a:outerShdw>
                </a:effectLst>
              </a:rPr>
              <a:t>Reactions </a:t>
            </a:r>
            <a:endParaRPr lang="en-US" sz="4400" b="1" dirty="0">
              <a:solidFill>
                <a:srgbClr val="30ACEC"/>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A32DA09C-8586-4F63-ACFA-7C43778CA6B5}"/>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Electrophilic substitution Reactions </a:t>
            </a:r>
          </a:p>
        </p:txBody>
      </p:sp>
      <p:sp>
        <p:nvSpPr>
          <p:cNvPr id="11" name="TextBox 10">
            <a:extLst>
              <a:ext uri="{FF2B5EF4-FFF2-40B4-BE49-F238E27FC236}">
                <a16:creationId xmlns:a16="http://schemas.microsoft.com/office/drawing/2014/main" id="{A2025F45-0396-414F-A093-4F5BDBB67304}"/>
              </a:ext>
            </a:extLst>
          </p:cNvPr>
          <p:cNvSpPr txBox="1"/>
          <p:nvPr/>
        </p:nvSpPr>
        <p:spPr>
          <a:xfrm>
            <a:off x="758164" y="3750791"/>
            <a:ext cx="8155177" cy="465448"/>
          </a:xfrm>
          <a:prstGeom prst="rect">
            <a:avLst/>
          </a:prstGeom>
          <a:noFill/>
        </p:spPr>
        <p:txBody>
          <a:bodyPr wrap="square" rtlCol="0">
            <a:spAutoFit/>
          </a:bodyPr>
          <a:lstStyle/>
          <a:p>
            <a:pPr algn="just">
              <a:lnSpc>
                <a:spcPct val="150000"/>
              </a:lnSpc>
              <a:buClr>
                <a:schemeClr val="tx1"/>
              </a:buClr>
            </a:pPr>
            <a:r>
              <a:rPr lang="en-US" b="1" i="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2. Halogenation;</a:t>
            </a:r>
            <a:endParaRPr lang="en-US" b="1" i="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12" name="Rectangle 11">
            <a:extLst>
              <a:ext uri="{FF2B5EF4-FFF2-40B4-BE49-F238E27FC236}">
                <a16:creationId xmlns:a16="http://schemas.microsoft.com/office/drawing/2014/main" id="{15D71A93-EAD6-43C8-9EA2-6ED7FA5EEC8D}"/>
              </a:ext>
            </a:extLst>
          </p:cNvPr>
          <p:cNvSpPr/>
          <p:nvPr/>
        </p:nvSpPr>
        <p:spPr>
          <a:xfrm>
            <a:off x="731721" y="4295446"/>
            <a:ext cx="8144550" cy="880947"/>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3-Halo- and 2-halo-indoles are unstable and should be used immediately after they are prepared.</a:t>
            </a:r>
          </a:p>
        </p:txBody>
      </p:sp>
      <p:graphicFrame>
        <p:nvGraphicFramePr>
          <p:cNvPr id="14" name="Object 13">
            <a:extLst>
              <a:ext uri="{FF2B5EF4-FFF2-40B4-BE49-F238E27FC236}">
                <a16:creationId xmlns:a16="http://schemas.microsoft.com/office/drawing/2014/main" id="{9A4B0D2F-F7F3-4B97-938D-288A2EE455AD}"/>
              </a:ext>
            </a:extLst>
          </p:cNvPr>
          <p:cNvGraphicFramePr>
            <a:graphicFrameLocks noChangeAspect="1"/>
          </p:cNvGraphicFramePr>
          <p:nvPr>
            <p:extLst>
              <p:ext uri="{D42A27DB-BD31-4B8C-83A1-F6EECF244321}">
                <p14:modId xmlns:p14="http://schemas.microsoft.com/office/powerpoint/2010/main" val="1409006126"/>
              </p:ext>
            </p:extLst>
          </p:nvPr>
        </p:nvGraphicFramePr>
        <p:xfrm>
          <a:off x="2045430" y="5229998"/>
          <a:ext cx="5992812" cy="1154113"/>
        </p:xfrm>
        <a:graphic>
          <a:graphicData uri="http://schemas.openxmlformats.org/presentationml/2006/ole">
            <mc:AlternateContent xmlns:mc="http://schemas.openxmlformats.org/markup-compatibility/2006">
              <mc:Choice xmlns:v="urn:schemas-microsoft-com:vml" Requires="v">
                <p:oleObj spid="_x0000_s128028" name="CS ChemDraw Drawing" r:id="rId5" imgW="6447761" imgH="1238792" progId="ChemDraw.Document.6.0">
                  <p:embed/>
                </p:oleObj>
              </mc:Choice>
              <mc:Fallback>
                <p:oleObj name="CS ChemDraw Drawing" r:id="rId5" imgW="6447761" imgH="1238792" progId="ChemDraw.Document.6.0">
                  <p:embed/>
                  <p:pic>
                    <p:nvPicPr>
                      <p:cNvPr id="8" name="Object 7">
                        <a:extLst>
                          <a:ext uri="{FF2B5EF4-FFF2-40B4-BE49-F238E27FC236}">
                            <a16:creationId xmlns:a16="http://schemas.microsoft.com/office/drawing/2014/main" id="{C27DBBB4-5B29-4497-8480-0872377D1283}"/>
                          </a:ext>
                        </a:extLst>
                      </p:cNvPr>
                      <p:cNvPicPr/>
                      <p:nvPr/>
                    </p:nvPicPr>
                    <p:blipFill>
                      <a:blip r:embed="rId6"/>
                      <a:stretch>
                        <a:fillRect/>
                      </a:stretch>
                    </p:blipFill>
                    <p:spPr>
                      <a:xfrm>
                        <a:off x="2045430" y="5229998"/>
                        <a:ext cx="5992812" cy="1154113"/>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300111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13</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b="1" i="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3. Sulfonation;</a:t>
            </a:r>
            <a:endParaRPr lang="en-US" b="1" i="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880947"/>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Sulfonation of indole at the C-3 position is carried out using a pyridine-sulfur trioxide complex in heated pyridine.</a:t>
            </a:r>
          </a:p>
        </p:txBody>
      </p:sp>
      <p:graphicFrame>
        <p:nvGraphicFramePr>
          <p:cNvPr id="8" name="Object 7">
            <a:extLst>
              <a:ext uri="{FF2B5EF4-FFF2-40B4-BE49-F238E27FC236}">
                <a16:creationId xmlns:a16="http://schemas.microsoft.com/office/drawing/2014/main" id="{C27DBBB4-5B29-4497-8480-0872377D1283}"/>
              </a:ext>
            </a:extLst>
          </p:cNvPr>
          <p:cNvGraphicFramePr>
            <a:graphicFrameLocks noChangeAspect="1"/>
          </p:cNvGraphicFramePr>
          <p:nvPr>
            <p:extLst>
              <p:ext uri="{D42A27DB-BD31-4B8C-83A1-F6EECF244321}">
                <p14:modId xmlns:p14="http://schemas.microsoft.com/office/powerpoint/2010/main" val="1162536827"/>
              </p:ext>
            </p:extLst>
          </p:nvPr>
        </p:nvGraphicFramePr>
        <p:xfrm>
          <a:off x="3030538" y="2677682"/>
          <a:ext cx="3694112" cy="1158875"/>
        </p:xfrm>
        <a:graphic>
          <a:graphicData uri="http://schemas.openxmlformats.org/presentationml/2006/ole">
            <mc:AlternateContent xmlns:mc="http://schemas.openxmlformats.org/markup-compatibility/2006">
              <mc:Choice xmlns:v="urn:schemas-microsoft-com:vml" Requires="v">
                <p:oleObj spid="_x0000_s129046" name="CS ChemDraw Drawing" r:id="rId3" imgW="3972581" imgH="1243540" progId="ChemDraw.Document.6.0">
                  <p:embed/>
                </p:oleObj>
              </mc:Choice>
              <mc:Fallback>
                <p:oleObj name="CS ChemDraw Drawing" r:id="rId3" imgW="3972581" imgH="1243540" progId="ChemDraw.Document.6.0">
                  <p:embed/>
                  <p:pic>
                    <p:nvPicPr>
                      <p:cNvPr id="8" name="Object 7">
                        <a:extLst>
                          <a:ext uri="{FF2B5EF4-FFF2-40B4-BE49-F238E27FC236}">
                            <a16:creationId xmlns:a16="http://schemas.microsoft.com/office/drawing/2014/main" id="{C27DBBB4-5B29-4497-8480-0872377D1283}"/>
                          </a:ext>
                        </a:extLst>
                      </p:cNvPr>
                      <p:cNvPicPr/>
                      <p:nvPr/>
                    </p:nvPicPr>
                    <p:blipFill>
                      <a:blip r:embed="rId4"/>
                      <a:stretch>
                        <a:fillRect/>
                      </a:stretch>
                    </p:blipFill>
                    <p:spPr>
                      <a:xfrm>
                        <a:off x="3030538" y="2677682"/>
                        <a:ext cx="3694112" cy="1158875"/>
                      </a:xfrm>
                      <a:prstGeom prst="rect">
                        <a:avLst/>
                      </a:prstGeom>
                      <a:ln w="12700">
                        <a:noFill/>
                      </a:ln>
                    </p:spPr>
                  </p:pic>
                </p:oleObj>
              </mc:Fallback>
            </mc:AlternateContent>
          </a:graphicData>
        </a:graphic>
      </p:graphicFrame>
      <p:sp>
        <p:nvSpPr>
          <p:cNvPr id="9" name="Title 12">
            <a:extLst>
              <a:ext uri="{FF2B5EF4-FFF2-40B4-BE49-F238E27FC236}">
                <a16:creationId xmlns:a16="http://schemas.microsoft.com/office/drawing/2014/main" id="{74572C64-DE07-485E-96D2-6011DA3C9AD6}"/>
              </a:ext>
            </a:extLst>
          </p:cNvPr>
          <p:cNvSpPr txBox="1">
            <a:spLocks/>
          </p:cNvSpPr>
          <p:nvPr/>
        </p:nvSpPr>
        <p:spPr>
          <a:xfrm>
            <a:off x="1096433" y="1714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a:solidFill>
                  <a:srgbClr val="30ACEC"/>
                </a:solidFill>
                <a:effectLst>
                  <a:outerShdw blurRad="38100" dist="38100" dir="2700000" algn="tl">
                    <a:srgbClr val="000000">
                      <a:alpha val="43137"/>
                    </a:srgbClr>
                  </a:outerShdw>
                </a:effectLst>
              </a:rPr>
              <a:t>Reactions </a:t>
            </a:r>
            <a:endParaRPr lang="en-US" sz="4400" b="1" dirty="0">
              <a:solidFill>
                <a:srgbClr val="30ACEC"/>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A32DA09C-8586-4F63-ACFA-7C43778CA6B5}"/>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Electrophilic substitution Reactions </a:t>
            </a:r>
          </a:p>
        </p:txBody>
      </p:sp>
      <p:sp>
        <p:nvSpPr>
          <p:cNvPr id="11" name="TextBox 10">
            <a:extLst>
              <a:ext uri="{FF2B5EF4-FFF2-40B4-BE49-F238E27FC236}">
                <a16:creationId xmlns:a16="http://schemas.microsoft.com/office/drawing/2014/main" id="{A2025F45-0396-414F-A093-4F5BDBB67304}"/>
              </a:ext>
            </a:extLst>
          </p:cNvPr>
          <p:cNvSpPr txBox="1"/>
          <p:nvPr/>
        </p:nvSpPr>
        <p:spPr>
          <a:xfrm>
            <a:off x="758164" y="3676649"/>
            <a:ext cx="8155177" cy="465448"/>
          </a:xfrm>
          <a:prstGeom prst="rect">
            <a:avLst/>
          </a:prstGeom>
          <a:noFill/>
        </p:spPr>
        <p:txBody>
          <a:bodyPr wrap="square" rtlCol="0">
            <a:spAutoFit/>
          </a:bodyPr>
          <a:lstStyle/>
          <a:p>
            <a:pPr algn="just">
              <a:lnSpc>
                <a:spcPct val="150000"/>
              </a:lnSpc>
              <a:buClr>
                <a:schemeClr val="tx1"/>
              </a:buClr>
            </a:pPr>
            <a:r>
              <a:rPr lang="en-US" b="1" i="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4. Acylation;</a:t>
            </a:r>
            <a:endParaRPr lang="en-US" b="1" i="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12" name="Rectangle 11">
            <a:extLst>
              <a:ext uri="{FF2B5EF4-FFF2-40B4-BE49-F238E27FC236}">
                <a16:creationId xmlns:a16="http://schemas.microsoft.com/office/drawing/2014/main" id="{15D71A93-EAD6-43C8-9EA2-6ED7FA5EEC8D}"/>
              </a:ext>
            </a:extLst>
          </p:cNvPr>
          <p:cNvSpPr/>
          <p:nvPr/>
        </p:nvSpPr>
        <p:spPr>
          <a:xfrm>
            <a:off x="731721" y="4221304"/>
            <a:ext cx="8144550" cy="1296445"/>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Indoles react with acetic anhydride in acetic acid at temperatures above 140 °C to yield 1,3-diacetylindole. In contrast, acetylation in the presence of sodium acetate produces 1-acetylindole.</a:t>
            </a:r>
          </a:p>
        </p:txBody>
      </p:sp>
      <p:graphicFrame>
        <p:nvGraphicFramePr>
          <p:cNvPr id="14" name="Object 13">
            <a:extLst>
              <a:ext uri="{FF2B5EF4-FFF2-40B4-BE49-F238E27FC236}">
                <a16:creationId xmlns:a16="http://schemas.microsoft.com/office/drawing/2014/main" id="{9A4B0D2F-F7F3-4B97-938D-288A2EE455AD}"/>
              </a:ext>
            </a:extLst>
          </p:cNvPr>
          <p:cNvGraphicFramePr>
            <a:graphicFrameLocks noChangeAspect="1"/>
          </p:cNvGraphicFramePr>
          <p:nvPr>
            <p:extLst>
              <p:ext uri="{D42A27DB-BD31-4B8C-83A1-F6EECF244321}">
                <p14:modId xmlns:p14="http://schemas.microsoft.com/office/powerpoint/2010/main" val="3213444313"/>
              </p:ext>
            </p:extLst>
          </p:nvPr>
        </p:nvGraphicFramePr>
        <p:xfrm>
          <a:off x="2458995" y="5511013"/>
          <a:ext cx="5263378" cy="1346987"/>
        </p:xfrm>
        <a:graphic>
          <a:graphicData uri="http://schemas.openxmlformats.org/presentationml/2006/ole">
            <mc:AlternateContent xmlns:mc="http://schemas.openxmlformats.org/markup-compatibility/2006">
              <mc:Choice xmlns:v="urn:schemas-microsoft-com:vml" Requires="v">
                <p:oleObj spid="_x0000_s129047" name="CS ChemDraw Drawing" r:id="rId5" imgW="6569554" imgH="1675990" progId="ChemDraw.Document.6.0">
                  <p:embed/>
                </p:oleObj>
              </mc:Choice>
              <mc:Fallback>
                <p:oleObj name="CS ChemDraw Drawing" r:id="rId5" imgW="6569554" imgH="1675990" progId="ChemDraw.Document.6.0">
                  <p:embed/>
                  <p:pic>
                    <p:nvPicPr>
                      <p:cNvPr id="14" name="Object 13">
                        <a:extLst>
                          <a:ext uri="{FF2B5EF4-FFF2-40B4-BE49-F238E27FC236}">
                            <a16:creationId xmlns:a16="http://schemas.microsoft.com/office/drawing/2014/main" id="{9A4B0D2F-F7F3-4B97-938D-288A2EE455AD}"/>
                          </a:ext>
                        </a:extLst>
                      </p:cNvPr>
                      <p:cNvPicPr/>
                      <p:nvPr/>
                    </p:nvPicPr>
                    <p:blipFill>
                      <a:blip r:embed="rId6"/>
                      <a:stretch>
                        <a:fillRect/>
                      </a:stretch>
                    </p:blipFill>
                    <p:spPr>
                      <a:xfrm>
                        <a:off x="2458995" y="5511013"/>
                        <a:ext cx="5263378" cy="1346987"/>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3145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14</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b="1" i="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5. Alkylation;</a:t>
            </a:r>
            <a:endParaRPr lang="en-US" b="1" i="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1758110"/>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reacts with methyl iodide in DMF at around 80°C, primarily forming 3-methylindole. As the temperature increases, further methylation occurs, leading to the formation of 1,2,3,3-tetramethylindolium iodide.</a:t>
            </a:r>
          </a:p>
        </p:txBody>
      </p:sp>
      <p:sp>
        <p:nvSpPr>
          <p:cNvPr id="9" name="Title 12">
            <a:extLst>
              <a:ext uri="{FF2B5EF4-FFF2-40B4-BE49-F238E27FC236}">
                <a16:creationId xmlns:a16="http://schemas.microsoft.com/office/drawing/2014/main" id="{74572C64-DE07-485E-96D2-6011DA3C9AD6}"/>
              </a:ext>
            </a:extLst>
          </p:cNvPr>
          <p:cNvSpPr txBox="1">
            <a:spLocks/>
          </p:cNvSpPr>
          <p:nvPr/>
        </p:nvSpPr>
        <p:spPr>
          <a:xfrm>
            <a:off x="1096433" y="1714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a:solidFill>
                  <a:srgbClr val="30ACEC"/>
                </a:solidFill>
                <a:effectLst>
                  <a:outerShdw blurRad="38100" dist="38100" dir="2700000" algn="tl">
                    <a:srgbClr val="000000">
                      <a:alpha val="43137"/>
                    </a:srgbClr>
                  </a:outerShdw>
                </a:effectLst>
              </a:rPr>
              <a:t>Reactions </a:t>
            </a:r>
            <a:endParaRPr lang="en-US" sz="4400" b="1" dirty="0">
              <a:solidFill>
                <a:srgbClr val="30ACEC"/>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A32DA09C-8586-4F63-ACFA-7C43778CA6B5}"/>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Electrophilic substitution Reactions </a:t>
            </a:r>
          </a:p>
        </p:txBody>
      </p:sp>
      <p:graphicFrame>
        <p:nvGraphicFramePr>
          <p:cNvPr id="13" name="Object 12">
            <a:extLst>
              <a:ext uri="{FF2B5EF4-FFF2-40B4-BE49-F238E27FC236}">
                <a16:creationId xmlns:a16="http://schemas.microsoft.com/office/drawing/2014/main" id="{66F6BBBD-BBBA-4E1C-AECA-1BE483794505}"/>
              </a:ext>
            </a:extLst>
          </p:cNvPr>
          <p:cNvGraphicFramePr>
            <a:graphicFrameLocks noChangeAspect="1"/>
          </p:cNvGraphicFramePr>
          <p:nvPr>
            <p:extLst>
              <p:ext uri="{D42A27DB-BD31-4B8C-83A1-F6EECF244321}">
                <p14:modId xmlns:p14="http://schemas.microsoft.com/office/powerpoint/2010/main" val="2326109610"/>
              </p:ext>
            </p:extLst>
          </p:nvPr>
        </p:nvGraphicFramePr>
        <p:xfrm>
          <a:off x="1543050" y="3560763"/>
          <a:ext cx="6707188" cy="1403350"/>
        </p:xfrm>
        <a:graphic>
          <a:graphicData uri="http://schemas.openxmlformats.org/presentationml/2006/ole">
            <mc:AlternateContent xmlns:mc="http://schemas.openxmlformats.org/markup-compatibility/2006">
              <mc:Choice xmlns:v="urn:schemas-microsoft-com:vml" Requires="v">
                <p:oleObj spid="_x0000_s130060" name="CS ChemDraw Drawing" r:id="rId3" imgW="7217460" imgH="1505463" progId="ChemDraw.Document.6.0">
                  <p:embed/>
                </p:oleObj>
              </mc:Choice>
              <mc:Fallback>
                <p:oleObj name="CS ChemDraw Drawing" r:id="rId3" imgW="7217460" imgH="1505463" progId="ChemDraw.Document.6.0">
                  <p:embed/>
                  <p:pic>
                    <p:nvPicPr>
                      <p:cNvPr id="14" name="Object 13">
                        <a:extLst>
                          <a:ext uri="{FF2B5EF4-FFF2-40B4-BE49-F238E27FC236}">
                            <a16:creationId xmlns:a16="http://schemas.microsoft.com/office/drawing/2014/main" id="{9A4B0D2F-F7F3-4B97-938D-288A2EE455AD}"/>
                          </a:ext>
                        </a:extLst>
                      </p:cNvPr>
                      <p:cNvPicPr/>
                      <p:nvPr/>
                    </p:nvPicPr>
                    <p:blipFill>
                      <a:blip r:embed="rId4"/>
                      <a:stretch>
                        <a:fillRect/>
                      </a:stretch>
                    </p:blipFill>
                    <p:spPr>
                      <a:xfrm>
                        <a:off x="1543050" y="3560763"/>
                        <a:ext cx="6707188" cy="1403350"/>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62943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15</a:t>
            </a:fld>
            <a:endParaRPr lang="en-US"/>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927113"/>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The C2-C3 double bond of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can be oxidatively cleaved using reagents like ozone, sodium periodate, or potassium superoxide.</a:t>
            </a:r>
          </a:p>
        </p:txBody>
      </p:sp>
      <p:sp>
        <p:nvSpPr>
          <p:cNvPr id="9" name="Title 12">
            <a:extLst>
              <a:ext uri="{FF2B5EF4-FFF2-40B4-BE49-F238E27FC236}">
                <a16:creationId xmlns:a16="http://schemas.microsoft.com/office/drawing/2014/main" id="{74572C64-DE07-485E-96D2-6011DA3C9AD6}"/>
              </a:ext>
            </a:extLst>
          </p:cNvPr>
          <p:cNvSpPr txBox="1">
            <a:spLocks/>
          </p:cNvSpPr>
          <p:nvPr/>
        </p:nvSpPr>
        <p:spPr>
          <a:xfrm>
            <a:off x="1096433" y="1714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a:solidFill>
                  <a:srgbClr val="30ACEC"/>
                </a:solidFill>
                <a:effectLst>
                  <a:outerShdw blurRad="38100" dist="38100" dir="2700000" algn="tl">
                    <a:srgbClr val="000000">
                      <a:alpha val="43137"/>
                    </a:srgbClr>
                  </a:outerShdw>
                </a:effectLst>
              </a:rPr>
              <a:t>Reactions </a:t>
            </a:r>
            <a:endParaRPr lang="en-US" sz="4400" b="1" dirty="0">
              <a:solidFill>
                <a:srgbClr val="30ACEC"/>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A32DA09C-8586-4F63-ACFA-7C43778CA6B5}"/>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Oxidation Reaction </a:t>
            </a:r>
          </a:p>
        </p:txBody>
      </p:sp>
      <p:graphicFrame>
        <p:nvGraphicFramePr>
          <p:cNvPr id="8" name="Object 7">
            <a:extLst>
              <a:ext uri="{FF2B5EF4-FFF2-40B4-BE49-F238E27FC236}">
                <a16:creationId xmlns:a16="http://schemas.microsoft.com/office/drawing/2014/main" id="{EEEC4A35-FAFF-4F3B-BEFD-DB25D1C356F9}"/>
              </a:ext>
            </a:extLst>
          </p:cNvPr>
          <p:cNvGraphicFramePr>
            <a:graphicFrameLocks noChangeAspect="1"/>
          </p:cNvGraphicFramePr>
          <p:nvPr>
            <p:extLst>
              <p:ext uri="{D42A27DB-BD31-4B8C-83A1-F6EECF244321}">
                <p14:modId xmlns:p14="http://schemas.microsoft.com/office/powerpoint/2010/main" val="1501923833"/>
              </p:ext>
            </p:extLst>
          </p:nvPr>
        </p:nvGraphicFramePr>
        <p:xfrm>
          <a:off x="2752725" y="2943225"/>
          <a:ext cx="4175125" cy="1296988"/>
        </p:xfrm>
        <a:graphic>
          <a:graphicData uri="http://schemas.openxmlformats.org/presentationml/2006/ole">
            <mc:AlternateContent xmlns:mc="http://schemas.openxmlformats.org/markup-compatibility/2006">
              <mc:Choice xmlns:v="urn:schemas-microsoft-com:vml" Requires="v">
                <p:oleObj spid="_x0000_s131083" name="CS ChemDraw Drawing" r:id="rId3" imgW="4484569" imgH="1391119" progId="ChemDraw.Document.6.0">
                  <p:embed/>
                </p:oleObj>
              </mc:Choice>
              <mc:Fallback>
                <p:oleObj name="CS ChemDraw Drawing" r:id="rId3" imgW="4484569" imgH="1391119" progId="ChemDraw.Document.6.0">
                  <p:embed/>
                  <p:pic>
                    <p:nvPicPr>
                      <p:cNvPr id="8" name="Object 7">
                        <a:extLst>
                          <a:ext uri="{FF2B5EF4-FFF2-40B4-BE49-F238E27FC236}">
                            <a16:creationId xmlns:a16="http://schemas.microsoft.com/office/drawing/2014/main" id="{C27DBBB4-5B29-4497-8480-0872377D1283}"/>
                          </a:ext>
                        </a:extLst>
                      </p:cNvPr>
                      <p:cNvPicPr/>
                      <p:nvPr/>
                    </p:nvPicPr>
                    <p:blipFill>
                      <a:blip r:embed="rId4"/>
                      <a:stretch>
                        <a:fillRect/>
                      </a:stretch>
                    </p:blipFill>
                    <p:spPr>
                      <a:xfrm>
                        <a:off x="2752725" y="2943225"/>
                        <a:ext cx="4175125" cy="1296988"/>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269295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16</a:t>
            </a:fld>
            <a:endParaRPr lang="en-US"/>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217360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The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ring can be selectively reduced in either the carbocyclic or heterocyclic portion. Lithium in liquid ammonia reduces the benzene ring, yielding 4,7-dihydroindole as the major product. The heterocyclic ring can be reduced using acidic reagents like Zn/HCl or NaCNBH</a:t>
            </a:r>
            <a:r>
              <a:rPr lang="en-US" baseline="-25000" dirty="0">
                <a:latin typeface="Palatino Linotype" panose="02040502050505030304" pitchFamily="18" charset="0"/>
              </a:rPr>
              <a:t>3</a:t>
            </a:r>
            <a:r>
              <a:rPr lang="en-US" dirty="0">
                <a:latin typeface="Palatino Linotype" panose="02040502050505030304" pitchFamily="18" charset="0"/>
              </a:rPr>
              <a:t>/CH</a:t>
            </a:r>
            <a:r>
              <a:rPr lang="en-US" baseline="-25000" dirty="0">
                <a:latin typeface="Palatino Linotype" panose="02040502050505030304" pitchFamily="18" charset="0"/>
              </a:rPr>
              <a:t>3</a:t>
            </a:r>
            <a:r>
              <a:rPr lang="en-US" dirty="0">
                <a:latin typeface="Palatino Linotype" panose="02040502050505030304" pitchFamily="18" charset="0"/>
              </a:rPr>
              <a:t>COOH to form </a:t>
            </a:r>
            <a:r>
              <a:rPr lang="en-US" dirty="0" err="1">
                <a:latin typeface="Palatino Linotype" panose="02040502050505030304" pitchFamily="18" charset="0"/>
              </a:rPr>
              <a:t>indoline</a:t>
            </a:r>
            <a:r>
              <a:rPr lang="en-US" dirty="0">
                <a:latin typeface="Palatino Linotype" panose="02040502050505030304" pitchFamily="18" charset="0"/>
              </a:rPr>
              <a:t>.</a:t>
            </a:r>
          </a:p>
        </p:txBody>
      </p:sp>
      <p:sp>
        <p:nvSpPr>
          <p:cNvPr id="9" name="Title 12">
            <a:extLst>
              <a:ext uri="{FF2B5EF4-FFF2-40B4-BE49-F238E27FC236}">
                <a16:creationId xmlns:a16="http://schemas.microsoft.com/office/drawing/2014/main" id="{74572C64-DE07-485E-96D2-6011DA3C9AD6}"/>
              </a:ext>
            </a:extLst>
          </p:cNvPr>
          <p:cNvSpPr txBox="1">
            <a:spLocks/>
          </p:cNvSpPr>
          <p:nvPr/>
        </p:nvSpPr>
        <p:spPr>
          <a:xfrm>
            <a:off x="1096433" y="1714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a:solidFill>
                  <a:srgbClr val="30ACEC"/>
                </a:solidFill>
                <a:effectLst>
                  <a:outerShdw blurRad="38100" dist="38100" dir="2700000" algn="tl">
                    <a:srgbClr val="000000">
                      <a:alpha val="43137"/>
                    </a:srgbClr>
                  </a:outerShdw>
                </a:effectLst>
              </a:rPr>
              <a:t>Reactions </a:t>
            </a:r>
            <a:endParaRPr lang="en-US" sz="4400" b="1" dirty="0">
              <a:solidFill>
                <a:srgbClr val="30ACEC"/>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A32DA09C-8586-4F63-ACFA-7C43778CA6B5}"/>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Reduction Reaction </a:t>
            </a:r>
          </a:p>
        </p:txBody>
      </p:sp>
      <p:graphicFrame>
        <p:nvGraphicFramePr>
          <p:cNvPr id="8" name="Object 7">
            <a:extLst>
              <a:ext uri="{FF2B5EF4-FFF2-40B4-BE49-F238E27FC236}">
                <a16:creationId xmlns:a16="http://schemas.microsoft.com/office/drawing/2014/main" id="{EEEC4A35-FAFF-4F3B-BEFD-DB25D1C356F9}"/>
              </a:ext>
            </a:extLst>
          </p:cNvPr>
          <p:cNvGraphicFramePr>
            <a:graphicFrameLocks noChangeAspect="1"/>
          </p:cNvGraphicFramePr>
          <p:nvPr>
            <p:extLst>
              <p:ext uri="{D42A27DB-BD31-4B8C-83A1-F6EECF244321}">
                <p14:modId xmlns:p14="http://schemas.microsoft.com/office/powerpoint/2010/main" val="3933378622"/>
              </p:ext>
            </p:extLst>
          </p:nvPr>
        </p:nvGraphicFramePr>
        <p:xfrm>
          <a:off x="517525" y="4276725"/>
          <a:ext cx="8450263" cy="1125538"/>
        </p:xfrm>
        <a:graphic>
          <a:graphicData uri="http://schemas.openxmlformats.org/presentationml/2006/ole">
            <mc:AlternateContent xmlns:mc="http://schemas.openxmlformats.org/markup-compatibility/2006">
              <mc:Choice xmlns:v="urn:schemas-microsoft-com:vml" Requires="v">
                <p:oleObj spid="_x0000_s132108" name="CS ChemDraw Drawing" r:id="rId3" imgW="9076804" imgH="1209514" progId="ChemDraw.Document.6.0">
                  <p:embed/>
                </p:oleObj>
              </mc:Choice>
              <mc:Fallback>
                <p:oleObj name="CS ChemDraw Drawing" r:id="rId3" imgW="9076804" imgH="1209514" progId="ChemDraw.Document.6.0">
                  <p:embed/>
                  <p:pic>
                    <p:nvPicPr>
                      <p:cNvPr id="8" name="Object 7">
                        <a:extLst>
                          <a:ext uri="{FF2B5EF4-FFF2-40B4-BE49-F238E27FC236}">
                            <a16:creationId xmlns:a16="http://schemas.microsoft.com/office/drawing/2014/main" id="{EEEC4A35-FAFF-4F3B-BEFD-DB25D1C356F9}"/>
                          </a:ext>
                        </a:extLst>
                      </p:cNvPr>
                      <p:cNvPicPr/>
                      <p:nvPr/>
                    </p:nvPicPr>
                    <p:blipFill>
                      <a:blip r:embed="rId4"/>
                      <a:stretch>
                        <a:fillRect/>
                      </a:stretch>
                    </p:blipFill>
                    <p:spPr>
                      <a:xfrm>
                        <a:off x="517525" y="4276725"/>
                        <a:ext cx="8450263" cy="1125538"/>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296385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17</a:t>
            </a:fld>
            <a:endParaRPr lang="en-US"/>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3092193"/>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reacts with a mixture of formaldehyde and dimethylamine via substitution at the nitrogen of the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Under neutral conditions at elevated temperatures or in acidic media such as acetic acid, the N-substituted product is converted into 3-dimethylaminomethylindole, known as </a:t>
            </a:r>
            <a:r>
              <a:rPr lang="en-US" dirty="0" err="1">
                <a:latin typeface="Palatino Linotype" panose="02040502050505030304" pitchFamily="18" charset="0"/>
              </a:rPr>
              <a:t>gramine</a:t>
            </a:r>
            <a:r>
              <a:rPr lang="en-US" dirty="0">
                <a:latin typeface="Palatino Linotype" panose="02040502050505030304" pitchFamily="18" charset="0"/>
              </a:rPr>
              <a:t>.</a:t>
            </a:r>
          </a:p>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The </a:t>
            </a:r>
            <a:r>
              <a:rPr lang="en-US" dirty="0" err="1">
                <a:latin typeface="Palatino Linotype" panose="02040502050505030304" pitchFamily="18" charset="0"/>
              </a:rPr>
              <a:t>Mannich</a:t>
            </a:r>
            <a:r>
              <a:rPr lang="en-US" dirty="0">
                <a:latin typeface="Palatino Linotype" panose="02040502050505030304" pitchFamily="18" charset="0"/>
              </a:rPr>
              <a:t> reaction is valuable because </a:t>
            </a:r>
            <a:r>
              <a:rPr lang="en-US" dirty="0" err="1">
                <a:latin typeface="Palatino Linotype" panose="02040502050505030304" pitchFamily="18" charset="0"/>
              </a:rPr>
              <a:t>gramine</a:t>
            </a:r>
            <a:r>
              <a:rPr lang="en-US" dirty="0">
                <a:latin typeface="Palatino Linotype" panose="02040502050505030304" pitchFamily="18" charset="0"/>
              </a:rPr>
              <a:t> serves as an intermediate for synthesizing various 3-substituted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indoles</a:t>
            </a:r>
            <a:r>
              <a:rPr lang="en-US" dirty="0">
                <a:latin typeface="Palatino Linotype" panose="02040502050505030304" pitchFamily="18" charset="0"/>
              </a:rPr>
              <a:t>.</a:t>
            </a:r>
          </a:p>
        </p:txBody>
      </p:sp>
      <p:sp>
        <p:nvSpPr>
          <p:cNvPr id="9" name="Title 12">
            <a:extLst>
              <a:ext uri="{FF2B5EF4-FFF2-40B4-BE49-F238E27FC236}">
                <a16:creationId xmlns:a16="http://schemas.microsoft.com/office/drawing/2014/main" id="{74572C64-DE07-485E-96D2-6011DA3C9AD6}"/>
              </a:ext>
            </a:extLst>
          </p:cNvPr>
          <p:cNvSpPr txBox="1">
            <a:spLocks/>
          </p:cNvSpPr>
          <p:nvPr/>
        </p:nvSpPr>
        <p:spPr>
          <a:xfrm>
            <a:off x="1096433" y="171451"/>
            <a:ext cx="7704667" cy="70484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Sakkal Majalla" panose="02000000000000000000" pitchFamily="2" charset="-78"/>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a:solidFill>
                  <a:srgbClr val="30ACEC"/>
                </a:solidFill>
                <a:effectLst>
                  <a:outerShdw blurRad="38100" dist="38100" dir="2700000" algn="tl">
                    <a:srgbClr val="000000">
                      <a:alpha val="43137"/>
                    </a:srgbClr>
                  </a:outerShdw>
                </a:effectLst>
              </a:rPr>
              <a:t>Reactions </a:t>
            </a:r>
            <a:endParaRPr lang="en-US" sz="4400" b="1" dirty="0">
              <a:solidFill>
                <a:srgbClr val="30ACEC"/>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A32DA09C-8586-4F63-ACFA-7C43778CA6B5}"/>
              </a:ext>
            </a:extLst>
          </p:cNvPr>
          <p:cNvSpPr txBox="1"/>
          <p:nvPr/>
        </p:nvSpPr>
        <p:spPr>
          <a:xfrm>
            <a:off x="894088" y="809882"/>
            <a:ext cx="8155177" cy="465448"/>
          </a:xfrm>
          <a:prstGeom prst="rect">
            <a:avLst/>
          </a:prstGeom>
          <a:noFill/>
        </p:spPr>
        <p:txBody>
          <a:bodyPr wrap="square" rtlCol="0">
            <a:spAutoFit/>
          </a:bodyPr>
          <a:lstStyle/>
          <a:p>
            <a:pPr algn="just">
              <a:lnSpc>
                <a:spcPct val="150000"/>
              </a:lnSpc>
              <a:buClr>
                <a:schemeClr val="tx1"/>
              </a:buClr>
            </a:pPr>
            <a:r>
              <a:rPr lang="en-US" b="1" u="sng" dirty="0" err="1">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Mannich</a:t>
            </a: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Reaction (Reaction with iminium ions)</a:t>
            </a:r>
          </a:p>
        </p:txBody>
      </p:sp>
      <p:graphicFrame>
        <p:nvGraphicFramePr>
          <p:cNvPr id="8" name="Object 7">
            <a:extLst>
              <a:ext uri="{FF2B5EF4-FFF2-40B4-BE49-F238E27FC236}">
                <a16:creationId xmlns:a16="http://schemas.microsoft.com/office/drawing/2014/main" id="{EEEC4A35-FAFF-4F3B-BEFD-DB25D1C356F9}"/>
              </a:ext>
            </a:extLst>
          </p:cNvPr>
          <p:cNvGraphicFramePr>
            <a:graphicFrameLocks noChangeAspect="1"/>
          </p:cNvGraphicFramePr>
          <p:nvPr>
            <p:extLst>
              <p:ext uri="{D42A27DB-BD31-4B8C-83A1-F6EECF244321}">
                <p14:modId xmlns:p14="http://schemas.microsoft.com/office/powerpoint/2010/main" val="913318630"/>
              </p:ext>
            </p:extLst>
          </p:nvPr>
        </p:nvGraphicFramePr>
        <p:xfrm>
          <a:off x="1382027" y="4906662"/>
          <a:ext cx="6942137" cy="1647825"/>
        </p:xfrm>
        <a:graphic>
          <a:graphicData uri="http://schemas.openxmlformats.org/presentationml/2006/ole">
            <mc:AlternateContent xmlns:mc="http://schemas.openxmlformats.org/markup-compatibility/2006">
              <mc:Choice xmlns:v="urn:schemas-microsoft-com:vml" Requires="v">
                <p:oleObj spid="_x0000_s133133" name="CS ChemDraw Drawing" r:id="rId3" imgW="7456464" imgH="1772134" progId="ChemDraw.Document.6.0">
                  <p:embed/>
                </p:oleObj>
              </mc:Choice>
              <mc:Fallback>
                <p:oleObj name="CS ChemDraw Drawing" r:id="rId3" imgW="7456464" imgH="1772134" progId="ChemDraw.Document.6.0">
                  <p:embed/>
                  <p:pic>
                    <p:nvPicPr>
                      <p:cNvPr id="8" name="Object 7">
                        <a:extLst>
                          <a:ext uri="{FF2B5EF4-FFF2-40B4-BE49-F238E27FC236}">
                            <a16:creationId xmlns:a16="http://schemas.microsoft.com/office/drawing/2014/main" id="{EEEC4A35-FAFF-4F3B-BEFD-DB25D1C356F9}"/>
                          </a:ext>
                        </a:extLst>
                      </p:cNvPr>
                      <p:cNvPicPr/>
                      <p:nvPr/>
                    </p:nvPicPr>
                    <p:blipFill>
                      <a:blip r:embed="rId4"/>
                      <a:stretch>
                        <a:fillRect/>
                      </a:stretch>
                    </p:blipFill>
                    <p:spPr>
                      <a:xfrm>
                        <a:off x="1382027" y="4906662"/>
                        <a:ext cx="6942137" cy="1647825"/>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248385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a:xfrm>
            <a:off x="368260" y="3272479"/>
            <a:ext cx="8615102" cy="2360071"/>
          </a:xfrm>
        </p:spPr>
        <p:txBody>
          <a:bodyPr>
            <a:normAutofit/>
          </a:bodyPr>
          <a:lstStyle/>
          <a:p>
            <a:pPr algn="l"/>
            <a:r>
              <a:rPr lang="en-US" sz="7200" b="1" dirty="0" err="1">
                <a:solidFill>
                  <a:srgbClr val="30ACEC"/>
                </a:solidFill>
                <a:effectLst>
                  <a:outerShdw blurRad="38100" dist="38100" dir="2700000" algn="tl">
                    <a:srgbClr val="000000">
                      <a:alpha val="43137"/>
                    </a:srgbClr>
                  </a:outerShdw>
                </a:effectLst>
              </a:rPr>
              <a:t>Qinoline</a:t>
            </a:r>
            <a:r>
              <a:rPr lang="en-US" sz="7200" b="1" dirty="0">
                <a:solidFill>
                  <a:srgbClr val="30ACEC"/>
                </a:solidFill>
                <a:effectLst>
                  <a:outerShdw blurRad="38100" dist="38100" dir="2700000" algn="tl">
                    <a:srgbClr val="000000">
                      <a:alpha val="43137"/>
                    </a:srgbClr>
                  </a:outerShdw>
                </a:effectLst>
              </a:rPr>
              <a:t> and </a:t>
            </a:r>
            <a:r>
              <a:rPr lang="en-US" sz="7200" b="1" dirty="0" err="1">
                <a:solidFill>
                  <a:srgbClr val="30ACEC"/>
                </a:solidFill>
                <a:effectLst>
                  <a:outerShdw blurRad="38100" dist="38100" dir="2700000" algn="tl">
                    <a:srgbClr val="000000">
                      <a:alpha val="43137"/>
                    </a:srgbClr>
                  </a:outerShdw>
                </a:effectLst>
              </a:rPr>
              <a:t>Isoquinoline</a:t>
            </a:r>
            <a:endParaRPr lang="en-US" sz="7200" b="1" dirty="0">
              <a:solidFill>
                <a:srgbClr val="30ACEC"/>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18</a:t>
            </a:fld>
            <a:endParaRPr lang="en-US"/>
          </a:p>
        </p:txBody>
      </p:sp>
    </p:spTree>
    <p:extLst>
      <p:ext uri="{BB962C8B-B14F-4D97-AF65-F5344CB8AC3E}">
        <p14:creationId xmlns:p14="http://schemas.microsoft.com/office/powerpoint/2010/main" val="273484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19</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24986" y="1877706"/>
            <a:ext cx="4562560" cy="2219775"/>
          </a:xfrm>
          <a:prstGeom prst="rect">
            <a:avLst/>
          </a:prstGeom>
          <a:noFill/>
        </p:spPr>
        <p:txBody>
          <a:bodyPr wrap="square" rtlCol="0">
            <a:spAutoFit/>
          </a:bodyPr>
          <a:lstStyle/>
          <a:p>
            <a:pPr marL="285750" indent="-285750" algn="just">
              <a:lnSpc>
                <a:spcPct val="150000"/>
              </a:lnSpc>
              <a:buClr>
                <a:schemeClr val="tx1"/>
              </a:buClr>
              <a:buFont typeface="Wingdings" panose="05000000000000000000" pitchFamily="2" charset="2"/>
              <a:buChar char="§"/>
            </a:pP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Quinoline</a:t>
            </a:r>
            <a:r>
              <a:rPr lang="en-US" dirty="0">
                <a:solidFill>
                  <a:schemeClr val="tx1">
                    <a:lumMod val="50000"/>
                  </a:schemeClr>
                </a:solidFill>
                <a:latin typeface="Palatino Linotype" panose="02040502050505030304" pitchFamily="18" charset="0"/>
              </a:rPr>
              <a:t> is a high-boiling liquid (boiling point 237°C) with a pyridine-like odor, while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dirty="0">
                <a:solidFill>
                  <a:schemeClr val="tx1">
                    <a:lumMod val="50000"/>
                  </a:schemeClr>
                </a:solidFill>
                <a:latin typeface="Palatino Linotype" panose="02040502050505030304" pitchFamily="18" charset="0"/>
              </a:rPr>
              <a:t> is a low-melting solid (melting point 26.5°C, boiling point 243°C). </a:t>
            </a:r>
          </a:p>
        </p:txBody>
      </p:sp>
      <p:graphicFrame>
        <p:nvGraphicFramePr>
          <p:cNvPr id="8" name="Object 7">
            <a:extLst>
              <a:ext uri="{FF2B5EF4-FFF2-40B4-BE49-F238E27FC236}">
                <a16:creationId xmlns:a16="http://schemas.microsoft.com/office/drawing/2014/main" id="{F97383A3-5300-4A2A-8102-09FBE0734370}"/>
              </a:ext>
            </a:extLst>
          </p:cNvPr>
          <p:cNvGraphicFramePr>
            <a:graphicFrameLocks noChangeAspect="1"/>
          </p:cNvGraphicFramePr>
          <p:nvPr>
            <p:extLst>
              <p:ext uri="{D42A27DB-BD31-4B8C-83A1-F6EECF244321}">
                <p14:modId xmlns:p14="http://schemas.microsoft.com/office/powerpoint/2010/main" val="2738000687"/>
              </p:ext>
            </p:extLst>
          </p:nvPr>
        </p:nvGraphicFramePr>
        <p:xfrm>
          <a:off x="5420672" y="1321229"/>
          <a:ext cx="3689350" cy="3127375"/>
        </p:xfrm>
        <a:graphic>
          <a:graphicData uri="http://schemas.openxmlformats.org/presentationml/2006/ole">
            <mc:AlternateContent xmlns:mc="http://schemas.openxmlformats.org/markup-compatibility/2006">
              <mc:Choice xmlns:v="urn:schemas-microsoft-com:vml" Requires="v">
                <p:oleObj spid="_x0000_s134158" name="CS ChemDraw Drawing" r:id="rId3" imgW="3344910" imgH="2832486" progId="ChemDraw.Document.6.0">
                  <p:embed/>
                </p:oleObj>
              </mc:Choice>
              <mc:Fallback>
                <p:oleObj name="CS ChemDraw Drawing" r:id="rId3" imgW="3344910" imgH="2832486" progId="ChemDraw.Document.6.0">
                  <p:embed/>
                  <p:pic>
                    <p:nvPicPr>
                      <p:cNvPr id="8" name="Object 7">
                        <a:extLst>
                          <a:ext uri="{FF2B5EF4-FFF2-40B4-BE49-F238E27FC236}">
                            <a16:creationId xmlns:a16="http://schemas.microsoft.com/office/drawing/2014/main" id="{F97383A3-5300-4A2A-8102-09FBE0734370}"/>
                          </a:ext>
                        </a:extLst>
                      </p:cNvPr>
                      <p:cNvPicPr/>
                      <p:nvPr/>
                    </p:nvPicPr>
                    <p:blipFill>
                      <a:blip r:embed="rId4"/>
                      <a:stretch>
                        <a:fillRect/>
                      </a:stretch>
                    </p:blipFill>
                    <p:spPr>
                      <a:xfrm>
                        <a:off x="5420672" y="1321229"/>
                        <a:ext cx="3689350" cy="3127375"/>
                      </a:xfrm>
                      <a:prstGeom prst="rect">
                        <a:avLst/>
                      </a:prstGeom>
                    </p:spPr>
                  </p:pic>
                </p:oleObj>
              </mc:Fallback>
            </mc:AlternateContent>
          </a:graphicData>
        </a:graphic>
      </p:graphicFrame>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Physical Preparties </a:t>
            </a:r>
          </a:p>
        </p:txBody>
      </p:sp>
      <p:sp>
        <p:nvSpPr>
          <p:cNvPr id="12" name="TextBox 11">
            <a:extLst>
              <a:ext uri="{FF2B5EF4-FFF2-40B4-BE49-F238E27FC236}">
                <a16:creationId xmlns:a16="http://schemas.microsoft.com/office/drawing/2014/main" id="{0AEEC8EE-6772-4F5A-AA40-289BB9C347B6}"/>
              </a:ext>
            </a:extLst>
          </p:cNvPr>
          <p:cNvSpPr txBox="1"/>
          <p:nvPr/>
        </p:nvSpPr>
        <p:spPr>
          <a:xfrm>
            <a:off x="840542" y="1238250"/>
            <a:ext cx="3817955" cy="506870"/>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Boiling and melting Points:</a:t>
            </a:r>
          </a:p>
        </p:txBody>
      </p:sp>
      <p:sp>
        <p:nvSpPr>
          <p:cNvPr id="13" name="TextBox 12">
            <a:extLst>
              <a:ext uri="{FF2B5EF4-FFF2-40B4-BE49-F238E27FC236}">
                <a16:creationId xmlns:a16="http://schemas.microsoft.com/office/drawing/2014/main" id="{A5B7F962-F23F-4D2C-9030-27C38CC8DFA1}"/>
              </a:ext>
            </a:extLst>
          </p:cNvPr>
          <p:cNvSpPr txBox="1"/>
          <p:nvPr/>
        </p:nvSpPr>
        <p:spPr>
          <a:xfrm>
            <a:off x="853817" y="4600313"/>
            <a:ext cx="8203686" cy="1337867"/>
          </a:xfrm>
          <a:prstGeom prst="rect">
            <a:avLst/>
          </a:prstGeom>
          <a:noFill/>
        </p:spPr>
        <p:txBody>
          <a:bodyPr wrap="square" rtlCol="0">
            <a:spAutoFit/>
          </a:bodyPr>
          <a:lstStyle/>
          <a:p>
            <a:pPr marL="285750" indent="-285750" algn="just">
              <a:lnSpc>
                <a:spcPct val="150000"/>
              </a:lnSpc>
              <a:buClr>
                <a:schemeClr val="tx1"/>
              </a:buClr>
              <a:buFont typeface="Wingdings" panose="05000000000000000000" pitchFamily="2" charset="2"/>
              <a:buChar char="§"/>
            </a:pPr>
            <a:r>
              <a:rPr lang="en-US" dirty="0">
                <a:solidFill>
                  <a:schemeClr val="tx1">
                    <a:lumMod val="50000"/>
                  </a:schemeClr>
                </a:solidFill>
                <a:latin typeface="Palatino Linotype" panose="02040502050505030304" pitchFamily="18" charset="0"/>
              </a:rPr>
              <a:t>Both are planar aromatic systems with 10 </a:t>
            </a:r>
            <a:r>
              <a:rPr lang="el-GR" dirty="0">
                <a:solidFill>
                  <a:schemeClr val="tx1">
                    <a:lumMod val="50000"/>
                  </a:schemeClr>
                </a:solidFill>
                <a:latin typeface="Palatino Linotype" panose="02040502050505030304" pitchFamily="18" charset="0"/>
              </a:rPr>
              <a:t>π-</a:t>
            </a:r>
            <a:r>
              <a:rPr lang="en-US" dirty="0">
                <a:solidFill>
                  <a:schemeClr val="tx1">
                    <a:lumMod val="50000"/>
                  </a:schemeClr>
                </a:solidFill>
                <a:latin typeface="Palatino Linotype" panose="02040502050505030304" pitchFamily="18" charset="0"/>
              </a:rPr>
              <a:t>electrons and sp² hybridization, allowing electron delocalization across the rings. Their resonance energies are 198 kJ/mol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quinoline</a:t>
            </a:r>
            <a:r>
              <a:rPr lang="en-US" dirty="0">
                <a:solidFill>
                  <a:schemeClr val="tx1">
                    <a:lumMod val="50000"/>
                  </a:schemeClr>
                </a:solidFill>
                <a:latin typeface="Palatino Linotype" panose="02040502050505030304" pitchFamily="18" charset="0"/>
              </a:rPr>
              <a:t>) and 143 kJ/mol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dirty="0">
                <a:solidFill>
                  <a:schemeClr val="tx1">
                    <a:lumMod val="50000"/>
                  </a:schemeClr>
                </a:solidFill>
                <a:latin typeface="Palatino Linotype" panose="02040502050505030304" pitchFamily="18" charset="0"/>
              </a:rPr>
              <a:t>).</a:t>
            </a:r>
          </a:p>
        </p:txBody>
      </p:sp>
      <p:sp>
        <p:nvSpPr>
          <p:cNvPr id="14" name="TextBox 13">
            <a:extLst>
              <a:ext uri="{FF2B5EF4-FFF2-40B4-BE49-F238E27FC236}">
                <a16:creationId xmlns:a16="http://schemas.microsoft.com/office/drawing/2014/main" id="{5C116946-1A04-456B-A36F-D96CA39B12D3}"/>
              </a:ext>
            </a:extLst>
          </p:cNvPr>
          <p:cNvSpPr txBox="1"/>
          <p:nvPr/>
        </p:nvSpPr>
        <p:spPr>
          <a:xfrm>
            <a:off x="807591" y="4084426"/>
            <a:ext cx="3817955" cy="506870"/>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Aromaticity:  </a:t>
            </a:r>
          </a:p>
        </p:txBody>
      </p:sp>
    </p:spTree>
    <p:extLst>
      <p:ext uri="{BB962C8B-B14F-4D97-AF65-F5344CB8AC3E}">
        <p14:creationId xmlns:p14="http://schemas.microsoft.com/office/powerpoint/2010/main" val="359249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a:xfrm>
            <a:off x="1986995" y="2666998"/>
            <a:ext cx="7157005" cy="2360071"/>
          </a:xfrm>
        </p:spPr>
        <p:txBody>
          <a:bodyPr>
            <a:normAutofit/>
          </a:bodyPr>
          <a:lstStyle/>
          <a:p>
            <a:pPr algn="l"/>
            <a:r>
              <a:rPr lang="en-US" sz="7200" b="1" u="sng" dirty="0">
                <a:solidFill>
                  <a:srgbClr val="30ACEC"/>
                </a:solidFill>
                <a:effectLst>
                  <a:outerShdw blurRad="38100" dist="38100" dir="2700000" algn="tl">
                    <a:srgbClr val="000000">
                      <a:alpha val="43137"/>
                    </a:srgbClr>
                  </a:outerShdw>
                </a:effectLst>
              </a:rPr>
              <a:t>Fused Rings</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a:t>
            </a:fld>
            <a:endParaRPr lang="en-US"/>
          </a:p>
        </p:txBody>
      </p:sp>
      <p:sp>
        <p:nvSpPr>
          <p:cNvPr id="6" name="Rectangle 5">
            <a:extLst>
              <a:ext uri="{FF2B5EF4-FFF2-40B4-BE49-F238E27FC236}">
                <a16:creationId xmlns:a16="http://schemas.microsoft.com/office/drawing/2014/main" id="{7C08410A-75E9-4EA1-A889-6DAF1E82F32E}"/>
              </a:ext>
            </a:extLst>
          </p:cNvPr>
          <p:cNvSpPr>
            <a:spLocks noChangeArrowheads="1"/>
          </p:cNvSpPr>
          <p:nvPr/>
        </p:nvSpPr>
        <p:spPr bwMode="auto">
          <a:xfrm>
            <a:off x="1977081" y="3381515"/>
            <a:ext cx="1655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u="sng" dirty="0">
                <a:ln w="3175" cmpd="sng">
                  <a:noFill/>
                </a:ln>
                <a:solidFill>
                  <a:srgbClr val="30ACEC"/>
                </a:solidFill>
                <a:effectLst>
                  <a:outerShdw blurRad="38100" dist="38100" dir="2700000" algn="tl">
                    <a:srgbClr val="000000">
                      <a:alpha val="43137"/>
                    </a:srgbClr>
                  </a:outerShdw>
                </a:effectLst>
                <a:latin typeface="Sakkal Majalla" panose="02000000000000000000" pitchFamily="2" charset="-78"/>
                <a:ea typeface="+mj-ea"/>
                <a:cs typeface="+mj-cs"/>
              </a:rPr>
              <a:t>CHAPTER 4</a:t>
            </a:r>
            <a:endParaRPr lang="en-IN" altLang="en-US" u="sng" dirty="0">
              <a:ln w="3175" cmpd="sng">
                <a:noFill/>
              </a:ln>
              <a:solidFill>
                <a:srgbClr val="30ACEC"/>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Tree>
    <p:extLst>
      <p:ext uri="{BB962C8B-B14F-4D97-AF65-F5344CB8AC3E}">
        <p14:creationId xmlns:p14="http://schemas.microsoft.com/office/powerpoint/2010/main" val="223351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20</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Physical Preparties </a:t>
            </a:r>
          </a:p>
        </p:txBody>
      </p:sp>
      <p:sp>
        <p:nvSpPr>
          <p:cNvPr id="6" name="TextBox 5">
            <a:extLst>
              <a:ext uri="{FF2B5EF4-FFF2-40B4-BE49-F238E27FC236}">
                <a16:creationId xmlns:a16="http://schemas.microsoft.com/office/drawing/2014/main" id="{07586842-5E01-4858-B6B5-649398DD358F}"/>
              </a:ext>
            </a:extLst>
          </p:cNvPr>
          <p:cNvSpPr txBox="1"/>
          <p:nvPr/>
        </p:nvSpPr>
        <p:spPr>
          <a:xfrm>
            <a:off x="840542" y="1238250"/>
            <a:ext cx="8155177" cy="506870"/>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Basicity:</a:t>
            </a:r>
          </a:p>
        </p:txBody>
      </p:sp>
      <p:sp>
        <p:nvSpPr>
          <p:cNvPr id="7" name="Rectangle 6">
            <a:extLst>
              <a:ext uri="{FF2B5EF4-FFF2-40B4-BE49-F238E27FC236}">
                <a16:creationId xmlns:a16="http://schemas.microsoft.com/office/drawing/2014/main" id="{C85A2922-5CE1-4342-BD74-E7A49557E2A0}"/>
              </a:ext>
            </a:extLst>
          </p:cNvPr>
          <p:cNvSpPr/>
          <p:nvPr/>
        </p:nvSpPr>
        <p:spPr>
          <a:xfrm>
            <a:off x="789385" y="1782905"/>
            <a:ext cx="8144550" cy="1804276"/>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Quinoline</a:t>
            </a:r>
            <a:r>
              <a:rPr lang="en-US" dirty="0">
                <a:latin typeface="Palatino Linotype" panose="02040502050505030304" pitchFamily="18" charset="0"/>
              </a:rPr>
              <a:t> and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dirty="0">
                <a:latin typeface="Palatino Linotype" panose="02040502050505030304" pitchFamily="18" charset="0"/>
              </a:rPr>
              <a:t> are weak bases, slightly more basic than pyridine but less so than anilines. This is due to the sp²-hybridized nitrogen in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quinoline</a:t>
            </a:r>
            <a:r>
              <a:rPr lang="en-US" dirty="0">
                <a:latin typeface="Palatino Linotype" panose="02040502050505030304" pitchFamily="18" charset="0"/>
              </a:rPr>
              <a:t> and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dirty="0">
                <a:latin typeface="Palatino Linotype" panose="02040502050505030304" pitchFamily="18" charset="0"/>
              </a:rPr>
              <a:t> being more electronegative compared to the sp³-hybridized nitrogen in anilines.</a:t>
            </a:r>
          </a:p>
        </p:txBody>
      </p:sp>
      <p:sp>
        <p:nvSpPr>
          <p:cNvPr id="9" name="TextBox 8">
            <a:extLst>
              <a:ext uri="{FF2B5EF4-FFF2-40B4-BE49-F238E27FC236}">
                <a16:creationId xmlns:a16="http://schemas.microsoft.com/office/drawing/2014/main" id="{F0966B67-1697-4230-AF26-D0766E836596}"/>
              </a:ext>
            </a:extLst>
          </p:cNvPr>
          <p:cNvSpPr txBox="1"/>
          <p:nvPr/>
        </p:nvSpPr>
        <p:spPr>
          <a:xfrm>
            <a:off x="819947" y="3503655"/>
            <a:ext cx="8155177" cy="506870"/>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sz="2000"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Resonance structures :</a:t>
            </a:r>
          </a:p>
        </p:txBody>
      </p:sp>
      <p:graphicFrame>
        <p:nvGraphicFramePr>
          <p:cNvPr id="10" name="Object 9">
            <a:extLst>
              <a:ext uri="{FF2B5EF4-FFF2-40B4-BE49-F238E27FC236}">
                <a16:creationId xmlns:a16="http://schemas.microsoft.com/office/drawing/2014/main" id="{CBF20F4D-0465-434F-A065-6D44D2FFEDB9}"/>
              </a:ext>
            </a:extLst>
          </p:cNvPr>
          <p:cNvGraphicFramePr>
            <a:graphicFrameLocks noChangeAspect="1"/>
          </p:cNvGraphicFramePr>
          <p:nvPr>
            <p:extLst>
              <p:ext uri="{D42A27DB-BD31-4B8C-83A1-F6EECF244321}">
                <p14:modId xmlns:p14="http://schemas.microsoft.com/office/powerpoint/2010/main" val="2230059391"/>
              </p:ext>
            </p:extLst>
          </p:nvPr>
        </p:nvGraphicFramePr>
        <p:xfrm>
          <a:off x="687220" y="4212624"/>
          <a:ext cx="8350503" cy="968375"/>
        </p:xfrm>
        <a:graphic>
          <a:graphicData uri="http://schemas.openxmlformats.org/presentationml/2006/ole">
            <mc:AlternateContent xmlns:mc="http://schemas.openxmlformats.org/markup-compatibility/2006">
              <mc:Choice xmlns:v="urn:schemas-microsoft-com:vml" Requires="v">
                <p:oleObj spid="_x0000_s135185" name="CS ChemDraw Drawing" r:id="rId3" imgW="9521596" imgH="1103083" progId="ChemDraw.Document.6.0">
                  <p:embed/>
                </p:oleObj>
              </mc:Choice>
              <mc:Fallback>
                <p:oleObj name="CS ChemDraw Drawing" r:id="rId3" imgW="9521596" imgH="1103083" progId="ChemDraw.Document.6.0">
                  <p:embed/>
                  <p:pic>
                    <p:nvPicPr>
                      <p:cNvPr id="8" name="Object 7">
                        <a:extLst>
                          <a:ext uri="{FF2B5EF4-FFF2-40B4-BE49-F238E27FC236}">
                            <a16:creationId xmlns:a16="http://schemas.microsoft.com/office/drawing/2014/main" id="{F97383A3-5300-4A2A-8102-09FBE0734370}"/>
                          </a:ext>
                        </a:extLst>
                      </p:cNvPr>
                      <p:cNvPicPr/>
                      <p:nvPr/>
                    </p:nvPicPr>
                    <p:blipFill>
                      <a:blip r:embed="rId4"/>
                      <a:stretch>
                        <a:fillRect/>
                      </a:stretch>
                    </p:blipFill>
                    <p:spPr>
                      <a:xfrm>
                        <a:off x="687220" y="4212624"/>
                        <a:ext cx="8350503" cy="9683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03C8179-1964-4438-8A0A-13B3006DAB4E}"/>
              </a:ext>
            </a:extLst>
          </p:cNvPr>
          <p:cNvGraphicFramePr>
            <a:graphicFrameLocks noChangeAspect="1"/>
          </p:cNvGraphicFramePr>
          <p:nvPr>
            <p:extLst>
              <p:ext uri="{D42A27DB-BD31-4B8C-83A1-F6EECF244321}">
                <p14:modId xmlns:p14="http://schemas.microsoft.com/office/powerpoint/2010/main" val="1071296161"/>
              </p:ext>
            </p:extLst>
          </p:nvPr>
        </p:nvGraphicFramePr>
        <p:xfrm>
          <a:off x="666750" y="5141526"/>
          <a:ext cx="8477250" cy="922338"/>
        </p:xfrm>
        <a:graphic>
          <a:graphicData uri="http://schemas.openxmlformats.org/presentationml/2006/ole">
            <mc:AlternateContent xmlns:mc="http://schemas.openxmlformats.org/markup-compatibility/2006">
              <mc:Choice xmlns:v="urn:schemas-microsoft-com:vml" Requires="v">
                <p:oleObj spid="_x0000_s135186" name="CS ChemDraw Drawing" r:id="rId5" imgW="9668205" imgH="1051252" progId="ChemDraw.Document.6.0">
                  <p:embed/>
                </p:oleObj>
              </mc:Choice>
              <mc:Fallback>
                <p:oleObj name="CS ChemDraw Drawing" r:id="rId5" imgW="9668205" imgH="1051252" progId="ChemDraw.Document.6.0">
                  <p:embed/>
                  <p:pic>
                    <p:nvPicPr>
                      <p:cNvPr id="10" name="Object 9">
                        <a:extLst>
                          <a:ext uri="{FF2B5EF4-FFF2-40B4-BE49-F238E27FC236}">
                            <a16:creationId xmlns:a16="http://schemas.microsoft.com/office/drawing/2014/main" id="{CBF20F4D-0465-434F-A065-6D44D2FFEDB9}"/>
                          </a:ext>
                        </a:extLst>
                      </p:cNvPr>
                      <p:cNvPicPr/>
                      <p:nvPr/>
                    </p:nvPicPr>
                    <p:blipFill>
                      <a:blip r:embed="rId6"/>
                      <a:stretch>
                        <a:fillRect/>
                      </a:stretch>
                    </p:blipFill>
                    <p:spPr>
                      <a:xfrm>
                        <a:off x="666750" y="5141526"/>
                        <a:ext cx="8477250" cy="922338"/>
                      </a:xfrm>
                      <a:prstGeom prst="rect">
                        <a:avLst/>
                      </a:prstGeom>
                    </p:spPr>
                  </p:pic>
                </p:oleObj>
              </mc:Fallback>
            </mc:AlternateContent>
          </a:graphicData>
        </a:graphic>
      </p:graphicFrame>
    </p:spTree>
    <p:extLst>
      <p:ext uri="{BB962C8B-B14F-4D97-AF65-F5344CB8AC3E}">
        <p14:creationId xmlns:p14="http://schemas.microsoft.com/office/powerpoint/2010/main" val="2347013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21</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Bioactive of Quinoline and </a:t>
            </a:r>
            <a:r>
              <a:rPr lang="en-US" sz="4400" b="1" dirty="0" err="1">
                <a:solidFill>
                  <a:srgbClr val="30ACEC"/>
                </a:solidFill>
                <a:effectLst>
                  <a:outerShdw blurRad="38100" dist="38100" dir="2700000" algn="tl">
                    <a:srgbClr val="000000">
                      <a:alpha val="43137"/>
                    </a:srgbClr>
                  </a:outerShdw>
                </a:effectLst>
              </a:rPr>
              <a:t>Isoquinoline</a:t>
            </a:r>
            <a:endParaRPr lang="en-US" sz="4400" b="1" dirty="0">
              <a:solidFill>
                <a:srgbClr val="30ACEC"/>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9F0BA2EC-9629-44E1-9894-FABB7069CA23}"/>
              </a:ext>
            </a:extLst>
          </p:cNvPr>
          <p:cNvSpPr txBox="1"/>
          <p:nvPr/>
        </p:nvSpPr>
        <p:spPr>
          <a:xfrm>
            <a:off x="840542" y="1238250"/>
            <a:ext cx="8031609" cy="1296445"/>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Quinine:</a:t>
            </a:r>
            <a:r>
              <a:rPr lang="en-US" dirty="0">
                <a:solidFill>
                  <a:schemeClr val="tx1">
                    <a:lumMod val="50000"/>
                  </a:schemeClr>
                </a:solidFill>
                <a:latin typeface="Palatino Linotype" panose="02040502050505030304" pitchFamily="18" charset="0"/>
              </a:rPr>
              <a:t> Primary alkaloid of cinchona bark; shows antimalarial activity.</a:t>
            </a:r>
          </a:p>
          <a:p>
            <a:pPr marL="342900" indent="-342900" algn="just">
              <a:lnSpc>
                <a:spcPct val="150000"/>
              </a:lnSpc>
              <a:buClr>
                <a:schemeClr val="tx1"/>
              </a:buClr>
              <a:buFont typeface="Courier New" panose="02070309020205020404" pitchFamily="49" charset="0"/>
              <a:buChar char="o"/>
            </a:pPr>
            <a:r>
              <a:rPr lang="en-US" b="1" dirty="0" err="1">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Camptothecine</a:t>
            </a:r>
            <a:r>
              <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 </a:t>
            </a:r>
            <a:r>
              <a:rPr lang="en-US" dirty="0">
                <a:solidFill>
                  <a:schemeClr val="tx1">
                    <a:lumMod val="50000"/>
                  </a:schemeClr>
                </a:solidFill>
                <a:latin typeface="Palatino Linotype" panose="02040502050505030304" pitchFamily="18" charset="0"/>
              </a:rPr>
              <a:t>From the wood of </a:t>
            </a:r>
            <a:r>
              <a:rPr lang="en-US" dirty="0" err="1">
                <a:solidFill>
                  <a:schemeClr val="tx1">
                    <a:lumMod val="50000"/>
                  </a:schemeClr>
                </a:solidFill>
                <a:latin typeface="Palatino Linotype" panose="02040502050505030304" pitchFamily="18" charset="0"/>
              </a:rPr>
              <a:t>camptocheca</a:t>
            </a:r>
            <a:r>
              <a:rPr lang="en-US" dirty="0">
                <a:solidFill>
                  <a:schemeClr val="tx1">
                    <a:lumMod val="50000"/>
                  </a:schemeClr>
                </a:solidFill>
                <a:latin typeface="Palatino Linotype" panose="02040502050505030304" pitchFamily="18" charset="0"/>
              </a:rPr>
              <a:t> acuminate; shows antitumor activity.</a:t>
            </a:r>
          </a:p>
        </p:txBody>
      </p:sp>
      <p:graphicFrame>
        <p:nvGraphicFramePr>
          <p:cNvPr id="15" name="Object 14">
            <a:extLst>
              <a:ext uri="{FF2B5EF4-FFF2-40B4-BE49-F238E27FC236}">
                <a16:creationId xmlns:a16="http://schemas.microsoft.com/office/drawing/2014/main" id="{AE533248-43F8-4E9E-841F-5FEE968B3973}"/>
              </a:ext>
            </a:extLst>
          </p:cNvPr>
          <p:cNvGraphicFramePr>
            <a:graphicFrameLocks noChangeAspect="1"/>
          </p:cNvGraphicFramePr>
          <p:nvPr>
            <p:extLst>
              <p:ext uri="{D42A27DB-BD31-4B8C-83A1-F6EECF244321}">
                <p14:modId xmlns:p14="http://schemas.microsoft.com/office/powerpoint/2010/main" val="2640920707"/>
              </p:ext>
            </p:extLst>
          </p:nvPr>
        </p:nvGraphicFramePr>
        <p:xfrm>
          <a:off x="1247962" y="3268153"/>
          <a:ext cx="2533208" cy="2626020"/>
        </p:xfrm>
        <a:graphic>
          <a:graphicData uri="http://schemas.openxmlformats.org/presentationml/2006/ole">
            <mc:AlternateContent xmlns:mc="http://schemas.openxmlformats.org/markup-compatibility/2006">
              <mc:Choice xmlns:v="urn:schemas-microsoft-com:vml" Requires="v">
                <p:oleObj spid="_x0000_s136216" name="CS ChemDraw Drawing" r:id="rId3" imgW="2361786" imgH="2447119" progId="ChemDraw.Document.6.0">
                  <p:embed/>
                </p:oleObj>
              </mc:Choice>
              <mc:Fallback>
                <p:oleObj name="CS ChemDraw Drawing" r:id="rId3" imgW="2361786" imgH="2447119" progId="ChemDraw.Document.6.0">
                  <p:embed/>
                  <p:pic>
                    <p:nvPicPr>
                      <p:cNvPr id="10" name="Object 9">
                        <a:extLst>
                          <a:ext uri="{FF2B5EF4-FFF2-40B4-BE49-F238E27FC236}">
                            <a16:creationId xmlns:a16="http://schemas.microsoft.com/office/drawing/2014/main" id="{C29E7468-24D3-4D77-8B29-A70F68012EDC}"/>
                          </a:ext>
                        </a:extLst>
                      </p:cNvPr>
                      <p:cNvPicPr/>
                      <p:nvPr/>
                    </p:nvPicPr>
                    <p:blipFill>
                      <a:blip r:embed="rId4"/>
                      <a:stretch>
                        <a:fillRect/>
                      </a:stretch>
                    </p:blipFill>
                    <p:spPr>
                      <a:xfrm>
                        <a:off x="1247962" y="3268153"/>
                        <a:ext cx="2533208" cy="262602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35B83ED-6C13-4AF2-964C-0BBE81A0FD11}"/>
              </a:ext>
            </a:extLst>
          </p:cNvPr>
          <p:cNvGraphicFramePr>
            <a:graphicFrameLocks noChangeAspect="1"/>
          </p:cNvGraphicFramePr>
          <p:nvPr>
            <p:extLst>
              <p:ext uri="{D42A27DB-BD31-4B8C-83A1-F6EECF244321}">
                <p14:modId xmlns:p14="http://schemas.microsoft.com/office/powerpoint/2010/main" val="657024849"/>
              </p:ext>
            </p:extLst>
          </p:nvPr>
        </p:nvGraphicFramePr>
        <p:xfrm>
          <a:off x="4596713" y="3667654"/>
          <a:ext cx="3249827" cy="2024179"/>
        </p:xfrm>
        <a:graphic>
          <a:graphicData uri="http://schemas.openxmlformats.org/presentationml/2006/ole">
            <mc:AlternateContent xmlns:mc="http://schemas.openxmlformats.org/markup-compatibility/2006">
              <mc:Choice xmlns:v="urn:schemas-microsoft-com:vml" Requires="v">
                <p:oleObj spid="_x0000_s136217" name="CS ChemDraw Drawing" r:id="rId5" imgW="3071926" imgH="1910612" progId="ChemDraw.Document.6.0">
                  <p:embed/>
                </p:oleObj>
              </mc:Choice>
              <mc:Fallback>
                <p:oleObj name="CS ChemDraw Drawing" r:id="rId5" imgW="3071926" imgH="1910612" progId="ChemDraw.Document.6.0">
                  <p:embed/>
                  <p:pic>
                    <p:nvPicPr>
                      <p:cNvPr id="15" name="Object 14">
                        <a:extLst>
                          <a:ext uri="{FF2B5EF4-FFF2-40B4-BE49-F238E27FC236}">
                            <a16:creationId xmlns:a16="http://schemas.microsoft.com/office/drawing/2014/main" id="{AE533248-43F8-4E9E-841F-5FEE968B3973}"/>
                          </a:ext>
                        </a:extLst>
                      </p:cNvPr>
                      <p:cNvPicPr/>
                      <p:nvPr/>
                    </p:nvPicPr>
                    <p:blipFill>
                      <a:blip r:embed="rId6"/>
                      <a:stretch>
                        <a:fillRect/>
                      </a:stretch>
                    </p:blipFill>
                    <p:spPr>
                      <a:xfrm>
                        <a:off x="4596713" y="3667654"/>
                        <a:ext cx="3249827" cy="2024179"/>
                      </a:xfrm>
                      <a:prstGeom prst="rect">
                        <a:avLst/>
                      </a:prstGeom>
                    </p:spPr>
                  </p:pic>
                </p:oleObj>
              </mc:Fallback>
            </mc:AlternateContent>
          </a:graphicData>
        </a:graphic>
      </p:graphicFrame>
    </p:spTree>
    <p:extLst>
      <p:ext uri="{BB962C8B-B14F-4D97-AF65-F5344CB8AC3E}">
        <p14:creationId xmlns:p14="http://schemas.microsoft.com/office/powerpoint/2010/main" val="210194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22</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Bioactive of Quinoline and </a:t>
            </a:r>
            <a:r>
              <a:rPr lang="en-US" sz="4400" b="1" dirty="0" err="1">
                <a:solidFill>
                  <a:srgbClr val="30ACEC"/>
                </a:solidFill>
                <a:effectLst>
                  <a:outerShdw blurRad="38100" dist="38100" dir="2700000" algn="tl">
                    <a:srgbClr val="000000">
                      <a:alpha val="43137"/>
                    </a:srgbClr>
                  </a:outerShdw>
                </a:effectLst>
              </a:rPr>
              <a:t>Isoquinoline</a:t>
            </a:r>
            <a:endParaRPr lang="en-US" sz="4400" b="1" dirty="0">
              <a:solidFill>
                <a:srgbClr val="30ACEC"/>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9F0BA2EC-9629-44E1-9894-FABB7069CA23}"/>
              </a:ext>
            </a:extLst>
          </p:cNvPr>
          <p:cNvSpPr txBox="1"/>
          <p:nvPr/>
        </p:nvSpPr>
        <p:spPr>
          <a:xfrm>
            <a:off x="840542" y="1238250"/>
            <a:ext cx="7969826" cy="1711944"/>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Lycorine:</a:t>
            </a:r>
            <a:r>
              <a:rPr lang="en-US" dirty="0">
                <a:solidFill>
                  <a:schemeClr val="tx1">
                    <a:lumMod val="50000"/>
                  </a:schemeClr>
                </a:solidFill>
                <a:latin typeface="Palatino Linotype" panose="02040502050505030304" pitchFamily="18" charset="0"/>
              </a:rPr>
              <a:t> From the bulbs of Narcissus and Amaryllis; inhibits protein synthesis and may inhibit ascorbic acid.</a:t>
            </a:r>
          </a:p>
          <a:p>
            <a:pPr marL="342900" indent="-342900" algn="just">
              <a:lnSpc>
                <a:spcPct val="150000"/>
              </a:lnSpc>
              <a:buClr>
                <a:schemeClr val="tx1"/>
              </a:buClr>
              <a:buFont typeface="Courier New" panose="02070309020205020404" pitchFamily="49" charset="0"/>
              <a:buChar char="o"/>
            </a:pPr>
            <a:r>
              <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Emetine: </a:t>
            </a:r>
            <a:r>
              <a:rPr lang="en-US" dirty="0">
                <a:solidFill>
                  <a:schemeClr val="tx1">
                    <a:lumMod val="50000"/>
                  </a:schemeClr>
                </a:solidFill>
                <a:latin typeface="Palatino Linotype" panose="02040502050505030304" pitchFamily="18" charset="0"/>
              </a:rPr>
              <a:t>The principle alkaloid of ipecac (ground roots of </a:t>
            </a:r>
            <a:r>
              <a:rPr lang="en-US" dirty="0" err="1">
                <a:solidFill>
                  <a:schemeClr val="tx1">
                    <a:lumMod val="50000"/>
                  </a:schemeClr>
                </a:solidFill>
                <a:latin typeface="Palatino Linotype" panose="02040502050505030304" pitchFamily="18" charset="0"/>
              </a:rPr>
              <a:t>Uragoga</a:t>
            </a:r>
            <a:r>
              <a:rPr lang="en-US" dirty="0">
                <a:solidFill>
                  <a:schemeClr val="tx1">
                    <a:lumMod val="50000"/>
                  </a:schemeClr>
                </a:solidFill>
                <a:latin typeface="Palatino Linotype" panose="02040502050505030304" pitchFamily="18" charset="0"/>
              </a:rPr>
              <a:t> </a:t>
            </a:r>
            <a:r>
              <a:rPr lang="en-US" dirty="0" err="1">
                <a:solidFill>
                  <a:schemeClr val="tx1">
                    <a:lumMod val="50000"/>
                  </a:schemeClr>
                </a:solidFill>
                <a:latin typeface="Palatino Linotype" panose="02040502050505030304" pitchFamily="18" charset="0"/>
              </a:rPr>
              <a:t>ipecacuanha</a:t>
            </a:r>
            <a:r>
              <a:rPr lang="en-US" dirty="0">
                <a:solidFill>
                  <a:schemeClr val="tx1">
                    <a:lumMod val="50000"/>
                  </a:schemeClr>
                </a:solidFill>
                <a:latin typeface="Palatino Linotype" panose="02040502050505030304" pitchFamily="18" charset="0"/>
              </a:rPr>
              <a:t>); shows antiprotozoal activity.</a:t>
            </a:r>
            <a:endPar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Object 6">
            <a:extLst>
              <a:ext uri="{FF2B5EF4-FFF2-40B4-BE49-F238E27FC236}">
                <a16:creationId xmlns:a16="http://schemas.microsoft.com/office/drawing/2014/main" id="{ECDF5307-4DF8-4C53-A75F-B76CF48C4D06}"/>
              </a:ext>
            </a:extLst>
          </p:cNvPr>
          <p:cNvGraphicFramePr>
            <a:graphicFrameLocks noChangeAspect="1"/>
          </p:cNvGraphicFramePr>
          <p:nvPr>
            <p:extLst>
              <p:ext uri="{D42A27DB-BD31-4B8C-83A1-F6EECF244321}">
                <p14:modId xmlns:p14="http://schemas.microsoft.com/office/powerpoint/2010/main" val="517058262"/>
              </p:ext>
            </p:extLst>
          </p:nvPr>
        </p:nvGraphicFramePr>
        <p:xfrm>
          <a:off x="1242412" y="3650178"/>
          <a:ext cx="2813050" cy="2282825"/>
        </p:xfrm>
        <a:graphic>
          <a:graphicData uri="http://schemas.openxmlformats.org/presentationml/2006/ole">
            <mc:AlternateContent xmlns:mc="http://schemas.openxmlformats.org/markup-compatibility/2006">
              <mc:Choice xmlns:v="urn:schemas-microsoft-com:vml" Requires="v">
                <p:oleObj spid="_x0000_s137236" name="CS ChemDraw Drawing" r:id="rId3" imgW="2622553" imgH="2128618" progId="ChemDraw.Document.6.0">
                  <p:embed/>
                </p:oleObj>
              </mc:Choice>
              <mc:Fallback>
                <p:oleObj name="CS ChemDraw Drawing" r:id="rId3" imgW="2622553" imgH="2128618" progId="ChemDraw.Document.6.0">
                  <p:embed/>
                  <p:pic>
                    <p:nvPicPr>
                      <p:cNvPr id="15" name="Object 14">
                        <a:extLst>
                          <a:ext uri="{FF2B5EF4-FFF2-40B4-BE49-F238E27FC236}">
                            <a16:creationId xmlns:a16="http://schemas.microsoft.com/office/drawing/2014/main" id="{AE533248-43F8-4E9E-841F-5FEE968B3973}"/>
                          </a:ext>
                        </a:extLst>
                      </p:cNvPr>
                      <p:cNvPicPr/>
                      <p:nvPr/>
                    </p:nvPicPr>
                    <p:blipFill>
                      <a:blip r:embed="rId4"/>
                      <a:stretch>
                        <a:fillRect/>
                      </a:stretch>
                    </p:blipFill>
                    <p:spPr>
                      <a:xfrm>
                        <a:off x="1242412" y="3650178"/>
                        <a:ext cx="2813050" cy="22828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67B22D-501D-48FC-9BC1-7647633917CD}"/>
              </a:ext>
            </a:extLst>
          </p:cNvPr>
          <p:cNvGraphicFramePr>
            <a:graphicFrameLocks noChangeAspect="1"/>
          </p:cNvGraphicFramePr>
          <p:nvPr>
            <p:extLst>
              <p:ext uri="{D42A27DB-BD31-4B8C-83A1-F6EECF244321}">
                <p14:modId xmlns:p14="http://schemas.microsoft.com/office/powerpoint/2010/main" val="1262132062"/>
              </p:ext>
            </p:extLst>
          </p:nvPr>
        </p:nvGraphicFramePr>
        <p:xfrm>
          <a:off x="4527979" y="3422479"/>
          <a:ext cx="3589338" cy="2989263"/>
        </p:xfrm>
        <a:graphic>
          <a:graphicData uri="http://schemas.openxmlformats.org/presentationml/2006/ole">
            <mc:AlternateContent xmlns:mc="http://schemas.openxmlformats.org/markup-compatibility/2006">
              <mc:Choice xmlns:v="urn:schemas-microsoft-com:vml" Requires="v">
                <p:oleObj spid="_x0000_s137237" name="CS ChemDraw Drawing" r:id="rId5" imgW="3392252" imgH="2820616" progId="ChemDraw.Document.6.0">
                  <p:embed/>
                </p:oleObj>
              </mc:Choice>
              <mc:Fallback>
                <p:oleObj name="CS ChemDraw Drawing" r:id="rId5" imgW="3392252" imgH="2820616" progId="ChemDraw.Document.6.0">
                  <p:embed/>
                  <p:pic>
                    <p:nvPicPr>
                      <p:cNvPr id="16" name="Object 15">
                        <a:extLst>
                          <a:ext uri="{FF2B5EF4-FFF2-40B4-BE49-F238E27FC236}">
                            <a16:creationId xmlns:a16="http://schemas.microsoft.com/office/drawing/2014/main" id="{535B83ED-6C13-4AF2-964C-0BBE81A0FD11}"/>
                          </a:ext>
                        </a:extLst>
                      </p:cNvPr>
                      <p:cNvPicPr/>
                      <p:nvPr/>
                    </p:nvPicPr>
                    <p:blipFill>
                      <a:blip r:embed="rId6"/>
                      <a:stretch>
                        <a:fillRect/>
                      </a:stretch>
                    </p:blipFill>
                    <p:spPr>
                      <a:xfrm>
                        <a:off x="4527979" y="3422479"/>
                        <a:ext cx="3589338" cy="2989263"/>
                      </a:xfrm>
                      <a:prstGeom prst="rect">
                        <a:avLst/>
                      </a:prstGeom>
                    </p:spPr>
                  </p:pic>
                </p:oleObj>
              </mc:Fallback>
            </mc:AlternateContent>
          </a:graphicData>
        </a:graphic>
      </p:graphicFrame>
    </p:spTree>
    <p:extLst>
      <p:ext uri="{BB962C8B-B14F-4D97-AF65-F5344CB8AC3E}">
        <p14:creationId xmlns:p14="http://schemas.microsoft.com/office/powerpoint/2010/main" val="682224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23</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Quinoline</a:t>
            </a:r>
          </a:p>
        </p:txBody>
      </p:sp>
      <p:sp>
        <p:nvSpPr>
          <p:cNvPr id="9" name="TextBox 8">
            <a:extLst>
              <a:ext uri="{FF2B5EF4-FFF2-40B4-BE49-F238E27FC236}">
                <a16:creationId xmlns:a16="http://schemas.microsoft.com/office/drawing/2014/main" id="{00F702E9-0A37-4F74-95AD-305D33F475EF}"/>
              </a:ext>
            </a:extLst>
          </p:cNvPr>
          <p:cNvSpPr txBox="1"/>
          <p:nvPr/>
        </p:nvSpPr>
        <p:spPr>
          <a:xfrm>
            <a:off x="840542" y="1238250"/>
            <a:ext cx="8155177" cy="465448"/>
          </a:xfrm>
          <a:prstGeom prst="rect">
            <a:avLst/>
          </a:prstGeom>
          <a:noFill/>
        </p:spPr>
        <p:txBody>
          <a:bodyPr wrap="square" rtlCol="0">
            <a:spAutoFit/>
          </a:bodyPr>
          <a:lstStyle/>
          <a:p>
            <a:pPr marL="342900" indent="-342900" algn="just">
              <a:lnSpc>
                <a:spcPct val="150000"/>
              </a:lnSpc>
              <a:buClr>
                <a:schemeClr val="tx1"/>
              </a:buClr>
              <a:buFont typeface="+mj-lt"/>
              <a:buAutoNum type="arabicPeriod"/>
            </a:pPr>
            <a:r>
              <a:rPr lang="en-US" dirty="0">
                <a:solidFill>
                  <a:schemeClr val="tx1">
                    <a:lumMod val="50000"/>
                  </a:schemeClr>
                </a:solidFill>
                <a:latin typeface="Palatino Linotype" panose="02040502050505030304" pitchFamily="18" charset="0"/>
              </a:rPr>
              <a:t>Synthesized from </a:t>
            </a:r>
            <a:r>
              <a:rPr lang="en-US" i="1" dirty="0">
                <a:solidFill>
                  <a:schemeClr val="tx1">
                    <a:lumMod val="50000"/>
                  </a:schemeClr>
                </a:solidFill>
                <a:latin typeface="Palatino Linotype" panose="02040502050505030304" pitchFamily="18" charset="0"/>
              </a:rPr>
              <a:t>Aryl-Amines </a:t>
            </a:r>
            <a:r>
              <a:rPr lang="en-US" dirty="0">
                <a:solidFill>
                  <a:schemeClr val="tx1">
                    <a:lumMod val="50000"/>
                  </a:schemeClr>
                </a:solidFill>
                <a:latin typeface="Palatino Linotype" panose="02040502050505030304" pitchFamily="18" charset="0"/>
              </a:rPr>
              <a:t>and</a:t>
            </a:r>
            <a:r>
              <a:rPr lang="en-US" i="1" dirty="0">
                <a:solidFill>
                  <a:schemeClr val="tx1">
                    <a:lumMod val="50000"/>
                  </a:schemeClr>
                </a:solidFill>
                <a:latin typeface="Palatino Linotype" panose="02040502050505030304" pitchFamily="18" charset="0"/>
              </a:rPr>
              <a:t> 1,3 - </a:t>
            </a:r>
            <a:r>
              <a:rPr lang="en-US" i="1" dirty="0" err="1">
                <a:solidFill>
                  <a:schemeClr val="tx1">
                    <a:lumMod val="50000"/>
                  </a:schemeClr>
                </a:solidFill>
                <a:latin typeface="Palatino Linotype" panose="02040502050505030304" pitchFamily="18" charset="0"/>
              </a:rPr>
              <a:t>Dicarbonyl</a:t>
            </a:r>
            <a:r>
              <a:rPr lang="en-US" i="1" dirty="0">
                <a:solidFill>
                  <a:schemeClr val="tx1">
                    <a:lumMod val="50000"/>
                  </a:schemeClr>
                </a:solidFill>
                <a:latin typeface="Palatino Linotype" panose="02040502050505030304" pitchFamily="18" charset="0"/>
              </a:rPr>
              <a:t> Compounds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3D979D97-5983-4BCB-AB12-2851E892ABF3}"/>
              </a:ext>
            </a:extLst>
          </p:cNvPr>
          <p:cNvSpPr txBox="1"/>
          <p:nvPr/>
        </p:nvSpPr>
        <p:spPr>
          <a:xfrm>
            <a:off x="852898" y="1769591"/>
            <a:ext cx="7969826" cy="880947"/>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Anilines undergo reactions with 1,3-dicarbonyl compounds to form intermediates, which can then be cyclized using acid.</a:t>
            </a:r>
            <a:endPar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Object 11">
            <a:extLst>
              <a:ext uri="{FF2B5EF4-FFF2-40B4-BE49-F238E27FC236}">
                <a16:creationId xmlns:a16="http://schemas.microsoft.com/office/drawing/2014/main" id="{0E8E4BA3-BBBD-4565-8A27-0995C907F167}"/>
              </a:ext>
            </a:extLst>
          </p:cNvPr>
          <p:cNvGraphicFramePr>
            <a:graphicFrameLocks noChangeAspect="1"/>
          </p:cNvGraphicFramePr>
          <p:nvPr>
            <p:extLst>
              <p:ext uri="{D42A27DB-BD31-4B8C-83A1-F6EECF244321}">
                <p14:modId xmlns:p14="http://schemas.microsoft.com/office/powerpoint/2010/main" val="713955752"/>
              </p:ext>
            </p:extLst>
          </p:nvPr>
        </p:nvGraphicFramePr>
        <p:xfrm>
          <a:off x="1272746" y="2679657"/>
          <a:ext cx="7085700" cy="1586924"/>
        </p:xfrm>
        <a:graphic>
          <a:graphicData uri="http://schemas.openxmlformats.org/presentationml/2006/ole">
            <mc:AlternateContent xmlns:mc="http://schemas.openxmlformats.org/markup-compatibility/2006">
              <mc:Choice xmlns:v="urn:schemas-microsoft-com:vml" Requires="v">
                <p:oleObj spid="_x0000_s138264" name="CS ChemDraw Drawing" r:id="rId3" imgW="6345821" imgH="1417232" progId="ChemDraw.Document.6.0">
                  <p:embed/>
                </p:oleObj>
              </mc:Choice>
              <mc:Fallback>
                <p:oleObj name="CS ChemDraw Drawing" r:id="rId3" imgW="6345821" imgH="1417232" progId="ChemDraw.Document.6.0">
                  <p:embed/>
                  <p:pic>
                    <p:nvPicPr>
                      <p:cNvPr id="7" name="Object 6">
                        <a:extLst>
                          <a:ext uri="{FF2B5EF4-FFF2-40B4-BE49-F238E27FC236}">
                            <a16:creationId xmlns:a16="http://schemas.microsoft.com/office/drawing/2014/main" id="{5E2FB9AE-6104-45BA-9417-5F2FCEE0E4B8}"/>
                          </a:ext>
                        </a:extLst>
                      </p:cNvPr>
                      <p:cNvPicPr/>
                      <p:nvPr/>
                    </p:nvPicPr>
                    <p:blipFill>
                      <a:blip r:embed="rId4"/>
                      <a:stretch>
                        <a:fillRect/>
                      </a:stretch>
                    </p:blipFill>
                    <p:spPr>
                      <a:xfrm>
                        <a:off x="1272746" y="2679657"/>
                        <a:ext cx="7085700" cy="1586924"/>
                      </a:xfrm>
                      <a:prstGeom prst="rect">
                        <a:avLst/>
                      </a:prstGeom>
                      <a:ln w="12700">
                        <a:solidFill>
                          <a:srgbClr val="3A9A3A"/>
                        </a:solidFill>
                      </a:ln>
                    </p:spPr>
                  </p:pic>
                </p:oleObj>
              </mc:Fallback>
            </mc:AlternateContent>
          </a:graphicData>
        </a:graphic>
      </p:graphicFrame>
      <p:sp>
        <p:nvSpPr>
          <p:cNvPr id="14" name="TextBox 13">
            <a:extLst>
              <a:ext uri="{FF2B5EF4-FFF2-40B4-BE49-F238E27FC236}">
                <a16:creationId xmlns:a16="http://schemas.microsoft.com/office/drawing/2014/main" id="{A9BF9909-29B1-4463-9E94-249A3857B3DE}"/>
              </a:ext>
            </a:extLst>
          </p:cNvPr>
          <p:cNvSpPr txBox="1"/>
          <p:nvPr/>
        </p:nvSpPr>
        <p:spPr>
          <a:xfrm>
            <a:off x="869373" y="4393343"/>
            <a:ext cx="7969826" cy="465448"/>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The Combes Synthesis</a:t>
            </a:r>
            <a:endParaRPr lang="en-US" b="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938FDD94-85FC-4766-BD9C-38F6B93AEA62}"/>
              </a:ext>
            </a:extLst>
          </p:cNvPr>
          <p:cNvGraphicFramePr>
            <a:graphicFrameLocks noChangeAspect="1"/>
          </p:cNvGraphicFramePr>
          <p:nvPr>
            <p:extLst>
              <p:ext uri="{D42A27DB-BD31-4B8C-83A1-F6EECF244321}">
                <p14:modId xmlns:p14="http://schemas.microsoft.com/office/powerpoint/2010/main" val="3191571367"/>
              </p:ext>
            </p:extLst>
          </p:nvPr>
        </p:nvGraphicFramePr>
        <p:xfrm>
          <a:off x="1240782" y="4844368"/>
          <a:ext cx="7458375" cy="1382665"/>
        </p:xfrm>
        <a:graphic>
          <a:graphicData uri="http://schemas.openxmlformats.org/presentationml/2006/ole">
            <mc:AlternateContent xmlns:mc="http://schemas.openxmlformats.org/markup-compatibility/2006">
              <mc:Choice xmlns:v="urn:schemas-microsoft-com:vml" Requires="v">
                <p:oleObj spid="_x0000_s138265" name="CS ChemDraw Drawing" r:id="rId5" imgW="7935236" imgH="1465898" progId="ChemDraw.Document.6.0">
                  <p:embed/>
                </p:oleObj>
              </mc:Choice>
              <mc:Fallback>
                <p:oleObj name="CS ChemDraw Drawing" r:id="rId5" imgW="7935236" imgH="1465898"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6"/>
                      <a:stretch>
                        <a:fillRect/>
                      </a:stretch>
                    </p:blipFill>
                    <p:spPr>
                      <a:xfrm>
                        <a:off x="1240782" y="4844368"/>
                        <a:ext cx="7458375" cy="1382665"/>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219842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24</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Quinoline</a:t>
            </a:r>
          </a:p>
        </p:txBody>
      </p:sp>
      <p:sp>
        <p:nvSpPr>
          <p:cNvPr id="9" name="TextBox 8">
            <a:extLst>
              <a:ext uri="{FF2B5EF4-FFF2-40B4-BE49-F238E27FC236}">
                <a16:creationId xmlns:a16="http://schemas.microsoft.com/office/drawing/2014/main" id="{00F702E9-0A37-4F74-95AD-305D33F475EF}"/>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dirty="0">
                <a:solidFill>
                  <a:schemeClr val="tx1">
                    <a:lumMod val="50000"/>
                  </a:schemeClr>
                </a:solidFill>
                <a:latin typeface="Palatino Linotype" panose="02040502050505030304" pitchFamily="18" charset="0"/>
              </a:rPr>
              <a:t>2. Synthesized from </a:t>
            </a:r>
            <a:r>
              <a:rPr lang="en-US" i="1" dirty="0">
                <a:solidFill>
                  <a:schemeClr val="tx1">
                    <a:lumMod val="50000"/>
                  </a:schemeClr>
                </a:solidFill>
                <a:latin typeface="Palatino Linotype" panose="02040502050505030304" pitchFamily="18" charset="0"/>
              </a:rPr>
              <a:t>Aryl-Amines </a:t>
            </a:r>
            <a:r>
              <a:rPr lang="en-US" dirty="0">
                <a:solidFill>
                  <a:schemeClr val="tx1">
                    <a:lumMod val="50000"/>
                  </a:schemeClr>
                </a:solidFill>
                <a:latin typeface="Palatino Linotype" panose="02040502050505030304" pitchFamily="18" charset="0"/>
              </a:rPr>
              <a:t>and</a:t>
            </a:r>
            <a:r>
              <a:rPr lang="en-US" i="1" dirty="0">
                <a:solidFill>
                  <a:schemeClr val="tx1">
                    <a:lumMod val="50000"/>
                  </a:schemeClr>
                </a:solidFill>
                <a:latin typeface="Palatino Linotype" panose="02040502050505030304" pitchFamily="18" charset="0"/>
              </a:rPr>
              <a:t> α , β - Unsaturated Carbonyl Compounds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Object 11">
            <a:extLst>
              <a:ext uri="{FF2B5EF4-FFF2-40B4-BE49-F238E27FC236}">
                <a16:creationId xmlns:a16="http://schemas.microsoft.com/office/drawing/2014/main" id="{0E8E4BA3-BBBD-4565-8A27-0995C907F167}"/>
              </a:ext>
            </a:extLst>
          </p:cNvPr>
          <p:cNvGraphicFramePr>
            <a:graphicFrameLocks noChangeAspect="1"/>
          </p:cNvGraphicFramePr>
          <p:nvPr>
            <p:extLst>
              <p:ext uri="{D42A27DB-BD31-4B8C-83A1-F6EECF244321}">
                <p14:modId xmlns:p14="http://schemas.microsoft.com/office/powerpoint/2010/main" val="2889243001"/>
              </p:ext>
            </p:extLst>
          </p:nvPr>
        </p:nvGraphicFramePr>
        <p:xfrm>
          <a:off x="1575143" y="1888481"/>
          <a:ext cx="6554788" cy="1587500"/>
        </p:xfrm>
        <a:graphic>
          <a:graphicData uri="http://schemas.openxmlformats.org/presentationml/2006/ole">
            <mc:AlternateContent xmlns:mc="http://schemas.openxmlformats.org/markup-compatibility/2006">
              <mc:Choice xmlns:v="urn:schemas-microsoft-com:vml" Requires="v">
                <p:oleObj spid="_x0000_s139282" name="CS ChemDraw Drawing" r:id="rId3" imgW="5868577" imgH="1417232" progId="ChemDraw.Document.6.0">
                  <p:embed/>
                </p:oleObj>
              </mc:Choice>
              <mc:Fallback>
                <p:oleObj name="CS ChemDraw Drawing" r:id="rId3" imgW="5868577" imgH="1417232"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4"/>
                      <a:stretch>
                        <a:fillRect/>
                      </a:stretch>
                    </p:blipFill>
                    <p:spPr>
                      <a:xfrm>
                        <a:off x="1575143" y="1888481"/>
                        <a:ext cx="6554788" cy="1587500"/>
                      </a:xfrm>
                      <a:prstGeom prst="rect">
                        <a:avLst/>
                      </a:prstGeom>
                      <a:ln w="12700">
                        <a:solidFill>
                          <a:srgbClr val="3A9A3A"/>
                        </a:solidFill>
                      </a:ln>
                    </p:spPr>
                  </p:pic>
                </p:oleObj>
              </mc:Fallback>
            </mc:AlternateContent>
          </a:graphicData>
        </a:graphic>
      </p:graphicFrame>
      <p:sp>
        <p:nvSpPr>
          <p:cNvPr id="14" name="TextBox 13">
            <a:extLst>
              <a:ext uri="{FF2B5EF4-FFF2-40B4-BE49-F238E27FC236}">
                <a16:creationId xmlns:a16="http://schemas.microsoft.com/office/drawing/2014/main" id="{A9BF9909-29B1-4463-9E94-249A3857B3DE}"/>
              </a:ext>
            </a:extLst>
          </p:cNvPr>
          <p:cNvSpPr txBox="1"/>
          <p:nvPr/>
        </p:nvSpPr>
        <p:spPr>
          <a:xfrm>
            <a:off x="869373" y="3627225"/>
            <a:ext cx="7969826" cy="465448"/>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The </a:t>
            </a:r>
            <a:r>
              <a:rPr lang="en-US" dirty="0" err="1">
                <a:solidFill>
                  <a:srgbClr val="C00000"/>
                </a:solidFill>
                <a:effectLst>
                  <a:outerShdw blurRad="38100" dist="38100" dir="2700000" algn="tl">
                    <a:srgbClr val="000000">
                      <a:alpha val="43137"/>
                    </a:srgbClr>
                  </a:outerShdw>
                </a:effectLst>
                <a:latin typeface="Palatino Linotype" panose="02040502050505030304" pitchFamily="18" charset="0"/>
              </a:rPr>
              <a:t>Skraup</a:t>
            </a: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 Synthesis</a:t>
            </a:r>
            <a:endParaRPr lang="en-US" b="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6" name="Object 15">
            <a:extLst>
              <a:ext uri="{FF2B5EF4-FFF2-40B4-BE49-F238E27FC236}">
                <a16:creationId xmlns:a16="http://schemas.microsoft.com/office/drawing/2014/main" id="{938FDD94-85FC-4766-BD9C-38F6B93AEA62}"/>
              </a:ext>
            </a:extLst>
          </p:cNvPr>
          <p:cNvGraphicFramePr>
            <a:graphicFrameLocks noChangeAspect="1"/>
          </p:cNvGraphicFramePr>
          <p:nvPr>
            <p:extLst>
              <p:ext uri="{D42A27DB-BD31-4B8C-83A1-F6EECF244321}">
                <p14:modId xmlns:p14="http://schemas.microsoft.com/office/powerpoint/2010/main" val="1152121266"/>
              </p:ext>
            </p:extLst>
          </p:nvPr>
        </p:nvGraphicFramePr>
        <p:xfrm>
          <a:off x="716692" y="4295595"/>
          <a:ext cx="8112811" cy="1556445"/>
        </p:xfrm>
        <a:graphic>
          <a:graphicData uri="http://schemas.openxmlformats.org/presentationml/2006/ole">
            <mc:AlternateContent xmlns:mc="http://schemas.openxmlformats.org/markup-compatibility/2006">
              <mc:Choice xmlns:v="urn:schemas-microsoft-com:vml" Requires="v">
                <p:oleObj spid="_x0000_s139283" name="CS ChemDraw Drawing" r:id="rId5" imgW="9661715" imgH="1845330" progId="ChemDraw.Document.6.0">
                  <p:embed/>
                </p:oleObj>
              </mc:Choice>
              <mc:Fallback>
                <p:oleObj name="CS ChemDraw Drawing" r:id="rId5" imgW="9661715" imgH="1845330" progId="ChemDraw.Document.6.0">
                  <p:embed/>
                  <p:pic>
                    <p:nvPicPr>
                      <p:cNvPr id="16" name="Object 15">
                        <a:extLst>
                          <a:ext uri="{FF2B5EF4-FFF2-40B4-BE49-F238E27FC236}">
                            <a16:creationId xmlns:a16="http://schemas.microsoft.com/office/drawing/2014/main" id="{938FDD94-85FC-4766-BD9C-38F6B93AEA62}"/>
                          </a:ext>
                        </a:extLst>
                      </p:cNvPr>
                      <p:cNvPicPr/>
                      <p:nvPr/>
                    </p:nvPicPr>
                    <p:blipFill>
                      <a:blip r:embed="rId6"/>
                      <a:stretch>
                        <a:fillRect/>
                      </a:stretch>
                    </p:blipFill>
                    <p:spPr>
                      <a:xfrm>
                        <a:off x="716692" y="4295595"/>
                        <a:ext cx="8112811" cy="1556445"/>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126437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25</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Quinoline</a:t>
            </a:r>
          </a:p>
        </p:txBody>
      </p:sp>
      <p:sp>
        <p:nvSpPr>
          <p:cNvPr id="9" name="TextBox 8">
            <a:extLst>
              <a:ext uri="{FF2B5EF4-FFF2-40B4-BE49-F238E27FC236}">
                <a16:creationId xmlns:a16="http://schemas.microsoft.com/office/drawing/2014/main" id="{00F702E9-0A37-4F74-95AD-305D33F475EF}"/>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dirty="0">
                <a:solidFill>
                  <a:schemeClr val="tx1">
                    <a:lumMod val="50000"/>
                  </a:schemeClr>
                </a:solidFill>
                <a:latin typeface="Palatino Linotype" panose="02040502050505030304" pitchFamily="18" charset="0"/>
              </a:rPr>
              <a:t>3. Synthesized from </a:t>
            </a:r>
            <a:r>
              <a:rPr lang="en-US" i="1" dirty="0">
                <a:solidFill>
                  <a:schemeClr val="tx1">
                    <a:lumMod val="50000"/>
                  </a:schemeClr>
                </a:solidFill>
                <a:latin typeface="Palatino Linotype" panose="02040502050505030304" pitchFamily="18" charset="0"/>
              </a:rPr>
              <a:t>ortho-Acyl-</a:t>
            </a:r>
            <a:r>
              <a:rPr lang="en-US" i="1" dirty="0" err="1">
                <a:solidFill>
                  <a:schemeClr val="tx1">
                    <a:lumMod val="50000"/>
                  </a:schemeClr>
                </a:solidFill>
                <a:latin typeface="Palatino Linotype" panose="02040502050505030304" pitchFamily="18" charset="0"/>
              </a:rPr>
              <a:t>Arylamines</a:t>
            </a:r>
            <a:r>
              <a:rPr lang="en-US" i="1" dirty="0">
                <a:solidFill>
                  <a:schemeClr val="tx1">
                    <a:lumMod val="50000"/>
                  </a:schemeClr>
                </a:solidFill>
                <a:latin typeface="Palatino Linotype" panose="02040502050505030304" pitchFamily="18" charset="0"/>
              </a:rPr>
              <a:t> </a:t>
            </a:r>
            <a:r>
              <a:rPr lang="en-US" dirty="0">
                <a:solidFill>
                  <a:schemeClr val="tx1">
                    <a:lumMod val="50000"/>
                  </a:schemeClr>
                </a:solidFill>
                <a:latin typeface="Palatino Linotype" panose="02040502050505030304" pitchFamily="18" charset="0"/>
              </a:rPr>
              <a:t>and</a:t>
            </a:r>
            <a:r>
              <a:rPr lang="en-US" i="1" dirty="0">
                <a:solidFill>
                  <a:schemeClr val="tx1">
                    <a:lumMod val="50000"/>
                  </a:schemeClr>
                </a:solidFill>
                <a:latin typeface="Palatino Linotype" panose="02040502050505030304" pitchFamily="18" charset="0"/>
              </a:rPr>
              <a:t> Carbonyl Compounds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Object 11">
            <a:extLst>
              <a:ext uri="{FF2B5EF4-FFF2-40B4-BE49-F238E27FC236}">
                <a16:creationId xmlns:a16="http://schemas.microsoft.com/office/drawing/2014/main" id="{0E8E4BA3-BBBD-4565-8A27-0995C907F167}"/>
              </a:ext>
            </a:extLst>
          </p:cNvPr>
          <p:cNvGraphicFramePr>
            <a:graphicFrameLocks noChangeAspect="1"/>
          </p:cNvGraphicFramePr>
          <p:nvPr>
            <p:extLst>
              <p:ext uri="{D42A27DB-BD31-4B8C-83A1-F6EECF244321}">
                <p14:modId xmlns:p14="http://schemas.microsoft.com/office/powerpoint/2010/main" val="1345819712"/>
              </p:ext>
            </p:extLst>
          </p:nvPr>
        </p:nvGraphicFramePr>
        <p:xfrm>
          <a:off x="1574800" y="1868488"/>
          <a:ext cx="6554788" cy="1630362"/>
        </p:xfrm>
        <a:graphic>
          <a:graphicData uri="http://schemas.openxmlformats.org/presentationml/2006/ole">
            <mc:AlternateContent xmlns:mc="http://schemas.openxmlformats.org/markup-compatibility/2006">
              <mc:Choice xmlns:v="urn:schemas-microsoft-com:vml" Requires="v">
                <p:oleObj spid="_x0000_s140306" name="CS ChemDraw Drawing" r:id="rId3" imgW="5868577" imgH="1455215" progId="ChemDraw.Document.6.0">
                  <p:embed/>
                </p:oleObj>
              </mc:Choice>
              <mc:Fallback>
                <p:oleObj name="CS ChemDraw Drawing" r:id="rId3" imgW="5868577" imgH="1455215"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4"/>
                      <a:stretch>
                        <a:fillRect/>
                      </a:stretch>
                    </p:blipFill>
                    <p:spPr>
                      <a:xfrm>
                        <a:off x="1574800" y="1868488"/>
                        <a:ext cx="6554788" cy="1630362"/>
                      </a:xfrm>
                      <a:prstGeom prst="rect">
                        <a:avLst/>
                      </a:prstGeom>
                      <a:ln w="12700">
                        <a:solidFill>
                          <a:srgbClr val="3A9A3A"/>
                        </a:solidFill>
                      </a:ln>
                    </p:spPr>
                  </p:pic>
                </p:oleObj>
              </mc:Fallback>
            </mc:AlternateContent>
          </a:graphicData>
        </a:graphic>
      </p:graphicFrame>
      <p:sp>
        <p:nvSpPr>
          <p:cNvPr id="14" name="TextBox 13">
            <a:extLst>
              <a:ext uri="{FF2B5EF4-FFF2-40B4-BE49-F238E27FC236}">
                <a16:creationId xmlns:a16="http://schemas.microsoft.com/office/drawing/2014/main" id="{A9BF9909-29B1-4463-9E94-249A3857B3DE}"/>
              </a:ext>
            </a:extLst>
          </p:cNvPr>
          <p:cNvSpPr txBox="1"/>
          <p:nvPr/>
        </p:nvSpPr>
        <p:spPr>
          <a:xfrm>
            <a:off x="869373" y="3627225"/>
            <a:ext cx="7969826" cy="465448"/>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The Friedlander Synthesis</a:t>
            </a:r>
            <a:endParaRPr lang="en-US" b="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Object 7">
            <a:extLst>
              <a:ext uri="{FF2B5EF4-FFF2-40B4-BE49-F238E27FC236}">
                <a16:creationId xmlns:a16="http://schemas.microsoft.com/office/drawing/2014/main" id="{C4FB7BFC-F450-4B68-9950-57F45ECFD794}"/>
              </a:ext>
            </a:extLst>
          </p:cNvPr>
          <p:cNvGraphicFramePr>
            <a:graphicFrameLocks noChangeAspect="1"/>
          </p:cNvGraphicFramePr>
          <p:nvPr>
            <p:extLst>
              <p:ext uri="{D42A27DB-BD31-4B8C-83A1-F6EECF244321}">
                <p14:modId xmlns:p14="http://schemas.microsoft.com/office/powerpoint/2010/main" val="2721904308"/>
              </p:ext>
            </p:extLst>
          </p:nvPr>
        </p:nvGraphicFramePr>
        <p:xfrm>
          <a:off x="1758263" y="4435217"/>
          <a:ext cx="6542088" cy="1595438"/>
        </p:xfrm>
        <a:graphic>
          <a:graphicData uri="http://schemas.openxmlformats.org/presentationml/2006/ole">
            <mc:AlternateContent xmlns:mc="http://schemas.openxmlformats.org/markup-compatibility/2006">
              <mc:Choice xmlns:v="urn:schemas-microsoft-com:vml" Requires="v">
                <p:oleObj spid="_x0000_s140307" name="CS ChemDraw Drawing" r:id="rId5" imgW="5857887" imgH="1424750" progId="ChemDraw.Document.6.0">
                  <p:embed/>
                </p:oleObj>
              </mc:Choice>
              <mc:Fallback>
                <p:oleObj name="CS ChemDraw Drawing" r:id="rId5" imgW="5857887" imgH="1424750"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6"/>
                      <a:stretch>
                        <a:fillRect/>
                      </a:stretch>
                    </p:blipFill>
                    <p:spPr>
                      <a:xfrm>
                        <a:off x="1758263" y="4435217"/>
                        <a:ext cx="6542088" cy="1595438"/>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1705333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26</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a:t>
            </a:r>
            <a:r>
              <a:rPr lang="en-US" sz="4400" b="1" dirty="0" err="1">
                <a:solidFill>
                  <a:srgbClr val="30ACEC"/>
                </a:solidFill>
                <a:effectLst>
                  <a:outerShdw blurRad="38100" dist="38100" dir="2700000" algn="tl">
                    <a:srgbClr val="000000">
                      <a:alpha val="43137"/>
                    </a:srgbClr>
                  </a:outerShdw>
                </a:effectLst>
              </a:rPr>
              <a:t>Isoquinoline</a:t>
            </a:r>
            <a:endParaRPr lang="en-US" sz="4400" b="1" dirty="0">
              <a:solidFill>
                <a:srgbClr val="30ACEC"/>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00F702E9-0A37-4F74-95AD-305D33F475EF}"/>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dirty="0">
                <a:solidFill>
                  <a:schemeClr val="tx1">
                    <a:lumMod val="50000"/>
                  </a:schemeClr>
                </a:solidFill>
                <a:latin typeface="Palatino Linotype" panose="02040502050505030304" pitchFamily="18" charset="0"/>
              </a:rPr>
              <a:t>1. Synthesized from </a:t>
            </a:r>
            <a:r>
              <a:rPr lang="en-US" i="1" dirty="0">
                <a:solidFill>
                  <a:schemeClr val="tx1">
                    <a:lumMod val="50000"/>
                  </a:schemeClr>
                </a:solidFill>
                <a:latin typeface="Palatino Linotype" panose="02040502050505030304" pitchFamily="18" charset="0"/>
              </a:rPr>
              <a:t>Aryl-aldehydes </a:t>
            </a:r>
            <a:r>
              <a:rPr lang="en-US" dirty="0">
                <a:solidFill>
                  <a:schemeClr val="tx1">
                    <a:lumMod val="50000"/>
                  </a:schemeClr>
                </a:solidFill>
                <a:latin typeface="Palatino Linotype" panose="02040502050505030304" pitchFamily="18" charset="0"/>
              </a:rPr>
              <a:t>and</a:t>
            </a:r>
            <a:r>
              <a:rPr lang="en-US" i="1" dirty="0">
                <a:solidFill>
                  <a:schemeClr val="tx1">
                    <a:lumMod val="50000"/>
                  </a:schemeClr>
                </a:solidFill>
                <a:latin typeface="Palatino Linotype" panose="02040502050505030304" pitchFamily="18" charset="0"/>
              </a:rPr>
              <a:t> </a:t>
            </a:r>
            <a:r>
              <a:rPr lang="en-US" i="1" dirty="0" err="1">
                <a:solidFill>
                  <a:schemeClr val="tx1">
                    <a:lumMod val="50000"/>
                  </a:schemeClr>
                </a:solidFill>
                <a:latin typeface="Palatino Linotype" panose="02040502050505030304" pitchFamily="18" charset="0"/>
              </a:rPr>
              <a:t>Aminoacetal</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Object 11">
            <a:extLst>
              <a:ext uri="{FF2B5EF4-FFF2-40B4-BE49-F238E27FC236}">
                <a16:creationId xmlns:a16="http://schemas.microsoft.com/office/drawing/2014/main" id="{0E8E4BA3-BBBD-4565-8A27-0995C907F167}"/>
              </a:ext>
            </a:extLst>
          </p:cNvPr>
          <p:cNvGraphicFramePr>
            <a:graphicFrameLocks noChangeAspect="1"/>
          </p:cNvGraphicFramePr>
          <p:nvPr>
            <p:extLst>
              <p:ext uri="{D42A27DB-BD31-4B8C-83A1-F6EECF244321}">
                <p14:modId xmlns:p14="http://schemas.microsoft.com/office/powerpoint/2010/main" val="3359753593"/>
              </p:ext>
            </p:extLst>
          </p:nvPr>
        </p:nvGraphicFramePr>
        <p:xfrm>
          <a:off x="1744663" y="2801938"/>
          <a:ext cx="6218237" cy="1446212"/>
        </p:xfrm>
        <a:graphic>
          <a:graphicData uri="http://schemas.openxmlformats.org/presentationml/2006/ole">
            <mc:AlternateContent xmlns:mc="http://schemas.openxmlformats.org/markup-compatibility/2006">
              <mc:Choice xmlns:v="urn:schemas-microsoft-com:vml" Requires="v">
                <p:oleObj spid="_x0000_s141334" name="CS ChemDraw Drawing" r:id="rId3" imgW="5566959" imgH="1290623" progId="ChemDraw.Document.6.0">
                  <p:embed/>
                </p:oleObj>
              </mc:Choice>
              <mc:Fallback>
                <p:oleObj name="CS ChemDraw Drawing" r:id="rId3" imgW="5566959" imgH="1290623"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4"/>
                      <a:stretch>
                        <a:fillRect/>
                      </a:stretch>
                    </p:blipFill>
                    <p:spPr>
                      <a:xfrm>
                        <a:off x="1744663" y="2801938"/>
                        <a:ext cx="6218237" cy="1446212"/>
                      </a:xfrm>
                      <a:prstGeom prst="rect">
                        <a:avLst/>
                      </a:prstGeom>
                      <a:ln w="12700">
                        <a:solidFill>
                          <a:srgbClr val="3A9A3A"/>
                        </a:solidFill>
                      </a:ln>
                    </p:spPr>
                  </p:pic>
                </p:oleObj>
              </mc:Fallback>
            </mc:AlternateContent>
          </a:graphicData>
        </a:graphic>
      </p:graphicFrame>
      <p:sp>
        <p:nvSpPr>
          <p:cNvPr id="14" name="TextBox 13">
            <a:extLst>
              <a:ext uri="{FF2B5EF4-FFF2-40B4-BE49-F238E27FC236}">
                <a16:creationId xmlns:a16="http://schemas.microsoft.com/office/drawing/2014/main" id="{A9BF9909-29B1-4463-9E94-249A3857B3DE}"/>
              </a:ext>
            </a:extLst>
          </p:cNvPr>
          <p:cNvSpPr txBox="1"/>
          <p:nvPr/>
        </p:nvSpPr>
        <p:spPr>
          <a:xfrm>
            <a:off x="869373" y="4467481"/>
            <a:ext cx="7969826" cy="465448"/>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The Pomeranz - Fritsch Synthesis</a:t>
            </a:r>
            <a:endParaRPr lang="en-US" b="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0B46A5A3-0BEB-4AFD-87DF-38D6C897A4BA}"/>
              </a:ext>
            </a:extLst>
          </p:cNvPr>
          <p:cNvSpPr txBox="1"/>
          <p:nvPr/>
        </p:nvSpPr>
        <p:spPr>
          <a:xfrm>
            <a:off x="852898" y="1769591"/>
            <a:ext cx="7969826" cy="922368"/>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Aromatic aldehydes react with </a:t>
            </a:r>
            <a:r>
              <a:rPr lang="en-US" dirty="0" err="1">
                <a:solidFill>
                  <a:schemeClr val="tx1">
                    <a:lumMod val="50000"/>
                  </a:schemeClr>
                </a:solidFill>
                <a:latin typeface="Palatino Linotype" panose="02040502050505030304" pitchFamily="18" charset="0"/>
              </a:rPr>
              <a:t>aminoacetal</a:t>
            </a:r>
            <a:r>
              <a:rPr lang="en-US" dirty="0">
                <a:solidFill>
                  <a:schemeClr val="tx1">
                    <a:lumMod val="50000"/>
                  </a:schemeClr>
                </a:solidFill>
                <a:latin typeface="Palatino Linotype" panose="02040502050505030304" pitchFamily="18" charset="0"/>
              </a:rPr>
              <a:t> (2,2-diethoxyethanamine) to form imines, which can be cyclized with acid to produce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isoquinolines</a:t>
            </a:r>
            <a:r>
              <a:rPr lang="en-US" dirty="0">
                <a:solidFill>
                  <a:schemeClr val="tx1">
                    <a:lumMod val="50000"/>
                  </a:schemeClr>
                </a:solidFill>
                <a:latin typeface="Palatino Linotype" panose="02040502050505030304" pitchFamily="18" charset="0"/>
              </a:rPr>
              <a:t>.</a:t>
            </a:r>
            <a:endPar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pic>
        <p:nvPicPr>
          <p:cNvPr id="4" name="Picture 3">
            <a:extLst>
              <a:ext uri="{FF2B5EF4-FFF2-40B4-BE49-F238E27FC236}">
                <a16:creationId xmlns:a16="http://schemas.microsoft.com/office/drawing/2014/main" id="{BD12C47D-8698-4FAC-B1B4-57098002FC37}"/>
              </a:ext>
            </a:extLst>
          </p:cNvPr>
          <p:cNvPicPr>
            <a:picLocks noChangeAspect="1"/>
          </p:cNvPicPr>
          <p:nvPr/>
        </p:nvPicPr>
        <p:blipFill>
          <a:blip r:embed="rId5"/>
          <a:stretch>
            <a:fillRect/>
          </a:stretch>
        </p:blipFill>
        <p:spPr>
          <a:xfrm>
            <a:off x="2633025" y="4918889"/>
            <a:ext cx="4682175" cy="1853462"/>
          </a:xfrm>
          <a:prstGeom prst="rect">
            <a:avLst/>
          </a:prstGeom>
        </p:spPr>
      </p:pic>
    </p:spTree>
    <p:extLst>
      <p:ext uri="{BB962C8B-B14F-4D97-AF65-F5344CB8AC3E}">
        <p14:creationId xmlns:p14="http://schemas.microsoft.com/office/powerpoint/2010/main" val="392824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27</a:t>
            </a:fld>
            <a:endParaRPr lang="en-US"/>
          </a:p>
        </p:txBody>
      </p:sp>
      <p:sp>
        <p:nvSpPr>
          <p:cNvPr id="11" name="Title 12">
            <a:extLst>
              <a:ext uri="{FF2B5EF4-FFF2-40B4-BE49-F238E27FC236}">
                <a16:creationId xmlns:a16="http://schemas.microsoft.com/office/drawing/2014/main" id="{3E17C7BE-BF2F-4372-81D2-6476F86EF246}"/>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a:t>
            </a:r>
            <a:r>
              <a:rPr lang="en-US" sz="4400" b="1" dirty="0" err="1">
                <a:solidFill>
                  <a:srgbClr val="30ACEC"/>
                </a:solidFill>
                <a:effectLst>
                  <a:outerShdw blurRad="38100" dist="38100" dir="2700000" algn="tl">
                    <a:srgbClr val="000000">
                      <a:alpha val="43137"/>
                    </a:srgbClr>
                  </a:outerShdw>
                </a:effectLst>
              </a:rPr>
              <a:t>Isoquinoline</a:t>
            </a:r>
            <a:endParaRPr lang="en-US" sz="4400" b="1" dirty="0">
              <a:solidFill>
                <a:srgbClr val="30ACEC"/>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00F702E9-0A37-4F74-95AD-305D33F475EF}"/>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dirty="0">
                <a:solidFill>
                  <a:schemeClr val="tx1">
                    <a:lumMod val="50000"/>
                  </a:schemeClr>
                </a:solidFill>
                <a:latin typeface="Palatino Linotype" panose="02040502050505030304" pitchFamily="18" charset="0"/>
              </a:rPr>
              <a:t>2. Synthesized from </a:t>
            </a:r>
            <a:r>
              <a:rPr lang="en-US" i="1" dirty="0">
                <a:solidFill>
                  <a:schemeClr val="tx1">
                    <a:lumMod val="50000"/>
                  </a:schemeClr>
                </a:solidFill>
                <a:latin typeface="Palatino Linotype" panose="02040502050505030304" pitchFamily="18" charset="0"/>
              </a:rPr>
              <a:t>2-Aryl-Ethanamides </a:t>
            </a:r>
            <a:r>
              <a:rPr lang="en-US" dirty="0">
                <a:solidFill>
                  <a:schemeClr val="tx1">
                    <a:lumMod val="50000"/>
                  </a:schemeClr>
                </a:solidFill>
                <a:latin typeface="Palatino Linotype" panose="02040502050505030304" pitchFamily="18" charset="0"/>
              </a:rPr>
              <a:t>or</a:t>
            </a:r>
            <a:r>
              <a:rPr lang="en-US" i="1" dirty="0">
                <a:solidFill>
                  <a:schemeClr val="tx1">
                    <a:lumMod val="50000"/>
                  </a:schemeClr>
                </a:solidFill>
                <a:latin typeface="Palatino Linotype" panose="02040502050505030304" pitchFamily="18" charset="0"/>
              </a:rPr>
              <a:t> 2-Aryl-Ethamine-Imines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Object 11">
            <a:extLst>
              <a:ext uri="{FF2B5EF4-FFF2-40B4-BE49-F238E27FC236}">
                <a16:creationId xmlns:a16="http://schemas.microsoft.com/office/drawing/2014/main" id="{0E8E4BA3-BBBD-4565-8A27-0995C907F167}"/>
              </a:ext>
            </a:extLst>
          </p:cNvPr>
          <p:cNvGraphicFramePr>
            <a:graphicFrameLocks noChangeAspect="1"/>
          </p:cNvGraphicFramePr>
          <p:nvPr>
            <p:extLst>
              <p:ext uri="{D42A27DB-BD31-4B8C-83A1-F6EECF244321}">
                <p14:modId xmlns:p14="http://schemas.microsoft.com/office/powerpoint/2010/main" val="3105065647"/>
              </p:ext>
            </p:extLst>
          </p:nvPr>
        </p:nvGraphicFramePr>
        <p:xfrm>
          <a:off x="1955585" y="3484943"/>
          <a:ext cx="5371971" cy="1695015"/>
        </p:xfrm>
        <a:graphic>
          <a:graphicData uri="http://schemas.openxmlformats.org/presentationml/2006/ole">
            <mc:AlternateContent xmlns:mc="http://schemas.openxmlformats.org/markup-compatibility/2006">
              <mc:Choice xmlns:v="urn:schemas-microsoft-com:vml" Requires="v">
                <p:oleObj spid="_x0000_s142354" name="CS ChemDraw Drawing" r:id="rId3" imgW="9491052" imgH="2979273" progId="ChemDraw.Document.6.0">
                  <p:embed/>
                </p:oleObj>
              </mc:Choice>
              <mc:Fallback>
                <p:oleObj name="CS ChemDraw Drawing" r:id="rId3" imgW="9491052" imgH="2979273"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4"/>
                      <a:stretch>
                        <a:fillRect/>
                      </a:stretch>
                    </p:blipFill>
                    <p:spPr>
                      <a:xfrm>
                        <a:off x="1955585" y="3484943"/>
                        <a:ext cx="5371971" cy="1695015"/>
                      </a:xfrm>
                      <a:prstGeom prst="rect">
                        <a:avLst/>
                      </a:prstGeom>
                      <a:ln w="12700">
                        <a:solidFill>
                          <a:srgbClr val="3A9A3A"/>
                        </a:solidFill>
                      </a:ln>
                    </p:spPr>
                  </p:pic>
                </p:oleObj>
              </mc:Fallback>
            </mc:AlternateContent>
          </a:graphicData>
        </a:graphic>
      </p:graphicFrame>
      <p:sp>
        <p:nvSpPr>
          <p:cNvPr id="14" name="TextBox 13">
            <a:extLst>
              <a:ext uri="{FF2B5EF4-FFF2-40B4-BE49-F238E27FC236}">
                <a16:creationId xmlns:a16="http://schemas.microsoft.com/office/drawing/2014/main" id="{A9BF9909-29B1-4463-9E94-249A3857B3DE}"/>
              </a:ext>
            </a:extLst>
          </p:cNvPr>
          <p:cNvSpPr txBox="1"/>
          <p:nvPr/>
        </p:nvSpPr>
        <p:spPr>
          <a:xfrm>
            <a:off x="572811" y="5196532"/>
            <a:ext cx="7969826" cy="465448"/>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The </a:t>
            </a:r>
            <a:r>
              <a:rPr lang="en-US" dirty="0" err="1">
                <a:solidFill>
                  <a:srgbClr val="C00000"/>
                </a:solidFill>
                <a:effectLst>
                  <a:outerShdw blurRad="38100" dist="38100" dir="2700000" algn="tl">
                    <a:srgbClr val="000000">
                      <a:alpha val="43137"/>
                    </a:srgbClr>
                  </a:outerShdw>
                </a:effectLst>
                <a:latin typeface="Palatino Linotype" panose="02040502050505030304" pitchFamily="18" charset="0"/>
              </a:rPr>
              <a:t>Bischler</a:t>
            </a: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 - </a:t>
            </a:r>
            <a:r>
              <a:rPr lang="en-US" dirty="0" err="1">
                <a:solidFill>
                  <a:srgbClr val="C00000"/>
                </a:solidFill>
                <a:effectLst>
                  <a:outerShdw blurRad="38100" dist="38100" dir="2700000" algn="tl">
                    <a:srgbClr val="000000">
                      <a:alpha val="43137"/>
                    </a:srgbClr>
                  </a:outerShdw>
                </a:effectLst>
                <a:latin typeface="Palatino Linotype" panose="02040502050505030304" pitchFamily="18" charset="0"/>
              </a:rPr>
              <a:t>Napieralski</a:t>
            </a:r>
            <a:r>
              <a:rPr lang="en-US" dirty="0">
                <a:solidFill>
                  <a:srgbClr val="C00000"/>
                </a:solidFill>
                <a:effectLst>
                  <a:outerShdw blurRad="38100" dist="38100" dir="2700000" algn="tl">
                    <a:srgbClr val="000000">
                      <a:alpha val="43137"/>
                    </a:srgbClr>
                  </a:outerShdw>
                </a:effectLst>
                <a:latin typeface="Palatino Linotype" panose="02040502050505030304" pitchFamily="18" charset="0"/>
              </a:rPr>
              <a:t> Synthesis</a:t>
            </a:r>
            <a:endParaRPr lang="en-US" b="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9">
            <a:extLst>
              <a:ext uri="{FF2B5EF4-FFF2-40B4-BE49-F238E27FC236}">
                <a16:creationId xmlns:a16="http://schemas.microsoft.com/office/drawing/2014/main" id="{0B46A5A3-0BEB-4AFD-87DF-38D6C897A4BA}"/>
              </a:ext>
            </a:extLst>
          </p:cNvPr>
          <p:cNvSpPr txBox="1"/>
          <p:nvPr/>
        </p:nvSpPr>
        <p:spPr>
          <a:xfrm>
            <a:off x="766120" y="1769591"/>
            <a:ext cx="8291384" cy="1711944"/>
          </a:xfrm>
          <a:prstGeom prst="rect">
            <a:avLst/>
          </a:prstGeom>
          <a:noFill/>
        </p:spPr>
        <p:txBody>
          <a:bodyPr wrap="square" rtlCol="0">
            <a:spAutoFit/>
          </a:bodyPr>
          <a:lstStyle/>
          <a:p>
            <a:pPr marL="342900" indent="-342900" algn="just">
              <a:lnSpc>
                <a:spcPct val="150000"/>
              </a:lnSpc>
              <a:buClr>
                <a:schemeClr val="tx1"/>
              </a:buClr>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The amide or imine formed from the reaction of 2-aryl-ethanamines with an acid derivative or aldehyde can undergo cyclization to produce 3,4-dihydro- or 1,2,3,4-tetrahydroisoquinoline, respectively. Further dehydrogenation can lead to the formation of the aromatic heterocycle.</a:t>
            </a:r>
            <a:endParaRPr lang="en-US" b="1"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5" name="Object 14">
            <a:extLst>
              <a:ext uri="{FF2B5EF4-FFF2-40B4-BE49-F238E27FC236}">
                <a16:creationId xmlns:a16="http://schemas.microsoft.com/office/drawing/2014/main" id="{0347EA4D-7966-4C27-9B37-96002C835E7C}"/>
              </a:ext>
            </a:extLst>
          </p:cNvPr>
          <p:cNvGraphicFramePr>
            <a:graphicFrameLocks noChangeAspect="1"/>
          </p:cNvGraphicFramePr>
          <p:nvPr>
            <p:extLst>
              <p:ext uri="{D42A27DB-BD31-4B8C-83A1-F6EECF244321}">
                <p14:modId xmlns:p14="http://schemas.microsoft.com/office/powerpoint/2010/main" val="292637092"/>
              </p:ext>
            </p:extLst>
          </p:nvPr>
        </p:nvGraphicFramePr>
        <p:xfrm>
          <a:off x="2278492" y="5761681"/>
          <a:ext cx="4983162" cy="793750"/>
        </p:xfrm>
        <a:graphic>
          <a:graphicData uri="http://schemas.openxmlformats.org/presentationml/2006/ole">
            <mc:AlternateContent xmlns:mc="http://schemas.openxmlformats.org/markup-compatibility/2006">
              <mc:Choice xmlns:v="urn:schemas-microsoft-com:vml" Requires="v">
                <p:oleObj spid="_x0000_s142355" name="CS ChemDraw Drawing" r:id="rId5" imgW="8803820" imgH="1392702" progId="ChemDraw.Document.6.0">
                  <p:embed/>
                </p:oleObj>
              </mc:Choice>
              <mc:Fallback>
                <p:oleObj name="CS ChemDraw Drawing" r:id="rId5" imgW="8803820" imgH="1392702" progId="ChemDraw.Document.6.0">
                  <p:embed/>
                  <p:pic>
                    <p:nvPicPr>
                      <p:cNvPr id="12" name="Object 11">
                        <a:extLst>
                          <a:ext uri="{FF2B5EF4-FFF2-40B4-BE49-F238E27FC236}">
                            <a16:creationId xmlns:a16="http://schemas.microsoft.com/office/drawing/2014/main" id="{0E8E4BA3-BBBD-4565-8A27-0995C907F167}"/>
                          </a:ext>
                        </a:extLst>
                      </p:cNvPr>
                      <p:cNvPicPr/>
                      <p:nvPr/>
                    </p:nvPicPr>
                    <p:blipFill>
                      <a:blip r:embed="rId6"/>
                      <a:stretch>
                        <a:fillRect/>
                      </a:stretch>
                    </p:blipFill>
                    <p:spPr>
                      <a:xfrm>
                        <a:off x="2278492" y="5761681"/>
                        <a:ext cx="4983162" cy="793750"/>
                      </a:xfrm>
                      <a:prstGeom prst="rect">
                        <a:avLst/>
                      </a:prstGeom>
                      <a:ln w="12700">
                        <a:solidFill>
                          <a:srgbClr val="3A9A3A"/>
                        </a:solidFill>
                      </a:ln>
                    </p:spPr>
                  </p:pic>
                </p:oleObj>
              </mc:Fallback>
            </mc:AlternateContent>
          </a:graphicData>
        </a:graphic>
      </p:graphicFrame>
    </p:spTree>
    <p:extLst>
      <p:ext uri="{BB962C8B-B14F-4D97-AF65-F5344CB8AC3E}">
        <p14:creationId xmlns:p14="http://schemas.microsoft.com/office/powerpoint/2010/main" val="156001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A8A11-DC13-46CC-9113-9EDA62EA99AD}"/>
              </a:ext>
            </a:extLst>
          </p:cNvPr>
          <p:cNvSpPr>
            <a:spLocks noGrp="1"/>
          </p:cNvSpPr>
          <p:nvPr>
            <p:ph type="sldNum" sz="quarter" idx="12"/>
          </p:nvPr>
        </p:nvSpPr>
        <p:spPr/>
        <p:txBody>
          <a:bodyPr/>
          <a:lstStyle/>
          <a:p>
            <a:fld id="{1D94C029-46D2-4EB7-AD29-70B14203DBE4}" type="slidenum">
              <a:rPr lang="en-US" smtClean="0"/>
              <a:t>28</a:t>
            </a:fld>
            <a:endParaRPr lang="en-US"/>
          </a:p>
        </p:txBody>
      </p:sp>
      <p:sp>
        <p:nvSpPr>
          <p:cNvPr id="5" name="Title 12">
            <a:extLst>
              <a:ext uri="{FF2B5EF4-FFF2-40B4-BE49-F238E27FC236}">
                <a16:creationId xmlns:a16="http://schemas.microsoft.com/office/drawing/2014/main" id="{8E3E4703-5501-4C7A-91F7-491648CA762C}"/>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6" name="Slide Number Placeholder 2">
            <a:extLst>
              <a:ext uri="{FF2B5EF4-FFF2-40B4-BE49-F238E27FC236}">
                <a16:creationId xmlns:a16="http://schemas.microsoft.com/office/drawing/2014/main" id="{E1B90B34-79B9-4FF2-9AE3-D159FEB4812D}"/>
              </a:ext>
            </a:extLst>
          </p:cNvPr>
          <p:cNvSpPr txBox="1">
            <a:spLocks/>
          </p:cNvSpPr>
          <p:nvPr/>
        </p:nvSpPr>
        <p:spPr>
          <a:xfrm>
            <a:off x="8258967" y="6108173"/>
            <a:ext cx="427833"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Sakkal Majalla" panose="02000000000000000000" pitchFamily="2" charset="-78"/>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4C029-46D2-4EB7-AD29-70B14203DBE4}" type="slidenum">
              <a:rPr lang="en-US" smtClean="0"/>
              <a:pPr/>
              <a:t>28</a:t>
            </a:fld>
            <a:endParaRPr lang="en-US"/>
          </a:p>
        </p:txBody>
      </p:sp>
      <p:sp>
        <p:nvSpPr>
          <p:cNvPr id="7" name="TextBox 6">
            <a:extLst>
              <a:ext uri="{FF2B5EF4-FFF2-40B4-BE49-F238E27FC236}">
                <a16:creationId xmlns:a16="http://schemas.microsoft.com/office/drawing/2014/main" id="{21902BD8-1AFF-43F3-A65C-2DB4BC1AD7D4}"/>
              </a:ext>
            </a:extLst>
          </p:cNvPr>
          <p:cNvSpPr txBox="1"/>
          <p:nvPr/>
        </p:nvSpPr>
        <p:spPr>
          <a:xfrm>
            <a:off x="894088" y="809882"/>
            <a:ext cx="8155177" cy="464614"/>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Electrophilic Substitution</a:t>
            </a:r>
          </a:p>
        </p:txBody>
      </p:sp>
      <p:sp>
        <p:nvSpPr>
          <p:cNvPr id="8" name="TextBox 7">
            <a:extLst>
              <a:ext uri="{FF2B5EF4-FFF2-40B4-BE49-F238E27FC236}">
                <a16:creationId xmlns:a16="http://schemas.microsoft.com/office/drawing/2014/main" id="{BDA8316F-A6D8-4172-A9F2-31B863E6E81B}"/>
              </a:ext>
            </a:extLst>
          </p:cNvPr>
          <p:cNvSpPr txBox="1"/>
          <p:nvPr/>
        </p:nvSpPr>
        <p:spPr>
          <a:xfrm>
            <a:off x="840542" y="1238250"/>
            <a:ext cx="8155177" cy="1804276"/>
          </a:xfrm>
          <a:prstGeom prst="rect">
            <a:avLst/>
          </a:prstGeom>
          <a:noFill/>
        </p:spPr>
        <p:txBody>
          <a:bodyPr wrap="square" rtlCol="0">
            <a:spAutoFit/>
          </a:bodyPr>
          <a:lstStyle/>
          <a:p>
            <a:pPr marL="285750" indent="-285750" algn="just">
              <a:lnSpc>
                <a:spcPct val="150000"/>
              </a:lnSpc>
              <a:buClr>
                <a:schemeClr val="tx1"/>
              </a:buClr>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The nitrogen in quinoline and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dirty="0">
                <a:solidFill>
                  <a:schemeClr val="tx1">
                    <a:lumMod val="50000"/>
                  </a:schemeClr>
                </a:solidFill>
                <a:latin typeface="Palatino Linotype" panose="02040502050505030304" pitchFamily="18" charset="0"/>
              </a:rPr>
              <a:t> has a deactivating effect on the ring toward electrophilic substitution, similar to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pyridine</a:t>
            </a:r>
            <a:r>
              <a:rPr lang="en-US" dirty="0">
                <a:solidFill>
                  <a:schemeClr val="tx1">
                    <a:lumMod val="50000"/>
                  </a:schemeClr>
                </a:solidFill>
                <a:latin typeface="Palatino Linotype" panose="02040502050505030304" pitchFamily="18" charset="0"/>
              </a:rPr>
              <a:t>. As a result, electrophilic aromatic substitution takes place on the benzene ring at positions 5 and 8.</a:t>
            </a:r>
          </a:p>
        </p:txBody>
      </p:sp>
      <p:sp>
        <p:nvSpPr>
          <p:cNvPr id="9" name="Rectangle 8">
            <a:extLst>
              <a:ext uri="{FF2B5EF4-FFF2-40B4-BE49-F238E27FC236}">
                <a16:creationId xmlns:a16="http://schemas.microsoft.com/office/drawing/2014/main" id="{2D4FC8CA-930F-4D18-85DB-DC19E70846F2}"/>
              </a:ext>
            </a:extLst>
          </p:cNvPr>
          <p:cNvSpPr/>
          <p:nvPr/>
        </p:nvSpPr>
        <p:spPr>
          <a:xfrm>
            <a:off x="814098" y="2975766"/>
            <a:ext cx="2868215" cy="46544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b="1" i="1" dirty="0">
                <a:effectLst>
                  <a:outerShdw blurRad="38100" dist="38100" dir="2700000" algn="tl">
                    <a:srgbClr val="000000">
                      <a:alpha val="43137"/>
                    </a:srgbClr>
                  </a:outerShdw>
                </a:effectLst>
                <a:latin typeface="Palatino Linotype" panose="02040502050505030304" pitchFamily="18" charset="0"/>
              </a:rPr>
              <a:t>Nitration</a:t>
            </a:r>
          </a:p>
        </p:txBody>
      </p:sp>
      <p:graphicFrame>
        <p:nvGraphicFramePr>
          <p:cNvPr id="10" name="Object 9">
            <a:extLst>
              <a:ext uri="{FF2B5EF4-FFF2-40B4-BE49-F238E27FC236}">
                <a16:creationId xmlns:a16="http://schemas.microsoft.com/office/drawing/2014/main" id="{797783E5-EB9E-4D5C-A5B4-06EA28DE4A74}"/>
              </a:ext>
            </a:extLst>
          </p:cNvPr>
          <p:cNvGraphicFramePr>
            <a:graphicFrameLocks noChangeAspect="1"/>
          </p:cNvGraphicFramePr>
          <p:nvPr>
            <p:extLst>
              <p:ext uri="{D42A27DB-BD31-4B8C-83A1-F6EECF244321}">
                <p14:modId xmlns:p14="http://schemas.microsoft.com/office/powerpoint/2010/main" val="659097346"/>
              </p:ext>
            </p:extLst>
          </p:nvPr>
        </p:nvGraphicFramePr>
        <p:xfrm>
          <a:off x="1393825" y="3246438"/>
          <a:ext cx="7032625" cy="1727200"/>
        </p:xfrm>
        <a:graphic>
          <a:graphicData uri="http://schemas.openxmlformats.org/presentationml/2006/ole">
            <mc:AlternateContent xmlns:mc="http://schemas.openxmlformats.org/markup-compatibility/2006">
              <mc:Choice xmlns:v="urn:schemas-microsoft-com:vml" Requires="v">
                <p:oleObj spid="_x0000_s143387" name="CS ChemDraw Drawing" r:id="rId3" imgW="5650572" imgH="1383601" progId="ChemDraw.Document.6.0">
                  <p:embed/>
                </p:oleObj>
              </mc:Choice>
              <mc:Fallback>
                <p:oleObj name="CS ChemDraw Drawing" r:id="rId3" imgW="5650572" imgH="1383601" progId="ChemDraw.Document.6.0">
                  <p:embed/>
                  <p:pic>
                    <p:nvPicPr>
                      <p:cNvPr id="8" name="Object 7">
                        <a:extLst>
                          <a:ext uri="{FF2B5EF4-FFF2-40B4-BE49-F238E27FC236}">
                            <a16:creationId xmlns:a16="http://schemas.microsoft.com/office/drawing/2014/main" id="{397607F4-3797-4E21-88CF-E30C0868C4AF}"/>
                          </a:ext>
                        </a:extLst>
                      </p:cNvPr>
                      <p:cNvPicPr/>
                      <p:nvPr/>
                    </p:nvPicPr>
                    <p:blipFill>
                      <a:blip r:embed="rId4"/>
                      <a:stretch>
                        <a:fillRect/>
                      </a:stretch>
                    </p:blipFill>
                    <p:spPr>
                      <a:xfrm>
                        <a:off x="1393825" y="3246438"/>
                        <a:ext cx="7032625" cy="17272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062D683-AD38-4BBC-9C88-6BB6C3874CBE}"/>
              </a:ext>
            </a:extLst>
          </p:cNvPr>
          <p:cNvGraphicFramePr>
            <a:graphicFrameLocks noChangeAspect="1"/>
          </p:cNvGraphicFramePr>
          <p:nvPr>
            <p:extLst>
              <p:ext uri="{D42A27DB-BD31-4B8C-83A1-F6EECF244321}">
                <p14:modId xmlns:p14="http://schemas.microsoft.com/office/powerpoint/2010/main" val="3561585890"/>
              </p:ext>
            </p:extLst>
          </p:nvPr>
        </p:nvGraphicFramePr>
        <p:xfrm>
          <a:off x="1393825" y="4722813"/>
          <a:ext cx="7091363" cy="1724025"/>
        </p:xfrm>
        <a:graphic>
          <a:graphicData uri="http://schemas.openxmlformats.org/presentationml/2006/ole">
            <mc:AlternateContent xmlns:mc="http://schemas.openxmlformats.org/markup-compatibility/2006">
              <mc:Choice xmlns:v="urn:schemas-microsoft-com:vml" Requires="v">
                <p:oleObj spid="_x0000_s143388" name="CS ChemDraw Drawing" r:id="rId5" imgW="5697915" imgH="1383206" progId="ChemDraw.Document.6.0">
                  <p:embed/>
                </p:oleObj>
              </mc:Choice>
              <mc:Fallback>
                <p:oleObj name="CS ChemDraw Drawing" r:id="rId5" imgW="5697915" imgH="1383206" progId="ChemDraw.Document.6.0">
                  <p:embed/>
                  <p:pic>
                    <p:nvPicPr>
                      <p:cNvPr id="10" name="Object 9">
                        <a:extLst>
                          <a:ext uri="{FF2B5EF4-FFF2-40B4-BE49-F238E27FC236}">
                            <a16:creationId xmlns:a16="http://schemas.microsoft.com/office/drawing/2014/main" id="{797783E5-EB9E-4D5C-A5B4-06EA28DE4A74}"/>
                          </a:ext>
                        </a:extLst>
                      </p:cNvPr>
                      <p:cNvPicPr/>
                      <p:nvPr/>
                    </p:nvPicPr>
                    <p:blipFill>
                      <a:blip r:embed="rId6"/>
                      <a:stretch>
                        <a:fillRect/>
                      </a:stretch>
                    </p:blipFill>
                    <p:spPr>
                      <a:xfrm>
                        <a:off x="1393825" y="4722813"/>
                        <a:ext cx="7091363" cy="1724025"/>
                      </a:xfrm>
                      <a:prstGeom prst="rect">
                        <a:avLst/>
                      </a:prstGeom>
                    </p:spPr>
                  </p:pic>
                </p:oleObj>
              </mc:Fallback>
            </mc:AlternateContent>
          </a:graphicData>
        </a:graphic>
      </p:graphicFrame>
    </p:spTree>
    <p:extLst>
      <p:ext uri="{BB962C8B-B14F-4D97-AF65-F5344CB8AC3E}">
        <p14:creationId xmlns:p14="http://schemas.microsoft.com/office/powerpoint/2010/main" val="347014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A8A11-DC13-46CC-9113-9EDA62EA99AD}"/>
              </a:ext>
            </a:extLst>
          </p:cNvPr>
          <p:cNvSpPr>
            <a:spLocks noGrp="1"/>
          </p:cNvSpPr>
          <p:nvPr>
            <p:ph type="sldNum" sz="quarter" idx="12"/>
          </p:nvPr>
        </p:nvSpPr>
        <p:spPr/>
        <p:txBody>
          <a:bodyPr/>
          <a:lstStyle/>
          <a:p>
            <a:fld id="{1D94C029-46D2-4EB7-AD29-70B14203DBE4}" type="slidenum">
              <a:rPr lang="en-US" smtClean="0"/>
              <a:t>29</a:t>
            </a:fld>
            <a:endParaRPr lang="en-US"/>
          </a:p>
        </p:txBody>
      </p:sp>
      <p:sp>
        <p:nvSpPr>
          <p:cNvPr id="5" name="Title 12">
            <a:extLst>
              <a:ext uri="{FF2B5EF4-FFF2-40B4-BE49-F238E27FC236}">
                <a16:creationId xmlns:a16="http://schemas.microsoft.com/office/drawing/2014/main" id="{8E3E4703-5501-4C7A-91F7-491648CA762C}"/>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6" name="Slide Number Placeholder 2">
            <a:extLst>
              <a:ext uri="{FF2B5EF4-FFF2-40B4-BE49-F238E27FC236}">
                <a16:creationId xmlns:a16="http://schemas.microsoft.com/office/drawing/2014/main" id="{E1B90B34-79B9-4FF2-9AE3-D159FEB4812D}"/>
              </a:ext>
            </a:extLst>
          </p:cNvPr>
          <p:cNvSpPr txBox="1">
            <a:spLocks/>
          </p:cNvSpPr>
          <p:nvPr/>
        </p:nvSpPr>
        <p:spPr>
          <a:xfrm>
            <a:off x="8258967" y="6108173"/>
            <a:ext cx="427833"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Sakkal Majalla" panose="02000000000000000000" pitchFamily="2" charset="-78"/>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4C029-46D2-4EB7-AD29-70B14203DBE4}" type="slidenum">
              <a:rPr lang="en-US" smtClean="0"/>
              <a:pPr/>
              <a:t>29</a:t>
            </a:fld>
            <a:endParaRPr lang="en-US"/>
          </a:p>
        </p:txBody>
      </p:sp>
      <p:sp>
        <p:nvSpPr>
          <p:cNvPr id="7" name="TextBox 6">
            <a:extLst>
              <a:ext uri="{FF2B5EF4-FFF2-40B4-BE49-F238E27FC236}">
                <a16:creationId xmlns:a16="http://schemas.microsoft.com/office/drawing/2014/main" id="{21902BD8-1AFF-43F3-A65C-2DB4BC1AD7D4}"/>
              </a:ext>
            </a:extLst>
          </p:cNvPr>
          <p:cNvSpPr txBox="1"/>
          <p:nvPr/>
        </p:nvSpPr>
        <p:spPr>
          <a:xfrm>
            <a:off x="894088" y="809882"/>
            <a:ext cx="8155177" cy="464614"/>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Electrophilic Substitution</a:t>
            </a:r>
          </a:p>
        </p:txBody>
      </p:sp>
      <p:sp>
        <p:nvSpPr>
          <p:cNvPr id="9" name="Rectangle 8">
            <a:extLst>
              <a:ext uri="{FF2B5EF4-FFF2-40B4-BE49-F238E27FC236}">
                <a16:creationId xmlns:a16="http://schemas.microsoft.com/office/drawing/2014/main" id="{2D4FC8CA-930F-4D18-85DB-DC19E70846F2}"/>
              </a:ext>
            </a:extLst>
          </p:cNvPr>
          <p:cNvSpPr/>
          <p:nvPr/>
        </p:nvSpPr>
        <p:spPr>
          <a:xfrm>
            <a:off x="814098" y="1394094"/>
            <a:ext cx="2868215" cy="46544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b="1" i="1" dirty="0">
                <a:effectLst>
                  <a:outerShdw blurRad="38100" dist="38100" dir="2700000" algn="tl">
                    <a:srgbClr val="000000">
                      <a:alpha val="43137"/>
                    </a:srgbClr>
                  </a:outerShdw>
                </a:effectLst>
                <a:latin typeface="Palatino Linotype" panose="02040502050505030304" pitchFamily="18" charset="0"/>
              </a:rPr>
              <a:t>Sulfonation</a:t>
            </a:r>
          </a:p>
        </p:txBody>
      </p:sp>
      <p:graphicFrame>
        <p:nvGraphicFramePr>
          <p:cNvPr id="13" name="Object 12">
            <a:extLst>
              <a:ext uri="{FF2B5EF4-FFF2-40B4-BE49-F238E27FC236}">
                <a16:creationId xmlns:a16="http://schemas.microsoft.com/office/drawing/2014/main" id="{426008AB-6741-4C7A-9580-1DDE92002DD1}"/>
              </a:ext>
            </a:extLst>
          </p:cNvPr>
          <p:cNvGraphicFramePr>
            <a:graphicFrameLocks noChangeAspect="1"/>
          </p:cNvGraphicFramePr>
          <p:nvPr>
            <p:extLst>
              <p:ext uri="{D42A27DB-BD31-4B8C-83A1-F6EECF244321}">
                <p14:modId xmlns:p14="http://schemas.microsoft.com/office/powerpoint/2010/main" val="1038381643"/>
              </p:ext>
            </p:extLst>
          </p:nvPr>
        </p:nvGraphicFramePr>
        <p:xfrm>
          <a:off x="2447925" y="1956794"/>
          <a:ext cx="4926013" cy="1412875"/>
        </p:xfrm>
        <a:graphic>
          <a:graphicData uri="http://schemas.openxmlformats.org/presentationml/2006/ole">
            <mc:AlternateContent xmlns:mc="http://schemas.openxmlformats.org/markup-compatibility/2006">
              <mc:Choice xmlns:v="urn:schemas-microsoft-com:vml" Requires="v">
                <p:oleObj spid="_x0000_s144398" name="CS ChemDraw Drawing" r:id="rId3" imgW="3956164" imgH="1133548" progId="ChemDraw.Document.6.0">
                  <p:embed/>
                </p:oleObj>
              </mc:Choice>
              <mc:Fallback>
                <p:oleObj name="CS ChemDraw Drawing" r:id="rId3" imgW="3956164" imgH="1133548" progId="ChemDraw.Document.6.0">
                  <p:embed/>
                  <p:pic>
                    <p:nvPicPr>
                      <p:cNvPr id="10" name="Object 9">
                        <a:extLst>
                          <a:ext uri="{FF2B5EF4-FFF2-40B4-BE49-F238E27FC236}">
                            <a16:creationId xmlns:a16="http://schemas.microsoft.com/office/drawing/2014/main" id="{797783E5-EB9E-4D5C-A5B4-06EA28DE4A74}"/>
                          </a:ext>
                        </a:extLst>
                      </p:cNvPr>
                      <p:cNvPicPr/>
                      <p:nvPr/>
                    </p:nvPicPr>
                    <p:blipFill>
                      <a:blip r:embed="rId4"/>
                      <a:stretch>
                        <a:fillRect/>
                      </a:stretch>
                    </p:blipFill>
                    <p:spPr>
                      <a:xfrm>
                        <a:off x="2447925" y="1956794"/>
                        <a:ext cx="4926013" cy="14128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7D8BE4A-77CC-4CF7-A655-066CA441B14A}"/>
              </a:ext>
            </a:extLst>
          </p:cNvPr>
          <p:cNvGraphicFramePr>
            <a:graphicFrameLocks noChangeAspect="1"/>
          </p:cNvGraphicFramePr>
          <p:nvPr>
            <p:extLst>
              <p:ext uri="{D42A27DB-BD31-4B8C-83A1-F6EECF244321}">
                <p14:modId xmlns:p14="http://schemas.microsoft.com/office/powerpoint/2010/main" val="290201376"/>
              </p:ext>
            </p:extLst>
          </p:nvPr>
        </p:nvGraphicFramePr>
        <p:xfrm>
          <a:off x="2460625" y="3877882"/>
          <a:ext cx="4984750" cy="1382713"/>
        </p:xfrm>
        <a:graphic>
          <a:graphicData uri="http://schemas.openxmlformats.org/presentationml/2006/ole">
            <mc:AlternateContent xmlns:mc="http://schemas.openxmlformats.org/markup-compatibility/2006">
              <mc:Choice xmlns:v="urn:schemas-microsoft-com:vml" Requires="v">
                <p:oleObj spid="_x0000_s144399" name="CS ChemDraw Drawing" r:id="rId5" imgW="4003507" imgH="1107435" progId="ChemDraw.Document.6.0">
                  <p:embed/>
                </p:oleObj>
              </mc:Choice>
              <mc:Fallback>
                <p:oleObj name="CS ChemDraw Drawing" r:id="rId5" imgW="4003507" imgH="1107435" progId="ChemDraw.Document.6.0">
                  <p:embed/>
                  <p:pic>
                    <p:nvPicPr>
                      <p:cNvPr id="13" name="Object 12">
                        <a:extLst>
                          <a:ext uri="{FF2B5EF4-FFF2-40B4-BE49-F238E27FC236}">
                            <a16:creationId xmlns:a16="http://schemas.microsoft.com/office/drawing/2014/main" id="{426008AB-6741-4C7A-9580-1DDE92002DD1}"/>
                          </a:ext>
                        </a:extLst>
                      </p:cNvPr>
                      <p:cNvPicPr/>
                      <p:nvPr/>
                    </p:nvPicPr>
                    <p:blipFill>
                      <a:blip r:embed="rId6"/>
                      <a:stretch>
                        <a:fillRect/>
                      </a:stretch>
                    </p:blipFill>
                    <p:spPr>
                      <a:xfrm>
                        <a:off x="2460625" y="3877882"/>
                        <a:ext cx="4984750" cy="1382713"/>
                      </a:xfrm>
                      <a:prstGeom prst="rect">
                        <a:avLst/>
                      </a:prstGeom>
                    </p:spPr>
                  </p:pic>
                </p:oleObj>
              </mc:Fallback>
            </mc:AlternateContent>
          </a:graphicData>
        </a:graphic>
      </p:graphicFrame>
    </p:spTree>
    <p:extLst>
      <p:ext uri="{BB962C8B-B14F-4D97-AF65-F5344CB8AC3E}">
        <p14:creationId xmlns:p14="http://schemas.microsoft.com/office/powerpoint/2010/main" val="126796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CABC6D-9BB6-4B45-B1DA-59ADFE74C39D}"/>
              </a:ext>
            </a:extLst>
          </p:cNvPr>
          <p:cNvSpPr txBox="1">
            <a:spLocks/>
          </p:cNvSpPr>
          <p:nvPr/>
        </p:nvSpPr>
        <p:spPr>
          <a:xfrm>
            <a:off x="685565" y="2079226"/>
            <a:ext cx="7772870" cy="342410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Sakkal Majalla" panose="02000000000000000000" pitchFamily="2" charset="-78"/>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Sakkal Majalla" panose="02000000000000000000" pitchFamily="2" charset="-78"/>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Sakkal Majalla" panose="02000000000000000000" pitchFamily="2" charset="-78"/>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Sakkal Majalla" panose="02000000000000000000" pitchFamily="2" charset="-78"/>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Sakkal Majalla" panose="02000000000000000000" pitchFamily="2" charset="-78"/>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lgn="r" rtl="1">
              <a:buFont typeface="+mj-lt"/>
              <a:buAutoNum type="arabicPeriod"/>
            </a:pPr>
            <a:endParaRPr lang="en-US" sz="3200" dirty="0"/>
          </a:p>
        </p:txBody>
      </p:sp>
      <p:sp>
        <p:nvSpPr>
          <p:cNvPr id="5" name="Title 4">
            <a:extLst>
              <a:ext uri="{FF2B5EF4-FFF2-40B4-BE49-F238E27FC236}">
                <a16:creationId xmlns:a16="http://schemas.microsoft.com/office/drawing/2014/main" id="{26F46CCE-F0D7-4D1B-9B97-A5FD260DAD40}"/>
              </a:ext>
            </a:extLst>
          </p:cNvPr>
          <p:cNvSpPr>
            <a:spLocks noGrp="1"/>
          </p:cNvSpPr>
          <p:nvPr>
            <p:ph type="title"/>
          </p:nvPr>
        </p:nvSpPr>
        <p:spPr>
          <a:xfrm>
            <a:off x="368260" y="3272479"/>
            <a:ext cx="8615102" cy="2360071"/>
          </a:xfrm>
        </p:spPr>
        <p:txBody>
          <a:bodyPr>
            <a:normAutofit/>
          </a:bodyPr>
          <a:lstStyle/>
          <a:p>
            <a:pPr algn="l"/>
            <a:r>
              <a:rPr lang="en-US" sz="7200" b="1" dirty="0">
                <a:solidFill>
                  <a:srgbClr val="30ACEC"/>
                </a:solidFill>
                <a:effectLst>
                  <a:outerShdw blurRad="38100" dist="38100" dir="2700000" algn="tl">
                    <a:srgbClr val="000000">
                      <a:alpha val="43137"/>
                    </a:srgbClr>
                  </a:outerShdw>
                </a:effectLst>
              </a:rPr>
              <a:t>Indoles and </a:t>
            </a:r>
            <a:r>
              <a:rPr lang="en-US" sz="7200" b="1" dirty="0" err="1">
                <a:solidFill>
                  <a:srgbClr val="30ACEC"/>
                </a:solidFill>
                <a:effectLst>
                  <a:outerShdw blurRad="38100" dist="38100" dir="2700000" algn="tl">
                    <a:srgbClr val="000000">
                      <a:alpha val="43137"/>
                    </a:srgbClr>
                  </a:outerShdw>
                </a:effectLst>
              </a:rPr>
              <a:t>Isoindoles</a:t>
            </a:r>
            <a:endParaRPr lang="en-US" sz="7200" b="1" dirty="0">
              <a:solidFill>
                <a:srgbClr val="30ACEC"/>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3</a:t>
            </a:fld>
            <a:endParaRPr lang="en-US"/>
          </a:p>
        </p:txBody>
      </p:sp>
    </p:spTree>
    <p:extLst>
      <p:ext uri="{BB962C8B-B14F-4D97-AF65-F5344CB8AC3E}">
        <p14:creationId xmlns:p14="http://schemas.microsoft.com/office/powerpoint/2010/main" val="3749091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A8A11-DC13-46CC-9113-9EDA62EA99AD}"/>
              </a:ext>
            </a:extLst>
          </p:cNvPr>
          <p:cNvSpPr>
            <a:spLocks noGrp="1"/>
          </p:cNvSpPr>
          <p:nvPr>
            <p:ph type="sldNum" sz="quarter" idx="12"/>
          </p:nvPr>
        </p:nvSpPr>
        <p:spPr/>
        <p:txBody>
          <a:bodyPr/>
          <a:lstStyle/>
          <a:p>
            <a:fld id="{1D94C029-46D2-4EB7-AD29-70B14203DBE4}" type="slidenum">
              <a:rPr lang="en-US" smtClean="0"/>
              <a:t>30</a:t>
            </a:fld>
            <a:endParaRPr lang="en-US"/>
          </a:p>
        </p:txBody>
      </p:sp>
      <p:sp>
        <p:nvSpPr>
          <p:cNvPr id="5" name="Title 12">
            <a:extLst>
              <a:ext uri="{FF2B5EF4-FFF2-40B4-BE49-F238E27FC236}">
                <a16:creationId xmlns:a16="http://schemas.microsoft.com/office/drawing/2014/main" id="{8E3E4703-5501-4C7A-91F7-491648CA762C}"/>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6" name="Slide Number Placeholder 2">
            <a:extLst>
              <a:ext uri="{FF2B5EF4-FFF2-40B4-BE49-F238E27FC236}">
                <a16:creationId xmlns:a16="http://schemas.microsoft.com/office/drawing/2014/main" id="{E1B90B34-79B9-4FF2-9AE3-D159FEB4812D}"/>
              </a:ext>
            </a:extLst>
          </p:cNvPr>
          <p:cNvSpPr txBox="1">
            <a:spLocks/>
          </p:cNvSpPr>
          <p:nvPr/>
        </p:nvSpPr>
        <p:spPr>
          <a:xfrm>
            <a:off x="8258967" y="6108173"/>
            <a:ext cx="427833"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Sakkal Majalla" panose="02000000000000000000" pitchFamily="2" charset="-78"/>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4C029-46D2-4EB7-AD29-70B14203DBE4}" type="slidenum">
              <a:rPr lang="en-US" smtClean="0"/>
              <a:pPr/>
              <a:t>30</a:t>
            </a:fld>
            <a:endParaRPr lang="en-US"/>
          </a:p>
        </p:txBody>
      </p:sp>
      <p:sp>
        <p:nvSpPr>
          <p:cNvPr id="7" name="TextBox 6">
            <a:extLst>
              <a:ext uri="{FF2B5EF4-FFF2-40B4-BE49-F238E27FC236}">
                <a16:creationId xmlns:a16="http://schemas.microsoft.com/office/drawing/2014/main" id="{21902BD8-1AFF-43F3-A65C-2DB4BC1AD7D4}"/>
              </a:ext>
            </a:extLst>
          </p:cNvPr>
          <p:cNvSpPr txBox="1"/>
          <p:nvPr/>
        </p:nvSpPr>
        <p:spPr>
          <a:xfrm>
            <a:off x="894088" y="809882"/>
            <a:ext cx="8155177" cy="464614"/>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Electrophilic Substitution</a:t>
            </a:r>
          </a:p>
        </p:txBody>
      </p:sp>
      <p:sp>
        <p:nvSpPr>
          <p:cNvPr id="9" name="Rectangle 8">
            <a:extLst>
              <a:ext uri="{FF2B5EF4-FFF2-40B4-BE49-F238E27FC236}">
                <a16:creationId xmlns:a16="http://schemas.microsoft.com/office/drawing/2014/main" id="{2D4FC8CA-930F-4D18-85DB-DC19E70846F2}"/>
              </a:ext>
            </a:extLst>
          </p:cNvPr>
          <p:cNvSpPr/>
          <p:nvPr/>
        </p:nvSpPr>
        <p:spPr>
          <a:xfrm>
            <a:off x="814098" y="1394094"/>
            <a:ext cx="2868215" cy="46544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b="1" i="1" dirty="0">
                <a:effectLst>
                  <a:outerShdw blurRad="38100" dist="38100" dir="2700000" algn="tl">
                    <a:srgbClr val="000000">
                      <a:alpha val="43137"/>
                    </a:srgbClr>
                  </a:outerShdw>
                </a:effectLst>
                <a:latin typeface="Palatino Linotype" panose="02040502050505030304" pitchFamily="18" charset="0"/>
              </a:rPr>
              <a:t>Halogenation</a:t>
            </a:r>
          </a:p>
        </p:txBody>
      </p:sp>
      <p:graphicFrame>
        <p:nvGraphicFramePr>
          <p:cNvPr id="13" name="Object 12">
            <a:extLst>
              <a:ext uri="{FF2B5EF4-FFF2-40B4-BE49-F238E27FC236}">
                <a16:creationId xmlns:a16="http://schemas.microsoft.com/office/drawing/2014/main" id="{426008AB-6741-4C7A-9580-1DDE92002DD1}"/>
              </a:ext>
            </a:extLst>
          </p:cNvPr>
          <p:cNvGraphicFramePr>
            <a:graphicFrameLocks noChangeAspect="1"/>
          </p:cNvGraphicFramePr>
          <p:nvPr>
            <p:extLst>
              <p:ext uri="{D42A27DB-BD31-4B8C-83A1-F6EECF244321}">
                <p14:modId xmlns:p14="http://schemas.microsoft.com/office/powerpoint/2010/main" val="3311104181"/>
              </p:ext>
            </p:extLst>
          </p:nvPr>
        </p:nvGraphicFramePr>
        <p:xfrm>
          <a:off x="1250950" y="1819275"/>
          <a:ext cx="7318375" cy="1692275"/>
        </p:xfrm>
        <a:graphic>
          <a:graphicData uri="http://schemas.openxmlformats.org/presentationml/2006/ole">
            <mc:AlternateContent xmlns:mc="http://schemas.openxmlformats.org/markup-compatibility/2006">
              <mc:Choice xmlns:v="urn:schemas-microsoft-com:vml" Requires="v">
                <p:oleObj spid="_x0000_s145422" name="CS ChemDraw Drawing" r:id="rId3" imgW="5879267" imgH="1355906" progId="ChemDraw.Document.6.0">
                  <p:embed/>
                </p:oleObj>
              </mc:Choice>
              <mc:Fallback>
                <p:oleObj name="CS ChemDraw Drawing" r:id="rId3" imgW="5879267" imgH="1355906" progId="ChemDraw.Document.6.0">
                  <p:embed/>
                  <p:pic>
                    <p:nvPicPr>
                      <p:cNvPr id="13" name="Object 12">
                        <a:extLst>
                          <a:ext uri="{FF2B5EF4-FFF2-40B4-BE49-F238E27FC236}">
                            <a16:creationId xmlns:a16="http://schemas.microsoft.com/office/drawing/2014/main" id="{426008AB-6741-4C7A-9580-1DDE92002DD1}"/>
                          </a:ext>
                        </a:extLst>
                      </p:cNvPr>
                      <p:cNvPicPr/>
                      <p:nvPr/>
                    </p:nvPicPr>
                    <p:blipFill>
                      <a:blip r:embed="rId4"/>
                      <a:stretch>
                        <a:fillRect/>
                      </a:stretch>
                    </p:blipFill>
                    <p:spPr>
                      <a:xfrm>
                        <a:off x="1250950" y="1819275"/>
                        <a:ext cx="7318375" cy="16922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7D8BE4A-77CC-4CF7-A655-066CA441B14A}"/>
              </a:ext>
            </a:extLst>
          </p:cNvPr>
          <p:cNvGraphicFramePr>
            <a:graphicFrameLocks noChangeAspect="1"/>
          </p:cNvGraphicFramePr>
          <p:nvPr>
            <p:extLst>
              <p:ext uri="{D42A27DB-BD31-4B8C-83A1-F6EECF244321}">
                <p14:modId xmlns:p14="http://schemas.microsoft.com/office/powerpoint/2010/main" val="3766733096"/>
              </p:ext>
            </p:extLst>
          </p:nvPr>
        </p:nvGraphicFramePr>
        <p:xfrm>
          <a:off x="2668588" y="3879850"/>
          <a:ext cx="4568825" cy="1379538"/>
        </p:xfrm>
        <a:graphic>
          <a:graphicData uri="http://schemas.openxmlformats.org/presentationml/2006/ole">
            <mc:AlternateContent xmlns:mc="http://schemas.openxmlformats.org/markup-compatibility/2006">
              <mc:Choice xmlns:v="urn:schemas-microsoft-com:vml" Requires="v">
                <p:oleObj spid="_x0000_s145423" name="CS ChemDraw Drawing" r:id="rId5" imgW="3669436" imgH="1105852" progId="ChemDraw.Document.6.0">
                  <p:embed/>
                </p:oleObj>
              </mc:Choice>
              <mc:Fallback>
                <p:oleObj name="CS ChemDraw Drawing" r:id="rId5" imgW="3669436" imgH="1105852" progId="ChemDraw.Document.6.0">
                  <p:embed/>
                  <p:pic>
                    <p:nvPicPr>
                      <p:cNvPr id="14" name="Object 13">
                        <a:extLst>
                          <a:ext uri="{FF2B5EF4-FFF2-40B4-BE49-F238E27FC236}">
                            <a16:creationId xmlns:a16="http://schemas.microsoft.com/office/drawing/2014/main" id="{C7D8BE4A-77CC-4CF7-A655-066CA441B14A}"/>
                          </a:ext>
                        </a:extLst>
                      </p:cNvPr>
                      <p:cNvPicPr/>
                      <p:nvPr/>
                    </p:nvPicPr>
                    <p:blipFill>
                      <a:blip r:embed="rId6"/>
                      <a:stretch>
                        <a:fillRect/>
                      </a:stretch>
                    </p:blipFill>
                    <p:spPr>
                      <a:xfrm>
                        <a:off x="2668588" y="3879850"/>
                        <a:ext cx="4568825" cy="1379538"/>
                      </a:xfrm>
                      <a:prstGeom prst="rect">
                        <a:avLst/>
                      </a:prstGeom>
                    </p:spPr>
                  </p:pic>
                </p:oleObj>
              </mc:Fallback>
            </mc:AlternateContent>
          </a:graphicData>
        </a:graphic>
      </p:graphicFrame>
    </p:spTree>
    <p:extLst>
      <p:ext uri="{BB962C8B-B14F-4D97-AF65-F5344CB8AC3E}">
        <p14:creationId xmlns:p14="http://schemas.microsoft.com/office/powerpoint/2010/main" val="188426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A8A11-DC13-46CC-9113-9EDA62EA99AD}"/>
              </a:ext>
            </a:extLst>
          </p:cNvPr>
          <p:cNvSpPr>
            <a:spLocks noGrp="1"/>
          </p:cNvSpPr>
          <p:nvPr>
            <p:ph type="sldNum" sz="quarter" idx="12"/>
          </p:nvPr>
        </p:nvSpPr>
        <p:spPr/>
        <p:txBody>
          <a:bodyPr/>
          <a:lstStyle/>
          <a:p>
            <a:fld id="{1D94C029-46D2-4EB7-AD29-70B14203DBE4}" type="slidenum">
              <a:rPr lang="en-US" smtClean="0"/>
              <a:t>31</a:t>
            </a:fld>
            <a:endParaRPr lang="en-US"/>
          </a:p>
        </p:txBody>
      </p:sp>
      <p:sp>
        <p:nvSpPr>
          <p:cNvPr id="5" name="Title 12">
            <a:extLst>
              <a:ext uri="{FF2B5EF4-FFF2-40B4-BE49-F238E27FC236}">
                <a16:creationId xmlns:a16="http://schemas.microsoft.com/office/drawing/2014/main" id="{8E3E4703-5501-4C7A-91F7-491648CA762C}"/>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6" name="Slide Number Placeholder 2">
            <a:extLst>
              <a:ext uri="{FF2B5EF4-FFF2-40B4-BE49-F238E27FC236}">
                <a16:creationId xmlns:a16="http://schemas.microsoft.com/office/drawing/2014/main" id="{E1B90B34-79B9-4FF2-9AE3-D159FEB4812D}"/>
              </a:ext>
            </a:extLst>
          </p:cNvPr>
          <p:cNvSpPr txBox="1">
            <a:spLocks/>
          </p:cNvSpPr>
          <p:nvPr/>
        </p:nvSpPr>
        <p:spPr>
          <a:xfrm>
            <a:off x="8258967" y="6108173"/>
            <a:ext cx="427833"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Sakkal Majalla" panose="02000000000000000000" pitchFamily="2" charset="-78"/>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4C029-46D2-4EB7-AD29-70B14203DBE4}" type="slidenum">
              <a:rPr lang="en-US" smtClean="0"/>
              <a:pPr/>
              <a:t>31</a:t>
            </a:fld>
            <a:endParaRPr lang="en-US"/>
          </a:p>
        </p:txBody>
      </p:sp>
      <p:sp>
        <p:nvSpPr>
          <p:cNvPr id="7" name="TextBox 6">
            <a:extLst>
              <a:ext uri="{FF2B5EF4-FFF2-40B4-BE49-F238E27FC236}">
                <a16:creationId xmlns:a16="http://schemas.microsoft.com/office/drawing/2014/main" id="{21902BD8-1AFF-43F3-A65C-2DB4BC1AD7D4}"/>
              </a:ext>
            </a:extLst>
          </p:cNvPr>
          <p:cNvSpPr txBox="1"/>
          <p:nvPr/>
        </p:nvSpPr>
        <p:spPr>
          <a:xfrm>
            <a:off x="894088" y="809882"/>
            <a:ext cx="8155177" cy="464614"/>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Nucleophilic Substitution</a:t>
            </a:r>
          </a:p>
        </p:txBody>
      </p:sp>
      <p:sp>
        <p:nvSpPr>
          <p:cNvPr id="8" name="TextBox 7">
            <a:extLst>
              <a:ext uri="{FF2B5EF4-FFF2-40B4-BE49-F238E27FC236}">
                <a16:creationId xmlns:a16="http://schemas.microsoft.com/office/drawing/2014/main" id="{BDA8316F-A6D8-4172-A9F2-31B863E6E81B}"/>
              </a:ext>
            </a:extLst>
          </p:cNvPr>
          <p:cNvSpPr txBox="1"/>
          <p:nvPr/>
        </p:nvSpPr>
        <p:spPr>
          <a:xfrm>
            <a:off x="840542" y="1238250"/>
            <a:ext cx="8155177" cy="1384033"/>
          </a:xfrm>
          <a:prstGeom prst="rect">
            <a:avLst/>
          </a:prstGeom>
          <a:noFill/>
        </p:spPr>
        <p:txBody>
          <a:bodyPr wrap="square" rtlCol="0">
            <a:spAutoFit/>
          </a:bodyPr>
          <a:lstStyle/>
          <a:p>
            <a:pPr marL="285750" indent="-285750" algn="just">
              <a:lnSpc>
                <a:spcPct val="150000"/>
              </a:lnSpc>
              <a:buClr>
                <a:schemeClr val="tx1"/>
              </a:buClr>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Nucleophilic substitution with ‘ Hydride ’ transfer</a:t>
            </a:r>
          </a:p>
          <a:p>
            <a:pPr marL="285750" indent="-285750" algn="just">
              <a:lnSpc>
                <a:spcPct val="150000"/>
              </a:lnSpc>
              <a:buClr>
                <a:schemeClr val="tx1"/>
              </a:buClr>
              <a:buFont typeface="Courier New" panose="02070309020205020404" pitchFamily="49" charset="0"/>
              <a:buChar char="o"/>
            </a:pPr>
            <a:r>
              <a:rPr lang="en-US" dirty="0">
                <a:solidFill>
                  <a:schemeClr val="tx1">
                    <a:lumMod val="50000"/>
                  </a:schemeClr>
                </a:solidFill>
                <a:latin typeface="Palatino Linotype" panose="02040502050505030304" pitchFamily="18" charset="0"/>
              </a:rPr>
              <a:t>These reactions occur most rapidly at C-2 in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quinoline</a:t>
            </a:r>
            <a:r>
              <a:rPr lang="en-US" dirty="0">
                <a:solidFill>
                  <a:schemeClr val="tx1">
                    <a:lumMod val="50000"/>
                  </a:schemeClr>
                </a:solidFill>
                <a:latin typeface="Palatino Linotype" panose="02040502050505030304" pitchFamily="18" charset="0"/>
              </a:rPr>
              <a:t> and at C-1 in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dirty="0">
                <a:solidFill>
                  <a:schemeClr val="tx1">
                    <a:lumMod val="50000"/>
                  </a:schemeClr>
                </a:solidFill>
                <a:latin typeface="Palatino Linotype" panose="02040502050505030304" pitchFamily="18" charset="0"/>
              </a:rPr>
              <a:t>.</a:t>
            </a:r>
          </a:p>
        </p:txBody>
      </p:sp>
      <p:sp>
        <p:nvSpPr>
          <p:cNvPr id="9" name="Rectangle 8">
            <a:extLst>
              <a:ext uri="{FF2B5EF4-FFF2-40B4-BE49-F238E27FC236}">
                <a16:creationId xmlns:a16="http://schemas.microsoft.com/office/drawing/2014/main" id="{2D4FC8CA-930F-4D18-85DB-DC19E70846F2}"/>
              </a:ext>
            </a:extLst>
          </p:cNvPr>
          <p:cNvSpPr/>
          <p:nvPr/>
        </p:nvSpPr>
        <p:spPr>
          <a:xfrm>
            <a:off x="814098" y="2419713"/>
            <a:ext cx="4029751" cy="46544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b="1" i="1" dirty="0">
                <a:effectLst>
                  <a:outerShdw blurRad="38100" dist="38100" dir="2700000" algn="tl">
                    <a:srgbClr val="000000">
                      <a:alpha val="43137"/>
                    </a:srgbClr>
                  </a:outerShdw>
                </a:effectLst>
                <a:latin typeface="Palatino Linotype" panose="02040502050505030304" pitchFamily="18" charset="0"/>
              </a:rPr>
              <a:t>Alkylation and Arylation</a:t>
            </a:r>
          </a:p>
        </p:txBody>
      </p:sp>
      <p:graphicFrame>
        <p:nvGraphicFramePr>
          <p:cNvPr id="10" name="Object 9">
            <a:extLst>
              <a:ext uri="{FF2B5EF4-FFF2-40B4-BE49-F238E27FC236}">
                <a16:creationId xmlns:a16="http://schemas.microsoft.com/office/drawing/2014/main" id="{797783E5-EB9E-4D5C-A5B4-06EA28DE4A74}"/>
              </a:ext>
            </a:extLst>
          </p:cNvPr>
          <p:cNvGraphicFramePr>
            <a:graphicFrameLocks noChangeAspect="1"/>
          </p:cNvGraphicFramePr>
          <p:nvPr>
            <p:extLst>
              <p:ext uri="{D42A27DB-BD31-4B8C-83A1-F6EECF244321}">
                <p14:modId xmlns:p14="http://schemas.microsoft.com/office/powerpoint/2010/main" val="3254575439"/>
              </p:ext>
            </p:extLst>
          </p:nvPr>
        </p:nvGraphicFramePr>
        <p:xfrm>
          <a:off x="892175" y="2906928"/>
          <a:ext cx="8251825" cy="1100138"/>
        </p:xfrm>
        <a:graphic>
          <a:graphicData uri="http://schemas.openxmlformats.org/presentationml/2006/ole">
            <mc:AlternateContent xmlns:mc="http://schemas.openxmlformats.org/markup-compatibility/2006">
              <mc:Choice xmlns:v="urn:schemas-microsoft-com:vml" Requires="v">
                <p:oleObj spid="_x0000_s146452" name="CS ChemDraw Drawing" r:id="rId3" imgW="8579706" imgH="1141066" progId="ChemDraw.Document.6.0">
                  <p:embed/>
                </p:oleObj>
              </mc:Choice>
              <mc:Fallback>
                <p:oleObj name="CS ChemDraw Drawing" r:id="rId3" imgW="8579706" imgH="1141066" progId="ChemDraw.Document.6.0">
                  <p:embed/>
                  <p:pic>
                    <p:nvPicPr>
                      <p:cNvPr id="10" name="Object 9">
                        <a:extLst>
                          <a:ext uri="{FF2B5EF4-FFF2-40B4-BE49-F238E27FC236}">
                            <a16:creationId xmlns:a16="http://schemas.microsoft.com/office/drawing/2014/main" id="{797783E5-EB9E-4D5C-A5B4-06EA28DE4A74}"/>
                          </a:ext>
                        </a:extLst>
                      </p:cNvPr>
                      <p:cNvPicPr/>
                      <p:nvPr/>
                    </p:nvPicPr>
                    <p:blipFill>
                      <a:blip r:embed="rId4"/>
                      <a:stretch>
                        <a:fillRect/>
                      </a:stretch>
                    </p:blipFill>
                    <p:spPr>
                      <a:xfrm>
                        <a:off x="892175" y="2906928"/>
                        <a:ext cx="8251825" cy="110013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90D8AF16-65FF-4996-96B1-515BFF81F21C}"/>
              </a:ext>
            </a:extLst>
          </p:cNvPr>
          <p:cNvSpPr/>
          <p:nvPr/>
        </p:nvSpPr>
        <p:spPr>
          <a:xfrm>
            <a:off x="814098" y="3820140"/>
            <a:ext cx="4029751" cy="46544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b="1" i="1" dirty="0">
                <a:effectLst>
                  <a:outerShdw blurRad="38100" dist="38100" dir="2700000" algn="tl">
                    <a:srgbClr val="000000">
                      <a:alpha val="43137"/>
                    </a:srgbClr>
                  </a:outerShdw>
                </a:effectLst>
                <a:latin typeface="Palatino Linotype" panose="02040502050505030304" pitchFamily="18" charset="0"/>
              </a:rPr>
              <a:t>Amination</a:t>
            </a:r>
          </a:p>
        </p:txBody>
      </p:sp>
      <p:graphicFrame>
        <p:nvGraphicFramePr>
          <p:cNvPr id="14" name="Object 13">
            <a:extLst>
              <a:ext uri="{FF2B5EF4-FFF2-40B4-BE49-F238E27FC236}">
                <a16:creationId xmlns:a16="http://schemas.microsoft.com/office/drawing/2014/main" id="{15E87F2C-7EEA-4CF4-94D2-AE8D97BA7229}"/>
              </a:ext>
            </a:extLst>
          </p:cNvPr>
          <p:cNvGraphicFramePr>
            <a:graphicFrameLocks noChangeAspect="1"/>
          </p:cNvGraphicFramePr>
          <p:nvPr>
            <p:extLst>
              <p:ext uri="{D42A27DB-BD31-4B8C-83A1-F6EECF244321}">
                <p14:modId xmlns:p14="http://schemas.microsoft.com/office/powerpoint/2010/main" val="2976467253"/>
              </p:ext>
            </p:extLst>
          </p:nvPr>
        </p:nvGraphicFramePr>
        <p:xfrm>
          <a:off x="1757491" y="4341812"/>
          <a:ext cx="6035675" cy="2516188"/>
        </p:xfrm>
        <a:graphic>
          <a:graphicData uri="http://schemas.openxmlformats.org/presentationml/2006/ole">
            <mc:AlternateContent xmlns:mc="http://schemas.openxmlformats.org/markup-compatibility/2006">
              <mc:Choice xmlns:v="urn:schemas-microsoft-com:vml" Requires="v">
                <p:oleObj spid="_x0000_s146453" name="CS ChemDraw Drawing" r:id="rId5" imgW="6276716" imgH="2610128" progId="ChemDraw.Document.6.0">
                  <p:embed/>
                </p:oleObj>
              </mc:Choice>
              <mc:Fallback>
                <p:oleObj name="CS ChemDraw Drawing" r:id="rId5" imgW="6276716" imgH="2610128" progId="ChemDraw.Document.6.0">
                  <p:embed/>
                  <p:pic>
                    <p:nvPicPr>
                      <p:cNvPr id="10" name="Object 9">
                        <a:extLst>
                          <a:ext uri="{FF2B5EF4-FFF2-40B4-BE49-F238E27FC236}">
                            <a16:creationId xmlns:a16="http://schemas.microsoft.com/office/drawing/2014/main" id="{797783E5-EB9E-4D5C-A5B4-06EA28DE4A74}"/>
                          </a:ext>
                        </a:extLst>
                      </p:cNvPr>
                      <p:cNvPicPr/>
                      <p:nvPr/>
                    </p:nvPicPr>
                    <p:blipFill>
                      <a:blip r:embed="rId6"/>
                      <a:stretch>
                        <a:fillRect/>
                      </a:stretch>
                    </p:blipFill>
                    <p:spPr>
                      <a:xfrm>
                        <a:off x="1757491" y="4341812"/>
                        <a:ext cx="6035675" cy="2516188"/>
                      </a:xfrm>
                      <a:prstGeom prst="rect">
                        <a:avLst/>
                      </a:prstGeom>
                    </p:spPr>
                  </p:pic>
                </p:oleObj>
              </mc:Fallback>
            </mc:AlternateContent>
          </a:graphicData>
        </a:graphic>
      </p:graphicFrame>
    </p:spTree>
    <p:extLst>
      <p:ext uri="{BB962C8B-B14F-4D97-AF65-F5344CB8AC3E}">
        <p14:creationId xmlns:p14="http://schemas.microsoft.com/office/powerpoint/2010/main" val="203407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A8A11-DC13-46CC-9113-9EDA62EA99AD}"/>
              </a:ext>
            </a:extLst>
          </p:cNvPr>
          <p:cNvSpPr>
            <a:spLocks noGrp="1"/>
          </p:cNvSpPr>
          <p:nvPr>
            <p:ph type="sldNum" sz="quarter" idx="12"/>
          </p:nvPr>
        </p:nvSpPr>
        <p:spPr/>
        <p:txBody>
          <a:bodyPr/>
          <a:lstStyle/>
          <a:p>
            <a:fld id="{1D94C029-46D2-4EB7-AD29-70B14203DBE4}" type="slidenum">
              <a:rPr lang="en-US" smtClean="0"/>
              <a:t>32</a:t>
            </a:fld>
            <a:endParaRPr lang="en-US"/>
          </a:p>
        </p:txBody>
      </p:sp>
      <p:sp>
        <p:nvSpPr>
          <p:cNvPr id="5" name="Title 12">
            <a:extLst>
              <a:ext uri="{FF2B5EF4-FFF2-40B4-BE49-F238E27FC236}">
                <a16:creationId xmlns:a16="http://schemas.microsoft.com/office/drawing/2014/main" id="{8E3E4703-5501-4C7A-91F7-491648CA762C}"/>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Reactions </a:t>
            </a:r>
          </a:p>
        </p:txBody>
      </p:sp>
      <p:sp>
        <p:nvSpPr>
          <p:cNvPr id="6" name="Slide Number Placeholder 2">
            <a:extLst>
              <a:ext uri="{FF2B5EF4-FFF2-40B4-BE49-F238E27FC236}">
                <a16:creationId xmlns:a16="http://schemas.microsoft.com/office/drawing/2014/main" id="{E1B90B34-79B9-4FF2-9AE3-D159FEB4812D}"/>
              </a:ext>
            </a:extLst>
          </p:cNvPr>
          <p:cNvSpPr txBox="1">
            <a:spLocks/>
          </p:cNvSpPr>
          <p:nvPr/>
        </p:nvSpPr>
        <p:spPr>
          <a:xfrm>
            <a:off x="8258967" y="6108173"/>
            <a:ext cx="427833"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Sakkal Majalla" panose="02000000000000000000" pitchFamily="2" charset="-78"/>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4C029-46D2-4EB7-AD29-70B14203DBE4}" type="slidenum">
              <a:rPr lang="en-US" smtClean="0"/>
              <a:pPr/>
              <a:t>32</a:t>
            </a:fld>
            <a:endParaRPr lang="en-US"/>
          </a:p>
        </p:txBody>
      </p:sp>
      <p:sp>
        <p:nvSpPr>
          <p:cNvPr id="7" name="TextBox 6">
            <a:extLst>
              <a:ext uri="{FF2B5EF4-FFF2-40B4-BE49-F238E27FC236}">
                <a16:creationId xmlns:a16="http://schemas.microsoft.com/office/drawing/2014/main" id="{21902BD8-1AFF-43F3-A65C-2DB4BC1AD7D4}"/>
              </a:ext>
            </a:extLst>
          </p:cNvPr>
          <p:cNvSpPr txBox="1"/>
          <p:nvPr/>
        </p:nvSpPr>
        <p:spPr>
          <a:xfrm>
            <a:off x="894088" y="809882"/>
            <a:ext cx="8155177" cy="464614"/>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Nucleophilic Substitution</a:t>
            </a:r>
          </a:p>
        </p:txBody>
      </p:sp>
      <p:sp>
        <p:nvSpPr>
          <p:cNvPr id="8" name="TextBox 7">
            <a:extLst>
              <a:ext uri="{FF2B5EF4-FFF2-40B4-BE49-F238E27FC236}">
                <a16:creationId xmlns:a16="http://schemas.microsoft.com/office/drawing/2014/main" id="{BDA8316F-A6D8-4172-A9F2-31B863E6E81B}"/>
              </a:ext>
            </a:extLst>
          </p:cNvPr>
          <p:cNvSpPr txBox="1"/>
          <p:nvPr/>
        </p:nvSpPr>
        <p:spPr>
          <a:xfrm>
            <a:off x="840542" y="1238250"/>
            <a:ext cx="8155177" cy="465448"/>
          </a:xfrm>
          <a:prstGeom prst="rect">
            <a:avLst/>
          </a:prstGeom>
          <a:noFill/>
        </p:spPr>
        <p:txBody>
          <a:bodyPr wrap="square" rtlCol="0">
            <a:spAutoFit/>
          </a:bodyPr>
          <a:lstStyle/>
          <a:p>
            <a:pPr marL="285750" indent="-285750" algn="just">
              <a:lnSpc>
                <a:spcPct val="150000"/>
              </a:lnSpc>
              <a:buClr>
                <a:schemeClr val="tx1"/>
              </a:buClr>
              <a:buFont typeface="Courier New" panose="02070309020205020404" pitchFamily="49" charset="0"/>
              <a:buChar char="o"/>
            </a:pPr>
            <a:r>
              <a:rPr lang="en-US" b="1" dirty="0">
                <a:solidFill>
                  <a:schemeClr val="tx1">
                    <a:lumMod val="50000"/>
                  </a:schemeClr>
                </a:solidFill>
                <a:latin typeface="Palatino Linotype" panose="02040502050505030304" pitchFamily="18" charset="0"/>
              </a:rPr>
              <a:t> Nucleophilic substitution with displacement of good leaving groups</a:t>
            </a:r>
          </a:p>
        </p:txBody>
      </p:sp>
      <p:graphicFrame>
        <p:nvGraphicFramePr>
          <p:cNvPr id="11" name="Object 10">
            <a:extLst>
              <a:ext uri="{FF2B5EF4-FFF2-40B4-BE49-F238E27FC236}">
                <a16:creationId xmlns:a16="http://schemas.microsoft.com/office/drawing/2014/main" id="{A13B5437-18EE-4AED-9B03-D7B19AFBA89F}"/>
              </a:ext>
            </a:extLst>
          </p:cNvPr>
          <p:cNvGraphicFramePr>
            <a:graphicFrameLocks noChangeAspect="1"/>
          </p:cNvGraphicFramePr>
          <p:nvPr>
            <p:extLst>
              <p:ext uri="{D42A27DB-BD31-4B8C-83A1-F6EECF244321}">
                <p14:modId xmlns:p14="http://schemas.microsoft.com/office/powerpoint/2010/main" val="4680529"/>
              </p:ext>
            </p:extLst>
          </p:nvPr>
        </p:nvGraphicFramePr>
        <p:xfrm>
          <a:off x="2058988" y="1782504"/>
          <a:ext cx="5703887" cy="1095375"/>
        </p:xfrm>
        <a:graphic>
          <a:graphicData uri="http://schemas.openxmlformats.org/presentationml/2006/ole">
            <mc:AlternateContent xmlns:mc="http://schemas.openxmlformats.org/markup-compatibility/2006">
              <mc:Choice xmlns:v="urn:schemas-microsoft-com:vml" Requires="v">
                <p:oleObj spid="_x0000_s147476" name="CS ChemDraw Drawing" r:id="rId3" imgW="4582308" imgH="877165" progId="ChemDraw.Document.6.0">
                  <p:embed/>
                </p:oleObj>
              </mc:Choice>
              <mc:Fallback>
                <p:oleObj name="CS ChemDraw Drawing" r:id="rId3" imgW="4582308" imgH="877165" progId="ChemDraw.Document.6.0">
                  <p:embed/>
                  <p:pic>
                    <p:nvPicPr>
                      <p:cNvPr id="13" name="Object 12">
                        <a:extLst>
                          <a:ext uri="{FF2B5EF4-FFF2-40B4-BE49-F238E27FC236}">
                            <a16:creationId xmlns:a16="http://schemas.microsoft.com/office/drawing/2014/main" id="{426008AB-6741-4C7A-9580-1DDE92002DD1}"/>
                          </a:ext>
                        </a:extLst>
                      </p:cNvPr>
                      <p:cNvPicPr/>
                      <p:nvPr/>
                    </p:nvPicPr>
                    <p:blipFill>
                      <a:blip r:embed="rId4"/>
                      <a:stretch>
                        <a:fillRect/>
                      </a:stretch>
                    </p:blipFill>
                    <p:spPr>
                      <a:xfrm>
                        <a:off x="2058988" y="1782504"/>
                        <a:ext cx="5703887" cy="10953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3400764-665F-491B-8CDD-FEEF694D3C1B}"/>
              </a:ext>
            </a:extLst>
          </p:cNvPr>
          <p:cNvGraphicFramePr>
            <a:graphicFrameLocks noChangeAspect="1"/>
          </p:cNvGraphicFramePr>
          <p:nvPr>
            <p:extLst>
              <p:ext uri="{D42A27DB-BD31-4B8C-83A1-F6EECF244321}">
                <p14:modId xmlns:p14="http://schemas.microsoft.com/office/powerpoint/2010/main" val="1429121540"/>
              </p:ext>
            </p:extLst>
          </p:nvPr>
        </p:nvGraphicFramePr>
        <p:xfrm>
          <a:off x="2206625" y="3042979"/>
          <a:ext cx="5567363" cy="1109662"/>
        </p:xfrm>
        <a:graphic>
          <a:graphicData uri="http://schemas.openxmlformats.org/presentationml/2006/ole">
            <mc:AlternateContent xmlns:mc="http://schemas.openxmlformats.org/markup-compatibility/2006">
              <mc:Choice xmlns:v="urn:schemas-microsoft-com:vml" Requires="v">
                <p:oleObj spid="_x0000_s147477" name="CS ChemDraw Drawing" r:id="rId5" imgW="4472733" imgH="891012" progId="ChemDraw.Document.6.0">
                  <p:embed/>
                </p:oleObj>
              </mc:Choice>
              <mc:Fallback>
                <p:oleObj name="CS ChemDraw Drawing" r:id="rId5" imgW="4472733" imgH="891012" progId="ChemDraw.Document.6.0">
                  <p:embed/>
                  <p:pic>
                    <p:nvPicPr>
                      <p:cNvPr id="11" name="Object 10">
                        <a:extLst>
                          <a:ext uri="{FF2B5EF4-FFF2-40B4-BE49-F238E27FC236}">
                            <a16:creationId xmlns:a16="http://schemas.microsoft.com/office/drawing/2014/main" id="{A13B5437-18EE-4AED-9B03-D7B19AFBA89F}"/>
                          </a:ext>
                        </a:extLst>
                      </p:cNvPr>
                      <p:cNvPicPr/>
                      <p:nvPr/>
                    </p:nvPicPr>
                    <p:blipFill>
                      <a:blip r:embed="rId6"/>
                      <a:stretch>
                        <a:fillRect/>
                      </a:stretch>
                    </p:blipFill>
                    <p:spPr>
                      <a:xfrm>
                        <a:off x="2206625" y="3042979"/>
                        <a:ext cx="5567363" cy="1109662"/>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4C837481-E816-4064-96F2-F4E0034879B6}"/>
              </a:ext>
            </a:extLst>
          </p:cNvPr>
          <p:cNvSpPr txBox="1"/>
          <p:nvPr/>
        </p:nvSpPr>
        <p:spPr>
          <a:xfrm>
            <a:off x="836422" y="4113260"/>
            <a:ext cx="8155177" cy="464614"/>
          </a:xfrm>
          <a:prstGeom prst="rect">
            <a:avLst/>
          </a:prstGeom>
          <a:noFill/>
        </p:spPr>
        <p:txBody>
          <a:bodyPr wrap="square" rtlCol="0">
            <a:spAutoFit/>
          </a:bodyPr>
          <a:lstStyle/>
          <a:p>
            <a:pPr algn="just">
              <a:lnSpc>
                <a:spcPct val="150000"/>
              </a:lnSpc>
              <a:buClr>
                <a:schemeClr val="tx1"/>
              </a:buClr>
            </a:pPr>
            <a:r>
              <a:rPr lang="en-US" b="1" u="sng"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Reduction</a:t>
            </a:r>
          </a:p>
        </p:txBody>
      </p:sp>
      <p:sp>
        <p:nvSpPr>
          <p:cNvPr id="18" name="TextBox 17">
            <a:extLst>
              <a:ext uri="{FF2B5EF4-FFF2-40B4-BE49-F238E27FC236}">
                <a16:creationId xmlns:a16="http://schemas.microsoft.com/office/drawing/2014/main" id="{3C159845-3B9F-4F8E-A264-3C65D81BA9BA}"/>
              </a:ext>
            </a:extLst>
          </p:cNvPr>
          <p:cNvSpPr txBox="1"/>
          <p:nvPr/>
        </p:nvSpPr>
        <p:spPr>
          <a:xfrm>
            <a:off x="782876" y="4541628"/>
            <a:ext cx="8155177" cy="968535"/>
          </a:xfrm>
          <a:prstGeom prst="rect">
            <a:avLst/>
          </a:prstGeom>
          <a:noFill/>
        </p:spPr>
        <p:txBody>
          <a:bodyPr wrap="square" rtlCol="0">
            <a:spAutoFit/>
          </a:bodyPr>
          <a:lstStyle/>
          <a:p>
            <a:pPr marL="285750" indent="-285750" algn="just">
              <a:lnSpc>
                <a:spcPct val="150000"/>
              </a:lnSpc>
              <a:buClr>
                <a:schemeClr val="tx1"/>
              </a:buClr>
              <a:buFont typeface="Courier New" panose="02070309020205020404" pitchFamily="49" charset="0"/>
              <a:buChar char="o"/>
            </a:pPr>
            <a:r>
              <a:rPr lang="en-US" b="1" dirty="0">
                <a:solidFill>
                  <a:schemeClr val="tx1">
                    <a:lumMod val="50000"/>
                  </a:schemeClr>
                </a:solidFill>
                <a:latin typeface="Palatino Linotype" panose="02040502050505030304" pitchFamily="18" charset="0"/>
              </a:rPr>
              <a:t>It is possible to selectively reduce either the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pyridine</a:t>
            </a:r>
            <a:r>
              <a:rPr lang="en-US" b="1" dirty="0">
                <a:solidFill>
                  <a:schemeClr val="tx1">
                    <a:lumMod val="50000"/>
                  </a:schemeClr>
                </a:solidFill>
                <a:latin typeface="Palatino Linotype" panose="02040502050505030304" pitchFamily="18" charset="0"/>
              </a:rPr>
              <a:t> or benzene rings in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quinoline</a:t>
            </a:r>
            <a:r>
              <a:rPr lang="en-US" b="1" dirty="0">
                <a:solidFill>
                  <a:schemeClr val="tx1">
                    <a:lumMod val="50000"/>
                  </a:schemeClr>
                </a:solidFill>
                <a:latin typeface="Palatino Linotype" panose="02040502050505030304" pitchFamily="18" charset="0"/>
              </a:rPr>
              <a:t> and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isoquinoline</a:t>
            </a:r>
            <a:r>
              <a:rPr lang="en-US" b="1" dirty="0">
                <a:solidFill>
                  <a:schemeClr val="tx1">
                    <a:lumMod val="50000"/>
                  </a:schemeClr>
                </a:solidFill>
                <a:latin typeface="Palatino Linotype" panose="02040502050505030304" pitchFamily="18" charset="0"/>
              </a:rPr>
              <a:t>.</a:t>
            </a:r>
          </a:p>
        </p:txBody>
      </p:sp>
      <p:graphicFrame>
        <p:nvGraphicFramePr>
          <p:cNvPr id="19" name="Object 18">
            <a:extLst>
              <a:ext uri="{FF2B5EF4-FFF2-40B4-BE49-F238E27FC236}">
                <a16:creationId xmlns:a16="http://schemas.microsoft.com/office/drawing/2014/main" id="{15A01C59-EB46-4565-9CA8-F28359D0272B}"/>
              </a:ext>
            </a:extLst>
          </p:cNvPr>
          <p:cNvGraphicFramePr>
            <a:graphicFrameLocks noChangeAspect="1"/>
          </p:cNvGraphicFramePr>
          <p:nvPr>
            <p:extLst>
              <p:ext uri="{D42A27DB-BD31-4B8C-83A1-F6EECF244321}">
                <p14:modId xmlns:p14="http://schemas.microsoft.com/office/powerpoint/2010/main" val="1685644826"/>
              </p:ext>
            </p:extLst>
          </p:nvPr>
        </p:nvGraphicFramePr>
        <p:xfrm>
          <a:off x="1647825" y="5507374"/>
          <a:ext cx="6458207" cy="999359"/>
        </p:xfrm>
        <a:graphic>
          <a:graphicData uri="http://schemas.openxmlformats.org/presentationml/2006/ole">
            <mc:AlternateContent xmlns:mc="http://schemas.openxmlformats.org/markup-compatibility/2006">
              <mc:Choice xmlns:v="urn:schemas-microsoft-com:vml" Requires="v">
                <p:oleObj spid="_x0000_s147478" name="CS ChemDraw Drawing" r:id="rId7" imgW="6232810" imgH="961439" progId="ChemDraw.Document.6.0">
                  <p:embed/>
                </p:oleObj>
              </mc:Choice>
              <mc:Fallback>
                <p:oleObj name="CS ChemDraw Drawing" r:id="rId7" imgW="6232810" imgH="961439" progId="ChemDraw.Document.6.0">
                  <p:embed/>
                  <p:pic>
                    <p:nvPicPr>
                      <p:cNvPr id="11" name="Object 10">
                        <a:extLst>
                          <a:ext uri="{FF2B5EF4-FFF2-40B4-BE49-F238E27FC236}">
                            <a16:creationId xmlns:a16="http://schemas.microsoft.com/office/drawing/2014/main" id="{A13B5437-18EE-4AED-9B03-D7B19AFBA89F}"/>
                          </a:ext>
                        </a:extLst>
                      </p:cNvPr>
                      <p:cNvPicPr/>
                      <p:nvPr/>
                    </p:nvPicPr>
                    <p:blipFill>
                      <a:blip r:embed="rId8"/>
                      <a:stretch>
                        <a:fillRect/>
                      </a:stretch>
                    </p:blipFill>
                    <p:spPr>
                      <a:xfrm>
                        <a:off x="1647825" y="5507374"/>
                        <a:ext cx="6458207" cy="999359"/>
                      </a:xfrm>
                      <a:prstGeom prst="rect">
                        <a:avLst/>
                      </a:prstGeom>
                    </p:spPr>
                  </p:pic>
                </p:oleObj>
              </mc:Fallback>
            </mc:AlternateContent>
          </a:graphicData>
        </a:graphic>
      </p:graphicFrame>
    </p:spTree>
    <p:extLst>
      <p:ext uri="{BB962C8B-B14F-4D97-AF65-F5344CB8AC3E}">
        <p14:creationId xmlns:p14="http://schemas.microsoft.com/office/powerpoint/2010/main" val="355438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4</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1035050" y="209550"/>
            <a:ext cx="7738247" cy="1430200"/>
          </a:xfrm>
          <a:prstGeom prst="rect">
            <a:avLst/>
          </a:prstGeom>
          <a:noFill/>
        </p:spPr>
        <p:txBody>
          <a:bodyPr wrap="square" rtlCol="0">
            <a:spAutoFit/>
          </a:bodyPr>
          <a:lstStyle/>
          <a:p>
            <a:pPr marL="285750" indent="-285750" algn="just">
              <a:lnSpc>
                <a:spcPct val="150000"/>
              </a:lnSpc>
              <a:buClr>
                <a:schemeClr val="tx1"/>
              </a:buClr>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Due to the fusion of a benzene ring with a five-membered heterocyclic ring (annulation), two possible aromatic structures can arise, differing in the position of the fusion.</a:t>
            </a:r>
          </a:p>
        </p:txBody>
      </p:sp>
      <p:graphicFrame>
        <p:nvGraphicFramePr>
          <p:cNvPr id="8" name="Object 7">
            <a:extLst>
              <a:ext uri="{FF2B5EF4-FFF2-40B4-BE49-F238E27FC236}">
                <a16:creationId xmlns:a16="http://schemas.microsoft.com/office/drawing/2014/main" id="{F97383A3-5300-4A2A-8102-09FBE0734370}"/>
              </a:ext>
            </a:extLst>
          </p:cNvPr>
          <p:cNvGraphicFramePr>
            <a:graphicFrameLocks noChangeAspect="1"/>
          </p:cNvGraphicFramePr>
          <p:nvPr>
            <p:extLst>
              <p:ext uri="{D42A27DB-BD31-4B8C-83A1-F6EECF244321}">
                <p14:modId xmlns:p14="http://schemas.microsoft.com/office/powerpoint/2010/main" val="2069605376"/>
              </p:ext>
            </p:extLst>
          </p:nvPr>
        </p:nvGraphicFramePr>
        <p:xfrm>
          <a:off x="2063535" y="2920143"/>
          <a:ext cx="1624012" cy="1071563"/>
        </p:xfrm>
        <a:graphic>
          <a:graphicData uri="http://schemas.openxmlformats.org/presentationml/2006/ole">
            <mc:AlternateContent xmlns:mc="http://schemas.openxmlformats.org/markup-compatibility/2006">
              <mc:Choice xmlns:v="urn:schemas-microsoft-com:vml" Requires="v">
                <p:oleObj spid="_x0000_s1137" name="CS ChemDraw Drawing" r:id="rId3" imgW="1302686" imgH="858964" progId="ChemDraw.Document.6.0">
                  <p:embed/>
                </p:oleObj>
              </mc:Choice>
              <mc:Fallback>
                <p:oleObj name="CS ChemDraw Drawing" r:id="rId3" imgW="1302686" imgH="858964" progId="ChemDraw.Document.6.0">
                  <p:embed/>
                  <p:pic>
                    <p:nvPicPr>
                      <p:cNvPr id="11" name="Object 10">
                        <a:extLst>
                          <a:ext uri="{FF2B5EF4-FFF2-40B4-BE49-F238E27FC236}">
                            <a16:creationId xmlns:a16="http://schemas.microsoft.com/office/drawing/2014/main" id="{3B2466AD-FC11-4497-BA83-45428863047E}"/>
                          </a:ext>
                        </a:extLst>
                      </p:cNvPr>
                      <p:cNvPicPr/>
                      <p:nvPr/>
                    </p:nvPicPr>
                    <p:blipFill>
                      <a:blip r:embed="rId4"/>
                      <a:stretch>
                        <a:fillRect/>
                      </a:stretch>
                    </p:blipFill>
                    <p:spPr>
                      <a:xfrm>
                        <a:off x="2063535" y="2920143"/>
                        <a:ext cx="1624012" cy="107156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59A8B8D-001C-4F43-BCAF-A880897C26CA}"/>
              </a:ext>
            </a:extLst>
          </p:cNvPr>
          <p:cNvSpPr/>
          <p:nvPr/>
        </p:nvSpPr>
        <p:spPr>
          <a:xfrm>
            <a:off x="1382509" y="2326603"/>
            <a:ext cx="2868215" cy="465448"/>
          </a:xfrm>
          <a:prstGeom prst="rect">
            <a:avLst/>
          </a:prstGeom>
        </p:spPr>
        <p:txBody>
          <a:bodyPr wrap="square">
            <a:spAutoFit/>
          </a:bodyPr>
          <a:lstStyle/>
          <a:p>
            <a:pPr algn="ctr">
              <a:lnSpc>
                <a:spcPct val="150000"/>
              </a:lnSpc>
              <a:buClr>
                <a:schemeClr val="tx1"/>
              </a:buClr>
            </a:pPr>
            <a:r>
              <a:rPr lang="en-US" b="1" i="1" dirty="0">
                <a:effectLst>
                  <a:outerShdw blurRad="38100" dist="38100" dir="2700000" algn="tl">
                    <a:srgbClr val="000000">
                      <a:alpha val="43137"/>
                    </a:srgbClr>
                  </a:outerShdw>
                </a:effectLst>
                <a:latin typeface="Palatino Linotype" panose="02040502050505030304" pitchFamily="18" charset="0"/>
              </a:rPr>
              <a:t>a) Indole and its analogs</a:t>
            </a:r>
          </a:p>
        </p:txBody>
      </p:sp>
      <p:graphicFrame>
        <p:nvGraphicFramePr>
          <p:cNvPr id="2" name="Table 1">
            <a:extLst>
              <a:ext uri="{FF2B5EF4-FFF2-40B4-BE49-F238E27FC236}">
                <a16:creationId xmlns:a16="http://schemas.microsoft.com/office/drawing/2014/main" id="{AF8B1E60-D821-4CE2-BF12-A3F1D2740182}"/>
              </a:ext>
            </a:extLst>
          </p:cNvPr>
          <p:cNvGraphicFramePr>
            <a:graphicFrameLocks noGrp="1"/>
          </p:cNvGraphicFramePr>
          <p:nvPr>
            <p:extLst>
              <p:ext uri="{D42A27DB-BD31-4B8C-83A1-F6EECF244321}">
                <p14:modId xmlns:p14="http://schemas.microsoft.com/office/powerpoint/2010/main" val="3613008628"/>
              </p:ext>
            </p:extLst>
          </p:nvPr>
        </p:nvGraphicFramePr>
        <p:xfrm>
          <a:off x="1375719" y="2879126"/>
          <a:ext cx="6829167" cy="2200737"/>
        </p:xfrm>
        <a:graphic>
          <a:graphicData uri="http://schemas.openxmlformats.org/drawingml/2006/table">
            <a:tbl>
              <a:tblPr firstRow="1" bandRow="1">
                <a:tableStyleId>{5940675A-B579-460E-94D1-54222C63F5DA}</a:tableStyleId>
              </a:tblPr>
              <a:tblGrid>
                <a:gridCol w="2971610">
                  <a:extLst>
                    <a:ext uri="{9D8B030D-6E8A-4147-A177-3AD203B41FA5}">
                      <a16:colId xmlns:a16="http://schemas.microsoft.com/office/drawing/2014/main" val="3449212532"/>
                    </a:ext>
                  </a:extLst>
                </a:gridCol>
                <a:gridCol w="747517">
                  <a:extLst>
                    <a:ext uri="{9D8B030D-6E8A-4147-A177-3AD203B41FA5}">
                      <a16:colId xmlns:a16="http://schemas.microsoft.com/office/drawing/2014/main" val="339116685"/>
                    </a:ext>
                  </a:extLst>
                </a:gridCol>
                <a:gridCol w="3110040">
                  <a:extLst>
                    <a:ext uri="{9D8B030D-6E8A-4147-A177-3AD203B41FA5}">
                      <a16:colId xmlns:a16="http://schemas.microsoft.com/office/drawing/2014/main" val="3255720102"/>
                    </a:ext>
                  </a:extLst>
                </a:gridCol>
              </a:tblGrid>
              <a:tr h="1088217">
                <a:tc>
                  <a:txBody>
                    <a:bodyPr/>
                    <a:lstStyle/>
                    <a:p>
                      <a:endParaRPr lang="en-US" dirty="0"/>
                    </a:p>
                  </a:txBody>
                  <a:tcPr/>
                </a:tc>
                <a:tc>
                  <a:txBody>
                    <a:bodyPr/>
                    <a:lstStyle/>
                    <a:p>
                      <a:pPr algn="ctr"/>
                      <a:r>
                        <a:rPr lang="en-US" b="1" dirty="0">
                          <a:latin typeface="Palatino Linotype" panose="02040502050505030304" pitchFamily="18" charset="0"/>
                        </a:rPr>
                        <a:t>X</a:t>
                      </a:r>
                    </a:p>
                  </a:txBody>
                  <a:tcPr anchor="ctr"/>
                </a:tc>
                <a:tc>
                  <a:txBody>
                    <a:bodyPr/>
                    <a:lstStyle/>
                    <a:p>
                      <a:endParaRPr lang="en-US" dirty="0"/>
                    </a:p>
                  </a:txBody>
                  <a:tcPr/>
                </a:tc>
                <a:extLst>
                  <a:ext uri="{0D108BD9-81ED-4DB2-BD59-A6C34878D82A}">
                    <a16:rowId xmlns:a16="http://schemas.microsoft.com/office/drawing/2014/main" val="2665529948"/>
                  </a:ext>
                </a:extLst>
              </a:tr>
              <a:tr h="370840">
                <a:tc>
                  <a:txBody>
                    <a:bodyPr/>
                    <a:lstStyle/>
                    <a:p>
                      <a:pPr algn="ctr"/>
                      <a:r>
                        <a:rPr lang="en-US" dirty="0">
                          <a:latin typeface="Palatino Linotype" panose="02040502050505030304" pitchFamily="18" charset="0"/>
                        </a:rPr>
                        <a:t>Indole</a:t>
                      </a:r>
                    </a:p>
                  </a:txBody>
                  <a:tcPr/>
                </a:tc>
                <a:tc>
                  <a:txBody>
                    <a:bodyPr/>
                    <a:lstStyle/>
                    <a:p>
                      <a:pPr algn="ctr"/>
                      <a:r>
                        <a:rPr kumimoji="0" lang="en-US" sz="1800" b="1" i="0" u="none" strike="noStrike" kern="1200" cap="none" spc="0" normalizeH="0" baseline="0" noProof="0" dirty="0">
                          <a:ln>
                            <a:noFill/>
                          </a:ln>
                          <a:solidFill>
                            <a:srgbClr val="0909FD"/>
                          </a:solidFill>
                          <a:effectLst/>
                          <a:uLnTx/>
                          <a:uFillTx/>
                          <a:latin typeface="Palatino Linotype" panose="02040502050505030304" pitchFamily="18" charset="0"/>
                          <a:ea typeface="+mn-ea"/>
                          <a:cs typeface="+mn-cs"/>
                        </a:rPr>
                        <a:t>N</a:t>
                      </a:r>
                      <a:endParaRPr lang="en-US" dirty="0">
                        <a:solidFill>
                          <a:srgbClr val="0909FD"/>
                        </a:solidFill>
                      </a:endParaRPr>
                    </a:p>
                  </a:txBody>
                  <a:tcPr/>
                </a:tc>
                <a:tc>
                  <a:txBody>
                    <a:bodyPr/>
                    <a:lstStyle/>
                    <a:p>
                      <a:pPr algn="ctr"/>
                      <a:r>
                        <a:rPr lang="en-US" sz="1800" kern="1200" dirty="0" err="1">
                          <a:solidFill>
                            <a:schemeClr val="tx1"/>
                          </a:solidFill>
                          <a:latin typeface="Palatino Linotype" panose="02040502050505030304" pitchFamily="18" charset="0"/>
                          <a:ea typeface="+mn-ea"/>
                          <a:cs typeface="+mn-cs"/>
                        </a:rPr>
                        <a:t>Isoindole</a:t>
                      </a:r>
                      <a:endParaRPr lang="en-US" sz="1800" kern="1200" dirty="0">
                        <a:solidFill>
                          <a:schemeClr val="tx1"/>
                        </a:solidFill>
                        <a:latin typeface="Palatino Linotype" panose="02040502050505030304" pitchFamily="18" charset="0"/>
                        <a:ea typeface="+mn-ea"/>
                        <a:cs typeface="+mn-cs"/>
                      </a:endParaRPr>
                    </a:p>
                  </a:txBody>
                  <a:tcPr/>
                </a:tc>
                <a:extLst>
                  <a:ext uri="{0D108BD9-81ED-4DB2-BD59-A6C34878D82A}">
                    <a16:rowId xmlns:a16="http://schemas.microsoft.com/office/drawing/2014/main" val="4061151103"/>
                  </a:ext>
                </a:extLst>
              </a:tr>
              <a:tr h="370840">
                <a:tc>
                  <a:txBody>
                    <a:bodyPr/>
                    <a:lstStyle/>
                    <a:p>
                      <a:pPr algn="ctr"/>
                      <a:r>
                        <a:rPr lang="en-US" dirty="0">
                          <a:latin typeface="Palatino Linotype" panose="02040502050505030304" pitchFamily="18" charset="0"/>
                        </a:rPr>
                        <a:t>Benzo[</a:t>
                      </a:r>
                      <a:r>
                        <a:rPr lang="en-US" i="1" dirty="0">
                          <a:latin typeface="Palatino Linotype" panose="02040502050505030304" pitchFamily="18" charset="0"/>
                        </a:rPr>
                        <a:t>b</a:t>
                      </a:r>
                      <a:r>
                        <a:rPr lang="en-US" dirty="0">
                          <a:latin typeface="Palatino Linotype" panose="02040502050505030304" pitchFamily="18" charset="0"/>
                        </a:rPr>
                        <a:t>]thiophene</a:t>
                      </a:r>
                    </a:p>
                  </a:txBody>
                  <a:tcPr/>
                </a:tc>
                <a:tc>
                  <a:txBody>
                    <a:bodyPr/>
                    <a:lstStyle/>
                    <a:p>
                      <a:pPr algn="ctr"/>
                      <a:r>
                        <a:rPr kumimoji="0" lang="en-US" sz="1800" b="1" i="0" u="none" strike="noStrike" kern="1200" cap="none" spc="0" normalizeH="0" baseline="0" noProof="0" dirty="0">
                          <a:ln>
                            <a:noFill/>
                          </a:ln>
                          <a:solidFill>
                            <a:srgbClr val="FFC000"/>
                          </a:solidFill>
                          <a:effectLst/>
                          <a:uLnTx/>
                          <a:uFillTx/>
                          <a:latin typeface="Palatino Linotype" panose="02040502050505030304" pitchFamily="18" charset="0"/>
                          <a:ea typeface="+mn-ea"/>
                          <a:cs typeface="+mn-cs"/>
                        </a:rPr>
                        <a:t>S</a:t>
                      </a:r>
                      <a:endParaRPr lang="en-US" dirty="0">
                        <a:solidFill>
                          <a:srgbClr val="FFC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Palatino Linotype" panose="02040502050505030304" pitchFamily="18" charset="0"/>
                        </a:rPr>
                        <a:t>Benzo[</a:t>
                      </a:r>
                      <a:r>
                        <a:rPr lang="en-US" i="1" dirty="0">
                          <a:latin typeface="Palatino Linotype" panose="02040502050505030304" pitchFamily="18" charset="0"/>
                        </a:rPr>
                        <a:t>c</a:t>
                      </a:r>
                      <a:r>
                        <a:rPr lang="en-US" dirty="0">
                          <a:latin typeface="Palatino Linotype" panose="02040502050505030304" pitchFamily="18" charset="0"/>
                        </a:rPr>
                        <a:t>]thiophene</a:t>
                      </a:r>
                    </a:p>
                  </a:txBody>
                  <a:tcPr/>
                </a:tc>
                <a:extLst>
                  <a:ext uri="{0D108BD9-81ED-4DB2-BD59-A6C34878D82A}">
                    <a16:rowId xmlns:a16="http://schemas.microsoft.com/office/drawing/2014/main" val="3954691357"/>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Palatino Linotype" panose="02040502050505030304" pitchFamily="18" charset="0"/>
                        </a:rPr>
                        <a:t>Benzo[</a:t>
                      </a:r>
                      <a:r>
                        <a:rPr lang="en-US" i="1" dirty="0">
                          <a:latin typeface="Palatino Linotype" panose="02040502050505030304" pitchFamily="18" charset="0"/>
                        </a:rPr>
                        <a:t>b</a:t>
                      </a:r>
                      <a:r>
                        <a:rPr lang="en-US" dirty="0">
                          <a:latin typeface="Palatino Linotype" panose="02040502050505030304" pitchFamily="18" charset="0"/>
                        </a:rPr>
                        <a:t>]furan</a:t>
                      </a:r>
                    </a:p>
                  </a:txBody>
                  <a:tcPr/>
                </a:tc>
                <a:tc>
                  <a:txBody>
                    <a:bodyPr/>
                    <a:lstStyle/>
                    <a:p>
                      <a:pPr algn="ctr"/>
                      <a:r>
                        <a:rPr kumimoji="0" lang="en-US" sz="18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O</a:t>
                      </a:r>
                      <a:endParaRPr lang="en-US"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Palatino Linotype" panose="02040502050505030304" pitchFamily="18" charset="0"/>
                        </a:rPr>
                        <a:t>Benzo[</a:t>
                      </a:r>
                      <a:r>
                        <a:rPr lang="en-US" i="1" dirty="0">
                          <a:latin typeface="Palatino Linotype" panose="02040502050505030304" pitchFamily="18" charset="0"/>
                        </a:rPr>
                        <a:t>c</a:t>
                      </a:r>
                      <a:r>
                        <a:rPr lang="en-US" dirty="0">
                          <a:latin typeface="Palatino Linotype" panose="02040502050505030304" pitchFamily="18" charset="0"/>
                        </a:rPr>
                        <a:t>]furan</a:t>
                      </a:r>
                    </a:p>
                  </a:txBody>
                  <a:tcPr/>
                </a:tc>
                <a:extLst>
                  <a:ext uri="{0D108BD9-81ED-4DB2-BD59-A6C34878D82A}">
                    <a16:rowId xmlns:a16="http://schemas.microsoft.com/office/drawing/2014/main" val="4277937648"/>
                  </a:ext>
                </a:extLst>
              </a:tr>
            </a:tbl>
          </a:graphicData>
        </a:graphic>
      </p:graphicFrame>
      <p:sp>
        <p:nvSpPr>
          <p:cNvPr id="9" name="Rectangle 8">
            <a:extLst>
              <a:ext uri="{FF2B5EF4-FFF2-40B4-BE49-F238E27FC236}">
                <a16:creationId xmlns:a16="http://schemas.microsoft.com/office/drawing/2014/main" id="{D35789D8-0CCE-4132-9BD1-B0EE52C5C236}"/>
              </a:ext>
            </a:extLst>
          </p:cNvPr>
          <p:cNvSpPr/>
          <p:nvPr/>
        </p:nvSpPr>
        <p:spPr>
          <a:xfrm>
            <a:off x="5118367" y="2380149"/>
            <a:ext cx="3024734" cy="465448"/>
          </a:xfrm>
          <a:prstGeom prst="rect">
            <a:avLst/>
          </a:prstGeom>
        </p:spPr>
        <p:txBody>
          <a:bodyPr wrap="square">
            <a:spAutoFit/>
          </a:bodyPr>
          <a:lstStyle/>
          <a:p>
            <a:pPr algn="ctr">
              <a:lnSpc>
                <a:spcPct val="150000"/>
              </a:lnSpc>
              <a:buClr>
                <a:schemeClr val="tx1"/>
              </a:buClr>
            </a:pPr>
            <a:r>
              <a:rPr lang="en-US" b="1" i="1" dirty="0">
                <a:effectLst>
                  <a:outerShdw blurRad="38100" dist="38100" dir="2700000" algn="tl">
                    <a:srgbClr val="000000">
                      <a:alpha val="43137"/>
                    </a:srgbClr>
                  </a:outerShdw>
                </a:effectLst>
                <a:latin typeface="Palatino Linotype" panose="02040502050505030304" pitchFamily="18" charset="0"/>
              </a:rPr>
              <a:t>b) </a:t>
            </a:r>
            <a:r>
              <a:rPr lang="en-US" b="1" i="1" dirty="0" err="1">
                <a:effectLst>
                  <a:outerShdw blurRad="38100" dist="38100" dir="2700000" algn="tl">
                    <a:srgbClr val="000000">
                      <a:alpha val="43137"/>
                    </a:srgbClr>
                  </a:outerShdw>
                </a:effectLst>
                <a:latin typeface="Palatino Linotype" panose="02040502050505030304" pitchFamily="18" charset="0"/>
              </a:rPr>
              <a:t>Isoindole</a:t>
            </a:r>
            <a:r>
              <a:rPr lang="en-US" b="1" i="1" dirty="0">
                <a:effectLst>
                  <a:outerShdw blurRad="38100" dist="38100" dir="2700000" algn="tl">
                    <a:srgbClr val="000000">
                      <a:alpha val="43137"/>
                    </a:srgbClr>
                  </a:outerShdw>
                </a:effectLst>
                <a:latin typeface="Palatino Linotype" panose="02040502050505030304" pitchFamily="18" charset="0"/>
              </a:rPr>
              <a:t> and its analogs</a:t>
            </a:r>
          </a:p>
        </p:txBody>
      </p:sp>
      <p:graphicFrame>
        <p:nvGraphicFramePr>
          <p:cNvPr id="10" name="Object 9">
            <a:extLst>
              <a:ext uri="{FF2B5EF4-FFF2-40B4-BE49-F238E27FC236}">
                <a16:creationId xmlns:a16="http://schemas.microsoft.com/office/drawing/2014/main" id="{A4B7D659-C051-4727-9E47-58971876F259}"/>
              </a:ext>
            </a:extLst>
          </p:cNvPr>
          <p:cNvGraphicFramePr>
            <a:graphicFrameLocks noChangeAspect="1"/>
          </p:cNvGraphicFramePr>
          <p:nvPr>
            <p:extLst>
              <p:ext uri="{D42A27DB-BD31-4B8C-83A1-F6EECF244321}">
                <p14:modId xmlns:p14="http://schemas.microsoft.com/office/powerpoint/2010/main" val="3375499332"/>
              </p:ext>
            </p:extLst>
          </p:nvPr>
        </p:nvGraphicFramePr>
        <p:xfrm>
          <a:off x="5789613" y="2905125"/>
          <a:ext cx="1668462" cy="1084263"/>
        </p:xfrm>
        <a:graphic>
          <a:graphicData uri="http://schemas.openxmlformats.org/presentationml/2006/ole">
            <mc:AlternateContent xmlns:mc="http://schemas.openxmlformats.org/markup-compatibility/2006">
              <mc:Choice xmlns:v="urn:schemas-microsoft-com:vml" Requires="v">
                <p:oleObj spid="_x0000_s1138" name="CS ChemDraw Drawing" r:id="rId5" imgW="1337811" imgH="868065" progId="ChemDraw.Document.6.0">
                  <p:embed/>
                </p:oleObj>
              </mc:Choice>
              <mc:Fallback>
                <p:oleObj name="CS ChemDraw Drawing" r:id="rId5" imgW="1337811" imgH="868065" progId="ChemDraw.Document.6.0">
                  <p:embed/>
                  <p:pic>
                    <p:nvPicPr>
                      <p:cNvPr id="8" name="Object 7">
                        <a:extLst>
                          <a:ext uri="{FF2B5EF4-FFF2-40B4-BE49-F238E27FC236}">
                            <a16:creationId xmlns:a16="http://schemas.microsoft.com/office/drawing/2014/main" id="{F97383A3-5300-4A2A-8102-09FBE0734370}"/>
                          </a:ext>
                        </a:extLst>
                      </p:cNvPr>
                      <p:cNvPicPr/>
                      <p:nvPr/>
                    </p:nvPicPr>
                    <p:blipFill>
                      <a:blip r:embed="rId6"/>
                      <a:stretch>
                        <a:fillRect/>
                      </a:stretch>
                    </p:blipFill>
                    <p:spPr>
                      <a:xfrm>
                        <a:off x="5789613" y="2905125"/>
                        <a:ext cx="1668462" cy="1084263"/>
                      </a:xfrm>
                      <a:prstGeom prst="rect">
                        <a:avLst/>
                      </a:prstGeom>
                    </p:spPr>
                  </p:pic>
                </p:oleObj>
              </mc:Fallback>
            </mc:AlternateContent>
          </a:graphicData>
        </a:graphic>
      </p:graphicFrame>
    </p:spTree>
    <p:extLst>
      <p:ext uri="{BB962C8B-B14F-4D97-AF65-F5344CB8AC3E}">
        <p14:creationId xmlns:p14="http://schemas.microsoft.com/office/powerpoint/2010/main" val="307782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Comparison with Pyrrole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5</a:t>
            </a:fld>
            <a:endParaRPr lang="en-US"/>
          </a:p>
        </p:txBody>
      </p:sp>
      <p:sp>
        <p:nvSpPr>
          <p:cNvPr id="8" name="TextBox 7">
            <a:extLst>
              <a:ext uri="{FF2B5EF4-FFF2-40B4-BE49-F238E27FC236}">
                <a16:creationId xmlns:a16="http://schemas.microsoft.com/office/drawing/2014/main" id="{F91EBE00-C416-4ACE-9BE8-9A87136F8ECD}"/>
              </a:ext>
            </a:extLst>
          </p:cNvPr>
          <p:cNvSpPr txBox="1"/>
          <p:nvPr/>
        </p:nvSpPr>
        <p:spPr>
          <a:xfrm>
            <a:off x="1035050" y="1161021"/>
            <a:ext cx="7738247" cy="4661854"/>
          </a:xfrm>
          <a:prstGeom prst="rect">
            <a:avLst/>
          </a:prstGeom>
          <a:noFill/>
        </p:spPr>
        <p:txBody>
          <a:bodyPr wrap="square" rtlCol="0">
            <a:spAutoFit/>
          </a:bodyPr>
          <a:lstStyle/>
          <a:p>
            <a:pPr marL="285750" indent="-285750" algn="just">
              <a:lnSpc>
                <a:spcPct val="150000"/>
              </a:lnSpc>
              <a:buClr>
                <a:schemeClr val="tx1"/>
              </a:buClr>
              <a:buFont typeface="Courier New" panose="02070309020205020404" pitchFamily="49" charset="0"/>
              <a:buChar char="o"/>
            </a:pP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Pyrroles</a:t>
            </a:r>
            <a:r>
              <a:rPr lang="en-US" sz="2000" dirty="0">
                <a:solidFill>
                  <a:schemeClr val="tx1">
                    <a:lumMod val="50000"/>
                  </a:schemeClr>
                </a:solidFill>
                <a:latin typeface="Palatino Linotype" panose="02040502050505030304" pitchFamily="18" charset="0"/>
              </a:rPr>
              <a:t>,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indoles</a:t>
            </a:r>
            <a:r>
              <a:rPr lang="en-US" sz="2000" dirty="0">
                <a:solidFill>
                  <a:schemeClr val="tx1">
                    <a:lumMod val="50000"/>
                  </a:schemeClr>
                </a:solidFill>
                <a:latin typeface="Palatino Linotype" panose="02040502050505030304" pitchFamily="18" charset="0"/>
              </a:rPr>
              <a:t>, and </a:t>
            </a:r>
            <a:r>
              <a:rPr lang="en-US" sz="2000" dirty="0" err="1">
                <a:solidFill>
                  <a:schemeClr val="accent1"/>
                </a:solidFill>
                <a:effectLst>
                  <a:outerShdw blurRad="38100" dist="38100" dir="2700000" algn="tl">
                    <a:srgbClr val="000000">
                      <a:alpha val="43137"/>
                    </a:srgbClr>
                  </a:outerShdw>
                </a:effectLst>
                <a:latin typeface="Palatino Linotype" panose="02040502050505030304" pitchFamily="18" charset="0"/>
              </a:rPr>
              <a:t>isoindoles</a:t>
            </a:r>
            <a:r>
              <a:rPr lang="en-US" sz="2000" dirty="0">
                <a:solidFill>
                  <a:schemeClr val="tx1">
                    <a:lumMod val="50000"/>
                  </a:schemeClr>
                </a:solidFill>
                <a:latin typeface="Palatino Linotype" panose="02040502050505030304" pitchFamily="18" charset="0"/>
              </a:rPr>
              <a:t> have a partially positive nitrogen and partially negative carbons, making these carbons highly reactive with electrophilic reagents, while resisting substitution by nucleophilic reagents.</a:t>
            </a:r>
            <a:r>
              <a:rPr lang="en-US" sz="2000" strike="sngStrike" dirty="0">
                <a:solidFill>
                  <a:srgbClr val="FF0000"/>
                </a:solidFill>
                <a:latin typeface="Palatino Linotype" panose="02040502050505030304" pitchFamily="18" charset="0"/>
              </a:rPr>
              <a:t> </a:t>
            </a:r>
          </a:p>
          <a:p>
            <a:pPr marL="285750" indent="-285750" algn="just">
              <a:lnSpc>
                <a:spcPct val="150000"/>
              </a:lnSpc>
              <a:buClr>
                <a:schemeClr val="tx1"/>
              </a:buClr>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Similar to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pyrroles</a:t>
            </a:r>
            <a:r>
              <a:rPr lang="en-US" sz="2000" dirty="0">
                <a:solidFill>
                  <a:schemeClr val="tx1">
                    <a:lumMod val="50000"/>
                  </a:schemeClr>
                </a:solidFill>
                <a:latin typeface="Palatino Linotype" panose="02040502050505030304" pitchFamily="18" charset="0"/>
              </a:rPr>
              <a:t>, are non-basic because protonation of the nitrogen would result in a loss of aromaticity.</a:t>
            </a:r>
          </a:p>
          <a:p>
            <a:pPr marL="285750" indent="-285750" algn="just">
              <a:lnSpc>
                <a:spcPct val="150000"/>
              </a:lnSpc>
              <a:buClr>
                <a:schemeClr val="tx1"/>
              </a:buClr>
              <a:buFont typeface="Courier New" panose="02070309020205020404" pitchFamily="49" charset="0"/>
              <a:buChar char="o"/>
            </a:pPr>
            <a:r>
              <a:rPr lang="en-US" sz="2000" dirty="0">
                <a:solidFill>
                  <a:schemeClr val="tx1">
                    <a:lumMod val="50000"/>
                  </a:schemeClr>
                </a:solidFill>
                <a:latin typeface="Palatino Linotype" panose="02040502050505030304" pitchFamily="18" charset="0"/>
              </a:rPr>
              <a:t>Indole and pyrrole differ primarily in the following ways:</a:t>
            </a:r>
          </a:p>
          <a:p>
            <a:pPr marL="742950" lvl="1" indent="-285750" algn="just">
              <a:lnSpc>
                <a:spcPct val="150000"/>
              </a:lnSpc>
              <a:buClr>
                <a:schemeClr val="tx1"/>
              </a:buClr>
              <a:buFont typeface="Arial" panose="020B0604020202020204" pitchFamily="34" charset="0"/>
              <a:buChar char="•"/>
            </a:pPr>
            <a:r>
              <a:rPr lang="en-US" sz="2000" dirty="0">
                <a:solidFill>
                  <a:schemeClr val="tx1">
                    <a:lumMod val="50000"/>
                  </a:schemeClr>
                </a:solidFill>
                <a:latin typeface="Palatino Linotype" panose="02040502050505030304" pitchFamily="18" charset="0"/>
              </a:rPr>
              <a:t>The reactivity order in the electrophilic substitution.</a:t>
            </a:r>
          </a:p>
          <a:p>
            <a:pPr marL="742950" lvl="1" indent="-285750" algn="just">
              <a:lnSpc>
                <a:spcPct val="150000"/>
              </a:lnSpc>
              <a:buClr>
                <a:schemeClr val="tx1"/>
              </a:buClr>
              <a:buFont typeface="Arial" panose="020B0604020202020204" pitchFamily="34" charset="0"/>
              <a:buChar char="•"/>
            </a:pPr>
            <a:r>
              <a:rPr lang="en-US" sz="2000" dirty="0">
                <a:solidFill>
                  <a:schemeClr val="tx1">
                    <a:lumMod val="50000"/>
                  </a:schemeClr>
                </a:solidFill>
                <a:latin typeface="Palatino Linotype" panose="02040502050505030304" pitchFamily="18" charset="0"/>
              </a:rPr>
              <a:t>The regioselectivity in electrophilic substitution.</a:t>
            </a:r>
          </a:p>
          <a:p>
            <a:pPr marL="800100" lvl="1" indent="-342900" algn="just">
              <a:lnSpc>
                <a:spcPct val="150000"/>
              </a:lnSpc>
              <a:buClr>
                <a:schemeClr val="tx1"/>
              </a:buClr>
              <a:buFont typeface="Wingdings" panose="05000000000000000000" pitchFamily="2" charset="2"/>
              <a:buChar char="§"/>
            </a:pPr>
            <a:endParaRPr lang="en-US" sz="2000" dirty="0">
              <a:solidFill>
                <a:schemeClr val="tx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404635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Indole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6</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marL="342900" indent="-342900" algn="just">
              <a:lnSpc>
                <a:spcPct val="150000"/>
              </a:lnSpc>
              <a:buClr>
                <a:schemeClr val="tx1"/>
              </a:buClr>
              <a:buFont typeface="+mj-lt"/>
              <a:buAutoNum type="arabicPeriod"/>
            </a:pPr>
            <a:r>
              <a:rPr lang="en-US" dirty="0">
                <a:solidFill>
                  <a:schemeClr val="tx1">
                    <a:lumMod val="50000"/>
                  </a:schemeClr>
                </a:solidFill>
                <a:latin typeface="Palatino Linotype" panose="02040502050505030304" pitchFamily="18" charset="0"/>
              </a:rPr>
              <a:t>Fischer Synthesis;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1" name="Object 10">
            <a:extLst>
              <a:ext uri="{FF2B5EF4-FFF2-40B4-BE49-F238E27FC236}">
                <a16:creationId xmlns:a16="http://schemas.microsoft.com/office/drawing/2014/main" id="{3B2466AD-FC11-4497-BA83-45428863047E}"/>
              </a:ext>
            </a:extLst>
          </p:cNvPr>
          <p:cNvGraphicFramePr>
            <a:graphicFrameLocks noChangeAspect="1"/>
          </p:cNvGraphicFramePr>
          <p:nvPr>
            <p:extLst>
              <p:ext uri="{D42A27DB-BD31-4B8C-83A1-F6EECF244321}">
                <p14:modId xmlns:p14="http://schemas.microsoft.com/office/powerpoint/2010/main" val="4182033414"/>
              </p:ext>
            </p:extLst>
          </p:nvPr>
        </p:nvGraphicFramePr>
        <p:xfrm>
          <a:off x="654908" y="3198439"/>
          <a:ext cx="8174810" cy="1295430"/>
        </p:xfrm>
        <a:graphic>
          <a:graphicData uri="http://schemas.openxmlformats.org/presentationml/2006/ole">
            <mc:AlternateContent xmlns:mc="http://schemas.openxmlformats.org/markup-compatibility/2006">
              <mc:Choice xmlns:v="urn:schemas-microsoft-com:vml" Requires="v">
                <p:oleObj spid="_x0000_s56430" name="CS ChemDraw Drawing" r:id="rId3" imgW="8796184" imgH="1392306" progId="ChemDraw.Document.6.0">
                  <p:embed/>
                </p:oleObj>
              </mc:Choice>
              <mc:Fallback>
                <p:oleObj name="CS ChemDraw Drawing" r:id="rId3" imgW="8796184" imgH="1392306" progId="ChemDraw.Document.6.0">
                  <p:embed/>
                  <p:pic>
                    <p:nvPicPr>
                      <p:cNvPr id="11" name="Object 10">
                        <a:extLst>
                          <a:ext uri="{FF2B5EF4-FFF2-40B4-BE49-F238E27FC236}">
                            <a16:creationId xmlns:a16="http://schemas.microsoft.com/office/drawing/2014/main" id="{3B2466AD-FC11-4497-BA83-45428863047E}"/>
                          </a:ext>
                        </a:extLst>
                      </p:cNvPr>
                      <p:cNvPicPr/>
                      <p:nvPr/>
                    </p:nvPicPr>
                    <p:blipFill>
                      <a:blip r:embed="rId4"/>
                      <a:stretch>
                        <a:fillRect/>
                      </a:stretch>
                    </p:blipFill>
                    <p:spPr>
                      <a:xfrm>
                        <a:off x="654908" y="3198439"/>
                        <a:ext cx="8174810" cy="1295430"/>
                      </a:xfrm>
                      <a:prstGeom prst="rect">
                        <a:avLst/>
                      </a:prstGeom>
                      <a:ln w="12700">
                        <a:solidFill>
                          <a:srgbClr val="0A850A"/>
                        </a:solidFill>
                      </a:ln>
                    </p:spPr>
                  </p:pic>
                </p:oleObj>
              </mc:Fallback>
            </mc:AlternateContent>
          </a:graphicData>
        </a:graphic>
      </p:graphicFrame>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1337867"/>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Heating aryl-</a:t>
            </a:r>
            <a:r>
              <a:rPr lang="en-US" dirty="0" err="1">
                <a:latin typeface="Palatino Linotype" panose="02040502050505030304" pitchFamily="18" charset="0"/>
              </a:rPr>
              <a:t>hydrazones</a:t>
            </a:r>
            <a:r>
              <a:rPr lang="en-US" dirty="0">
                <a:latin typeface="Palatino Linotype" panose="02040502050505030304" pitchFamily="18" charset="0"/>
              </a:rPr>
              <a:t> with aldehydes or ketones with protic or Lewis acids such as </a:t>
            </a:r>
            <a:r>
              <a:rPr lang="en-US" dirty="0" err="1">
                <a:latin typeface="Palatino Linotype" panose="02040502050505030304" pitchFamily="18" charset="0"/>
              </a:rPr>
              <a:t>ZnCl</a:t>
            </a:r>
            <a:r>
              <a:rPr lang="en-US" dirty="0">
                <a:latin typeface="Palatino Linotype" panose="02040502050505030304" pitchFamily="18" charset="0"/>
              </a:rPr>
              <a:t>₂, </a:t>
            </a:r>
            <a:r>
              <a:rPr lang="en-US" dirty="0" err="1">
                <a:latin typeface="Palatino Linotype" panose="02040502050505030304" pitchFamily="18" charset="0"/>
              </a:rPr>
              <a:t>PCl</a:t>
            </a:r>
            <a:r>
              <a:rPr lang="en-US" dirty="0">
                <a:latin typeface="Palatino Linotype" panose="02040502050505030304" pitchFamily="18" charset="0"/>
              </a:rPr>
              <a:t>₃, </a:t>
            </a:r>
            <a:r>
              <a:rPr lang="en-US" dirty="0" err="1">
                <a:latin typeface="Palatino Linotype" panose="02040502050505030304" pitchFamily="18" charset="0"/>
              </a:rPr>
              <a:t>FeCl</a:t>
            </a:r>
            <a:r>
              <a:rPr lang="en-US" dirty="0">
                <a:latin typeface="Palatino Linotype" panose="02040502050505030304" pitchFamily="18" charset="0"/>
              </a:rPr>
              <a:t>₃, PPA, etc., in an inert solvent produces an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 with the loss of ammonia.</a:t>
            </a:r>
          </a:p>
        </p:txBody>
      </p:sp>
    </p:spTree>
    <p:extLst>
      <p:ext uri="{BB962C8B-B14F-4D97-AF65-F5344CB8AC3E}">
        <p14:creationId xmlns:p14="http://schemas.microsoft.com/office/powerpoint/2010/main" val="52000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Indole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7</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marL="342900" indent="-342900" algn="just">
              <a:lnSpc>
                <a:spcPct val="150000"/>
              </a:lnSpc>
              <a:buClr>
                <a:schemeClr val="tx1"/>
              </a:buClr>
              <a:buFont typeface="+mj-lt"/>
              <a:buAutoNum type="arabicPeriod"/>
            </a:pPr>
            <a:r>
              <a:rPr lang="en-US" dirty="0">
                <a:solidFill>
                  <a:schemeClr val="tx1">
                    <a:lumMod val="50000"/>
                  </a:schemeClr>
                </a:solidFill>
                <a:latin typeface="Palatino Linotype" panose="02040502050505030304" pitchFamily="18" charset="0"/>
              </a:rPr>
              <a:t>Fischer Synthesis;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1" name="Object 10">
            <a:extLst>
              <a:ext uri="{FF2B5EF4-FFF2-40B4-BE49-F238E27FC236}">
                <a16:creationId xmlns:a16="http://schemas.microsoft.com/office/drawing/2014/main" id="{3B2466AD-FC11-4497-BA83-45428863047E}"/>
              </a:ext>
            </a:extLst>
          </p:cNvPr>
          <p:cNvGraphicFramePr>
            <a:graphicFrameLocks noChangeAspect="1"/>
          </p:cNvGraphicFramePr>
          <p:nvPr>
            <p:extLst>
              <p:ext uri="{D42A27DB-BD31-4B8C-83A1-F6EECF244321}">
                <p14:modId xmlns:p14="http://schemas.microsoft.com/office/powerpoint/2010/main" val="329488481"/>
              </p:ext>
            </p:extLst>
          </p:nvPr>
        </p:nvGraphicFramePr>
        <p:xfrm>
          <a:off x="995363" y="1920875"/>
          <a:ext cx="7843837" cy="3016250"/>
        </p:xfrm>
        <a:graphic>
          <a:graphicData uri="http://schemas.openxmlformats.org/presentationml/2006/ole">
            <mc:AlternateContent xmlns:mc="http://schemas.openxmlformats.org/markup-compatibility/2006">
              <mc:Choice xmlns:v="urn:schemas-microsoft-com:vml" Requires="v">
                <p:oleObj spid="_x0000_s122906" name="CS ChemDraw Drawing" r:id="rId3" imgW="9376895" imgH="3606780" progId="ChemDraw.Document.6.0">
                  <p:embed/>
                </p:oleObj>
              </mc:Choice>
              <mc:Fallback>
                <p:oleObj name="CS ChemDraw Drawing" r:id="rId3" imgW="9376895" imgH="3606780" progId="ChemDraw.Document.6.0">
                  <p:embed/>
                  <p:pic>
                    <p:nvPicPr>
                      <p:cNvPr id="11" name="Object 10">
                        <a:extLst>
                          <a:ext uri="{FF2B5EF4-FFF2-40B4-BE49-F238E27FC236}">
                            <a16:creationId xmlns:a16="http://schemas.microsoft.com/office/drawing/2014/main" id="{3B2466AD-FC11-4497-BA83-45428863047E}"/>
                          </a:ext>
                        </a:extLst>
                      </p:cNvPr>
                      <p:cNvPicPr/>
                      <p:nvPr/>
                    </p:nvPicPr>
                    <p:blipFill>
                      <a:blip r:embed="rId4"/>
                      <a:stretch>
                        <a:fillRect/>
                      </a:stretch>
                    </p:blipFill>
                    <p:spPr>
                      <a:xfrm>
                        <a:off x="995363" y="1920875"/>
                        <a:ext cx="7843837" cy="3016250"/>
                      </a:xfrm>
                      <a:prstGeom prst="rect">
                        <a:avLst/>
                      </a:prstGeom>
                      <a:noFill/>
                      <a:ln w="12700">
                        <a:noFill/>
                      </a:ln>
                    </p:spPr>
                  </p:pic>
                </p:oleObj>
              </mc:Fallback>
            </mc:AlternateContent>
          </a:graphicData>
        </a:graphic>
      </p:graphicFrame>
      <p:sp>
        <p:nvSpPr>
          <p:cNvPr id="7" name="TextBox 6">
            <a:extLst>
              <a:ext uri="{FF2B5EF4-FFF2-40B4-BE49-F238E27FC236}">
                <a16:creationId xmlns:a16="http://schemas.microsoft.com/office/drawing/2014/main" id="{6CA12E07-454A-4B27-ADA1-43CE79C42FF0}"/>
              </a:ext>
            </a:extLst>
          </p:cNvPr>
          <p:cNvSpPr txBox="1"/>
          <p:nvPr/>
        </p:nvSpPr>
        <p:spPr>
          <a:xfrm>
            <a:off x="609882" y="4813471"/>
            <a:ext cx="8155177" cy="465448"/>
          </a:xfrm>
          <a:prstGeom prst="rect">
            <a:avLst/>
          </a:prstGeom>
          <a:noFill/>
        </p:spPr>
        <p:txBody>
          <a:bodyPr wrap="square" rtlCol="0">
            <a:spAutoFit/>
          </a:bodyPr>
          <a:lstStyle/>
          <a:p>
            <a:pPr algn="just">
              <a:lnSpc>
                <a:spcPct val="150000"/>
              </a:lnSpc>
              <a:buClr>
                <a:schemeClr val="tx1"/>
              </a:buClr>
            </a:pPr>
            <a:r>
              <a:rPr lang="en-US" b="1" i="1" dirty="0">
                <a:effectLst>
                  <a:outerShdw blurRad="38100" dist="38100" dir="2700000" algn="tl">
                    <a:srgbClr val="000000">
                      <a:alpha val="43137"/>
                    </a:srgbClr>
                  </a:outerShdw>
                </a:effectLst>
                <a:latin typeface="Palatino Linotype" panose="02040502050505030304" pitchFamily="18" charset="0"/>
              </a:rPr>
              <a:t>Example:</a:t>
            </a:r>
          </a:p>
        </p:txBody>
      </p:sp>
      <p:graphicFrame>
        <p:nvGraphicFramePr>
          <p:cNvPr id="8" name="Object 7">
            <a:extLst>
              <a:ext uri="{FF2B5EF4-FFF2-40B4-BE49-F238E27FC236}">
                <a16:creationId xmlns:a16="http://schemas.microsoft.com/office/drawing/2014/main" id="{5AAD636C-204A-41F4-B61B-D7DE92481002}"/>
              </a:ext>
            </a:extLst>
          </p:cNvPr>
          <p:cNvGraphicFramePr>
            <a:graphicFrameLocks noChangeAspect="1"/>
          </p:cNvGraphicFramePr>
          <p:nvPr>
            <p:extLst>
              <p:ext uri="{D42A27DB-BD31-4B8C-83A1-F6EECF244321}">
                <p14:modId xmlns:p14="http://schemas.microsoft.com/office/powerpoint/2010/main" val="3689508116"/>
              </p:ext>
            </p:extLst>
          </p:nvPr>
        </p:nvGraphicFramePr>
        <p:xfrm>
          <a:off x="2724150" y="5457825"/>
          <a:ext cx="4294188" cy="871538"/>
        </p:xfrm>
        <a:graphic>
          <a:graphicData uri="http://schemas.openxmlformats.org/presentationml/2006/ole">
            <mc:AlternateContent xmlns:mc="http://schemas.openxmlformats.org/markup-compatibility/2006">
              <mc:Choice xmlns:v="urn:schemas-microsoft-com:vml" Requires="v">
                <p:oleObj spid="_x0000_s122907" name="CS ChemDraw Drawing" r:id="rId5" imgW="4999993" imgH="1016435" progId="ChemDraw.Document.6.0">
                  <p:embed/>
                </p:oleObj>
              </mc:Choice>
              <mc:Fallback>
                <p:oleObj name="CS ChemDraw Drawing" r:id="rId5" imgW="4999993" imgH="1016435" progId="ChemDraw.Document.6.0">
                  <p:embed/>
                  <p:pic>
                    <p:nvPicPr>
                      <p:cNvPr id="11" name="Object 10">
                        <a:extLst>
                          <a:ext uri="{FF2B5EF4-FFF2-40B4-BE49-F238E27FC236}">
                            <a16:creationId xmlns:a16="http://schemas.microsoft.com/office/drawing/2014/main" id="{3B2466AD-FC11-4497-BA83-45428863047E}"/>
                          </a:ext>
                        </a:extLst>
                      </p:cNvPr>
                      <p:cNvPicPr/>
                      <p:nvPr/>
                    </p:nvPicPr>
                    <p:blipFill>
                      <a:blip r:embed="rId6"/>
                      <a:stretch>
                        <a:fillRect/>
                      </a:stretch>
                    </p:blipFill>
                    <p:spPr>
                      <a:xfrm>
                        <a:off x="2724150" y="5457825"/>
                        <a:ext cx="4294188" cy="871538"/>
                      </a:xfrm>
                      <a:prstGeom prst="rect">
                        <a:avLst/>
                      </a:prstGeom>
                      <a:noFill/>
                      <a:ln w="12700">
                        <a:noFill/>
                      </a:ln>
                    </p:spPr>
                  </p:pic>
                </p:oleObj>
              </mc:Fallback>
            </mc:AlternateContent>
          </a:graphicData>
        </a:graphic>
      </p:graphicFrame>
    </p:spTree>
    <p:extLst>
      <p:ext uri="{BB962C8B-B14F-4D97-AF65-F5344CB8AC3E}">
        <p14:creationId xmlns:p14="http://schemas.microsoft.com/office/powerpoint/2010/main" val="297631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Indole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8</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dirty="0">
                <a:solidFill>
                  <a:schemeClr val="tx1">
                    <a:lumMod val="50000"/>
                  </a:schemeClr>
                </a:solidFill>
                <a:latin typeface="Palatino Linotype" panose="02040502050505030304" pitchFamily="18" charset="0"/>
              </a:rPr>
              <a:t>2. Madelung Synthesis;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1" name="Object 10">
            <a:extLst>
              <a:ext uri="{FF2B5EF4-FFF2-40B4-BE49-F238E27FC236}">
                <a16:creationId xmlns:a16="http://schemas.microsoft.com/office/drawing/2014/main" id="{3B2466AD-FC11-4497-BA83-45428863047E}"/>
              </a:ext>
            </a:extLst>
          </p:cNvPr>
          <p:cNvGraphicFramePr>
            <a:graphicFrameLocks noChangeAspect="1"/>
          </p:cNvGraphicFramePr>
          <p:nvPr>
            <p:extLst>
              <p:ext uri="{D42A27DB-BD31-4B8C-83A1-F6EECF244321}">
                <p14:modId xmlns:p14="http://schemas.microsoft.com/office/powerpoint/2010/main" val="4093097279"/>
              </p:ext>
            </p:extLst>
          </p:nvPr>
        </p:nvGraphicFramePr>
        <p:xfrm>
          <a:off x="2714625" y="2841625"/>
          <a:ext cx="4154488" cy="1616075"/>
        </p:xfrm>
        <a:graphic>
          <a:graphicData uri="http://schemas.openxmlformats.org/presentationml/2006/ole">
            <mc:AlternateContent xmlns:mc="http://schemas.openxmlformats.org/markup-compatibility/2006">
              <mc:Choice xmlns:v="urn:schemas-microsoft-com:vml" Requires="v">
                <p:oleObj spid="_x0000_s123925" name="CS ChemDraw Drawing" r:id="rId3" imgW="4470824" imgH="1736920" progId="ChemDraw.Document.6.0">
                  <p:embed/>
                </p:oleObj>
              </mc:Choice>
              <mc:Fallback>
                <p:oleObj name="CS ChemDraw Drawing" r:id="rId3" imgW="4470824" imgH="1736920" progId="ChemDraw.Document.6.0">
                  <p:embed/>
                  <p:pic>
                    <p:nvPicPr>
                      <p:cNvPr id="11" name="Object 10">
                        <a:extLst>
                          <a:ext uri="{FF2B5EF4-FFF2-40B4-BE49-F238E27FC236}">
                            <a16:creationId xmlns:a16="http://schemas.microsoft.com/office/drawing/2014/main" id="{3B2466AD-FC11-4497-BA83-45428863047E}"/>
                          </a:ext>
                        </a:extLst>
                      </p:cNvPr>
                      <p:cNvPicPr/>
                      <p:nvPr/>
                    </p:nvPicPr>
                    <p:blipFill>
                      <a:blip r:embed="rId4"/>
                      <a:stretch>
                        <a:fillRect/>
                      </a:stretch>
                    </p:blipFill>
                    <p:spPr>
                      <a:xfrm>
                        <a:off x="2714625" y="2841625"/>
                        <a:ext cx="4154488" cy="1616075"/>
                      </a:xfrm>
                      <a:prstGeom prst="rect">
                        <a:avLst/>
                      </a:prstGeom>
                      <a:ln w="12700">
                        <a:solidFill>
                          <a:srgbClr val="0A850A"/>
                        </a:solidFill>
                      </a:ln>
                    </p:spPr>
                  </p:pic>
                </p:oleObj>
              </mc:Fallback>
            </mc:AlternateContent>
          </a:graphicData>
        </a:graphic>
      </p:graphicFrame>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922368"/>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The base-catalyzed cyclo-condensation of an ortho-</a:t>
            </a:r>
            <a:r>
              <a:rPr lang="en-US" dirty="0" err="1">
                <a:latin typeface="Palatino Linotype" panose="02040502050505030304" pitchFamily="18" charset="0"/>
              </a:rPr>
              <a:t>alkylacetamide</a:t>
            </a:r>
            <a:r>
              <a:rPr lang="en-US" dirty="0">
                <a:latin typeface="Palatino Linotype" panose="02040502050505030304" pitchFamily="18" charset="0"/>
              </a:rPr>
              <a:t> with </a:t>
            </a:r>
            <a:r>
              <a:rPr lang="en-US" dirty="0" err="1">
                <a:latin typeface="Palatino Linotype" panose="02040502050505030304" pitchFamily="18" charset="0"/>
              </a:rPr>
              <a:t>alkyllithium</a:t>
            </a:r>
            <a:r>
              <a:rPr lang="en-US" dirty="0">
                <a:latin typeface="Palatino Linotype" panose="02040502050505030304" pitchFamily="18" charset="0"/>
              </a:rPr>
              <a:t> reagents as bases produces an </a:t>
            </a:r>
            <a:r>
              <a:rPr lang="en-US" sz="2000" dirty="0">
                <a:solidFill>
                  <a:schemeClr val="accent1"/>
                </a:solidFill>
                <a:effectLst>
                  <a:outerShdw blurRad="38100" dist="38100" dir="2700000" algn="tl">
                    <a:srgbClr val="000000">
                      <a:alpha val="43137"/>
                    </a:srgbClr>
                  </a:outerShdw>
                </a:effectLst>
                <a:latin typeface="Palatino Linotype" panose="02040502050505030304" pitchFamily="18" charset="0"/>
              </a:rPr>
              <a:t>indole</a:t>
            </a:r>
            <a:r>
              <a:rPr lang="en-US" dirty="0">
                <a:latin typeface="Palatino Linotype" panose="02040502050505030304" pitchFamily="18" charset="0"/>
              </a:rPr>
              <a:t>.</a:t>
            </a:r>
          </a:p>
        </p:txBody>
      </p:sp>
      <p:sp>
        <p:nvSpPr>
          <p:cNvPr id="7" name="TextBox 6">
            <a:extLst>
              <a:ext uri="{FF2B5EF4-FFF2-40B4-BE49-F238E27FC236}">
                <a16:creationId xmlns:a16="http://schemas.microsoft.com/office/drawing/2014/main" id="{72C8F818-7738-4A5E-8EF4-25B87C1D1C15}"/>
              </a:ext>
            </a:extLst>
          </p:cNvPr>
          <p:cNvSpPr txBox="1"/>
          <p:nvPr/>
        </p:nvSpPr>
        <p:spPr>
          <a:xfrm>
            <a:off x="609882" y="4467482"/>
            <a:ext cx="8155177" cy="465448"/>
          </a:xfrm>
          <a:prstGeom prst="rect">
            <a:avLst/>
          </a:prstGeom>
          <a:noFill/>
        </p:spPr>
        <p:txBody>
          <a:bodyPr wrap="square" rtlCol="0">
            <a:spAutoFit/>
          </a:bodyPr>
          <a:lstStyle/>
          <a:p>
            <a:pPr algn="just">
              <a:lnSpc>
                <a:spcPct val="150000"/>
              </a:lnSpc>
              <a:buClr>
                <a:schemeClr val="tx1"/>
              </a:buClr>
            </a:pPr>
            <a:r>
              <a:rPr lang="en-US" b="1" i="1" dirty="0">
                <a:effectLst>
                  <a:outerShdw blurRad="38100" dist="38100" dir="2700000" algn="tl">
                    <a:srgbClr val="000000">
                      <a:alpha val="43137"/>
                    </a:srgbClr>
                  </a:outerShdw>
                </a:effectLst>
                <a:latin typeface="Palatino Linotype" panose="02040502050505030304" pitchFamily="18" charset="0"/>
              </a:rPr>
              <a:t>Example:</a:t>
            </a:r>
          </a:p>
        </p:txBody>
      </p:sp>
      <p:graphicFrame>
        <p:nvGraphicFramePr>
          <p:cNvPr id="8" name="Object 7">
            <a:extLst>
              <a:ext uri="{FF2B5EF4-FFF2-40B4-BE49-F238E27FC236}">
                <a16:creationId xmlns:a16="http://schemas.microsoft.com/office/drawing/2014/main" id="{C27DBBB4-5B29-4497-8480-0872377D1283}"/>
              </a:ext>
            </a:extLst>
          </p:cNvPr>
          <p:cNvGraphicFramePr>
            <a:graphicFrameLocks noChangeAspect="1"/>
          </p:cNvGraphicFramePr>
          <p:nvPr>
            <p:extLst>
              <p:ext uri="{D42A27DB-BD31-4B8C-83A1-F6EECF244321}">
                <p14:modId xmlns:p14="http://schemas.microsoft.com/office/powerpoint/2010/main" val="2255926254"/>
              </p:ext>
            </p:extLst>
          </p:nvPr>
        </p:nvGraphicFramePr>
        <p:xfrm>
          <a:off x="639763" y="4919663"/>
          <a:ext cx="8278812" cy="1493837"/>
        </p:xfrm>
        <a:graphic>
          <a:graphicData uri="http://schemas.openxmlformats.org/presentationml/2006/ole">
            <mc:AlternateContent xmlns:mc="http://schemas.openxmlformats.org/markup-compatibility/2006">
              <mc:Choice xmlns:v="urn:schemas-microsoft-com:vml" Requires="v">
                <p:oleObj spid="_x0000_s123926" name="CS ChemDraw Drawing" r:id="rId5" imgW="8907287" imgH="1607542" progId="ChemDraw.Document.6.0">
                  <p:embed/>
                </p:oleObj>
              </mc:Choice>
              <mc:Fallback>
                <p:oleObj name="CS ChemDraw Drawing" r:id="rId5" imgW="8907287" imgH="1607542" progId="ChemDraw.Document.6.0">
                  <p:embed/>
                  <p:pic>
                    <p:nvPicPr>
                      <p:cNvPr id="11" name="Object 10">
                        <a:extLst>
                          <a:ext uri="{FF2B5EF4-FFF2-40B4-BE49-F238E27FC236}">
                            <a16:creationId xmlns:a16="http://schemas.microsoft.com/office/drawing/2014/main" id="{3B2466AD-FC11-4497-BA83-45428863047E}"/>
                          </a:ext>
                        </a:extLst>
                      </p:cNvPr>
                      <p:cNvPicPr/>
                      <p:nvPr/>
                    </p:nvPicPr>
                    <p:blipFill>
                      <a:blip r:embed="rId6"/>
                      <a:stretch>
                        <a:fillRect/>
                      </a:stretch>
                    </p:blipFill>
                    <p:spPr>
                      <a:xfrm>
                        <a:off x="639763" y="4919663"/>
                        <a:ext cx="8278812" cy="1493837"/>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402773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F7FB82-CE00-471C-BDE5-AD1DFD0F4264}"/>
              </a:ext>
            </a:extLst>
          </p:cNvPr>
          <p:cNvSpPr>
            <a:spLocks noGrp="1"/>
          </p:cNvSpPr>
          <p:nvPr>
            <p:ph type="title"/>
          </p:nvPr>
        </p:nvSpPr>
        <p:spPr>
          <a:xfrm>
            <a:off x="1096433" y="171451"/>
            <a:ext cx="7704667" cy="704849"/>
          </a:xfrm>
        </p:spPr>
        <p:txBody>
          <a:bodyPr>
            <a:noAutofit/>
          </a:bodyPr>
          <a:lstStyle/>
          <a:p>
            <a:pPr algn="l"/>
            <a:r>
              <a:rPr lang="en-US" sz="4400" b="1" dirty="0">
                <a:solidFill>
                  <a:srgbClr val="30ACEC"/>
                </a:solidFill>
                <a:effectLst>
                  <a:outerShdw blurRad="38100" dist="38100" dir="2700000" algn="tl">
                    <a:srgbClr val="000000">
                      <a:alpha val="43137"/>
                    </a:srgbClr>
                  </a:outerShdw>
                </a:effectLst>
              </a:rPr>
              <a:t>Synthesis of Indole</a:t>
            </a:r>
          </a:p>
        </p:txBody>
      </p:sp>
      <p:sp>
        <p:nvSpPr>
          <p:cNvPr id="3" name="Slide Number Placeholder 2">
            <a:extLst>
              <a:ext uri="{FF2B5EF4-FFF2-40B4-BE49-F238E27FC236}">
                <a16:creationId xmlns:a16="http://schemas.microsoft.com/office/drawing/2014/main" id="{566E7B45-57A7-46DD-BC2E-85F8D1FBD862}"/>
              </a:ext>
            </a:extLst>
          </p:cNvPr>
          <p:cNvSpPr>
            <a:spLocks noGrp="1"/>
          </p:cNvSpPr>
          <p:nvPr>
            <p:ph type="sldNum" sz="quarter" idx="12"/>
          </p:nvPr>
        </p:nvSpPr>
        <p:spPr/>
        <p:txBody>
          <a:bodyPr/>
          <a:lstStyle/>
          <a:p>
            <a:fld id="{1D94C029-46D2-4EB7-AD29-70B14203DBE4}" type="slidenum">
              <a:rPr lang="en-US" smtClean="0"/>
              <a:t>9</a:t>
            </a:fld>
            <a:endParaRPr lang="en-US"/>
          </a:p>
        </p:txBody>
      </p:sp>
      <p:sp>
        <p:nvSpPr>
          <p:cNvPr id="17" name="TextBox 16">
            <a:extLst>
              <a:ext uri="{FF2B5EF4-FFF2-40B4-BE49-F238E27FC236}">
                <a16:creationId xmlns:a16="http://schemas.microsoft.com/office/drawing/2014/main" id="{4A9050F6-219A-4534-A3BB-4BDC78CA4B1C}"/>
              </a:ext>
            </a:extLst>
          </p:cNvPr>
          <p:cNvSpPr txBox="1"/>
          <p:nvPr/>
        </p:nvSpPr>
        <p:spPr>
          <a:xfrm>
            <a:off x="840542" y="1238250"/>
            <a:ext cx="8155177" cy="465448"/>
          </a:xfrm>
          <a:prstGeom prst="rect">
            <a:avLst/>
          </a:prstGeom>
          <a:noFill/>
        </p:spPr>
        <p:txBody>
          <a:bodyPr wrap="square" rtlCol="0">
            <a:spAutoFit/>
          </a:bodyPr>
          <a:lstStyle/>
          <a:p>
            <a:pPr algn="just">
              <a:lnSpc>
                <a:spcPct val="150000"/>
              </a:lnSpc>
              <a:buClr>
                <a:schemeClr val="tx1"/>
              </a:buClr>
            </a:pPr>
            <a:r>
              <a:rPr lang="en-US" dirty="0">
                <a:solidFill>
                  <a:schemeClr val="tx1">
                    <a:lumMod val="50000"/>
                  </a:schemeClr>
                </a:solidFill>
                <a:latin typeface="Palatino Linotype" panose="02040502050505030304" pitchFamily="18" charset="0"/>
              </a:rPr>
              <a:t>3. </a:t>
            </a:r>
            <a:r>
              <a:rPr lang="en-US" dirty="0" err="1">
                <a:solidFill>
                  <a:schemeClr val="tx1">
                    <a:lumMod val="50000"/>
                  </a:schemeClr>
                </a:solidFill>
                <a:latin typeface="Palatino Linotype" panose="02040502050505030304" pitchFamily="18" charset="0"/>
              </a:rPr>
              <a:t>Bischler</a:t>
            </a:r>
            <a:r>
              <a:rPr lang="en-US" dirty="0">
                <a:solidFill>
                  <a:schemeClr val="tx1">
                    <a:lumMod val="50000"/>
                  </a:schemeClr>
                </a:solidFill>
                <a:latin typeface="Palatino Linotype" panose="02040502050505030304" pitchFamily="18" charset="0"/>
              </a:rPr>
              <a:t> Synthesis;</a:t>
            </a:r>
            <a:endParaRPr lang="en-US" b="1" dirty="0">
              <a:solidFill>
                <a:srgbClr val="30ACEC"/>
              </a:solidFill>
              <a:effectLst>
                <a:outerShdw blurRad="38100" dist="38100" dir="2700000" algn="tl">
                  <a:srgbClr val="000000">
                    <a:alpha val="43137"/>
                  </a:srgbClr>
                </a:outerShdw>
              </a:effectLst>
              <a:latin typeface="Palatino Linotype" panose="02040502050505030304" pitchFamily="18" charset="0"/>
            </a:endParaRPr>
          </a:p>
        </p:txBody>
      </p:sp>
      <p:sp>
        <p:nvSpPr>
          <p:cNvPr id="6" name="Rectangle 5">
            <a:extLst>
              <a:ext uri="{FF2B5EF4-FFF2-40B4-BE49-F238E27FC236}">
                <a16:creationId xmlns:a16="http://schemas.microsoft.com/office/drawing/2014/main" id="{8D7654C6-55CB-44DD-B749-CE6DFEE1E1A8}"/>
              </a:ext>
            </a:extLst>
          </p:cNvPr>
          <p:cNvSpPr/>
          <p:nvPr/>
        </p:nvSpPr>
        <p:spPr>
          <a:xfrm>
            <a:off x="789385" y="1782905"/>
            <a:ext cx="8144550" cy="880947"/>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dirty="0">
                <a:latin typeface="Palatino Linotype" panose="02040502050505030304" pitchFamily="18" charset="0"/>
              </a:rPr>
              <a:t>The cyclization of an α-</a:t>
            </a:r>
            <a:r>
              <a:rPr lang="en-US" dirty="0" err="1">
                <a:latin typeface="Palatino Linotype" panose="02040502050505030304" pitchFamily="18" charset="0"/>
              </a:rPr>
              <a:t>arylamino</a:t>
            </a:r>
            <a:r>
              <a:rPr lang="en-US" dirty="0">
                <a:latin typeface="Palatino Linotype" panose="02040502050505030304" pitchFamily="18" charset="0"/>
              </a:rPr>
              <a:t>-ketone is carried out under acidic conditions.</a:t>
            </a:r>
          </a:p>
        </p:txBody>
      </p:sp>
      <p:graphicFrame>
        <p:nvGraphicFramePr>
          <p:cNvPr id="8" name="Object 7">
            <a:extLst>
              <a:ext uri="{FF2B5EF4-FFF2-40B4-BE49-F238E27FC236}">
                <a16:creationId xmlns:a16="http://schemas.microsoft.com/office/drawing/2014/main" id="{C27DBBB4-5B29-4497-8480-0872377D1283}"/>
              </a:ext>
            </a:extLst>
          </p:cNvPr>
          <p:cNvGraphicFramePr>
            <a:graphicFrameLocks noChangeAspect="1"/>
          </p:cNvGraphicFramePr>
          <p:nvPr>
            <p:extLst>
              <p:ext uri="{D42A27DB-BD31-4B8C-83A1-F6EECF244321}">
                <p14:modId xmlns:p14="http://schemas.microsoft.com/office/powerpoint/2010/main" val="3067197142"/>
              </p:ext>
            </p:extLst>
          </p:nvPr>
        </p:nvGraphicFramePr>
        <p:xfrm>
          <a:off x="1653703" y="2750065"/>
          <a:ext cx="6523037" cy="1487488"/>
        </p:xfrm>
        <a:graphic>
          <a:graphicData uri="http://schemas.openxmlformats.org/presentationml/2006/ole">
            <mc:AlternateContent xmlns:mc="http://schemas.openxmlformats.org/markup-compatibility/2006">
              <mc:Choice xmlns:v="urn:schemas-microsoft-com:vml" Requires="v">
                <p:oleObj spid="_x0000_s124943" name="CS ChemDraw Drawing" r:id="rId3" imgW="7017400" imgH="1598442" progId="ChemDraw.Document.6.0">
                  <p:embed/>
                </p:oleObj>
              </mc:Choice>
              <mc:Fallback>
                <p:oleObj name="CS ChemDraw Drawing" r:id="rId3" imgW="7017400" imgH="1598442" progId="ChemDraw.Document.6.0">
                  <p:embed/>
                  <p:pic>
                    <p:nvPicPr>
                      <p:cNvPr id="8" name="Object 7">
                        <a:extLst>
                          <a:ext uri="{FF2B5EF4-FFF2-40B4-BE49-F238E27FC236}">
                            <a16:creationId xmlns:a16="http://schemas.microsoft.com/office/drawing/2014/main" id="{C27DBBB4-5B29-4497-8480-0872377D1283}"/>
                          </a:ext>
                        </a:extLst>
                      </p:cNvPr>
                      <p:cNvPicPr/>
                      <p:nvPr/>
                    </p:nvPicPr>
                    <p:blipFill>
                      <a:blip r:embed="rId4"/>
                      <a:stretch>
                        <a:fillRect/>
                      </a:stretch>
                    </p:blipFill>
                    <p:spPr>
                      <a:xfrm>
                        <a:off x="1653703" y="2750065"/>
                        <a:ext cx="6523037" cy="1487488"/>
                      </a:xfrm>
                      <a:prstGeom prst="rect">
                        <a:avLst/>
                      </a:prstGeom>
                      <a:ln w="12700">
                        <a:noFill/>
                      </a:ln>
                    </p:spPr>
                  </p:pic>
                </p:oleObj>
              </mc:Fallback>
            </mc:AlternateContent>
          </a:graphicData>
        </a:graphic>
      </p:graphicFrame>
    </p:spTree>
    <p:extLst>
      <p:ext uri="{BB962C8B-B14F-4D97-AF65-F5344CB8AC3E}">
        <p14:creationId xmlns:p14="http://schemas.microsoft.com/office/powerpoint/2010/main" val="905385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C5FFB292FB347924CDF580B003E14" ma:contentTypeVersion="15" ma:contentTypeDescription="Create a new document." ma:contentTypeScope="" ma:versionID="3ed1c0713ed2160fb1d6a97c535ade13">
  <xsd:schema xmlns:xsd="http://www.w3.org/2001/XMLSchema" xmlns:xs="http://www.w3.org/2001/XMLSchema" xmlns:p="http://schemas.microsoft.com/office/2006/metadata/properties" xmlns:ns3="a7846e44-b92c-41a6-a022-fd9bcbf4bced" xmlns:ns4="345886eb-6373-4d89-9248-fd92befdd224" targetNamespace="http://schemas.microsoft.com/office/2006/metadata/properties" ma:root="true" ma:fieldsID="b767cf49c1e70a9fa5ad07bc48fa617a" ns3:_="" ns4:_="">
    <xsd:import namespace="a7846e44-b92c-41a6-a022-fd9bcbf4bced"/>
    <xsd:import namespace="345886eb-6373-4d89-9248-fd92befdd2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46e44-b92c-41a6-a022-fd9bcbf4b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5886eb-6373-4d89-9248-fd92befdd2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846e44-b92c-41a6-a022-fd9bcbf4bced" xsi:nil="true"/>
  </documentManagement>
</p:properties>
</file>

<file path=customXml/itemProps1.xml><?xml version="1.0" encoding="utf-8"?>
<ds:datastoreItem xmlns:ds="http://schemas.openxmlformats.org/officeDocument/2006/customXml" ds:itemID="{2AF8D9E0-B8B1-48F9-ABC5-43BCD1118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46e44-b92c-41a6-a022-fd9bcbf4bced"/>
    <ds:schemaRef ds:uri="345886eb-6373-4d89-9248-fd92befdd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FC5D57-D3C3-4073-A5E4-BF5C838A3C9D}">
  <ds:schemaRefs>
    <ds:schemaRef ds:uri="http://schemas.microsoft.com/sharepoint/v3/contenttype/forms"/>
  </ds:schemaRefs>
</ds:datastoreItem>
</file>

<file path=customXml/itemProps3.xml><?xml version="1.0" encoding="utf-8"?>
<ds:datastoreItem xmlns:ds="http://schemas.openxmlformats.org/officeDocument/2006/customXml" ds:itemID="{403A82C2-172B-4664-8D4F-E537D8CF82FA}">
  <ds:schemaRefs>
    <ds:schemaRef ds:uri="345886eb-6373-4d89-9248-fd92befdd224"/>
    <ds:schemaRef ds:uri="http://purl.org/dc/terms/"/>
    <ds:schemaRef ds:uri="http://schemas.openxmlformats.org/package/2006/metadata/core-properties"/>
    <ds:schemaRef ds:uri="a7846e44-b92c-41a6-a022-fd9bcbf4bced"/>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78997</TotalTime>
  <Words>1220</Words>
  <Application>Microsoft Office PowerPoint</Application>
  <PresentationFormat>On-screen Show (4:3)</PresentationFormat>
  <Paragraphs>165</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Courier New</vt:lpstr>
      <vt:lpstr>Palatino Linotype</vt:lpstr>
      <vt:lpstr>Sakkal Majalla</vt:lpstr>
      <vt:lpstr>Wingdings</vt:lpstr>
      <vt:lpstr>Parallax</vt:lpstr>
      <vt:lpstr>CS ChemDraw Drawing</vt:lpstr>
      <vt:lpstr>PowerPoint Presentation</vt:lpstr>
      <vt:lpstr>Fused Rings</vt:lpstr>
      <vt:lpstr>Indoles and Isoindoles</vt:lpstr>
      <vt:lpstr>PowerPoint Presentation</vt:lpstr>
      <vt:lpstr>Comparison with Pyrrole</vt:lpstr>
      <vt:lpstr>Synthesis of Indole</vt:lpstr>
      <vt:lpstr>Synthesis of Indole</vt:lpstr>
      <vt:lpstr>Synthesis of Indole</vt:lpstr>
      <vt:lpstr>Synthesis of Indole</vt:lpstr>
      <vt:lpstr>Reactions </vt:lpstr>
      <vt:lpstr>Reactions </vt:lpstr>
      <vt:lpstr>PowerPoint Presentation</vt:lpstr>
      <vt:lpstr>PowerPoint Presentation</vt:lpstr>
      <vt:lpstr>PowerPoint Presentation</vt:lpstr>
      <vt:lpstr>PowerPoint Presentation</vt:lpstr>
      <vt:lpstr>PowerPoint Presentation</vt:lpstr>
      <vt:lpstr>PowerPoint Presentation</vt:lpstr>
      <vt:lpstr>Qinoline and Isoquinoline</vt:lpstr>
      <vt:lpstr>Physical Preparties </vt:lpstr>
      <vt:lpstr>Physical Preparties </vt:lpstr>
      <vt:lpstr>Bioactive of Quinoline and Isoquinoline</vt:lpstr>
      <vt:lpstr>Bioactive of Quinoline and Isoquinoline</vt:lpstr>
      <vt:lpstr>Synthesis of Quinoline</vt:lpstr>
      <vt:lpstr>Synthesis of Quinoline</vt:lpstr>
      <vt:lpstr>Synthesis of Quinoline</vt:lpstr>
      <vt:lpstr>Synthesis of Isoquinoline</vt:lpstr>
      <vt:lpstr>Synthesis of Isoquinoline</vt:lpstr>
      <vt:lpstr>Reactions </vt:lpstr>
      <vt:lpstr>Reactions </vt:lpstr>
      <vt:lpstr>Reactions </vt:lpstr>
      <vt:lpstr>Reactions </vt:lpstr>
      <vt:lpstr>Reactions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تحفيز الطلبة باستخدام منتديات النقاش</dc:title>
  <dc:creator>Riyadh Alshammari</dc:creator>
  <cp:lastModifiedBy>Sultan Saad Almadhhi</cp:lastModifiedBy>
  <cp:revision>402</cp:revision>
  <cp:lastPrinted>2024-08-19T12:24:22Z</cp:lastPrinted>
  <dcterms:created xsi:type="dcterms:W3CDTF">2024-04-15T17:58:11Z</dcterms:created>
  <dcterms:modified xsi:type="dcterms:W3CDTF">2024-10-21T05:03:20Z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0x0101001D4C5FFB292FB347924CDF580B003E14</vt:lpwstr>
  </property>
</Properties>
</file>