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4"/>
  </p:sldMasterIdLst>
  <p:notesMasterIdLst>
    <p:notesMasterId r:id="rId59"/>
  </p:notesMasterIdLst>
  <p:sldIdLst>
    <p:sldId id="256" r:id="rId5"/>
    <p:sldId id="277" r:id="rId6"/>
    <p:sldId id="278" r:id="rId7"/>
    <p:sldId id="279" r:id="rId8"/>
    <p:sldId id="287" r:id="rId9"/>
    <p:sldId id="340" r:id="rId10"/>
    <p:sldId id="341" r:id="rId11"/>
    <p:sldId id="342" r:id="rId12"/>
    <p:sldId id="343" r:id="rId13"/>
    <p:sldId id="344" r:id="rId14"/>
    <p:sldId id="354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5" r:id="rId33"/>
    <p:sldId id="387" r:id="rId34"/>
    <p:sldId id="353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1" r:id="rId50"/>
    <p:sldId id="372" r:id="rId51"/>
    <p:sldId id="373" r:id="rId52"/>
    <p:sldId id="374" r:id="rId53"/>
    <p:sldId id="375" r:id="rId54"/>
    <p:sldId id="377" r:id="rId55"/>
    <p:sldId id="388" r:id="rId56"/>
    <p:sldId id="389" r:id="rId57"/>
    <p:sldId id="390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3084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A3A"/>
    <a:srgbClr val="0909FD"/>
    <a:srgbClr val="CE3939"/>
    <a:srgbClr val="FFB7B7"/>
    <a:srgbClr val="30ACEC"/>
    <a:srgbClr val="0A850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A3B90-A5F0-4D10-A858-F06B7F1788EB}" v="187" dt="2024-04-28T19:58: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64" y="114"/>
      </p:cViewPr>
      <p:guideLst>
        <p:guide orient="horz" pos="2863"/>
        <p:guide pos="30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79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79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79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BCC2D-D83C-41B8-AF8C-55543772F0A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811D8-84DA-4E68-AB0A-3241D69B7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1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CE95C64A-C58D-4ECE-AA5D-058F9021DA38}" type="datetime1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93358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B1B5-2F75-4837-B98F-0BF794FB191E}" type="datetime1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6AE35FA-D103-4BA3-AF94-D1CE89F48DF7}" type="datetime1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8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599B-73DF-4963-B159-CD17E09F0FFC}" type="datetime1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015B-4F41-45CC-BAFC-F2D08C674A25}" type="datetime1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3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885E-B3AE-4B3A-80DA-084793586162}" type="datetime1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5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D80-EA5A-4D65-914C-0573BF7CCD6A}" type="datetime1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3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E060-8B5F-48AF-AC2A-6FD95F734179}" type="datetime1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8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8905-4A57-40E5-9D49-0AAB1C82A1D6}" type="datetime1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0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CB8-C020-4F28-8AE3-E46CD01C82E6}" type="datetime1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2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Sakkal Majalla" panose="02000000000000000000" pitchFamily="2" charset="-78"/>
              </a:defRPr>
            </a:lvl1pPr>
          </a:lstStyle>
          <a:p>
            <a:fld id="{28340112-DC8E-49E1-A4A2-4EF75ABD0475}" type="datetime1">
              <a:rPr lang="en-US" smtClean="0"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Sakkal Majalla" panose="02000000000000000000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Sakkal Majalla" panose="02000000000000000000" pitchFamily="2" charset="-78"/>
              </a:defRPr>
            </a:lvl1pPr>
          </a:lstStyle>
          <a:p>
            <a:fld id="{1D94C029-46D2-4EB7-AD29-70B14203DB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1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Sakkal Majalla" panose="02000000000000000000" pitchFamily="2" charset="-78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Sakkal Majalla" panose="02000000000000000000" pitchFamily="2" charset="-78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Sakkal Majalla" panose="02000000000000000000" pitchFamily="2" charset="-78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Sakkal Majalla" panose="02000000000000000000" pitchFamily="2" charset="-78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Sakkal Majalla" panose="02000000000000000000" pitchFamily="2" charset="-78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Sakkal Majalla" panose="02000000000000000000" pitchFamily="2" charset="-78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4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5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8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3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0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73.e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5.emf"/><Relationship Id="rId4" Type="http://schemas.openxmlformats.org/officeDocument/2006/relationships/image" Target="../media/image72.emf"/><Relationship Id="rId9" Type="http://schemas.openxmlformats.org/officeDocument/2006/relationships/oleObject" Target="../embeddings/oleObject74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77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9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79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8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84.e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86.emf"/><Relationship Id="rId4" Type="http://schemas.openxmlformats.org/officeDocument/2006/relationships/image" Target="../media/image79.emf"/><Relationship Id="rId9" Type="http://schemas.openxmlformats.org/officeDocument/2006/relationships/oleObject" Target="../embeddings/oleObject8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5BED2829-284D-483C-80BD-AF6A6AEB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73" y="2001253"/>
            <a:ext cx="762802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6600" dirty="0">
                <a:ln w="3175" cmpd="sng">
                  <a:noFill/>
                </a:ln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+mj-cs"/>
              </a:rPr>
              <a:t>Heterocyclic Organic Chemistry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4400" dirty="0">
                <a:ln w="3175" cmpd="sng">
                  <a:noFill/>
                </a:ln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+mj-cs"/>
              </a:rPr>
              <a:t>CHEM 341</a:t>
            </a:r>
            <a:endParaRPr lang="en-IN" altLang="en-US" sz="4400" dirty="0">
              <a:ln w="3175" cmpd="sng">
                <a:noFill/>
              </a:ln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j-ea"/>
              <a:cs typeface="+mj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5C7845-7435-4A40-A0CC-11A68CA4B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2854" y="5012915"/>
            <a:ext cx="4960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Dr. Sultan </a:t>
            </a:r>
            <a:r>
              <a:rPr lang="en-US" altLang="en-US" sz="1800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Almadhhi</a:t>
            </a:r>
            <a:endParaRPr lang="en-US" altLang="en-US" sz="1800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US" altLang="en-US" sz="1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Assistant Professor of Organic Chemistry </a:t>
            </a:r>
          </a:p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en-US" altLang="en-US" sz="1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King Saud University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F0C30D6-EA5F-4EC5-B7EF-A4B2F9223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32158"/>
              </p:ext>
            </p:extLst>
          </p:nvPr>
        </p:nvGraphicFramePr>
        <p:xfrm>
          <a:off x="7466013" y="5199063"/>
          <a:ext cx="1525587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CS ChemDraw Drawing" r:id="rId3" imgW="1525273" imgH="1558480" progId="ChemDraw.Document.6.0">
                  <p:embed/>
                </p:oleObj>
              </mc:Choice>
              <mc:Fallback>
                <p:oleObj name="CS ChemDraw Drawing" r:id="rId3" imgW="1525273" imgH="1558480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61F4862-935C-443C-81AA-660AE7B08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6013" y="5199063"/>
                        <a:ext cx="1525587" cy="155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089DF8B7-2020-45F8-B0C3-9C97680FD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4780"/>
            <a:ext cx="1655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u="sng" dirty="0">
                <a:ln w="3175" cmpd="sng">
                  <a:noFill/>
                </a:ln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+mj-cs"/>
              </a:rPr>
              <a:t>CHAPTER 2</a:t>
            </a:r>
            <a:endParaRPr lang="en-IN" altLang="en-US" u="sng" dirty="0">
              <a:ln w="3175" cmpd="sng">
                <a:noFill/>
              </a:ln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066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10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Evidences of aromatic character in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;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B2466AD-FC11-4497-BA83-454288630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3141"/>
              </p:ext>
            </p:extLst>
          </p:nvPr>
        </p:nvGraphicFramePr>
        <p:xfrm>
          <a:off x="1762125" y="5469197"/>
          <a:ext cx="2727325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9" name="CS ChemDraw Drawing" r:id="rId3" imgW="2188069" imgH="1012874" progId="ChemDraw.Document.6.0">
                  <p:embed/>
                </p:oleObj>
              </mc:Choice>
              <mc:Fallback>
                <p:oleObj name="CS ChemDraw Drawing" r:id="rId3" imgW="2188069" imgH="1012874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25" y="5469197"/>
                        <a:ext cx="2727325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1221872" y="1918829"/>
            <a:ext cx="7662635" cy="295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All bonds within the ring are intermediate between single and double bonds.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It primarily undergoes electrophilic substitution reactions.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dirty="0">
                <a:latin typeface="Palatino Linotype" panose="02040502050505030304" pitchFamily="18" charset="0"/>
              </a:rPr>
              <a:t>It shows lower basicity and higher acidity as a secondary amine compared to pyrrolidine, due to the nitrogen lone pair's involvement in the aromatic sextet. This reversal in dipole moment causes protonation at carbon atoms rather than nitrogen.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87C220C-9AFF-4A5C-9881-5ABBCFB43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272813"/>
              </p:ext>
            </p:extLst>
          </p:nvPr>
        </p:nvGraphicFramePr>
        <p:xfrm>
          <a:off x="5354638" y="5406770"/>
          <a:ext cx="29686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" name="CS ChemDraw Drawing" r:id="rId5" imgW="2384694" imgH="1174301" progId="ChemDraw.Document.6.0">
                  <p:embed/>
                </p:oleObj>
              </mc:Choice>
              <mc:Fallback>
                <p:oleObj name="CS ChemDraw Drawing" r:id="rId5" imgW="2384694" imgH="1174301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54638" y="5406770"/>
                        <a:ext cx="2968625" cy="146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A44840-A5E0-4F63-BE98-26284B557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7099"/>
              </p:ext>
            </p:extLst>
          </p:nvPr>
        </p:nvGraphicFramePr>
        <p:xfrm>
          <a:off x="951471" y="5003230"/>
          <a:ext cx="4250723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50723">
                  <a:extLst>
                    <a:ext uri="{9D8B030D-6E8A-4147-A177-3AD203B41FA5}">
                      <a16:colId xmlns:a16="http://schemas.microsoft.com/office/drawing/2014/main" val="2679803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Palatino Linotype" panose="02040502050505030304" pitchFamily="18" charset="0"/>
                        </a:rPr>
                        <a:t>Dipole moment of </a:t>
                      </a:r>
                      <a:r>
                        <a:rPr lang="en-US" sz="1400" b="1" kern="1200" dirty="0">
                          <a:solidFill>
                            <a:srgbClr val="30ACE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pyrrole</a:t>
                      </a:r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Palatino Linotype" panose="02040502050505030304" pitchFamily="18" charset="0"/>
                        </a:rPr>
                        <a:t> and its saturated analog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8073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B56A980-1705-483F-8D45-24A6B99FA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77262"/>
              </p:ext>
            </p:extLst>
          </p:nvPr>
        </p:nvGraphicFramePr>
        <p:xfrm>
          <a:off x="5268098" y="5007350"/>
          <a:ext cx="3653480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53480">
                  <a:extLst>
                    <a:ext uri="{9D8B030D-6E8A-4147-A177-3AD203B41FA5}">
                      <a16:colId xmlns:a16="http://schemas.microsoft.com/office/drawing/2014/main" val="2292997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Palatino Linotype" panose="02040502050505030304" pitchFamily="18" charset="0"/>
                        </a:rPr>
                        <a:t>Basicity of </a:t>
                      </a:r>
                      <a:r>
                        <a:rPr lang="en-US" sz="1400" b="1" kern="1200" dirty="0">
                          <a:solidFill>
                            <a:srgbClr val="30ACE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pyrrole</a:t>
                      </a:r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Palatino Linotype" panose="02040502050505030304" pitchFamily="18" charset="0"/>
                        </a:rPr>
                        <a:t> and its saturated analog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8073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F72AAA5-2CFF-458D-AA90-6095FD4760FD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311130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5209274-E1C9-4590-9A69-3472152B4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687712"/>
              </p:ext>
            </p:extLst>
          </p:nvPr>
        </p:nvGraphicFramePr>
        <p:xfrm>
          <a:off x="1198563" y="3067050"/>
          <a:ext cx="7535862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8" name="CS ChemDraw Drawing" r:id="rId3" imgW="7808480" imgH="1956508" progId="ChemDraw.Document.6.0">
                  <p:embed/>
                </p:oleObj>
              </mc:Choice>
              <mc:Fallback>
                <p:oleObj name="CS ChemDraw Drawing" r:id="rId3" imgW="7808480" imgH="1956508" progId="ChemDraw.Document.6.0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508AD41-26F3-4351-99CD-6EA60A576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8563" y="3067050"/>
                        <a:ext cx="7535862" cy="1895475"/>
                      </a:xfrm>
                      <a:prstGeom prst="rect">
                        <a:avLst/>
                      </a:prstGeom>
                      <a:ln>
                        <a:solidFill>
                          <a:srgbClr val="3A9A3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FBD39F8-2E59-4B6B-B54D-461E94995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122856"/>
              </p:ext>
            </p:extLst>
          </p:nvPr>
        </p:nvGraphicFramePr>
        <p:xfrm>
          <a:off x="1457325" y="1616115"/>
          <a:ext cx="2417763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9" name="CS ChemDraw Drawing" r:id="rId5" imgW="1938375" imgH="1127218" progId="ChemDraw.Document.6.0">
                  <p:embed/>
                </p:oleObj>
              </mc:Choice>
              <mc:Fallback>
                <p:oleObj name="CS ChemDraw Drawing" r:id="rId5" imgW="1938375" imgH="1127218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7325" y="1616115"/>
                        <a:ext cx="2417763" cy="140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6A19EAB-43FF-4224-BD93-2154E7E88A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95989"/>
              </p:ext>
            </p:extLst>
          </p:nvPr>
        </p:nvGraphicFramePr>
        <p:xfrm>
          <a:off x="4519613" y="1620622"/>
          <a:ext cx="4357687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0" name="CS ChemDraw Drawing" r:id="rId7" imgW="3493810" imgH="1122866" progId="ChemDraw.Document.6.0">
                  <p:embed/>
                </p:oleObj>
              </mc:Choice>
              <mc:Fallback>
                <p:oleObj name="CS ChemDraw Drawing" r:id="rId7" imgW="3493810" imgH="1122866" progId="ChemDraw.Document.6.0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CFBD39F8-2E59-4B6B-B54D-461E949954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9613" y="1620622"/>
                        <a:ext cx="4357687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6C7D331C-0E5E-47E5-ACDF-1E95D7D328BC}"/>
              </a:ext>
            </a:extLst>
          </p:cNvPr>
          <p:cNvSpPr/>
          <p:nvPr/>
        </p:nvSpPr>
        <p:spPr>
          <a:xfrm>
            <a:off x="1161536" y="5084271"/>
            <a:ext cx="7587048" cy="12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Only the nitrogen with hydrogen (</a:t>
            </a:r>
            <a:r>
              <a:rPr lang="en-US" b="1" dirty="0">
                <a:solidFill>
                  <a:srgbClr val="09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Blue</a:t>
            </a:r>
            <a:r>
              <a:rPr lang="en-US" dirty="0">
                <a:latin typeface="Palatino Linotype" panose="02040502050505030304" pitchFamily="18" charset="0"/>
              </a:rPr>
              <a:t>) contributes two electrons to the aromatic sextet, acting like pyrrole nitrogen, while the hydrogen-free nitrogen (</a:t>
            </a:r>
            <a:r>
              <a:rPr lang="en-US" b="1" dirty="0">
                <a:solidFill>
                  <a:srgbClr val="CE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Red</a:t>
            </a:r>
            <a:r>
              <a:rPr lang="en-US" dirty="0">
                <a:latin typeface="Palatino Linotype" panose="02040502050505030304" pitchFamily="18" charset="0"/>
              </a:rPr>
              <a:t>) is pyridine-like.</a:t>
            </a:r>
          </a:p>
        </p:txBody>
      </p:sp>
    </p:spTree>
    <p:extLst>
      <p:ext uri="{BB962C8B-B14F-4D97-AF65-F5344CB8AC3E}">
        <p14:creationId xmlns:p14="http://schemas.microsoft.com/office/powerpoint/2010/main" val="186714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Resonance structure of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0083F-2AE7-4EDD-BCD6-DE3EFFD2F8BA}"/>
              </a:ext>
            </a:extLst>
          </p:cNvPr>
          <p:cNvSpPr/>
          <p:nvPr/>
        </p:nvSpPr>
        <p:spPr>
          <a:xfrm>
            <a:off x="1221872" y="1906472"/>
            <a:ext cx="7477285" cy="212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The lone pair on the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-like nitrogen is delocalized around the ring, while the lone pair on the pyridine-like nitrogen remains localized in the nitrogen’s sp² orbital. As a result, these compounds exhibit properties that are intermediate between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and pyridine.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00F7756-59CA-4543-91EB-079FAB3ADD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268801"/>
              </p:ext>
            </p:extLst>
          </p:nvPr>
        </p:nvGraphicFramePr>
        <p:xfrm>
          <a:off x="432101" y="4323148"/>
          <a:ext cx="85931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2" name="CS ChemDraw Drawing" r:id="rId3" imgW="6900188" imgH="906443" progId="ChemDraw.Document.6.0">
                  <p:embed/>
                </p:oleObj>
              </mc:Choice>
              <mc:Fallback>
                <p:oleObj name="CS ChemDraw Drawing" r:id="rId3" imgW="6900188" imgH="906443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EC6A92F-4690-4EE1-9882-51327B6A86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101" y="4323148"/>
                        <a:ext cx="8593137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49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Solubility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0083F-2AE7-4EDD-BCD6-DE3EFFD2F8BA}"/>
              </a:ext>
            </a:extLst>
          </p:cNvPr>
          <p:cNvSpPr/>
          <p:nvPr/>
        </p:nvSpPr>
        <p:spPr>
          <a:xfrm>
            <a:off x="1221872" y="1906472"/>
            <a:ext cx="7922128" cy="3373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Imidazole and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are water-soluble solids that are insoluble in aprotic solvents. Their boiling points are significantly higher than that of pyridine, with imidazole at 256°C and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at 187°C.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This difference arises because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has more extensive hydrogen bonding, allowing its molecules to form oligomers, which requires more energy to break the bonds and transition between phases.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In contrast,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molecules primarily form dimers, requiring less energy for phase changes.</a:t>
            </a:r>
          </a:p>
        </p:txBody>
      </p:sp>
    </p:spTree>
    <p:extLst>
      <p:ext uri="{BB962C8B-B14F-4D97-AF65-F5344CB8AC3E}">
        <p14:creationId xmlns:p14="http://schemas.microsoft.com/office/powerpoint/2010/main" val="246394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Solubility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A4033B8-53F3-419F-AFC4-DEFC6AA4C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78505"/>
              </p:ext>
            </p:extLst>
          </p:nvPr>
        </p:nvGraphicFramePr>
        <p:xfrm>
          <a:off x="1297974" y="1890370"/>
          <a:ext cx="40751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3" name="CS ChemDraw Drawing" r:id="rId3" imgW="3265496" imgH="2192714" progId="ChemDraw.Document.6.0">
                  <p:embed/>
                </p:oleObj>
              </mc:Choice>
              <mc:Fallback>
                <p:oleObj name="CS ChemDraw Drawing" r:id="rId3" imgW="3265496" imgH="2192714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A4033B8-53F3-419F-AFC4-DEFC6AA4CB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7974" y="1890370"/>
                        <a:ext cx="4075113" cy="2743200"/>
                      </a:xfrm>
                      <a:prstGeom prst="rect">
                        <a:avLst/>
                      </a:prstGeom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950DB91-65F6-4DF2-B0A4-E0F98E23D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26798"/>
              </p:ext>
            </p:extLst>
          </p:nvPr>
        </p:nvGraphicFramePr>
        <p:xfrm>
          <a:off x="6476142" y="2398413"/>
          <a:ext cx="1282700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4" name="CS ChemDraw Drawing" r:id="rId5" imgW="1282833" imgH="1738503" progId="ChemDraw.Document.6.0">
                  <p:embed/>
                </p:oleObj>
              </mc:Choice>
              <mc:Fallback>
                <p:oleObj name="CS ChemDraw Drawing" r:id="rId5" imgW="1282833" imgH="17385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6142" y="2398413"/>
                        <a:ext cx="1282700" cy="173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67DE4D9-A343-4062-A838-7C3E3E32C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019235"/>
              </p:ext>
            </p:extLst>
          </p:nvPr>
        </p:nvGraphicFramePr>
        <p:xfrm>
          <a:off x="1828802" y="4768452"/>
          <a:ext cx="3076832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76832">
                  <a:extLst>
                    <a:ext uri="{9D8B030D-6E8A-4147-A177-3AD203B41FA5}">
                      <a16:colId xmlns:a16="http://schemas.microsoft.com/office/drawing/2014/main" val="2679803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30ACE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Imidazole </a:t>
                      </a:r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Palatino Linotype" panose="02040502050505030304" pitchFamily="18" charset="0"/>
                        </a:rPr>
                        <a:t> molecules as a polymer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8073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391A17C-667A-498A-976E-978F47586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684805"/>
              </p:ext>
            </p:extLst>
          </p:nvPr>
        </p:nvGraphicFramePr>
        <p:xfrm>
          <a:off x="5614089" y="4760214"/>
          <a:ext cx="3076832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76832">
                  <a:extLst>
                    <a:ext uri="{9D8B030D-6E8A-4147-A177-3AD203B41FA5}">
                      <a16:colId xmlns:a16="http://schemas.microsoft.com/office/drawing/2014/main" val="2679803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err="1">
                          <a:solidFill>
                            <a:srgbClr val="30ACE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Pyrazole</a:t>
                      </a:r>
                      <a:r>
                        <a:rPr lang="en-US" sz="1400" b="1" kern="1200" dirty="0">
                          <a:solidFill>
                            <a:srgbClr val="30ACE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595959"/>
                          </a:solidFill>
                          <a:effectLst/>
                          <a:latin typeface="Palatino Linotype" panose="02040502050505030304" pitchFamily="18" charset="0"/>
                        </a:rPr>
                        <a:t> molecules as a dimer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80731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5DB61A26-4855-4E20-BB8E-B02FE0B98CA6}"/>
              </a:ext>
            </a:extLst>
          </p:cNvPr>
          <p:cNvSpPr/>
          <p:nvPr/>
        </p:nvSpPr>
        <p:spPr>
          <a:xfrm>
            <a:off x="1161536" y="5207841"/>
            <a:ext cx="7228702" cy="12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latin typeface="Palatino Linotype" panose="02040502050505030304" pitchFamily="18" charset="0"/>
              </a:rPr>
              <a:t>N</a:t>
            </a:r>
            <a:r>
              <a:rPr lang="en-US" dirty="0">
                <a:latin typeface="Palatino Linotype" panose="02040502050505030304" pitchFamily="18" charset="0"/>
              </a:rPr>
              <a:t>-substituted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and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have lower boiling and melting points compared to their unsubstituted counterparts because they are unable to form hydrogen bonds.</a:t>
            </a:r>
          </a:p>
        </p:txBody>
      </p:sp>
    </p:spTree>
    <p:extLst>
      <p:ext uri="{BB962C8B-B14F-4D97-AF65-F5344CB8AC3E}">
        <p14:creationId xmlns:p14="http://schemas.microsoft.com/office/powerpoint/2010/main" val="37139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Basicity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8FA72C-B822-4F9C-BF13-E5B486836C3A}"/>
              </a:ext>
            </a:extLst>
          </p:cNvPr>
          <p:cNvSpPr/>
          <p:nvPr/>
        </p:nvSpPr>
        <p:spPr>
          <a:xfrm>
            <a:off x="1221873" y="1906472"/>
            <a:ext cx="7464928" cy="171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is a stronger base compared to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pyridine</a:t>
            </a:r>
            <a:r>
              <a:rPr lang="en-US" dirty="0">
                <a:latin typeface="Palatino Linotype" panose="02040502050505030304" pitchFamily="18" charset="0"/>
              </a:rPr>
              <a:t>, and especially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. As a result,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and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are more stable than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in acidic environments.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&lt;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&lt;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Pyridine</a:t>
            </a:r>
            <a:r>
              <a:rPr lang="en-US" dirty="0">
                <a:latin typeface="Palatino Linotype" panose="02040502050505030304" pitchFamily="18" charset="0"/>
              </a:rPr>
              <a:t> &lt;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</a:p>
        </p:txBody>
      </p:sp>
    </p:spTree>
    <p:extLst>
      <p:ext uri="{BB962C8B-B14F-4D97-AF65-F5344CB8AC3E}">
        <p14:creationId xmlns:p14="http://schemas.microsoft.com/office/powerpoint/2010/main" val="25308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Basicity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5895DAF-962E-450C-AAA4-3120D8569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904068"/>
              </p:ext>
            </p:extLst>
          </p:nvPr>
        </p:nvGraphicFramePr>
        <p:xfrm>
          <a:off x="5021692" y="2051994"/>
          <a:ext cx="3878262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7" name="CS ChemDraw Drawing" r:id="rId3" imgW="3242588" imgH="1627324" progId="ChemDraw.Document.6.0">
                  <p:embed/>
                </p:oleObj>
              </mc:Choice>
              <mc:Fallback>
                <p:oleObj name="CS ChemDraw Drawing" r:id="rId3" imgW="3242588" imgH="1627324" progId="ChemDraw.Document.6.0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5895DAF-962E-450C-AAA4-3120D8569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1692" y="2051994"/>
                        <a:ext cx="3878262" cy="195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64CC230-B08B-4392-8640-646D023325D5}"/>
              </a:ext>
            </a:extLst>
          </p:cNvPr>
          <p:cNvSpPr txBox="1"/>
          <p:nvPr/>
        </p:nvSpPr>
        <p:spPr>
          <a:xfrm>
            <a:off x="5032492" y="4079246"/>
            <a:ext cx="3938513" cy="461665"/>
          </a:xfrm>
          <a:prstGeom prst="rect">
            <a:avLst/>
          </a:prstGeom>
          <a:noFill/>
          <a:ln w="12700">
            <a:solidFill>
              <a:srgbClr val="0A850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A850A"/>
                </a:solidFill>
                <a:latin typeface="Palatino Linotype" panose="02040502050505030304" pitchFamily="18" charset="0"/>
              </a:rPr>
              <a:t>This lone pair is in a p orbital contributing to the </a:t>
            </a:r>
            <a:r>
              <a:rPr lang="en-US" sz="1200" dirty="0">
                <a:solidFill>
                  <a:srgbClr val="3A9A3A"/>
                </a:solidFill>
                <a:latin typeface="Palatino Linotype" panose="02040502050505030304" pitchFamily="18" charset="0"/>
              </a:rPr>
              <a:t>6π</a:t>
            </a:r>
            <a:r>
              <a:rPr lang="en-US" sz="1200" dirty="0">
                <a:solidFill>
                  <a:srgbClr val="0A850A"/>
                </a:solidFill>
                <a:latin typeface="Palatino Linotype" panose="02040502050505030304" pitchFamily="18" charset="0"/>
              </a:rPr>
              <a:t> electrons in the aromatic ring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8313740-5CF1-4C76-99CE-ED6A3D502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790788"/>
              </p:ext>
            </p:extLst>
          </p:nvPr>
        </p:nvGraphicFramePr>
        <p:xfrm>
          <a:off x="4651505" y="4826988"/>
          <a:ext cx="4344987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8" name="CS ChemDraw Drawing" r:id="rId5" imgW="3480447" imgH="1003774" progId="ChemDraw.Document.6.0">
                  <p:embed/>
                </p:oleObj>
              </mc:Choice>
              <mc:Fallback>
                <p:oleObj name="CS ChemDraw Drawing" r:id="rId5" imgW="3480447" imgH="1003774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ACAB5D-30AC-4C27-9FA8-A33C8BE0D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505" y="4826988"/>
                        <a:ext cx="4344987" cy="125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148110A-9D41-408B-9A61-FEC7B61A9690}"/>
              </a:ext>
            </a:extLst>
          </p:cNvPr>
          <p:cNvSpPr/>
          <p:nvPr/>
        </p:nvSpPr>
        <p:spPr>
          <a:xfrm>
            <a:off x="1210963" y="2390498"/>
            <a:ext cx="3225114" cy="420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50000"/>
              </a:lnSpc>
              <a:buFont typeface="+mj-lt"/>
              <a:buAutoNum type="romanLcPeriod"/>
            </a:pPr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is not basic because the lone pair on its nitrogen is essential for maintaining the aromatic π system. If protonation does occur, it happens at the carbon rather than the nitrogen, and the resulting cation loses its aromaticity.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89A00E-425E-4A75-AB1E-79430C947BB5}"/>
              </a:ext>
            </a:extLst>
          </p:cNvPr>
          <p:cNvSpPr/>
          <p:nvPr/>
        </p:nvSpPr>
        <p:spPr>
          <a:xfrm>
            <a:off x="1221872" y="1906472"/>
            <a:ext cx="7835631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Basicity can be described as follows;</a:t>
            </a:r>
          </a:p>
        </p:txBody>
      </p:sp>
    </p:spTree>
    <p:extLst>
      <p:ext uri="{BB962C8B-B14F-4D97-AF65-F5344CB8AC3E}">
        <p14:creationId xmlns:p14="http://schemas.microsoft.com/office/powerpoint/2010/main" val="146293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Basicity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8313740-5CF1-4C76-99CE-ED6A3D502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643902"/>
              </p:ext>
            </p:extLst>
          </p:nvPr>
        </p:nvGraphicFramePr>
        <p:xfrm>
          <a:off x="6001651" y="2684420"/>
          <a:ext cx="2605087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5" name="CS ChemDraw Drawing" r:id="rId3" imgW="2084603" imgH="1051252" progId="ChemDraw.Document.6.0">
                  <p:embed/>
                </p:oleObj>
              </mc:Choice>
              <mc:Fallback>
                <p:oleObj name="CS ChemDraw Drawing" r:id="rId3" imgW="2084603" imgH="1051252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313740-5CF1-4C76-99CE-ED6A3D502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1651" y="2684420"/>
                        <a:ext cx="2605087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148110A-9D41-408B-9A61-FEC7B61A9690}"/>
              </a:ext>
            </a:extLst>
          </p:cNvPr>
          <p:cNvSpPr/>
          <p:nvPr/>
        </p:nvSpPr>
        <p:spPr>
          <a:xfrm>
            <a:off x="1210963" y="2390498"/>
            <a:ext cx="4349578" cy="420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50000"/>
              </a:lnSpc>
              <a:buFont typeface="+mj-lt"/>
              <a:buAutoNum type="romanLcPeriod" startAt="2"/>
            </a:pPr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contains two nitrogen atoms, and upon protonation, the positive charge can be delocalized between them. In contrast, while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pyridine's</a:t>
            </a:r>
            <a:r>
              <a:rPr lang="en-US" dirty="0">
                <a:latin typeface="Palatino Linotype" panose="02040502050505030304" pitchFamily="18" charset="0"/>
              </a:rPr>
              <a:t> lone pair is available for protonation, as it does not contribute to aromaticity, it only has one nitrogen to stabilize the positive charge, making it less basic than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C2E8068-0A0A-4516-A81B-37EB4FDE2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739932"/>
              </p:ext>
            </p:extLst>
          </p:nvPr>
        </p:nvGraphicFramePr>
        <p:xfrm>
          <a:off x="5992813" y="4276426"/>
          <a:ext cx="2706687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6" name="CS ChemDraw Drawing" r:id="rId5" imgW="2163635" imgH="1258575" progId="ChemDraw.Document.6.0">
                  <p:embed/>
                </p:oleObj>
              </mc:Choice>
              <mc:Fallback>
                <p:oleObj name="CS ChemDraw Drawing" r:id="rId5" imgW="2163635" imgH="1258575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313740-5CF1-4C76-99CE-ED6A3D502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2813" y="4276426"/>
                        <a:ext cx="2706687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29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Basicity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8313740-5CF1-4C76-99CE-ED6A3D502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468957"/>
              </p:ext>
            </p:extLst>
          </p:nvPr>
        </p:nvGraphicFramePr>
        <p:xfrm>
          <a:off x="5330182" y="2507349"/>
          <a:ext cx="3232150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1" name="CS ChemDraw Drawing" r:id="rId3" imgW="2579792" imgH="1238397" progId="ChemDraw.Document.6.0">
                  <p:embed/>
                </p:oleObj>
              </mc:Choice>
              <mc:Fallback>
                <p:oleObj name="CS ChemDraw Drawing" r:id="rId3" imgW="2579792" imgH="1238397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313740-5CF1-4C76-99CE-ED6A3D502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0182" y="2507349"/>
                        <a:ext cx="3232150" cy="154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148110A-9D41-408B-9A61-FEC7B61A9690}"/>
              </a:ext>
            </a:extLst>
          </p:cNvPr>
          <p:cNvSpPr/>
          <p:nvPr/>
        </p:nvSpPr>
        <p:spPr>
          <a:xfrm>
            <a:off x="1210963" y="2390498"/>
            <a:ext cx="3583459" cy="420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50000"/>
              </a:lnSpc>
              <a:buFont typeface="+mj-lt"/>
              <a:buAutoNum type="romanLcPeriod" startAt="3"/>
            </a:pPr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is a much weaker base compared to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and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pyridine</a:t>
            </a:r>
            <a:r>
              <a:rPr lang="en-US" dirty="0">
                <a:latin typeface="Palatino Linotype" panose="02040502050505030304" pitchFamily="18" charset="0"/>
              </a:rPr>
              <a:t>, despite having two nitrogen atoms like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. This is because the positive charge in the </a:t>
            </a:r>
            <a:r>
              <a:rPr lang="en-US" dirty="0" err="1">
                <a:latin typeface="Palatino Linotype" panose="02040502050505030304" pitchFamily="18" charset="0"/>
              </a:rPr>
              <a:t>pyrazolium</a:t>
            </a:r>
            <a:r>
              <a:rPr lang="en-US" dirty="0">
                <a:latin typeface="Palatino Linotype" panose="02040502050505030304" pitchFamily="18" charset="0"/>
              </a:rPr>
              <a:t> ion is less stabilized than in the imidazolium and pyridinium ions.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DDA0045-69DB-43D1-95EB-756FF73A3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650533"/>
              </p:ext>
            </p:extLst>
          </p:nvPr>
        </p:nvGraphicFramePr>
        <p:xfrm>
          <a:off x="5172848" y="4190742"/>
          <a:ext cx="3681413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2" name="CS ChemDraw Drawing" r:id="rId5" imgW="2937916" imgH="1572724" progId="ChemDraw.Document.6.0">
                  <p:embed/>
                </p:oleObj>
              </mc:Choice>
              <mc:Fallback>
                <p:oleObj name="CS ChemDraw Drawing" r:id="rId5" imgW="2937916" imgH="1572724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313740-5CF1-4C76-99CE-ED6A3D502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2848" y="4190742"/>
                        <a:ext cx="3681413" cy="197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090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19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Basicity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8313740-5CF1-4C76-99CE-ED6A3D502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016674"/>
              </p:ext>
            </p:extLst>
          </p:nvPr>
        </p:nvGraphicFramePr>
        <p:xfrm>
          <a:off x="2228078" y="5332412"/>
          <a:ext cx="6103938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2" name="CS ChemDraw Drawing" r:id="rId3" imgW="4871709" imgH="1221779" progId="ChemDraw.Document.6.0">
                  <p:embed/>
                </p:oleObj>
              </mc:Choice>
              <mc:Fallback>
                <p:oleObj name="CS ChemDraw Drawing" r:id="rId3" imgW="4871709" imgH="1221779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313740-5CF1-4C76-99CE-ED6A3D502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8078" y="5332412"/>
                        <a:ext cx="6103938" cy="15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3148110A-9D41-408B-9A61-FEC7B61A9690}"/>
              </a:ext>
            </a:extLst>
          </p:cNvPr>
          <p:cNvSpPr/>
          <p:nvPr/>
        </p:nvSpPr>
        <p:spPr>
          <a:xfrm>
            <a:off x="1210963" y="2390498"/>
            <a:ext cx="7562334" cy="295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50000"/>
              </a:lnSpc>
              <a:buFont typeface="+mj-lt"/>
              <a:buAutoNum type="romanLcPeriod" startAt="4"/>
            </a:pPr>
            <a:r>
              <a:rPr lang="en-US" dirty="0">
                <a:latin typeface="Palatino Linotype" panose="02040502050505030304" pitchFamily="18" charset="0"/>
              </a:rPr>
              <a:t>Substitution plays an important role in influencing basicity. Typically, electron-donating groups (E.D.G.) on the ring enhance basicity, whereas electron-withdrawing groups (E.W.G.) reduce it. For example, N-methyl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is more basic than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. In contrast, N-methyl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is less basic than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, likely due to steric hindrance, which hinders the proton's ability to access the lone pair of electrons.</a:t>
            </a:r>
          </a:p>
        </p:txBody>
      </p:sp>
    </p:spTree>
    <p:extLst>
      <p:ext uri="{BB962C8B-B14F-4D97-AF65-F5344CB8AC3E}">
        <p14:creationId xmlns:p14="http://schemas.microsoft.com/office/powerpoint/2010/main" val="158980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CABC6D-9BB6-4B45-B1DA-59ADFE74C39D}"/>
              </a:ext>
            </a:extLst>
          </p:cNvPr>
          <p:cNvSpPr txBox="1">
            <a:spLocks/>
          </p:cNvSpPr>
          <p:nvPr/>
        </p:nvSpPr>
        <p:spPr>
          <a:xfrm>
            <a:off x="685565" y="2079226"/>
            <a:ext cx="7772870" cy="342410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F46CCE-F0D7-4D1B-9B97-A5FD260DA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995" y="2666998"/>
            <a:ext cx="7157005" cy="2360071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u="sng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Five-Membered Rings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08410A-75E9-4EA1-A889-6DAF1E82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081" y="3381515"/>
            <a:ext cx="1655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u="sng" dirty="0">
                <a:ln w="3175" cmpd="sng">
                  <a:noFill/>
                </a:ln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j-ea"/>
                <a:cs typeface="+mj-cs"/>
              </a:rPr>
              <a:t>CHAPTER 2</a:t>
            </a:r>
            <a:endParaRPr lang="en-IN" altLang="en-US" u="sng" dirty="0">
              <a:ln w="3175" cmpd="sng">
                <a:noFill/>
              </a:ln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3516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C9D9F-696B-4E34-8602-F9E56B96D064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3DA9A-5368-48CD-A782-56E3E633B66F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Acidity of </a:t>
            </a:r>
            <a:r>
              <a:rPr lang="en-US" sz="2000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8313740-5CF1-4C76-99CE-ED6A3D502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914079"/>
              </p:ext>
            </p:extLst>
          </p:nvPr>
        </p:nvGraphicFramePr>
        <p:xfrm>
          <a:off x="3622761" y="4169591"/>
          <a:ext cx="2571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2" name="CS ChemDraw Drawing" r:id="rId3" imgW="2052532" imgH="789329" progId="ChemDraw.Document.6.0">
                  <p:embed/>
                </p:oleObj>
              </mc:Choice>
              <mc:Fallback>
                <p:oleObj name="CS ChemDraw Drawing" r:id="rId3" imgW="2052532" imgH="789329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313740-5CF1-4C76-99CE-ED6A3D502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2761" y="4169591"/>
                        <a:ext cx="25717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CBB56B8-02A4-4DD0-A26F-FCD5E43CDB73}"/>
              </a:ext>
            </a:extLst>
          </p:cNvPr>
          <p:cNvSpPr/>
          <p:nvPr/>
        </p:nvSpPr>
        <p:spPr>
          <a:xfrm>
            <a:off x="1221872" y="1906472"/>
            <a:ext cx="7477285" cy="171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imidazoles</a:t>
            </a:r>
            <a:r>
              <a:rPr lang="en-US" dirty="0">
                <a:latin typeface="Palatino Linotype" panose="02040502050505030304" pitchFamily="18" charset="0"/>
              </a:rPr>
              <a:t> that are unsubstituted at the 1-position are weak acids, with acidity greater than pyrrole and comparable to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. As a result, both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imidazole</a:t>
            </a:r>
            <a:r>
              <a:rPr lang="en-US" dirty="0">
                <a:latin typeface="Palatino Linotype" panose="02040502050505030304" pitchFamily="18" charset="0"/>
              </a:rPr>
              <a:t> and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 exhibit amphoteric behavior.</a:t>
            </a:r>
          </a:p>
        </p:txBody>
      </p:sp>
    </p:spTree>
    <p:extLst>
      <p:ext uri="{BB962C8B-B14F-4D97-AF65-F5344CB8AC3E}">
        <p14:creationId xmlns:p14="http://schemas.microsoft.com/office/powerpoint/2010/main" val="4098139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21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Paal-Knorr Synthesis from 1,4-dicarbonyl compounds: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B2466AD-FC11-4497-BA83-454288630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85914"/>
              </p:ext>
            </p:extLst>
          </p:nvPr>
        </p:nvGraphicFramePr>
        <p:xfrm>
          <a:off x="1516063" y="3068638"/>
          <a:ext cx="6191250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4" name="CS ChemDraw Drawing" r:id="rId3" imgW="4964867" imgH="1398636" progId="ChemDraw.Document.6.0">
                  <p:embed/>
                </p:oleObj>
              </mc:Choice>
              <mc:Fallback>
                <p:oleObj name="CS ChemDraw Drawing" r:id="rId3" imgW="4964867" imgH="1398636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6063" y="3068638"/>
                        <a:ext cx="6191250" cy="1746250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789386" y="1782905"/>
            <a:ext cx="8193976" cy="88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 </a:t>
            </a:r>
            <a:r>
              <a:rPr lang="en-US" dirty="0">
                <a:latin typeface="Palatino Linotype" panose="02040502050505030304" pitchFamily="18" charset="0"/>
              </a:rPr>
              <a:t>can be synthesized through the dehydration of </a:t>
            </a:r>
            <a:r>
              <a:rPr lang="en-US" i="1" dirty="0">
                <a:latin typeface="Palatino Linotype" panose="02040502050505030304" pitchFamily="18" charset="0"/>
              </a:rPr>
              <a:t>1,4-dicarbonyl</a:t>
            </a:r>
            <a:r>
              <a:rPr lang="en-US" dirty="0">
                <a:latin typeface="Palatino Linotype" panose="02040502050505030304" pitchFamily="18" charset="0"/>
              </a:rPr>
              <a:t> compounds in the presence of ammonia NH₃ or amines.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F9C62CD-CC99-4594-AF27-DF6D2598FD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763467"/>
              </p:ext>
            </p:extLst>
          </p:nvPr>
        </p:nvGraphicFramePr>
        <p:xfrm>
          <a:off x="602564" y="4974962"/>
          <a:ext cx="8393155" cy="133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5" name="CS ChemDraw Drawing" r:id="rId5" imgW="9131401" imgH="1454819" progId="ChemDraw.Document.6.0">
                  <p:embed/>
                </p:oleObj>
              </mc:Choice>
              <mc:Fallback>
                <p:oleObj name="CS ChemDraw Drawing" r:id="rId5" imgW="9131401" imgH="1454819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2564" y="4974962"/>
                        <a:ext cx="8393155" cy="1333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76236AA-BE28-4314-B50F-DD9A621FF35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520001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22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Paal-Knorr Synthesis from 1,4-dicarbonyl compounds: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789386" y="1782905"/>
            <a:ext cx="8218690" cy="88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 </a:t>
            </a:r>
            <a:r>
              <a:rPr lang="en-US" dirty="0">
                <a:latin typeface="Palatino Linotype" panose="02040502050505030304" pitchFamily="18" charset="0"/>
              </a:rPr>
              <a:t>can be synthesized through the dehydration of </a:t>
            </a:r>
            <a:r>
              <a:rPr lang="en-US" i="1" dirty="0">
                <a:latin typeface="Palatino Linotype" panose="02040502050505030304" pitchFamily="18" charset="0"/>
              </a:rPr>
              <a:t>1,4-dicarbonyl</a:t>
            </a:r>
            <a:r>
              <a:rPr lang="en-US" dirty="0">
                <a:latin typeface="Palatino Linotype" panose="02040502050505030304" pitchFamily="18" charset="0"/>
              </a:rPr>
              <a:t> compounds in the presence of acids.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2C93002-66E2-4D88-9753-F5DD0811D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998378"/>
              </p:ext>
            </p:extLst>
          </p:nvPr>
        </p:nvGraphicFramePr>
        <p:xfrm>
          <a:off x="2308225" y="3060700"/>
          <a:ext cx="480218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8" name="CS ChemDraw Drawing" r:id="rId3" imgW="3850788" imgH="1112183" progId="ChemDraw.Document.6.0">
                  <p:embed/>
                </p:oleObj>
              </mc:Choice>
              <mc:Fallback>
                <p:oleObj name="CS ChemDraw Drawing" r:id="rId3" imgW="3850788" imgH="1112183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8225" y="3060700"/>
                        <a:ext cx="4802188" cy="1390650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FC1102A-4F72-466C-B3D8-C2B6C1BDB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687863"/>
              </p:ext>
            </p:extLst>
          </p:nvPr>
        </p:nvGraphicFramePr>
        <p:xfrm>
          <a:off x="2292350" y="4905375"/>
          <a:ext cx="461962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9" name="CS ChemDraw Drawing" r:id="rId5" imgW="3701506" imgH="973308" progId="ChemDraw.Document.6.0">
                  <p:embed/>
                </p:oleObj>
              </mc:Choice>
              <mc:Fallback>
                <p:oleObj name="CS ChemDraw Drawing" r:id="rId5" imgW="3701506" imgH="973308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2C93002-66E2-4D88-9753-F5DD0811D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2350" y="4905375"/>
                        <a:ext cx="4619625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50408E3-7A2B-4E0B-BC32-32CE6F7813B1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2711912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23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Paal-Knorr Synthesis from 1,4-dicarbonyl compounds: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789386" y="1782905"/>
            <a:ext cx="8058052" cy="88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can be synthesized from 1,4-dicarbonyl compounds in the presence of a sulfide source, traditionally phosphorus sulfides.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207FF43-3105-4A6F-91C7-6F02B3F75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789443"/>
              </p:ext>
            </p:extLst>
          </p:nvPr>
        </p:nvGraphicFramePr>
        <p:xfrm>
          <a:off x="2282825" y="3074988"/>
          <a:ext cx="485140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4" name="CS ChemDraw Drawing" r:id="rId3" imgW="3888968" imgH="1092400" progId="ChemDraw.Document.6.0">
                  <p:embed/>
                </p:oleObj>
              </mc:Choice>
              <mc:Fallback>
                <p:oleObj name="CS ChemDraw Drawing" r:id="rId3" imgW="3888968" imgH="1092400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2C93002-66E2-4D88-9753-F5DD0811D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2825" y="3074988"/>
                        <a:ext cx="4851400" cy="1363662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1615B41-2EEF-409F-8394-6F06FFB2E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12539"/>
              </p:ext>
            </p:extLst>
          </p:nvPr>
        </p:nvGraphicFramePr>
        <p:xfrm>
          <a:off x="2062163" y="4857750"/>
          <a:ext cx="5080000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5" name="CS ChemDraw Drawing" r:id="rId5" imgW="4071848" imgH="1052439" progId="ChemDraw.Document.6.0">
                  <p:embed/>
                </p:oleObj>
              </mc:Choice>
              <mc:Fallback>
                <p:oleObj name="CS ChemDraw Drawing" r:id="rId5" imgW="4071848" imgH="1052439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FC1102A-4F72-466C-B3D8-C2B6C1BDB0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2163" y="4857750"/>
                        <a:ext cx="5080000" cy="131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3B20C2C-D9AA-4C02-B653-E8A444DC603E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413958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24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Knorr Synthesis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789386" y="1782905"/>
            <a:ext cx="8058052" cy="12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latin typeface="Palatino Linotype" panose="02040502050505030304" pitchFamily="18" charset="0"/>
              </a:rPr>
              <a:t>α</a:t>
            </a:r>
            <a:r>
              <a:rPr lang="en-US" dirty="0">
                <a:latin typeface="Palatino Linotype" panose="02040502050505030304" pitchFamily="18" charset="0"/>
              </a:rPr>
              <a:t>-Amino ketones react with carbonyl compounds containing an α-methylene group, which is preferably further activated, for example, by an ester group.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207FF43-3105-4A6F-91C7-6F02B3F75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114734"/>
              </p:ext>
            </p:extLst>
          </p:nvPr>
        </p:nvGraphicFramePr>
        <p:xfrm>
          <a:off x="1798638" y="3195128"/>
          <a:ext cx="5819775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2" name="CS ChemDraw Drawing" r:id="rId3" imgW="4665922" imgH="1302492" progId="ChemDraw.Document.6.0">
                  <p:embed/>
                </p:oleObj>
              </mc:Choice>
              <mc:Fallback>
                <p:oleObj name="CS ChemDraw Drawing" r:id="rId3" imgW="4665922" imgH="1302492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207FF43-3105-4A6F-91C7-6F02B3F753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8638" y="3195128"/>
                        <a:ext cx="5819775" cy="1624012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DFCE4CA-5C50-466E-A0C3-B1D5512B9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737596"/>
              </p:ext>
            </p:extLst>
          </p:nvPr>
        </p:nvGraphicFramePr>
        <p:xfrm>
          <a:off x="1489075" y="5089015"/>
          <a:ext cx="64262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3" name="CS ChemDraw Drawing" r:id="rId5" imgW="5152329" imgH="1104666" progId="ChemDraw.Document.6.0">
                  <p:embed/>
                </p:oleObj>
              </mc:Choice>
              <mc:Fallback>
                <p:oleObj name="CS ChemDraw Drawing" r:id="rId5" imgW="5152329" imgH="1104666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207FF43-3105-4A6F-91C7-6F02B3F753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075" y="5089015"/>
                        <a:ext cx="6426200" cy="13779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7F6C1E9-ECC1-465D-86EB-AAC1F46DBA10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23436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Knorr Synthesis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789385" y="1782905"/>
            <a:ext cx="8206333" cy="171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To avoid the difficulty of handling α-aminocarbonyl compounds, they can be prepared in the presence of the second reactant. Zinc-acetic acid or sodium dithionite (</a:t>
            </a:r>
            <a:r>
              <a:rPr lang="en-US" dirty="0" err="1">
                <a:latin typeface="Palatino Linotype" panose="02040502050505030304" pitchFamily="18" charset="0"/>
              </a:rPr>
              <a:t>Na₂S₂O</a:t>
            </a:r>
            <a:r>
              <a:rPr lang="en-US" dirty="0">
                <a:latin typeface="Palatino Linotype" panose="02040502050505030304" pitchFamily="18" charset="0"/>
              </a:rPr>
              <a:t>₄) can be used to reduce </a:t>
            </a:r>
            <a:r>
              <a:rPr lang="en-US" dirty="0" err="1">
                <a:latin typeface="Palatino Linotype" panose="02040502050505030304" pitchFamily="18" charset="0"/>
              </a:rPr>
              <a:t>oximino</a:t>
            </a:r>
            <a:r>
              <a:rPr lang="en-US" dirty="0">
                <a:latin typeface="Palatino Linotype" panose="02040502050505030304" pitchFamily="18" charset="0"/>
              </a:rPr>
              <a:t> groups to amino groups.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DFCE4CA-5C50-466E-A0C3-B1D5512B9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708416"/>
              </p:ext>
            </p:extLst>
          </p:nvPr>
        </p:nvGraphicFramePr>
        <p:xfrm>
          <a:off x="512549" y="3785072"/>
          <a:ext cx="8495528" cy="960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0" name="CS ChemDraw Drawing" r:id="rId3" imgW="9155836" imgH="1034635" progId="ChemDraw.Document.6.0">
                  <p:embed/>
                </p:oleObj>
              </mc:Choice>
              <mc:Fallback>
                <p:oleObj name="CS ChemDraw Drawing" r:id="rId3" imgW="9155836" imgH="1034635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DFCE4CA-5C50-466E-A0C3-B1D5512B9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549" y="3785072"/>
                        <a:ext cx="8495528" cy="960221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C9E8821-2D32-4835-B32D-A894B43451B8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3054899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The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Hantzsch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Synthesis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789385" y="1782905"/>
            <a:ext cx="8206333" cy="88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α-Halo-carbonyl compounds react with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1,3-dicarbonyl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compounds in the presence of ammonia to form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DFCE4CA-5C50-466E-A0C3-B1D5512B9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840126"/>
              </p:ext>
            </p:extLst>
          </p:nvPr>
        </p:nvGraphicFramePr>
        <p:xfrm>
          <a:off x="1464190" y="2865438"/>
          <a:ext cx="6099175" cy="28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5" name="CS ChemDraw Drawing" r:id="rId3" imgW="6574135" imgH="3018839" progId="ChemDraw.Document.6.0">
                  <p:embed/>
                </p:oleObj>
              </mc:Choice>
              <mc:Fallback>
                <p:oleObj name="CS ChemDraw Drawing" r:id="rId3" imgW="6574135" imgH="3018839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DFCE4CA-5C50-466E-A0C3-B1D5512B9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4190" y="2865438"/>
                        <a:ext cx="6099175" cy="2801937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0A19C0-F8B4-4F64-BBA9-F3740538E439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80926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27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4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The Feist-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Benary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Synthesis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CDF96-1872-47BD-9B8F-2A3515F8DFFF}"/>
              </a:ext>
            </a:extLst>
          </p:cNvPr>
          <p:cNvSpPr/>
          <p:nvPr/>
        </p:nvSpPr>
        <p:spPr>
          <a:xfrm>
            <a:off x="789385" y="1782905"/>
            <a:ext cx="8206333" cy="88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latin typeface="Palatino Linotype" panose="02040502050505030304" pitchFamily="18" charset="0"/>
              </a:rPr>
              <a:t>α</a:t>
            </a:r>
            <a:r>
              <a:rPr lang="en-US" dirty="0">
                <a:latin typeface="Palatino Linotype" panose="02040502050505030304" pitchFamily="18" charset="0"/>
              </a:rPr>
              <a:t>-Halo-carbonyl compounds react with </a:t>
            </a:r>
            <a:r>
              <a:rPr lang="en-US" i="1" dirty="0">
                <a:latin typeface="Palatino Linotype" panose="02040502050505030304" pitchFamily="18" charset="0"/>
              </a:rPr>
              <a:t>1,3-dicarbonyl</a:t>
            </a:r>
            <a:r>
              <a:rPr lang="en-US" dirty="0">
                <a:latin typeface="Palatino Linotype" panose="02040502050505030304" pitchFamily="18" charset="0"/>
              </a:rPr>
              <a:t> compounds in the presence of a base (not ammonia) to give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F4F700-0BF4-45AB-B5A4-E21AA4A5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669776"/>
              </p:ext>
            </p:extLst>
          </p:nvPr>
        </p:nvGraphicFramePr>
        <p:xfrm>
          <a:off x="1778000" y="3197225"/>
          <a:ext cx="5859463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2" name="CS ChemDraw Drawing" r:id="rId3" imgW="4697992" imgH="1300910" progId="ChemDraw.Document.6.0">
                  <p:embed/>
                </p:oleObj>
              </mc:Choice>
              <mc:Fallback>
                <p:oleObj name="CS ChemDraw Drawing" r:id="rId3" imgW="4697992" imgH="1300910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207FF43-3105-4A6F-91C7-6F02B3F753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0" y="3197225"/>
                        <a:ext cx="5859463" cy="1622425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2871A17-FD16-4119-9ABF-44D0B77AF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757150"/>
              </p:ext>
            </p:extLst>
          </p:nvPr>
        </p:nvGraphicFramePr>
        <p:xfrm>
          <a:off x="1157545" y="4919594"/>
          <a:ext cx="7566325" cy="141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3" name="CS ChemDraw Drawing" r:id="rId5" imgW="9466617" imgH="1771738" progId="ChemDraw.Document.6.0">
                  <p:embed/>
                </p:oleObj>
              </mc:Choice>
              <mc:Fallback>
                <p:oleObj name="CS ChemDraw Drawing" r:id="rId5" imgW="9466617" imgH="1771738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DFCE4CA-5C50-466E-A0C3-B1D5512B9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7545" y="4919594"/>
                        <a:ext cx="7566325" cy="1416377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5BE9C6F-ECE3-4A92-981E-F308693B68D9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4044571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28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5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Producing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involves heating a mixture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, ammonia, and steam with an alumina catalyst. 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F4F700-0BF4-45AB-B5A4-E21AA4A5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576596"/>
              </p:ext>
            </p:extLst>
          </p:nvPr>
        </p:nvGraphicFramePr>
        <p:xfrm>
          <a:off x="2787993" y="2242065"/>
          <a:ext cx="381158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4" name="CS ChemDraw Drawing" r:id="rId3" imgW="3055127" imgH="811882" progId="ChemDraw.Document.6.0">
                  <p:embed/>
                </p:oleObj>
              </mc:Choice>
              <mc:Fallback>
                <p:oleObj name="CS ChemDraw Drawing" r:id="rId3" imgW="3055127" imgH="811882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7993" y="2242065"/>
                        <a:ext cx="3811588" cy="1011238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BEB587B-E129-41F6-B121-058845C0D890}"/>
              </a:ext>
            </a:extLst>
          </p:cNvPr>
          <p:cNvSpPr txBox="1"/>
          <p:nvPr/>
        </p:nvSpPr>
        <p:spPr>
          <a:xfrm>
            <a:off x="840542" y="36107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6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Synthesis of 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 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DFE72B-7BBB-4E91-98AF-C32E80BF6500}"/>
              </a:ext>
            </a:extLst>
          </p:cNvPr>
          <p:cNvSpPr/>
          <p:nvPr/>
        </p:nvSpPr>
        <p:spPr>
          <a:xfrm>
            <a:off x="789385" y="4155405"/>
            <a:ext cx="8206333" cy="88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Conjugated </a:t>
            </a:r>
            <a:r>
              <a:rPr lang="en-US" dirty="0" err="1">
                <a:latin typeface="Palatino Linotype" panose="02040502050505030304" pitchFamily="18" charset="0"/>
              </a:rPr>
              <a:t>diynes</a:t>
            </a:r>
            <a:r>
              <a:rPr lang="en-US" dirty="0">
                <a:latin typeface="Palatino Linotype" panose="02040502050505030304" pitchFamily="18" charset="0"/>
              </a:rPr>
              <a:t> easily react with hydrosulfide or sulfide under mild conditions to yield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Thiophenes</a:t>
            </a:r>
            <a:r>
              <a:rPr lang="en-US" i="1" dirty="0">
                <a:latin typeface="Palatino Linotype" panose="02040502050505030304" pitchFamily="18" charset="0"/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F5D8052-C0F5-4CC8-864B-94C595845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435262"/>
              </p:ext>
            </p:extLst>
          </p:nvPr>
        </p:nvGraphicFramePr>
        <p:xfrm>
          <a:off x="1866900" y="5251450"/>
          <a:ext cx="60404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5" name="CS ChemDraw Drawing" r:id="rId5" imgW="4841548" imgH="705451" progId="ChemDraw.Document.6.0">
                  <p:embed/>
                </p:oleObj>
              </mc:Choice>
              <mc:Fallback>
                <p:oleObj name="CS ChemDraw Drawing" r:id="rId5" imgW="4841548" imgH="705451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6900" y="5251450"/>
                        <a:ext cx="6040438" cy="879475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FD837EE-2604-46E9-8311-8E67A97BAE61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1880420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29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Synthesis of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F4F700-0BF4-45AB-B5A4-E21AA4A5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475296"/>
              </p:ext>
            </p:extLst>
          </p:nvPr>
        </p:nvGraphicFramePr>
        <p:xfrm>
          <a:off x="2079797" y="2246184"/>
          <a:ext cx="5673725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8" name="CS ChemDraw Drawing" r:id="rId3" imgW="4547183" imgH="1639194" progId="ChemDraw.Document.6.0">
                  <p:embed/>
                </p:oleObj>
              </mc:Choice>
              <mc:Fallback>
                <p:oleObj name="CS ChemDraw Drawing" r:id="rId3" imgW="4547183" imgH="1639194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9797" y="2246184"/>
                        <a:ext cx="5673725" cy="2044700"/>
                      </a:xfrm>
                      <a:prstGeom prst="rect">
                        <a:avLst/>
                      </a:prstGeom>
                      <a:ln w="12700">
                        <a:solidFill>
                          <a:srgbClr val="0A850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914D482-4DFA-43FD-8C76-0F48DA87C881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C6C11F-CF0C-4CE8-8FD7-4A2C1C6B40A5}"/>
              </a:ext>
            </a:extLst>
          </p:cNvPr>
          <p:cNvSpPr/>
          <p:nvPr/>
        </p:nvSpPr>
        <p:spPr>
          <a:xfrm>
            <a:off x="937667" y="1651102"/>
            <a:ext cx="8206333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Derived from </a:t>
            </a:r>
            <a:r>
              <a:rPr lang="en-US" i="1" dirty="0">
                <a:latin typeface="Palatino Linotype" panose="02040502050505030304" pitchFamily="18" charset="0"/>
              </a:rPr>
              <a:t>1,3-dicarbonyl</a:t>
            </a:r>
            <a:r>
              <a:rPr lang="en-US" dirty="0">
                <a:latin typeface="Palatino Linotype" panose="02040502050505030304" pitchFamily="18" charset="0"/>
              </a:rPr>
              <a:t> compounds and </a:t>
            </a:r>
            <a:r>
              <a:rPr lang="en-US" i="1" dirty="0" err="1">
                <a:latin typeface="Palatino Linotype" panose="02040502050505030304" pitchFamily="18" charset="0"/>
              </a:rPr>
              <a:t>hydrazines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63473EC-1258-452C-BD44-60950AE5F1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947890"/>
              </p:ext>
            </p:extLst>
          </p:nvPr>
        </p:nvGraphicFramePr>
        <p:xfrm>
          <a:off x="1258931" y="4571357"/>
          <a:ext cx="6904038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9" name="CS ChemDraw Drawing" r:id="rId5" imgW="5534506" imgH="1251057" progId="ChemDraw.Document.6.0">
                  <p:embed/>
                </p:oleObj>
              </mc:Choice>
              <mc:Fallback>
                <p:oleObj name="CS ChemDraw Drawing" r:id="rId5" imgW="5534506" imgH="1251057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8931" y="4571357"/>
                        <a:ext cx="6904038" cy="156051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48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CABC6D-9BB6-4B45-B1DA-59ADFE74C39D}"/>
              </a:ext>
            </a:extLst>
          </p:cNvPr>
          <p:cNvSpPr txBox="1">
            <a:spLocks/>
          </p:cNvSpPr>
          <p:nvPr/>
        </p:nvSpPr>
        <p:spPr>
          <a:xfrm>
            <a:off x="685565" y="2079226"/>
            <a:ext cx="7772870" cy="342410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1035050" y="209550"/>
            <a:ext cx="7962900" cy="466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The primary motivation for studying pyrrole stems from research on the structure of hemoglobin, the respiratory pigment in blood, and chlorophyll, the green pigment responsible for photosynthesis in plants.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Thiophene is found in plants, where it is closely associated with polyacetylenes, sharing a biogenetic link with them.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Furan is prevalent in secondary plant metabolites, particularly within terpenoids.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Pyrrole, furan, and thiophene in their unsubstituted forms are typically derived from petroleum.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7383A3-5300-4A2A-8102-09FBE0734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089031"/>
              </p:ext>
            </p:extLst>
          </p:nvPr>
        </p:nvGraphicFramePr>
        <p:xfrm>
          <a:off x="2382838" y="5181600"/>
          <a:ext cx="5411787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CS ChemDraw Drawing" r:id="rId3" imgW="4341396" imgH="994674" progId="ChemDraw.Document.6.0">
                  <p:embed/>
                </p:oleObj>
              </mc:Choice>
              <mc:Fallback>
                <p:oleObj name="CS ChemDraw Drawing" r:id="rId3" imgW="4341396" imgH="994674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838" y="5181600"/>
                        <a:ext cx="5411787" cy="124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820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30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Synthesis of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Imdazole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  <a:endParaRPr lang="en-US" b="1" dirty="0">
              <a:solidFill>
                <a:srgbClr val="30A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14D482-4DFA-43FD-8C76-0F48DA87C881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C6C11F-CF0C-4CE8-8FD7-4A2C1C6B40A5}"/>
                  </a:ext>
                </a:extLst>
              </p:cNvPr>
              <p:cNvSpPr/>
              <p:nvPr/>
            </p:nvSpPr>
            <p:spPr>
              <a:xfrm>
                <a:off x="937667" y="1651102"/>
                <a:ext cx="8206333" cy="465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Palatino Linotype" panose="02040502050505030304" pitchFamily="18" charset="0"/>
                  </a:rPr>
                  <a:t>Derived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i="1" dirty="0">
                    <a:latin typeface="Palatino Linotype" panose="02040502050505030304" pitchFamily="18" charset="0"/>
                  </a:rPr>
                  <a:t>-</a:t>
                </a:r>
                <a:r>
                  <a:rPr lang="en-US" i="1" dirty="0" err="1">
                    <a:latin typeface="Palatino Linotype" panose="02040502050505030304" pitchFamily="18" charset="0"/>
                  </a:rPr>
                  <a:t>hyroxy</a:t>
                </a:r>
                <a:r>
                  <a:rPr lang="en-US" i="1" dirty="0">
                    <a:latin typeface="Palatino Linotype" panose="02040502050505030304" pitchFamily="18" charset="0"/>
                  </a:rPr>
                  <a:t> ketone</a:t>
                </a:r>
                <a:r>
                  <a:rPr lang="en-US" dirty="0">
                    <a:latin typeface="Palatino Linotype" panose="02040502050505030304" pitchFamily="18" charset="0"/>
                  </a:rPr>
                  <a:t> and </a:t>
                </a:r>
                <a:r>
                  <a:rPr lang="en-US" i="1" dirty="0" err="1">
                    <a:latin typeface="Palatino Linotype" panose="02040502050505030304" pitchFamily="18" charset="0"/>
                  </a:rPr>
                  <a:t>foramide</a:t>
                </a:r>
                <a:r>
                  <a:rPr lang="en-US" dirty="0">
                    <a:latin typeface="Palatino Linotype" panose="0204050205050503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C6C11F-CF0C-4CE8-8FD7-4A2C1C6B4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67" y="1651102"/>
                <a:ext cx="8206333" cy="465448"/>
              </a:xfrm>
              <a:prstGeom prst="rect">
                <a:avLst/>
              </a:prstGeom>
              <a:blipFill>
                <a:blip r:embed="rId3"/>
                <a:stretch>
                  <a:fillRect l="-520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6309651-F41D-45F6-A299-51C28AE25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30819"/>
              </p:ext>
            </p:extLst>
          </p:nvPr>
        </p:nvGraphicFramePr>
        <p:xfrm>
          <a:off x="1143000" y="2519363"/>
          <a:ext cx="7427913" cy="409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CS ChemDraw Drawing" r:id="rId4" imgW="5952190" imgH="3279179" progId="ChemDraw.Document.6.0">
                  <p:embed/>
                </p:oleObj>
              </mc:Choice>
              <mc:Fallback>
                <p:oleObj name="CS ChemDraw Drawing" r:id="rId4" imgW="5952190" imgH="3279179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207FF43-3105-4A6F-91C7-6F02B3F753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519363"/>
                        <a:ext cx="7427913" cy="409416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974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F4F700-0BF4-45AB-B5A4-E21AA4A5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635397"/>
              </p:ext>
            </p:extLst>
          </p:nvPr>
        </p:nvGraphicFramePr>
        <p:xfrm>
          <a:off x="1960563" y="3943350"/>
          <a:ext cx="5345112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CS ChemDraw Drawing" r:id="rId3" imgW="4282217" imgH="2303892" progId="ChemDraw.Document.6.0">
                  <p:embed/>
                </p:oleObj>
              </mc:Choice>
              <mc:Fallback>
                <p:oleObj name="CS ChemDraw Drawing" r:id="rId3" imgW="4282217" imgH="2303892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0563" y="3943350"/>
                        <a:ext cx="5345112" cy="2876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Alkylation and acylation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and </a:t>
            </a:r>
            <a:r>
              <a:rPr lang="en-US" b="1" i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-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metallated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8107479" cy="212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Due to the participation of the </a:t>
            </a:r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Nitrogen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‘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’</a:t>
            </a:r>
            <a:r>
              <a:rPr lang="en-US" dirty="0">
                <a:latin typeface="Palatino Linotype" panose="02040502050505030304" pitchFamily="18" charset="0"/>
              </a:rPr>
              <a:t> lone pair in aromaticity,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exhibits unusually strong acidic properties for a secondary amine. This characteristic allows it to react with strong bases, Grignard reagents, potassium metal in inert solvents, and sodium amide in liquid ammonia, forming salt-like </a:t>
            </a:r>
            <a:r>
              <a:rPr lang="en-US" dirty="0" err="1">
                <a:latin typeface="Palatino Linotype" panose="02040502050505030304" pitchFamily="18" charset="0"/>
              </a:rPr>
              <a:t>metallated</a:t>
            </a:r>
            <a:r>
              <a:rPr lang="en-US" dirty="0">
                <a:latin typeface="Palatino Linotype" panose="02040502050505030304" pitchFamily="18" charset="0"/>
              </a:rPr>
              <a:t> compounds.</a:t>
            </a:r>
          </a:p>
        </p:txBody>
      </p:sp>
    </p:spTree>
    <p:extLst>
      <p:ext uri="{BB962C8B-B14F-4D97-AF65-F5344CB8AC3E}">
        <p14:creationId xmlns:p14="http://schemas.microsoft.com/office/powerpoint/2010/main" val="3551367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F4F700-0BF4-45AB-B5A4-E21AA4A5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234425"/>
              </p:ext>
            </p:extLst>
          </p:nvPr>
        </p:nvGraphicFramePr>
        <p:xfrm>
          <a:off x="1117214" y="4139729"/>
          <a:ext cx="7404100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" name="CS ChemDraw Drawing" r:id="rId3" imgW="5933864" imgH="1380436" progId="ChemDraw.Document.6.0">
                  <p:embed/>
                </p:oleObj>
              </mc:Choice>
              <mc:Fallback>
                <p:oleObj name="CS ChemDraw Drawing" r:id="rId3" imgW="5933864" imgH="1380436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7214" y="4139729"/>
                        <a:ext cx="7404100" cy="171926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8107479" cy="212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These derivatives can be used to alkylate or acylate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, where the site of substitution can vary between the </a:t>
            </a:r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Nitrogen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‘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’</a:t>
            </a:r>
            <a:r>
              <a:rPr lang="en-US" dirty="0">
                <a:latin typeface="Palatino Linotype" panose="02040502050505030304" pitchFamily="18" charset="0"/>
              </a:rPr>
              <a:t> atom, the </a:t>
            </a:r>
            <a:r>
              <a:rPr lang="en-US" i="1" dirty="0">
                <a:latin typeface="Palatino Linotype" panose="02040502050505030304" pitchFamily="18" charset="0"/>
              </a:rPr>
              <a:t>α</a:t>
            </a:r>
            <a:r>
              <a:rPr lang="en-US" dirty="0">
                <a:latin typeface="Palatino Linotype" panose="02040502050505030304" pitchFamily="18" charset="0"/>
              </a:rPr>
              <a:t>-carbon, or the </a:t>
            </a:r>
            <a:r>
              <a:rPr lang="en-US" i="1" dirty="0">
                <a:latin typeface="Palatino Linotype" panose="02040502050505030304" pitchFamily="18" charset="0"/>
              </a:rPr>
              <a:t>β</a:t>
            </a:r>
            <a:r>
              <a:rPr lang="en-US" dirty="0">
                <a:latin typeface="Palatino Linotype" panose="02040502050505030304" pitchFamily="18" charset="0"/>
              </a:rPr>
              <a:t>-carbon. The specific position of substitution depends on the type of metallic cation involved and the polarity of the solvent used, as illustrated below: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8C686-111D-4EBD-A750-1186B59B700D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Alkylation and acylation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and </a:t>
            </a:r>
            <a:r>
              <a:rPr lang="en-US" b="1" i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-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metallated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endParaRPr lang="en-US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72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F4F700-0BF4-45AB-B5A4-E21AA4A5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530125"/>
              </p:ext>
            </p:extLst>
          </p:nvPr>
        </p:nvGraphicFramePr>
        <p:xfrm>
          <a:off x="1351776" y="3371850"/>
          <a:ext cx="28273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CS ChemDraw Drawing" r:id="rId3" imgW="2267101" imgH="826917" progId="ChemDraw.Document.6.0">
                  <p:embed/>
                </p:oleObj>
              </mc:Choice>
              <mc:Fallback>
                <p:oleObj name="CS ChemDraw Drawing" r:id="rId3" imgW="2267101" imgH="826917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1776" y="3371850"/>
                        <a:ext cx="2827338" cy="1027113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Cycloaddition reaction;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8107479" cy="12964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A cycloaddition reaction is a process where two reactants combine, forming two new carbon-carbon bonds simultaneously, and producing a cyclic structure as the final product </a:t>
            </a:r>
            <a:r>
              <a:rPr lang="en-US" i="1" dirty="0">
                <a:latin typeface="Palatino Linotype" panose="02040502050505030304" pitchFamily="18" charset="0"/>
              </a:rPr>
              <a:t>e.g.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Diels-Alder reaction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59372D-FB4D-426D-BCFC-6CC4BFD9765F}"/>
              </a:ext>
            </a:extLst>
          </p:cNvPr>
          <p:cNvSpPr/>
          <p:nvPr/>
        </p:nvSpPr>
        <p:spPr>
          <a:xfrm>
            <a:off x="5276335" y="2693774"/>
            <a:ext cx="2224216" cy="395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120B1-0E18-4294-89E7-A555F17B9DCE}"/>
              </a:ext>
            </a:extLst>
          </p:cNvPr>
          <p:cNvSpPr/>
          <p:nvPr/>
        </p:nvSpPr>
        <p:spPr>
          <a:xfrm>
            <a:off x="4438750" y="3729662"/>
            <a:ext cx="3976203" cy="2958439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  <a:latin typeface="Palatino Linotype" panose="02040502050505030304" pitchFamily="18" charset="0"/>
              </a:rPr>
              <a:t>Involves the addition of a compound containing a double or triple bond, known as a dienophile (2π electrons), across the </a:t>
            </a:r>
            <a:r>
              <a:rPr lang="en-US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1,4-position</a:t>
            </a:r>
            <a:r>
              <a:rPr lang="en-US" dirty="0">
                <a:solidFill>
                  <a:srgbClr val="C00000"/>
                </a:solidFill>
                <a:latin typeface="Palatino Linotype" panose="02040502050505030304" pitchFamily="18" charset="0"/>
              </a:rPr>
              <a:t> of a conjugated system, specifically a </a:t>
            </a:r>
            <a:r>
              <a:rPr lang="en-US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1,3-diene</a:t>
            </a:r>
            <a:r>
              <a:rPr lang="en-US" dirty="0">
                <a:solidFill>
                  <a:srgbClr val="C00000"/>
                </a:solidFill>
                <a:latin typeface="Palatino Linotype" panose="02040502050505030304" pitchFamily="18" charset="0"/>
              </a:rPr>
              <a:t> (4π electrons), resulting in the formation of a six-membered ring.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3243F3C-2197-443D-A188-4804F3F14BA7}"/>
              </a:ext>
            </a:extLst>
          </p:cNvPr>
          <p:cNvSpPr/>
          <p:nvPr/>
        </p:nvSpPr>
        <p:spPr>
          <a:xfrm>
            <a:off x="6116595" y="3237470"/>
            <a:ext cx="432486" cy="383059"/>
          </a:xfrm>
          <a:prstGeom prst="downArrow">
            <a:avLst>
              <a:gd name="adj1" fmla="val 50000"/>
              <a:gd name="adj2" fmla="val 77907"/>
            </a:avLst>
          </a:prstGeom>
          <a:solidFill>
            <a:srgbClr val="FFB7B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2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F4F700-0BF4-45AB-B5A4-E21AA4A57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36186"/>
              </p:ext>
            </p:extLst>
          </p:nvPr>
        </p:nvGraphicFramePr>
        <p:xfrm>
          <a:off x="6513632" y="1865871"/>
          <a:ext cx="2523233" cy="208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2" name="CS ChemDraw Drawing" r:id="rId3" imgW="2227776" imgH="1857595" progId="ChemDraw.Document.6.0">
                  <p:embed/>
                </p:oleObj>
              </mc:Choice>
              <mc:Fallback>
                <p:oleObj name="CS ChemDraw Drawing" r:id="rId3" imgW="2227776" imgH="1857595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13632" y="1865871"/>
                        <a:ext cx="2523233" cy="208829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Cycloaddition reaction;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5537273" cy="21274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Heterocyclic compounds can act as a </a:t>
            </a:r>
            <a:r>
              <a:rPr lang="en-US" i="1" dirty="0">
                <a:latin typeface="Palatino Linotype" panose="02040502050505030304" pitchFamily="18" charset="0"/>
              </a:rPr>
              <a:t>1,3-diene</a:t>
            </a:r>
            <a:r>
              <a:rPr lang="en-US" dirty="0">
                <a:latin typeface="Palatino Linotype" panose="02040502050505030304" pitchFamily="18" charset="0"/>
              </a:rPr>
              <a:t> 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Diels-Alder reactions </a:t>
            </a:r>
            <a:r>
              <a:rPr lang="en-US" dirty="0">
                <a:latin typeface="Palatino Linotype" panose="02040502050505030304" pitchFamily="18" charset="0"/>
              </a:rPr>
              <a:t>with reactive dienophiles, such as maleic anhydride or benzyne, or with less reactive dienophiles, such as acrylonitrile, in the presence of a catalyst.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4CEB64-07BD-4CF5-8AD9-2BA3B543C291}"/>
              </a:ext>
            </a:extLst>
          </p:cNvPr>
          <p:cNvSpPr/>
          <p:nvPr/>
        </p:nvSpPr>
        <p:spPr>
          <a:xfrm>
            <a:off x="385732" y="3875316"/>
            <a:ext cx="8189857" cy="4580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diene can be activated by E.D.G while  the dienophile by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E.W.g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88F40-9975-4660-B2BF-33282013E4AB}"/>
              </a:ext>
            </a:extLst>
          </p:cNvPr>
          <p:cNvSpPr/>
          <p:nvPr/>
        </p:nvSpPr>
        <p:spPr>
          <a:xfrm>
            <a:off x="266283" y="4361349"/>
            <a:ext cx="8877717" cy="12890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N-alkyl </a:t>
            </a:r>
            <a:r>
              <a:rPr lang="en-US" alt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N-amino </a:t>
            </a:r>
            <a:r>
              <a:rPr lang="en-US" alt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 more reactive than </a:t>
            </a:r>
            <a:r>
              <a:rPr lang="en-US" alt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itself 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Diels-Alder reaction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less reactive than furan (the least aromatic 5- membered heterocycle thus the most reactive in addition) 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6C57FA-D20B-4F8B-985B-72021D95DD25}"/>
              </a:ext>
            </a:extLst>
          </p:cNvPr>
          <p:cNvSpPr/>
          <p:nvPr/>
        </p:nvSpPr>
        <p:spPr>
          <a:xfrm>
            <a:off x="1267182" y="5597024"/>
            <a:ext cx="7431976" cy="8735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order of reactivity 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Diels-Alder reaction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as follows which is the reverse of aromaticity order: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55000-382B-41D7-A80F-B9DFB7CB6289}"/>
              </a:ext>
            </a:extLst>
          </p:cNvPr>
          <p:cNvSpPr/>
          <p:nvPr/>
        </p:nvSpPr>
        <p:spPr>
          <a:xfrm>
            <a:off x="2380210" y="6392552"/>
            <a:ext cx="4951997" cy="465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 </a:t>
            </a:r>
            <a:r>
              <a:rPr lang="en-US" dirty="0">
                <a:latin typeface="Palatino Linotype" panose="02040502050505030304" pitchFamily="18" charset="0"/>
              </a:rPr>
              <a:t>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 </a:t>
            </a:r>
            <a:r>
              <a:rPr lang="en-US" dirty="0">
                <a:latin typeface="Palatino Linotype" panose="02040502050505030304" pitchFamily="18" charset="0"/>
              </a:rPr>
              <a:t>&lt; </a:t>
            </a:r>
            <a:r>
              <a:rPr lang="en-US" b="1" i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-alkyl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</a:rPr>
              <a:t>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88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Cycloaddition reaction;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8156907" cy="8809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generally do not readily undergo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Diels-Alder reactions</a:t>
            </a:r>
            <a:r>
              <a:rPr lang="en-US" dirty="0">
                <a:latin typeface="Palatino Linotype" panose="02040502050505030304" pitchFamily="18" charset="0"/>
              </a:rPr>
              <a:t>; however, they typically participate in α-substitutive addition reactions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84E33D5-96D2-41D2-9C06-906E49EE8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22655"/>
              </p:ext>
            </p:extLst>
          </p:nvPr>
        </p:nvGraphicFramePr>
        <p:xfrm>
          <a:off x="1607623" y="2861062"/>
          <a:ext cx="6715125" cy="325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name="CS ChemDraw Drawing" r:id="rId3" imgW="5379497" imgH="2611711" progId="ChemDraw.Document.6.0">
                  <p:embed/>
                </p:oleObj>
              </mc:Choice>
              <mc:Fallback>
                <p:oleObj name="CS ChemDraw Drawing" r:id="rId3" imgW="5379497" imgH="2611711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7623" y="2861062"/>
                        <a:ext cx="6715125" cy="3259137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964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Cycloaddition reaction;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815690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84E33D5-96D2-41D2-9C06-906E49EE8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59750"/>
              </p:ext>
            </p:extLst>
          </p:nvPr>
        </p:nvGraphicFramePr>
        <p:xfrm>
          <a:off x="1565275" y="2735263"/>
          <a:ext cx="6799263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CS ChemDraw Drawing" r:id="rId3" imgW="5447839" imgH="2817847" progId="ChemDraw.Document.6.0">
                  <p:embed/>
                </p:oleObj>
              </mc:Choice>
              <mc:Fallback>
                <p:oleObj name="CS ChemDraw Drawing" r:id="rId3" imgW="5447839" imgH="2817847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84E33D5-96D2-41D2-9C06-906E49EE8F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5275" y="2735263"/>
                        <a:ext cx="6799263" cy="352107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837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37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Cycloaddition reaction;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815690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Tiophene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84E33D5-96D2-41D2-9C06-906E49EE8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247276"/>
              </p:ext>
            </p:extLst>
          </p:nvPr>
        </p:nvGraphicFramePr>
        <p:xfrm>
          <a:off x="1464748" y="2548667"/>
          <a:ext cx="65786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1" name="CS ChemDraw Drawing" r:id="rId3" imgW="5272595" imgH="1337310" progId="ChemDraw.Document.6.0">
                  <p:embed/>
                </p:oleObj>
              </mc:Choice>
              <mc:Fallback>
                <p:oleObj name="CS ChemDraw Drawing" r:id="rId3" imgW="5272595" imgH="1337310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84E33D5-96D2-41D2-9C06-906E49EE8F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4748" y="2548667"/>
                        <a:ext cx="6578600" cy="16700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07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789385" y="1782905"/>
            <a:ext cx="8218691" cy="2958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This type of reaction typically takes place at carbon atoms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It preferentially occurs at C-2 (the position adjacent to the heteroatom) rather than at C-3. If position 2 is occupied, the reaction occurs at position 3, because an attack at C-2 results in a more stable intermediate, which is stabilized by three resonance structures, compared to the intermediate formed from an attack at C-3, which is stabilized by only two resonance structures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9D191F2-CCB0-48DE-ADB6-6D046D302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537151"/>
              </p:ext>
            </p:extLst>
          </p:nvPr>
        </p:nvGraphicFramePr>
        <p:xfrm>
          <a:off x="2619631" y="4286030"/>
          <a:ext cx="6104453" cy="237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CS ChemDraw Drawing" r:id="rId3" imgW="7584366" imgH="2954743" progId="ChemDraw.Document.6.0">
                  <p:embed/>
                </p:oleObj>
              </mc:Choice>
              <mc:Fallback>
                <p:oleObj name="CS ChemDraw Drawing" r:id="rId3" imgW="7584366" imgH="29547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631" y="4286030"/>
                        <a:ext cx="6104453" cy="2377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828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39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Nitration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C9F8B0C-4A75-4581-8FDB-7E9C3EEDD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773250"/>
              </p:ext>
            </p:extLst>
          </p:nvPr>
        </p:nvGraphicFramePr>
        <p:xfrm>
          <a:off x="1565275" y="2344738"/>
          <a:ext cx="6932613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8" name="CS ChemDraw Drawing" r:id="rId3" imgW="5558941" imgH="1348388" progId="ChemDraw.Document.6.0">
                  <p:embed/>
                </p:oleObj>
              </mc:Choice>
              <mc:Fallback>
                <p:oleObj name="CS ChemDraw Drawing" r:id="rId3" imgW="5558941" imgH="1348388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F4F700-0BF4-45AB-B5A4-E21AA4A57F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5275" y="2344738"/>
                        <a:ext cx="6932613" cy="167481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C5D7DF8-028B-4D94-8CA6-0E86FC253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231288"/>
              </p:ext>
            </p:extLst>
          </p:nvPr>
        </p:nvGraphicFramePr>
        <p:xfrm>
          <a:off x="1983131" y="3832311"/>
          <a:ext cx="6326187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9" name="CS ChemDraw Drawing" r:id="rId5" imgW="5072916" imgH="1348388" progId="ChemDraw.Document.6.0">
                  <p:embed/>
                </p:oleObj>
              </mc:Choice>
              <mc:Fallback>
                <p:oleObj name="CS ChemDraw Drawing" r:id="rId5" imgW="5072916" imgH="134838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C9F8B0C-4A75-4581-8FDB-7E9C3EEDD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3131" y="3832311"/>
                        <a:ext cx="6326187" cy="1674813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B10E476-5F5E-4DB0-B4DE-253F260E2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832357"/>
              </p:ext>
            </p:extLst>
          </p:nvPr>
        </p:nvGraphicFramePr>
        <p:xfrm>
          <a:off x="1931902" y="5567706"/>
          <a:ext cx="44831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0" name="CS ChemDraw Drawing" r:id="rId7" imgW="3594604" imgH="708220" progId="ChemDraw.Document.6.0">
                  <p:embed/>
                </p:oleObj>
              </mc:Choice>
              <mc:Fallback>
                <p:oleObj name="CS ChemDraw Drawing" r:id="rId7" imgW="3594604" imgH="708220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C5D7DF8-028B-4D94-8CA6-0E86FC253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31902" y="5567706"/>
                        <a:ext cx="4483100" cy="87947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7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CABC6D-9BB6-4B45-B1DA-59ADFE74C39D}"/>
              </a:ext>
            </a:extLst>
          </p:cNvPr>
          <p:cNvSpPr txBox="1">
            <a:spLocks/>
          </p:cNvSpPr>
          <p:nvPr/>
        </p:nvSpPr>
        <p:spPr>
          <a:xfrm>
            <a:off x="685565" y="2079226"/>
            <a:ext cx="7772870" cy="342410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 rtl="1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 Containing Five-Membered Rings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B44EA70-83F4-4D9C-B97C-C503A41A9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659807"/>
              </p:ext>
            </p:extLst>
          </p:nvPr>
        </p:nvGraphicFramePr>
        <p:xfrm>
          <a:off x="1114939" y="1507218"/>
          <a:ext cx="7188801" cy="452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S ChemDraw Drawing" r:id="rId3" imgW="7983724" imgH="5018078" progId="ChemDraw.Document.6.0">
                  <p:embed/>
                </p:oleObj>
              </mc:Choice>
              <mc:Fallback>
                <p:oleObj name="CS ChemDraw Drawing" r:id="rId3" imgW="7983724" imgH="50180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939" y="1507218"/>
                        <a:ext cx="7188801" cy="4521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164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2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Sulfonation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C9F8B0C-4A75-4581-8FDB-7E9C3EEDD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392966"/>
              </p:ext>
            </p:extLst>
          </p:nvPr>
        </p:nvGraphicFramePr>
        <p:xfrm>
          <a:off x="2562225" y="2684463"/>
          <a:ext cx="493553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5" name="CS ChemDraw Drawing" r:id="rId3" imgW="3957309" imgH="798429" progId="ChemDraw.Document.6.0">
                  <p:embed/>
                </p:oleObj>
              </mc:Choice>
              <mc:Fallback>
                <p:oleObj name="CS ChemDraw Drawing" r:id="rId3" imgW="3957309" imgH="798429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C9F8B0C-4A75-4581-8FDB-7E9C3EEDD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2225" y="2684463"/>
                        <a:ext cx="4935538" cy="992187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9B3DFB4-16A1-4E2F-8009-1000D18F7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400320"/>
              </p:ext>
            </p:extLst>
          </p:nvPr>
        </p:nvGraphicFramePr>
        <p:xfrm>
          <a:off x="2548152" y="4005263"/>
          <a:ext cx="410686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6" name="CS ChemDraw Drawing" r:id="rId5" imgW="3294513" imgH="709803" progId="ChemDraw.Document.6.0">
                  <p:embed/>
                </p:oleObj>
              </mc:Choice>
              <mc:Fallback>
                <p:oleObj name="CS ChemDraw Drawing" r:id="rId5" imgW="3294513" imgH="709803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C9F8B0C-4A75-4581-8FDB-7E9C3EEDD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8152" y="4005263"/>
                        <a:ext cx="4106863" cy="88106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94C48CA-5FB6-4006-866C-5FC84BFC7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125692"/>
              </p:ext>
            </p:extLst>
          </p:nvPr>
        </p:nvGraphicFramePr>
        <p:xfrm>
          <a:off x="2498725" y="5000625"/>
          <a:ext cx="654050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7" name="CS ChemDraw Drawing" r:id="rId7" imgW="5248160" imgH="1046504" progId="ChemDraw.Document.6.0">
                  <p:embed/>
                </p:oleObj>
              </mc:Choice>
              <mc:Fallback>
                <p:oleObj name="CS ChemDraw Drawing" r:id="rId7" imgW="5248160" imgH="1046504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9B3DFB4-16A1-4E2F-8009-1000D18F78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98725" y="5000625"/>
                        <a:ext cx="6540500" cy="129857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058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3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Halogenation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FEEE333-BBD0-424E-AF47-089732A42B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10142"/>
              </p:ext>
            </p:extLst>
          </p:nvPr>
        </p:nvGraphicFramePr>
        <p:xfrm>
          <a:off x="1438275" y="2747963"/>
          <a:ext cx="6799263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7" name="CS ChemDraw Drawing" r:id="rId3" imgW="6283207" imgH="3020421" progId="ChemDraw.Document.6.0">
                  <p:embed/>
                </p:oleObj>
              </mc:Choice>
              <mc:Fallback>
                <p:oleObj name="CS ChemDraw Drawing" r:id="rId3" imgW="6283207" imgH="30204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8275" y="2747963"/>
                        <a:ext cx="6799263" cy="3268662"/>
                      </a:xfrm>
                      <a:prstGeom prst="rect">
                        <a:avLst/>
                      </a:prstGeom>
                      <a:ln>
                        <a:solidFill>
                          <a:srgbClr val="3A9A3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46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3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Halogenation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46AA134-904B-4F7A-94A6-7DBF6A2CDE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901581"/>
              </p:ext>
            </p:extLst>
          </p:nvPr>
        </p:nvGraphicFramePr>
        <p:xfrm>
          <a:off x="4334133" y="4186710"/>
          <a:ext cx="42640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7" name="CS ChemDraw Drawing" r:id="rId3" imgW="3420887" imgH="697538" progId="ChemDraw.Document.6.0">
                  <p:embed/>
                </p:oleObj>
              </mc:Choice>
              <mc:Fallback>
                <p:oleObj name="CS ChemDraw Drawing" r:id="rId3" imgW="3420887" imgH="697538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9B3DFB4-16A1-4E2F-8009-1000D18F78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4133" y="4186710"/>
                        <a:ext cx="4264025" cy="865188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D33564B-1B86-4A3C-8D46-51E6FD7E14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864879"/>
              </p:ext>
            </p:extLst>
          </p:nvPr>
        </p:nvGraphicFramePr>
        <p:xfrm>
          <a:off x="1359029" y="2670518"/>
          <a:ext cx="719772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8" name="CS ChemDraw Drawing" r:id="rId5" imgW="5770838" imgH="763216" progId="ChemDraw.Document.6.0">
                  <p:embed/>
                </p:oleObj>
              </mc:Choice>
              <mc:Fallback>
                <p:oleObj name="CS ChemDraw Drawing" r:id="rId5" imgW="5770838" imgH="763216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C9F8B0C-4A75-4581-8FDB-7E9C3EEDD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9029" y="2670518"/>
                        <a:ext cx="7197725" cy="9461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3007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4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Friedel-Crafts Acylation (C-acylation)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CC12BA2-DA43-449A-AF01-7058D08E4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355808"/>
              </p:ext>
            </p:extLst>
          </p:nvPr>
        </p:nvGraphicFramePr>
        <p:xfrm>
          <a:off x="2759075" y="2527300"/>
          <a:ext cx="4545013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9" name="CS ChemDraw Drawing" r:id="rId3" imgW="3645001" imgH="1054417" progId="ChemDraw.Document.6.0">
                  <p:embed/>
                </p:oleObj>
              </mc:Choice>
              <mc:Fallback>
                <p:oleObj name="CS ChemDraw Drawing" r:id="rId3" imgW="3645001" imgH="1054417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C9F8B0C-4A75-4581-8FDB-7E9C3EEDD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9075" y="2527300"/>
                        <a:ext cx="4545013" cy="1309688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52B3CD5-3AC8-468C-A269-5E76F032F0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96423"/>
              </p:ext>
            </p:extLst>
          </p:nvPr>
        </p:nvGraphicFramePr>
        <p:xfrm>
          <a:off x="2738438" y="3805238"/>
          <a:ext cx="4543425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0" name="CS ChemDraw Drawing" r:id="rId5" imgW="3643474" imgH="1112183" progId="ChemDraw.Document.6.0">
                  <p:embed/>
                </p:oleObj>
              </mc:Choice>
              <mc:Fallback>
                <p:oleObj name="CS ChemDraw Drawing" r:id="rId5" imgW="3643474" imgH="1112183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8438" y="3805238"/>
                        <a:ext cx="4543425" cy="138271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1BA7E7D-BDFE-48A8-80C4-8445ADA73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984282"/>
              </p:ext>
            </p:extLst>
          </p:nvPr>
        </p:nvGraphicFramePr>
        <p:xfrm>
          <a:off x="2729037" y="5060950"/>
          <a:ext cx="5368925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1" name="CS ChemDraw Drawing" r:id="rId7" imgW="4304743" imgH="1407736" progId="ChemDraw.Document.6.0">
                  <p:embed/>
                </p:oleObj>
              </mc:Choice>
              <mc:Fallback>
                <p:oleObj name="CS ChemDraw Drawing" r:id="rId7" imgW="4304743" imgH="1407736" progId="ChemDraw.Document.6.0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52B3CD5-3AC8-468C-A269-5E76F032F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29037" y="5060950"/>
                        <a:ext cx="5368925" cy="174942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894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5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Vilsmeier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Acylatior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CC12BA2-DA43-449A-AF01-7058D08E4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80205"/>
              </p:ext>
            </p:extLst>
          </p:nvPr>
        </p:nvGraphicFramePr>
        <p:xfrm>
          <a:off x="1865313" y="3101975"/>
          <a:ext cx="595947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6" name="CS ChemDraw Drawing" r:id="rId3" imgW="5547105" imgH="2099735" progId="ChemDraw.Document.6.0">
                  <p:embed/>
                </p:oleObj>
              </mc:Choice>
              <mc:Fallback>
                <p:oleObj name="CS ChemDraw Drawing" r:id="rId3" imgW="5547105" imgH="2099735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5313" y="3101975"/>
                        <a:ext cx="5959475" cy="224790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1BA7E7D-BDFE-48A8-80C4-8445ADA73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18210"/>
              </p:ext>
            </p:extLst>
          </p:nvPr>
        </p:nvGraphicFramePr>
        <p:xfrm>
          <a:off x="2809919" y="5396300"/>
          <a:ext cx="4468211" cy="146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7" name="CS ChemDraw Drawing" r:id="rId5" imgW="4312379" imgH="1416836" progId="ChemDraw.Document.6.0">
                  <p:embed/>
                </p:oleObj>
              </mc:Choice>
              <mc:Fallback>
                <p:oleObj name="CS ChemDraw Drawing" r:id="rId5" imgW="4312379" imgH="1416836" progId="ChemDraw.Document.6.0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1BA7E7D-BDFE-48A8-80C4-8445ADA73B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9919" y="5396300"/>
                        <a:ext cx="4468211" cy="146170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69B5E84-E452-42BB-B998-7F41E6C53D78}"/>
              </a:ext>
            </a:extLst>
          </p:cNvPr>
          <p:cNvSpPr/>
          <p:nvPr/>
        </p:nvSpPr>
        <p:spPr>
          <a:xfrm>
            <a:off x="1433384" y="2215391"/>
            <a:ext cx="7587048" cy="8809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latin typeface="Palatino Linotype" panose="02040502050505030304" pitchFamily="18" charset="0"/>
              </a:rPr>
              <a:t>The formylation of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and furan is achieved by reacting them with dimethylformamide (DMF) in the presence of phosphoryl chloride.</a:t>
            </a:r>
          </a:p>
        </p:txBody>
      </p:sp>
    </p:spTree>
    <p:extLst>
      <p:ext uri="{BB962C8B-B14F-4D97-AF65-F5344CB8AC3E}">
        <p14:creationId xmlns:p14="http://schemas.microsoft.com/office/powerpoint/2010/main" val="1412807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Second 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Monosubstituted with Electro Withdrawing Group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CC12BA2-DA43-449A-AF01-7058D08E4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11222"/>
              </p:ext>
            </p:extLst>
          </p:nvPr>
        </p:nvGraphicFramePr>
        <p:xfrm>
          <a:off x="1367052" y="2331823"/>
          <a:ext cx="6467132" cy="181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9" name="CS ChemDraw Drawing" r:id="rId3" imgW="5859414" imgH="1651855" progId="ChemDraw.Document.6.0">
                  <p:embed/>
                </p:oleObj>
              </mc:Choice>
              <mc:Fallback>
                <p:oleObj name="CS ChemDraw Drawing" r:id="rId3" imgW="5859414" imgH="1651855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7052" y="2331823"/>
                        <a:ext cx="6467132" cy="1816026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83DA787-6A85-4C25-85E0-E2F67729B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642986"/>
              </p:ext>
            </p:extLst>
          </p:nvPr>
        </p:nvGraphicFramePr>
        <p:xfrm>
          <a:off x="1373659" y="4566466"/>
          <a:ext cx="3455988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0" name="CS ChemDraw Drawing" r:id="rId5" imgW="3282295" imgH="1588946" progId="ChemDraw.Document.6.0">
                  <p:embed/>
                </p:oleObj>
              </mc:Choice>
              <mc:Fallback>
                <p:oleObj name="CS ChemDraw Drawing" r:id="rId5" imgW="3282295" imgH="1588946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3659" y="4566466"/>
                        <a:ext cx="3455988" cy="166687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ED83CAB-5BC4-46D3-98C3-2C8EB69C7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125157"/>
              </p:ext>
            </p:extLst>
          </p:nvPr>
        </p:nvGraphicFramePr>
        <p:xfrm>
          <a:off x="5011006" y="4788771"/>
          <a:ext cx="3984711" cy="1252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1" name="CS ChemDraw Drawing" r:id="rId7" imgW="3669436" imgH="1158079" progId="ChemDraw.Document.6.0">
                  <p:embed/>
                </p:oleObj>
              </mc:Choice>
              <mc:Fallback>
                <p:oleObj name="CS ChemDraw Drawing" r:id="rId7" imgW="3669436" imgH="1158079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83DA787-6A85-4C25-85E0-E2F67729B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11006" y="4788771"/>
                        <a:ext cx="3984711" cy="1252654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055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46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Second 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2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Monosubstituted with Electro Donating Group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CC12BA2-DA43-449A-AF01-7058D08E4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056496"/>
              </p:ext>
            </p:extLst>
          </p:nvPr>
        </p:nvGraphicFramePr>
        <p:xfrm>
          <a:off x="1979912" y="4648761"/>
          <a:ext cx="4630953" cy="107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CS ChemDraw Drawing" r:id="rId3" imgW="4320015" imgH="1001004" progId="ChemDraw.Document.6.0">
                  <p:embed/>
                </p:oleObj>
              </mc:Choice>
              <mc:Fallback>
                <p:oleObj name="CS ChemDraw Drawing" r:id="rId3" imgW="4320015" imgH="1001004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912" y="4648761"/>
                        <a:ext cx="4630953" cy="107036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E80C580-DFD5-4419-B9C0-5D13B6DB2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61099"/>
              </p:ext>
            </p:extLst>
          </p:nvPr>
        </p:nvGraphicFramePr>
        <p:xfrm>
          <a:off x="2089150" y="2462213"/>
          <a:ext cx="5856288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5" name="CS ChemDraw Drawing" r:id="rId5" imgW="5249687" imgH="1757099" progId="ChemDraw.Document.6.0">
                  <p:embed/>
                </p:oleObj>
              </mc:Choice>
              <mc:Fallback>
                <p:oleObj name="CS ChemDraw Drawing" r:id="rId5" imgW="5249687" imgH="1757099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9150" y="2462213"/>
                        <a:ext cx="5856288" cy="195262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190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47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Second Electrophilic Substitution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3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N-substituted Pyrrole with Electro Withdrawing Group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E80C580-DFD5-4419-B9C0-5D13B6DB2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035653"/>
              </p:ext>
            </p:extLst>
          </p:nvPr>
        </p:nvGraphicFramePr>
        <p:xfrm>
          <a:off x="795939" y="2693772"/>
          <a:ext cx="3465766" cy="147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6" name="CS ChemDraw Drawing" r:id="rId3" imgW="3539625" imgH="1517728" progId="ChemDraw.Document.6.0">
                  <p:embed/>
                </p:oleObj>
              </mc:Choice>
              <mc:Fallback>
                <p:oleObj name="CS ChemDraw Drawing" r:id="rId3" imgW="3539625" imgH="1517728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E80C580-DFD5-4419-B9C0-5D13B6DB27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939" y="2693772"/>
                        <a:ext cx="3465766" cy="1479807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A06F0D8-EE8F-479F-B378-0D859E5D7E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55933"/>
              </p:ext>
            </p:extLst>
          </p:nvPr>
        </p:nvGraphicFramePr>
        <p:xfrm>
          <a:off x="4534930" y="2803785"/>
          <a:ext cx="4411362" cy="3371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7" name="CS ChemDraw Drawing" r:id="rId5" imgW="4534966" imgH="3481754" progId="ChemDraw.Document.6.0">
                  <p:embed/>
                </p:oleObj>
              </mc:Choice>
              <mc:Fallback>
                <p:oleObj name="CS ChemDraw Drawing" r:id="rId5" imgW="4534966" imgH="3481754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E80C580-DFD5-4419-B9C0-5D13B6DB27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4930" y="2803785"/>
                        <a:ext cx="4411362" cy="3371718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734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Reduction and Oxidation Reactions;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Reduction Reaction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EF7373A-C770-4AE1-9E3D-B095014B1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119236"/>
              </p:ext>
            </p:extLst>
          </p:nvPr>
        </p:nvGraphicFramePr>
        <p:xfrm>
          <a:off x="1240052" y="2536522"/>
          <a:ext cx="310832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4" name="CS ChemDraw Drawing" r:id="rId3" imgW="2494269" imgH="779834" progId="ChemDraw.Document.6.0">
                  <p:embed/>
                </p:oleObj>
              </mc:Choice>
              <mc:Fallback>
                <p:oleObj name="CS ChemDraw Drawing" r:id="rId3" imgW="2494269" imgH="779834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0052" y="2536522"/>
                        <a:ext cx="3108325" cy="969962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F1F99C9-41E2-4533-A386-E3B76F700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68077"/>
              </p:ext>
            </p:extLst>
          </p:nvPr>
        </p:nvGraphicFramePr>
        <p:xfrm>
          <a:off x="4873625" y="2565740"/>
          <a:ext cx="32131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5" name="CS ChemDraw Drawing" r:id="rId5" imgW="2577883" imgH="677755" progId="ChemDraw.Document.6.0">
                  <p:embed/>
                </p:oleObj>
              </mc:Choice>
              <mc:Fallback>
                <p:oleObj name="CS ChemDraw Drawing" r:id="rId5" imgW="2577883" imgH="677755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EF7373A-C770-4AE1-9E3D-B095014B1A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3625" y="2565740"/>
                        <a:ext cx="3213100" cy="844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0648CD4-3C37-457D-9FD4-C3EBFAF04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670441"/>
              </p:ext>
            </p:extLst>
          </p:nvPr>
        </p:nvGraphicFramePr>
        <p:xfrm>
          <a:off x="2263775" y="3510303"/>
          <a:ext cx="47656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6" name="CS ChemDraw Drawing" r:id="rId7" imgW="3824826" imgH="677755" progId="ChemDraw.Document.6.0">
                  <p:embed/>
                </p:oleObj>
              </mc:Choice>
              <mc:Fallback>
                <p:oleObj name="CS ChemDraw Drawing" r:id="rId7" imgW="3824826" imgH="677755" progId="ChemDraw.Document.6.0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F1F99C9-41E2-4533-A386-E3B76F7003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63775" y="3510303"/>
                        <a:ext cx="4765675" cy="844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1B9797AF-D4B5-48D7-BDAB-FCE324E01D24}"/>
              </a:ext>
            </a:extLst>
          </p:cNvPr>
          <p:cNvSpPr/>
          <p:nvPr/>
        </p:nvSpPr>
        <p:spPr>
          <a:xfrm>
            <a:off x="1227438" y="4344871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2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Oxidation Reaction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D63F90C-E080-47B2-AB81-6F62BBB2A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328821"/>
              </p:ext>
            </p:extLst>
          </p:nvPr>
        </p:nvGraphicFramePr>
        <p:xfrm>
          <a:off x="1131888" y="5160492"/>
          <a:ext cx="36576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7" name="CS ChemDraw Drawing" r:id="rId9" imgW="2933334" imgH="779834" progId="ChemDraw.Document.6.0">
                  <p:embed/>
                </p:oleObj>
              </mc:Choice>
              <mc:Fallback>
                <p:oleObj name="CS ChemDraw Drawing" r:id="rId9" imgW="2933334" imgH="779834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EF7373A-C770-4AE1-9E3D-B095014B1A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1888" y="5160492"/>
                        <a:ext cx="3657600" cy="969963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02BB4BE-4E9B-429E-B95A-90F940F20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43052"/>
              </p:ext>
            </p:extLst>
          </p:nvPr>
        </p:nvGraphicFramePr>
        <p:xfrm>
          <a:off x="4908550" y="4676775"/>
          <a:ext cx="4237038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8" name="CS ChemDraw Drawing" r:id="rId11" imgW="3395307" imgH="1150166" progId="ChemDraw.Document.6.0">
                  <p:embed/>
                </p:oleObj>
              </mc:Choice>
              <mc:Fallback>
                <p:oleObj name="CS ChemDraw Drawing" r:id="rId11" imgW="3395307" imgH="1150166" progId="ChemDraw.Document.6.0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D63F90C-E080-47B2-AB81-6F62BBB2A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08550" y="4676775"/>
                        <a:ext cx="4237038" cy="143192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623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49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Reduction of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Pyrrol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Condensation With Aldehydes and Ketones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A802BD-CA97-47DE-87E6-F4E2DE3476C5}"/>
              </a:ext>
            </a:extLst>
          </p:cNvPr>
          <p:cNvSpPr/>
          <p:nvPr/>
        </p:nvSpPr>
        <p:spPr>
          <a:xfrm>
            <a:off x="1433384" y="2215391"/>
            <a:ext cx="7265773" cy="33739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i="1" dirty="0">
                <a:latin typeface="Palatino Linotype" panose="02040502050505030304" pitchFamily="18" charset="0"/>
              </a:rPr>
              <a:t>Bis(pyrrol-2-yl)methane </a:t>
            </a:r>
            <a:r>
              <a:rPr lang="en-US" dirty="0">
                <a:latin typeface="Palatino Linotype" panose="02040502050505030304" pitchFamily="18" charset="0"/>
              </a:rPr>
              <a:t>can be directly synthesized from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and an aldehyde. When the reaction is carried out in the presence of potassium carbonate, 2,5-bis-hydroxymethylpyrrole is isolated. This diol, when reacted with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in dilute acid, forms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tripyrrane</a:t>
            </a:r>
            <a:r>
              <a:rPr lang="en-US" dirty="0">
                <a:latin typeface="Palatino Linotype" panose="02040502050505030304" pitchFamily="18" charset="0"/>
              </a:rPr>
              <a:t>. Further reaction of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tripyrrane</a:t>
            </a:r>
            <a:r>
              <a:rPr lang="en-US" dirty="0">
                <a:latin typeface="Palatino Linotype" panose="02040502050505030304" pitchFamily="18" charset="0"/>
              </a:rPr>
              <a:t> with </a:t>
            </a:r>
            <a:r>
              <a:rPr lang="en-US" i="1" dirty="0">
                <a:latin typeface="Palatino Linotype" panose="02040502050505030304" pitchFamily="18" charset="0"/>
              </a:rPr>
              <a:t>2,5-bis-hydroxymethylpyrrole</a:t>
            </a:r>
            <a:r>
              <a:rPr lang="en-US" dirty="0">
                <a:latin typeface="Palatino Linotype" panose="02040502050505030304" pitchFamily="18" charset="0"/>
              </a:rPr>
              <a:t> yields porphyrinogen. Porphyrinogen can be oxidized with chloranil to produce </a:t>
            </a:r>
            <a:r>
              <a:rPr lang="en-US" dirty="0" err="1">
                <a:latin typeface="Palatino Linotype" panose="02040502050505030304" pitchFamily="18" charset="0"/>
              </a:rPr>
              <a:t>porphine</a:t>
            </a:r>
            <a:r>
              <a:rPr lang="en-US" dirty="0">
                <a:latin typeface="Palatino Linotype" panose="02040502050505030304" pitchFamily="18" charset="0"/>
              </a:rPr>
              <a:t>, a structure found in several natural compounds, such as </a:t>
            </a:r>
            <a:r>
              <a:rPr lang="en-US" dirty="0" err="1">
                <a:latin typeface="Palatino Linotype" panose="02040502050505030304" pitchFamily="18" charset="0"/>
              </a:rPr>
              <a:t>haem</a:t>
            </a:r>
            <a:r>
              <a:rPr lang="en-US" dirty="0">
                <a:latin typeface="Palatino Linotype" panose="02040502050505030304" pitchFamily="18" charset="0"/>
              </a:rPr>
              <a:t> in animals and chlorophyll in plants.</a:t>
            </a:r>
          </a:p>
        </p:txBody>
      </p:sp>
    </p:spTree>
    <p:extLst>
      <p:ext uri="{BB962C8B-B14F-4D97-AF65-F5344CB8AC3E}">
        <p14:creationId xmlns:p14="http://schemas.microsoft.com/office/powerpoint/2010/main" val="72876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050F6-219A-4534-A3BB-4BDC78CA4B1C}"/>
                  </a:ext>
                </a:extLst>
              </p:cNvPr>
              <p:cNvSpPr txBox="1"/>
              <p:nvPr/>
            </p:nvSpPr>
            <p:spPr>
              <a:xfrm>
                <a:off x="840542" y="1238250"/>
                <a:ext cx="8155177" cy="880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Clr>
                    <a:schemeClr val="tx1"/>
                  </a:buClr>
                  <a:buFont typeface="Courier New" panose="02070309020205020404" pitchFamily="49" charset="0"/>
                  <a:buChar char="o"/>
                </a:pPr>
                <a:r>
                  <a:rPr lang="en-US" b="1" dirty="0">
                    <a:solidFill>
                      <a:srgbClr val="30ACE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Pyrrole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, </a:t>
                </a:r>
                <a:r>
                  <a:rPr lang="en-US" b="1" dirty="0">
                    <a:solidFill>
                      <a:srgbClr val="30ACE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thiophene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and </a:t>
                </a:r>
                <a:r>
                  <a:rPr lang="en-US" b="1" dirty="0">
                    <a:solidFill>
                      <a:srgbClr val="30ACE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furan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are colorless liquids with boiling points of 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131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, 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84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and 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32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respectively.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050F6-219A-4534-A3BB-4BDC78CA4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42" y="1238250"/>
                <a:ext cx="8155177" cy="880113"/>
              </a:xfrm>
              <a:prstGeom prst="rect">
                <a:avLst/>
              </a:prstGeom>
              <a:blipFill>
                <a:blip r:embed="rId3"/>
                <a:stretch>
                  <a:fillRect l="-598" r="-598" b="-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B2466AD-FC11-4497-BA83-454288630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79301"/>
              </p:ext>
            </p:extLst>
          </p:nvPr>
        </p:nvGraphicFramePr>
        <p:xfrm>
          <a:off x="2136089" y="2319380"/>
          <a:ext cx="5411788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CS ChemDraw Drawing" r:id="rId4" imgW="4341396" imgH="1185379" progId="ChemDraw.Document.6.0">
                  <p:embed/>
                </p:oleObj>
              </mc:Choice>
              <mc:Fallback>
                <p:oleObj name="CS ChemDraw Drawing" r:id="rId4" imgW="4341396" imgH="1185379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50E06BA-AC79-46B3-825E-689BB285D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089" y="2319380"/>
                        <a:ext cx="5411788" cy="148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B56F644-1054-49FC-8E57-DA5C288D35FD}"/>
              </a:ext>
            </a:extLst>
          </p:cNvPr>
          <p:cNvSpPr txBox="1"/>
          <p:nvPr/>
        </p:nvSpPr>
        <p:spPr>
          <a:xfrm>
            <a:off x="338034" y="4047352"/>
            <a:ext cx="849704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has a relatively higher boiling point compared to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and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due to the presence of intermolecular hydrogen bonding in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9BC49C0-4DBB-474E-8B74-A9DDC513A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808202"/>
              </p:ext>
            </p:extLst>
          </p:nvPr>
        </p:nvGraphicFramePr>
        <p:xfrm>
          <a:off x="3446849" y="5293797"/>
          <a:ext cx="29718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CS ChemDraw Drawing" r:id="rId6" imgW="2381640" imgH="982409" progId="ChemDraw.Document.6.0">
                  <p:embed/>
                </p:oleObj>
              </mc:Choice>
              <mc:Fallback>
                <p:oleObj name="CS ChemDraw Drawing" r:id="rId6" imgW="2381640" imgH="982409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6849" y="5293797"/>
                        <a:ext cx="2971800" cy="122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42796A6-0F0D-48B3-A0FA-00B712B022F2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40463504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50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Reduction of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Pyrrol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Condensation With Aldehydes and Ketones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C3FB0D4-46B5-49C7-B190-53D729C88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66633"/>
              </p:ext>
            </p:extLst>
          </p:nvPr>
        </p:nvGraphicFramePr>
        <p:xfrm>
          <a:off x="685646" y="2757445"/>
          <a:ext cx="8327192" cy="3458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CS ChemDraw Drawing" r:id="rId3" imgW="7913855" imgH="3294610" progId="ChemDraw.Document.6.0">
                  <p:embed/>
                </p:oleObj>
              </mc:Choice>
              <mc:Fallback>
                <p:oleObj name="CS ChemDraw Drawing" r:id="rId3" imgW="7913855" imgH="3294610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CC12BA2-DA43-449A-AF01-7058D08E4D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646" y="2757445"/>
                        <a:ext cx="8327192" cy="3458004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7094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51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F2D37A-7490-40E5-8A1D-C5852A702584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Reduction of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Pyrrol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CA271-BF03-4948-B2AF-F1F8F4D77562}"/>
              </a:ext>
            </a:extLst>
          </p:cNvPr>
          <p:cNvSpPr/>
          <p:nvPr/>
        </p:nvSpPr>
        <p:spPr>
          <a:xfrm>
            <a:off x="1223319" y="1782905"/>
            <a:ext cx="7784757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Condensation With Aldehydes and Ketones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C3FB0D4-46B5-49C7-B190-53D729C88F3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9129" y="2473496"/>
          <a:ext cx="3505200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6" name="CS ChemDraw Drawing" r:id="rId3" imgW="3329256" imgH="2987978" progId="ChemDraw.Document.6.0">
                  <p:embed/>
                </p:oleObj>
              </mc:Choice>
              <mc:Fallback>
                <p:oleObj name="CS ChemDraw Drawing" r:id="rId3" imgW="3329256" imgH="2987978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C3FB0D4-46B5-49C7-B190-53D729C88F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129" y="2473496"/>
                        <a:ext cx="3505200" cy="3130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D550364-F2E1-4EDD-A80A-8A92365BE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331647"/>
              </p:ext>
            </p:extLst>
          </p:nvPr>
        </p:nvGraphicFramePr>
        <p:xfrm>
          <a:off x="4708525" y="2341563"/>
          <a:ext cx="3805238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7" name="CS ChemDraw Drawing" r:id="rId5" imgW="3609876" imgH="2987978" progId="ChemDraw.Document.6.0">
                  <p:embed/>
                </p:oleObj>
              </mc:Choice>
              <mc:Fallback>
                <p:oleObj name="CS ChemDraw Drawing" r:id="rId5" imgW="3609876" imgH="298797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D550364-F2E1-4EDD-A80A-8A92365BE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8525" y="2341563"/>
                        <a:ext cx="3805238" cy="3130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0FF6447-554E-42F9-AF67-D2F9D97A4D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248733"/>
              </p:ext>
            </p:extLst>
          </p:nvPr>
        </p:nvGraphicFramePr>
        <p:xfrm>
          <a:off x="4754606" y="2476415"/>
          <a:ext cx="4241800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8" name="CS ChemDraw Drawing" r:id="rId7" imgW="4029087" imgH="2939312" progId="ChemDraw.Document.6.0">
                  <p:embed/>
                </p:oleObj>
              </mc:Choice>
              <mc:Fallback>
                <p:oleObj name="CS ChemDraw Drawing" r:id="rId7" imgW="4029087" imgH="2939312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C3FB0D4-46B5-49C7-B190-53D729C88F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54606" y="2476415"/>
                        <a:ext cx="4241800" cy="3081338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838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52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D550364-F2E1-4EDD-A80A-8A92365BE5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08525" y="2341563"/>
          <a:ext cx="3805238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1" name="CS ChemDraw Drawing" r:id="rId3" imgW="3609876" imgH="2987978" progId="ChemDraw.Document.6.0">
                  <p:embed/>
                </p:oleObj>
              </mc:Choice>
              <mc:Fallback>
                <p:oleObj name="CS ChemDraw Drawing" r:id="rId3" imgW="3609876" imgH="298797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D550364-F2E1-4EDD-A80A-8A92365BE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8525" y="2341563"/>
                        <a:ext cx="3805238" cy="3130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D04D1E6-1BFD-4823-BC29-AB576279A9A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     Electrophilic Substitution Reactions;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CDF21A-D794-4169-8E53-23478738FE53}"/>
              </a:ext>
            </a:extLst>
          </p:cNvPr>
          <p:cNvSpPr/>
          <p:nvPr/>
        </p:nvSpPr>
        <p:spPr>
          <a:xfrm>
            <a:off x="1223319" y="1782905"/>
            <a:ext cx="7611761" cy="337393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Diazoles</a:t>
            </a:r>
            <a:r>
              <a:rPr lang="en-US" dirty="0">
                <a:latin typeface="Palatino Linotype" panose="02040502050505030304" pitchFamily="18" charset="0"/>
              </a:rPr>
              <a:t> are less reactive in electrophilic aromatic substitution than 5-membered heterocycles with one heteroatom (</a:t>
            </a:r>
            <a:r>
              <a:rPr lang="en-US" i="1" dirty="0">
                <a:latin typeface="Palatino Linotype" panose="02040502050505030304" pitchFamily="18" charset="0"/>
              </a:rPr>
              <a:t>e.g.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) due to the second heteroatom's electron-withdrawing effect. 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However, they are more reactive than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pyridine</a:t>
            </a:r>
            <a:r>
              <a:rPr lang="en-US" dirty="0">
                <a:latin typeface="Palatino Linotype" panose="02040502050505030304" pitchFamily="18" charset="0"/>
              </a:rPr>
              <a:t> because the nitrogen's lone pair in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diazoles</a:t>
            </a:r>
            <a:r>
              <a:rPr lang="en-US" dirty="0">
                <a:latin typeface="Palatino Linotype" panose="02040502050505030304" pitchFamily="18" charset="0"/>
              </a:rPr>
              <a:t> is delocalized, giving carbon atoms partial negative charges. 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In </a:t>
            </a:r>
            <a:r>
              <a:rPr lang="en-US" b="1" dirty="0" err="1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pyrazole</a:t>
            </a:r>
            <a:r>
              <a:rPr lang="en-US" dirty="0">
                <a:latin typeface="Palatino Linotype" panose="02040502050505030304" pitchFamily="18" charset="0"/>
              </a:rPr>
              <a:t>, substitution typically occurs at the 4-position due to the deactivating effect of the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pyridine</a:t>
            </a:r>
            <a:r>
              <a:rPr lang="en-US" dirty="0">
                <a:latin typeface="Palatino Linotype" panose="02040502050505030304" pitchFamily="18" charset="0"/>
              </a:rPr>
              <a:t>-like nitrogen.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0BA09B3-6917-409E-A39A-6862A4EC9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332731"/>
              </p:ext>
            </p:extLst>
          </p:nvPr>
        </p:nvGraphicFramePr>
        <p:xfrm>
          <a:off x="3460750" y="5187950"/>
          <a:ext cx="3586163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2" name="CS ChemDraw Drawing" r:id="rId5" imgW="2872247" imgH="1222175" progId="ChemDraw.Document.6.0">
                  <p:embed/>
                </p:oleObj>
              </mc:Choice>
              <mc:Fallback>
                <p:oleObj name="CS ChemDraw Drawing" r:id="rId5" imgW="2872247" imgH="1222175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8313740-5CF1-4C76-99CE-ED6A3D502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0750" y="5187950"/>
                        <a:ext cx="3586163" cy="152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773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53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D550364-F2E1-4EDD-A80A-8A92365BE5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08525" y="2341563"/>
          <a:ext cx="3805238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6" name="CS ChemDraw Drawing" r:id="rId3" imgW="3609876" imgH="2987978" progId="ChemDraw.Document.6.0">
                  <p:embed/>
                </p:oleObj>
              </mc:Choice>
              <mc:Fallback>
                <p:oleObj name="CS ChemDraw Drawing" r:id="rId3" imgW="3609876" imgH="298797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D550364-F2E1-4EDD-A80A-8A92365BE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8525" y="2341563"/>
                        <a:ext cx="3805238" cy="3130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D04D1E6-1BFD-4823-BC29-AB576279A9A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     Electrophilic Substitution Reactions;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CDF21A-D794-4169-8E53-23478738FE53}"/>
              </a:ext>
            </a:extLst>
          </p:cNvPr>
          <p:cNvSpPr/>
          <p:nvPr/>
        </p:nvSpPr>
        <p:spPr>
          <a:xfrm>
            <a:off x="1223319" y="1782905"/>
            <a:ext cx="2211859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Nitration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BA40C0D-3564-4FF1-8644-52D10114D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33564"/>
              </p:ext>
            </p:extLst>
          </p:nvPr>
        </p:nvGraphicFramePr>
        <p:xfrm>
          <a:off x="2969441" y="2446810"/>
          <a:ext cx="3654425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7" name="CS ChemDraw Drawing" r:id="rId5" imgW="2930280" imgH="1023952" progId="ChemDraw.Document.6.0">
                  <p:embed/>
                </p:oleObj>
              </mc:Choice>
              <mc:Fallback>
                <p:oleObj name="CS ChemDraw Drawing" r:id="rId5" imgW="2930280" imgH="1023952" progId="ChemDraw.Document.6.0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BA40C0D-3564-4FF1-8644-52D10114DC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9441" y="2446810"/>
                        <a:ext cx="3654425" cy="1268413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B095D82-6BC6-431F-ABD1-70C0B5430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88903"/>
              </p:ext>
            </p:extLst>
          </p:nvPr>
        </p:nvGraphicFramePr>
        <p:xfrm>
          <a:off x="1205941" y="4113341"/>
          <a:ext cx="6670676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8" name="CS ChemDraw Drawing" r:id="rId7" imgW="5348954" imgH="1033052" progId="ChemDraw.Document.6.0">
                  <p:embed/>
                </p:oleObj>
              </mc:Choice>
              <mc:Fallback>
                <p:oleObj name="CS ChemDraw Drawing" r:id="rId7" imgW="5348954" imgH="1033052" progId="ChemDraw.Document.6.0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BA40C0D-3564-4FF1-8644-52D10114DC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5941" y="4113341"/>
                        <a:ext cx="6670676" cy="1281113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991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54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6CDF64-1342-4956-9669-771620DDB8C6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 startAt="2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Two Heteroatom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D550364-F2E1-4EDD-A80A-8A92365BE5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08525" y="2341563"/>
          <a:ext cx="3805238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9" name="CS ChemDraw Drawing" r:id="rId3" imgW="3609876" imgH="2987978" progId="ChemDraw.Document.6.0">
                  <p:embed/>
                </p:oleObj>
              </mc:Choice>
              <mc:Fallback>
                <p:oleObj name="CS ChemDraw Drawing" r:id="rId3" imgW="3609876" imgH="2987978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D550364-F2E1-4EDD-A80A-8A92365BE5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8525" y="2341563"/>
                        <a:ext cx="3805238" cy="3130550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D04D1E6-1BFD-4823-BC29-AB576279A9AC}"/>
              </a:ext>
            </a:extLst>
          </p:cNvPr>
          <p:cNvSpPr txBox="1"/>
          <p:nvPr/>
        </p:nvSpPr>
        <p:spPr>
          <a:xfrm>
            <a:off x="840542" y="1238250"/>
            <a:ext cx="815517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     Electrophilic Substitution Reactions;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CDF21A-D794-4169-8E53-23478738FE53}"/>
              </a:ext>
            </a:extLst>
          </p:cNvPr>
          <p:cNvSpPr/>
          <p:nvPr/>
        </p:nvSpPr>
        <p:spPr>
          <a:xfrm>
            <a:off x="1223319" y="1782905"/>
            <a:ext cx="2211859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2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Sulfonation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F3CAEBC-734E-4C73-AB01-18537917A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778201"/>
              </p:ext>
            </p:extLst>
          </p:nvPr>
        </p:nvGraphicFramePr>
        <p:xfrm>
          <a:off x="1035008" y="2502372"/>
          <a:ext cx="39624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0" name="CS ChemDraw Drawing" r:id="rId5" imgW="3178829" imgH="857382" progId="ChemDraw.Document.6.0">
                  <p:embed/>
                </p:oleObj>
              </mc:Choice>
              <mc:Fallback>
                <p:oleObj name="CS ChemDraw Drawing" r:id="rId5" imgW="3178829" imgH="857382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F3CAEBC-734E-4C73-AB01-18537917A2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5008" y="2502372"/>
                        <a:ext cx="3962400" cy="106362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C891385-A92F-47A0-9D93-83AA67664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704238"/>
              </p:ext>
            </p:extLst>
          </p:nvPr>
        </p:nvGraphicFramePr>
        <p:xfrm>
          <a:off x="5360388" y="2350059"/>
          <a:ext cx="3462337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1" name="CS ChemDraw Drawing" r:id="rId7" imgW="2776416" imgH="1031470" progId="ChemDraw.Document.6.0">
                  <p:embed/>
                </p:oleObj>
              </mc:Choice>
              <mc:Fallback>
                <p:oleObj name="CS ChemDraw Drawing" r:id="rId7" imgW="2776416" imgH="1031470" progId="ChemDraw.Document.6.0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C891385-A92F-47A0-9D93-83AA67664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0388" y="2350059"/>
                        <a:ext cx="3462337" cy="127952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50BB331-C1CB-40C1-ADD6-FCF8A0079026}"/>
              </a:ext>
            </a:extLst>
          </p:cNvPr>
          <p:cNvSpPr/>
          <p:nvPr/>
        </p:nvSpPr>
        <p:spPr>
          <a:xfrm>
            <a:off x="1227438" y="3862961"/>
            <a:ext cx="2211859" cy="4654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arenR" startAt="3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Halogenation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D157269-3FB9-47ED-B9D4-8376C8F24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012329"/>
              </p:ext>
            </p:extLst>
          </p:nvPr>
        </p:nvGraphicFramePr>
        <p:xfrm>
          <a:off x="1166637" y="4186238"/>
          <a:ext cx="420052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2" name="CS ChemDraw Drawing" r:id="rId9" imgW="3370872" imgH="2096570" progId="ChemDraw.Document.6.0">
                  <p:embed/>
                </p:oleObj>
              </mc:Choice>
              <mc:Fallback>
                <p:oleObj name="CS ChemDraw Drawing" r:id="rId9" imgW="3370872" imgH="2096570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F3CAEBC-734E-4C73-AB01-18537917A2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66637" y="4186238"/>
                        <a:ext cx="4200525" cy="2600325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6F88958-CA27-4599-8223-CEA153DBE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995572"/>
              </p:ext>
            </p:extLst>
          </p:nvPr>
        </p:nvGraphicFramePr>
        <p:xfrm>
          <a:off x="5575300" y="4244975"/>
          <a:ext cx="346233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3" name="CS ChemDraw Drawing" r:id="rId11" imgW="2776416" imgH="1029887" progId="ChemDraw.Document.6.0">
                  <p:embed/>
                </p:oleObj>
              </mc:Choice>
              <mc:Fallback>
                <p:oleObj name="CS ChemDraw Drawing" r:id="rId11" imgW="2776416" imgH="1029887" progId="ChemDraw.Document.6.0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C891385-A92F-47A0-9D93-83AA67664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75300" y="4244975"/>
                        <a:ext cx="3462338" cy="1277938"/>
                      </a:xfrm>
                      <a:prstGeom prst="rect">
                        <a:avLst/>
                      </a:prstGeom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24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050F6-219A-4534-A3BB-4BDC78CA4B1C}"/>
              </a:ext>
            </a:extLst>
          </p:cNvPr>
          <p:cNvSpPr txBox="1"/>
          <p:nvPr/>
        </p:nvSpPr>
        <p:spPr>
          <a:xfrm>
            <a:off x="840542" y="1238250"/>
            <a:ext cx="8155177" cy="50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and </a:t>
            </a:r>
            <a:r>
              <a:rPr lang="en-US" sz="20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 aromatic due to;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9BC49C0-4DBB-474E-8B74-A9DDC513A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314586"/>
              </p:ext>
            </p:extLst>
          </p:nvPr>
        </p:nvGraphicFramePr>
        <p:xfrm>
          <a:off x="1705080" y="4920343"/>
          <a:ext cx="1825392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2" name="CS ChemDraw Drawing" r:id="rId3" imgW="1892560" imgH="1627324" progId="ChemDraw.Document.6.0">
                  <p:embed/>
                </p:oleObj>
              </mc:Choice>
              <mc:Fallback>
                <p:oleObj name="CS ChemDraw Drawing" r:id="rId3" imgW="1892560" imgH="1627324" progId="ChemDraw.Document.6.0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9BC49C0-4DBB-474E-8B74-A9DDC513A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5080" y="4920343"/>
                        <a:ext cx="1825392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75B96F-0944-454C-9453-267A908CB12E}"/>
                  </a:ext>
                </a:extLst>
              </p:cNvPr>
              <p:cNvSpPr/>
              <p:nvPr/>
            </p:nvSpPr>
            <p:spPr>
              <a:xfrm>
                <a:off x="1221873" y="1918829"/>
                <a:ext cx="7650278" cy="2542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dirty="0">
                    <a:latin typeface="Palatino Linotype" panose="02040502050505030304" pitchFamily="18" charset="0"/>
                  </a:rPr>
                  <a:t>They fulfill the criteria for aromaticity, with the extent of delocalization of the nonbonding electron pair being decisive for their aromaticity. Consequently, the order of aromaticity is: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>
                    <a:solidFill>
                      <a:srgbClr val="30ACE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Furan</a:t>
                </a:r>
                <a:r>
                  <a:rPr lang="en-US" dirty="0">
                    <a:latin typeface="Palatino Linotype" panose="02040502050505030304" pitchFamily="18" charset="0"/>
                  </a:rPr>
                  <a:t> &lt; </a:t>
                </a:r>
                <a:r>
                  <a:rPr lang="en-US" b="1" dirty="0">
                    <a:solidFill>
                      <a:srgbClr val="30ACE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Pyrrole</a:t>
                </a:r>
                <a:r>
                  <a:rPr lang="en-US" dirty="0">
                    <a:latin typeface="Palatino Linotype" panose="02040502050505030304" pitchFamily="18" charset="0"/>
                  </a:rPr>
                  <a:t> &lt; </a:t>
                </a:r>
                <a:r>
                  <a:rPr lang="en-US" b="1" dirty="0">
                    <a:solidFill>
                      <a:srgbClr val="30ACE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Thiophene</a:t>
                </a:r>
                <a:r>
                  <a:rPr lang="en-US" dirty="0">
                    <a:latin typeface="Palatino Linotype" panose="02040502050505030304" pitchFamily="18" charset="0"/>
                  </a:rPr>
                  <a:t> &lt; </a:t>
                </a:r>
                <a:r>
                  <a:rPr lang="en-US" b="1" dirty="0">
                    <a:solidFill>
                      <a:srgbClr val="30ACE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Benzene</a:t>
                </a:r>
                <a:endParaRPr lang="en-US" dirty="0">
                  <a:latin typeface="Palatino Linotype" panose="0204050205050503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dirty="0">
                    <a:latin typeface="Palatino Linotype" panose="02040502050505030304" pitchFamily="18" charset="0"/>
                  </a:rPr>
                  <a:t>	This order aligns with the electronegativity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Palatino Linotype" panose="02040502050505030304" pitchFamily="18" charset="0"/>
                  </a:rPr>
                  <a:t> values of </a:t>
                </a:r>
                <a:r>
                  <a:rPr lang="en-US" dirty="0">
                    <a:solidFill>
                      <a:srgbClr val="FF0000"/>
                    </a:solidFill>
                    <a:latin typeface="Palatino Linotype" panose="02040502050505030304" pitchFamily="18" charset="0"/>
                  </a:rPr>
                  <a:t>Oxygen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‘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O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’</a:t>
                </a:r>
                <a:r>
                  <a:rPr lang="en-US" dirty="0">
                    <a:latin typeface="Palatino Linotype" panose="02040502050505030304" pitchFamily="18" charset="0"/>
                  </a:rPr>
                  <a:t> 	(</a:t>
                </a:r>
                <a:r>
                  <a:rPr lang="en-US" b="1" dirty="0">
                    <a:latin typeface="Palatino Linotype" panose="02040502050505030304" pitchFamily="18" charset="0"/>
                  </a:rPr>
                  <a:t>3.44</a:t>
                </a:r>
                <a:r>
                  <a:rPr lang="en-US" dirty="0">
                    <a:latin typeface="Palatino Linotype" panose="02040502050505030304" pitchFamily="18" charset="0"/>
                  </a:rPr>
                  <a:t>), </a:t>
                </a:r>
                <a:r>
                  <a:rPr lang="en-US" dirty="0">
                    <a:solidFill>
                      <a:srgbClr val="0070C0"/>
                    </a:solidFill>
                    <a:latin typeface="Palatino Linotype" panose="02040502050505030304" pitchFamily="18" charset="0"/>
                  </a:rPr>
                  <a:t>Nitrogen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‘</a:t>
                </a:r>
                <a:r>
                  <a:rPr lang="en-US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N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’</a:t>
                </a:r>
                <a:r>
                  <a:rPr lang="en-US" dirty="0">
                    <a:latin typeface="Palatino Linotype" panose="02040502050505030304" pitchFamily="18" charset="0"/>
                  </a:rPr>
                  <a:t> (</a:t>
                </a:r>
                <a:r>
                  <a:rPr lang="en-US" b="1" dirty="0">
                    <a:latin typeface="Palatino Linotype" panose="02040502050505030304" pitchFamily="18" charset="0"/>
                  </a:rPr>
                  <a:t>3.04</a:t>
                </a:r>
                <a:r>
                  <a:rPr lang="en-US" dirty="0">
                    <a:latin typeface="Palatino Linotype" panose="02040502050505030304" pitchFamily="18" charset="0"/>
                  </a:rPr>
                  <a:t>), and </a:t>
                </a:r>
                <a:r>
                  <a:rPr lang="en-US" dirty="0">
                    <a:solidFill>
                      <a:schemeClr val="accent3"/>
                    </a:solidFill>
                    <a:latin typeface="Palatino Linotype" panose="02040502050505030304" pitchFamily="18" charset="0"/>
                  </a:rPr>
                  <a:t>Sulfur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 ‘</a:t>
                </a:r>
                <a:r>
                  <a:rPr lang="en-US" b="1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S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latin typeface="Palatino Linotype" panose="02040502050505030304" pitchFamily="18" charset="0"/>
                  </a:rPr>
                  <a:t>’</a:t>
                </a:r>
                <a:r>
                  <a:rPr lang="en-US" dirty="0">
                    <a:latin typeface="Palatino Linotype" panose="02040502050505030304" pitchFamily="18" charset="0"/>
                  </a:rPr>
                  <a:t> (</a:t>
                </a:r>
                <a:r>
                  <a:rPr lang="en-US" b="1" dirty="0">
                    <a:latin typeface="Palatino Linotype" panose="02040502050505030304" pitchFamily="18" charset="0"/>
                  </a:rPr>
                  <a:t>2.56</a:t>
                </a:r>
                <a:r>
                  <a:rPr lang="en-US" dirty="0">
                    <a:latin typeface="Palatino Linotype" panose="0204050205050503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75B96F-0944-454C-9453-267A908CB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73" y="1918829"/>
                <a:ext cx="7650278" cy="2542940"/>
              </a:xfrm>
              <a:prstGeom prst="rect">
                <a:avLst/>
              </a:prstGeom>
              <a:blipFill>
                <a:blip r:embed="rId5"/>
                <a:stretch>
                  <a:fillRect l="-876" r="-717" b="-3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F1E9B6-0C4B-4CF2-8A5F-3E7C792375D8}"/>
                  </a:ext>
                </a:extLst>
              </p:cNvPr>
              <p:cNvSpPr txBox="1"/>
              <p:nvPr/>
            </p:nvSpPr>
            <p:spPr>
              <a:xfrm>
                <a:off x="3409124" y="5080485"/>
                <a:ext cx="1528001" cy="646331"/>
              </a:xfrm>
              <a:prstGeom prst="rect">
                <a:avLst/>
              </a:prstGeom>
              <a:noFill/>
              <a:ln w="12700">
                <a:solidFill>
                  <a:srgbClr val="0A850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dirty="0">
                    <a:solidFill>
                      <a:srgbClr val="0A850A"/>
                    </a:solidFill>
                    <a:latin typeface="Palatino Linotype" panose="02040502050505030304" pitchFamily="18" charset="0"/>
                  </a:rPr>
                  <a:t>Electron pair in a </a:t>
                </a:r>
                <a:r>
                  <a:rPr lang="en-US" sz="1200" i="1" dirty="0">
                    <a:solidFill>
                      <a:srgbClr val="0A850A"/>
                    </a:solidFill>
                    <a:latin typeface="Palatino Linotype" panose="02040502050505030304" pitchFamily="18" charset="0"/>
                  </a:rPr>
                  <a:t>p</a:t>
                </a:r>
                <a:r>
                  <a:rPr lang="en-US" sz="1200" dirty="0">
                    <a:solidFill>
                      <a:srgbClr val="0A850A"/>
                    </a:solidFill>
                    <a:latin typeface="Palatino Linotype" panose="02040502050505030304" pitchFamily="18" charset="0"/>
                  </a:rPr>
                  <a:t> orbital, part of the 6</a:t>
                </a:r>
                <a:r>
                  <a:rPr lang="en-US" sz="1200" dirty="0">
                    <a:solidFill>
                      <a:srgbClr val="0A850A"/>
                    </a:solidFill>
                    <a:latin typeface="Palatino Linotype" panose="020405020505050303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A850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dirty="0">
                    <a:solidFill>
                      <a:srgbClr val="0A850A"/>
                    </a:solidFill>
                    <a:latin typeface="Palatino Linotype" panose="02040502050505030304" pitchFamily="18" charset="0"/>
                  </a:rPr>
                  <a:t> electron system.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F1E9B6-0C4B-4CF2-8A5F-3E7C79237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124" y="5080485"/>
                <a:ext cx="1528001" cy="646331"/>
              </a:xfrm>
              <a:prstGeom prst="rect">
                <a:avLst/>
              </a:prstGeom>
              <a:blipFill>
                <a:blip r:embed="rId6"/>
                <a:stretch>
                  <a:fillRect b="-4630"/>
                </a:stretch>
              </a:blipFill>
              <a:ln w="12700">
                <a:solidFill>
                  <a:srgbClr val="0A85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4C42D6D-448E-4545-82BD-13CEF0804EB9}"/>
              </a:ext>
            </a:extLst>
          </p:cNvPr>
          <p:cNvSpPr txBox="1"/>
          <p:nvPr/>
        </p:nvSpPr>
        <p:spPr>
          <a:xfrm>
            <a:off x="3494914" y="5862693"/>
            <a:ext cx="1442212" cy="461665"/>
          </a:xfrm>
          <a:prstGeom prst="rect">
            <a:avLst/>
          </a:prstGeom>
          <a:noFill/>
          <a:ln w="12700">
            <a:solidFill>
              <a:srgbClr val="0A850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A850A"/>
                </a:solidFill>
                <a:latin typeface="Palatino Linotype" panose="02040502050505030304" pitchFamily="18" charset="0"/>
              </a:rPr>
              <a:t>Electron pair in a sp3 orbital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508AD41-26F3-4351-99CD-6EA60A576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749689"/>
              </p:ext>
            </p:extLst>
          </p:nvPr>
        </p:nvGraphicFramePr>
        <p:xfrm>
          <a:off x="5311775" y="4945063"/>
          <a:ext cx="177482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3" name="CS ChemDraw Drawing" r:id="rId7" imgW="1840636" imgH="1627324" progId="ChemDraw.Document.6.0">
                  <p:embed/>
                </p:oleObj>
              </mc:Choice>
              <mc:Fallback>
                <p:oleObj name="CS ChemDraw Drawing" r:id="rId7" imgW="1840636" imgH="1627324" progId="ChemDraw.Document.6.0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9BC49C0-4DBB-474E-8B74-A9DDC513A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11775" y="4945063"/>
                        <a:ext cx="1774825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7B8A8CF-577F-4D54-BB1F-34AE5E2099E6}"/>
              </a:ext>
            </a:extLst>
          </p:cNvPr>
          <p:cNvSpPr txBox="1"/>
          <p:nvPr/>
        </p:nvSpPr>
        <p:spPr>
          <a:xfrm>
            <a:off x="7009575" y="5067785"/>
            <a:ext cx="1353376" cy="461665"/>
          </a:xfrm>
          <a:prstGeom prst="rect">
            <a:avLst/>
          </a:prstGeom>
          <a:noFill/>
          <a:ln w="12700">
            <a:solidFill>
              <a:srgbClr val="0A850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0A850A"/>
                </a:solidFill>
                <a:latin typeface="Palatino Linotype" panose="02040502050505030304" pitchFamily="18" charset="0"/>
              </a:rPr>
              <a:t>Delocalized over the entire 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B7D756-EE08-44BD-85A5-89BEDCA8BFFA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271610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75B96F-0944-454C-9453-267A908CB12E}"/>
              </a:ext>
            </a:extLst>
          </p:cNvPr>
          <p:cNvSpPr/>
          <p:nvPr/>
        </p:nvSpPr>
        <p:spPr>
          <a:xfrm>
            <a:off x="1221873" y="1918829"/>
            <a:ext cx="7650278" cy="12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arenR" startAt="2"/>
            </a:pPr>
            <a:r>
              <a:rPr lang="en-US" dirty="0">
                <a:latin typeface="Palatino Linotype" panose="02040502050505030304" pitchFamily="18" charset="0"/>
              </a:rPr>
              <a:t>They typically undergo electrophilic substitution reactions due to the negative charge (-</a:t>
            </a:r>
            <a:r>
              <a:rPr lang="en-US" dirty="0" err="1">
                <a:latin typeface="Palatino Linotype" panose="02040502050505030304" pitchFamily="18" charset="0"/>
              </a:rPr>
              <a:t>ve</a:t>
            </a:r>
            <a:r>
              <a:rPr lang="en-US" dirty="0">
                <a:latin typeface="Palatino Linotype" panose="02040502050505030304" pitchFamily="18" charset="0"/>
              </a:rPr>
              <a:t>) developed on carbon atoms from delocalization, as depicted in the following resonance structures.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EC6A92F-4690-4EE1-9882-51327B6A8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983535"/>
              </p:ext>
            </p:extLst>
          </p:nvPr>
        </p:nvGraphicFramePr>
        <p:xfrm>
          <a:off x="1608138" y="3386138"/>
          <a:ext cx="6884987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CS ChemDraw Drawing" r:id="rId3" imgW="5525725" imgH="1357488" progId="ChemDraw.Document.6.0">
                  <p:embed/>
                </p:oleObj>
              </mc:Choice>
              <mc:Fallback>
                <p:oleObj name="CS ChemDraw Drawing" r:id="rId3" imgW="5525725" imgH="1357488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2466AD-FC11-4497-BA83-454288630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8138" y="3386138"/>
                        <a:ext cx="6884987" cy="169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7B0F487-DC12-4F3A-87DC-5A484CA0E39D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179144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75B96F-0944-454C-9453-267A908CB12E}"/>
              </a:ext>
            </a:extLst>
          </p:cNvPr>
          <p:cNvSpPr/>
          <p:nvPr/>
        </p:nvSpPr>
        <p:spPr>
          <a:xfrm>
            <a:off x="1221874" y="4464321"/>
            <a:ext cx="7650278" cy="12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In comparison to benzene, the order of reactivity in electrophilic substitution is as follows: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Benzene </a:t>
            </a:r>
            <a:r>
              <a:rPr lang="en-US" dirty="0">
                <a:latin typeface="Palatino Linotype" panose="02040502050505030304" pitchFamily="18" charset="0"/>
              </a:rPr>
              <a:t>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 </a:t>
            </a:r>
            <a:r>
              <a:rPr lang="en-US" dirty="0">
                <a:latin typeface="Palatino Linotype" panose="02040502050505030304" pitchFamily="18" charset="0"/>
              </a:rPr>
              <a:t>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r>
              <a:rPr lang="en-US" dirty="0">
                <a:latin typeface="Palatino Linotype" panose="02040502050505030304" pitchFamily="18" charset="0"/>
              </a:rPr>
              <a:t> 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9ECAF-BFCE-4E75-AB5D-94106A64DA78}"/>
              </a:ext>
            </a:extLst>
          </p:cNvPr>
          <p:cNvSpPr/>
          <p:nvPr/>
        </p:nvSpPr>
        <p:spPr>
          <a:xfrm>
            <a:off x="1221872" y="1906472"/>
            <a:ext cx="7835631" cy="212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The order of aromatic character for these three heterocycles compared to benzene is as follows: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r>
              <a:rPr lang="en-US" dirty="0">
                <a:latin typeface="Palatino Linotype" panose="02040502050505030304" pitchFamily="18" charset="0"/>
              </a:rPr>
              <a:t> 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</a:t>
            </a:r>
            <a:r>
              <a:rPr lang="en-US" dirty="0">
                <a:latin typeface="Palatino Linotype" panose="02040502050505030304" pitchFamily="18" charset="0"/>
              </a:rPr>
              <a:t> &lt;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Benzene</a:t>
            </a:r>
            <a:endParaRPr lang="en-US" dirty="0">
              <a:latin typeface="Palatino Linotype" panose="020405020505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              	This order aligns with the resonance energies and the 			electronegativity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E47D2-CC24-4DB0-8C07-B8B52B4833A8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14863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EF7FB82-CE00-471C-BDE5-AD1DFD0F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171451"/>
            <a:ext cx="7704667" cy="704849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Preparties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E7B45-57A7-46DD-BC2E-85F8D1F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029-46D2-4EB7-AD29-70B14203DBE4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9ECAF-BFCE-4E75-AB5D-94106A64DA78}"/>
              </a:ext>
            </a:extLst>
          </p:cNvPr>
          <p:cNvSpPr/>
          <p:nvPr/>
        </p:nvSpPr>
        <p:spPr>
          <a:xfrm>
            <a:off x="1221872" y="1906472"/>
            <a:ext cx="7477285" cy="254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Electrophilic substitution on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furan</a:t>
            </a:r>
            <a:r>
              <a:rPr lang="en-US" dirty="0">
                <a:latin typeface="Palatino Linotype" panose="02040502050505030304" pitchFamily="18" charset="0"/>
              </a:rPr>
              <a:t> requires very mild, non-acidic conditions because the presence of acids can lead to polymerization or ring opening. In contrast,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thiophene</a:t>
            </a:r>
            <a:r>
              <a:rPr lang="en-US" dirty="0">
                <a:latin typeface="Palatino Linotype" panose="02040502050505030304" pitchFamily="18" charset="0"/>
              </a:rPr>
              <a:t> is more tolerant of acidic conditions; it remains stable in the presence of aqueous mineral acids but is susceptible to reaction in the presence of 100% strong acids or Lewis acids, such as; </a:t>
            </a:r>
            <a:r>
              <a:rPr lang="en-US" dirty="0" err="1">
                <a:latin typeface="Palatino Linotype" panose="02040502050505030304" pitchFamily="18" charset="0"/>
              </a:rPr>
              <a:t>AlCl</a:t>
            </a:r>
            <a:r>
              <a:rPr lang="en-US" dirty="0">
                <a:latin typeface="Palatino Linotype" panose="02040502050505030304" pitchFamily="18" charset="0"/>
              </a:rPr>
              <a:t>₃.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3FCEFD-4BD2-42A8-B0E1-5E15BFF62CFB}"/>
              </a:ext>
            </a:extLst>
          </p:cNvPr>
          <p:cNvSpPr/>
          <p:nvPr/>
        </p:nvSpPr>
        <p:spPr>
          <a:xfrm>
            <a:off x="1188921" y="4394297"/>
            <a:ext cx="7477285" cy="212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Palatino Linotype" panose="02040502050505030304" pitchFamily="18" charset="0"/>
              </a:rPr>
              <a:t>Regioselectivity: The </a:t>
            </a:r>
            <a:r>
              <a:rPr lang="en-US" b="1" dirty="0">
                <a:latin typeface="Palatino Linotype" panose="02040502050505030304" pitchFamily="18" charset="0"/>
              </a:rPr>
              <a:t>2</a:t>
            </a:r>
            <a:r>
              <a:rPr lang="en-US" dirty="0">
                <a:latin typeface="Palatino Linotype" panose="02040502050505030304" pitchFamily="18" charset="0"/>
              </a:rPr>
              <a:t> and </a:t>
            </a:r>
            <a:r>
              <a:rPr lang="en-US" b="1" dirty="0">
                <a:latin typeface="Palatino Linotype" panose="02040502050505030304" pitchFamily="18" charset="0"/>
              </a:rPr>
              <a:t>5</a:t>
            </a:r>
            <a:r>
              <a:rPr lang="en-US" dirty="0">
                <a:latin typeface="Palatino Linotype" panose="02040502050505030304" pitchFamily="18" charset="0"/>
              </a:rPr>
              <a:t> (α) positions are more reactive than </a:t>
            </a:r>
            <a:r>
              <a:rPr lang="en-US" b="1" dirty="0">
                <a:latin typeface="Palatino Linotype" panose="02040502050505030304" pitchFamily="18" charset="0"/>
              </a:rPr>
              <a:t>3</a:t>
            </a:r>
            <a:r>
              <a:rPr lang="en-US" dirty="0">
                <a:latin typeface="Palatino Linotype" panose="02040502050505030304" pitchFamily="18" charset="0"/>
              </a:rPr>
              <a:t> and </a:t>
            </a:r>
            <a:r>
              <a:rPr lang="en-US" b="1" dirty="0">
                <a:latin typeface="Palatino Linotype" panose="02040502050505030304" pitchFamily="18" charset="0"/>
              </a:rPr>
              <a:t>4</a:t>
            </a:r>
            <a:r>
              <a:rPr lang="en-US" dirty="0">
                <a:latin typeface="Palatino Linotype" panose="02040502050505030304" pitchFamily="18" charset="0"/>
              </a:rPr>
              <a:t> (β) positions, as in </a:t>
            </a:r>
            <a:r>
              <a:rPr lang="en-US" b="1" dirty="0">
                <a:solidFill>
                  <a:srgbClr val="30A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pyrrole</a:t>
            </a:r>
            <a:r>
              <a:rPr lang="en-US" dirty="0">
                <a:latin typeface="Palatino Linotype" panose="02040502050505030304" pitchFamily="18" charset="0"/>
              </a:rPr>
              <a:t> the intermediate  results from electrophilic attack at C2 can be stabilized by three resonance structure while the intermediate results from the attack C3 is only stabilized by two resonance structures.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FC8457-8B67-40D4-B500-2E03E4A2A058}"/>
              </a:ext>
            </a:extLst>
          </p:cNvPr>
          <p:cNvSpPr txBox="1"/>
          <p:nvPr/>
        </p:nvSpPr>
        <p:spPr>
          <a:xfrm>
            <a:off x="894088" y="809882"/>
            <a:ext cx="8155177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Ring Containing One Heteroatom</a:t>
            </a:r>
          </a:p>
        </p:txBody>
      </p:sp>
    </p:spTree>
    <p:extLst>
      <p:ext uri="{BB962C8B-B14F-4D97-AF65-F5344CB8AC3E}">
        <p14:creationId xmlns:p14="http://schemas.microsoft.com/office/powerpoint/2010/main" val="1756397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7846e44-b92c-41a6-a022-fd9bcbf4bc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C5FFB292FB347924CDF580B003E14" ma:contentTypeVersion="15" ma:contentTypeDescription="Create a new document." ma:contentTypeScope="" ma:versionID="3ed1c0713ed2160fb1d6a97c535ade13">
  <xsd:schema xmlns:xsd="http://www.w3.org/2001/XMLSchema" xmlns:xs="http://www.w3.org/2001/XMLSchema" xmlns:p="http://schemas.microsoft.com/office/2006/metadata/properties" xmlns:ns3="a7846e44-b92c-41a6-a022-fd9bcbf4bced" xmlns:ns4="345886eb-6373-4d89-9248-fd92befdd224" targetNamespace="http://schemas.microsoft.com/office/2006/metadata/properties" ma:root="true" ma:fieldsID="b767cf49c1e70a9fa5ad07bc48fa617a" ns3:_="" ns4:_="">
    <xsd:import namespace="a7846e44-b92c-41a6-a022-fd9bcbf4bced"/>
    <xsd:import namespace="345886eb-6373-4d89-9248-fd92befdd2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46e44-b92c-41a6-a022-fd9bcbf4b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886eb-6373-4d89-9248-fd92befdd2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FC5D57-D3C3-4073-A5E4-BF5C838A3C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3A82C2-172B-4664-8D4F-E537D8CF82FA}">
  <ds:schemaRefs>
    <ds:schemaRef ds:uri="http://purl.org/dc/terms/"/>
    <ds:schemaRef ds:uri="345886eb-6373-4d89-9248-fd92befdd224"/>
    <ds:schemaRef ds:uri="a7846e44-b92c-41a6-a022-fd9bcbf4bce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F8D9E0-B8B1-48F9-ABC5-43BCD1118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46e44-b92c-41a6-a022-fd9bcbf4bced"/>
    <ds:schemaRef ds:uri="345886eb-6373-4d89-9248-fd92befdd2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49687</TotalTime>
  <Words>2452</Words>
  <Application>Microsoft Office PowerPoint</Application>
  <PresentationFormat>On-screen Show (4:3)</PresentationFormat>
  <Paragraphs>297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Calibri</vt:lpstr>
      <vt:lpstr>Cambria Math</vt:lpstr>
      <vt:lpstr>Corbel</vt:lpstr>
      <vt:lpstr>Courier New</vt:lpstr>
      <vt:lpstr>Palatino Linotype</vt:lpstr>
      <vt:lpstr>Sakkal Majalla</vt:lpstr>
      <vt:lpstr>Times New Roman</vt:lpstr>
      <vt:lpstr>Wingdings</vt:lpstr>
      <vt:lpstr>Parallax</vt:lpstr>
      <vt:lpstr>CS ChemDraw Drawing</vt:lpstr>
      <vt:lpstr>PowerPoint Presentation</vt:lpstr>
      <vt:lpstr>Five-Membered Rings</vt:lpstr>
      <vt:lpstr>PowerPoint Presentation</vt:lpstr>
      <vt:lpstr>Drugs Containing Five-Membered Rings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Physical Preparties </vt:lpstr>
      <vt:lpstr>Synthesis</vt:lpstr>
      <vt:lpstr>Synthesis</vt:lpstr>
      <vt:lpstr>Synthesis</vt:lpstr>
      <vt:lpstr>Synthesis</vt:lpstr>
      <vt:lpstr>Synthesis</vt:lpstr>
      <vt:lpstr>Synthesis</vt:lpstr>
      <vt:lpstr>Synthesis</vt:lpstr>
      <vt:lpstr>Synthesis</vt:lpstr>
      <vt:lpstr>Synthesis</vt:lpstr>
      <vt:lpstr>Synthesis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  <vt:lpstr>Reactions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تحفيز الطلبة باستخدام منتديات النقاش</dc:title>
  <dc:creator>Riyadh Alshammari</dc:creator>
  <cp:lastModifiedBy>Sultan Saad Almadhhi</cp:lastModifiedBy>
  <cp:revision>296</cp:revision>
  <cp:lastPrinted>2024-08-19T12:24:22Z</cp:lastPrinted>
  <dcterms:created xsi:type="dcterms:W3CDTF">2024-04-15T17:58:11Z</dcterms:created>
  <dcterms:modified xsi:type="dcterms:W3CDTF">2024-10-12T11:52:27Z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0x0101001D4C5FFB292FB347924CDF580B003E14</vt:lpwstr>
  </property>
</Properties>
</file>