
<file path=[Content_Types].xml><?xml version="1.0" encoding="utf-8"?>
<Types xmlns="http://schemas.openxmlformats.org/package/2006/content-types">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9" r:id="rId4"/>
  </p:sldMasterIdLst>
  <p:notesMasterIdLst>
    <p:notesMasterId r:id="rId58"/>
  </p:notesMasterIdLst>
  <p:sldIdLst>
    <p:sldId id="256" r:id="rId5"/>
    <p:sldId id="277" r:id="rId6"/>
    <p:sldId id="278" r:id="rId7"/>
    <p:sldId id="279" r:id="rId8"/>
    <p:sldId id="280" r:id="rId9"/>
    <p:sldId id="287" r:id="rId10"/>
    <p:sldId id="281" r:id="rId11"/>
    <p:sldId id="288" r:id="rId12"/>
    <p:sldId id="283" r:id="rId13"/>
    <p:sldId id="340" r:id="rId14"/>
    <p:sldId id="284" r:id="rId15"/>
    <p:sldId id="289" r:id="rId16"/>
    <p:sldId id="290" r:id="rId17"/>
    <p:sldId id="291" r:id="rId18"/>
    <p:sldId id="293" r:id="rId19"/>
    <p:sldId id="335" r:id="rId20"/>
    <p:sldId id="294" r:id="rId21"/>
    <p:sldId id="295" r:id="rId22"/>
    <p:sldId id="296" r:id="rId23"/>
    <p:sldId id="297" r:id="rId24"/>
    <p:sldId id="298" r:id="rId25"/>
    <p:sldId id="303" r:id="rId26"/>
    <p:sldId id="300" r:id="rId27"/>
    <p:sldId id="304" r:id="rId28"/>
    <p:sldId id="305" r:id="rId29"/>
    <p:sldId id="306" r:id="rId30"/>
    <p:sldId id="307" r:id="rId31"/>
    <p:sldId id="308" r:id="rId32"/>
    <p:sldId id="309" r:id="rId33"/>
    <p:sldId id="310" r:id="rId34"/>
    <p:sldId id="301" r:id="rId35"/>
    <p:sldId id="320" r:id="rId36"/>
    <p:sldId id="321" r:id="rId37"/>
    <p:sldId id="317" r:id="rId38"/>
    <p:sldId id="326" r:id="rId39"/>
    <p:sldId id="322" r:id="rId40"/>
    <p:sldId id="323" r:id="rId41"/>
    <p:sldId id="324" r:id="rId42"/>
    <p:sldId id="313" r:id="rId43"/>
    <p:sldId id="327" r:id="rId44"/>
    <p:sldId id="325" r:id="rId45"/>
    <p:sldId id="328" r:id="rId46"/>
    <p:sldId id="329" r:id="rId47"/>
    <p:sldId id="330" r:id="rId48"/>
    <p:sldId id="331" r:id="rId49"/>
    <p:sldId id="332" r:id="rId50"/>
    <p:sldId id="336" r:id="rId51"/>
    <p:sldId id="337" r:id="rId52"/>
    <p:sldId id="311" r:id="rId53"/>
    <p:sldId id="316" r:id="rId54"/>
    <p:sldId id="333" r:id="rId55"/>
    <p:sldId id="338" r:id="rId56"/>
    <p:sldId id="339" r:id="rId5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63" userDrawn="1">
          <p15:clr>
            <a:srgbClr val="A4A3A4"/>
          </p15:clr>
        </p15:guide>
        <p15:guide id="2" pos="3084" userDrawn="1">
          <p15:clr>
            <a:srgbClr val="A4A3A4"/>
          </p15:clr>
        </p15:guide>
        <p15:guide id="3"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ACEC"/>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1A3B90-A5F0-4D10-A858-F06B7F1788EB}" v="187" dt="2024-04-28T19:58:0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702" autoAdjust="0"/>
    <p:restoredTop sz="94660"/>
  </p:normalViewPr>
  <p:slideViewPr>
    <p:cSldViewPr snapToGrid="0">
      <p:cViewPr varScale="1">
        <p:scale>
          <a:sx n="111" d="100"/>
          <a:sy n="111" d="100"/>
        </p:scale>
        <p:origin x="1470" y="102"/>
      </p:cViewPr>
      <p:guideLst>
        <p:guide orient="horz" pos="2863"/>
        <p:guide pos="3084"/>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iyadh Alshammari" userId="ca8aced9-c928-45ca-81cc-0a6e988ccfb6" providerId="ADAL" clId="{0B1A3B90-A5F0-4D10-A858-F06B7F1788EB}"/>
    <pc:docChg chg="undo custSel addSld delSld modSld sldOrd">
      <pc:chgData name="Riyadh Alshammari" userId="ca8aced9-c928-45ca-81cc-0a6e988ccfb6" providerId="ADAL" clId="{0B1A3B90-A5F0-4D10-A858-F06B7F1788EB}" dt="2024-04-28T19:58:03" v="184" actId="1076"/>
      <pc:docMkLst>
        <pc:docMk/>
      </pc:docMkLst>
      <pc:sldChg chg="modSp">
        <pc:chgData name="Riyadh Alshammari" userId="ca8aced9-c928-45ca-81cc-0a6e988ccfb6" providerId="ADAL" clId="{0B1A3B90-A5F0-4D10-A858-F06B7F1788EB}" dt="2024-04-28T19:56:17.741" v="183" actId="1076"/>
        <pc:sldMkLst>
          <pc:docMk/>
          <pc:sldMk cId="2590662906" sldId="256"/>
        </pc:sldMkLst>
        <pc:spChg chg="mod">
          <ac:chgData name="Riyadh Alshammari" userId="ca8aced9-c928-45ca-81cc-0a6e988ccfb6" providerId="ADAL" clId="{0B1A3B90-A5F0-4D10-A858-F06B7F1788EB}" dt="2024-04-28T19:55:59.587" v="181" actId="1076"/>
          <ac:spMkLst>
            <pc:docMk/>
            <pc:sldMk cId="2590662906" sldId="256"/>
            <ac:spMk id="2" creationId="{74B5BF8C-9D4C-4CB5-AE18-FC5C100374AD}"/>
          </ac:spMkLst>
        </pc:spChg>
        <pc:spChg chg="mod">
          <ac:chgData name="Riyadh Alshammari" userId="ca8aced9-c928-45ca-81cc-0a6e988ccfb6" providerId="ADAL" clId="{0B1A3B90-A5F0-4D10-A858-F06B7F1788EB}" dt="2024-04-28T19:56:17.741" v="183" actId="1076"/>
          <ac:spMkLst>
            <pc:docMk/>
            <pc:sldMk cId="2590662906" sldId="256"/>
            <ac:spMk id="3" creationId="{61AED5C3-8402-41F3-953D-2C2B49106648}"/>
          </ac:spMkLst>
        </pc:spChg>
        <pc:spChg chg="mod">
          <ac:chgData name="Riyadh Alshammari" userId="ca8aced9-c928-45ca-81cc-0a6e988ccfb6" providerId="ADAL" clId="{0B1A3B90-A5F0-4D10-A858-F06B7F1788EB}" dt="2024-04-28T19:55:49.979" v="180" actId="1076"/>
          <ac:spMkLst>
            <pc:docMk/>
            <pc:sldMk cId="2590662906" sldId="256"/>
            <ac:spMk id="4" creationId="{29FF5638-B23F-4E10-9080-E24F20E364AD}"/>
          </ac:spMkLst>
        </pc:spChg>
      </pc:sldChg>
      <pc:sldChg chg="modSp">
        <pc:chgData name="Riyadh Alshammari" userId="ca8aced9-c928-45ca-81cc-0a6e988ccfb6" providerId="ADAL" clId="{0B1A3B90-A5F0-4D10-A858-F06B7F1788EB}" dt="2024-04-28T19:34:39.830" v="0" actId="732"/>
        <pc:sldMkLst>
          <pc:docMk/>
          <pc:sldMk cId="2311266153" sldId="258"/>
        </pc:sldMkLst>
        <pc:picChg chg="mod modCrop">
          <ac:chgData name="Riyadh Alshammari" userId="ca8aced9-c928-45ca-81cc-0a6e988ccfb6" providerId="ADAL" clId="{0B1A3B90-A5F0-4D10-A858-F06B7F1788EB}" dt="2024-04-28T19:34:39.830" v="0" actId="732"/>
          <ac:picMkLst>
            <pc:docMk/>
            <pc:sldMk cId="2311266153" sldId="258"/>
            <ac:picMk id="5" creationId="{602941BE-9331-4FA3-8018-5F528BA0948D}"/>
          </ac:picMkLst>
        </pc:picChg>
      </pc:sldChg>
      <pc:sldChg chg="modSp">
        <pc:chgData name="Riyadh Alshammari" userId="ca8aced9-c928-45ca-81cc-0a6e988ccfb6" providerId="ADAL" clId="{0B1A3B90-A5F0-4D10-A858-F06B7F1788EB}" dt="2024-04-28T19:38:19.023" v="64" actId="207"/>
        <pc:sldMkLst>
          <pc:docMk/>
          <pc:sldMk cId="688237358" sldId="259"/>
        </pc:sldMkLst>
        <pc:graphicFrameChg chg="mod">
          <ac:chgData name="Riyadh Alshammari" userId="ca8aced9-c928-45ca-81cc-0a6e988ccfb6" providerId="ADAL" clId="{0B1A3B90-A5F0-4D10-A858-F06B7F1788EB}" dt="2024-04-28T19:38:19.023" v="64" actId="207"/>
          <ac:graphicFrameMkLst>
            <pc:docMk/>
            <pc:sldMk cId="688237358" sldId="259"/>
            <ac:graphicFrameMk id="5" creationId="{2696549E-32EA-0B58-D36C-981311B07D63}"/>
          </ac:graphicFrameMkLst>
        </pc:graphicFrameChg>
      </pc:sldChg>
      <pc:sldChg chg="addSp modSp">
        <pc:chgData name="Riyadh Alshammari" userId="ca8aced9-c928-45ca-81cc-0a6e988ccfb6" providerId="ADAL" clId="{0B1A3B90-A5F0-4D10-A858-F06B7F1788EB}" dt="2024-04-28T19:44:13.594" v="120" actId="1076"/>
        <pc:sldMkLst>
          <pc:docMk/>
          <pc:sldMk cId="254106729" sldId="262"/>
        </pc:sldMkLst>
        <pc:spChg chg="mod">
          <ac:chgData name="Riyadh Alshammari" userId="ca8aced9-c928-45ca-81cc-0a6e988ccfb6" providerId="ADAL" clId="{0B1A3B90-A5F0-4D10-A858-F06B7F1788EB}" dt="2024-04-28T19:43:27.626" v="112" actId="1076"/>
          <ac:spMkLst>
            <pc:docMk/>
            <pc:sldMk cId="254106729" sldId="262"/>
            <ac:spMk id="3" creationId="{E00F28FA-FC81-4ED5-A71A-A4A7EDE3F3B4}"/>
          </ac:spMkLst>
        </pc:spChg>
        <pc:picChg chg="mod modCrop">
          <ac:chgData name="Riyadh Alshammari" userId="ca8aced9-c928-45ca-81cc-0a6e988ccfb6" providerId="ADAL" clId="{0B1A3B90-A5F0-4D10-A858-F06B7F1788EB}" dt="2024-04-28T19:43:31.686" v="113" actId="1076"/>
          <ac:picMkLst>
            <pc:docMk/>
            <pc:sldMk cId="254106729" sldId="262"/>
            <ac:picMk id="5" creationId="{DF4F0931-DD01-48A5-96DA-2F6FAACCA2F4}"/>
          </ac:picMkLst>
        </pc:picChg>
        <pc:picChg chg="add mod modCrop">
          <ac:chgData name="Riyadh Alshammari" userId="ca8aced9-c928-45ca-81cc-0a6e988ccfb6" providerId="ADAL" clId="{0B1A3B90-A5F0-4D10-A858-F06B7F1788EB}" dt="2024-04-28T19:44:07.655" v="119" actId="1440"/>
          <ac:picMkLst>
            <pc:docMk/>
            <pc:sldMk cId="254106729" sldId="262"/>
            <ac:picMk id="6" creationId="{CE6D108F-3FCE-428A-891A-096E4839B62B}"/>
          </ac:picMkLst>
        </pc:picChg>
        <pc:inkChg chg="add mod">
          <ac:chgData name="Riyadh Alshammari" userId="ca8aced9-c928-45ca-81cc-0a6e988ccfb6" providerId="ADAL" clId="{0B1A3B90-A5F0-4D10-A858-F06B7F1788EB}" dt="2024-04-28T19:44:13.594" v="120" actId="1076"/>
          <ac:inkMkLst>
            <pc:docMk/>
            <pc:sldMk cId="254106729" sldId="262"/>
            <ac:inkMk id="4" creationId="{9ACE7386-BF7D-4BA3-BD29-C343602970E4}"/>
          </ac:inkMkLst>
        </pc:inkChg>
      </pc:sldChg>
      <pc:sldChg chg="addSp delSp modSp">
        <pc:chgData name="Riyadh Alshammari" userId="ca8aced9-c928-45ca-81cc-0a6e988ccfb6" providerId="ADAL" clId="{0B1A3B90-A5F0-4D10-A858-F06B7F1788EB}" dt="2024-04-28T19:45:19.227" v="136" actId="1076"/>
        <pc:sldMkLst>
          <pc:docMk/>
          <pc:sldMk cId="1097085585" sldId="263"/>
        </pc:sldMkLst>
        <pc:picChg chg="del">
          <ac:chgData name="Riyadh Alshammari" userId="ca8aced9-c928-45ca-81cc-0a6e988ccfb6" providerId="ADAL" clId="{0B1A3B90-A5F0-4D10-A858-F06B7F1788EB}" dt="2024-04-28T19:44:47.606" v="123"/>
          <ac:picMkLst>
            <pc:docMk/>
            <pc:sldMk cId="1097085585" sldId="263"/>
            <ac:picMk id="6" creationId="{B3AB889E-3988-4724-899D-77E80149309E}"/>
          </ac:picMkLst>
        </pc:picChg>
        <pc:picChg chg="add mod">
          <ac:chgData name="Riyadh Alshammari" userId="ca8aced9-c928-45ca-81cc-0a6e988ccfb6" providerId="ADAL" clId="{0B1A3B90-A5F0-4D10-A858-F06B7F1788EB}" dt="2024-04-28T19:45:17.589" v="135" actId="1076"/>
          <ac:picMkLst>
            <pc:docMk/>
            <pc:sldMk cId="1097085585" sldId="263"/>
            <ac:picMk id="7" creationId="{254139AB-BA4F-49F6-8DEF-97563751C399}"/>
          </ac:picMkLst>
        </pc:picChg>
        <pc:picChg chg="add mod">
          <ac:chgData name="Riyadh Alshammari" userId="ca8aced9-c928-45ca-81cc-0a6e988ccfb6" providerId="ADAL" clId="{0B1A3B90-A5F0-4D10-A858-F06B7F1788EB}" dt="2024-04-28T19:45:19.227" v="136" actId="1076"/>
          <ac:picMkLst>
            <pc:docMk/>
            <pc:sldMk cId="1097085585" sldId="263"/>
            <ac:picMk id="8" creationId="{F3539667-9951-4F3F-8F4F-DE6EC6223594}"/>
          </ac:picMkLst>
        </pc:picChg>
      </pc:sldChg>
      <pc:sldChg chg="addSp delSp modSp ord">
        <pc:chgData name="Riyadh Alshammari" userId="ca8aced9-c928-45ca-81cc-0a6e988ccfb6" providerId="ADAL" clId="{0B1A3B90-A5F0-4D10-A858-F06B7F1788EB}" dt="2024-04-28T19:55:21.593" v="169" actId="1076"/>
        <pc:sldMkLst>
          <pc:docMk/>
          <pc:sldMk cId="1301248217" sldId="266"/>
        </pc:sldMkLst>
        <pc:spChg chg="mod">
          <ac:chgData name="Riyadh Alshammari" userId="ca8aced9-c928-45ca-81cc-0a6e988ccfb6" providerId="ADAL" clId="{0B1A3B90-A5F0-4D10-A858-F06B7F1788EB}" dt="2024-04-28T19:52:45.234" v="158" actId="403"/>
          <ac:spMkLst>
            <pc:docMk/>
            <pc:sldMk cId="1301248217" sldId="266"/>
            <ac:spMk id="2" creationId="{950875C6-4E5E-4DE8-A13D-CC5B5EE681E5}"/>
          </ac:spMkLst>
        </pc:spChg>
        <pc:spChg chg="mod">
          <ac:chgData name="Riyadh Alshammari" userId="ca8aced9-c928-45ca-81cc-0a6e988ccfb6" providerId="ADAL" clId="{0B1A3B90-A5F0-4D10-A858-F06B7F1788EB}" dt="2024-04-28T19:52:35.632" v="156" actId="12"/>
          <ac:spMkLst>
            <pc:docMk/>
            <pc:sldMk cId="1301248217" sldId="266"/>
            <ac:spMk id="3" creationId="{E912768F-908B-4AA2-8EF2-1849DE9F391A}"/>
          </ac:spMkLst>
        </pc:spChg>
        <pc:picChg chg="add mod modCrop">
          <ac:chgData name="Riyadh Alshammari" userId="ca8aced9-c928-45ca-81cc-0a6e988ccfb6" providerId="ADAL" clId="{0B1A3B90-A5F0-4D10-A858-F06B7F1788EB}" dt="2024-04-28T19:55:21.593" v="169" actId="1076"/>
          <ac:picMkLst>
            <pc:docMk/>
            <pc:sldMk cId="1301248217" sldId="266"/>
            <ac:picMk id="5" creationId="{E240A007-6F2E-4BFA-8C9B-A1B0BFD4EB11}"/>
          </ac:picMkLst>
        </pc:picChg>
        <pc:picChg chg="add del mod modCrop">
          <ac:chgData name="Riyadh Alshammari" userId="ca8aced9-c928-45ca-81cc-0a6e988ccfb6" providerId="ADAL" clId="{0B1A3B90-A5F0-4D10-A858-F06B7F1788EB}" dt="2024-04-28T19:54:44.894" v="164" actId="478"/>
          <ac:picMkLst>
            <pc:docMk/>
            <pc:sldMk cId="1301248217" sldId="266"/>
            <ac:picMk id="1026" creationId="{B88BB0AC-6C1C-402B-9442-422D7525D8E5}"/>
          </ac:picMkLst>
        </pc:picChg>
      </pc:sldChg>
      <pc:sldChg chg="addSp delSp modSp">
        <pc:chgData name="Riyadh Alshammari" userId="ca8aced9-c928-45ca-81cc-0a6e988ccfb6" providerId="ADAL" clId="{0B1A3B90-A5F0-4D10-A858-F06B7F1788EB}" dt="2024-04-28T19:50:03.925" v="143" actId="1076"/>
        <pc:sldMkLst>
          <pc:docMk/>
          <pc:sldMk cId="3745922840" sldId="267"/>
        </pc:sldMkLst>
        <pc:spChg chg="del">
          <ac:chgData name="Riyadh Alshammari" userId="ca8aced9-c928-45ca-81cc-0a6e988ccfb6" providerId="ADAL" clId="{0B1A3B90-A5F0-4D10-A858-F06B7F1788EB}" dt="2024-04-28T19:49:30.235" v="137"/>
          <ac:spMkLst>
            <pc:docMk/>
            <pc:sldMk cId="3745922840" sldId="267"/>
            <ac:spMk id="3" creationId="{ECE33126-BEF5-45D0-85F7-744ADAF8ACDC}"/>
          </ac:spMkLst>
        </pc:spChg>
        <pc:picChg chg="add mod modCrop">
          <ac:chgData name="Riyadh Alshammari" userId="ca8aced9-c928-45ca-81cc-0a6e988ccfb6" providerId="ADAL" clId="{0B1A3B90-A5F0-4D10-A858-F06B7F1788EB}" dt="2024-04-28T19:50:03.925" v="143" actId="1076"/>
          <ac:picMkLst>
            <pc:docMk/>
            <pc:sldMk cId="3745922840" sldId="267"/>
            <ac:picMk id="5" creationId="{B0D00750-6D59-4A6B-A19F-63BC1AE9C311}"/>
          </ac:picMkLst>
        </pc:picChg>
      </pc:sldChg>
      <pc:sldChg chg="modSp">
        <pc:chgData name="Riyadh Alshammari" userId="ca8aced9-c928-45ca-81cc-0a6e988ccfb6" providerId="ADAL" clId="{0B1A3B90-A5F0-4D10-A858-F06B7F1788EB}" dt="2024-04-28T19:36:19.797" v="53" actId="20577"/>
        <pc:sldMkLst>
          <pc:docMk/>
          <pc:sldMk cId="1006704057" sldId="269"/>
        </pc:sldMkLst>
        <pc:spChg chg="mod">
          <ac:chgData name="Riyadh Alshammari" userId="ca8aced9-c928-45ca-81cc-0a6e988ccfb6" providerId="ADAL" clId="{0B1A3B90-A5F0-4D10-A858-F06B7F1788EB}" dt="2024-04-28T19:36:19.797" v="53" actId="20577"/>
          <ac:spMkLst>
            <pc:docMk/>
            <pc:sldMk cId="1006704057" sldId="269"/>
            <ac:spMk id="3" creationId="{9584758C-A0D8-49C6-9958-4233F2070102}"/>
          </ac:spMkLst>
        </pc:spChg>
      </pc:sldChg>
      <pc:sldChg chg="addSp delSp">
        <pc:chgData name="Riyadh Alshammari" userId="ca8aced9-c928-45ca-81cc-0a6e988ccfb6" providerId="ADAL" clId="{0B1A3B90-A5F0-4D10-A858-F06B7F1788EB}" dt="2024-04-28T19:40:33.918" v="83"/>
        <pc:sldMkLst>
          <pc:docMk/>
          <pc:sldMk cId="675540128" sldId="277"/>
        </pc:sldMkLst>
        <pc:inkChg chg="add del">
          <ac:chgData name="Riyadh Alshammari" userId="ca8aced9-c928-45ca-81cc-0a6e988ccfb6" providerId="ADAL" clId="{0B1A3B90-A5F0-4D10-A858-F06B7F1788EB}" dt="2024-04-28T19:40:09.384" v="75"/>
          <ac:inkMkLst>
            <pc:docMk/>
            <pc:sldMk cId="675540128" sldId="277"/>
            <ac:inkMk id="3" creationId="{89074BBB-1ACE-4291-BEF4-B8FAF5B07A18}"/>
          </ac:inkMkLst>
        </pc:inkChg>
        <pc:inkChg chg="add del">
          <ac:chgData name="Riyadh Alshammari" userId="ca8aced9-c928-45ca-81cc-0a6e988ccfb6" providerId="ADAL" clId="{0B1A3B90-A5F0-4D10-A858-F06B7F1788EB}" dt="2024-04-28T19:40:08.382" v="74"/>
          <ac:inkMkLst>
            <pc:docMk/>
            <pc:sldMk cId="675540128" sldId="277"/>
            <ac:inkMk id="6" creationId="{6E1412CB-8305-4CD5-BAAE-3F3DB6A90397}"/>
          </ac:inkMkLst>
        </pc:inkChg>
        <pc:inkChg chg="add del">
          <ac:chgData name="Riyadh Alshammari" userId="ca8aced9-c928-45ca-81cc-0a6e988ccfb6" providerId="ADAL" clId="{0B1A3B90-A5F0-4D10-A858-F06B7F1788EB}" dt="2024-04-28T19:40:07.898" v="73"/>
          <ac:inkMkLst>
            <pc:docMk/>
            <pc:sldMk cId="675540128" sldId="277"/>
            <ac:inkMk id="7" creationId="{7157D749-C8D1-44C8-91E2-4C9E8E8BBB40}"/>
          </ac:inkMkLst>
        </pc:inkChg>
        <pc:inkChg chg="add del">
          <ac:chgData name="Riyadh Alshammari" userId="ca8aced9-c928-45ca-81cc-0a6e988ccfb6" providerId="ADAL" clId="{0B1A3B90-A5F0-4D10-A858-F06B7F1788EB}" dt="2024-04-28T19:40:07.679" v="72"/>
          <ac:inkMkLst>
            <pc:docMk/>
            <pc:sldMk cId="675540128" sldId="277"/>
            <ac:inkMk id="8" creationId="{0058E606-68C8-4F5C-B76A-3972478626C5}"/>
          </ac:inkMkLst>
        </pc:inkChg>
        <pc:inkChg chg="add">
          <ac:chgData name="Riyadh Alshammari" userId="ca8aced9-c928-45ca-81cc-0a6e988ccfb6" providerId="ADAL" clId="{0B1A3B90-A5F0-4D10-A858-F06B7F1788EB}" dt="2024-04-28T19:40:04.090" v="69"/>
          <ac:inkMkLst>
            <pc:docMk/>
            <pc:sldMk cId="675540128" sldId="277"/>
            <ac:inkMk id="9" creationId="{4081B2A2-7666-45E6-B30A-FE8F508D67F8}"/>
          </ac:inkMkLst>
        </pc:inkChg>
        <pc:inkChg chg="add del">
          <ac:chgData name="Riyadh Alshammari" userId="ca8aced9-c928-45ca-81cc-0a6e988ccfb6" providerId="ADAL" clId="{0B1A3B90-A5F0-4D10-A858-F06B7F1788EB}" dt="2024-04-28T19:40:07.445" v="71"/>
          <ac:inkMkLst>
            <pc:docMk/>
            <pc:sldMk cId="675540128" sldId="277"/>
            <ac:inkMk id="10" creationId="{8ABA7F5A-C99E-46AF-9F37-1ADE0911C566}"/>
          </ac:inkMkLst>
        </pc:inkChg>
        <pc:inkChg chg="add del">
          <ac:chgData name="Riyadh Alshammari" userId="ca8aced9-c928-45ca-81cc-0a6e988ccfb6" providerId="ADAL" clId="{0B1A3B90-A5F0-4D10-A858-F06B7F1788EB}" dt="2024-04-28T19:40:16.325" v="77"/>
          <ac:inkMkLst>
            <pc:docMk/>
            <pc:sldMk cId="675540128" sldId="277"/>
            <ac:inkMk id="11" creationId="{71E54A11-6AFE-4092-B9E0-87037DF1BC98}"/>
          </ac:inkMkLst>
        </pc:inkChg>
        <pc:inkChg chg="add">
          <ac:chgData name="Riyadh Alshammari" userId="ca8aced9-c928-45ca-81cc-0a6e988ccfb6" providerId="ADAL" clId="{0B1A3B90-A5F0-4D10-A858-F06B7F1788EB}" dt="2024-04-28T19:40:26.213" v="78"/>
          <ac:inkMkLst>
            <pc:docMk/>
            <pc:sldMk cId="675540128" sldId="277"/>
            <ac:inkMk id="12" creationId="{AAE89813-D3DB-4CC7-B0B2-5647DC9FA594}"/>
          </ac:inkMkLst>
        </pc:inkChg>
        <pc:inkChg chg="add">
          <ac:chgData name="Riyadh Alshammari" userId="ca8aced9-c928-45ca-81cc-0a6e988ccfb6" providerId="ADAL" clId="{0B1A3B90-A5F0-4D10-A858-F06B7F1788EB}" dt="2024-04-28T19:40:27.812" v="79"/>
          <ac:inkMkLst>
            <pc:docMk/>
            <pc:sldMk cId="675540128" sldId="277"/>
            <ac:inkMk id="13" creationId="{3A3FF116-6BE2-457E-AC42-90D561AF5419}"/>
          </ac:inkMkLst>
        </pc:inkChg>
        <pc:inkChg chg="add del">
          <ac:chgData name="Riyadh Alshammari" userId="ca8aced9-c928-45ca-81cc-0a6e988ccfb6" providerId="ADAL" clId="{0B1A3B90-A5F0-4D10-A858-F06B7F1788EB}" dt="2024-04-28T19:40:32.297" v="82"/>
          <ac:inkMkLst>
            <pc:docMk/>
            <pc:sldMk cId="675540128" sldId="277"/>
            <ac:inkMk id="14" creationId="{FFF1CAE3-1636-4A62-83D5-57AFEA661747}"/>
          </ac:inkMkLst>
        </pc:inkChg>
        <pc:inkChg chg="add del">
          <ac:chgData name="Riyadh Alshammari" userId="ca8aced9-c928-45ca-81cc-0a6e988ccfb6" providerId="ADAL" clId="{0B1A3B90-A5F0-4D10-A858-F06B7F1788EB}" dt="2024-04-28T19:40:32.297" v="82"/>
          <ac:inkMkLst>
            <pc:docMk/>
            <pc:sldMk cId="675540128" sldId="277"/>
            <ac:inkMk id="15" creationId="{9A209871-256B-4B70-9673-45C182B10D8C}"/>
          </ac:inkMkLst>
        </pc:inkChg>
        <pc:inkChg chg="add">
          <ac:chgData name="Riyadh Alshammari" userId="ca8aced9-c928-45ca-81cc-0a6e988ccfb6" providerId="ADAL" clId="{0B1A3B90-A5F0-4D10-A858-F06B7F1788EB}" dt="2024-04-28T19:40:32.297" v="82"/>
          <ac:inkMkLst>
            <pc:docMk/>
            <pc:sldMk cId="675540128" sldId="277"/>
            <ac:inkMk id="16" creationId="{9AF21753-2884-4444-A5F1-1510A8218B42}"/>
          </ac:inkMkLst>
        </pc:inkChg>
        <pc:inkChg chg="add">
          <ac:chgData name="Riyadh Alshammari" userId="ca8aced9-c928-45ca-81cc-0a6e988ccfb6" providerId="ADAL" clId="{0B1A3B90-A5F0-4D10-A858-F06B7F1788EB}" dt="2024-04-28T19:40:33.918" v="83"/>
          <ac:inkMkLst>
            <pc:docMk/>
            <pc:sldMk cId="675540128" sldId="277"/>
            <ac:inkMk id="17" creationId="{D07B81BE-6644-4CBA-8E53-435C3CE834A1}"/>
          </ac:inkMkLst>
        </pc:inkChg>
      </pc:sldChg>
      <pc:sldChg chg="addSp delSp modSp">
        <pc:chgData name="Riyadh Alshammari" userId="ca8aced9-c928-45ca-81cc-0a6e988ccfb6" providerId="ADAL" clId="{0B1A3B90-A5F0-4D10-A858-F06B7F1788EB}" dt="2024-04-28T19:45:02.111" v="129" actId="1076"/>
        <pc:sldMkLst>
          <pc:docMk/>
          <pc:sldMk cId="3662769795" sldId="278"/>
        </pc:sldMkLst>
        <pc:spChg chg="add del mod">
          <ac:chgData name="Riyadh Alshammari" userId="ca8aced9-c928-45ca-81cc-0a6e988ccfb6" providerId="ADAL" clId="{0B1A3B90-A5F0-4D10-A858-F06B7F1788EB}" dt="2024-04-28T19:44:55.692" v="125" actId="478"/>
          <ac:spMkLst>
            <pc:docMk/>
            <pc:sldMk cId="3662769795" sldId="278"/>
            <ac:spMk id="6" creationId="{5F11B329-1801-416F-8408-C0270B663F3A}"/>
          </ac:spMkLst>
        </pc:spChg>
        <pc:picChg chg="del">
          <ac:chgData name="Riyadh Alshammari" userId="ca8aced9-c928-45ca-81cc-0a6e988ccfb6" providerId="ADAL" clId="{0B1A3B90-A5F0-4D10-A858-F06B7F1788EB}" dt="2024-04-28T19:44:51.723" v="124" actId="478"/>
          <ac:picMkLst>
            <pc:docMk/>
            <pc:sldMk cId="3662769795" sldId="278"/>
            <ac:picMk id="4" creationId="{1450C4B3-BFD4-4941-8600-728D7E23B84D}"/>
          </ac:picMkLst>
        </pc:picChg>
        <pc:picChg chg="del">
          <ac:chgData name="Riyadh Alshammari" userId="ca8aced9-c928-45ca-81cc-0a6e988ccfb6" providerId="ADAL" clId="{0B1A3B90-A5F0-4D10-A858-F06B7F1788EB}" dt="2024-04-28T19:44:56.317" v="126" actId="478"/>
          <ac:picMkLst>
            <pc:docMk/>
            <pc:sldMk cId="3662769795" sldId="278"/>
            <ac:picMk id="5" creationId="{356CFF16-447D-4DDB-9BC2-D244B748AA32}"/>
          </ac:picMkLst>
        </pc:picChg>
        <pc:picChg chg="add mod">
          <ac:chgData name="Riyadh Alshammari" userId="ca8aced9-c928-45ca-81cc-0a6e988ccfb6" providerId="ADAL" clId="{0B1A3B90-A5F0-4D10-A858-F06B7F1788EB}" dt="2024-04-28T19:45:02.111" v="129" actId="1076"/>
          <ac:picMkLst>
            <pc:docMk/>
            <pc:sldMk cId="3662769795" sldId="278"/>
            <ac:picMk id="7" creationId="{444FDB8D-03E5-4230-AAF9-2E85E6E211D1}"/>
          </ac:picMkLst>
        </pc:picChg>
      </pc:sldChg>
      <pc:sldChg chg="modSp">
        <pc:chgData name="Riyadh Alshammari" userId="ca8aced9-c928-45ca-81cc-0a6e988ccfb6" providerId="ADAL" clId="{0B1A3B90-A5F0-4D10-A858-F06B7F1788EB}" dt="2024-04-28T19:35:55.344" v="50" actId="6549"/>
        <pc:sldMkLst>
          <pc:docMk/>
          <pc:sldMk cId="549261367" sldId="279"/>
        </pc:sldMkLst>
        <pc:spChg chg="mod">
          <ac:chgData name="Riyadh Alshammari" userId="ca8aced9-c928-45ca-81cc-0a6e988ccfb6" providerId="ADAL" clId="{0B1A3B90-A5F0-4D10-A858-F06B7F1788EB}" dt="2024-04-28T19:35:55.344" v="50" actId="6549"/>
          <ac:spMkLst>
            <pc:docMk/>
            <pc:sldMk cId="549261367" sldId="279"/>
            <ac:spMk id="3" creationId="{FC430456-9154-48DA-9251-34AC7D20F36D}"/>
          </ac:spMkLst>
        </pc:spChg>
      </pc:sldChg>
      <pc:sldChg chg="add del">
        <pc:chgData name="Riyadh Alshammari" userId="ca8aced9-c928-45ca-81cc-0a6e988ccfb6" providerId="ADAL" clId="{0B1A3B90-A5F0-4D10-A858-F06B7F1788EB}" dt="2024-04-28T19:52:09.727" v="152" actId="2696"/>
        <pc:sldMkLst>
          <pc:docMk/>
          <pc:sldMk cId="1214354542" sldId="280"/>
        </pc:sldMkLst>
      </pc:sldChg>
      <pc:sldChg chg="addSp delSp modSp add">
        <pc:chgData name="Riyadh Alshammari" userId="ca8aced9-c928-45ca-81cc-0a6e988ccfb6" providerId="ADAL" clId="{0B1A3B90-A5F0-4D10-A858-F06B7F1788EB}" dt="2024-04-28T19:58:03" v="184" actId="1076"/>
        <pc:sldMkLst>
          <pc:docMk/>
          <pc:sldMk cId="4120572797" sldId="281"/>
        </pc:sldMkLst>
        <pc:spChg chg="add mod">
          <ac:chgData name="Riyadh Alshammari" userId="ca8aced9-c928-45ca-81cc-0a6e988ccfb6" providerId="ADAL" clId="{0B1A3B90-A5F0-4D10-A858-F06B7F1788EB}" dt="2024-04-28T19:51:49.049" v="146" actId="478"/>
          <ac:spMkLst>
            <pc:docMk/>
            <pc:sldMk cId="4120572797" sldId="281"/>
            <ac:spMk id="6" creationId="{4ECA1D38-B7BF-4BB5-8EA6-2C374D25AEC4}"/>
          </ac:spMkLst>
        </pc:spChg>
        <pc:picChg chg="del">
          <ac:chgData name="Riyadh Alshammari" userId="ca8aced9-c928-45ca-81cc-0a6e988ccfb6" providerId="ADAL" clId="{0B1A3B90-A5F0-4D10-A858-F06B7F1788EB}" dt="2024-04-28T19:51:49.049" v="146" actId="478"/>
          <ac:picMkLst>
            <pc:docMk/>
            <pc:sldMk cId="4120572797" sldId="281"/>
            <ac:picMk id="5" creationId="{B0D00750-6D59-4A6B-A19F-63BC1AE9C311}"/>
          </ac:picMkLst>
        </pc:picChg>
        <pc:picChg chg="add mod">
          <ac:chgData name="Riyadh Alshammari" userId="ca8aced9-c928-45ca-81cc-0a6e988ccfb6" providerId="ADAL" clId="{0B1A3B90-A5F0-4D10-A858-F06B7F1788EB}" dt="2024-04-28T19:58:03" v="184" actId="1076"/>
          <ac:picMkLst>
            <pc:docMk/>
            <pc:sldMk cId="4120572797" sldId="281"/>
            <ac:picMk id="7" creationId="{565824D7-5097-4496-911E-A3320D9E8BCC}"/>
          </ac:picMkLst>
        </pc:picChg>
      </pc:sldChg>
      <pc:sldChg chg="add del">
        <pc:chgData name="Riyadh Alshammari" userId="ca8aced9-c928-45ca-81cc-0a6e988ccfb6" providerId="ADAL" clId="{0B1A3B90-A5F0-4D10-A858-F06B7F1788EB}" dt="2024-04-28T19:52:23.595" v="155" actId="2696"/>
        <pc:sldMkLst>
          <pc:docMk/>
          <pc:sldMk cId="3037075440" sldId="282"/>
        </pc:sldMkLst>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image" Target="../media/image18.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image" Target="../media/image23.emf"/><Relationship Id="rId6" Type="http://schemas.openxmlformats.org/officeDocument/2006/relationships/image" Target="../media/image28.emf"/><Relationship Id="rId5" Type="http://schemas.openxmlformats.org/officeDocument/2006/relationships/image" Target="../media/image27.emf"/><Relationship Id="rId4" Type="http://schemas.openxmlformats.org/officeDocument/2006/relationships/image" Target="../media/image26.e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image" Target="../media/image29.e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image" Target="../media/image31.e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image" Target="../media/image34.e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emf"/><Relationship Id="rId1" Type="http://schemas.openxmlformats.org/officeDocument/2006/relationships/image" Target="../media/image36.emf"/><Relationship Id="rId4" Type="http://schemas.openxmlformats.org/officeDocument/2006/relationships/image" Target="../media/image39.e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41.emf"/><Relationship Id="rId1" Type="http://schemas.openxmlformats.org/officeDocument/2006/relationships/image" Target="../media/image40.emf"/><Relationship Id="rId4" Type="http://schemas.openxmlformats.org/officeDocument/2006/relationships/image" Target="../media/image43.e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image" Target="../media/image4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image" Target="../media/image46.e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image" Target="../media/image49.emf"/><Relationship Id="rId1" Type="http://schemas.openxmlformats.org/officeDocument/2006/relationships/image" Target="../media/image48.emf"/><Relationship Id="rId4" Type="http://schemas.openxmlformats.org/officeDocument/2006/relationships/image" Target="../media/image5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52.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53.emf"/></Relationships>
</file>

<file path=ppt/drawings/_rels/vmlDrawing24.v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image" Target="../media/image55.emf"/><Relationship Id="rId1" Type="http://schemas.openxmlformats.org/officeDocument/2006/relationships/image" Target="../media/image54.emf"/><Relationship Id="rId4" Type="http://schemas.openxmlformats.org/officeDocument/2006/relationships/image" Target="../media/image57.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58.emf"/></Relationships>
</file>

<file path=ppt/drawings/_rels/vmlDrawing26.v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image" Target="../media/image60.emf"/><Relationship Id="rId1" Type="http://schemas.openxmlformats.org/officeDocument/2006/relationships/image" Target="../media/image59.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62.emf"/></Relationships>
</file>

<file path=ppt/drawings/_rels/vmlDrawing28.vml.rels><?xml version="1.0" encoding="UTF-8" standalone="yes"?>
<Relationships xmlns="http://schemas.openxmlformats.org/package/2006/relationships"><Relationship Id="rId2" Type="http://schemas.openxmlformats.org/officeDocument/2006/relationships/image" Target="../media/image64.emf"/><Relationship Id="rId1" Type="http://schemas.openxmlformats.org/officeDocument/2006/relationships/image" Target="../media/image63.emf"/></Relationships>
</file>

<file path=ppt/drawings/_rels/vmlDrawing29.vml.rels><?xml version="1.0" encoding="UTF-8" standalone="yes"?>
<Relationships xmlns="http://schemas.openxmlformats.org/package/2006/relationships"><Relationship Id="rId2" Type="http://schemas.openxmlformats.org/officeDocument/2006/relationships/image" Target="../media/image66.emf"/><Relationship Id="rId1" Type="http://schemas.openxmlformats.org/officeDocument/2006/relationships/image" Target="../media/image6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0.vml.rels><?xml version="1.0" encoding="UTF-8" standalone="yes"?>
<Relationships xmlns="http://schemas.openxmlformats.org/package/2006/relationships"><Relationship Id="rId2" Type="http://schemas.openxmlformats.org/officeDocument/2006/relationships/image" Target="../media/image66.emf"/><Relationship Id="rId1" Type="http://schemas.openxmlformats.org/officeDocument/2006/relationships/image" Target="../media/image67.emf"/></Relationships>
</file>

<file path=ppt/drawings/_rels/vmlDrawing31.vml.rels><?xml version="1.0" encoding="UTF-8" standalone="yes"?>
<Relationships xmlns="http://schemas.openxmlformats.org/package/2006/relationships"><Relationship Id="rId3" Type="http://schemas.openxmlformats.org/officeDocument/2006/relationships/image" Target="../media/image69.emf"/><Relationship Id="rId2" Type="http://schemas.openxmlformats.org/officeDocument/2006/relationships/image" Target="../media/image66.emf"/><Relationship Id="rId1" Type="http://schemas.openxmlformats.org/officeDocument/2006/relationships/image" Target="../media/image68.emf"/></Relationships>
</file>

<file path=ppt/drawings/_rels/vmlDrawing32.v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66.emf"/><Relationship Id="rId1" Type="http://schemas.openxmlformats.org/officeDocument/2006/relationships/image" Target="../media/image70.emf"/></Relationships>
</file>

<file path=ppt/drawings/_rels/vmlDrawing33.vml.rels><?xml version="1.0" encoding="UTF-8" standalone="yes"?>
<Relationships xmlns="http://schemas.openxmlformats.org/package/2006/relationships"><Relationship Id="rId2" Type="http://schemas.openxmlformats.org/officeDocument/2006/relationships/image" Target="../media/image66.emf"/><Relationship Id="rId1" Type="http://schemas.openxmlformats.org/officeDocument/2006/relationships/image" Target="../media/image71.emf"/></Relationships>
</file>

<file path=ppt/drawings/_rels/vmlDrawing34.vml.rels><?xml version="1.0" encoding="UTF-8" standalone="yes"?>
<Relationships xmlns="http://schemas.openxmlformats.org/package/2006/relationships"><Relationship Id="rId2" Type="http://schemas.openxmlformats.org/officeDocument/2006/relationships/image" Target="../media/image66.emf"/><Relationship Id="rId1" Type="http://schemas.openxmlformats.org/officeDocument/2006/relationships/image" Target="../media/image72.emf"/></Relationships>
</file>

<file path=ppt/drawings/_rels/vmlDrawing35.vml.rels><?xml version="1.0" encoding="UTF-8" standalone="yes"?>
<Relationships xmlns="http://schemas.openxmlformats.org/package/2006/relationships"><Relationship Id="rId2" Type="http://schemas.openxmlformats.org/officeDocument/2006/relationships/image" Target="../media/image74.emf"/><Relationship Id="rId1" Type="http://schemas.openxmlformats.org/officeDocument/2006/relationships/image" Target="../media/image73.emf"/></Relationships>
</file>

<file path=ppt/drawings/_rels/vmlDrawing36.vml.rels><?xml version="1.0" encoding="UTF-8" standalone="yes"?>
<Relationships xmlns="http://schemas.openxmlformats.org/package/2006/relationships"><Relationship Id="rId2" Type="http://schemas.openxmlformats.org/officeDocument/2006/relationships/image" Target="../media/image76.emf"/><Relationship Id="rId1" Type="http://schemas.openxmlformats.org/officeDocument/2006/relationships/image" Target="../media/image75.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77.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78.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image" Target="../media/image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image" Target="../media/image11.emf"/><Relationship Id="rId4" Type="http://schemas.openxmlformats.org/officeDocument/2006/relationships/image" Target="../media/image14.e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image" Target="../media/image1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2BCC2D-D83C-41B8-AF8C-55543772F0A6}" type="datetimeFigureOut">
              <a:rPr lang="en-US" smtClean="0"/>
              <a:t>9/28/2025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F811D8-84DA-4E68-AB0A-3241D69B7CAB}" type="slidenum">
              <a:rPr lang="en-US" smtClean="0"/>
              <a:t>‹#›</a:t>
            </a:fld>
            <a:endParaRPr lang="en-US"/>
          </a:p>
        </p:txBody>
      </p:sp>
    </p:spTree>
    <p:extLst>
      <p:ext uri="{BB962C8B-B14F-4D97-AF65-F5344CB8AC3E}">
        <p14:creationId xmlns:p14="http://schemas.microsoft.com/office/powerpoint/2010/main" val="28562135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5" name="Group 24"/>
          <p:cNvGrpSpPr/>
          <p:nvPr/>
        </p:nvGrpSpPr>
        <p:grpSpPr>
          <a:xfrm>
            <a:off x="203200" y="0"/>
            <a:ext cx="3778250" cy="6858001"/>
            <a:chOff x="203200" y="0"/>
            <a:chExt cx="3778250" cy="6858001"/>
          </a:xfrm>
        </p:grpSpPr>
        <p:sp>
          <p:nvSpPr>
            <p:cNvPr id="14" name="Freeform 6"/>
            <p:cNvSpPr/>
            <p:nvPr/>
          </p:nvSpPr>
          <p:spPr bwMode="auto">
            <a:xfrm>
              <a:off x="641350" y="0"/>
              <a:ext cx="1365250" cy="3971925"/>
            </a:xfrm>
            <a:custGeom>
              <a:avLst/>
              <a:gdLst/>
              <a:ahLst/>
              <a:cxnLst/>
              <a:rect l="0" t="0" r="r" b="b"/>
              <a:pathLst>
                <a:path w="860" h="2502">
                  <a:moveTo>
                    <a:pt x="0" y="2445"/>
                  </a:moveTo>
                  <a:lnTo>
                    <a:pt x="228" y="2502"/>
                  </a:lnTo>
                  <a:lnTo>
                    <a:pt x="860" y="0"/>
                  </a:lnTo>
                  <a:lnTo>
                    <a:pt x="620" y="0"/>
                  </a:lnTo>
                  <a:lnTo>
                    <a:pt x="0" y="2445"/>
                  </a:lnTo>
                  <a:close/>
                </a:path>
              </a:pathLst>
            </a:custGeom>
            <a:solidFill>
              <a:schemeClr val="accent1"/>
            </a:solidFill>
            <a:ln>
              <a:noFill/>
            </a:ln>
          </p:spPr>
        </p:sp>
        <p:sp>
          <p:nvSpPr>
            <p:cNvPr id="15" name="Freeform 7"/>
            <p:cNvSpPr/>
            <p:nvPr/>
          </p:nvSpPr>
          <p:spPr bwMode="auto">
            <a:xfrm>
              <a:off x="203200" y="0"/>
              <a:ext cx="1336675" cy="3862388"/>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16" name="Freeform 8"/>
            <p:cNvSpPr/>
            <p:nvPr/>
          </p:nvSpPr>
          <p:spPr bwMode="auto">
            <a:xfrm>
              <a:off x="207963" y="3776663"/>
              <a:ext cx="1936750" cy="3081338"/>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20" name="Freeform 9"/>
            <p:cNvSpPr/>
            <p:nvPr/>
          </p:nvSpPr>
          <p:spPr bwMode="auto">
            <a:xfrm>
              <a:off x="646113" y="3886200"/>
              <a:ext cx="2373313"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21" name="Freeform 10"/>
            <p:cNvSpPr/>
            <p:nvPr/>
          </p:nvSpPr>
          <p:spPr bwMode="auto">
            <a:xfrm>
              <a:off x="641350" y="3881438"/>
              <a:ext cx="3340100" cy="2976563"/>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22" name="Freeform 11"/>
            <p:cNvSpPr/>
            <p:nvPr/>
          </p:nvSpPr>
          <p:spPr bwMode="auto">
            <a:xfrm>
              <a:off x="203200" y="3771900"/>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1739673" y="914401"/>
            <a:ext cx="6947127" cy="3488266"/>
          </a:xfrm>
        </p:spPr>
        <p:txBody>
          <a:bodyPr anchor="b">
            <a:normAutofit/>
          </a:bodyPr>
          <a:lstStyle>
            <a:lvl1pPr algn="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924238" y="4402666"/>
            <a:ext cx="5762563" cy="1364531"/>
          </a:xfrm>
        </p:spPr>
        <p:txBody>
          <a:bodyPr anchor="t">
            <a:normAutofit/>
          </a:bodyPr>
          <a:lstStyle>
            <a:lvl1pPr marL="0" indent="0" algn="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325773" y="6117336"/>
            <a:ext cx="857473" cy="365125"/>
          </a:xfrm>
        </p:spPr>
        <p:txBody>
          <a:bodyPr/>
          <a:lstStyle/>
          <a:p>
            <a:fld id="{CE95C64A-C58D-4ECE-AA5D-058F9021DA38}" type="datetime1">
              <a:rPr lang="en-US" smtClean="0"/>
              <a:t>9/28/2025</a:t>
            </a:fld>
            <a:endParaRPr lang="en-US"/>
          </a:p>
        </p:txBody>
      </p:sp>
      <p:sp>
        <p:nvSpPr>
          <p:cNvPr id="5" name="Footer Placeholder 4"/>
          <p:cNvSpPr>
            <a:spLocks noGrp="1"/>
          </p:cNvSpPr>
          <p:nvPr>
            <p:ph type="ftr" sz="quarter" idx="11"/>
          </p:nvPr>
        </p:nvSpPr>
        <p:spPr>
          <a:xfrm>
            <a:off x="3623733" y="6117336"/>
            <a:ext cx="3609438" cy="365125"/>
          </a:xfrm>
        </p:spPr>
        <p:txBody>
          <a:bodyPr/>
          <a:lstStyle/>
          <a:p>
            <a:endParaRPr lang="en-US"/>
          </a:p>
        </p:txBody>
      </p:sp>
      <p:sp>
        <p:nvSpPr>
          <p:cNvPr id="6" name="Slide Number Placeholder 5"/>
          <p:cNvSpPr>
            <a:spLocks noGrp="1"/>
          </p:cNvSpPr>
          <p:nvPr>
            <p:ph type="sldNum" sz="quarter" idx="12"/>
          </p:nvPr>
        </p:nvSpPr>
        <p:spPr>
          <a:xfrm>
            <a:off x="8275320" y="6117336"/>
            <a:ext cx="411480" cy="365125"/>
          </a:xfrm>
        </p:spPr>
        <p:txBody>
          <a:bodyPr/>
          <a:lstStyle/>
          <a:p>
            <a:fld id="{1D94C029-46D2-4EB7-AD29-70B14203DBE4}" type="slidenum">
              <a:rPr lang="en-US" smtClean="0"/>
              <a:t>‹#›</a:t>
            </a:fld>
            <a:endParaRPr lang="en-US"/>
          </a:p>
        </p:txBody>
      </p:sp>
      <p:sp>
        <p:nvSpPr>
          <p:cNvPr id="23" name="Freeform 12"/>
          <p:cNvSpPr/>
          <p:nvPr/>
        </p:nvSpPr>
        <p:spPr bwMode="auto">
          <a:xfrm>
            <a:off x="203200" y="3771900"/>
            <a:ext cx="361950" cy="90488"/>
          </a:xfrm>
          <a:custGeom>
            <a:avLst/>
            <a:gdLst/>
            <a:ahLst/>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3"/>
          <p:cNvSpPr/>
          <p:nvPr/>
        </p:nvSpPr>
        <p:spPr bwMode="auto">
          <a:xfrm>
            <a:off x="560388" y="3867150"/>
            <a:ext cx="61913" cy="80963"/>
          </a:xfrm>
          <a:custGeom>
            <a:avLst/>
            <a:gdLst/>
            <a:ahLst/>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 xmlns:a14="http://schemas.microsoft.com/office/drawing/2010/main" w="9525">
                <a:solidFill>
                  <a:srgbClr val="000000"/>
                </a:solidFill>
                <a:round/>
                <a:headEnd/>
                <a:tailEnd/>
              </a14:hiddenLine>
            </a:ext>
          </a:extLst>
        </p:spPr>
      </p:sp>
    </p:spTree>
    <p:extLst>
      <p:ext uri="{BB962C8B-B14F-4D97-AF65-F5344CB8AC3E}">
        <p14:creationId xmlns:p14="http://schemas.microsoft.com/office/powerpoint/2010/main" val="1933581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3" y="4732865"/>
            <a:ext cx="751599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789975" y="932112"/>
            <a:ext cx="6171065"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13523" y="5299603"/>
            <a:ext cx="751599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409B1B5-2F75-4837-B98F-0BF794FB191E}" type="datetime1">
              <a:rPr lang="en-US" smtClean="0"/>
              <a:t>9/28/2025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94C029-46D2-4EB7-AD29-70B14203DBE4}" type="slidenum">
              <a:rPr lang="en-US" smtClean="0"/>
              <a:t>‹#›</a:t>
            </a:fld>
            <a:endParaRPr lang="en-US"/>
          </a:p>
        </p:txBody>
      </p:sp>
    </p:spTree>
    <p:extLst>
      <p:ext uri="{BB962C8B-B14F-4D97-AF65-F5344CB8AC3E}">
        <p14:creationId xmlns:p14="http://schemas.microsoft.com/office/powerpoint/2010/main" val="38268077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981200"/>
          </a:xfrm>
        </p:spPr>
        <p:txBody>
          <a:bodyPr/>
          <a:lstStyle/>
          <a:p>
            <a:r>
              <a:rPr lang="en-US" dirty="0"/>
              <a:t>Click to edit Master title style</a:t>
            </a:r>
          </a:p>
        </p:txBody>
      </p:sp>
      <p:sp>
        <p:nvSpPr>
          <p:cNvPr id="3" name="Content Placeholder 2"/>
          <p:cNvSpPr>
            <a:spLocks noGrp="1"/>
          </p:cNvSpPr>
          <p:nvPr>
            <p:ph idx="1"/>
          </p:nvPr>
        </p:nvSpPr>
        <p:spPr>
          <a:xfrm>
            <a:off x="982133" y="2667000"/>
            <a:ext cx="7704667" cy="3332816"/>
          </a:xfrm>
        </p:spPr>
        <p:txBody>
          <a:bodyPr anchor="ctr"/>
          <a:lstStyle>
            <a:lvl1pPr algn="r" rtl="1">
              <a:defRPr/>
            </a:lvl1pPr>
            <a:lvl2pPr algn="r" rtl="1">
              <a:defRPr/>
            </a:lvl2pPr>
            <a:lvl3pPr algn="r" rtl="1">
              <a:defRPr/>
            </a:lvl3pPr>
            <a:lvl4pPr algn="r" rtl="1">
              <a:defRPr/>
            </a:lvl4pPr>
            <a:lvl5pPr algn="r" rtl="1">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344329" y="6108173"/>
            <a:ext cx="857473" cy="365125"/>
          </a:xfrm>
        </p:spPr>
        <p:txBody>
          <a:bodyPr/>
          <a:lstStyle/>
          <a:p>
            <a:fld id="{56AE35FA-D103-4BA3-AF94-D1CE89F48DF7}" type="datetime1">
              <a:rPr lang="en-US" smtClean="0"/>
              <a:t>9/28/2025</a:t>
            </a:fld>
            <a:endParaRPr lang="en-US"/>
          </a:p>
        </p:txBody>
      </p:sp>
      <p:sp>
        <p:nvSpPr>
          <p:cNvPr id="5" name="Footer Placeholder 4"/>
          <p:cNvSpPr>
            <a:spLocks noGrp="1"/>
          </p:cNvSpPr>
          <p:nvPr>
            <p:ph type="ftr" sz="quarter" idx="11"/>
          </p:nvPr>
        </p:nvSpPr>
        <p:spPr>
          <a:xfrm>
            <a:off x="1972647" y="6108173"/>
            <a:ext cx="5314517" cy="365125"/>
          </a:xfrm>
        </p:spPr>
        <p:txBody>
          <a:bodyPr/>
          <a:lstStyle/>
          <a:p>
            <a:endParaRPr lang="en-US"/>
          </a:p>
        </p:txBody>
      </p:sp>
      <p:sp>
        <p:nvSpPr>
          <p:cNvPr id="6" name="Slide Number Placeholder 5"/>
          <p:cNvSpPr>
            <a:spLocks noGrp="1"/>
          </p:cNvSpPr>
          <p:nvPr>
            <p:ph type="sldNum" sz="quarter" idx="12"/>
          </p:nvPr>
        </p:nvSpPr>
        <p:spPr>
          <a:xfrm>
            <a:off x="8258967" y="6108173"/>
            <a:ext cx="427833" cy="365125"/>
          </a:xfrm>
        </p:spPr>
        <p:txBody>
          <a:bodyPr/>
          <a:lstStyle/>
          <a:p>
            <a:fld id="{1D94C029-46D2-4EB7-AD29-70B14203DBE4}" type="slidenum">
              <a:rPr lang="en-US" smtClean="0"/>
              <a:t>‹#›</a:t>
            </a:fld>
            <a:endParaRPr lang="en-US"/>
          </a:p>
        </p:txBody>
      </p:sp>
    </p:spTree>
    <p:extLst>
      <p:ext uri="{BB962C8B-B14F-4D97-AF65-F5344CB8AC3E}">
        <p14:creationId xmlns:p14="http://schemas.microsoft.com/office/powerpoint/2010/main" val="9421827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86995" y="2666998"/>
            <a:ext cx="6699805" cy="2360071"/>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986998" y="5027070"/>
            <a:ext cx="6699802"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4C7599B-73DF-4963-B159-CD17E09F0FFC}" type="datetime1">
              <a:rPr lang="en-US" smtClean="0"/>
              <a:t>9/28/2025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273317" y="6116070"/>
            <a:ext cx="413483" cy="365125"/>
          </a:xfrm>
        </p:spPr>
        <p:txBody>
          <a:bodyPr/>
          <a:lstStyle/>
          <a:p>
            <a:fld id="{1D94C029-46D2-4EB7-AD29-70B14203DBE4}" type="slidenum">
              <a:rPr lang="en-US" smtClean="0"/>
              <a:t>‹#›</a:t>
            </a:fld>
            <a:endParaRPr lang="en-US"/>
          </a:p>
        </p:txBody>
      </p:sp>
    </p:spTree>
    <p:extLst>
      <p:ext uri="{BB962C8B-B14F-4D97-AF65-F5344CB8AC3E}">
        <p14:creationId xmlns:p14="http://schemas.microsoft.com/office/powerpoint/2010/main" val="34465330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685801"/>
            <a:ext cx="7704667"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82133" y="2667000"/>
            <a:ext cx="3739896" cy="336867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946904" y="2667000"/>
            <a:ext cx="3739896" cy="334682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F18015B-4F41-45CC-BAFC-F2D08C674A25}" type="datetime1">
              <a:rPr lang="en-US" smtClean="0"/>
              <a:t>9/28/2025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94C029-46D2-4EB7-AD29-70B14203DBE4}" type="slidenum">
              <a:rPr lang="en-US" smtClean="0"/>
              <a:t>‹#›</a:t>
            </a:fld>
            <a:endParaRPr lang="en-US"/>
          </a:p>
        </p:txBody>
      </p:sp>
    </p:spTree>
    <p:extLst>
      <p:ext uri="{BB962C8B-B14F-4D97-AF65-F5344CB8AC3E}">
        <p14:creationId xmlns:p14="http://schemas.microsoft.com/office/powerpoint/2010/main" val="34104373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329481" y="2658533"/>
            <a:ext cx="3456291"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13523"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61710" y="2667000"/>
            <a:ext cx="3467806"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957266"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6DE885E-B3AE-4B3A-80DA-084793586162}" type="datetime1">
              <a:rPr lang="en-US" smtClean="0"/>
              <a:t>9/28/2025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D94C029-46D2-4EB7-AD29-70B14203DBE4}" type="slidenum">
              <a:rPr lang="en-US" smtClean="0"/>
              <a:t>‹#›</a:t>
            </a:fld>
            <a:endParaRPr lang="en-US"/>
          </a:p>
        </p:txBody>
      </p:sp>
    </p:spTree>
    <p:extLst>
      <p:ext uri="{BB962C8B-B14F-4D97-AF65-F5344CB8AC3E}">
        <p14:creationId xmlns:p14="http://schemas.microsoft.com/office/powerpoint/2010/main" val="25156579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A128D80-EA5A-4D65-914C-0573BF7CCD6A}" type="datetime1">
              <a:rPr lang="en-US" smtClean="0"/>
              <a:t>9/28/2025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D94C029-46D2-4EB7-AD29-70B14203DBE4}" type="slidenum">
              <a:rPr lang="en-US" smtClean="0"/>
              <a:t>‹#›</a:t>
            </a:fld>
            <a:endParaRPr lang="en-US"/>
          </a:p>
        </p:txBody>
      </p:sp>
    </p:spTree>
    <p:extLst>
      <p:ext uri="{BB962C8B-B14F-4D97-AF65-F5344CB8AC3E}">
        <p14:creationId xmlns:p14="http://schemas.microsoft.com/office/powerpoint/2010/main" val="37462343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51E060-8B5F-48AF-AC2A-6FD95F734179}" type="datetime1">
              <a:rPr lang="en-US" smtClean="0"/>
              <a:t>9/28/2025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D94C029-46D2-4EB7-AD29-70B14203DBE4}" type="slidenum">
              <a:rPr lang="en-US" smtClean="0"/>
              <a:t>‹#›</a:t>
            </a:fld>
            <a:endParaRPr lang="en-US"/>
          </a:p>
        </p:txBody>
      </p:sp>
    </p:spTree>
    <p:extLst>
      <p:ext uri="{BB962C8B-B14F-4D97-AF65-F5344CB8AC3E}">
        <p14:creationId xmlns:p14="http://schemas.microsoft.com/office/powerpoint/2010/main" val="1559389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1600200"/>
            <a:ext cx="2662534"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3947553" y="685800"/>
            <a:ext cx="4681962"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3524" y="2971800"/>
            <a:ext cx="2662534"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F2588905-4A57-40E5-9D49-0AAB1C82A1D6}" type="datetime1">
              <a:rPr lang="en-US" smtClean="0"/>
              <a:t>9/28/2025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94C029-46D2-4EB7-AD29-70B14203DBE4}" type="slidenum">
              <a:rPr lang="en-US" smtClean="0"/>
              <a:t>‹#›</a:t>
            </a:fld>
            <a:endParaRPr lang="en-US"/>
          </a:p>
        </p:txBody>
      </p:sp>
    </p:spTree>
    <p:extLst>
      <p:ext uri="{BB962C8B-B14F-4D97-AF65-F5344CB8AC3E}">
        <p14:creationId xmlns:p14="http://schemas.microsoft.com/office/powerpoint/2010/main" val="10367071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2332" y="1752599"/>
            <a:ext cx="4070679"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5697495" y="914400"/>
            <a:ext cx="246137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12332" y="3124199"/>
            <a:ext cx="4070679"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611FCB8-C020-4F28-8AE3-E46CD01C82E6}" type="datetime1">
              <a:rPr lang="en-US" smtClean="0"/>
              <a:t>9/28/2025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94C029-46D2-4EB7-AD29-70B14203DBE4}" type="slidenum">
              <a:rPr lang="en-US" smtClean="0"/>
              <a:t>‹#›</a:t>
            </a:fld>
            <a:endParaRPr lang="en-US"/>
          </a:p>
        </p:txBody>
      </p:sp>
    </p:spTree>
    <p:extLst>
      <p:ext uri="{BB962C8B-B14F-4D97-AF65-F5344CB8AC3E}">
        <p14:creationId xmlns:p14="http://schemas.microsoft.com/office/powerpoint/2010/main" val="42824243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14" name="Group 13"/>
          <p:cNvGrpSpPr/>
          <p:nvPr/>
        </p:nvGrpSpPr>
        <p:grpSpPr>
          <a:xfrm>
            <a:off x="0" y="0"/>
            <a:ext cx="2132013" cy="6858001"/>
            <a:chOff x="0" y="0"/>
            <a:chExt cx="2132013" cy="6858001"/>
          </a:xfrm>
        </p:grpSpPr>
        <p:sp>
          <p:nvSpPr>
            <p:cNvPr id="15" name="Freeform 6"/>
            <p:cNvSpPr/>
            <p:nvPr/>
          </p:nvSpPr>
          <p:spPr bwMode="auto">
            <a:xfrm>
              <a:off x="0" y="0"/>
              <a:ext cx="1073150" cy="5291138"/>
            </a:xfrm>
            <a:custGeom>
              <a:avLst/>
              <a:gdLst/>
              <a:ahLst/>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p:spPr>
        </p:sp>
        <p:sp>
          <p:nvSpPr>
            <p:cNvPr id="16" name="Freeform 7"/>
            <p:cNvSpPr/>
            <p:nvPr/>
          </p:nvSpPr>
          <p:spPr bwMode="auto">
            <a:xfrm>
              <a:off x="0" y="0"/>
              <a:ext cx="758825" cy="4624388"/>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p:cNvSpPr/>
            <p:nvPr/>
          </p:nvSpPr>
          <p:spPr bwMode="auto">
            <a:xfrm>
              <a:off x="0" y="5662613"/>
              <a:ext cx="906463" cy="1195388"/>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p:cNvSpPr/>
            <p:nvPr/>
          </p:nvSpPr>
          <p:spPr bwMode="auto">
            <a:xfrm>
              <a:off x="0" y="5295900"/>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p:cNvSpPr/>
            <p:nvPr/>
          </p:nvSpPr>
          <p:spPr bwMode="auto">
            <a:xfrm>
              <a:off x="0" y="5257800"/>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p:cNvSpPr/>
            <p:nvPr/>
          </p:nvSpPr>
          <p:spPr bwMode="auto">
            <a:xfrm>
              <a:off x="0" y="5357813"/>
              <a:ext cx="1377950" cy="1500188"/>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982133" y="457201"/>
            <a:ext cx="7704667" cy="1981200"/>
          </a:xfrm>
          <a:prstGeom prst="rect">
            <a:avLst/>
          </a:prstGeom>
          <a:effectLst/>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982134" y="2667000"/>
            <a:ext cx="7704666" cy="3356995"/>
          </a:xfrm>
          <a:prstGeom prst="rect">
            <a:avLst/>
          </a:prstGeom>
        </p:spPr>
        <p:txBody>
          <a:bodyPr vert="horz" lIns="91440" tIns="45720" rIns="91440" bIns="45720" rtlCol="0" anchor="ctr">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358679" y="6116070"/>
            <a:ext cx="857473" cy="365125"/>
          </a:xfrm>
          <a:prstGeom prst="rect">
            <a:avLst/>
          </a:prstGeom>
        </p:spPr>
        <p:txBody>
          <a:bodyPr vert="horz" lIns="91440" tIns="45720" rIns="91440" bIns="45720" rtlCol="0" anchor="ctr"/>
          <a:lstStyle>
            <a:lvl1pPr algn="r">
              <a:defRPr sz="1000" b="0" i="0">
                <a:solidFill>
                  <a:schemeClr val="tx1"/>
                </a:solidFill>
                <a:effectLst/>
                <a:latin typeface="Sakkal Majalla" panose="02000000000000000000" pitchFamily="2" charset="-78"/>
              </a:defRPr>
            </a:lvl1pPr>
          </a:lstStyle>
          <a:p>
            <a:fld id="{28340112-DC8E-49E1-A4A2-4EF75ABD0475}" type="datetime1">
              <a:rPr lang="en-US" smtClean="0"/>
              <a:t>9/28/2025</a:t>
            </a:fld>
            <a:endParaRPr lang="en-US" dirty="0"/>
          </a:p>
        </p:txBody>
      </p:sp>
      <p:sp>
        <p:nvSpPr>
          <p:cNvPr id="5" name="Footer Placeholder 4"/>
          <p:cNvSpPr>
            <a:spLocks noGrp="1"/>
          </p:cNvSpPr>
          <p:nvPr>
            <p:ph type="ftr" sz="quarter" idx="3"/>
          </p:nvPr>
        </p:nvSpPr>
        <p:spPr>
          <a:xfrm>
            <a:off x="1986997" y="6116070"/>
            <a:ext cx="5314517" cy="365125"/>
          </a:xfrm>
          <a:prstGeom prst="rect">
            <a:avLst/>
          </a:prstGeom>
        </p:spPr>
        <p:txBody>
          <a:bodyPr vert="horz" lIns="91440" tIns="45720" rIns="91440" bIns="45720" rtlCol="0" anchor="ctr"/>
          <a:lstStyle>
            <a:lvl1pPr algn="l">
              <a:defRPr sz="1000" b="0" i="0">
                <a:solidFill>
                  <a:schemeClr val="tx1"/>
                </a:solidFill>
                <a:effectLst/>
                <a:latin typeface="Sakkal Majalla" panose="02000000000000000000" pitchFamily="2" charset="-78"/>
              </a:defRPr>
            </a:lvl1pPr>
          </a:lstStyle>
          <a:p>
            <a:endParaRPr lang="en-US" dirty="0"/>
          </a:p>
        </p:txBody>
      </p:sp>
      <p:sp>
        <p:nvSpPr>
          <p:cNvPr id="6" name="Slide Number Placeholder 5"/>
          <p:cNvSpPr>
            <a:spLocks noGrp="1"/>
          </p:cNvSpPr>
          <p:nvPr>
            <p:ph type="sldNum" sz="quarter" idx="4"/>
          </p:nvPr>
        </p:nvSpPr>
        <p:spPr>
          <a:xfrm>
            <a:off x="8273317" y="6116070"/>
            <a:ext cx="413483" cy="365125"/>
          </a:xfrm>
          <a:prstGeom prst="rect">
            <a:avLst/>
          </a:prstGeom>
        </p:spPr>
        <p:txBody>
          <a:bodyPr vert="horz" lIns="91440" tIns="45720" rIns="91440" bIns="45720" rtlCol="0" anchor="ctr"/>
          <a:lstStyle>
            <a:lvl1pPr algn="r">
              <a:defRPr sz="1000" b="0" i="0">
                <a:solidFill>
                  <a:schemeClr val="tx1"/>
                </a:solidFill>
                <a:effectLst/>
                <a:latin typeface="Sakkal Majalla" panose="02000000000000000000" pitchFamily="2" charset="-78"/>
              </a:defRPr>
            </a:lvl1pPr>
          </a:lstStyle>
          <a:p>
            <a:fld id="{1D94C029-46D2-4EB7-AD29-70B14203DBE4}" type="slidenum">
              <a:rPr lang="en-US" smtClean="0"/>
              <a:pPr/>
              <a:t>‹#›</a:t>
            </a:fld>
            <a:endParaRPr lang="en-US" dirty="0"/>
          </a:p>
        </p:txBody>
      </p:sp>
    </p:spTree>
    <p:extLst>
      <p:ext uri="{BB962C8B-B14F-4D97-AF65-F5344CB8AC3E}">
        <p14:creationId xmlns:p14="http://schemas.microsoft.com/office/powerpoint/2010/main" val="2339714267"/>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Lst>
  <p:hf hdr="0" ftr="0" dt="0"/>
  <p:txStyles>
    <p:titleStyle>
      <a:lvl1pPr algn="ctr" defTabSz="457200" rtl="0" eaLnBrk="1" latinLnBrk="0" hangingPunct="1">
        <a:spcBef>
          <a:spcPct val="0"/>
        </a:spcBef>
        <a:buNone/>
        <a:defRPr sz="4000" kern="1200" cap="none">
          <a:ln w="3175" cmpd="sng">
            <a:noFill/>
          </a:ln>
          <a:solidFill>
            <a:schemeClr val="tx1"/>
          </a:solidFill>
          <a:effectLst/>
          <a:latin typeface="Sakkal Majalla" panose="02000000000000000000" pitchFamily="2" charset="-78"/>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Sakkal Majalla" panose="02000000000000000000" pitchFamily="2" charset="-78"/>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Sakkal Majalla" panose="02000000000000000000" pitchFamily="2" charset="-78"/>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Sakkal Majalla" panose="02000000000000000000" pitchFamily="2" charset="-78"/>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Sakkal Majalla" panose="02000000000000000000" pitchFamily="2" charset="-78"/>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Sakkal Majalla" panose="02000000000000000000" pitchFamily="2" charset="-78"/>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8" Type="http://schemas.openxmlformats.org/officeDocument/2006/relationships/image" Target="../media/image13.emf"/><Relationship Id="rId3" Type="http://schemas.openxmlformats.org/officeDocument/2006/relationships/oleObject" Target="../embeddings/oleObject10.bin"/><Relationship Id="rId7"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12.emf"/><Relationship Id="rId5" Type="http://schemas.openxmlformats.org/officeDocument/2006/relationships/oleObject" Target="../embeddings/oleObject11.bin"/><Relationship Id="rId10" Type="http://schemas.openxmlformats.org/officeDocument/2006/relationships/image" Target="../media/image14.emf"/><Relationship Id="rId4" Type="http://schemas.openxmlformats.org/officeDocument/2006/relationships/image" Target="../media/image11.emf"/><Relationship Id="rId9" Type="http://schemas.openxmlformats.org/officeDocument/2006/relationships/oleObject" Target="../embeddings/oleObject13.bin"/></Relationships>
</file>

<file path=ppt/slides/_rels/slide11.xml.rels><?xml version="1.0" encoding="UTF-8" standalone="yes"?>
<Relationships xmlns="http://schemas.openxmlformats.org/package/2006/relationships"><Relationship Id="rId8" Type="http://schemas.openxmlformats.org/officeDocument/2006/relationships/image" Target="../media/image17.emf"/><Relationship Id="rId3" Type="http://schemas.openxmlformats.org/officeDocument/2006/relationships/oleObject" Target="../embeddings/oleObject14.bin"/><Relationship Id="rId7"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16.emf"/><Relationship Id="rId5" Type="http://schemas.openxmlformats.org/officeDocument/2006/relationships/oleObject" Target="../embeddings/oleObject15.bin"/><Relationship Id="rId4" Type="http://schemas.openxmlformats.org/officeDocument/2006/relationships/image" Target="../media/image15.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0.emf"/><Relationship Id="rId3" Type="http://schemas.openxmlformats.org/officeDocument/2006/relationships/oleObject" Target="../embeddings/oleObject17.bin"/><Relationship Id="rId7"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19.emf"/><Relationship Id="rId5" Type="http://schemas.openxmlformats.org/officeDocument/2006/relationships/oleObject" Target="../embeddings/oleObject18.bin"/><Relationship Id="rId4" Type="http://schemas.openxmlformats.org/officeDocument/2006/relationships/image" Target="../media/image18.e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image" Target="../media/image21.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image" Target="../media/image22.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25.emf"/><Relationship Id="rId13" Type="http://schemas.openxmlformats.org/officeDocument/2006/relationships/oleObject" Target="../embeddings/oleObject27.bin"/><Relationship Id="rId3" Type="http://schemas.openxmlformats.org/officeDocument/2006/relationships/oleObject" Target="../embeddings/oleObject22.bin"/><Relationship Id="rId7" Type="http://schemas.openxmlformats.org/officeDocument/2006/relationships/oleObject" Target="../embeddings/oleObject24.bin"/><Relationship Id="rId12" Type="http://schemas.openxmlformats.org/officeDocument/2006/relationships/image" Target="../media/image27.emf"/><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24.emf"/><Relationship Id="rId11" Type="http://schemas.openxmlformats.org/officeDocument/2006/relationships/oleObject" Target="../embeddings/oleObject26.bin"/><Relationship Id="rId5" Type="http://schemas.openxmlformats.org/officeDocument/2006/relationships/oleObject" Target="../embeddings/oleObject23.bin"/><Relationship Id="rId10" Type="http://schemas.openxmlformats.org/officeDocument/2006/relationships/image" Target="../media/image26.emf"/><Relationship Id="rId4" Type="http://schemas.openxmlformats.org/officeDocument/2006/relationships/image" Target="../media/image23.emf"/><Relationship Id="rId9" Type="http://schemas.openxmlformats.org/officeDocument/2006/relationships/oleObject" Target="../embeddings/oleObject25.bin"/><Relationship Id="rId14" Type="http://schemas.openxmlformats.org/officeDocument/2006/relationships/image" Target="../media/image28.e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30.emf"/><Relationship Id="rId5" Type="http://schemas.openxmlformats.org/officeDocument/2006/relationships/oleObject" Target="../embeddings/oleObject29.bin"/><Relationship Id="rId4" Type="http://schemas.openxmlformats.org/officeDocument/2006/relationships/image" Target="../media/image29.emf"/></Relationships>
</file>

<file path=ppt/slides/_rels/slide24.xml.rels><?xml version="1.0" encoding="UTF-8" standalone="yes"?>
<Relationships xmlns="http://schemas.openxmlformats.org/package/2006/relationships"><Relationship Id="rId8" Type="http://schemas.openxmlformats.org/officeDocument/2006/relationships/image" Target="../media/image33.emf"/><Relationship Id="rId3" Type="http://schemas.openxmlformats.org/officeDocument/2006/relationships/oleObject" Target="../embeddings/oleObject30.bin"/><Relationship Id="rId7" Type="http://schemas.openxmlformats.org/officeDocument/2006/relationships/oleObject" Target="../embeddings/oleObject32.bin"/><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image" Target="../media/image32.emf"/><Relationship Id="rId5" Type="http://schemas.openxmlformats.org/officeDocument/2006/relationships/oleObject" Target="../embeddings/oleObject31.bin"/><Relationship Id="rId4" Type="http://schemas.openxmlformats.org/officeDocument/2006/relationships/image" Target="../media/image31.e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image" Target="../media/image35.emf"/><Relationship Id="rId5" Type="http://schemas.openxmlformats.org/officeDocument/2006/relationships/oleObject" Target="../embeddings/oleObject34.bin"/><Relationship Id="rId4" Type="http://schemas.openxmlformats.org/officeDocument/2006/relationships/image" Target="../media/image34.emf"/></Relationships>
</file>

<file path=ppt/slides/_rels/slide26.xml.rels><?xml version="1.0" encoding="UTF-8" standalone="yes"?>
<Relationships xmlns="http://schemas.openxmlformats.org/package/2006/relationships"><Relationship Id="rId8" Type="http://schemas.openxmlformats.org/officeDocument/2006/relationships/image" Target="../media/image38.emf"/><Relationship Id="rId3" Type="http://schemas.openxmlformats.org/officeDocument/2006/relationships/oleObject" Target="../embeddings/oleObject35.bin"/><Relationship Id="rId7" Type="http://schemas.openxmlformats.org/officeDocument/2006/relationships/oleObject" Target="../embeddings/oleObject37.bin"/><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image" Target="../media/image37.emf"/><Relationship Id="rId5" Type="http://schemas.openxmlformats.org/officeDocument/2006/relationships/oleObject" Target="../embeddings/oleObject36.bin"/><Relationship Id="rId10" Type="http://schemas.openxmlformats.org/officeDocument/2006/relationships/image" Target="../media/image39.emf"/><Relationship Id="rId4" Type="http://schemas.openxmlformats.org/officeDocument/2006/relationships/image" Target="../media/image36.emf"/><Relationship Id="rId9" Type="http://schemas.openxmlformats.org/officeDocument/2006/relationships/oleObject" Target="../embeddings/oleObject38.bin"/></Relationships>
</file>

<file path=ppt/slides/_rels/slide27.xml.rels><?xml version="1.0" encoding="UTF-8" standalone="yes"?>
<Relationships xmlns="http://schemas.openxmlformats.org/package/2006/relationships"><Relationship Id="rId8" Type="http://schemas.openxmlformats.org/officeDocument/2006/relationships/image" Target="../media/image42.emf"/><Relationship Id="rId3" Type="http://schemas.openxmlformats.org/officeDocument/2006/relationships/oleObject" Target="../embeddings/oleObject39.bin"/><Relationship Id="rId7" Type="http://schemas.openxmlformats.org/officeDocument/2006/relationships/oleObject" Target="../embeddings/oleObject41.bin"/><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image" Target="../media/image41.emf"/><Relationship Id="rId5" Type="http://schemas.openxmlformats.org/officeDocument/2006/relationships/oleObject" Target="../embeddings/oleObject40.bin"/><Relationship Id="rId10" Type="http://schemas.openxmlformats.org/officeDocument/2006/relationships/image" Target="../media/image43.emf"/><Relationship Id="rId4" Type="http://schemas.openxmlformats.org/officeDocument/2006/relationships/image" Target="../media/image40.emf"/><Relationship Id="rId9" Type="http://schemas.openxmlformats.org/officeDocument/2006/relationships/oleObject" Target="../embeddings/oleObject42.bin"/></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image" Target="../media/image45.emf"/><Relationship Id="rId5" Type="http://schemas.openxmlformats.org/officeDocument/2006/relationships/oleObject" Target="../embeddings/oleObject44.bin"/><Relationship Id="rId4" Type="http://schemas.openxmlformats.org/officeDocument/2006/relationships/image" Target="../media/image44.e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slideLayout" Target="../slideLayouts/slideLayout2.xml"/><Relationship Id="rId1" Type="http://schemas.openxmlformats.org/officeDocument/2006/relationships/vmlDrawing" Target="../drawings/vmlDrawing20.vml"/><Relationship Id="rId6" Type="http://schemas.openxmlformats.org/officeDocument/2006/relationships/image" Target="../media/image47.emf"/><Relationship Id="rId5" Type="http://schemas.openxmlformats.org/officeDocument/2006/relationships/oleObject" Target="../embeddings/oleObject46.bin"/><Relationship Id="rId4" Type="http://schemas.openxmlformats.org/officeDocument/2006/relationships/image" Target="../media/image46.emf"/></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3.emf"/></Relationships>
</file>

<file path=ppt/slides/_rels/slide30.xml.rels><?xml version="1.0" encoding="UTF-8" standalone="yes"?>
<Relationships xmlns="http://schemas.openxmlformats.org/package/2006/relationships"><Relationship Id="rId8" Type="http://schemas.openxmlformats.org/officeDocument/2006/relationships/image" Target="../media/image50.emf"/><Relationship Id="rId3" Type="http://schemas.openxmlformats.org/officeDocument/2006/relationships/oleObject" Target="../embeddings/oleObject47.bin"/><Relationship Id="rId7" Type="http://schemas.openxmlformats.org/officeDocument/2006/relationships/oleObject" Target="../embeddings/oleObject49.bin"/><Relationship Id="rId2" Type="http://schemas.openxmlformats.org/officeDocument/2006/relationships/slideLayout" Target="../slideLayouts/slideLayout2.xml"/><Relationship Id="rId1" Type="http://schemas.openxmlformats.org/officeDocument/2006/relationships/vmlDrawing" Target="../drawings/vmlDrawing21.vml"/><Relationship Id="rId6" Type="http://schemas.openxmlformats.org/officeDocument/2006/relationships/image" Target="../media/image49.emf"/><Relationship Id="rId5" Type="http://schemas.openxmlformats.org/officeDocument/2006/relationships/oleObject" Target="../embeddings/oleObject48.bin"/><Relationship Id="rId10" Type="http://schemas.openxmlformats.org/officeDocument/2006/relationships/image" Target="../media/image51.emf"/><Relationship Id="rId4" Type="http://schemas.openxmlformats.org/officeDocument/2006/relationships/image" Target="../media/image48.emf"/><Relationship Id="rId9" Type="http://schemas.openxmlformats.org/officeDocument/2006/relationships/oleObject" Target="../embeddings/oleObject50.bin"/></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51.bin"/><Relationship Id="rId2" Type="http://schemas.openxmlformats.org/officeDocument/2006/relationships/slideLayout" Target="../slideLayouts/slideLayout2.xml"/><Relationship Id="rId1" Type="http://schemas.openxmlformats.org/officeDocument/2006/relationships/vmlDrawing" Target="../drawings/vmlDrawing22.vml"/><Relationship Id="rId4" Type="http://schemas.openxmlformats.org/officeDocument/2006/relationships/image" Target="../media/image52.emf"/></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52.bin"/><Relationship Id="rId2" Type="http://schemas.openxmlformats.org/officeDocument/2006/relationships/slideLayout" Target="../slideLayouts/slideLayout2.xml"/><Relationship Id="rId1" Type="http://schemas.openxmlformats.org/officeDocument/2006/relationships/vmlDrawing" Target="../drawings/vmlDrawing23.vml"/><Relationship Id="rId4" Type="http://schemas.openxmlformats.org/officeDocument/2006/relationships/image" Target="../media/image53.e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56.emf"/><Relationship Id="rId3" Type="http://schemas.openxmlformats.org/officeDocument/2006/relationships/oleObject" Target="../embeddings/oleObject53.bin"/><Relationship Id="rId7" Type="http://schemas.openxmlformats.org/officeDocument/2006/relationships/oleObject" Target="../embeddings/oleObject55.bin"/><Relationship Id="rId2" Type="http://schemas.openxmlformats.org/officeDocument/2006/relationships/slideLayout" Target="../slideLayouts/slideLayout2.xml"/><Relationship Id="rId1" Type="http://schemas.openxmlformats.org/officeDocument/2006/relationships/vmlDrawing" Target="../drawings/vmlDrawing24.vml"/><Relationship Id="rId6" Type="http://schemas.openxmlformats.org/officeDocument/2006/relationships/image" Target="../media/image55.emf"/><Relationship Id="rId5" Type="http://schemas.openxmlformats.org/officeDocument/2006/relationships/oleObject" Target="../embeddings/oleObject54.bin"/><Relationship Id="rId10" Type="http://schemas.openxmlformats.org/officeDocument/2006/relationships/image" Target="../media/image57.emf"/><Relationship Id="rId4" Type="http://schemas.openxmlformats.org/officeDocument/2006/relationships/image" Target="../media/image54.emf"/><Relationship Id="rId9" Type="http://schemas.openxmlformats.org/officeDocument/2006/relationships/oleObject" Target="../embeddings/oleObject56.bin"/></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57.bin"/><Relationship Id="rId2" Type="http://schemas.openxmlformats.org/officeDocument/2006/relationships/slideLayout" Target="../slideLayouts/slideLayout2.xml"/><Relationship Id="rId1" Type="http://schemas.openxmlformats.org/officeDocument/2006/relationships/vmlDrawing" Target="../drawings/vmlDrawing25.vml"/><Relationship Id="rId4" Type="http://schemas.openxmlformats.org/officeDocument/2006/relationships/image" Target="../media/image58.emf"/></Relationships>
</file>

<file path=ppt/slides/_rels/slide36.xml.rels><?xml version="1.0" encoding="UTF-8" standalone="yes"?>
<Relationships xmlns="http://schemas.openxmlformats.org/package/2006/relationships"><Relationship Id="rId8" Type="http://schemas.openxmlformats.org/officeDocument/2006/relationships/image" Target="../media/image61.emf"/><Relationship Id="rId3" Type="http://schemas.openxmlformats.org/officeDocument/2006/relationships/oleObject" Target="../embeddings/oleObject58.bin"/><Relationship Id="rId7" Type="http://schemas.openxmlformats.org/officeDocument/2006/relationships/oleObject" Target="../embeddings/oleObject60.bin"/><Relationship Id="rId2" Type="http://schemas.openxmlformats.org/officeDocument/2006/relationships/slideLayout" Target="../slideLayouts/slideLayout2.xml"/><Relationship Id="rId1" Type="http://schemas.openxmlformats.org/officeDocument/2006/relationships/vmlDrawing" Target="../drawings/vmlDrawing26.vml"/><Relationship Id="rId6" Type="http://schemas.openxmlformats.org/officeDocument/2006/relationships/image" Target="../media/image60.emf"/><Relationship Id="rId5" Type="http://schemas.openxmlformats.org/officeDocument/2006/relationships/oleObject" Target="../embeddings/oleObject59.bin"/><Relationship Id="rId4" Type="http://schemas.openxmlformats.org/officeDocument/2006/relationships/image" Target="../media/image59.e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61.bin"/><Relationship Id="rId2" Type="http://schemas.openxmlformats.org/officeDocument/2006/relationships/slideLayout" Target="../slideLayouts/slideLayout2.xml"/><Relationship Id="rId1" Type="http://schemas.openxmlformats.org/officeDocument/2006/relationships/vmlDrawing" Target="../drawings/vmlDrawing27.vml"/><Relationship Id="rId4" Type="http://schemas.openxmlformats.org/officeDocument/2006/relationships/image" Target="../media/image62.emf"/></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4.emf"/></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62.bin"/><Relationship Id="rId2" Type="http://schemas.openxmlformats.org/officeDocument/2006/relationships/slideLayout" Target="../slideLayouts/slideLayout2.xml"/><Relationship Id="rId1" Type="http://schemas.openxmlformats.org/officeDocument/2006/relationships/vmlDrawing" Target="../drawings/vmlDrawing28.vml"/><Relationship Id="rId6" Type="http://schemas.openxmlformats.org/officeDocument/2006/relationships/image" Target="../media/image64.emf"/><Relationship Id="rId5" Type="http://schemas.openxmlformats.org/officeDocument/2006/relationships/oleObject" Target="../embeddings/oleObject63.bin"/><Relationship Id="rId4" Type="http://schemas.openxmlformats.org/officeDocument/2006/relationships/image" Target="../media/image63.emf"/></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64.bin"/><Relationship Id="rId2" Type="http://schemas.openxmlformats.org/officeDocument/2006/relationships/slideLayout" Target="../slideLayouts/slideLayout2.xml"/><Relationship Id="rId1" Type="http://schemas.openxmlformats.org/officeDocument/2006/relationships/vmlDrawing" Target="../drawings/vmlDrawing29.vml"/><Relationship Id="rId6" Type="http://schemas.openxmlformats.org/officeDocument/2006/relationships/image" Target="../media/image66.emf"/><Relationship Id="rId5" Type="http://schemas.openxmlformats.org/officeDocument/2006/relationships/oleObject" Target="../embeddings/oleObject65.bin"/><Relationship Id="rId4" Type="http://schemas.openxmlformats.org/officeDocument/2006/relationships/image" Target="../media/image65.emf"/></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66.bin"/><Relationship Id="rId2" Type="http://schemas.openxmlformats.org/officeDocument/2006/relationships/slideLayout" Target="../slideLayouts/slideLayout2.xml"/><Relationship Id="rId1" Type="http://schemas.openxmlformats.org/officeDocument/2006/relationships/vmlDrawing" Target="../drawings/vmlDrawing30.vml"/><Relationship Id="rId6" Type="http://schemas.openxmlformats.org/officeDocument/2006/relationships/image" Target="../media/image66.emf"/><Relationship Id="rId5" Type="http://schemas.openxmlformats.org/officeDocument/2006/relationships/oleObject" Target="../embeddings/oleObject67.bin"/><Relationship Id="rId4" Type="http://schemas.openxmlformats.org/officeDocument/2006/relationships/image" Target="../media/image67.emf"/></Relationships>
</file>

<file path=ppt/slides/_rels/slide43.xml.rels><?xml version="1.0" encoding="UTF-8" standalone="yes"?>
<Relationships xmlns="http://schemas.openxmlformats.org/package/2006/relationships"><Relationship Id="rId8" Type="http://schemas.openxmlformats.org/officeDocument/2006/relationships/image" Target="../media/image69.emf"/><Relationship Id="rId3" Type="http://schemas.openxmlformats.org/officeDocument/2006/relationships/oleObject" Target="../embeddings/oleObject68.bin"/><Relationship Id="rId7" Type="http://schemas.openxmlformats.org/officeDocument/2006/relationships/oleObject" Target="../embeddings/oleObject70.bin"/><Relationship Id="rId2" Type="http://schemas.openxmlformats.org/officeDocument/2006/relationships/slideLayout" Target="../slideLayouts/slideLayout2.xml"/><Relationship Id="rId1" Type="http://schemas.openxmlformats.org/officeDocument/2006/relationships/vmlDrawing" Target="../drawings/vmlDrawing31.vml"/><Relationship Id="rId6" Type="http://schemas.openxmlformats.org/officeDocument/2006/relationships/image" Target="../media/image66.emf"/><Relationship Id="rId5" Type="http://schemas.openxmlformats.org/officeDocument/2006/relationships/oleObject" Target="../embeddings/oleObject69.bin"/><Relationship Id="rId4" Type="http://schemas.openxmlformats.org/officeDocument/2006/relationships/image" Target="../media/image68.emf"/><Relationship Id="rId9" Type="http://schemas.openxmlformats.org/officeDocument/2006/relationships/oleObject" Target="../embeddings/oleObject71.bin"/></Relationships>
</file>

<file path=ppt/slides/_rels/slide44.xml.rels><?xml version="1.0" encoding="UTF-8" standalone="yes"?>
<Relationships xmlns="http://schemas.openxmlformats.org/package/2006/relationships"><Relationship Id="rId8" Type="http://schemas.openxmlformats.org/officeDocument/2006/relationships/image" Target="../media/image36.emf"/><Relationship Id="rId3" Type="http://schemas.openxmlformats.org/officeDocument/2006/relationships/oleObject" Target="../embeddings/oleObject72.bin"/><Relationship Id="rId7" Type="http://schemas.openxmlformats.org/officeDocument/2006/relationships/oleObject" Target="../embeddings/oleObject74.bin"/><Relationship Id="rId2" Type="http://schemas.openxmlformats.org/officeDocument/2006/relationships/slideLayout" Target="../slideLayouts/slideLayout2.xml"/><Relationship Id="rId1" Type="http://schemas.openxmlformats.org/officeDocument/2006/relationships/vmlDrawing" Target="../drawings/vmlDrawing32.vml"/><Relationship Id="rId6" Type="http://schemas.openxmlformats.org/officeDocument/2006/relationships/image" Target="../media/image66.emf"/><Relationship Id="rId5" Type="http://schemas.openxmlformats.org/officeDocument/2006/relationships/oleObject" Target="../embeddings/oleObject73.bin"/><Relationship Id="rId4" Type="http://schemas.openxmlformats.org/officeDocument/2006/relationships/image" Target="../media/image70.emf"/></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75.bin"/><Relationship Id="rId2" Type="http://schemas.openxmlformats.org/officeDocument/2006/relationships/slideLayout" Target="../slideLayouts/slideLayout2.xml"/><Relationship Id="rId1" Type="http://schemas.openxmlformats.org/officeDocument/2006/relationships/vmlDrawing" Target="../drawings/vmlDrawing33.vml"/><Relationship Id="rId6" Type="http://schemas.openxmlformats.org/officeDocument/2006/relationships/image" Target="../media/image66.emf"/><Relationship Id="rId5" Type="http://schemas.openxmlformats.org/officeDocument/2006/relationships/oleObject" Target="../embeddings/oleObject76.bin"/><Relationship Id="rId4" Type="http://schemas.openxmlformats.org/officeDocument/2006/relationships/image" Target="../media/image71.emf"/></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77.bin"/><Relationship Id="rId2" Type="http://schemas.openxmlformats.org/officeDocument/2006/relationships/slideLayout" Target="../slideLayouts/slideLayout2.xml"/><Relationship Id="rId1" Type="http://schemas.openxmlformats.org/officeDocument/2006/relationships/vmlDrawing" Target="../drawings/vmlDrawing34.vml"/><Relationship Id="rId6" Type="http://schemas.openxmlformats.org/officeDocument/2006/relationships/image" Target="../media/image66.emf"/><Relationship Id="rId5" Type="http://schemas.openxmlformats.org/officeDocument/2006/relationships/oleObject" Target="../embeddings/oleObject78.bin"/><Relationship Id="rId4" Type="http://schemas.openxmlformats.org/officeDocument/2006/relationships/image" Target="../media/image72.emf"/></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79.bin"/><Relationship Id="rId2" Type="http://schemas.openxmlformats.org/officeDocument/2006/relationships/slideLayout" Target="../slideLayouts/slideLayout2.xml"/><Relationship Id="rId1" Type="http://schemas.openxmlformats.org/officeDocument/2006/relationships/vmlDrawing" Target="../drawings/vmlDrawing35.vml"/><Relationship Id="rId6" Type="http://schemas.openxmlformats.org/officeDocument/2006/relationships/image" Target="../media/image74.emf"/><Relationship Id="rId5" Type="http://schemas.openxmlformats.org/officeDocument/2006/relationships/oleObject" Target="../embeddings/oleObject80.bin"/><Relationship Id="rId4" Type="http://schemas.openxmlformats.org/officeDocument/2006/relationships/image" Target="../media/image73.emf"/></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81.bin"/><Relationship Id="rId2" Type="http://schemas.openxmlformats.org/officeDocument/2006/relationships/slideLayout" Target="../slideLayouts/slideLayout2.xml"/><Relationship Id="rId1" Type="http://schemas.openxmlformats.org/officeDocument/2006/relationships/vmlDrawing" Target="../drawings/vmlDrawing36.vml"/><Relationship Id="rId6" Type="http://schemas.openxmlformats.org/officeDocument/2006/relationships/image" Target="../media/image76.emf"/><Relationship Id="rId5" Type="http://schemas.openxmlformats.org/officeDocument/2006/relationships/oleObject" Target="../embeddings/oleObject82.bin"/><Relationship Id="rId4" Type="http://schemas.openxmlformats.org/officeDocument/2006/relationships/image" Target="../media/image75.emf"/></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83.bin"/><Relationship Id="rId2" Type="http://schemas.openxmlformats.org/officeDocument/2006/relationships/slideLayout" Target="../slideLayouts/slideLayout2.xml"/><Relationship Id="rId1" Type="http://schemas.openxmlformats.org/officeDocument/2006/relationships/vmlDrawing" Target="../drawings/vmlDrawing37.vml"/><Relationship Id="rId4" Type="http://schemas.openxmlformats.org/officeDocument/2006/relationships/image" Target="../media/image77.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84.bin"/><Relationship Id="rId2" Type="http://schemas.openxmlformats.org/officeDocument/2006/relationships/slideLayout" Target="../slideLayouts/slideLayout2.xml"/><Relationship Id="rId1" Type="http://schemas.openxmlformats.org/officeDocument/2006/relationships/vmlDrawing" Target="../drawings/vmlDrawing38.vml"/><Relationship Id="rId4" Type="http://schemas.openxmlformats.org/officeDocument/2006/relationships/image" Target="../media/image78.emf"/></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oleObject" Target="../embeddings/oleObject4.bin"/><Relationship Id="rId7"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6.emf"/><Relationship Id="rId5" Type="http://schemas.openxmlformats.org/officeDocument/2006/relationships/oleObject" Target="../embeddings/oleObject5.bin"/><Relationship Id="rId4" Type="http://schemas.openxmlformats.org/officeDocument/2006/relationships/image" Target="../media/image5.e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8.e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9.e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10.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a:extLst>
              <a:ext uri="{FF2B5EF4-FFF2-40B4-BE49-F238E27FC236}">
                <a16:creationId xmlns:a16="http://schemas.microsoft.com/office/drawing/2014/main" id="{5BED2829-284D-483C-80BD-AF6A6AEB1BE9}"/>
              </a:ext>
            </a:extLst>
          </p:cNvPr>
          <p:cNvSpPr>
            <a:spLocks noChangeArrowheads="1"/>
          </p:cNvSpPr>
          <p:nvPr/>
        </p:nvSpPr>
        <p:spPr bwMode="auto">
          <a:xfrm>
            <a:off x="1323473" y="2001253"/>
            <a:ext cx="7628021"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buFontTx/>
              <a:buNone/>
              <a:defRPr/>
            </a:pPr>
            <a:r>
              <a:rPr lang="en-US" altLang="en-US" sz="6600" dirty="0">
                <a:ln w="3175" cmpd="sng">
                  <a:noFill/>
                </a:ln>
                <a:solidFill>
                  <a:srgbClr val="595959"/>
                </a:solidFill>
                <a:effectLst>
                  <a:outerShdw blurRad="38100" dist="38100" dir="2700000" algn="tl">
                    <a:srgbClr val="000000">
                      <a:alpha val="43137"/>
                    </a:srgbClr>
                  </a:outerShdw>
                </a:effectLst>
                <a:latin typeface="Sakkal Majalla" panose="02000000000000000000" pitchFamily="2" charset="-78"/>
                <a:ea typeface="+mj-ea"/>
                <a:cs typeface="+mj-cs"/>
              </a:rPr>
              <a:t>Heterocyclic Organic Chemistry</a:t>
            </a:r>
          </a:p>
          <a:p>
            <a:pPr algn="ctr" eaLnBrk="1" hangingPunct="1">
              <a:spcBef>
                <a:spcPct val="0"/>
              </a:spcBef>
              <a:buClrTx/>
              <a:buFontTx/>
              <a:buNone/>
              <a:defRPr/>
            </a:pPr>
            <a:r>
              <a:rPr lang="en-US" altLang="en-US" sz="4400" dirty="0">
                <a:ln w="3175" cmpd="sng">
                  <a:noFill/>
                </a:ln>
                <a:solidFill>
                  <a:srgbClr val="595959"/>
                </a:solidFill>
                <a:effectLst>
                  <a:outerShdw blurRad="38100" dist="38100" dir="2700000" algn="tl">
                    <a:srgbClr val="000000">
                      <a:alpha val="43137"/>
                    </a:srgbClr>
                  </a:outerShdw>
                </a:effectLst>
                <a:latin typeface="Sakkal Majalla" panose="02000000000000000000" pitchFamily="2" charset="-78"/>
                <a:ea typeface="+mj-ea"/>
                <a:cs typeface="+mj-cs"/>
              </a:rPr>
              <a:t>CHEM 341</a:t>
            </a:r>
            <a:endParaRPr lang="en-IN" altLang="en-US" sz="4400" dirty="0">
              <a:ln w="3175" cmpd="sng">
                <a:noFill/>
              </a:ln>
              <a:solidFill>
                <a:srgbClr val="595959"/>
              </a:solidFill>
              <a:effectLst>
                <a:outerShdw blurRad="38100" dist="38100" dir="2700000" algn="tl">
                  <a:srgbClr val="000000">
                    <a:alpha val="43137"/>
                  </a:srgbClr>
                </a:outerShdw>
              </a:effectLst>
              <a:latin typeface="Sakkal Majalla" panose="02000000000000000000" pitchFamily="2" charset="-78"/>
              <a:ea typeface="+mj-ea"/>
              <a:cs typeface="+mj-cs"/>
            </a:endParaRPr>
          </a:p>
        </p:txBody>
      </p:sp>
      <p:sp>
        <p:nvSpPr>
          <p:cNvPr id="6" name="Rectangle 6">
            <a:extLst>
              <a:ext uri="{FF2B5EF4-FFF2-40B4-BE49-F238E27FC236}">
                <a16:creationId xmlns:a16="http://schemas.microsoft.com/office/drawing/2014/main" id="{CD5C7845-7435-4A40-A0CC-11A68CA4B8C3}"/>
              </a:ext>
            </a:extLst>
          </p:cNvPr>
          <p:cNvSpPr>
            <a:spLocks noChangeArrowheads="1"/>
          </p:cNvSpPr>
          <p:nvPr/>
        </p:nvSpPr>
        <p:spPr bwMode="auto">
          <a:xfrm>
            <a:off x="2572854" y="5012915"/>
            <a:ext cx="496001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buFontTx/>
              <a:buNone/>
              <a:defRPr/>
            </a:pPr>
            <a:r>
              <a:rPr lang="en-US" altLang="en-US" sz="1800" dirty="0">
                <a:solidFill>
                  <a:srgbClr val="30ACEC"/>
                </a:solidFill>
                <a:effectLst>
                  <a:outerShdw blurRad="38100" dist="38100" dir="2700000" algn="tl">
                    <a:srgbClr val="000000">
                      <a:alpha val="43137"/>
                    </a:srgbClr>
                  </a:outerShdw>
                </a:effectLst>
                <a:latin typeface="Palatino Linotype" panose="02040502050505030304" pitchFamily="18" charset="0"/>
              </a:rPr>
              <a:t>Dr. Sultan </a:t>
            </a:r>
            <a:r>
              <a:rPr lang="en-US" altLang="en-US" sz="1800" dirty="0" err="1">
                <a:solidFill>
                  <a:srgbClr val="30ACEC"/>
                </a:solidFill>
                <a:effectLst>
                  <a:outerShdw blurRad="38100" dist="38100" dir="2700000" algn="tl">
                    <a:srgbClr val="000000">
                      <a:alpha val="43137"/>
                    </a:srgbClr>
                  </a:outerShdw>
                </a:effectLst>
                <a:latin typeface="Palatino Linotype" panose="02040502050505030304" pitchFamily="18" charset="0"/>
              </a:rPr>
              <a:t>Almadhhi</a:t>
            </a:r>
            <a:endParaRPr lang="en-US" altLang="en-US" sz="1800" dirty="0">
              <a:solidFill>
                <a:srgbClr val="30ACEC"/>
              </a:solidFill>
              <a:effectLst>
                <a:outerShdw blurRad="38100" dist="38100" dir="2700000" algn="tl">
                  <a:srgbClr val="000000">
                    <a:alpha val="43137"/>
                  </a:srgbClr>
                </a:outerShdw>
              </a:effectLst>
              <a:latin typeface="Palatino Linotype" panose="02040502050505030304" pitchFamily="18" charset="0"/>
            </a:endParaRPr>
          </a:p>
          <a:p>
            <a:pPr algn="ctr">
              <a:spcBef>
                <a:spcPct val="0"/>
              </a:spcBef>
              <a:buClrTx/>
              <a:buNone/>
              <a:defRPr/>
            </a:pPr>
            <a:r>
              <a:rPr lang="en-US" altLang="en-US" sz="1800" dirty="0">
                <a:solidFill>
                  <a:schemeClr val="tx1">
                    <a:lumMod val="50000"/>
                  </a:schemeClr>
                </a:solidFill>
                <a:effectLst>
                  <a:outerShdw blurRad="38100" dist="38100" dir="2700000" algn="tl">
                    <a:srgbClr val="000000">
                      <a:alpha val="43137"/>
                    </a:srgbClr>
                  </a:outerShdw>
                </a:effectLst>
                <a:latin typeface="Palatino Linotype" panose="02040502050505030304" pitchFamily="18" charset="0"/>
              </a:rPr>
              <a:t>Assistant Professor of Organic Chemistry </a:t>
            </a:r>
          </a:p>
          <a:p>
            <a:pPr algn="ctr">
              <a:spcBef>
                <a:spcPct val="0"/>
              </a:spcBef>
              <a:buClrTx/>
              <a:buNone/>
              <a:defRPr/>
            </a:pPr>
            <a:r>
              <a:rPr lang="en-US" altLang="en-US" sz="1800" dirty="0">
                <a:solidFill>
                  <a:schemeClr val="tx1">
                    <a:lumMod val="50000"/>
                  </a:schemeClr>
                </a:solidFill>
                <a:effectLst>
                  <a:outerShdw blurRad="38100" dist="38100" dir="2700000" algn="tl">
                    <a:srgbClr val="000000">
                      <a:alpha val="43137"/>
                    </a:srgbClr>
                  </a:outerShdw>
                </a:effectLst>
                <a:latin typeface="Palatino Linotype" panose="02040502050505030304" pitchFamily="18" charset="0"/>
              </a:rPr>
              <a:t>King Saud University</a:t>
            </a:r>
          </a:p>
        </p:txBody>
      </p:sp>
      <p:graphicFrame>
        <p:nvGraphicFramePr>
          <p:cNvPr id="2" name="Object 1">
            <a:extLst>
              <a:ext uri="{FF2B5EF4-FFF2-40B4-BE49-F238E27FC236}">
                <a16:creationId xmlns:a16="http://schemas.microsoft.com/office/drawing/2014/main" id="{C61F4862-935C-443C-81AA-660AE7B085B9}"/>
              </a:ext>
            </a:extLst>
          </p:cNvPr>
          <p:cNvGraphicFramePr>
            <a:graphicFrameLocks noChangeAspect="1"/>
          </p:cNvGraphicFramePr>
          <p:nvPr>
            <p:extLst>
              <p:ext uri="{D42A27DB-BD31-4B8C-83A1-F6EECF244321}">
                <p14:modId xmlns:p14="http://schemas.microsoft.com/office/powerpoint/2010/main" val="674529450"/>
              </p:ext>
            </p:extLst>
          </p:nvPr>
        </p:nvGraphicFramePr>
        <p:xfrm>
          <a:off x="7466013" y="5199063"/>
          <a:ext cx="1525587" cy="1558925"/>
        </p:xfrm>
        <a:graphic>
          <a:graphicData uri="http://schemas.openxmlformats.org/presentationml/2006/ole">
            <mc:AlternateContent xmlns:mc="http://schemas.openxmlformats.org/markup-compatibility/2006">
              <mc:Choice xmlns:v="urn:schemas-microsoft-com:vml" Requires="v">
                <p:oleObj spid="_x0000_s52250" name="CS ChemDraw Drawing" r:id="rId3" imgW="1525273" imgH="1558480" progId="ChemDraw.Document.6.0">
                  <p:embed/>
                </p:oleObj>
              </mc:Choice>
              <mc:Fallback>
                <p:oleObj name="CS ChemDraw Drawing" r:id="rId3" imgW="1525273" imgH="1558480" progId="ChemDraw.Document.6.0">
                  <p:embed/>
                  <p:pic>
                    <p:nvPicPr>
                      <p:cNvPr id="0" name=""/>
                      <p:cNvPicPr/>
                      <p:nvPr/>
                    </p:nvPicPr>
                    <p:blipFill>
                      <a:blip r:embed="rId4"/>
                      <a:stretch>
                        <a:fillRect/>
                      </a:stretch>
                    </p:blipFill>
                    <p:spPr>
                      <a:xfrm>
                        <a:off x="7466013" y="5199063"/>
                        <a:ext cx="1525587" cy="1558925"/>
                      </a:xfrm>
                      <a:prstGeom prst="rect">
                        <a:avLst/>
                      </a:prstGeom>
                    </p:spPr>
                  </p:pic>
                </p:oleObj>
              </mc:Fallback>
            </mc:AlternateContent>
          </a:graphicData>
        </a:graphic>
      </p:graphicFrame>
    </p:spTree>
    <p:extLst>
      <p:ext uri="{BB962C8B-B14F-4D97-AF65-F5344CB8AC3E}">
        <p14:creationId xmlns:p14="http://schemas.microsoft.com/office/powerpoint/2010/main" val="25906629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66E7B45-57A7-46DD-BC2E-85F8D1FBD862}"/>
              </a:ext>
            </a:extLst>
          </p:cNvPr>
          <p:cNvSpPr>
            <a:spLocks noGrp="1"/>
          </p:cNvSpPr>
          <p:nvPr>
            <p:ph type="sldNum" sz="quarter" idx="12"/>
          </p:nvPr>
        </p:nvSpPr>
        <p:spPr/>
        <p:txBody>
          <a:bodyPr/>
          <a:lstStyle/>
          <a:p>
            <a:fld id="{1D94C029-46D2-4EB7-AD29-70B14203DBE4}" type="slidenum">
              <a:rPr lang="en-US" smtClean="0"/>
              <a:t>10</a:t>
            </a:fld>
            <a:endParaRPr lang="en-US"/>
          </a:p>
        </p:txBody>
      </p:sp>
      <p:sp>
        <p:nvSpPr>
          <p:cNvPr id="17" name="TextBox 16">
            <a:extLst>
              <a:ext uri="{FF2B5EF4-FFF2-40B4-BE49-F238E27FC236}">
                <a16:creationId xmlns:a16="http://schemas.microsoft.com/office/drawing/2014/main" id="{4A9050F6-219A-4534-A3BB-4BDC78CA4B1C}"/>
              </a:ext>
            </a:extLst>
          </p:cNvPr>
          <p:cNvSpPr txBox="1"/>
          <p:nvPr/>
        </p:nvSpPr>
        <p:spPr>
          <a:xfrm>
            <a:off x="920750" y="806450"/>
            <a:ext cx="7962900" cy="506870"/>
          </a:xfrm>
          <a:prstGeom prst="rect">
            <a:avLst/>
          </a:prstGeom>
          <a:noFill/>
        </p:spPr>
        <p:txBody>
          <a:bodyPr wrap="square" rtlCol="0">
            <a:spAutoFit/>
          </a:bodyPr>
          <a:lstStyle/>
          <a:p>
            <a:pPr marL="457200" indent="-457200" algn="just">
              <a:lnSpc>
                <a:spcPct val="150000"/>
              </a:lnSpc>
              <a:buClr>
                <a:schemeClr val="tx1"/>
              </a:buClr>
              <a:buFont typeface="+mj-lt"/>
              <a:buAutoNum type="arabicPeriod" startAt="3"/>
            </a:pPr>
            <a:r>
              <a:rPr lang="en-US" sz="2000" b="1" dirty="0">
                <a:solidFill>
                  <a:srgbClr val="30ACEC"/>
                </a:solidFill>
                <a:effectLst>
                  <a:outerShdw blurRad="38100" dist="38100" dir="2700000" algn="tl">
                    <a:srgbClr val="000000">
                      <a:alpha val="43137"/>
                    </a:srgbClr>
                  </a:outerShdw>
                </a:effectLst>
                <a:latin typeface="Palatino Linotype" panose="02040502050505030304" pitchFamily="18" charset="0"/>
              </a:rPr>
              <a:t>Aromatic</a:t>
            </a:r>
            <a:r>
              <a:rPr lang="en-US" sz="2000" b="1" dirty="0">
                <a:solidFill>
                  <a:schemeClr val="tx1">
                    <a:lumMod val="50000"/>
                  </a:schemeClr>
                </a:solidFill>
                <a:effectLst>
                  <a:outerShdw blurRad="38100" dist="38100" dir="2700000" algn="tl">
                    <a:srgbClr val="000000">
                      <a:alpha val="43137"/>
                    </a:srgbClr>
                  </a:outerShdw>
                </a:effectLst>
                <a:latin typeface="Palatino Linotype" panose="02040502050505030304" pitchFamily="18" charset="0"/>
              </a:rPr>
              <a:t> Heterocyclic Compounds</a:t>
            </a:r>
          </a:p>
        </p:txBody>
      </p:sp>
      <p:sp>
        <p:nvSpPr>
          <p:cNvPr id="8" name="Rectangle 7">
            <a:extLst>
              <a:ext uri="{FF2B5EF4-FFF2-40B4-BE49-F238E27FC236}">
                <a16:creationId xmlns:a16="http://schemas.microsoft.com/office/drawing/2014/main" id="{D88CC349-90F9-46A6-A1C6-BF4C68D39C34}"/>
              </a:ext>
            </a:extLst>
          </p:cNvPr>
          <p:cNvSpPr/>
          <p:nvPr/>
        </p:nvSpPr>
        <p:spPr>
          <a:xfrm>
            <a:off x="985252" y="1429545"/>
            <a:ext cx="8039100" cy="400110"/>
          </a:xfrm>
          <a:prstGeom prst="rect">
            <a:avLst/>
          </a:prstGeom>
        </p:spPr>
        <p:txBody>
          <a:bodyPr wrap="square">
            <a:spAutoFit/>
          </a:bodyPr>
          <a:lstStyle/>
          <a:p>
            <a:pPr marL="285750" indent="-285750">
              <a:buFont typeface="Courier New" panose="02070309020205020404" pitchFamily="49" charset="0"/>
              <a:buChar char="o"/>
            </a:pPr>
            <a:r>
              <a:rPr lang="en-US" sz="2000" dirty="0">
                <a:solidFill>
                  <a:schemeClr val="tx1">
                    <a:lumMod val="50000"/>
                  </a:schemeClr>
                </a:solidFill>
                <a:latin typeface="Palatino Linotype" panose="02040502050505030304" pitchFamily="18" charset="0"/>
              </a:rPr>
              <a:t>Examples; </a:t>
            </a:r>
          </a:p>
        </p:txBody>
      </p:sp>
      <p:sp>
        <p:nvSpPr>
          <p:cNvPr id="11" name="Title 12">
            <a:extLst>
              <a:ext uri="{FF2B5EF4-FFF2-40B4-BE49-F238E27FC236}">
                <a16:creationId xmlns:a16="http://schemas.microsoft.com/office/drawing/2014/main" id="{779E29B5-4363-4D2B-981A-2D78F9B1A82A}"/>
              </a:ext>
            </a:extLst>
          </p:cNvPr>
          <p:cNvSpPr>
            <a:spLocks noGrp="1"/>
          </p:cNvSpPr>
          <p:nvPr>
            <p:ph type="title"/>
          </p:nvPr>
        </p:nvSpPr>
        <p:spPr>
          <a:xfrm>
            <a:off x="1096433" y="171451"/>
            <a:ext cx="7704667" cy="704849"/>
          </a:xfrm>
        </p:spPr>
        <p:txBody>
          <a:bodyPr>
            <a:noAutofit/>
          </a:bodyPr>
          <a:lstStyle/>
          <a:p>
            <a:pPr algn="l"/>
            <a:r>
              <a:rPr lang="en-US" sz="4400" b="1" dirty="0">
                <a:solidFill>
                  <a:srgbClr val="30ACEC"/>
                </a:solidFill>
                <a:effectLst>
                  <a:outerShdw blurRad="38100" dist="38100" dir="2700000" algn="tl">
                    <a:srgbClr val="000000">
                      <a:alpha val="43137"/>
                    </a:srgbClr>
                  </a:outerShdw>
                </a:effectLst>
              </a:rPr>
              <a:t>Classification of Heterocycles</a:t>
            </a:r>
          </a:p>
        </p:txBody>
      </p:sp>
      <p:graphicFrame>
        <p:nvGraphicFramePr>
          <p:cNvPr id="16" name="Object 15">
            <a:extLst>
              <a:ext uri="{FF2B5EF4-FFF2-40B4-BE49-F238E27FC236}">
                <a16:creationId xmlns:a16="http://schemas.microsoft.com/office/drawing/2014/main" id="{C2585509-A300-49CB-946B-D7C0D3E7CFBD}"/>
              </a:ext>
            </a:extLst>
          </p:cNvPr>
          <p:cNvGraphicFramePr>
            <a:graphicFrameLocks noChangeAspect="1"/>
          </p:cNvGraphicFramePr>
          <p:nvPr>
            <p:extLst>
              <p:ext uri="{D42A27DB-BD31-4B8C-83A1-F6EECF244321}">
                <p14:modId xmlns:p14="http://schemas.microsoft.com/office/powerpoint/2010/main" val="853574473"/>
              </p:ext>
            </p:extLst>
          </p:nvPr>
        </p:nvGraphicFramePr>
        <p:xfrm>
          <a:off x="1614788" y="2298486"/>
          <a:ext cx="1029558" cy="1194676"/>
        </p:xfrm>
        <a:graphic>
          <a:graphicData uri="http://schemas.openxmlformats.org/presentationml/2006/ole">
            <mc:AlternateContent xmlns:mc="http://schemas.openxmlformats.org/markup-compatibility/2006">
              <mc:Choice xmlns:v="urn:schemas-microsoft-com:vml" Requires="v">
                <p:oleObj spid="_x0000_s53345" name="CS ChemDraw Drawing" r:id="rId3" imgW="673105" imgH="781416" progId="ChemDraw.Document.6.0">
                  <p:embed/>
                </p:oleObj>
              </mc:Choice>
              <mc:Fallback>
                <p:oleObj name="CS ChemDraw Drawing" r:id="rId3" imgW="673105" imgH="781416" progId="ChemDraw.Document.6.0">
                  <p:embed/>
                  <p:pic>
                    <p:nvPicPr>
                      <p:cNvPr id="5" name="Object 4">
                        <a:extLst>
                          <a:ext uri="{FF2B5EF4-FFF2-40B4-BE49-F238E27FC236}">
                            <a16:creationId xmlns:a16="http://schemas.microsoft.com/office/drawing/2014/main" id="{6C63A0A7-5EEE-47E9-B6D8-D7917E412AB1}"/>
                          </a:ext>
                        </a:extLst>
                      </p:cNvPr>
                      <p:cNvPicPr/>
                      <p:nvPr/>
                    </p:nvPicPr>
                    <p:blipFill>
                      <a:blip r:embed="rId4"/>
                      <a:stretch>
                        <a:fillRect/>
                      </a:stretch>
                    </p:blipFill>
                    <p:spPr>
                      <a:xfrm>
                        <a:off x="1614788" y="2298486"/>
                        <a:ext cx="1029558" cy="1194676"/>
                      </a:xfrm>
                      <a:prstGeom prst="rect">
                        <a:avLst/>
                      </a:prstGeom>
                    </p:spPr>
                  </p:pic>
                </p:oleObj>
              </mc:Fallback>
            </mc:AlternateContent>
          </a:graphicData>
        </a:graphic>
      </p:graphicFrame>
      <p:graphicFrame>
        <p:nvGraphicFramePr>
          <p:cNvPr id="18" name="Object 17">
            <a:extLst>
              <a:ext uri="{FF2B5EF4-FFF2-40B4-BE49-F238E27FC236}">
                <a16:creationId xmlns:a16="http://schemas.microsoft.com/office/drawing/2014/main" id="{E1BD12DA-9D01-4E03-910C-7496FC2BD73D}"/>
              </a:ext>
            </a:extLst>
          </p:cNvPr>
          <p:cNvGraphicFramePr>
            <a:graphicFrameLocks noChangeAspect="1"/>
          </p:cNvGraphicFramePr>
          <p:nvPr>
            <p:extLst>
              <p:ext uri="{D42A27DB-BD31-4B8C-83A1-F6EECF244321}">
                <p14:modId xmlns:p14="http://schemas.microsoft.com/office/powerpoint/2010/main" val="2076083483"/>
              </p:ext>
            </p:extLst>
          </p:nvPr>
        </p:nvGraphicFramePr>
        <p:xfrm>
          <a:off x="3114288" y="2227992"/>
          <a:ext cx="928687" cy="1252538"/>
        </p:xfrm>
        <a:graphic>
          <a:graphicData uri="http://schemas.openxmlformats.org/presentationml/2006/ole">
            <mc:AlternateContent xmlns:mc="http://schemas.openxmlformats.org/markup-compatibility/2006">
              <mc:Choice xmlns:v="urn:schemas-microsoft-com:vml" Requires="v">
                <p:oleObj spid="_x0000_s53346" name="CS ChemDraw Drawing" r:id="rId5" imgW="714339" imgH="963021" progId="ChemDraw.Document.6.0">
                  <p:embed/>
                </p:oleObj>
              </mc:Choice>
              <mc:Fallback>
                <p:oleObj name="CS ChemDraw Drawing" r:id="rId5" imgW="714339" imgH="963021" progId="ChemDraw.Document.6.0">
                  <p:embed/>
                  <p:pic>
                    <p:nvPicPr>
                      <p:cNvPr id="5" name="Object 4">
                        <a:extLst>
                          <a:ext uri="{FF2B5EF4-FFF2-40B4-BE49-F238E27FC236}">
                            <a16:creationId xmlns:a16="http://schemas.microsoft.com/office/drawing/2014/main" id="{6C63A0A7-5EEE-47E9-B6D8-D7917E412AB1}"/>
                          </a:ext>
                        </a:extLst>
                      </p:cNvPr>
                      <p:cNvPicPr/>
                      <p:nvPr/>
                    </p:nvPicPr>
                    <p:blipFill>
                      <a:blip r:embed="rId6"/>
                      <a:stretch>
                        <a:fillRect/>
                      </a:stretch>
                    </p:blipFill>
                    <p:spPr>
                      <a:xfrm>
                        <a:off x="3114288" y="2227992"/>
                        <a:ext cx="928687" cy="1252538"/>
                      </a:xfrm>
                      <a:prstGeom prst="rect">
                        <a:avLst/>
                      </a:prstGeom>
                    </p:spPr>
                  </p:pic>
                </p:oleObj>
              </mc:Fallback>
            </mc:AlternateContent>
          </a:graphicData>
        </a:graphic>
      </p:graphicFrame>
      <p:graphicFrame>
        <p:nvGraphicFramePr>
          <p:cNvPr id="19" name="Object 18">
            <a:extLst>
              <a:ext uri="{FF2B5EF4-FFF2-40B4-BE49-F238E27FC236}">
                <a16:creationId xmlns:a16="http://schemas.microsoft.com/office/drawing/2014/main" id="{83375C5A-5F11-4936-BAF2-3352C1E1C2D6}"/>
              </a:ext>
            </a:extLst>
          </p:cNvPr>
          <p:cNvGraphicFramePr>
            <a:graphicFrameLocks noChangeAspect="1"/>
          </p:cNvGraphicFramePr>
          <p:nvPr>
            <p:extLst>
              <p:ext uri="{D42A27DB-BD31-4B8C-83A1-F6EECF244321}">
                <p14:modId xmlns:p14="http://schemas.microsoft.com/office/powerpoint/2010/main" val="3248655268"/>
              </p:ext>
            </p:extLst>
          </p:nvPr>
        </p:nvGraphicFramePr>
        <p:xfrm>
          <a:off x="4289597" y="2264075"/>
          <a:ext cx="1593850" cy="1047750"/>
        </p:xfrm>
        <a:graphic>
          <a:graphicData uri="http://schemas.openxmlformats.org/presentationml/2006/ole">
            <mc:AlternateContent xmlns:mc="http://schemas.openxmlformats.org/markup-compatibility/2006">
              <mc:Choice xmlns:v="urn:schemas-microsoft-com:vml" Requires="v">
                <p:oleObj spid="_x0000_s53347" name="CS ChemDraw Drawing" r:id="rId7" imgW="1304213" imgH="857778" progId="ChemDraw.Document.6.0">
                  <p:embed/>
                </p:oleObj>
              </mc:Choice>
              <mc:Fallback>
                <p:oleObj name="CS ChemDraw Drawing" r:id="rId7" imgW="1304213" imgH="857778" progId="ChemDraw.Document.6.0">
                  <p:embed/>
                  <p:pic>
                    <p:nvPicPr>
                      <p:cNvPr id="5" name="Object 4">
                        <a:extLst>
                          <a:ext uri="{FF2B5EF4-FFF2-40B4-BE49-F238E27FC236}">
                            <a16:creationId xmlns:a16="http://schemas.microsoft.com/office/drawing/2014/main" id="{6C63A0A7-5EEE-47E9-B6D8-D7917E412AB1}"/>
                          </a:ext>
                        </a:extLst>
                      </p:cNvPr>
                      <p:cNvPicPr/>
                      <p:nvPr/>
                    </p:nvPicPr>
                    <p:blipFill>
                      <a:blip r:embed="rId8"/>
                      <a:stretch>
                        <a:fillRect/>
                      </a:stretch>
                    </p:blipFill>
                    <p:spPr>
                      <a:xfrm>
                        <a:off x="4289597" y="2264075"/>
                        <a:ext cx="1593850" cy="1047750"/>
                      </a:xfrm>
                      <a:prstGeom prst="rect">
                        <a:avLst/>
                      </a:prstGeom>
                    </p:spPr>
                  </p:pic>
                </p:oleObj>
              </mc:Fallback>
            </mc:AlternateContent>
          </a:graphicData>
        </a:graphic>
      </p:graphicFrame>
      <p:graphicFrame>
        <p:nvGraphicFramePr>
          <p:cNvPr id="20" name="Object 19">
            <a:extLst>
              <a:ext uri="{FF2B5EF4-FFF2-40B4-BE49-F238E27FC236}">
                <a16:creationId xmlns:a16="http://schemas.microsoft.com/office/drawing/2014/main" id="{C9CFD83D-32B4-4492-978F-153B132892C4}"/>
              </a:ext>
            </a:extLst>
          </p:cNvPr>
          <p:cNvGraphicFramePr>
            <a:graphicFrameLocks noChangeAspect="1"/>
          </p:cNvGraphicFramePr>
          <p:nvPr>
            <p:extLst>
              <p:ext uri="{D42A27DB-BD31-4B8C-83A1-F6EECF244321}">
                <p14:modId xmlns:p14="http://schemas.microsoft.com/office/powerpoint/2010/main" val="3522782417"/>
              </p:ext>
            </p:extLst>
          </p:nvPr>
        </p:nvGraphicFramePr>
        <p:xfrm>
          <a:off x="6184086" y="2270039"/>
          <a:ext cx="1916112" cy="1192213"/>
        </p:xfrm>
        <a:graphic>
          <a:graphicData uri="http://schemas.openxmlformats.org/presentationml/2006/ole">
            <mc:AlternateContent xmlns:mc="http://schemas.openxmlformats.org/markup-compatibility/2006">
              <mc:Choice xmlns:v="urn:schemas-microsoft-com:vml" Requires="v">
                <p:oleObj spid="_x0000_s53348" name="CS ChemDraw Drawing" r:id="rId9" imgW="1563070" imgH="974891" progId="ChemDraw.Document.6.0">
                  <p:embed/>
                </p:oleObj>
              </mc:Choice>
              <mc:Fallback>
                <p:oleObj name="CS ChemDraw Drawing" r:id="rId9" imgW="1563070" imgH="974891" progId="ChemDraw.Document.6.0">
                  <p:embed/>
                  <p:pic>
                    <p:nvPicPr>
                      <p:cNvPr id="19" name="Object 18">
                        <a:extLst>
                          <a:ext uri="{FF2B5EF4-FFF2-40B4-BE49-F238E27FC236}">
                            <a16:creationId xmlns:a16="http://schemas.microsoft.com/office/drawing/2014/main" id="{83375C5A-5F11-4936-BAF2-3352C1E1C2D6}"/>
                          </a:ext>
                        </a:extLst>
                      </p:cNvPr>
                      <p:cNvPicPr/>
                      <p:nvPr/>
                    </p:nvPicPr>
                    <p:blipFill>
                      <a:blip r:embed="rId10"/>
                      <a:stretch>
                        <a:fillRect/>
                      </a:stretch>
                    </p:blipFill>
                    <p:spPr>
                      <a:xfrm>
                        <a:off x="6184086" y="2270039"/>
                        <a:ext cx="1916112" cy="1192213"/>
                      </a:xfrm>
                      <a:prstGeom prst="rect">
                        <a:avLst/>
                      </a:prstGeom>
                    </p:spPr>
                  </p:pic>
                </p:oleObj>
              </mc:Fallback>
            </mc:AlternateContent>
          </a:graphicData>
        </a:graphic>
      </p:graphicFrame>
      <p:sp>
        <p:nvSpPr>
          <p:cNvPr id="21" name="Rectangle 20">
            <a:extLst>
              <a:ext uri="{FF2B5EF4-FFF2-40B4-BE49-F238E27FC236}">
                <a16:creationId xmlns:a16="http://schemas.microsoft.com/office/drawing/2014/main" id="{DF0C6F87-D2A9-4529-9412-33FAC2793540}"/>
              </a:ext>
            </a:extLst>
          </p:cNvPr>
          <p:cNvSpPr/>
          <p:nvPr/>
        </p:nvSpPr>
        <p:spPr>
          <a:xfrm>
            <a:off x="1721281" y="3675661"/>
            <a:ext cx="731290" cy="400110"/>
          </a:xfrm>
          <a:prstGeom prst="rect">
            <a:avLst/>
          </a:prstGeom>
        </p:spPr>
        <p:txBody>
          <a:bodyPr wrap="none">
            <a:spAutoFit/>
          </a:bodyPr>
          <a:lstStyle/>
          <a:p>
            <a:r>
              <a:rPr lang="el-GR" altLang="en-US" sz="2000" b="1" i="1" dirty="0">
                <a:solidFill>
                  <a:srgbClr val="30ACEC"/>
                </a:solidFill>
                <a:latin typeface="Palatino Linotype" panose="02040502050505030304" pitchFamily="18" charset="0"/>
                <a:cs typeface="Arial" charset="0"/>
              </a:rPr>
              <a:t>π</a:t>
            </a:r>
            <a:r>
              <a:rPr lang="en-US" altLang="en-US" sz="2000" b="1" i="1" dirty="0">
                <a:solidFill>
                  <a:srgbClr val="30ACEC"/>
                </a:solidFill>
                <a:latin typeface="Palatino Linotype" panose="02040502050505030304" pitchFamily="18" charset="0"/>
                <a:cs typeface="Arial" charset="0"/>
              </a:rPr>
              <a:t> = </a:t>
            </a:r>
            <a:r>
              <a:rPr lang="en-US" altLang="en-US" sz="2000" b="1" dirty="0">
                <a:solidFill>
                  <a:srgbClr val="30ACEC"/>
                </a:solidFill>
                <a:latin typeface="Palatino Linotype" panose="02040502050505030304" pitchFamily="18" charset="0"/>
                <a:cs typeface="Arial" charset="0"/>
              </a:rPr>
              <a:t>4</a:t>
            </a:r>
            <a:endParaRPr lang="en-US" sz="2000" b="1" dirty="0"/>
          </a:p>
        </p:txBody>
      </p:sp>
      <p:sp>
        <p:nvSpPr>
          <p:cNvPr id="23" name="Rectangle 22">
            <a:extLst>
              <a:ext uri="{FF2B5EF4-FFF2-40B4-BE49-F238E27FC236}">
                <a16:creationId xmlns:a16="http://schemas.microsoft.com/office/drawing/2014/main" id="{AC8CF7F9-4BC8-41EE-9F56-4DAE46AB12FF}"/>
              </a:ext>
            </a:extLst>
          </p:cNvPr>
          <p:cNvSpPr/>
          <p:nvPr/>
        </p:nvSpPr>
        <p:spPr>
          <a:xfrm>
            <a:off x="1675973" y="4056043"/>
            <a:ext cx="918841" cy="400110"/>
          </a:xfrm>
          <a:prstGeom prst="rect">
            <a:avLst/>
          </a:prstGeom>
        </p:spPr>
        <p:txBody>
          <a:bodyPr wrap="none">
            <a:spAutoFit/>
          </a:bodyPr>
          <a:lstStyle/>
          <a:p>
            <a:r>
              <a:rPr lang="en-US" altLang="en-US" sz="2000" b="1" dirty="0">
                <a:solidFill>
                  <a:srgbClr val="30ACEC"/>
                </a:solidFill>
                <a:latin typeface="Palatino Linotype" panose="02040502050505030304" pitchFamily="18" charset="0"/>
                <a:cs typeface="Arial" charset="0"/>
              </a:rPr>
              <a:t>n</a:t>
            </a:r>
            <a:r>
              <a:rPr lang="en-US" altLang="en-US" sz="2000" b="1" i="1" dirty="0">
                <a:solidFill>
                  <a:srgbClr val="30ACEC"/>
                </a:solidFill>
                <a:latin typeface="Palatino Linotype" panose="02040502050505030304" pitchFamily="18" charset="0"/>
                <a:cs typeface="Arial" charset="0"/>
              </a:rPr>
              <a:t> = </a:t>
            </a:r>
            <a:r>
              <a:rPr lang="en-US" altLang="en-US" sz="2000" b="1" dirty="0">
                <a:solidFill>
                  <a:srgbClr val="30ACEC"/>
                </a:solidFill>
                <a:latin typeface="Palatino Linotype" panose="02040502050505030304" pitchFamily="18" charset="0"/>
                <a:cs typeface="Arial" charset="0"/>
              </a:rPr>
              <a:t>0.5</a:t>
            </a:r>
            <a:endParaRPr lang="en-US" sz="2000" b="1" dirty="0"/>
          </a:p>
        </p:txBody>
      </p:sp>
      <p:sp>
        <p:nvSpPr>
          <p:cNvPr id="24" name="Rectangle 23">
            <a:extLst>
              <a:ext uri="{FF2B5EF4-FFF2-40B4-BE49-F238E27FC236}">
                <a16:creationId xmlns:a16="http://schemas.microsoft.com/office/drawing/2014/main" id="{4C3AA2A5-6EA1-4022-B7C9-6A697F3B6B1C}"/>
              </a:ext>
            </a:extLst>
          </p:cNvPr>
          <p:cNvSpPr/>
          <p:nvPr/>
        </p:nvSpPr>
        <p:spPr>
          <a:xfrm>
            <a:off x="3121712" y="3674014"/>
            <a:ext cx="731290" cy="400110"/>
          </a:xfrm>
          <a:prstGeom prst="rect">
            <a:avLst/>
          </a:prstGeom>
        </p:spPr>
        <p:txBody>
          <a:bodyPr wrap="none">
            <a:spAutoFit/>
          </a:bodyPr>
          <a:lstStyle/>
          <a:p>
            <a:r>
              <a:rPr lang="el-GR" altLang="en-US" sz="2000" b="1" i="1" dirty="0">
                <a:solidFill>
                  <a:srgbClr val="30ACEC"/>
                </a:solidFill>
                <a:latin typeface="Palatino Linotype" panose="02040502050505030304" pitchFamily="18" charset="0"/>
                <a:cs typeface="Arial" charset="0"/>
              </a:rPr>
              <a:t>π</a:t>
            </a:r>
            <a:r>
              <a:rPr lang="en-US" altLang="en-US" sz="2000" b="1" i="1" dirty="0">
                <a:solidFill>
                  <a:srgbClr val="30ACEC"/>
                </a:solidFill>
                <a:latin typeface="Palatino Linotype" panose="02040502050505030304" pitchFamily="18" charset="0"/>
                <a:cs typeface="Arial" charset="0"/>
              </a:rPr>
              <a:t> = </a:t>
            </a:r>
            <a:r>
              <a:rPr lang="en-US" altLang="en-US" sz="2000" b="1" dirty="0">
                <a:solidFill>
                  <a:srgbClr val="30ACEC"/>
                </a:solidFill>
                <a:latin typeface="Palatino Linotype" panose="02040502050505030304" pitchFamily="18" charset="0"/>
                <a:cs typeface="Arial" charset="0"/>
              </a:rPr>
              <a:t>6</a:t>
            </a:r>
            <a:endParaRPr lang="en-US" sz="2000" b="1" dirty="0"/>
          </a:p>
        </p:txBody>
      </p:sp>
      <p:sp>
        <p:nvSpPr>
          <p:cNvPr id="25" name="Rectangle 24">
            <a:extLst>
              <a:ext uri="{FF2B5EF4-FFF2-40B4-BE49-F238E27FC236}">
                <a16:creationId xmlns:a16="http://schemas.microsoft.com/office/drawing/2014/main" id="{1417BD9E-456B-4A7D-979B-FA49D20CE1BB}"/>
              </a:ext>
            </a:extLst>
          </p:cNvPr>
          <p:cNvSpPr/>
          <p:nvPr/>
        </p:nvSpPr>
        <p:spPr>
          <a:xfrm>
            <a:off x="3113475" y="4061192"/>
            <a:ext cx="726481" cy="400110"/>
          </a:xfrm>
          <a:prstGeom prst="rect">
            <a:avLst/>
          </a:prstGeom>
        </p:spPr>
        <p:txBody>
          <a:bodyPr wrap="none">
            <a:spAutoFit/>
          </a:bodyPr>
          <a:lstStyle/>
          <a:p>
            <a:r>
              <a:rPr lang="en-US" altLang="en-US" sz="2000" b="1" dirty="0">
                <a:solidFill>
                  <a:srgbClr val="30ACEC"/>
                </a:solidFill>
                <a:latin typeface="Palatino Linotype" panose="02040502050505030304" pitchFamily="18" charset="0"/>
                <a:cs typeface="Arial" charset="0"/>
              </a:rPr>
              <a:t>n</a:t>
            </a:r>
            <a:r>
              <a:rPr lang="en-US" altLang="en-US" sz="2000" b="1" i="1" dirty="0">
                <a:solidFill>
                  <a:srgbClr val="30ACEC"/>
                </a:solidFill>
                <a:latin typeface="Palatino Linotype" panose="02040502050505030304" pitchFamily="18" charset="0"/>
                <a:cs typeface="Arial" charset="0"/>
              </a:rPr>
              <a:t> = </a:t>
            </a:r>
            <a:r>
              <a:rPr lang="en-US" altLang="en-US" sz="2000" b="1" dirty="0">
                <a:solidFill>
                  <a:srgbClr val="30ACEC"/>
                </a:solidFill>
                <a:latin typeface="Palatino Linotype" panose="02040502050505030304" pitchFamily="18" charset="0"/>
                <a:cs typeface="Arial" charset="0"/>
              </a:rPr>
              <a:t>1</a:t>
            </a:r>
            <a:endParaRPr lang="en-US" sz="2000" b="1" dirty="0"/>
          </a:p>
        </p:txBody>
      </p:sp>
      <p:sp>
        <p:nvSpPr>
          <p:cNvPr id="26" name="Rectangle 25">
            <a:extLst>
              <a:ext uri="{FF2B5EF4-FFF2-40B4-BE49-F238E27FC236}">
                <a16:creationId xmlns:a16="http://schemas.microsoft.com/office/drawing/2014/main" id="{9AD41F65-4EAE-4352-8D79-61C66E739751}"/>
              </a:ext>
            </a:extLst>
          </p:cNvPr>
          <p:cNvSpPr/>
          <p:nvPr/>
        </p:nvSpPr>
        <p:spPr>
          <a:xfrm>
            <a:off x="4744567" y="3679162"/>
            <a:ext cx="731290" cy="400110"/>
          </a:xfrm>
          <a:prstGeom prst="rect">
            <a:avLst/>
          </a:prstGeom>
        </p:spPr>
        <p:txBody>
          <a:bodyPr wrap="none">
            <a:spAutoFit/>
          </a:bodyPr>
          <a:lstStyle/>
          <a:p>
            <a:r>
              <a:rPr lang="el-GR" altLang="en-US" sz="2000" b="1" i="1" dirty="0">
                <a:solidFill>
                  <a:srgbClr val="30ACEC"/>
                </a:solidFill>
                <a:latin typeface="Palatino Linotype" panose="02040502050505030304" pitchFamily="18" charset="0"/>
                <a:cs typeface="Arial" charset="0"/>
              </a:rPr>
              <a:t>π</a:t>
            </a:r>
            <a:r>
              <a:rPr lang="en-US" altLang="en-US" sz="2000" b="1" i="1" dirty="0">
                <a:solidFill>
                  <a:srgbClr val="30ACEC"/>
                </a:solidFill>
                <a:latin typeface="Palatino Linotype" panose="02040502050505030304" pitchFamily="18" charset="0"/>
                <a:cs typeface="Arial" charset="0"/>
              </a:rPr>
              <a:t> = </a:t>
            </a:r>
            <a:r>
              <a:rPr lang="en-US" altLang="en-US" sz="2000" b="1" dirty="0">
                <a:solidFill>
                  <a:srgbClr val="30ACEC"/>
                </a:solidFill>
                <a:latin typeface="Palatino Linotype" panose="02040502050505030304" pitchFamily="18" charset="0"/>
                <a:cs typeface="Arial" charset="0"/>
              </a:rPr>
              <a:t>8</a:t>
            </a:r>
            <a:endParaRPr lang="en-US" sz="2000" b="1" dirty="0"/>
          </a:p>
        </p:txBody>
      </p:sp>
      <p:sp>
        <p:nvSpPr>
          <p:cNvPr id="27" name="Rectangle 26">
            <a:extLst>
              <a:ext uri="{FF2B5EF4-FFF2-40B4-BE49-F238E27FC236}">
                <a16:creationId xmlns:a16="http://schemas.microsoft.com/office/drawing/2014/main" id="{47DAC340-504C-44FE-828A-0174DACE5EE1}"/>
              </a:ext>
            </a:extLst>
          </p:cNvPr>
          <p:cNvSpPr/>
          <p:nvPr/>
        </p:nvSpPr>
        <p:spPr>
          <a:xfrm>
            <a:off x="4736330" y="4055837"/>
            <a:ext cx="918841" cy="400110"/>
          </a:xfrm>
          <a:prstGeom prst="rect">
            <a:avLst/>
          </a:prstGeom>
        </p:spPr>
        <p:txBody>
          <a:bodyPr wrap="none">
            <a:spAutoFit/>
          </a:bodyPr>
          <a:lstStyle/>
          <a:p>
            <a:r>
              <a:rPr lang="en-US" altLang="en-US" sz="2000" b="1" dirty="0">
                <a:solidFill>
                  <a:srgbClr val="30ACEC"/>
                </a:solidFill>
                <a:latin typeface="Palatino Linotype" panose="02040502050505030304" pitchFamily="18" charset="0"/>
                <a:cs typeface="Arial" charset="0"/>
              </a:rPr>
              <a:t>n</a:t>
            </a:r>
            <a:r>
              <a:rPr lang="en-US" altLang="en-US" sz="2000" b="1" i="1" dirty="0">
                <a:solidFill>
                  <a:srgbClr val="30ACEC"/>
                </a:solidFill>
                <a:latin typeface="Palatino Linotype" panose="02040502050505030304" pitchFamily="18" charset="0"/>
                <a:cs typeface="Arial" charset="0"/>
              </a:rPr>
              <a:t> = </a:t>
            </a:r>
            <a:r>
              <a:rPr lang="en-US" altLang="en-US" sz="2000" b="1" dirty="0">
                <a:solidFill>
                  <a:srgbClr val="30ACEC"/>
                </a:solidFill>
                <a:latin typeface="Palatino Linotype" panose="02040502050505030304" pitchFamily="18" charset="0"/>
                <a:cs typeface="Arial" charset="0"/>
              </a:rPr>
              <a:t>1.5</a:t>
            </a:r>
            <a:endParaRPr lang="en-US" sz="2000" b="1" dirty="0"/>
          </a:p>
        </p:txBody>
      </p:sp>
      <p:sp>
        <p:nvSpPr>
          <p:cNvPr id="28" name="Rectangle 27">
            <a:extLst>
              <a:ext uri="{FF2B5EF4-FFF2-40B4-BE49-F238E27FC236}">
                <a16:creationId xmlns:a16="http://schemas.microsoft.com/office/drawing/2014/main" id="{61AF6C10-FBB5-47C0-9E71-4C1990466435}"/>
              </a:ext>
            </a:extLst>
          </p:cNvPr>
          <p:cNvSpPr/>
          <p:nvPr/>
        </p:nvSpPr>
        <p:spPr>
          <a:xfrm>
            <a:off x="6787551" y="3678544"/>
            <a:ext cx="859531" cy="400110"/>
          </a:xfrm>
          <a:prstGeom prst="rect">
            <a:avLst/>
          </a:prstGeom>
        </p:spPr>
        <p:txBody>
          <a:bodyPr wrap="none">
            <a:spAutoFit/>
          </a:bodyPr>
          <a:lstStyle/>
          <a:p>
            <a:r>
              <a:rPr lang="el-GR" altLang="en-US" sz="2000" b="1" i="1" dirty="0">
                <a:solidFill>
                  <a:srgbClr val="30ACEC"/>
                </a:solidFill>
                <a:latin typeface="Palatino Linotype" panose="02040502050505030304" pitchFamily="18" charset="0"/>
                <a:cs typeface="Arial" charset="0"/>
              </a:rPr>
              <a:t>π</a:t>
            </a:r>
            <a:r>
              <a:rPr lang="en-US" altLang="en-US" sz="2000" b="1" i="1" dirty="0">
                <a:solidFill>
                  <a:srgbClr val="30ACEC"/>
                </a:solidFill>
                <a:latin typeface="Palatino Linotype" panose="02040502050505030304" pitchFamily="18" charset="0"/>
                <a:cs typeface="Arial" charset="0"/>
              </a:rPr>
              <a:t> = </a:t>
            </a:r>
            <a:r>
              <a:rPr lang="en-US" altLang="en-US" sz="2000" b="1" dirty="0">
                <a:solidFill>
                  <a:srgbClr val="30ACEC"/>
                </a:solidFill>
                <a:latin typeface="Palatino Linotype" panose="02040502050505030304" pitchFamily="18" charset="0"/>
                <a:cs typeface="Arial" charset="0"/>
              </a:rPr>
              <a:t>12</a:t>
            </a:r>
            <a:endParaRPr lang="en-US" sz="2000" b="1" dirty="0"/>
          </a:p>
        </p:txBody>
      </p:sp>
      <p:sp>
        <p:nvSpPr>
          <p:cNvPr id="29" name="Rectangle 28">
            <a:extLst>
              <a:ext uri="{FF2B5EF4-FFF2-40B4-BE49-F238E27FC236}">
                <a16:creationId xmlns:a16="http://schemas.microsoft.com/office/drawing/2014/main" id="{FDC6DED5-0ECB-468F-A4AD-77F0B6F7F126}"/>
              </a:ext>
            </a:extLst>
          </p:cNvPr>
          <p:cNvSpPr/>
          <p:nvPr/>
        </p:nvSpPr>
        <p:spPr>
          <a:xfrm>
            <a:off x="6754600" y="4058102"/>
            <a:ext cx="918841" cy="400110"/>
          </a:xfrm>
          <a:prstGeom prst="rect">
            <a:avLst/>
          </a:prstGeom>
        </p:spPr>
        <p:txBody>
          <a:bodyPr wrap="none">
            <a:spAutoFit/>
          </a:bodyPr>
          <a:lstStyle/>
          <a:p>
            <a:r>
              <a:rPr lang="en-US" altLang="en-US" sz="2000" b="1" dirty="0">
                <a:solidFill>
                  <a:srgbClr val="30ACEC"/>
                </a:solidFill>
                <a:latin typeface="Palatino Linotype" panose="02040502050505030304" pitchFamily="18" charset="0"/>
                <a:cs typeface="Arial" charset="0"/>
              </a:rPr>
              <a:t>n</a:t>
            </a:r>
            <a:r>
              <a:rPr lang="en-US" altLang="en-US" sz="2000" b="1" i="1" dirty="0">
                <a:solidFill>
                  <a:srgbClr val="30ACEC"/>
                </a:solidFill>
                <a:latin typeface="Palatino Linotype" panose="02040502050505030304" pitchFamily="18" charset="0"/>
                <a:cs typeface="Arial" charset="0"/>
              </a:rPr>
              <a:t> = </a:t>
            </a:r>
            <a:r>
              <a:rPr lang="en-US" altLang="en-US" sz="2000" b="1" dirty="0">
                <a:solidFill>
                  <a:srgbClr val="30ACEC"/>
                </a:solidFill>
                <a:latin typeface="Palatino Linotype" panose="02040502050505030304" pitchFamily="18" charset="0"/>
                <a:cs typeface="Arial" charset="0"/>
              </a:rPr>
              <a:t>2.5</a:t>
            </a:r>
            <a:endParaRPr lang="en-US" sz="2000" b="1" dirty="0"/>
          </a:p>
        </p:txBody>
      </p:sp>
      <p:sp>
        <p:nvSpPr>
          <p:cNvPr id="31" name="Rectangle 30">
            <a:extLst>
              <a:ext uri="{FF2B5EF4-FFF2-40B4-BE49-F238E27FC236}">
                <a16:creationId xmlns:a16="http://schemas.microsoft.com/office/drawing/2014/main" id="{8B083974-21BC-4BB2-AC2E-CF169CA871BE}"/>
              </a:ext>
            </a:extLst>
          </p:cNvPr>
          <p:cNvSpPr/>
          <p:nvPr/>
        </p:nvSpPr>
        <p:spPr>
          <a:xfrm>
            <a:off x="1587073" y="4614843"/>
            <a:ext cx="1053494" cy="584775"/>
          </a:xfrm>
          <a:prstGeom prst="rect">
            <a:avLst/>
          </a:prstGeom>
        </p:spPr>
        <p:txBody>
          <a:bodyPr wrap="none">
            <a:spAutoFit/>
          </a:bodyPr>
          <a:lstStyle/>
          <a:p>
            <a:pPr algn="ctr"/>
            <a:r>
              <a:rPr lang="en-US" altLang="en-US" sz="1600" b="1" dirty="0">
                <a:solidFill>
                  <a:srgbClr val="C00000"/>
                </a:solidFill>
                <a:effectLst>
                  <a:outerShdw blurRad="38100" dist="38100" dir="2700000" algn="tl">
                    <a:srgbClr val="000000">
                      <a:alpha val="43137"/>
                    </a:srgbClr>
                  </a:outerShdw>
                </a:effectLst>
                <a:latin typeface="Palatino Linotype" panose="02040502050505030304" pitchFamily="18" charset="0"/>
                <a:cs typeface="Arial" charset="0"/>
              </a:rPr>
              <a:t>Not </a:t>
            </a:r>
          </a:p>
          <a:p>
            <a:pPr algn="ctr"/>
            <a:r>
              <a:rPr lang="en-US" altLang="en-US" sz="1600" b="1" dirty="0">
                <a:solidFill>
                  <a:srgbClr val="C00000"/>
                </a:solidFill>
                <a:effectLst>
                  <a:outerShdw blurRad="38100" dist="38100" dir="2700000" algn="tl">
                    <a:srgbClr val="000000">
                      <a:alpha val="43137"/>
                    </a:srgbClr>
                  </a:outerShdw>
                </a:effectLst>
                <a:latin typeface="Palatino Linotype" panose="02040502050505030304" pitchFamily="18" charset="0"/>
                <a:cs typeface="Arial" charset="0"/>
              </a:rPr>
              <a:t>Aromatic</a:t>
            </a:r>
            <a:endParaRPr lang="en-US" sz="1600" b="1" dirty="0">
              <a:solidFill>
                <a:srgbClr val="C00000"/>
              </a:solidFill>
              <a:effectLst>
                <a:outerShdw blurRad="38100" dist="38100" dir="2700000" algn="tl">
                  <a:srgbClr val="000000">
                    <a:alpha val="43137"/>
                  </a:srgbClr>
                </a:outerShdw>
              </a:effectLst>
            </a:endParaRPr>
          </a:p>
        </p:txBody>
      </p:sp>
      <p:sp>
        <p:nvSpPr>
          <p:cNvPr id="32" name="Rectangle 31">
            <a:extLst>
              <a:ext uri="{FF2B5EF4-FFF2-40B4-BE49-F238E27FC236}">
                <a16:creationId xmlns:a16="http://schemas.microsoft.com/office/drawing/2014/main" id="{37F5FF15-21DC-4DCF-BDD6-4D4EFFC3BE7C}"/>
              </a:ext>
            </a:extLst>
          </p:cNvPr>
          <p:cNvSpPr/>
          <p:nvPr/>
        </p:nvSpPr>
        <p:spPr>
          <a:xfrm>
            <a:off x="4711273" y="4614843"/>
            <a:ext cx="1053494" cy="584775"/>
          </a:xfrm>
          <a:prstGeom prst="rect">
            <a:avLst/>
          </a:prstGeom>
        </p:spPr>
        <p:txBody>
          <a:bodyPr wrap="none">
            <a:spAutoFit/>
          </a:bodyPr>
          <a:lstStyle/>
          <a:p>
            <a:pPr algn="ctr"/>
            <a:r>
              <a:rPr lang="en-US" altLang="en-US" sz="1600" b="1" dirty="0">
                <a:solidFill>
                  <a:srgbClr val="C00000"/>
                </a:solidFill>
                <a:effectLst>
                  <a:outerShdw blurRad="38100" dist="38100" dir="2700000" algn="tl">
                    <a:srgbClr val="000000">
                      <a:alpha val="43137"/>
                    </a:srgbClr>
                  </a:outerShdw>
                </a:effectLst>
                <a:latin typeface="Palatino Linotype" panose="02040502050505030304" pitchFamily="18" charset="0"/>
                <a:cs typeface="Arial" charset="0"/>
              </a:rPr>
              <a:t>Not </a:t>
            </a:r>
          </a:p>
          <a:p>
            <a:pPr algn="ctr"/>
            <a:r>
              <a:rPr lang="en-US" altLang="en-US" sz="1600" b="1" dirty="0">
                <a:solidFill>
                  <a:srgbClr val="C00000"/>
                </a:solidFill>
                <a:effectLst>
                  <a:outerShdw blurRad="38100" dist="38100" dir="2700000" algn="tl">
                    <a:srgbClr val="000000">
                      <a:alpha val="43137"/>
                    </a:srgbClr>
                  </a:outerShdw>
                </a:effectLst>
                <a:latin typeface="Palatino Linotype" panose="02040502050505030304" pitchFamily="18" charset="0"/>
                <a:cs typeface="Arial" charset="0"/>
              </a:rPr>
              <a:t>Aromatic</a:t>
            </a:r>
            <a:endParaRPr lang="en-US" sz="1600" b="1" dirty="0">
              <a:solidFill>
                <a:srgbClr val="C00000"/>
              </a:solidFill>
              <a:effectLst>
                <a:outerShdw blurRad="38100" dist="38100" dir="2700000" algn="tl">
                  <a:srgbClr val="000000">
                    <a:alpha val="43137"/>
                  </a:srgbClr>
                </a:outerShdw>
              </a:effectLst>
            </a:endParaRPr>
          </a:p>
        </p:txBody>
      </p:sp>
      <p:sp>
        <p:nvSpPr>
          <p:cNvPr id="33" name="Rectangle 32">
            <a:extLst>
              <a:ext uri="{FF2B5EF4-FFF2-40B4-BE49-F238E27FC236}">
                <a16:creationId xmlns:a16="http://schemas.microsoft.com/office/drawing/2014/main" id="{0622CDC2-52CA-4113-8FB5-5CC806C09B8D}"/>
              </a:ext>
            </a:extLst>
          </p:cNvPr>
          <p:cNvSpPr/>
          <p:nvPr/>
        </p:nvSpPr>
        <p:spPr>
          <a:xfrm>
            <a:off x="6743273" y="4614843"/>
            <a:ext cx="1053494" cy="584775"/>
          </a:xfrm>
          <a:prstGeom prst="rect">
            <a:avLst/>
          </a:prstGeom>
        </p:spPr>
        <p:txBody>
          <a:bodyPr wrap="none">
            <a:spAutoFit/>
          </a:bodyPr>
          <a:lstStyle/>
          <a:p>
            <a:pPr algn="ctr"/>
            <a:r>
              <a:rPr lang="en-US" altLang="en-US" sz="1600" b="1" dirty="0">
                <a:solidFill>
                  <a:srgbClr val="C00000"/>
                </a:solidFill>
                <a:effectLst>
                  <a:outerShdw blurRad="38100" dist="38100" dir="2700000" algn="tl">
                    <a:srgbClr val="000000">
                      <a:alpha val="43137"/>
                    </a:srgbClr>
                  </a:outerShdw>
                </a:effectLst>
                <a:latin typeface="Palatino Linotype" panose="02040502050505030304" pitchFamily="18" charset="0"/>
                <a:cs typeface="Arial" charset="0"/>
              </a:rPr>
              <a:t>Not </a:t>
            </a:r>
          </a:p>
          <a:p>
            <a:pPr algn="ctr"/>
            <a:r>
              <a:rPr lang="en-US" altLang="en-US" sz="1600" b="1" dirty="0">
                <a:solidFill>
                  <a:srgbClr val="C00000"/>
                </a:solidFill>
                <a:effectLst>
                  <a:outerShdw blurRad="38100" dist="38100" dir="2700000" algn="tl">
                    <a:srgbClr val="000000">
                      <a:alpha val="43137"/>
                    </a:srgbClr>
                  </a:outerShdw>
                </a:effectLst>
                <a:latin typeface="Palatino Linotype" panose="02040502050505030304" pitchFamily="18" charset="0"/>
                <a:cs typeface="Arial" charset="0"/>
              </a:rPr>
              <a:t>Aromatic</a:t>
            </a:r>
            <a:endParaRPr lang="en-US" sz="1600" b="1" dirty="0">
              <a:solidFill>
                <a:srgbClr val="C00000"/>
              </a:solidFill>
              <a:effectLst>
                <a:outerShdw blurRad="38100" dist="38100" dir="2700000" algn="tl">
                  <a:srgbClr val="000000">
                    <a:alpha val="43137"/>
                  </a:srgbClr>
                </a:outerShdw>
              </a:effectLst>
            </a:endParaRPr>
          </a:p>
        </p:txBody>
      </p:sp>
      <p:sp>
        <p:nvSpPr>
          <p:cNvPr id="22" name="Rectangle 21">
            <a:extLst>
              <a:ext uri="{FF2B5EF4-FFF2-40B4-BE49-F238E27FC236}">
                <a16:creationId xmlns:a16="http://schemas.microsoft.com/office/drawing/2014/main" id="{3DA35B1C-4554-484A-BF48-45FB34E10998}"/>
              </a:ext>
            </a:extLst>
          </p:cNvPr>
          <p:cNvSpPr/>
          <p:nvPr/>
        </p:nvSpPr>
        <p:spPr>
          <a:xfrm>
            <a:off x="3080593" y="4614843"/>
            <a:ext cx="1053494" cy="584775"/>
          </a:xfrm>
          <a:prstGeom prst="rect">
            <a:avLst/>
          </a:prstGeom>
        </p:spPr>
        <p:txBody>
          <a:bodyPr wrap="none">
            <a:spAutoFit/>
          </a:bodyPr>
          <a:lstStyle/>
          <a:p>
            <a:pPr algn="ctr"/>
            <a:r>
              <a:rPr lang="en-US" altLang="en-US" sz="1600" b="1" dirty="0">
                <a:solidFill>
                  <a:srgbClr val="C00000"/>
                </a:solidFill>
                <a:effectLst>
                  <a:outerShdw blurRad="38100" dist="38100" dir="2700000" algn="tl">
                    <a:srgbClr val="000000">
                      <a:alpha val="43137"/>
                    </a:srgbClr>
                  </a:outerShdw>
                </a:effectLst>
                <a:latin typeface="Palatino Linotype" panose="02040502050505030304" pitchFamily="18" charset="0"/>
                <a:cs typeface="Arial" charset="0"/>
              </a:rPr>
              <a:t>Not </a:t>
            </a:r>
          </a:p>
          <a:p>
            <a:pPr algn="ctr"/>
            <a:r>
              <a:rPr lang="en-US" altLang="en-US" sz="1600" b="1" dirty="0">
                <a:solidFill>
                  <a:srgbClr val="C00000"/>
                </a:solidFill>
                <a:effectLst>
                  <a:outerShdw blurRad="38100" dist="38100" dir="2700000" algn="tl">
                    <a:srgbClr val="000000">
                      <a:alpha val="43137"/>
                    </a:srgbClr>
                  </a:outerShdw>
                </a:effectLst>
                <a:latin typeface="Palatino Linotype" panose="02040502050505030304" pitchFamily="18" charset="0"/>
                <a:cs typeface="Arial" charset="0"/>
              </a:rPr>
              <a:t>Aromatic</a:t>
            </a:r>
            <a:endParaRPr lang="en-US" sz="1600" b="1"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30768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66E7B45-57A7-46DD-BC2E-85F8D1FBD862}"/>
              </a:ext>
            </a:extLst>
          </p:cNvPr>
          <p:cNvSpPr>
            <a:spLocks noGrp="1"/>
          </p:cNvSpPr>
          <p:nvPr>
            <p:ph type="sldNum" sz="quarter" idx="12"/>
          </p:nvPr>
        </p:nvSpPr>
        <p:spPr/>
        <p:txBody>
          <a:bodyPr/>
          <a:lstStyle/>
          <a:p>
            <a:fld id="{1D94C029-46D2-4EB7-AD29-70B14203DBE4}" type="slidenum">
              <a:rPr lang="en-US" smtClean="0"/>
              <a:t>11</a:t>
            </a:fld>
            <a:endParaRPr lang="en-US"/>
          </a:p>
        </p:txBody>
      </p:sp>
      <p:sp>
        <p:nvSpPr>
          <p:cNvPr id="17" name="TextBox 16">
            <a:extLst>
              <a:ext uri="{FF2B5EF4-FFF2-40B4-BE49-F238E27FC236}">
                <a16:creationId xmlns:a16="http://schemas.microsoft.com/office/drawing/2014/main" id="{4A9050F6-219A-4534-A3BB-4BDC78CA4B1C}"/>
              </a:ext>
            </a:extLst>
          </p:cNvPr>
          <p:cNvSpPr txBox="1"/>
          <p:nvPr/>
        </p:nvSpPr>
        <p:spPr>
          <a:xfrm>
            <a:off x="740270" y="1636652"/>
            <a:ext cx="7962900" cy="506870"/>
          </a:xfrm>
          <a:prstGeom prst="rect">
            <a:avLst/>
          </a:prstGeom>
          <a:noFill/>
        </p:spPr>
        <p:txBody>
          <a:bodyPr wrap="square" rtlCol="0">
            <a:spAutoFit/>
          </a:bodyPr>
          <a:lstStyle/>
          <a:p>
            <a:pPr marL="514350" indent="-514350" algn="just">
              <a:lnSpc>
                <a:spcPct val="150000"/>
              </a:lnSpc>
              <a:buFont typeface="+mj-lt"/>
              <a:buAutoNum type="romanLcPeriod"/>
            </a:pPr>
            <a:r>
              <a:rPr lang="en-US" sz="2000" b="1" dirty="0">
                <a:solidFill>
                  <a:srgbClr val="30ACEC"/>
                </a:solidFill>
                <a:effectLst>
                  <a:outerShdw blurRad="38100" dist="38100" dir="2700000" algn="tl">
                    <a:srgbClr val="000000">
                      <a:alpha val="43137"/>
                    </a:srgbClr>
                  </a:outerShdw>
                </a:effectLst>
                <a:latin typeface="Palatino Linotype" panose="02040502050505030304" pitchFamily="18" charset="0"/>
              </a:rPr>
              <a:t>Aromatic</a:t>
            </a:r>
            <a:r>
              <a:rPr lang="en-US" sz="2000" b="1" dirty="0">
                <a:solidFill>
                  <a:schemeClr val="tx1">
                    <a:lumMod val="50000"/>
                  </a:schemeClr>
                </a:solidFill>
                <a:effectLst>
                  <a:outerShdw blurRad="38100" dist="38100" dir="2700000" algn="tl">
                    <a:srgbClr val="000000">
                      <a:alpha val="43137"/>
                    </a:srgbClr>
                  </a:outerShdw>
                </a:effectLst>
                <a:latin typeface="Palatino Linotype" panose="02040502050505030304" pitchFamily="18" charset="0"/>
              </a:rPr>
              <a:t> Five membered heterocyclic compounds </a:t>
            </a:r>
          </a:p>
        </p:txBody>
      </p:sp>
      <p:graphicFrame>
        <p:nvGraphicFramePr>
          <p:cNvPr id="5" name="Object 4">
            <a:extLst>
              <a:ext uri="{FF2B5EF4-FFF2-40B4-BE49-F238E27FC236}">
                <a16:creationId xmlns:a16="http://schemas.microsoft.com/office/drawing/2014/main" id="{09F20051-8769-4419-94D9-1344FD7FCE0A}"/>
              </a:ext>
            </a:extLst>
          </p:cNvPr>
          <p:cNvGraphicFramePr>
            <a:graphicFrameLocks noChangeAspect="1"/>
          </p:cNvGraphicFramePr>
          <p:nvPr>
            <p:extLst>
              <p:ext uri="{D42A27DB-BD31-4B8C-83A1-F6EECF244321}">
                <p14:modId xmlns:p14="http://schemas.microsoft.com/office/powerpoint/2010/main" val="494927464"/>
              </p:ext>
            </p:extLst>
          </p:nvPr>
        </p:nvGraphicFramePr>
        <p:xfrm>
          <a:off x="1355725" y="2170113"/>
          <a:ext cx="6454775" cy="1082675"/>
        </p:xfrm>
        <a:graphic>
          <a:graphicData uri="http://schemas.openxmlformats.org/presentationml/2006/ole">
            <mc:AlternateContent xmlns:mc="http://schemas.openxmlformats.org/markup-compatibility/2006">
              <mc:Choice xmlns:v="urn:schemas-microsoft-com:vml" Requires="v">
                <p:oleObj spid="_x0000_s6338" name="CS ChemDraw Drawing" r:id="rId3" imgW="6818102" imgH="1144231" progId="ChemDraw.Document.6.0">
                  <p:embed/>
                </p:oleObj>
              </mc:Choice>
              <mc:Fallback>
                <p:oleObj name="CS ChemDraw Drawing" r:id="rId3" imgW="6818102" imgH="1144231" progId="ChemDraw.Document.6.0">
                  <p:embed/>
                  <p:pic>
                    <p:nvPicPr>
                      <p:cNvPr id="0" name=""/>
                      <p:cNvPicPr/>
                      <p:nvPr/>
                    </p:nvPicPr>
                    <p:blipFill>
                      <a:blip r:embed="rId4"/>
                      <a:stretch>
                        <a:fillRect/>
                      </a:stretch>
                    </p:blipFill>
                    <p:spPr>
                      <a:xfrm>
                        <a:off x="1355725" y="2170113"/>
                        <a:ext cx="6454775" cy="1082675"/>
                      </a:xfrm>
                      <a:prstGeom prst="rect">
                        <a:avLst/>
                      </a:prstGeom>
                    </p:spPr>
                  </p:pic>
                </p:oleObj>
              </mc:Fallback>
            </mc:AlternateContent>
          </a:graphicData>
        </a:graphic>
      </p:graphicFrame>
      <p:sp>
        <p:nvSpPr>
          <p:cNvPr id="9" name="TextBox 8">
            <a:extLst>
              <a:ext uri="{FF2B5EF4-FFF2-40B4-BE49-F238E27FC236}">
                <a16:creationId xmlns:a16="http://schemas.microsoft.com/office/drawing/2014/main" id="{FCAF8697-F172-43A2-8070-C4CCC104B7EF}"/>
              </a:ext>
            </a:extLst>
          </p:cNvPr>
          <p:cNvSpPr txBox="1"/>
          <p:nvPr/>
        </p:nvSpPr>
        <p:spPr>
          <a:xfrm>
            <a:off x="457530" y="3133240"/>
            <a:ext cx="7962900" cy="506870"/>
          </a:xfrm>
          <a:prstGeom prst="rect">
            <a:avLst/>
          </a:prstGeom>
          <a:noFill/>
        </p:spPr>
        <p:txBody>
          <a:bodyPr wrap="square" rtlCol="0">
            <a:spAutoFit/>
          </a:bodyPr>
          <a:lstStyle/>
          <a:p>
            <a:pPr marL="514350" indent="-514350" algn="just">
              <a:lnSpc>
                <a:spcPct val="150000"/>
              </a:lnSpc>
              <a:buFont typeface="+mj-lt"/>
              <a:buAutoNum type="romanLcPeriod" startAt="2"/>
            </a:pPr>
            <a:r>
              <a:rPr lang="en-US" sz="2000" b="1" dirty="0">
                <a:solidFill>
                  <a:srgbClr val="30ACEC"/>
                </a:solidFill>
                <a:effectLst>
                  <a:outerShdw blurRad="38100" dist="38100" dir="2700000" algn="tl">
                    <a:srgbClr val="000000">
                      <a:alpha val="43137"/>
                    </a:srgbClr>
                  </a:outerShdw>
                </a:effectLst>
                <a:latin typeface="Palatino Linotype" panose="02040502050505030304" pitchFamily="18" charset="0"/>
              </a:rPr>
              <a:t>Aromatic</a:t>
            </a:r>
            <a:r>
              <a:rPr lang="en-US" sz="2000" b="1" dirty="0">
                <a:solidFill>
                  <a:schemeClr val="tx1">
                    <a:lumMod val="50000"/>
                  </a:schemeClr>
                </a:solidFill>
                <a:effectLst>
                  <a:outerShdw blurRad="38100" dist="38100" dir="2700000" algn="tl">
                    <a:srgbClr val="000000">
                      <a:alpha val="43137"/>
                    </a:srgbClr>
                  </a:outerShdw>
                </a:effectLst>
                <a:latin typeface="Palatino Linotype" panose="02040502050505030304" pitchFamily="18" charset="0"/>
              </a:rPr>
              <a:t> Six membered heterocyclic compounds </a:t>
            </a:r>
          </a:p>
        </p:txBody>
      </p:sp>
      <p:graphicFrame>
        <p:nvGraphicFramePr>
          <p:cNvPr id="10" name="Object 9">
            <a:extLst>
              <a:ext uri="{FF2B5EF4-FFF2-40B4-BE49-F238E27FC236}">
                <a16:creationId xmlns:a16="http://schemas.microsoft.com/office/drawing/2014/main" id="{5DF2480B-AD7F-4299-9596-EDF0E52610F0}"/>
              </a:ext>
            </a:extLst>
          </p:cNvPr>
          <p:cNvGraphicFramePr>
            <a:graphicFrameLocks noChangeAspect="1"/>
          </p:cNvGraphicFramePr>
          <p:nvPr>
            <p:extLst>
              <p:ext uri="{D42A27DB-BD31-4B8C-83A1-F6EECF244321}">
                <p14:modId xmlns:p14="http://schemas.microsoft.com/office/powerpoint/2010/main" val="1391471690"/>
              </p:ext>
            </p:extLst>
          </p:nvPr>
        </p:nvGraphicFramePr>
        <p:xfrm>
          <a:off x="3041650" y="3730625"/>
          <a:ext cx="2797175" cy="962025"/>
        </p:xfrm>
        <a:graphic>
          <a:graphicData uri="http://schemas.openxmlformats.org/presentationml/2006/ole">
            <mc:AlternateContent xmlns:mc="http://schemas.openxmlformats.org/markup-compatibility/2006">
              <mc:Choice xmlns:v="urn:schemas-microsoft-com:vml" Requires="v">
                <p:oleObj spid="_x0000_s6339" name="CS ChemDraw Drawing" r:id="rId5" imgW="3238007" imgH="1116535" progId="ChemDraw.Document.6.0">
                  <p:embed/>
                </p:oleObj>
              </mc:Choice>
              <mc:Fallback>
                <p:oleObj name="CS ChemDraw Drawing" r:id="rId5" imgW="3238007" imgH="1116535" progId="ChemDraw.Document.6.0">
                  <p:embed/>
                  <p:pic>
                    <p:nvPicPr>
                      <p:cNvPr id="4" name="Object 3">
                        <a:extLst>
                          <a:ext uri="{FF2B5EF4-FFF2-40B4-BE49-F238E27FC236}">
                            <a16:creationId xmlns:a16="http://schemas.microsoft.com/office/drawing/2014/main" id="{EED80147-B419-4AA3-8D71-BCE208994F8F}"/>
                          </a:ext>
                        </a:extLst>
                      </p:cNvPr>
                      <p:cNvPicPr/>
                      <p:nvPr/>
                    </p:nvPicPr>
                    <p:blipFill>
                      <a:blip r:embed="rId6"/>
                      <a:stretch>
                        <a:fillRect/>
                      </a:stretch>
                    </p:blipFill>
                    <p:spPr>
                      <a:xfrm>
                        <a:off x="3041650" y="3730625"/>
                        <a:ext cx="2797175" cy="962025"/>
                      </a:xfrm>
                      <a:prstGeom prst="rect">
                        <a:avLst/>
                      </a:prstGeom>
                    </p:spPr>
                  </p:pic>
                </p:oleObj>
              </mc:Fallback>
            </mc:AlternateContent>
          </a:graphicData>
        </a:graphic>
      </p:graphicFrame>
      <p:sp>
        <p:nvSpPr>
          <p:cNvPr id="11" name="TextBox 10">
            <a:extLst>
              <a:ext uri="{FF2B5EF4-FFF2-40B4-BE49-F238E27FC236}">
                <a16:creationId xmlns:a16="http://schemas.microsoft.com/office/drawing/2014/main" id="{E4B8C246-177E-4EC3-ADCF-380B4D54A947}"/>
              </a:ext>
            </a:extLst>
          </p:cNvPr>
          <p:cNvSpPr txBox="1"/>
          <p:nvPr/>
        </p:nvSpPr>
        <p:spPr>
          <a:xfrm>
            <a:off x="250322" y="4531568"/>
            <a:ext cx="7962900" cy="506870"/>
          </a:xfrm>
          <a:prstGeom prst="rect">
            <a:avLst/>
          </a:prstGeom>
          <a:noFill/>
        </p:spPr>
        <p:txBody>
          <a:bodyPr wrap="square" rtlCol="0">
            <a:spAutoFit/>
          </a:bodyPr>
          <a:lstStyle/>
          <a:p>
            <a:pPr marL="514350" indent="-514350" algn="just">
              <a:lnSpc>
                <a:spcPct val="150000"/>
              </a:lnSpc>
              <a:buFont typeface="+mj-lt"/>
              <a:buAutoNum type="romanLcPeriod" startAt="3"/>
            </a:pPr>
            <a:r>
              <a:rPr lang="en-US" sz="2000" b="1" dirty="0">
                <a:solidFill>
                  <a:srgbClr val="30ACEC"/>
                </a:solidFill>
                <a:effectLst>
                  <a:outerShdw blurRad="38100" dist="38100" dir="2700000" algn="tl">
                    <a:srgbClr val="000000">
                      <a:alpha val="43137"/>
                    </a:srgbClr>
                  </a:outerShdw>
                </a:effectLst>
                <a:latin typeface="Palatino Linotype" panose="02040502050505030304" pitchFamily="18" charset="0"/>
              </a:rPr>
              <a:t>Aromatic</a:t>
            </a:r>
            <a:r>
              <a:rPr lang="en-US" sz="2000" b="1" dirty="0">
                <a:solidFill>
                  <a:schemeClr val="tx1">
                    <a:lumMod val="50000"/>
                  </a:schemeClr>
                </a:solidFill>
                <a:effectLst>
                  <a:outerShdw blurRad="38100" dist="38100" dir="2700000" algn="tl">
                    <a:srgbClr val="000000">
                      <a:alpha val="43137"/>
                    </a:srgbClr>
                  </a:outerShdw>
                </a:effectLst>
                <a:latin typeface="Palatino Linotype" panose="02040502050505030304" pitchFamily="18" charset="0"/>
              </a:rPr>
              <a:t> Fused heterocyclic compounds </a:t>
            </a:r>
          </a:p>
        </p:txBody>
      </p:sp>
      <p:graphicFrame>
        <p:nvGraphicFramePr>
          <p:cNvPr id="14" name="Object 13">
            <a:extLst>
              <a:ext uri="{FF2B5EF4-FFF2-40B4-BE49-F238E27FC236}">
                <a16:creationId xmlns:a16="http://schemas.microsoft.com/office/drawing/2014/main" id="{1D926E6C-0FC2-4A3A-B808-22CBFA9B08A4}"/>
              </a:ext>
            </a:extLst>
          </p:cNvPr>
          <p:cNvGraphicFramePr>
            <a:graphicFrameLocks noChangeAspect="1"/>
          </p:cNvGraphicFramePr>
          <p:nvPr>
            <p:extLst>
              <p:ext uri="{D42A27DB-BD31-4B8C-83A1-F6EECF244321}">
                <p14:modId xmlns:p14="http://schemas.microsoft.com/office/powerpoint/2010/main" val="3114385857"/>
              </p:ext>
            </p:extLst>
          </p:nvPr>
        </p:nvGraphicFramePr>
        <p:xfrm>
          <a:off x="1828800" y="5069826"/>
          <a:ext cx="5695616" cy="1788174"/>
        </p:xfrm>
        <a:graphic>
          <a:graphicData uri="http://schemas.openxmlformats.org/presentationml/2006/ole">
            <mc:AlternateContent xmlns:mc="http://schemas.openxmlformats.org/markup-compatibility/2006">
              <mc:Choice xmlns:v="urn:schemas-microsoft-com:vml" Requires="v">
                <p:oleObj spid="_x0000_s6340" name="CS ChemDraw Drawing" r:id="rId7" imgW="8670955" imgH="2722890" progId="ChemDraw.Document.6.0">
                  <p:embed/>
                </p:oleObj>
              </mc:Choice>
              <mc:Fallback>
                <p:oleObj name="CS ChemDraw Drawing" r:id="rId7" imgW="8670955" imgH="2722890" progId="ChemDraw.Document.6.0">
                  <p:embed/>
                  <p:pic>
                    <p:nvPicPr>
                      <p:cNvPr id="4" name="Object 3">
                        <a:extLst>
                          <a:ext uri="{FF2B5EF4-FFF2-40B4-BE49-F238E27FC236}">
                            <a16:creationId xmlns:a16="http://schemas.microsoft.com/office/drawing/2014/main" id="{EED80147-B419-4AA3-8D71-BCE208994F8F}"/>
                          </a:ext>
                        </a:extLst>
                      </p:cNvPr>
                      <p:cNvPicPr/>
                      <p:nvPr/>
                    </p:nvPicPr>
                    <p:blipFill>
                      <a:blip r:embed="rId8"/>
                      <a:stretch>
                        <a:fillRect/>
                      </a:stretch>
                    </p:blipFill>
                    <p:spPr>
                      <a:xfrm>
                        <a:off x="1828800" y="5069826"/>
                        <a:ext cx="5695616" cy="1788174"/>
                      </a:xfrm>
                      <a:prstGeom prst="rect">
                        <a:avLst/>
                      </a:prstGeom>
                    </p:spPr>
                  </p:pic>
                </p:oleObj>
              </mc:Fallback>
            </mc:AlternateContent>
          </a:graphicData>
        </a:graphic>
      </p:graphicFrame>
      <p:sp>
        <p:nvSpPr>
          <p:cNvPr id="15" name="TextBox 14">
            <a:extLst>
              <a:ext uri="{FF2B5EF4-FFF2-40B4-BE49-F238E27FC236}">
                <a16:creationId xmlns:a16="http://schemas.microsoft.com/office/drawing/2014/main" id="{F1F65FE0-46D9-4B36-B229-0A8BBE06212F}"/>
              </a:ext>
            </a:extLst>
          </p:cNvPr>
          <p:cNvSpPr txBox="1"/>
          <p:nvPr/>
        </p:nvSpPr>
        <p:spPr>
          <a:xfrm>
            <a:off x="840542" y="1238250"/>
            <a:ext cx="8248650" cy="506870"/>
          </a:xfrm>
          <a:prstGeom prst="rect">
            <a:avLst/>
          </a:prstGeom>
          <a:noFill/>
        </p:spPr>
        <p:txBody>
          <a:bodyPr wrap="square" rtlCol="0">
            <a:spAutoFit/>
          </a:bodyPr>
          <a:lstStyle/>
          <a:p>
            <a:pPr marL="342900" indent="-342900" algn="just">
              <a:lnSpc>
                <a:spcPct val="150000"/>
              </a:lnSpc>
              <a:buFont typeface="Courier New" panose="02070309020205020404" pitchFamily="49" charset="0"/>
              <a:buChar char="o"/>
            </a:pPr>
            <a:r>
              <a:rPr lang="en-US" sz="2000" u="sng" dirty="0">
                <a:solidFill>
                  <a:schemeClr val="tx1">
                    <a:lumMod val="50000"/>
                  </a:schemeClr>
                </a:solidFill>
                <a:latin typeface="Palatino Linotype" panose="02040502050505030304" pitchFamily="18" charset="0"/>
              </a:rPr>
              <a:t>Aromatic heterocyclic compounds can be classified into three types;</a:t>
            </a:r>
          </a:p>
        </p:txBody>
      </p:sp>
      <p:sp>
        <p:nvSpPr>
          <p:cNvPr id="16" name="Title 12">
            <a:extLst>
              <a:ext uri="{FF2B5EF4-FFF2-40B4-BE49-F238E27FC236}">
                <a16:creationId xmlns:a16="http://schemas.microsoft.com/office/drawing/2014/main" id="{6EBB9FF0-3246-4113-A66B-85D6214892D6}"/>
              </a:ext>
            </a:extLst>
          </p:cNvPr>
          <p:cNvSpPr>
            <a:spLocks noGrp="1"/>
          </p:cNvSpPr>
          <p:nvPr>
            <p:ph type="title"/>
          </p:nvPr>
        </p:nvSpPr>
        <p:spPr>
          <a:xfrm>
            <a:off x="1096433" y="171451"/>
            <a:ext cx="7704667" cy="704849"/>
          </a:xfrm>
        </p:spPr>
        <p:txBody>
          <a:bodyPr>
            <a:noAutofit/>
          </a:bodyPr>
          <a:lstStyle/>
          <a:p>
            <a:pPr algn="l"/>
            <a:r>
              <a:rPr lang="en-US" sz="4400" b="1" dirty="0">
                <a:solidFill>
                  <a:srgbClr val="30ACEC"/>
                </a:solidFill>
                <a:effectLst>
                  <a:outerShdw blurRad="38100" dist="38100" dir="2700000" algn="tl">
                    <a:srgbClr val="000000">
                      <a:alpha val="43137"/>
                    </a:srgbClr>
                  </a:outerShdw>
                </a:effectLst>
              </a:rPr>
              <a:t>Classification of Heterocycles</a:t>
            </a:r>
          </a:p>
        </p:txBody>
      </p:sp>
    </p:spTree>
    <p:extLst>
      <p:ext uri="{BB962C8B-B14F-4D97-AF65-F5344CB8AC3E}">
        <p14:creationId xmlns:p14="http://schemas.microsoft.com/office/powerpoint/2010/main" val="18553840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0BCABC6D-9BB6-4B45-B1DA-59ADFE74C39D}"/>
              </a:ext>
            </a:extLst>
          </p:cNvPr>
          <p:cNvSpPr txBox="1">
            <a:spLocks/>
          </p:cNvSpPr>
          <p:nvPr/>
        </p:nvSpPr>
        <p:spPr>
          <a:xfrm>
            <a:off x="685565" y="2079226"/>
            <a:ext cx="7772870" cy="3424107"/>
          </a:xfrm>
          <a:prstGeom prst="rect">
            <a:avLst/>
          </a:prstGeom>
        </p:spPr>
        <p:txBody>
          <a:bodyPr>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Sakkal Majalla" panose="02000000000000000000" pitchFamily="2" charset="-78"/>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Sakkal Majalla" panose="02000000000000000000" pitchFamily="2" charset="-78"/>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Sakkal Majalla" panose="02000000000000000000" pitchFamily="2" charset="-78"/>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Sakkal Majalla" panose="02000000000000000000" pitchFamily="2" charset="-78"/>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Sakkal Majalla" panose="02000000000000000000" pitchFamily="2" charset="-78"/>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457200" indent="-457200" algn="r" rtl="1">
              <a:buFont typeface="+mj-lt"/>
              <a:buAutoNum type="arabicPeriod"/>
            </a:pPr>
            <a:endParaRPr lang="en-US" sz="3200" dirty="0"/>
          </a:p>
        </p:txBody>
      </p:sp>
      <p:sp>
        <p:nvSpPr>
          <p:cNvPr id="5" name="Title 4">
            <a:extLst>
              <a:ext uri="{FF2B5EF4-FFF2-40B4-BE49-F238E27FC236}">
                <a16:creationId xmlns:a16="http://schemas.microsoft.com/office/drawing/2014/main" id="{26F46CCE-F0D7-4D1B-9B97-A5FD260DAD40}"/>
              </a:ext>
            </a:extLst>
          </p:cNvPr>
          <p:cNvSpPr>
            <a:spLocks noGrp="1"/>
          </p:cNvSpPr>
          <p:nvPr>
            <p:ph type="title"/>
          </p:nvPr>
        </p:nvSpPr>
        <p:spPr>
          <a:xfrm>
            <a:off x="1986995" y="2666998"/>
            <a:ext cx="6699805" cy="2360071"/>
          </a:xfrm>
        </p:spPr>
        <p:txBody>
          <a:bodyPr>
            <a:noAutofit/>
          </a:bodyPr>
          <a:lstStyle/>
          <a:p>
            <a:pPr algn="l"/>
            <a:r>
              <a:rPr lang="en-US" sz="8000" b="1" u="sng" dirty="0">
                <a:solidFill>
                  <a:srgbClr val="30ACEC"/>
                </a:solidFill>
                <a:effectLst>
                  <a:outerShdw blurRad="38100" dist="38100" dir="2700000" algn="tl">
                    <a:srgbClr val="000000">
                      <a:alpha val="43137"/>
                    </a:srgbClr>
                  </a:outerShdw>
                </a:effectLst>
              </a:rPr>
              <a:t>Nomenclature</a:t>
            </a:r>
          </a:p>
        </p:txBody>
      </p:sp>
      <p:sp>
        <p:nvSpPr>
          <p:cNvPr id="3" name="Slide Number Placeholder 2">
            <a:extLst>
              <a:ext uri="{FF2B5EF4-FFF2-40B4-BE49-F238E27FC236}">
                <a16:creationId xmlns:a16="http://schemas.microsoft.com/office/drawing/2014/main" id="{566E7B45-57A7-46DD-BC2E-85F8D1FBD862}"/>
              </a:ext>
            </a:extLst>
          </p:cNvPr>
          <p:cNvSpPr>
            <a:spLocks noGrp="1"/>
          </p:cNvSpPr>
          <p:nvPr>
            <p:ph type="sldNum" sz="quarter" idx="12"/>
          </p:nvPr>
        </p:nvSpPr>
        <p:spPr/>
        <p:txBody>
          <a:bodyPr/>
          <a:lstStyle/>
          <a:p>
            <a:fld id="{1D94C029-46D2-4EB7-AD29-70B14203DBE4}" type="slidenum">
              <a:rPr lang="en-US" smtClean="0"/>
              <a:t>12</a:t>
            </a:fld>
            <a:endParaRPr lang="en-US"/>
          </a:p>
        </p:txBody>
      </p:sp>
    </p:spTree>
    <p:extLst>
      <p:ext uri="{BB962C8B-B14F-4D97-AF65-F5344CB8AC3E}">
        <p14:creationId xmlns:p14="http://schemas.microsoft.com/office/powerpoint/2010/main" val="24563319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66E7B45-57A7-46DD-BC2E-85F8D1FBD862}"/>
              </a:ext>
            </a:extLst>
          </p:cNvPr>
          <p:cNvSpPr>
            <a:spLocks noGrp="1"/>
          </p:cNvSpPr>
          <p:nvPr>
            <p:ph type="sldNum" sz="quarter" idx="12"/>
          </p:nvPr>
        </p:nvSpPr>
        <p:spPr/>
        <p:txBody>
          <a:bodyPr/>
          <a:lstStyle/>
          <a:p>
            <a:fld id="{1D94C029-46D2-4EB7-AD29-70B14203DBE4}" type="slidenum">
              <a:rPr lang="en-US" smtClean="0"/>
              <a:t>13</a:t>
            </a:fld>
            <a:endParaRPr lang="en-US"/>
          </a:p>
        </p:txBody>
      </p:sp>
      <p:sp>
        <p:nvSpPr>
          <p:cNvPr id="12" name="TextBox 11">
            <a:extLst>
              <a:ext uri="{FF2B5EF4-FFF2-40B4-BE49-F238E27FC236}">
                <a16:creationId xmlns:a16="http://schemas.microsoft.com/office/drawing/2014/main" id="{8DA3782C-0442-4BA7-95FA-1A24F23EED6C}"/>
              </a:ext>
            </a:extLst>
          </p:cNvPr>
          <p:cNvSpPr txBox="1"/>
          <p:nvPr/>
        </p:nvSpPr>
        <p:spPr>
          <a:xfrm>
            <a:off x="840542" y="1238250"/>
            <a:ext cx="7918447" cy="3276859"/>
          </a:xfrm>
          <a:prstGeom prst="rect">
            <a:avLst/>
          </a:prstGeom>
          <a:noFill/>
        </p:spPr>
        <p:txBody>
          <a:bodyPr wrap="square" rtlCol="0">
            <a:spAutoFit/>
          </a:bodyPr>
          <a:lstStyle/>
          <a:p>
            <a:pPr marL="342900" indent="-342900" algn="just">
              <a:lnSpc>
                <a:spcPct val="150000"/>
              </a:lnSpc>
              <a:buFont typeface="Courier New" panose="02070309020205020404" pitchFamily="49" charset="0"/>
              <a:buChar char="o"/>
            </a:pPr>
            <a:r>
              <a:rPr lang="en-US" sz="2000" dirty="0">
                <a:solidFill>
                  <a:schemeClr val="tx1">
                    <a:lumMod val="50000"/>
                  </a:schemeClr>
                </a:solidFill>
                <a:latin typeface="Palatino Linotype" panose="02040502050505030304" pitchFamily="18" charset="0"/>
              </a:rPr>
              <a:t>Many heterocyclic compounds are known by their common names, which makes it difficult for chemists to remember all these names. This has led to the necessity of a systematic method for naming these compounds. </a:t>
            </a:r>
          </a:p>
          <a:p>
            <a:pPr marL="342900" indent="-342900" algn="just">
              <a:lnSpc>
                <a:spcPct val="150000"/>
              </a:lnSpc>
              <a:buFont typeface="Courier New" panose="02070309020205020404" pitchFamily="49" charset="0"/>
              <a:buChar char="o"/>
            </a:pPr>
            <a:r>
              <a:rPr lang="en-US" sz="2000" dirty="0">
                <a:solidFill>
                  <a:schemeClr val="tx1">
                    <a:lumMod val="50000"/>
                  </a:schemeClr>
                </a:solidFill>
                <a:latin typeface="Palatino Linotype" panose="02040502050505030304" pitchFamily="18" charset="0"/>
              </a:rPr>
              <a:t>The International Union of Pure and Applied Chemistry (</a:t>
            </a:r>
            <a:r>
              <a:rPr lang="en-US" sz="2000" dirty="0">
                <a:solidFill>
                  <a:srgbClr val="30ACEC"/>
                </a:solidFill>
                <a:latin typeface="Palatino Linotype" panose="02040502050505030304" pitchFamily="18" charset="0"/>
              </a:rPr>
              <a:t>IUPAC</a:t>
            </a:r>
            <a:r>
              <a:rPr lang="en-US" sz="2000" dirty="0">
                <a:solidFill>
                  <a:schemeClr val="tx1">
                    <a:lumMod val="50000"/>
                  </a:schemeClr>
                </a:solidFill>
                <a:latin typeface="Palatino Linotype" panose="02040502050505030304" pitchFamily="18" charset="0"/>
              </a:rPr>
              <a:t>) has adopted method for naming such compounds, </a:t>
            </a:r>
            <a:r>
              <a:rPr lang="en-US" sz="2000" i="1" u="sng" dirty="0">
                <a:solidFill>
                  <a:schemeClr val="tx1">
                    <a:lumMod val="50000"/>
                  </a:schemeClr>
                </a:solidFill>
                <a:latin typeface="Palatino Linotype" panose="02040502050505030304" pitchFamily="18" charset="0"/>
              </a:rPr>
              <a:t>which allow three nomenclatures; </a:t>
            </a:r>
          </a:p>
        </p:txBody>
      </p:sp>
      <p:sp>
        <p:nvSpPr>
          <p:cNvPr id="13" name="TextBox 12">
            <a:extLst>
              <a:ext uri="{FF2B5EF4-FFF2-40B4-BE49-F238E27FC236}">
                <a16:creationId xmlns:a16="http://schemas.microsoft.com/office/drawing/2014/main" id="{844E365C-B2BC-4852-A34E-E146D561251D}"/>
              </a:ext>
            </a:extLst>
          </p:cNvPr>
          <p:cNvSpPr txBox="1"/>
          <p:nvPr/>
        </p:nvSpPr>
        <p:spPr>
          <a:xfrm>
            <a:off x="750971" y="4506828"/>
            <a:ext cx="8248650" cy="506870"/>
          </a:xfrm>
          <a:prstGeom prst="rect">
            <a:avLst/>
          </a:prstGeom>
          <a:noFill/>
        </p:spPr>
        <p:txBody>
          <a:bodyPr wrap="square" rtlCol="0">
            <a:spAutoFit/>
          </a:bodyPr>
          <a:lstStyle/>
          <a:p>
            <a:pPr marL="914400" lvl="1" indent="-457200" algn="just">
              <a:lnSpc>
                <a:spcPct val="150000"/>
              </a:lnSpc>
              <a:buClr>
                <a:schemeClr val="tx1"/>
              </a:buClr>
              <a:buFont typeface="+mj-lt"/>
              <a:buAutoNum type="arabicPeriod"/>
            </a:pPr>
            <a:r>
              <a:rPr lang="en-US" sz="2000" b="1" dirty="0">
                <a:latin typeface="Palatino Linotype" panose="02040502050505030304" pitchFamily="18" charset="0"/>
              </a:rPr>
              <a:t>Common names “Trivial names”</a:t>
            </a:r>
          </a:p>
        </p:txBody>
      </p:sp>
      <p:sp>
        <p:nvSpPr>
          <p:cNvPr id="16" name="TextBox 15">
            <a:extLst>
              <a:ext uri="{FF2B5EF4-FFF2-40B4-BE49-F238E27FC236}">
                <a16:creationId xmlns:a16="http://schemas.microsoft.com/office/drawing/2014/main" id="{F0211DA2-C638-4268-B947-CC65031AF772}"/>
              </a:ext>
            </a:extLst>
          </p:cNvPr>
          <p:cNvSpPr txBox="1"/>
          <p:nvPr/>
        </p:nvSpPr>
        <p:spPr>
          <a:xfrm>
            <a:off x="746966" y="4996113"/>
            <a:ext cx="8986582" cy="506870"/>
          </a:xfrm>
          <a:prstGeom prst="rect">
            <a:avLst/>
          </a:prstGeom>
          <a:noFill/>
        </p:spPr>
        <p:txBody>
          <a:bodyPr wrap="square" rtlCol="0">
            <a:spAutoFit/>
          </a:bodyPr>
          <a:lstStyle/>
          <a:p>
            <a:pPr marL="914400" lvl="1" indent="-457200">
              <a:lnSpc>
                <a:spcPct val="150000"/>
              </a:lnSpc>
              <a:buFont typeface="+mj-lt"/>
              <a:buAutoNum type="arabicPeriod" startAt="2"/>
            </a:pPr>
            <a:r>
              <a:rPr lang="en-US" sz="2000" b="1" dirty="0">
                <a:latin typeface="Palatino Linotype" panose="02040502050505030304" pitchFamily="18" charset="0"/>
              </a:rPr>
              <a:t>The </a:t>
            </a:r>
            <a:r>
              <a:rPr lang="en-US" sz="2000" b="1" dirty="0" err="1">
                <a:latin typeface="Palatino Linotype" panose="02040502050505030304" pitchFamily="18" charset="0"/>
              </a:rPr>
              <a:t>Hantzsch</a:t>
            </a:r>
            <a:r>
              <a:rPr lang="en-US" sz="2000" b="1" dirty="0">
                <a:latin typeface="Palatino Linotype" panose="02040502050505030304" pitchFamily="18" charset="0"/>
              </a:rPr>
              <a:t>-Widman nomenclature</a:t>
            </a:r>
          </a:p>
        </p:txBody>
      </p:sp>
      <p:sp>
        <p:nvSpPr>
          <p:cNvPr id="18" name="TextBox 17">
            <a:extLst>
              <a:ext uri="{FF2B5EF4-FFF2-40B4-BE49-F238E27FC236}">
                <a16:creationId xmlns:a16="http://schemas.microsoft.com/office/drawing/2014/main" id="{3D1131EA-2442-4BFC-8AC7-D619840AAA72}"/>
              </a:ext>
            </a:extLst>
          </p:cNvPr>
          <p:cNvSpPr txBox="1"/>
          <p:nvPr/>
        </p:nvSpPr>
        <p:spPr>
          <a:xfrm>
            <a:off x="750978" y="5473366"/>
            <a:ext cx="8248650" cy="506870"/>
          </a:xfrm>
          <a:prstGeom prst="rect">
            <a:avLst/>
          </a:prstGeom>
          <a:noFill/>
        </p:spPr>
        <p:txBody>
          <a:bodyPr wrap="square" rtlCol="0">
            <a:spAutoFit/>
          </a:bodyPr>
          <a:lstStyle/>
          <a:p>
            <a:pPr marL="914400" lvl="1" indent="-457200" algn="just">
              <a:lnSpc>
                <a:spcPct val="150000"/>
              </a:lnSpc>
              <a:buClr>
                <a:schemeClr val="tx1"/>
              </a:buClr>
              <a:buFont typeface="+mj-lt"/>
              <a:buAutoNum type="arabicPeriod" startAt="3"/>
            </a:pPr>
            <a:r>
              <a:rPr lang="en-US" sz="2000" b="1" dirty="0">
                <a:solidFill>
                  <a:schemeClr val="tx1">
                    <a:lumMod val="50000"/>
                  </a:schemeClr>
                </a:solidFill>
                <a:latin typeface="Palatino Linotype" panose="02040502050505030304" pitchFamily="18" charset="0"/>
              </a:rPr>
              <a:t>The Replacement Nomenclature</a:t>
            </a:r>
            <a:r>
              <a:rPr lang="en-US" sz="2000" b="1" dirty="0">
                <a:latin typeface="Palatino Linotype" panose="02040502050505030304" pitchFamily="18" charset="0"/>
              </a:rPr>
              <a:t> </a:t>
            </a:r>
            <a:endParaRPr lang="en-US" sz="2000" b="1" dirty="0">
              <a:solidFill>
                <a:schemeClr val="tx1">
                  <a:lumMod val="50000"/>
                </a:schemeClr>
              </a:solidFill>
              <a:latin typeface="Palatino Linotype" panose="02040502050505030304" pitchFamily="18" charset="0"/>
            </a:endParaRPr>
          </a:p>
        </p:txBody>
      </p:sp>
      <p:sp>
        <p:nvSpPr>
          <p:cNvPr id="8" name="Title 12">
            <a:extLst>
              <a:ext uri="{FF2B5EF4-FFF2-40B4-BE49-F238E27FC236}">
                <a16:creationId xmlns:a16="http://schemas.microsoft.com/office/drawing/2014/main" id="{25E7AAE2-FBA5-4DA0-B068-A1B1535AD962}"/>
              </a:ext>
            </a:extLst>
          </p:cNvPr>
          <p:cNvSpPr txBox="1">
            <a:spLocks/>
          </p:cNvSpPr>
          <p:nvPr/>
        </p:nvSpPr>
        <p:spPr>
          <a:xfrm>
            <a:off x="1248833" y="323851"/>
            <a:ext cx="7704667" cy="704849"/>
          </a:xfrm>
          <a:prstGeom prst="rect">
            <a:avLst/>
          </a:prstGeom>
          <a:effectLst/>
        </p:spPr>
        <p:txBody>
          <a:bodyPr vert="horz" lIns="91440" tIns="45720" rIns="91440" bIns="45720" rtlCol="0" anchor="ctr">
            <a:noAutofit/>
          </a:bodyPr>
          <a:lstStyle>
            <a:lvl1pPr algn="ctr" defTabSz="457200" rtl="0" eaLnBrk="1" latinLnBrk="0" hangingPunct="1">
              <a:spcBef>
                <a:spcPct val="0"/>
              </a:spcBef>
              <a:buNone/>
              <a:defRPr sz="4000" kern="1200" cap="none">
                <a:ln w="3175" cmpd="sng">
                  <a:noFill/>
                </a:ln>
                <a:solidFill>
                  <a:schemeClr val="tx1"/>
                </a:solidFill>
                <a:effectLst/>
                <a:latin typeface="Sakkal Majalla" panose="02000000000000000000" pitchFamily="2" charset="-78"/>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4400" b="1" dirty="0">
                <a:solidFill>
                  <a:srgbClr val="30ACEC"/>
                </a:solidFill>
                <a:effectLst>
                  <a:outerShdw blurRad="38100" dist="38100" dir="2700000" algn="tl">
                    <a:srgbClr val="000000">
                      <a:alpha val="43137"/>
                    </a:srgbClr>
                  </a:outerShdw>
                </a:effectLst>
              </a:rPr>
              <a:t>Nomenclature </a:t>
            </a:r>
          </a:p>
        </p:txBody>
      </p:sp>
    </p:spTree>
    <p:extLst>
      <p:ext uri="{BB962C8B-B14F-4D97-AF65-F5344CB8AC3E}">
        <p14:creationId xmlns:p14="http://schemas.microsoft.com/office/powerpoint/2010/main" val="41444675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66E7B45-57A7-46DD-BC2E-85F8D1FBD862}"/>
              </a:ext>
            </a:extLst>
          </p:cNvPr>
          <p:cNvSpPr>
            <a:spLocks noGrp="1"/>
          </p:cNvSpPr>
          <p:nvPr>
            <p:ph type="sldNum" sz="quarter" idx="12"/>
          </p:nvPr>
        </p:nvSpPr>
        <p:spPr/>
        <p:txBody>
          <a:bodyPr/>
          <a:lstStyle/>
          <a:p>
            <a:fld id="{1D94C029-46D2-4EB7-AD29-70B14203DBE4}" type="slidenum">
              <a:rPr lang="en-US" smtClean="0"/>
              <a:t>14</a:t>
            </a:fld>
            <a:endParaRPr lang="en-US"/>
          </a:p>
        </p:txBody>
      </p:sp>
      <p:sp>
        <p:nvSpPr>
          <p:cNvPr id="12" name="TextBox 11">
            <a:extLst>
              <a:ext uri="{FF2B5EF4-FFF2-40B4-BE49-F238E27FC236}">
                <a16:creationId xmlns:a16="http://schemas.microsoft.com/office/drawing/2014/main" id="{8DA3782C-0442-4BA7-95FA-1A24F23EED6C}"/>
              </a:ext>
            </a:extLst>
          </p:cNvPr>
          <p:cNvSpPr txBox="1"/>
          <p:nvPr/>
        </p:nvSpPr>
        <p:spPr>
          <a:xfrm>
            <a:off x="840542" y="1238250"/>
            <a:ext cx="7918447" cy="4661854"/>
          </a:xfrm>
          <a:prstGeom prst="rect">
            <a:avLst/>
          </a:prstGeom>
          <a:noFill/>
        </p:spPr>
        <p:txBody>
          <a:bodyPr wrap="square" rtlCol="0">
            <a:spAutoFit/>
          </a:bodyPr>
          <a:lstStyle/>
          <a:p>
            <a:pPr marL="342900" indent="-342900" algn="just">
              <a:lnSpc>
                <a:spcPct val="150000"/>
              </a:lnSpc>
              <a:buFont typeface="Courier New" panose="02070309020205020404" pitchFamily="49" charset="0"/>
              <a:buChar char="o"/>
            </a:pPr>
            <a:r>
              <a:rPr lang="en-US" sz="2000" dirty="0">
                <a:solidFill>
                  <a:schemeClr val="tx1">
                    <a:lumMod val="50000"/>
                  </a:schemeClr>
                </a:solidFill>
                <a:latin typeface="Palatino Linotype" panose="02040502050505030304" pitchFamily="18" charset="0"/>
              </a:rPr>
              <a:t>There are many heterocyclic compounds widely known by their non-systematic or common names. These names are recognized in scientific circles without a systematic basis, derived from ancient languages like Latin to indicate compound properties such as usage or smell. They are frequently used for their simplicity and can be combined with other naming methods, as they do not follow a scientific rule and are memorized.</a:t>
            </a:r>
          </a:p>
          <a:p>
            <a:pPr marL="342900" indent="-342900" algn="just">
              <a:lnSpc>
                <a:spcPct val="150000"/>
              </a:lnSpc>
              <a:buFont typeface="Courier New" panose="02070309020205020404" pitchFamily="49" charset="0"/>
              <a:buChar char="o"/>
            </a:pPr>
            <a:r>
              <a:rPr lang="en-US" sz="2000" dirty="0">
                <a:solidFill>
                  <a:schemeClr val="tx1">
                    <a:lumMod val="50000"/>
                  </a:schemeClr>
                </a:solidFill>
                <a:latin typeface="Palatino Linotype" panose="02040502050505030304" pitchFamily="18" charset="0"/>
              </a:rPr>
              <a:t>In this course, will be focused on compounds that contain </a:t>
            </a:r>
            <a:r>
              <a:rPr lang="en-US" sz="2000" dirty="0">
                <a:solidFill>
                  <a:srgbClr val="FF0000"/>
                </a:solidFill>
                <a:latin typeface="Palatino Linotype" panose="02040502050505030304" pitchFamily="18" charset="0"/>
              </a:rPr>
              <a:t>Oxygen</a:t>
            </a:r>
            <a:r>
              <a:rPr lang="en-US" sz="2000" dirty="0">
                <a:solidFill>
                  <a:schemeClr val="tx1">
                    <a:lumMod val="50000"/>
                  </a:schemeClr>
                </a:solidFill>
                <a:latin typeface="Palatino Linotype" panose="02040502050505030304" pitchFamily="18" charset="0"/>
              </a:rPr>
              <a:t> ‘</a:t>
            </a:r>
            <a:r>
              <a:rPr lang="en-US" sz="2000" b="1" dirty="0">
                <a:solidFill>
                  <a:srgbClr val="FF0000"/>
                </a:solidFill>
                <a:effectLst>
                  <a:outerShdw blurRad="38100" dist="38100" dir="2700000" algn="tl">
                    <a:srgbClr val="000000">
                      <a:alpha val="43137"/>
                    </a:srgbClr>
                  </a:outerShdw>
                </a:effectLst>
                <a:latin typeface="Palatino Linotype" panose="02040502050505030304" pitchFamily="18" charset="0"/>
              </a:rPr>
              <a:t>O</a:t>
            </a:r>
            <a:r>
              <a:rPr lang="en-US" sz="2000" dirty="0">
                <a:solidFill>
                  <a:schemeClr val="tx1">
                    <a:lumMod val="50000"/>
                  </a:schemeClr>
                </a:solidFill>
                <a:latin typeface="Palatino Linotype" panose="02040502050505030304" pitchFamily="18" charset="0"/>
              </a:rPr>
              <a:t>’, </a:t>
            </a:r>
            <a:r>
              <a:rPr lang="en-US" sz="2000" dirty="0">
                <a:solidFill>
                  <a:schemeClr val="accent3"/>
                </a:solidFill>
                <a:latin typeface="Palatino Linotype" panose="02040502050505030304" pitchFamily="18" charset="0"/>
              </a:rPr>
              <a:t>Sulfur</a:t>
            </a:r>
            <a:r>
              <a:rPr lang="en-US" sz="2000" dirty="0">
                <a:solidFill>
                  <a:schemeClr val="tx1">
                    <a:lumMod val="50000"/>
                  </a:schemeClr>
                </a:solidFill>
                <a:latin typeface="Palatino Linotype" panose="02040502050505030304" pitchFamily="18" charset="0"/>
              </a:rPr>
              <a:t> ‘</a:t>
            </a:r>
            <a:r>
              <a:rPr lang="en-US" sz="2000" b="1" dirty="0">
                <a:solidFill>
                  <a:schemeClr val="accent3"/>
                </a:solidFill>
                <a:effectLst>
                  <a:outerShdw blurRad="38100" dist="38100" dir="2700000" algn="tl">
                    <a:srgbClr val="000000">
                      <a:alpha val="43137"/>
                    </a:srgbClr>
                  </a:outerShdw>
                </a:effectLst>
                <a:latin typeface="Palatino Linotype" panose="02040502050505030304" pitchFamily="18" charset="0"/>
              </a:rPr>
              <a:t>S</a:t>
            </a:r>
            <a:r>
              <a:rPr lang="en-US" sz="2000" dirty="0">
                <a:solidFill>
                  <a:schemeClr val="tx1">
                    <a:lumMod val="50000"/>
                  </a:schemeClr>
                </a:solidFill>
                <a:latin typeface="Palatino Linotype" panose="02040502050505030304" pitchFamily="18" charset="0"/>
              </a:rPr>
              <a:t>’, and </a:t>
            </a:r>
            <a:r>
              <a:rPr lang="en-US" sz="2000" dirty="0">
                <a:solidFill>
                  <a:srgbClr val="0070C0"/>
                </a:solidFill>
                <a:latin typeface="Palatino Linotype" panose="02040502050505030304" pitchFamily="18" charset="0"/>
              </a:rPr>
              <a:t>Nitrogen</a:t>
            </a:r>
            <a:r>
              <a:rPr lang="en-US" sz="2000" dirty="0">
                <a:solidFill>
                  <a:schemeClr val="tx1">
                    <a:lumMod val="50000"/>
                  </a:schemeClr>
                </a:solidFill>
                <a:latin typeface="Palatino Linotype" panose="02040502050505030304" pitchFamily="18" charset="0"/>
              </a:rPr>
              <a:t> ‘</a:t>
            </a:r>
            <a:r>
              <a:rPr lang="en-US" sz="2000" b="1" dirty="0">
                <a:solidFill>
                  <a:srgbClr val="0070C0"/>
                </a:solidFill>
                <a:effectLst>
                  <a:outerShdw blurRad="38100" dist="38100" dir="2700000" algn="tl">
                    <a:srgbClr val="000000">
                      <a:alpha val="43137"/>
                    </a:srgbClr>
                  </a:outerShdw>
                </a:effectLst>
                <a:latin typeface="Palatino Linotype" panose="02040502050505030304" pitchFamily="18" charset="0"/>
              </a:rPr>
              <a:t>N</a:t>
            </a:r>
            <a:r>
              <a:rPr lang="en-US" sz="2000" dirty="0">
                <a:solidFill>
                  <a:schemeClr val="tx1">
                    <a:lumMod val="50000"/>
                  </a:schemeClr>
                </a:solidFill>
                <a:latin typeface="Palatino Linotype" panose="02040502050505030304" pitchFamily="18" charset="0"/>
              </a:rPr>
              <a:t>’ atoms as heteroatoms due to their significance. </a:t>
            </a:r>
          </a:p>
        </p:txBody>
      </p:sp>
      <p:sp>
        <p:nvSpPr>
          <p:cNvPr id="8" name="Title 12">
            <a:extLst>
              <a:ext uri="{FF2B5EF4-FFF2-40B4-BE49-F238E27FC236}">
                <a16:creationId xmlns:a16="http://schemas.microsoft.com/office/drawing/2014/main" id="{78919EC9-F5F9-4207-B907-A576E83B3155}"/>
              </a:ext>
            </a:extLst>
          </p:cNvPr>
          <p:cNvSpPr>
            <a:spLocks noGrp="1"/>
          </p:cNvSpPr>
          <p:nvPr>
            <p:ph type="title"/>
          </p:nvPr>
        </p:nvSpPr>
        <p:spPr>
          <a:xfrm>
            <a:off x="1108789" y="356802"/>
            <a:ext cx="7704667" cy="704849"/>
          </a:xfrm>
        </p:spPr>
        <p:txBody>
          <a:bodyPr>
            <a:noAutofit/>
          </a:bodyPr>
          <a:lstStyle/>
          <a:p>
            <a:pPr algn="l"/>
            <a:r>
              <a:rPr lang="en-US" sz="4400" b="1" dirty="0">
                <a:solidFill>
                  <a:srgbClr val="30ACEC"/>
                </a:solidFill>
                <a:effectLst>
                  <a:outerShdw blurRad="38100" dist="38100" dir="2700000" algn="tl">
                    <a:srgbClr val="000000">
                      <a:alpha val="43137"/>
                    </a:srgbClr>
                  </a:outerShdw>
                </a:effectLst>
              </a:rPr>
              <a:t>1. Common names “Trivial names”</a:t>
            </a:r>
          </a:p>
        </p:txBody>
      </p:sp>
    </p:spTree>
    <p:extLst>
      <p:ext uri="{BB962C8B-B14F-4D97-AF65-F5344CB8AC3E}">
        <p14:creationId xmlns:p14="http://schemas.microsoft.com/office/powerpoint/2010/main" val="23293140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66E7B45-57A7-46DD-BC2E-85F8D1FBD862}"/>
              </a:ext>
            </a:extLst>
          </p:cNvPr>
          <p:cNvSpPr>
            <a:spLocks noGrp="1"/>
          </p:cNvSpPr>
          <p:nvPr>
            <p:ph type="sldNum" sz="quarter" idx="12"/>
          </p:nvPr>
        </p:nvSpPr>
        <p:spPr/>
        <p:txBody>
          <a:bodyPr/>
          <a:lstStyle/>
          <a:p>
            <a:fld id="{1D94C029-46D2-4EB7-AD29-70B14203DBE4}" type="slidenum">
              <a:rPr lang="en-US" smtClean="0"/>
              <a:t>15</a:t>
            </a:fld>
            <a:endParaRPr lang="en-US"/>
          </a:p>
        </p:txBody>
      </p:sp>
      <p:sp>
        <p:nvSpPr>
          <p:cNvPr id="12" name="TextBox 11">
            <a:extLst>
              <a:ext uri="{FF2B5EF4-FFF2-40B4-BE49-F238E27FC236}">
                <a16:creationId xmlns:a16="http://schemas.microsoft.com/office/drawing/2014/main" id="{8DA3782C-0442-4BA7-95FA-1A24F23EED6C}"/>
              </a:ext>
            </a:extLst>
          </p:cNvPr>
          <p:cNvSpPr txBox="1"/>
          <p:nvPr/>
        </p:nvSpPr>
        <p:spPr>
          <a:xfrm>
            <a:off x="840542" y="1238250"/>
            <a:ext cx="7918447" cy="506870"/>
          </a:xfrm>
          <a:prstGeom prst="rect">
            <a:avLst/>
          </a:prstGeom>
          <a:noFill/>
        </p:spPr>
        <p:txBody>
          <a:bodyPr wrap="square" rtlCol="0">
            <a:spAutoFit/>
          </a:bodyPr>
          <a:lstStyle/>
          <a:p>
            <a:pPr marL="342900" indent="-342900" algn="just">
              <a:lnSpc>
                <a:spcPct val="150000"/>
              </a:lnSpc>
              <a:buFont typeface="Courier New" panose="02070309020205020404" pitchFamily="49" charset="0"/>
              <a:buChar char="o"/>
            </a:pPr>
            <a:r>
              <a:rPr lang="en-US" sz="2000" dirty="0">
                <a:solidFill>
                  <a:schemeClr val="tx1">
                    <a:lumMod val="50000"/>
                  </a:schemeClr>
                </a:solidFill>
                <a:latin typeface="Palatino Linotype" panose="02040502050505030304" pitchFamily="18" charset="0"/>
              </a:rPr>
              <a:t>Examples; </a:t>
            </a:r>
          </a:p>
        </p:txBody>
      </p:sp>
      <p:graphicFrame>
        <p:nvGraphicFramePr>
          <p:cNvPr id="6" name="Object 5">
            <a:extLst>
              <a:ext uri="{FF2B5EF4-FFF2-40B4-BE49-F238E27FC236}">
                <a16:creationId xmlns:a16="http://schemas.microsoft.com/office/drawing/2014/main" id="{683AE594-1F93-4200-BD0C-119A45EDD3F7}"/>
              </a:ext>
            </a:extLst>
          </p:cNvPr>
          <p:cNvGraphicFramePr>
            <a:graphicFrameLocks noChangeAspect="1"/>
          </p:cNvGraphicFramePr>
          <p:nvPr>
            <p:extLst>
              <p:ext uri="{D42A27DB-BD31-4B8C-83A1-F6EECF244321}">
                <p14:modId xmlns:p14="http://schemas.microsoft.com/office/powerpoint/2010/main" val="3309394007"/>
              </p:ext>
            </p:extLst>
          </p:nvPr>
        </p:nvGraphicFramePr>
        <p:xfrm>
          <a:off x="1182732" y="1880887"/>
          <a:ext cx="2859088" cy="2573338"/>
        </p:xfrm>
        <a:graphic>
          <a:graphicData uri="http://schemas.openxmlformats.org/presentationml/2006/ole">
            <mc:AlternateContent xmlns:mc="http://schemas.openxmlformats.org/markup-compatibility/2006">
              <mc:Choice xmlns:v="urn:schemas-microsoft-com:vml" Requires="v">
                <p:oleObj spid="_x0000_s11402" name="CS ChemDraw Drawing" r:id="rId3" imgW="2839031" imgH="2558693" progId="ChemDraw.Document.6.0">
                  <p:embed/>
                </p:oleObj>
              </mc:Choice>
              <mc:Fallback>
                <p:oleObj name="CS ChemDraw Drawing" r:id="rId3" imgW="2839031" imgH="2558693" progId="ChemDraw.Document.6.0">
                  <p:embed/>
                  <p:pic>
                    <p:nvPicPr>
                      <p:cNvPr id="0" name=""/>
                      <p:cNvPicPr/>
                      <p:nvPr/>
                    </p:nvPicPr>
                    <p:blipFill>
                      <a:blip r:embed="rId4"/>
                      <a:stretch>
                        <a:fillRect/>
                      </a:stretch>
                    </p:blipFill>
                    <p:spPr>
                      <a:xfrm>
                        <a:off x="1182732" y="1880887"/>
                        <a:ext cx="2859088" cy="2573338"/>
                      </a:xfrm>
                      <a:prstGeom prst="rect">
                        <a:avLst/>
                      </a:prstGeom>
                      <a:ln w="19050">
                        <a:solidFill>
                          <a:srgbClr val="30ACEC"/>
                        </a:solidFill>
                      </a:ln>
                    </p:spPr>
                  </p:pic>
                </p:oleObj>
              </mc:Fallback>
            </mc:AlternateContent>
          </a:graphicData>
        </a:graphic>
      </p:graphicFrame>
      <p:sp>
        <p:nvSpPr>
          <p:cNvPr id="11" name="Title 12">
            <a:extLst>
              <a:ext uri="{FF2B5EF4-FFF2-40B4-BE49-F238E27FC236}">
                <a16:creationId xmlns:a16="http://schemas.microsoft.com/office/drawing/2014/main" id="{0D979B7B-C5BB-481D-8070-CB8603C728C2}"/>
              </a:ext>
            </a:extLst>
          </p:cNvPr>
          <p:cNvSpPr>
            <a:spLocks noGrp="1"/>
          </p:cNvSpPr>
          <p:nvPr>
            <p:ph type="title"/>
          </p:nvPr>
        </p:nvSpPr>
        <p:spPr>
          <a:xfrm>
            <a:off x="1096433" y="171451"/>
            <a:ext cx="7704667" cy="704849"/>
          </a:xfrm>
        </p:spPr>
        <p:txBody>
          <a:bodyPr>
            <a:noAutofit/>
          </a:bodyPr>
          <a:lstStyle/>
          <a:p>
            <a:pPr algn="l"/>
            <a:r>
              <a:rPr lang="en-US" sz="4400" b="1" dirty="0">
                <a:solidFill>
                  <a:srgbClr val="30ACEC"/>
                </a:solidFill>
                <a:effectLst>
                  <a:outerShdw blurRad="38100" dist="38100" dir="2700000" algn="tl">
                    <a:srgbClr val="000000">
                      <a:alpha val="43137"/>
                    </a:srgbClr>
                  </a:outerShdw>
                </a:effectLst>
              </a:rPr>
              <a:t>1. Common names “Trivial names”</a:t>
            </a:r>
          </a:p>
        </p:txBody>
      </p:sp>
      <p:graphicFrame>
        <p:nvGraphicFramePr>
          <p:cNvPr id="8" name="Object 7">
            <a:extLst>
              <a:ext uri="{FF2B5EF4-FFF2-40B4-BE49-F238E27FC236}">
                <a16:creationId xmlns:a16="http://schemas.microsoft.com/office/drawing/2014/main" id="{6CF42437-518D-4454-95EE-5923D36ED867}"/>
              </a:ext>
            </a:extLst>
          </p:cNvPr>
          <p:cNvGraphicFramePr>
            <a:graphicFrameLocks noChangeAspect="1"/>
          </p:cNvGraphicFramePr>
          <p:nvPr>
            <p:extLst>
              <p:ext uri="{D42A27DB-BD31-4B8C-83A1-F6EECF244321}">
                <p14:modId xmlns:p14="http://schemas.microsoft.com/office/powerpoint/2010/main" val="2656165446"/>
              </p:ext>
            </p:extLst>
          </p:nvPr>
        </p:nvGraphicFramePr>
        <p:xfrm>
          <a:off x="4198639" y="1860268"/>
          <a:ext cx="2474011" cy="3467898"/>
        </p:xfrm>
        <a:graphic>
          <a:graphicData uri="http://schemas.openxmlformats.org/presentationml/2006/ole">
            <mc:AlternateContent xmlns:mc="http://schemas.openxmlformats.org/markup-compatibility/2006">
              <mc:Choice xmlns:v="urn:schemas-microsoft-com:vml" Requires="v">
                <p:oleObj spid="_x0000_s11403" name="CS ChemDraw Drawing" r:id="rId5" imgW="2378585" imgH="3347627" progId="ChemDraw.Document.6.0">
                  <p:embed/>
                </p:oleObj>
              </mc:Choice>
              <mc:Fallback>
                <p:oleObj name="CS ChemDraw Drawing" r:id="rId5" imgW="2378585" imgH="3347627" progId="ChemDraw.Document.6.0">
                  <p:embed/>
                  <p:pic>
                    <p:nvPicPr>
                      <p:cNvPr id="6" name="Object 5">
                        <a:extLst>
                          <a:ext uri="{FF2B5EF4-FFF2-40B4-BE49-F238E27FC236}">
                            <a16:creationId xmlns:a16="http://schemas.microsoft.com/office/drawing/2014/main" id="{683AE594-1F93-4200-BD0C-119A45EDD3F7}"/>
                          </a:ext>
                        </a:extLst>
                      </p:cNvPr>
                      <p:cNvPicPr/>
                      <p:nvPr/>
                    </p:nvPicPr>
                    <p:blipFill>
                      <a:blip r:embed="rId6"/>
                      <a:stretch>
                        <a:fillRect/>
                      </a:stretch>
                    </p:blipFill>
                    <p:spPr>
                      <a:xfrm>
                        <a:off x="4198639" y="1860268"/>
                        <a:ext cx="2474011" cy="3467898"/>
                      </a:xfrm>
                      <a:prstGeom prst="rect">
                        <a:avLst/>
                      </a:prstGeom>
                      <a:ln w="19050">
                        <a:solidFill>
                          <a:srgbClr val="30ACEC"/>
                        </a:solidFill>
                      </a:ln>
                    </p:spPr>
                  </p:pic>
                </p:oleObj>
              </mc:Fallback>
            </mc:AlternateContent>
          </a:graphicData>
        </a:graphic>
      </p:graphicFrame>
      <p:graphicFrame>
        <p:nvGraphicFramePr>
          <p:cNvPr id="9" name="Object 8">
            <a:extLst>
              <a:ext uri="{FF2B5EF4-FFF2-40B4-BE49-F238E27FC236}">
                <a16:creationId xmlns:a16="http://schemas.microsoft.com/office/drawing/2014/main" id="{5CB47D05-8DA1-4F7B-B34F-568F73BAEFE2}"/>
              </a:ext>
            </a:extLst>
          </p:cNvPr>
          <p:cNvGraphicFramePr>
            <a:graphicFrameLocks noChangeAspect="1"/>
          </p:cNvGraphicFramePr>
          <p:nvPr>
            <p:extLst>
              <p:ext uri="{D42A27DB-BD31-4B8C-83A1-F6EECF244321}">
                <p14:modId xmlns:p14="http://schemas.microsoft.com/office/powerpoint/2010/main" val="1126406447"/>
              </p:ext>
            </p:extLst>
          </p:nvPr>
        </p:nvGraphicFramePr>
        <p:xfrm>
          <a:off x="6866838" y="857466"/>
          <a:ext cx="1898650" cy="4468812"/>
        </p:xfrm>
        <a:graphic>
          <a:graphicData uri="http://schemas.openxmlformats.org/presentationml/2006/ole">
            <mc:AlternateContent xmlns:mc="http://schemas.openxmlformats.org/markup-compatibility/2006">
              <mc:Choice xmlns:v="urn:schemas-microsoft-com:vml" Requires="v">
                <p:oleObj spid="_x0000_s11404" name="CS ChemDraw Drawing" r:id="rId7" imgW="1886451" imgH="4440819" progId="ChemDraw.Document.6.0">
                  <p:embed/>
                </p:oleObj>
              </mc:Choice>
              <mc:Fallback>
                <p:oleObj name="CS ChemDraw Drawing" r:id="rId7" imgW="1886451" imgH="4440819" progId="ChemDraw.Document.6.0">
                  <p:embed/>
                  <p:pic>
                    <p:nvPicPr>
                      <p:cNvPr id="6" name="Object 5">
                        <a:extLst>
                          <a:ext uri="{FF2B5EF4-FFF2-40B4-BE49-F238E27FC236}">
                            <a16:creationId xmlns:a16="http://schemas.microsoft.com/office/drawing/2014/main" id="{683AE594-1F93-4200-BD0C-119A45EDD3F7}"/>
                          </a:ext>
                        </a:extLst>
                      </p:cNvPr>
                      <p:cNvPicPr/>
                      <p:nvPr/>
                    </p:nvPicPr>
                    <p:blipFill>
                      <a:blip r:embed="rId8"/>
                      <a:stretch>
                        <a:fillRect/>
                      </a:stretch>
                    </p:blipFill>
                    <p:spPr>
                      <a:xfrm>
                        <a:off x="6866838" y="857466"/>
                        <a:ext cx="1898650" cy="4468812"/>
                      </a:xfrm>
                      <a:prstGeom prst="rect">
                        <a:avLst/>
                      </a:prstGeom>
                      <a:ln w="19050">
                        <a:solidFill>
                          <a:srgbClr val="30ACEC"/>
                        </a:solidFill>
                      </a:ln>
                    </p:spPr>
                  </p:pic>
                </p:oleObj>
              </mc:Fallback>
            </mc:AlternateContent>
          </a:graphicData>
        </a:graphic>
      </p:graphicFrame>
      <p:sp>
        <p:nvSpPr>
          <p:cNvPr id="10" name="TextBox 9">
            <a:extLst>
              <a:ext uri="{FF2B5EF4-FFF2-40B4-BE49-F238E27FC236}">
                <a16:creationId xmlns:a16="http://schemas.microsoft.com/office/drawing/2014/main" id="{658631DE-3FA4-4E07-914F-C7987CE7EE6B}"/>
              </a:ext>
            </a:extLst>
          </p:cNvPr>
          <p:cNvSpPr txBox="1"/>
          <p:nvPr/>
        </p:nvSpPr>
        <p:spPr>
          <a:xfrm>
            <a:off x="1690522" y="4627482"/>
            <a:ext cx="1794083" cy="646331"/>
          </a:xfrm>
          <a:prstGeom prst="rect">
            <a:avLst/>
          </a:prstGeom>
          <a:noFill/>
          <a:ln w="19050">
            <a:solidFill>
              <a:srgbClr val="595959"/>
            </a:solidFill>
          </a:ln>
        </p:spPr>
        <p:txBody>
          <a:bodyPr wrap="square" rtlCol="0">
            <a:spAutoFit/>
          </a:bodyPr>
          <a:lstStyle/>
          <a:p>
            <a:pPr algn="ctr"/>
            <a:r>
              <a:rPr lang="en-US" b="1" dirty="0">
                <a:effectLst>
                  <a:outerShdw blurRad="38100" dist="38100" dir="2700000" algn="tl">
                    <a:srgbClr val="000000">
                      <a:alpha val="43137"/>
                    </a:srgbClr>
                  </a:outerShdw>
                </a:effectLst>
                <a:latin typeface="Palatino Linotype" panose="02040502050505030304" pitchFamily="18" charset="0"/>
              </a:rPr>
              <a:t>Saturated</a:t>
            </a:r>
          </a:p>
          <a:p>
            <a:pPr algn="ctr"/>
            <a:r>
              <a:rPr lang="en-US" b="1" dirty="0">
                <a:effectLst>
                  <a:outerShdw blurRad="38100" dist="38100" dir="2700000" algn="tl">
                    <a:srgbClr val="000000">
                      <a:alpha val="43137"/>
                    </a:srgbClr>
                  </a:outerShdw>
                </a:effectLst>
                <a:latin typeface="Palatino Linotype" panose="02040502050505030304" pitchFamily="18" charset="0"/>
              </a:rPr>
              <a:t>heterocycles</a:t>
            </a:r>
          </a:p>
        </p:txBody>
      </p:sp>
      <p:sp>
        <p:nvSpPr>
          <p:cNvPr id="13" name="TextBox 12">
            <a:extLst>
              <a:ext uri="{FF2B5EF4-FFF2-40B4-BE49-F238E27FC236}">
                <a16:creationId xmlns:a16="http://schemas.microsoft.com/office/drawing/2014/main" id="{27AE7AC4-4E67-43E2-85BE-0A2BCA9D7A16}"/>
              </a:ext>
            </a:extLst>
          </p:cNvPr>
          <p:cNvSpPr txBox="1"/>
          <p:nvPr/>
        </p:nvSpPr>
        <p:spPr>
          <a:xfrm>
            <a:off x="4511982" y="5471861"/>
            <a:ext cx="1901175" cy="646331"/>
          </a:xfrm>
          <a:prstGeom prst="rect">
            <a:avLst/>
          </a:prstGeom>
          <a:noFill/>
          <a:ln w="19050">
            <a:solidFill>
              <a:srgbClr val="595959"/>
            </a:solidFill>
          </a:ln>
        </p:spPr>
        <p:txBody>
          <a:bodyPr wrap="square" rtlCol="0">
            <a:spAutoFit/>
          </a:bodyPr>
          <a:lstStyle/>
          <a:p>
            <a:pPr algn="ctr"/>
            <a:r>
              <a:rPr lang="en-US" b="1" dirty="0">
                <a:effectLst>
                  <a:outerShdw blurRad="38100" dist="38100" dir="2700000" algn="tl">
                    <a:srgbClr val="000000">
                      <a:alpha val="43137"/>
                    </a:srgbClr>
                  </a:outerShdw>
                </a:effectLst>
                <a:latin typeface="Palatino Linotype" panose="02040502050505030304" pitchFamily="18" charset="0"/>
              </a:rPr>
              <a:t>Five-membered heterocycles</a:t>
            </a:r>
          </a:p>
        </p:txBody>
      </p:sp>
      <p:sp>
        <p:nvSpPr>
          <p:cNvPr id="14" name="TextBox 13">
            <a:extLst>
              <a:ext uri="{FF2B5EF4-FFF2-40B4-BE49-F238E27FC236}">
                <a16:creationId xmlns:a16="http://schemas.microsoft.com/office/drawing/2014/main" id="{5EB68BE6-D497-4043-B9CF-C9C8C0DB8D6D}"/>
              </a:ext>
            </a:extLst>
          </p:cNvPr>
          <p:cNvSpPr txBox="1"/>
          <p:nvPr/>
        </p:nvSpPr>
        <p:spPr>
          <a:xfrm>
            <a:off x="6863885" y="5463623"/>
            <a:ext cx="1901175" cy="646331"/>
          </a:xfrm>
          <a:prstGeom prst="rect">
            <a:avLst/>
          </a:prstGeom>
          <a:noFill/>
          <a:ln w="19050">
            <a:solidFill>
              <a:srgbClr val="595959"/>
            </a:solidFill>
          </a:ln>
        </p:spPr>
        <p:txBody>
          <a:bodyPr wrap="square" rtlCol="0">
            <a:spAutoFit/>
          </a:bodyPr>
          <a:lstStyle/>
          <a:p>
            <a:pPr algn="ctr"/>
            <a:r>
              <a:rPr lang="en-US" b="1" dirty="0">
                <a:effectLst>
                  <a:outerShdw blurRad="38100" dist="38100" dir="2700000" algn="tl">
                    <a:srgbClr val="000000">
                      <a:alpha val="43137"/>
                    </a:srgbClr>
                  </a:outerShdw>
                </a:effectLst>
                <a:latin typeface="Palatino Linotype" panose="02040502050505030304" pitchFamily="18" charset="0"/>
              </a:rPr>
              <a:t>Six-membered heterocycles</a:t>
            </a:r>
          </a:p>
        </p:txBody>
      </p:sp>
    </p:spTree>
    <p:extLst>
      <p:ext uri="{BB962C8B-B14F-4D97-AF65-F5344CB8AC3E}">
        <p14:creationId xmlns:p14="http://schemas.microsoft.com/office/powerpoint/2010/main" val="28005304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66E7B45-57A7-46DD-BC2E-85F8D1FBD862}"/>
              </a:ext>
            </a:extLst>
          </p:cNvPr>
          <p:cNvSpPr>
            <a:spLocks noGrp="1"/>
          </p:cNvSpPr>
          <p:nvPr>
            <p:ph type="sldNum" sz="quarter" idx="12"/>
          </p:nvPr>
        </p:nvSpPr>
        <p:spPr/>
        <p:txBody>
          <a:bodyPr/>
          <a:lstStyle/>
          <a:p>
            <a:fld id="{1D94C029-46D2-4EB7-AD29-70B14203DBE4}" type="slidenum">
              <a:rPr lang="en-US" smtClean="0"/>
              <a:t>16</a:t>
            </a:fld>
            <a:endParaRPr lang="en-US"/>
          </a:p>
        </p:txBody>
      </p:sp>
      <p:sp>
        <p:nvSpPr>
          <p:cNvPr id="11" name="Title 12">
            <a:extLst>
              <a:ext uri="{FF2B5EF4-FFF2-40B4-BE49-F238E27FC236}">
                <a16:creationId xmlns:a16="http://schemas.microsoft.com/office/drawing/2014/main" id="{0D979B7B-C5BB-481D-8070-CB8603C728C2}"/>
              </a:ext>
            </a:extLst>
          </p:cNvPr>
          <p:cNvSpPr>
            <a:spLocks noGrp="1"/>
          </p:cNvSpPr>
          <p:nvPr>
            <p:ph type="title"/>
          </p:nvPr>
        </p:nvSpPr>
        <p:spPr>
          <a:xfrm>
            <a:off x="1096433" y="171451"/>
            <a:ext cx="7704667" cy="704849"/>
          </a:xfrm>
        </p:spPr>
        <p:txBody>
          <a:bodyPr>
            <a:noAutofit/>
          </a:bodyPr>
          <a:lstStyle/>
          <a:p>
            <a:pPr algn="l"/>
            <a:r>
              <a:rPr lang="en-US" sz="4400" b="1" dirty="0">
                <a:solidFill>
                  <a:srgbClr val="30ACEC"/>
                </a:solidFill>
                <a:effectLst>
                  <a:outerShdw blurRad="38100" dist="38100" dir="2700000" algn="tl">
                    <a:srgbClr val="000000">
                      <a:alpha val="43137"/>
                    </a:srgbClr>
                  </a:outerShdw>
                </a:effectLst>
              </a:rPr>
              <a:t>1. Common names “Trivial names”</a:t>
            </a:r>
          </a:p>
        </p:txBody>
      </p:sp>
      <p:sp>
        <p:nvSpPr>
          <p:cNvPr id="14" name="TextBox 13">
            <a:extLst>
              <a:ext uri="{FF2B5EF4-FFF2-40B4-BE49-F238E27FC236}">
                <a16:creationId xmlns:a16="http://schemas.microsoft.com/office/drawing/2014/main" id="{5EB68BE6-D497-4043-B9CF-C9C8C0DB8D6D}"/>
              </a:ext>
            </a:extLst>
          </p:cNvPr>
          <p:cNvSpPr txBox="1"/>
          <p:nvPr/>
        </p:nvSpPr>
        <p:spPr>
          <a:xfrm>
            <a:off x="3663485" y="6261096"/>
            <a:ext cx="2255401" cy="369332"/>
          </a:xfrm>
          <a:prstGeom prst="rect">
            <a:avLst/>
          </a:prstGeom>
          <a:noFill/>
          <a:ln w="19050">
            <a:solidFill>
              <a:srgbClr val="595959"/>
            </a:solidFill>
          </a:ln>
        </p:spPr>
        <p:txBody>
          <a:bodyPr wrap="square" rtlCol="0">
            <a:spAutoFit/>
          </a:bodyPr>
          <a:lstStyle/>
          <a:p>
            <a:pPr algn="ctr"/>
            <a:r>
              <a:rPr lang="en-US" b="1" dirty="0">
                <a:effectLst>
                  <a:outerShdw blurRad="38100" dist="38100" dir="2700000" algn="tl">
                    <a:srgbClr val="000000">
                      <a:alpha val="43137"/>
                    </a:srgbClr>
                  </a:outerShdw>
                </a:effectLst>
                <a:latin typeface="Palatino Linotype" panose="02040502050505030304" pitchFamily="18" charset="0"/>
              </a:rPr>
              <a:t>Fused heterocycles</a:t>
            </a:r>
          </a:p>
        </p:txBody>
      </p:sp>
      <p:graphicFrame>
        <p:nvGraphicFramePr>
          <p:cNvPr id="2" name="Object 1">
            <a:extLst>
              <a:ext uri="{FF2B5EF4-FFF2-40B4-BE49-F238E27FC236}">
                <a16:creationId xmlns:a16="http://schemas.microsoft.com/office/drawing/2014/main" id="{47A153DA-6960-4B09-BDCD-47420BBAD742}"/>
              </a:ext>
            </a:extLst>
          </p:cNvPr>
          <p:cNvGraphicFramePr>
            <a:graphicFrameLocks noChangeAspect="1"/>
          </p:cNvGraphicFramePr>
          <p:nvPr>
            <p:extLst>
              <p:ext uri="{D42A27DB-BD31-4B8C-83A1-F6EECF244321}">
                <p14:modId xmlns:p14="http://schemas.microsoft.com/office/powerpoint/2010/main" val="3766339912"/>
              </p:ext>
            </p:extLst>
          </p:nvPr>
        </p:nvGraphicFramePr>
        <p:xfrm>
          <a:off x="1327142" y="1158239"/>
          <a:ext cx="7516186" cy="4868545"/>
        </p:xfrm>
        <a:graphic>
          <a:graphicData uri="http://schemas.openxmlformats.org/presentationml/2006/ole">
            <mc:AlternateContent xmlns:mc="http://schemas.openxmlformats.org/markup-compatibility/2006">
              <mc:Choice xmlns:v="urn:schemas-microsoft-com:vml" Requires="v">
                <p:oleObj spid="_x0000_s46123" name="CS ChemDraw Drawing" r:id="rId3" imgW="8892015" imgH="5758742" progId="ChemDraw.Document.6.0">
                  <p:embed/>
                </p:oleObj>
              </mc:Choice>
              <mc:Fallback>
                <p:oleObj name="CS ChemDraw Drawing" r:id="rId3" imgW="8892015" imgH="5758742" progId="ChemDraw.Document.6.0">
                  <p:embed/>
                  <p:pic>
                    <p:nvPicPr>
                      <p:cNvPr id="0" name=""/>
                      <p:cNvPicPr/>
                      <p:nvPr/>
                    </p:nvPicPr>
                    <p:blipFill>
                      <a:blip r:embed="rId4"/>
                      <a:stretch>
                        <a:fillRect/>
                      </a:stretch>
                    </p:blipFill>
                    <p:spPr>
                      <a:xfrm>
                        <a:off x="1327142" y="1158239"/>
                        <a:ext cx="7516186" cy="4868545"/>
                      </a:xfrm>
                      <a:prstGeom prst="rect">
                        <a:avLst/>
                      </a:prstGeom>
                      <a:ln w="19050">
                        <a:solidFill>
                          <a:srgbClr val="30ACEC"/>
                        </a:solidFill>
                      </a:ln>
                    </p:spPr>
                  </p:pic>
                </p:oleObj>
              </mc:Fallback>
            </mc:AlternateContent>
          </a:graphicData>
        </a:graphic>
      </p:graphicFrame>
    </p:spTree>
    <p:extLst>
      <p:ext uri="{BB962C8B-B14F-4D97-AF65-F5344CB8AC3E}">
        <p14:creationId xmlns:p14="http://schemas.microsoft.com/office/powerpoint/2010/main" val="108170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66E7B45-57A7-46DD-BC2E-85F8D1FBD862}"/>
              </a:ext>
            </a:extLst>
          </p:cNvPr>
          <p:cNvSpPr>
            <a:spLocks noGrp="1"/>
          </p:cNvSpPr>
          <p:nvPr>
            <p:ph type="sldNum" sz="quarter" idx="12"/>
          </p:nvPr>
        </p:nvSpPr>
        <p:spPr/>
        <p:txBody>
          <a:bodyPr/>
          <a:lstStyle/>
          <a:p>
            <a:fld id="{1D94C029-46D2-4EB7-AD29-70B14203DBE4}" type="slidenum">
              <a:rPr lang="en-US" smtClean="0"/>
              <a:t>17</a:t>
            </a:fld>
            <a:endParaRPr lang="en-US"/>
          </a:p>
        </p:txBody>
      </p:sp>
      <p:sp>
        <p:nvSpPr>
          <p:cNvPr id="4" name="Title 12">
            <a:extLst>
              <a:ext uri="{FF2B5EF4-FFF2-40B4-BE49-F238E27FC236}">
                <a16:creationId xmlns:a16="http://schemas.microsoft.com/office/drawing/2014/main" id="{BC549554-4DB7-4A4F-B030-A1BCDCCA09AD}"/>
              </a:ext>
            </a:extLst>
          </p:cNvPr>
          <p:cNvSpPr>
            <a:spLocks noGrp="1"/>
          </p:cNvSpPr>
          <p:nvPr>
            <p:ph type="title"/>
          </p:nvPr>
        </p:nvSpPr>
        <p:spPr>
          <a:xfrm>
            <a:off x="1060333" y="171451"/>
            <a:ext cx="8300230" cy="704849"/>
          </a:xfrm>
        </p:spPr>
        <p:txBody>
          <a:bodyPr>
            <a:noAutofit/>
          </a:bodyPr>
          <a:lstStyle/>
          <a:p>
            <a:pPr algn="l"/>
            <a:r>
              <a:rPr lang="en-US" sz="4400" b="1" dirty="0">
                <a:solidFill>
                  <a:srgbClr val="30ACEC"/>
                </a:solidFill>
                <a:effectLst>
                  <a:outerShdw blurRad="38100" dist="38100" dir="2700000" algn="tl">
                    <a:srgbClr val="000000">
                      <a:alpha val="43137"/>
                    </a:srgbClr>
                  </a:outerShdw>
                </a:effectLst>
              </a:rPr>
              <a:t>2. The </a:t>
            </a:r>
            <a:r>
              <a:rPr lang="en-US" sz="4400" b="1" dirty="0" err="1">
                <a:solidFill>
                  <a:srgbClr val="30ACEC"/>
                </a:solidFill>
                <a:effectLst>
                  <a:outerShdw blurRad="38100" dist="38100" dir="2700000" algn="tl">
                    <a:srgbClr val="000000">
                      <a:alpha val="43137"/>
                    </a:srgbClr>
                  </a:outerShdw>
                </a:effectLst>
              </a:rPr>
              <a:t>Hantzsch</a:t>
            </a:r>
            <a:r>
              <a:rPr lang="en-US" sz="4400" b="1" dirty="0">
                <a:solidFill>
                  <a:srgbClr val="30ACEC"/>
                </a:solidFill>
                <a:effectLst>
                  <a:outerShdw blurRad="38100" dist="38100" dir="2700000" algn="tl">
                    <a:srgbClr val="000000">
                      <a:alpha val="43137"/>
                    </a:srgbClr>
                  </a:outerShdw>
                </a:effectLst>
              </a:rPr>
              <a:t>-Widman Nomenclature</a:t>
            </a:r>
          </a:p>
        </p:txBody>
      </p:sp>
      <p:sp>
        <p:nvSpPr>
          <p:cNvPr id="8" name="TextBox 7">
            <a:extLst>
              <a:ext uri="{FF2B5EF4-FFF2-40B4-BE49-F238E27FC236}">
                <a16:creationId xmlns:a16="http://schemas.microsoft.com/office/drawing/2014/main" id="{A89D2ABE-1EC9-4116-B318-28D0E8C5EDFF}"/>
              </a:ext>
            </a:extLst>
          </p:cNvPr>
          <p:cNvSpPr txBox="1"/>
          <p:nvPr/>
        </p:nvSpPr>
        <p:spPr>
          <a:xfrm>
            <a:off x="840542" y="1238250"/>
            <a:ext cx="7918447" cy="3276859"/>
          </a:xfrm>
          <a:prstGeom prst="rect">
            <a:avLst/>
          </a:prstGeom>
          <a:noFill/>
        </p:spPr>
        <p:txBody>
          <a:bodyPr wrap="square" rtlCol="0">
            <a:spAutoFit/>
          </a:bodyPr>
          <a:lstStyle/>
          <a:p>
            <a:pPr marL="342900" indent="-342900" algn="just">
              <a:lnSpc>
                <a:spcPct val="150000"/>
              </a:lnSpc>
              <a:buFont typeface="Courier New" panose="02070309020205020404" pitchFamily="49" charset="0"/>
              <a:buChar char="o"/>
            </a:pPr>
            <a:r>
              <a:rPr lang="en-US" sz="2000" dirty="0">
                <a:solidFill>
                  <a:schemeClr val="tx1">
                    <a:lumMod val="50000"/>
                  </a:schemeClr>
                </a:solidFill>
                <a:latin typeface="Palatino Linotype" panose="02040502050505030304" pitchFamily="18" charset="0"/>
              </a:rPr>
              <a:t>The </a:t>
            </a:r>
            <a:r>
              <a:rPr lang="en-US" sz="2000" dirty="0" err="1">
                <a:solidFill>
                  <a:schemeClr val="tx1">
                    <a:lumMod val="50000"/>
                  </a:schemeClr>
                </a:solidFill>
                <a:latin typeface="Palatino Linotype" panose="02040502050505030304" pitchFamily="18" charset="0"/>
              </a:rPr>
              <a:t>Hatsch</a:t>
            </a:r>
            <a:r>
              <a:rPr lang="en-US" sz="2000" dirty="0">
                <a:solidFill>
                  <a:schemeClr val="tx1">
                    <a:lumMod val="50000"/>
                  </a:schemeClr>
                </a:solidFill>
                <a:latin typeface="Palatino Linotype" panose="02040502050505030304" pitchFamily="18" charset="0"/>
              </a:rPr>
              <a:t>-Wiedemann method is used for naming heterocyclic compounds, whether they are </a:t>
            </a:r>
            <a:r>
              <a:rPr lang="en-US" sz="2000" dirty="0">
                <a:solidFill>
                  <a:srgbClr val="30ACEC"/>
                </a:solidFill>
                <a:latin typeface="Palatino Linotype" panose="02040502050505030304" pitchFamily="18" charset="0"/>
              </a:rPr>
              <a:t>saturated</a:t>
            </a:r>
            <a:r>
              <a:rPr lang="en-US" sz="2000" dirty="0">
                <a:solidFill>
                  <a:schemeClr val="tx1">
                    <a:lumMod val="50000"/>
                  </a:schemeClr>
                </a:solidFill>
                <a:latin typeface="Palatino Linotype" panose="02040502050505030304" pitchFamily="18" charset="0"/>
              </a:rPr>
              <a:t> or </a:t>
            </a:r>
            <a:r>
              <a:rPr lang="en-US" sz="2000" dirty="0">
                <a:solidFill>
                  <a:srgbClr val="30ACEC"/>
                </a:solidFill>
                <a:latin typeface="Palatino Linotype" panose="02040502050505030304" pitchFamily="18" charset="0"/>
              </a:rPr>
              <a:t>unsaturated</a:t>
            </a:r>
            <a:r>
              <a:rPr lang="en-US" sz="2000" dirty="0">
                <a:solidFill>
                  <a:schemeClr val="tx1">
                    <a:lumMod val="50000"/>
                  </a:schemeClr>
                </a:solidFill>
                <a:latin typeface="Palatino Linotype" panose="02040502050505030304" pitchFamily="18" charset="0"/>
              </a:rPr>
              <a:t>. This naming system includes a </a:t>
            </a:r>
            <a:r>
              <a:rPr lang="en-US" sz="2000" b="1" i="1" dirty="0">
                <a:solidFill>
                  <a:srgbClr val="30ACEC"/>
                </a:solidFill>
                <a:latin typeface="Palatino Linotype" panose="02040502050505030304" pitchFamily="18" charset="0"/>
              </a:rPr>
              <a:t>prefix</a:t>
            </a:r>
            <a:r>
              <a:rPr lang="en-US" sz="2000" dirty="0">
                <a:solidFill>
                  <a:schemeClr val="tx1">
                    <a:lumMod val="50000"/>
                  </a:schemeClr>
                </a:solidFill>
                <a:latin typeface="Palatino Linotype" panose="02040502050505030304" pitchFamily="18" charset="0"/>
              </a:rPr>
              <a:t> at the beginning of the name to indicate the type of </a:t>
            </a:r>
            <a:r>
              <a:rPr lang="en-US" sz="2000" u="sng" dirty="0">
                <a:solidFill>
                  <a:schemeClr val="tx1">
                    <a:lumMod val="50000"/>
                  </a:schemeClr>
                </a:solidFill>
                <a:latin typeface="Palatino Linotype" panose="02040502050505030304" pitchFamily="18" charset="0"/>
              </a:rPr>
              <a:t>heteroatom</a:t>
            </a:r>
            <a:r>
              <a:rPr lang="en-US" sz="2000" dirty="0">
                <a:solidFill>
                  <a:schemeClr val="tx1">
                    <a:lumMod val="50000"/>
                  </a:schemeClr>
                </a:solidFill>
                <a:latin typeface="Palatino Linotype" panose="02040502050505030304" pitchFamily="18" charset="0"/>
              </a:rPr>
              <a:t>, </a:t>
            </a:r>
            <a:r>
              <a:rPr lang="en-US" sz="2000" b="1" i="1" dirty="0">
                <a:solidFill>
                  <a:srgbClr val="30ACEC"/>
                </a:solidFill>
                <a:latin typeface="Palatino Linotype" panose="02040502050505030304" pitchFamily="18" charset="0"/>
              </a:rPr>
              <a:t>stem</a:t>
            </a:r>
            <a:r>
              <a:rPr lang="en-US" sz="2000" dirty="0">
                <a:solidFill>
                  <a:schemeClr val="tx1">
                    <a:lumMod val="50000"/>
                  </a:schemeClr>
                </a:solidFill>
                <a:latin typeface="Palatino Linotype" panose="02040502050505030304" pitchFamily="18" charset="0"/>
              </a:rPr>
              <a:t> at the middle to indicate </a:t>
            </a:r>
            <a:r>
              <a:rPr lang="en-US" sz="2000" u="sng" dirty="0">
                <a:solidFill>
                  <a:schemeClr val="tx1">
                    <a:lumMod val="50000"/>
                  </a:schemeClr>
                </a:solidFill>
                <a:latin typeface="Palatino Linotype" panose="02040502050505030304" pitchFamily="18" charset="0"/>
              </a:rPr>
              <a:t>the ring size</a:t>
            </a:r>
            <a:r>
              <a:rPr lang="en-US" sz="2000" dirty="0">
                <a:solidFill>
                  <a:schemeClr val="tx1">
                    <a:lumMod val="50000"/>
                  </a:schemeClr>
                </a:solidFill>
                <a:latin typeface="Palatino Linotype" panose="02040502050505030304" pitchFamily="18" charset="0"/>
              </a:rPr>
              <a:t>, and </a:t>
            </a:r>
            <a:r>
              <a:rPr lang="en-US" sz="2000" b="1" i="1" dirty="0">
                <a:solidFill>
                  <a:srgbClr val="30ACEC"/>
                </a:solidFill>
                <a:latin typeface="Palatino Linotype" panose="02040502050505030304" pitchFamily="18" charset="0"/>
              </a:rPr>
              <a:t>suffix </a:t>
            </a:r>
            <a:r>
              <a:rPr lang="en-US" sz="2000" dirty="0">
                <a:solidFill>
                  <a:schemeClr val="tx1">
                    <a:lumMod val="50000"/>
                  </a:schemeClr>
                </a:solidFill>
                <a:latin typeface="Palatino Linotype" panose="02040502050505030304" pitchFamily="18" charset="0"/>
              </a:rPr>
              <a:t>at the end to indicate </a:t>
            </a:r>
            <a:r>
              <a:rPr lang="en-US" sz="2000" u="sng" dirty="0">
                <a:solidFill>
                  <a:schemeClr val="tx1">
                    <a:lumMod val="50000"/>
                  </a:schemeClr>
                </a:solidFill>
                <a:latin typeface="Palatino Linotype" panose="02040502050505030304" pitchFamily="18" charset="0"/>
              </a:rPr>
              <a:t>the degree of saturation</a:t>
            </a:r>
            <a:r>
              <a:rPr lang="en-US" sz="2000" dirty="0">
                <a:solidFill>
                  <a:schemeClr val="tx1">
                    <a:lumMod val="50000"/>
                  </a:schemeClr>
                </a:solidFill>
                <a:latin typeface="Palatino Linotype" panose="02040502050505030304" pitchFamily="18" charset="0"/>
              </a:rPr>
              <a:t>. If applicable, the </a:t>
            </a:r>
            <a:r>
              <a:rPr lang="en-US" sz="2000" b="1" i="1" dirty="0">
                <a:solidFill>
                  <a:srgbClr val="30ACEC"/>
                </a:solidFill>
                <a:latin typeface="Palatino Linotype" panose="02040502050505030304" pitchFamily="18" charset="0"/>
              </a:rPr>
              <a:t>locants</a:t>
            </a:r>
            <a:r>
              <a:rPr lang="en-US" sz="2000" dirty="0">
                <a:solidFill>
                  <a:schemeClr val="tx1">
                    <a:lumMod val="50000"/>
                  </a:schemeClr>
                </a:solidFill>
                <a:latin typeface="Palatino Linotype" panose="02040502050505030304" pitchFamily="18" charset="0"/>
              </a:rPr>
              <a:t> </a:t>
            </a:r>
            <a:r>
              <a:rPr lang="en-US" sz="2000" u="sng" dirty="0">
                <a:solidFill>
                  <a:schemeClr val="tx1">
                    <a:lumMod val="50000"/>
                  </a:schemeClr>
                </a:solidFill>
                <a:latin typeface="Palatino Linotype" panose="02040502050505030304" pitchFamily="18" charset="0"/>
              </a:rPr>
              <a:t>number</a:t>
            </a:r>
            <a:r>
              <a:rPr lang="en-US" sz="2000" dirty="0">
                <a:solidFill>
                  <a:schemeClr val="tx1">
                    <a:lumMod val="50000"/>
                  </a:schemeClr>
                </a:solidFill>
                <a:latin typeface="Palatino Linotype" panose="02040502050505030304" pitchFamily="18" charset="0"/>
              </a:rPr>
              <a:t> is placed at the beginning of the name (before the </a:t>
            </a:r>
            <a:r>
              <a:rPr lang="en-US" sz="2000" b="1" i="1" dirty="0">
                <a:solidFill>
                  <a:srgbClr val="30ACEC"/>
                </a:solidFill>
                <a:latin typeface="Palatino Linotype" panose="02040502050505030304" pitchFamily="18" charset="0"/>
              </a:rPr>
              <a:t>prefix</a:t>
            </a:r>
            <a:r>
              <a:rPr lang="en-US" sz="2000" dirty="0">
                <a:solidFill>
                  <a:schemeClr val="tx1">
                    <a:lumMod val="50000"/>
                  </a:schemeClr>
                </a:solidFill>
                <a:latin typeface="Palatino Linotype" panose="02040502050505030304" pitchFamily="18" charset="0"/>
              </a:rPr>
              <a:t>).</a:t>
            </a:r>
          </a:p>
        </p:txBody>
      </p:sp>
      <p:graphicFrame>
        <p:nvGraphicFramePr>
          <p:cNvPr id="2" name="Table 1">
            <a:extLst>
              <a:ext uri="{FF2B5EF4-FFF2-40B4-BE49-F238E27FC236}">
                <a16:creationId xmlns:a16="http://schemas.microsoft.com/office/drawing/2014/main" id="{85BD752A-A645-4871-840C-D81836229421}"/>
              </a:ext>
            </a:extLst>
          </p:cNvPr>
          <p:cNvGraphicFramePr>
            <a:graphicFrameLocks noGrp="1"/>
          </p:cNvGraphicFramePr>
          <p:nvPr>
            <p:extLst>
              <p:ext uri="{D42A27DB-BD31-4B8C-83A1-F6EECF244321}">
                <p14:modId xmlns:p14="http://schemas.microsoft.com/office/powerpoint/2010/main" val="1914003642"/>
              </p:ext>
            </p:extLst>
          </p:nvPr>
        </p:nvGraphicFramePr>
        <p:xfrm>
          <a:off x="1109398" y="4705007"/>
          <a:ext cx="7315200" cy="370840"/>
        </p:xfrm>
        <a:graphic>
          <a:graphicData uri="http://schemas.openxmlformats.org/drawingml/2006/table">
            <a:tbl>
              <a:tblPr firstRow="1" bandRow="1">
                <a:tableStyleId>{69CF1AB2-1976-4502-BF36-3FF5EA218861}</a:tableStyleId>
              </a:tblPr>
              <a:tblGrid>
                <a:gridCol w="1828800">
                  <a:extLst>
                    <a:ext uri="{9D8B030D-6E8A-4147-A177-3AD203B41FA5}">
                      <a16:colId xmlns:a16="http://schemas.microsoft.com/office/drawing/2014/main" val="2679803797"/>
                    </a:ext>
                  </a:extLst>
                </a:gridCol>
                <a:gridCol w="1828800">
                  <a:extLst>
                    <a:ext uri="{9D8B030D-6E8A-4147-A177-3AD203B41FA5}">
                      <a16:colId xmlns:a16="http://schemas.microsoft.com/office/drawing/2014/main" val="3946819877"/>
                    </a:ext>
                  </a:extLst>
                </a:gridCol>
                <a:gridCol w="1828800">
                  <a:extLst>
                    <a:ext uri="{9D8B030D-6E8A-4147-A177-3AD203B41FA5}">
                      <a16:colId xmlns:a16="http://schemas.microsoft.com/office/drawing/2014/main" val="2292997399"/>
                    </a:ext>
                  </a:extLst>
                </a:gridCol>
                <a:gridCol w="1828800">
                  <a:extLst>
                    <a:ext uri="{9D8B030D-6E8A-4147-A177-3AD203B41FA5}">
                      <a16:colId xmlns:a16="http://schemas.microsoft.com/office/drawing/2014/main" val="2249105364"/>
                    </a:ext>
                  </a:extLst>
                </a:gridCol>
              </a:tblGrid>
              <a:tr h="370840">
                <a:tc>
                  <a:txBody>
                    <a:bodyPr/>
                    <a:lstStyle/>
                    <a:p>
                      <a:pPr algn="ctr"/>
                      <a:r>
                        <a:rPr lang="en-US" dirty="0">
                          <a:solidFill>
                            <a:srgbClr val="30ACEC"/>
                          </a:solidFill>
                          <a:effectLst>
                            <a:outerShdw blurRad="38100" dist="38100" dir="2700000" algn="tl">
                              <a:srgbClr val="000000">
                                <a:alpha val="43137"/>
                              </a:srgbClr>
                            </a:outerShdw>
                          </a:effectLst>
                          <a:latin typeface="Palatino Linotype" panose="02040502050505030304" pitchFamily="18" charset="0"/>
                        </a:rPr>
                        <a:t>Locants</a:t>
                      </a:r>
                    </a:p>
                  </a:txBody>
                  <a:tcPr>
                    <a:solidFill>
                      <a:schemeClr val="bg1">
                        <a:lumMod val="85000"/>
                      </a:schemeClr>
                    </a:solidFill>
                  </a:tcPr>
                </a:tc>
                <a:tc>
                  <a:txBody>
                    <a:bodyPr/>
                    <a:lstStyle/>
                    <a:p>
                      <a:pPr algn="ctr"/>
                      <a:r>
                        <a:rPr lang="en-US" dirty="0">
                          <a:solidFill>
                            <a:srgbClr val="30ACEC"/>
                          </a:solidFill>
                          <a:effectLst>
                            <a:outerShdw blurRad="38100" dist="38100" dir="2700000" algn="tl">
                              <a:srgbClr val="000000">
                                <a:alpha val="43137"/>
                              </a:srgbClr>
                            </a:outerShdw>
                          </a:effectLst>
                          <a:latin typeface="Palatino Linotype" panose="02040502050505030304" pitchFamily="18" charset="0"/>
                        </a:rPr>
                        <a:t>Prefix</a:t>
                      </a:r>
                    </a:p>
                  </a:txBody>
                  <a:tcPr>
                    <a:solidFill>
                      <a:schemeClr val="bg1">
                        <a:lumMod val="85000"/>
                      </a:schemeClr>
                    </a:solidFill>
                  </a:tcPr>
                </a:tc>
                <a:tc>
                  <a:txBody>
                    <a:bodyPr/>
                    <a:lstStyle/>
                    <a:p>
                      <a:pPr algn="ctr"/>
                      <a:r>
                        <a:rPr lang="en-US" dirty="0">
                          <a:solidFill>
                            <a:srgbClr val="30ACEC"/>
                          </a:solidFill>
                          <a:effectLst>
                            <a:outerShdw blurRad="38100" dist="38100" dir="2700000" algn="tl">
                              <a:srgbClr val="000000">
                                <a:alpha val="43137"/>
                              </a:srgbClr>
                            </a:outerShdw>
                          </a:effectLst>
                          <a:latin typeface="Palatino Linotype" panose="02040502050505030304" pitchFamily="18" charset="0"/>
                        </a:rPr>
                        <a:t>Stem</a:t>
                      </a:r>
                    </a:p>
                  </a:txBody>
                  <a:tcPr>
                    <a:solidFill>
                      <a:schemeClr val="bg1">
                        <a:lumMod val="85000"/>
                      </a:schemeClr>
                    </a:solidFill>
                  </a:tcPr>
                </a:tc>
                <a:tc>
                  <a:txBody>
                    <a:bodyPr/>
                    <a:lstStyle/>
                    <a:p>
                      <a:pPr algn="ctr"/>
                      <a:r>
                        <a:rPr lang="en-US" dirty="0">
                          <a:solidFill>
                            <a:srgbClr val="30ACEC"/>
                          </a:solidFill>
                          <a:effectLst>
                            <a:outerShdw blurRad="38100" dist="38100" dir="2700000" algn="tl">
                              <a:srgbClr val="000000">
                                <a:alpha val="43137"/>
                              </a:srgbClr>
                            </a:outerShdw>
                          </a:effectLst>
                          <a:latin typeface="Palatino Linotype" panose="02040502050505030304" pitchFamily="18" charset="0"/>
                        </a:rPr>
                        <a:t>Suffix</a:t>
                      </a:r>
                    </a:p>
                  </a:txBody>
                  <a:tcPr>
                    <a:solidFill>
                      <a:schemeClr val="bg1">
                        <a:lumMod val="85000"/>
                      </a:schemeClr>
                    </a:solidFill>
                  </a:tcPr>
                </a:tc>
                <a:extLst>
                  <a:ext uri="{0D108BD9-81ED-4DB2-BD59-A6C34878D82A}">
                    <a16:rowId xmlns:a16="http://schemas.microsoft.com/office/drawing/2014/main" val="2155480731"/>
                  </a:ext>
                </a:extLst>
              </a:tr>
            </a:tbl>
          </a:graphicData>
        </a:graphic>
      </p:graphicFrame>
      <p:sp>
        <p:nvSpPr>
          <p:cNvPr id="15" name="TextBox 14">
            <a:extLst>
              <a:ext uri="{FF2B5EF4-FFF2-40B4-BE49-F238E27FC236}">
                <a16:creationId xmlns:a16="http://schemas.microsoft.com/office/drawing/2014/main" id="{6931E284-FF21-4C0C-9530-323ECCEAF836}"/>
              </a:ext>
            </a:extLst>
          </p:cNvPr>
          <p:cNvSpPr txBox="1"/>
          <p:nvPr/>
        </p:nvSpPr>
        <p:spPr>
          <a:xfrm>
            <a:off x="2818652" y="5546124"/>
            <a:ext cx="2033337" cy="880947"/>
          </a:xfrm>
          <a:prstGeom prst="rect">
            <a:avLst/>
          </a:prstGeom>
          <a:noFill/>
        </p:spPr>
        <p:txBody>
          <a:bodyPr wrap="square" rtlCol="0">
            <a:spAutoFit/>
          </a:bodyPr>
          <a:lstStyle/>
          <a:p>
            <a:pPr algn="ctr">
              <a:lnSpc>
                <a:spcPct val="150000"/>
              </a:lnSpc>
            </a:pPr>
            <a:r>
              <a:rPr lang="en-US" b="1" dirty="0">
                <a:latin typeface="Palatino Linotype" panose="02040502050505030304" pitchFamily="18" charset="0"/>
              </a:rPr>
              <a:t>Heteroatom</a:t>
            </a:r>
          </a:p>
          <a:p>
            <a:pPr algn="ctr">
              <a:lnSpc>
                <a:spcPct val="150000"/>
              </a:lnSpc>
            </a:pPr>
            <a:r>
              <a:rPr lang="en-US" b="1" dirty="0">
                <a:latin typeface="Palatino Linotype" panose="02040502050505030304" pitchFamily="18" charset="0"/>
              </a:rPr>
              <a:t>[Table 1]</a:t>
            </a:r>
          </a:p>
        </p:txBody>
      </p:sp>
      <p:sp>
        <p:nvSpPr>
          <p:cNvPr id="16" name="TextBox 15">
            <a:extLst>
              <a:ext uri="{FF2B5EF4-FFF2-40B4-BE49-F238E27FC236}">
                <a16:creationId xmlns:a16="http://schemas.microsoft.com/office/drawing/2014/main" id="{3CD5915B-6E56-420F-A5DB-293B4A469DF2}"/>
              </a:ext>
            </a:extLst>
          </p:cNvPr>
          <p:cNvSpPr txBox="1"/>
          <p:nvPr/>
        </p:nvSpPr>
        <p:spPr>
          <a:xfrm>
            <a:off x="4562883" y="5554469"/>
            <a:ext cx="2033337" cy="880947"/>
          </a:xfrm>
          <a:prstGeom prst="rect">
            <a:avLst/>
          </a:prstGeom>
          <a:noFill/>
        </p:spPr>
        <p:txBody>
          <a:bodyPr wrap="square" rtlCol="0">
            <a:spAutoFit/>
          </a:bodyPr>
          <a:lstStyle/>
          <a:p>
            <a:pPr algn="ctr">
              <a:lnSpc>
                <a:spcPct val="150000"/>
              </a:lnSpc>
            </a:pPr>
            <a:r>
              <a:rPr lang="en-US" b="1" dirty="0">
                <a:latin typeface="Palatino Linotype" panose="02040502050505030304" pitchFamily="18" charset="0"/>
              </a:rPr>
              <a:t>Ring Size</a:t>
            </a:r>
          </a:p>
          <a:p>
            <a:pPr algn="ctr">
              <a:lnSpc>
                <a:spcPct val="150000"/>
              </a:lnSpc>
            </a:pPr>
            <a:r>
              <a:rPr lang="en-US" b="1" dirty="0">
                <a:latin typeface="Palatino Linotype" panose="02040502050505030304" pitchFamily="18" charset="0"/>
              </a:rPr>
              <a:t>[Table 2]</a:t>
            </a:r>
          </a:p>
        </p:txBody>
      </p:sp>
      <p:sp>
        <p:nvSpPr>
          <p:cNvPr id="17" name="TextBox 16">
            <a:extLst>
              <a:ext uri="{FF2B5EF4-FFF2-40B4-BE49-F238E27FC236}">
                <a16:creationId xmlns:a16="http://schemas.microsoft.com/office/drawing/2014/main" id="{689A7537-68F9-4FC6-B4BE-054F4FC1777F}"/>
              </a:ext>
            </a:extLst>
          </p:cNvPr>
          <p:cNvSpPr txBox="1"/>
          <p:nvPr/>
        </p:nvSpPr>
        <p:spPr>
          <a:xfrm>
            <a:off x="6286775" y="5537450"/>
            <a:ext cx="2534659" cy="880947"/>
          </a:xfrm>
          <a:prstGeom prst="rect">
            <a:avLst/>
          </a:prstGeom>
          <a:noFill/>
        </p:spPr>
        <p:txBody>
          <a:bodyPr wrap="square" rtlCol="0">
            <a:spAutoFit/>
          </a:bodyPr>
          <a:lstStyle/>
          <a:p>
            <a:pPr algn="ctr">
              <a:lnSpc>
                <a:spcPct val="150000"/>
              </a:lnSpc>
            </a:pPr>
            <a:r>
              <a:rPr lang="en-US" b="1" dirty="0">
                <a:latin typeface="Palatino Linotype" panose="02040502050505030304" pitchFamily="18" charset="0"/>
              </a:rPr>
              <a:t>Degree of Saturation</a:t>
            </a:r>
          </a:p>
          <a:p>
            <a:pPr algn="ctr">
              <a:lnSpc>
                <a:spcPct val="150000"/>
              </a:lnSpc>
            </a:pPr>
            <a:r>
              <a:rPr lang="en-US" b="1" dirty="0">
                <a:latin typeface="Palatino Linotype" panose="02040502050505030304" pitchFamily="18" charset="0"/>
              </a:rPr>
              <a:t>[Table 3]</a:t>
            </a:r>
          </a:p>
        </p:txBody>
      </p:sp>
      <p:sp>
        <p:nvSpPr>
          <p:cNvPr id="12" name="TextBox 11">
            <a:extLst>
              <a:ext uri="{FF2B5EF4-FFF2-40B4-BE49-F238E27FC236}">
                <a16:creationId xmlns:a16="http://schemas.microsoft.com/office/drawing/2014/main" id="{CA558F5E-F0E1-41EF-A9DB-A05C739196FC}"/>
              </a:ext>
            </a:extLst>
          </p:cNvPr>
          <p:cNvSpPr txBox="1"/>
          <p:nvPr/>
        </p:nvSpPr>
        <p:spPr>
          <a:xfrm>
            <a:off x="1031042" y="5550243"/>
            <a:ext cx="2033337" cy="465448"/>
          </a:xfrm>
          <a:prstGeom prst="rect">
            <a:avLst/>
          </a:prstGeom>
          <a:noFill/>
        </p:spPr>
        <p:txBody>
          <a:bodyPr wrap="square" rtlCol="0">
            <a:spAutoFit/>
          </a:bodyPr>
          <a:lstStyle/>
          <a:p>
            <a:pPr algn="ctr">
              <a:lnSpc>
                <a:spcPct val="150000"/>
              </a:lnSpc>
            </a:pPr>
            <a:r>
              <a:rPr lang="en-US" b="1" dirty="0">
                <a:latin typeface="Palatino Linotype" panose="02040502050505030304" pitchFamily="18" charset="0"/>
              </a:rPr>
              <a:t>If Applicable</a:t>
            </a:r>
          </a:p>
        </p:txBody>
      </p:sp>
      <p:cxnSp>
        <p:nvCxnSpPr>
          <p:cNvPr id="13" name="Straight Arrow Connector 12">
            <a:extLst>
              <a:ext uri="{FF2B5EF4-FFF2-40B4-BE49-F238E27FC236}">
                <a16:creationId xmlns:a16="http://schemas.microsoft.com/office/drawing/2014/main" id="{21BEAD75-9F4E-4B1C-B46C-E3206D1C6598}"/>
              </a:ext>
            </a:extLst>
          </p:cNvPr>
          <p:cNvCxnSpPr>
            <a:cxnSpLocks/>
          </p:cNvCxnSpPr>
          <p:nvPr/>
        </p:nvCxnSpPr>
        <p:spPr>
          <a:xfrm>
            <a:off x="2051007" y="5086184"/>
            <a:ext cx="0" cy="441163"/>
          </a:xfrm>
          <a:prstGeom prst="straightConnector1">
            <a:avLst/>
          </a:prstGeom>
          <a:ln w="12700">
            <a:solidFill>
              <a:srgbClr val="30ACEC"/>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935D55F4-1908-4319-AB43-746D3E71386C}"/>
              </a:ext>
            </a:extLst>
          </p:cNvPr>
          <p:cNvCxnSpPr>
            <a:cxnSpLocks/>
          </p:cNvCxnSpPr>
          <p:nvPr/>
        </p:nvCxnSpPr>
        <p:spPr>
          <a:xfrm>
            <a:off x="3868434" y="5088458"/>
            <a:ext cx="0" cy="441163"/>
          </a:xfrm>
          <a:prstGeom prst="straightConnector1">
            <a:avLst/>
          </a:prstGeom>
          <a:ln w="12700">
            <a:solidFill>
              <a:srgbClr val="30ACEC"/>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7025307F-6599-46E9-9EE2-85C2811864B0}"/>
              </a:ext>
            </a:extLst>
          </p:cNvPr>
          <p:cNvCxnSpPr>
            <a:cxnSpLocks/>
          </p:cNvCxnSpPr>
          <p:nvPr/>
        </p:nvCxnSpPr>
        <p:spPr>
          <a:xfrm>
            <a:off x="5535733" y="5090733"/>
            <a:ext cx="0" cy="441163"/>
          </a:xfrm>
          <a:prstGeom prst="straightConnector1">
            <a:avLst/>
          </a:prstGeom>
          <a:ln w="12700">
            <a:solidFill>
              <a:srgbClr val="30ACEC"/>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CAD91EAC-9AD4-4B8B-91D5-5D071FBBA8C7}"/>
              </a:ext>
            </a:extLst>
          </p:cNvPr>
          <p:cNvCxnSpPr>
            <a:cxnSpLocks/>
          </p:cNvCxnSpPr>
          <p:nvPr/>
        </p:nvCxnSpPr>
        <p:spPr>
          <a:xfrm>
            <a:off x="7530583" y="5065712"/>
            <a:ext cx="0" cy="441163"/>
          </a:xfrm>
          <a:prstGeom prst="straightConnector1">
            <a:avLst/>
          </a:prstGeom>
          <a:ln w="12700">
            <a:solidFill>
              <a:srgbClr val="30ACEC"/>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70343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66E7B45-57A7-46DD-BC2E-85F8D1FBD862}"/>
              </a:ext>
            </a:extLst>
          </p:cNvPr>
          <p:cNvSpPr>
            <a:spLocks noGrp="1"/>
          </p:cNvSpPr>
          <p:nvPr>
            <p:ph type="sldNum" sz="quarter" idx="12"/>
          </p:nvPr>
        </p:nvSpPr>
        <p:spPr/>
        <p:txBody>
          <a:bodyPr/>
          <a:lstStyle/>
          <a:p>
            <a:fld id="{1D94C029-46D2-4EB7-AD29-70B14203DBE4}" type="slidenum">
              <a:rPr lang="en-US" smtClean="0"/>
              <a:t>18</a:t>
            </a:fld>
            <a:endParaRPr lang="en-US"/>
          </a:p>
        </p:txBody>
      </p:sp>
      <p:sp>
        <p:nvSpPr>
          <p:cNvPr id="4" name="Title 12">
            <a:extLst>
              <a:ext uri="{FF2B5EF4-FFF2-40B4-BE49-F238E27FC236}">
                <a16:creationId xmlns:a16="http://schemas.microsoft.com/office/drawing/2014/main" id="{BC549554-4DB7-4A4F-B030-A1BCDCCA09AD}"/>
              </a:ext>
            </a:extLst>
          </p:cNvPr>
          <p:cNvSpPr>
            <a:spLocks noGrp="1"/>
          </p:cNvSpPr>
          <p:nvPr>
            <p:ph type="title"/>
          </p:nvPr>
        </p:nvSpPr>
        <p:spPr>
          <a:xfrm>
            <a:off x="1060333" y="171451"/>
            <a:ext cx="8300230" cy="704849"/>
          </a:xfrm>
        </p:spPr>
        <p:txBody>
          <a:bodyPr>
            <a:noAutofit/>
          </a:bodyPr>
          <a:lstStyle/>
          <a:p>
            <a:pPr algn="l"/>
            <a:r>
              <a:rPr lang="en-US" sz="4400" b="1" dirty="0">
                <a:solidFill>
                  <a:srgbClr val="30ACEC"/>
                </a:solidFill>
                <a:effectLst>
                  <a:outerShdw blurRad="38100" dist="38100" dir="2700000" algn="tl">
                    <a:srgbClr val="000000">
                      <a:alpha val="43137"/>
                    </a:srgbClr>
                  </a:outerShdw>
                </a:effectLst>
              </a:rPr>
              <a:t>2. The </a:t>
            </a:r>
            <a:r>
              <a:rPr lang="en-US" sz="4400" b="1" dirty="0" err="1">
                <a:solidFill>
                  <a:srgbClr val="30ACEC"/>
                </a:solidFill>
                <a:effectLst>
                  <a:outerShdw blurRad="38100" dist="38100" dir="2700000" algn="tl">
                    <a:srgbClr val="000000">
                      <a:alpha val="43137"/>
                    </a:srgbClr>
                  </a:outerShdw>
                </a:effectLst>
              </a:rPr>
              <a:t>Hantzsch</a:t>
            </a:r>
            <a:r>
              <a:rPr lang="en-US" sz="4400" b="1" dirty="0">
                <a:solidFill>
                  <a:srgbClr val="30ACEC"/>
                </a:solidFill>
                <a:effectLst>
                  <a:outerShdw blurRad="38100" dist="38100" dir="2700000" algn="tl">
                    <a:srgbClr val="000000">
                      <a:alpha val="43137"/>
                    </a:srgbClr>
                  </a:outerShdw>
                </a:effectLst>
              </a:rPr>
              <a:t>-Widman Nomenclature</a:t>
            </a:r>
          </a:p>
        </p:txBody>
      </p:sp>
      <p:sp>
        <p:nvSpPr>
          <p:cNvPr id="8" name="TextBox 7">
            <a:extLst>
              <a:ext uri="{FF2B5EF4-FFF2-40B4-BE49-F238E27FC236}">
                <a16:creationId xmlns:a16="http://schemas.microsoft.com/office/drawing/2014/main" id="{A89D2ABE-1EC9-4116-B318-28D0E8C5EDFF}"/>
              </a:ext>
            </a:extLst>
          </p:cNvPr>
          <p:cNvSpPr txBox="1"/>
          <p:nvPr/>
        </p:nvSpPr>
        <p:spPr>
          <a:xfrm>
            <a:off x="840542" y="1238250"/>
            <a:ext cx="8050795" cy="2815194"/>
          </a:xfrm>
          <a:prstGeom prst="rect">
            <a:avLst/>
          </a:prstGeom>
          <a:noFill/>
        </p:spPr>
        <p:txBody>
          <a:bodyPr wrap="square" rtlCol="0">
            <a:spAutoFit/>
          </a:bodyPr>
          <a:lstStyle/>
          <a:p>
            <a:pPr marL="342900" indent="-342900" algn="just">
              <a:lnSpc>
                <a:spcPct val="150000"/>
              </a:lnSpc>
              <a:buFont typeface="Courier New" panose="02070309020205020404" pitchFamily="49" charset="0"/>
              <a:buChar char="o"/>
            </a:pPr>
            <a:r>
              <a:rPr lang="en-US" sz="2000" u="sng" dirty="0">
                <a:solidFill>
                  <a:schemeClr val="tx1">
                    <a:lumMod val="50000"/>
                  </a:schemeClr>
                </a:solidFill>
                <a:latin typeface="Palatino Linotype" panose="02040502050505030304" pitchFamily="18" charset="0"/>
              </a:rPr>
              <a:t>Before naming the compound, it is essential to identify three main aspects;</a:t>
            </a:r>
          </a:p>
          <a:p>
            <a:pPr marL="914400" lvl="1" indent="-457200" algn="just">
              <a:lnSpc>
                <a:spcPct val="150000"/>
              </a:lnSpc>
              <a:buFont typeface="+mj-lt"/>
              <a:buAutoNum type="alphaLcPeriod"/>
            </a:pPr>
            <a:r>
              <a:rPr lang="en-US" sz="2000" dirty="0">
                <a:solidFill>
                  <a:schemeClr val="tx1">
                    <a:lumMod val="50000"/>
                  </a:schemeClr>
                </a:solidFill>
                <a:latin typeface="Palatino Linotype" panose="02040502050505030304" pitchFamily="18" charset="0"/>
              </a:rPr>
              <a:t>What type of </a:t>
            </a:r>
            <a:r>
              <a:rPr lang="en-US" sz="2000" dirty="0">
                <a:solidFill>
                  <a:srgbClr val="30ACEC"/>
                </a:solidFill>
                <a:latin typeface="Palatino Linotype" panose="02040502050505030304" pitchFamily="18" charset="0"/>
              </a:rPr>
              <a:t>heteroatom </a:t>
            </a:r>
            <a:r>
              <a:rPr lang="en-US" sz="2000" b="1" dirty="0">
                <a:latin typeface="Palatino Linotype" panose="02040502050505030304" pitchFamily="18" charset="0"/>
              </a:rPr>
              <a:t>‘Z’</a:t>
            </a:r>
            <a:r>
              <a:rPr lang="en-US" sz="2000" dirty="0">
                <a:solidFill>
                  <a:schemeClr val="tx1">
                    <a:lumMod val="50000"/>
                  </a:schemeClr>
                </a:solidFill>
                <a:latin typeface="Palatino Linotype" panose="02040502050505030304" pitchFamily="18" charset="0"/>
              </a:rPr>
              <a:t> is present in the compound?</a:t>
            </a:r>
          </a:p>
          <a:p>
            <a:pPr marL="914400" lvl="1" indent="-457200" algn="just">
              <a:lnSpc>
                <a:spcPct val="150000"/>
              </a:lnSpc>
              <a:buFont typeface="+mj-lt"/>
              <a:buAutoNum type="alphaLcPeriod"/>
            </a:pPr>
            <a:r>
              <a:rPr lang="en-US" sz="2000" dirty="0">
                <a:solidFill>
                  <a:schemeClr val="tx1">
                    <a:lumMod val="50000"/>
                  </a:schemeClr>
                </a:solidFill>
                <a:latin typeface="Palatino Linotype" panose="02040502050505030304" pitchFamily="18" charset="0"/>
              </a:rPr>
              <a:t>What is </a:t>
            </a:r>
            <a:r>
              <a:rPr lang="en-US" sz="2000" dirty="0">
                <a:solidFill>
                  <a:srgbClr val="30ACEC"/>
                </a:solidFill>
                <a:latin typeface="Palatino Linotype" panose="02040502050505030304" pitchFamily="18" charset="0"/>
              </a:rPr>
              <a:t>the ring size </a:t>
            </a:r>
            <a:r>
              <a:rPr lang="en-US" sz="2000" b="1" dirty="0">
                <a:latin typeface="Palatino Linotype" panose="02040502050505030304" pitchFamily="18" charset="0"/>
              </a:rPr>
              <a:t>‘n’</a:t>
            </a:r>
            <a:r>
              <a:rPr lang="en-US" sz="2000" dirty="0">
                <a:solidFill>
                  <a:schemeClr val="tx1">
                    <a:lumMod val="50000"/>
                  </a:schemeClr>
                </a:solidFill>
                <a:latin typeface="Palatino Linotype" panose="02040502050505030304" pitchFamily="18" charset="0"/>
              </a:rPr>
              <a:t>? </a:t>
            </a:r>
          </a:p>
          <a:p>
            <a:pPr marL="914400" lvl="1" indent="-457200" algn="just">
              <a:lnSpc>
                <a:spcPct val="150000"/>
              </a:lnSpc>
              <a:buFont typeface="+mj-lt"/>
              <a:buAutoNum type="alphaLcPeriod"/>
            </a:pPr>
            <a:r>
              <a:rPr lang="en-US" sz="2000" dirty="0">
                <a:latin typeface="Palatino Linotype" panose="02040502050505030304" pitchFamily="18" charset="0"/>
              </a:rPr>
              <a:t>Does</a:t>
            </a:r>
            <a:r>
              <a:rPr lang="en-US" sz="2000" dirty="0">
                <a:solidFill>
                  <a:schemeClr val="tx1">
                    <a:lumMod val="50000"/>
                  </a:schemeClr>
                </a:solidFill>
                <a:latin typeface="Palatino Linotype" panose="02040502050505030304" pitchFamily="18" charset="0"/>
              </a:rPr>
              <a:t> the compound contain a </a:t>
            </a:r>
            <a:r>
              <a:rPr lang="en-US" sz="2000" dirty="0">
                <a:solidFill>
                  <a:srgbClr val="30ACEC"/>
                </a:solidFill>
                <a:latin typeface="Palatino Linotype" panose="02040502050505030304" pitchFamily="18" charset="0"/>
              </a:rPr>
              <a:t>Nitrogen</a:t>
            </a:r>
            <a:r>
              <a:rPr lang="en-US" sz="2000" dirty="0">
                <a:solidFill>
                  <a:schemeClr val="tx1">
                    <a:lumMod val="50000"/>
                  </a:schemeClr>
                </a:solidFill>
                <a:latin typeface="Palatino Linotype" panose="02040502050505030304" pitchFamily="18" charset="0"/>
              </a:rPr>
              <a:t> atom or not? And is the compound </a:t>
            </a:r>
            <a:r>
              <a:rPr lang="en-US" sz="2000" dirty="0">
                <a:solidFill>
                  <a:srgbClr val="30ACEC"/>
                </a:solidFill>
                <a:latin typeface="Palatino Linotype" panose="02040502050505030304" pitchFamily="18" charset="0"/>
              </a:rPr>
              <a:t>saturated</a:t>
            </a:r>
            <a:r>
              <a:rPr lang="en-US" sz="2000" dirty="0">
                <a:solidFill>
                  <a:schemeClr val="tx1">
                    <a:lumMod val="50000"/>
                  </a:schemeClr>
                </a:solidFill>
                <a:latin typeface="Palatino Linotype" panose="02040502050505030304" pitchFamily="18" charset="0"/>
              </a:rPr>
              <a:t> or not?</a:t>
            </a:r>
          </a:p>
        </p:txBody>
      </p:sp>
      <p:graphicFrame>
        <p:nvGraphicFramePr>
          <p:cNvPr id="6" name="Object 5">
            <a:extLst>
              <a:ext uri="{FF2B5EF4-FFF2-40B4-BE49-F238E27FC236}">
                <a16:creationId xmlns:a16="http://schemas.microsoft.com/office/drawing/2014/main" id="{70988428-30C6-4101-B38F-11CEF4148624}"/>
              </a:ext>
            </a:extLst>
          </p:cNvPr>
          <p:cNvGraphicFramePr>
            <a:graphicFrameLocks noChangeAspect="1"/>
          </p:cNvGraphicFramePr>
          <p:nvPr>
            <p:extLst>
              <p:ext uri="{D42A27DB-BD31-4B8C-83A1-F6EECF244321}">
                <p14:modId xmlns:p14="http://schemas.microsoft.com/office/powerpoint/2010/main" val="1607807231"/>
              </p:ext>
            </p:extLst>
          </p:nvPr>
        </p:nvGraphicFramePr>
        <p:xfrm>
          <a:off x="3946525" y="4529138"/>
          <a:ext cx="1908175" cy="1433512"/>
        </p:xfrm>
        <a:graphic>
          <a:graphicData uri="http://schemas.openxmlformats.org/presentationml/2006/ole">
            <mc:AlternateContent xmlns:mc="http://schemas.openxmlformats.org/markup-compatibility/2006">
              <mc:Choice xmlns:v="urn:schemas-microsoft-com:vml" Requires="v">
                <p:oleObj spid="_x0000_s12337" name="CS ChemDraw Drawing" r:id="rId3" imgW="654779" imgH="490611" progId="ChemDraw.Document.6.0">
                  <p:embed/>
                </p:oleObj>
              </mc:Choice>
              <mc:Fallback>
                <p:oleObj name="CS ChemDraw Drawing" r:id="rId3" imgW="654779" imgH="490611" progId="ChemDraw.Document.6.0">
                  <p:embed/>
                  <p:pic>
                    <p:nvPicPr>
                      <p:cNvPr id="0" name=""/>
                      <p:cNvPicPr/>
                      <p:nvPr/>
                    </p:nvPicPr>
                    <p:blipFill>
                      <a:blip r:embed="rId4"/>
                      <a:stretch>
                        <a:fillRect/>
                      </a:stretch>
                    </p:blipFill>
                    <p:spPr>
                      <a:xfrm>
                        <a:off x="3946525" y="4529138"/>
                        <a:ext cx="1908175" cy="1433512"/>
                      </a:xfrm>
                      <a:prstGeom prst="rect">
                        <a:avLst/>
                      </a:prstGeom>
                    </p:spPr>
                  </p:pic>
                </p:oleObj>
              </mc:Fallback>
            </mc:AlternateContent>
          </a:graphicData>
        </a:graphic>
      </p:graphicFrame>
      <p:sp>
        <p:nvSpPr>
          <p:cNvPr id="10" name="TextBox 9">
            <a:extLst>
              <a:ext uri="{FF2B5EF4-FFF2-40B4-BE49-F238E27FC236}">
                <a16:creationId xmlns:a16="http://schemas.microsoft.com/office/drawing/2014/main" id="{DA57B07D-5865-4229-9498-940DE5E59008}"/>
              </a:ext>
            </a:extLst>
          </p:cNvPr>
          <p:cNvSpPr txBox="1"/>
          <p:nvPr/>
        </p:nvSpPr>
        <p:spPr>
          <a:xfrm>
            <a:off x="3934327" y="5906504"/>
            <a:ext cx="1720515" cy="506870"/>
          </a:xfrm>
          <a:prstGeom prst="rect">
            <a:avLst/>
          </a:prstGeom>
          <a:noFill/>
        </p:spPr>
        <p:txBody>
          <a:bodyPr wrap="square" rtlCol="0">
            <a:spAutoFit/>
          </a:bodyPr>
          <a:lstStyle/>
          <a:p>
            <a:pPr algn="just">
              <a:lnSpc>
                <a:spcPct val="150000"/>
              </a:lnSpc>
            </a:pPr>
            <a:r>
              <a:rPr lang="en-US" sz="2000" dirty="0">
                <a:solidFill>
                  <a:schemeClr val="tx1">
                    <a:lumMod val="50000"/>
                  </a:schemeClr>
                </a:solidFill>
                <a:latin typeface="Palatino Linotype" panose="02040502050505030304" pitchFamily="18" charset="0"/>
              </a:rPr>
              <a:t>n= 1, 2, 3, …..</a:t>
            </a:r>
          </a:p>
        </p:txBody>
      </p:sp>
    </p:spTree>
    <p:extLst>
      <p:ext uri="{BB962C8B-B14F-4D97-AF65-F5344CB8AC3E}">
        <p14:creationId xmlns:p14="http://schemas.microsoft.com/office/powerpoint/2010/main" val="7754681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66E7B45-57A7-46DD-BC2E-85F8D1FBD862}"/>
              </a:ext>
            </a:extLst>
          </p:cNvPr>
          <p:cNvSpPr>
            <a:spLocks noGrp="1"/>
          </p:cNvSpPr>
          <p:nvPr>
            <p:ph type="sldNum" sz="quarter" idx="12"/>
          </p:nvPr>
        </p:nvSpPr>
        <p:spPr/>
        <p:txBody>
          <a:bodyPr/>
          <a:lstStyle/>
          <a:p>
            <a:fld id="{1D94C029-46D2-4EB7-AD29-70B14203DBE4}" type="slidenum">
              <a:rPr lang="en-US" smtClean="0"/>
              <a:t>19</a:t>
            </a:fld>
            <a:endParaRPr lang="en-US"/>
          </a:p>
        </p:txBody>
      </p:sp>
      <p:sp>
        <p:nvSpPr>
          <p:cNvPr id="4" name="Title 12">
            <a:extLst>
              <a:ext uri="{FF2B5EF4-FFF2-40B4-BE49-F238E27FC236}">
                <a16:creationId xmlns:a16="http://schemas.microsoft.com/office/drawing/2014/main" id="{BC549554-4DB7-4A4F-B030-A1BCDCCA09AD}"/>
              </a:ext>
            </a:extLst>
          </p:cNvPr>
          <p:cNvSpPr>
            <a:spLocks noGrp="1"/>
          </p:cNvSpPr>
          <p:nvPr>
            <p:ph type="title"/>
          </p:nvPr>
        </p:nvSpPr>
        <p:spPr>
          <a:xfrm>
            <a:off x="1060333" y="171451"/>
            <a:ext cx="8300230" cy="704849"/>
          </a:xfrm>
        </p:spPr>
        <p:txBody>
          <a:bodyPr>
            <a:noAutofit/>
          </a:bodyPr>
          <a:lstStyle/>
          <a:p>
            <a:pPr algn="l"/>
            <a:r>
              <a:rPr lang="en-US" sz="4400" b="1" dirty="0">
                <a:solidFill>
                  <a:srgbClr val="30ACEC"/>
                </a:solidFill>
                <a:effectLst>
                  <a:outerShdw blurRad="38100" dist="38100" dir="2700000" algn="tl">
                    <a:srgbClr val="000000">
                      <a:alpha val="43137"/>
                    </a:srgbClr>
                  </a:outerShdw>
                </a:effectLst>
              </a:rPr>
              <a:t>2. The </a:t>
            </a:r>
            <a:r>
              <a:rPr lang="en-US" sz="4400" b="1" dirty="0" err="1">
                <a:solidFill>
                  <a:srgbClr val="30ACEC"/>
                </a:solidFill>
                <a:effectLst>
                  <a:outerShdw blurRad="38100" dist="38100" dir="2700000" algn="tl">
                    <a:srgbClr val="000000">
                      <a:alpha val="43137"/>
                    </a:srgbClr>
                  </a:outerShdw>
                </a:effectLst>
              </a:rPr>
              <a:t>Hantzsch</a:t>
            </a:r>
            <a:r>
              <a:rPr lang="en-US" sz="4400" b="1" dirty="0">
                <a:solidFill>
                  <a:srgbClr val="30ACEC"/>
                </a:solidFill>
                <a:effectLst>
                  <a:outerShdw blurRad="38100" dist="38100" dir="2700000" algn="tl">
                    <a:srgbClr val="000000">
                      <a:alpha val="43137"/>
                    </a:srgbClr>
                  </a:outerShdw>
                </a:effectLst>
              </a:rPr>
              <a:t>-Widman Nomenclature</a:t>
            </a:r>
          </a:p>
        </p:txBody>
      </p:sp>
      <p:sp>
        <p:nvSpPr>
          <p:cNvPr id="8" name="TextBox 7">
            <a:extLst>
              <a:ext uri="{FF2B5EF4-FFF2-40B4-BE49-F238E27FC236}">
                <a16:creationId xmlns:a16="http://schemas.microsoft.com/office/drawing/2014/main" id="{A89D2ABE-1EC9-4116-B318-28D0E8C5EDFF}"/>
              </a:ext>
            </a:extLst>
          </p:cNvPr>
          <p:cNvSpPr txBox="1"/>
          <p:nvPr/>
        </p:nvSpPr>
        <p:spPr>
          <a:xfrm>
            <a:off x="840542" y="1238250"/>
            <a:ext cx="8098921" cy="968535"/>
          </a:xfrm>
          <a:prstGeom prst="rect">
            <a:avLst/>
          </a:prstGeom>
          <a:noFill/>
        </p:spPr>
        <p:txBody>
          <a:bodyPr wrap="square" rtlCol="0">
            <a:spAutoFit/>
          </a:bodyPr>
          <a:lstStyle/>
          <a:p>
            <a:pPr marL="457200" indent="-457200" algn="just">
              <a:lnSpc>
                <a:spcPct val="150000"/>
              </a:lnSpc>
              <a:buFont typeface="+mj-lt"/>
              <a:buAutoNum type="alphaLcPeriod"/>
            </a:pPr>
            <a:r>
              <a:rPr lang="en-US" sz="2000" dirty="0">
                <a:solidFill>
                  <a:schemeClr val="tx1">
                    <a:lumMod val="50000"/>
                  </a:schemeClr>
                </a:solidFill>
                <a:latin typeface="Palatino Linotype" panose="02040502050505030304" pitchFamily="18" charset="0"/>
              </a:rPr>
              <a:t>The type of </a:t>
            </a:r>
            <a:r>
              <a:rPr lang="en-US" sz="2000" dirty="0">
                <a:solidFill>
                  <a:srgbClr val="30ACEC"/>
                </a:solidFill>
                <a:latin typeface="Palatino Linotype" panose="02040502050505030304" pitchFamily="18" charset="0"/>
              </a:rPr>
              <a:t>heteroatom</a:t>
            </a:r>
            <a:r>
              <a:rPr lang="en-US" sz="2000" dirty="0">
                <a:solidFill>
                  <a:schemeClr val="tx1">
                    <a:lumMod val="50000"/>
                  </a:schemeClr>
                </a:solidFill>
                <a:latin typeface="Palatino Linotype" panose="02040502050505030304" pitchFamily="18" charset="0"/>
              </a:rPr>
              <a:t> is indicated by a </a:t>
            </a:r>
            <a:r>
              <a:rPr lang="en-US" sz="2000" b="1" i="1" dirty="0">
                <a:solidFill>
                  <a:srgbClr val="30ACEC"/>
                </a:solidFill>
                <a:latin typeface="Palatino Linotype" panose="02040502050505030304" pitchFamily="18" charset="0"/>
              </a:rPr>
              <a:t>prefix</a:t>
            </a:r>
            <a:r>
              <a:rPr lang="en-US" sz="2000" dirty="0">
                <a:solidFill>
                  <a:schemeClr val="tx1">
                    <a:lumMod val="50000"/>
                  </a:schemeClr>
                </a:solidFill>
                <a:latin typeface="Palatino Linotype" panose="02040502050505030304" pitchFamily="18" charset="0"/>
              </a:rPr>
              <a:t> according to “</a:t>
            </a:r>
            <a:r>
              <a:rPr lang="en-US" sz="2000" b="1" dirty="0">
                <a:solidFill>
                  <a:schemeClr val="tx1">
                    <a:lumMod val="50000"/>
                  </a:schemeClr>
                </a:solidFill>
                <a:latin typeface="Palatino Linotype" panose="02040502050505030304" pitchFamily="18" charset="0"/>
              </a:rPr>
              <a:t>Table 1”</a:t>
            </a:r>
            <a:r>
              <a:rPr lang="en-US" sz="2000" dirty="0">
                <a:solidFill>
                  <a:schemeClr val="tx1">
                    <a:lumMod val="50000"/>
                  </a:schemeClr>
                </a:solidFill>
                <a:latin typeface="Palatino Linotype" panose="02040502050505030304" pitchFamily="18" charset="0"/>
              </a:rPr>
              <a:t> below;</a:t>
            </a:r>
          </a:p>
        </p:txBody>
      </p:sp>
      <p:graphicFrame>
        <p:nvGraphicFramePr>
          <p:cNvPr id="5" name="Table 4">
            <a:extLst>
              <a:ext uri="{FF2B5EF4-FFF2-40B4-BE49-F238E27FC236}">
                <a16:creationId xmlns:a16="http://schemas.microsoft.com/office/drawing/2014/main" id="{6FCC2C32-9E41-4778-8DF4-4DF18F0A2679}"/>
              </a:ext>
            </a:extLst>
          </p:cNvPr>
          <p:cNvGraphicFramePr>
            <a:graphicFrameLocks noGrp="1"/>
          </p:cNvGraphicFramePr>
          <p:nvPr>
            <p:extLst>
              <p:ext uri="{D42A27DB-BD31-4B8C-83A1-F6EECF244321}">
                <p14:modId xmlns:p14="http://schemas.microsoft.com/office/powerpoint/2010/main" val="2297092382"/>
              </p:ext>
            </p:extLst>
          </p:nvPr>
        </p:nvGraphicFramePr>
        <p:xfrm>
          <a:off x="3080084" y="2275305"/>
          <a:ext cx="3408948" cy="1468120"/>
        </p:xfrm>
        <a:graphic>
          <a:graphicData uri="http://schemas.openxmlformats.org/drawingml/2006/table">
            <a:tbl>
              <a:tblPr firstRow="1" bandRow="1">
                <a:tableStyleId>{5C22544A-7EE6-4342-B048-85BDC9FD1C3A}</a:tableStyleId>
              </a:tblPr>
              <a:tblGrid>
                <a:gridCol w="1704474">
                  <a:extLst>
                    <a:ext uri="{9D8B030D-6E8A-4147-A177-3AD203B41FA5}">
                      <a16:colId xmlns:a16="http://schemas.microsoft.com/office/drawing/2014/main" val="2283220305"/>
                    </a:ext>
                  </a:extLst>
                </a:gridCol>
                <a:gridCol w="1704474">
                  <a:extLst>
                    <a:ext uri="{9D8B030D-6E8A-4147-A177-3AD203B41FA5}">
                      <a16:colId xmlns:a16="http://schemas.microsoft.com/office/drawing/2014/main" val="3580114410"/>
                    </a:ext>
                  </a:extLst>
                </a:gridCol>
              </a:tblGrid>
              <a:tr h="370840">
                <a:tc>
                  <a:txBody>
                    <a:bodyPr/>
                    <a:lstStyle/>
                    <a:p>
                      <a:pPr algn="ctr"/>
                      <a:r>
                        <a:rPr lang="en-US" dirty="0">
                          <a:effectLst>
                            <a:outerShdw blurRad="38100" dist="38100" dir="2700000" algn="tl">
                              <a:srgbClr val="000000">
                                <a:alpha val="43137"/>
                              </a:srgbClr>
                            </a:outerShdw>
                          </a:effectLst>
                          <a:latin typeface="Palatino Linotype" panose="02040502050505030304" pitchFamily="18" charset="0"/>
                        </a:rPr>
                        <a:t>Heteroatom</a:t>
                      </a:r>
                    </a:p>
                  </a:txBody>
                  <a:tcPr/>
                </a:tc>
                <a:tc>
                  <a:txBody>
                    <a:bodyPr/>
                    <a:lstStyle/>
                    <a:p>
                      <a:pPr algn="ctr"/>
                      <a:r>
                        <a:rPr lang="en-US" dirty="0">
                          <a:effectLst>
                            <a:outerShdw blurRad="38100" dist="38100" dir="2700000" algn="tl">
                              <a:srgbClr val="000000">
                                <a:alpha val="43137"/>
                              </a:srgbClr>
                            </a:outerShdw>
                          </a:effectLst>
                          <a:latin typeface="Palatino Linotype" panose="02040502050505030304" pitchFamily="18" charset="0"/>
                        </a:rPr>
                        <a:t>Prefix</a:t>
                      </a:r>
                    </a:p>
                  </a:txBody>
                  <a:tcPr/>
                </a:tc>
                <a:extLst>
                  <a:ext uri="{0D108BD9-81ED-4DB2-BD59-A6C34878D82A}">
                    <a16:rowId xmlns:a16="http://schemas.microsoft.com/office/drawing/2014/main" val="1777107410"/>
                  </a:ext>
                </a:extLst>
              </a:tr>
              <a:tr h="274320">
                <a:tc>
                  <a:txBody>
                    <a:bodyPr/>
                    <a:lstStyle/>
                    <a:p>
                      <a:pPr algn="ctr"/>
                      <a:r>
                        <a:rPr lang="en-US" b="1" dirty="0">
                          <a:solidFill>
                            <a:srgbClr val="FF0000"/>
                          </a:solidFill>
                          <a:effectLst/>
                          <a:latin typeface="Palatino Linotype" panose="02040502050505030304" pitchFamily="18" charset="0"/>
                        </a:rPr>
                        <a:t>O</a:t>
                      </a:r>
                    </a:p>
                  </a:txBody>
                  <a:tcPr/>
                </a:tc>
                <a:tc>
                  <a:txBody>
                    <a:bodyPr/>
                    <a:lstStyle/>
                    <a:p>
                      <a:pPr algn="ctr"/>
                      <a:r>
                        <a:rPr lang="en-US" b="1" dirty="0">
                          <a:solidFill>
                            <a:srgbClr val="595959"/>
                          </a:solidFill>
                          <a:effectLst/>
                          <a:latin typeface="Palatino Linotype" panose="02040502050505030304" pitchFamily="18" charset="0"/>
                        </a:rPr>
                        <a:t>Oxa-</a:t>
                      </a:r>
                    </a:p>
                  </a:txBody>
                  <a:tcPr/>
                </a:tc>
                <a:extLst>
                  <a:ext uri="{0D108BD9-81ED-4DB2-BD59-A6C34878D82A}">
                    <a16:rowId xmlns:a16="http://schemas.microsoft.com/office/drawing/2014/main" val="1057777361"/>
                  </a:ext>
                </a:extLst>
              </a:tr>
              <a:tr h="274320">
                <a:tc>
                  <a:txBody>
                    <a:bodyPr/>
                    <a:lstStyle/>
                    <a:p>
                      <a:pPr algn="ctr"/>
                      <a:r>
                        <a:rPr lang="en-US" b="1" dirty="0">
                          <a:solidFill>
                            <a:srgbClr val="0070C0"/>
                          </a:solidFill>
                          <a:effectLst/>
                          <a:latin typeface="Palatino Linotype" panose="02040502050505030304" pitchFamily="18" charset="0"/>
                        </a:rPr>
                        <a:t>N</a:t>
                      </a:r>
                    </a:p>
                  </a:txBody>
                  <a:tcPr/>
                </a:tc>
                <a:tc>
                  <a:txBody>
                    <a:bodyPr/>
                    <a:lstStyle/>
                    <a:p>
                      <a:pPr algn="ctr"/>
                      <a:r>
                        <a:rPr lang="en-US" b="1" dirty="0">
                          <a:solidFill>
                            <a:srgbClr val="595959"/>
                          </a:solidFill>
                          <a:effectLst/>
                          <a:latin typeface="Palatino Linotype" panose="02040502050505030304" pitchFamily="18" charset="0"/>
                        </a:rPr>
                        <a:t>Aza-</a:t>
                      </a:r>
                    </a:p>
                  </a:txBody>
                  <a:tcPr/>
                </a:tc>
                <a:extLst>
                  <a:ext uri="{0D108BD9-81ED-4DB2-BD59-A6C34878D82A}">
                    <a16:rowId xmlns:a16="http://schemas.microsoft.com/office/drawing/2014/main" val="4249135001"/>
                  </a:ext>
                </a:extLst>
              </a:tr>
              <a:tr h="274320">
                <a:tc>
                  <a:txBody>
                    <a:bodyPr/>
                    <a:lstStyle/>
                    <a:p>
                      <a:pPr algn="ctr"/>
                      <a:r>
                        <a:rPr lang="en-US" b="1" dirty="0">
                          <a:solidFill>
                            <a:srgbClr val="FFC000"/>
                          </a:solidFill>
                          <a:effectLst/>
                          <a:latin typeface="Palatino Linotype" panose="02040502050505030304" pitchFamily="18" charset="0"/>
                        </a:rPr>
                        <a:t>S</a:t>
                      </a:r>
                    </a:p>
                  </a:txBody>
                  <a:tcPr/>
                </a:tc>
                <a:tc>
                  <a:txBody>
                    <a:bodyPr/>
                    <a:lstStyle/>
                    <a:p>
                      <a:pPr algn="ctr"/>
                      <a:r>
                        <a:rPr lang="en-US" b="1" dirty="0">
                          <a:solidFill>
                            <a:srgbClr val="595959"/>
                          </a:solidFill>
                          <a:effectLst/>
                          <a:latin typeface="Palatino Linotype" panose="02040502050505030304" pitchFamily="18" charset="0"/>
                        </a:rPr>
                        <a:t>Thia-</a:t>
                      </a:r>
                    </a:p>
                  </a:txBody>
                  <a:tcPr/>
                </a:tc>
                <a:extLst>
                  <a:ext uri="{0D108BD9-81ED-4DB2-BD59-A6C34878D82A}">
                    <a16:rowId xmlns:a16="http://schemas.microsoft.com/office/drawing/2014/main" val="2002028170"/>
                  </a:ext>
                </a:extLst>
              </a:tr>
            </a:tbl>
          </a:graphicData>
        </a:graphic>
      </p:graphicFrame>
      <p:sp>
        <p:nvSpPr>
          <p:cNvPr id="7" name="TextBox 6">
            <a:extLst>
              <a:ext uri="{FF2B5EF4-FFF2-40B4-BE49-F238E27FC236}">
                <a16:creationId xmlns:a16="http://schemas.microsoft.com/office/drawing/2014/main" id="{7A5D741B-0ED4-4559-A24E-71F10B981B44}"/>
              </a:ext>
            </a:extLst>
          </p:cNvPr>
          <p:cNvSpPr txBox="1"/>
          <p:nvPr/>
        </p:nvSpPr>
        <p:spPr>
          <a:xfrm>
            <a:off x="451521" y="3652584"/>
            <a:ext cx="8512006" cy="506870"/>
          </a:xfrm>
          <a:prstGeom prst="rect">
            <a:avLst/>
          </a:prstGeom>
          <a:noFill/>
        </p:spPr>
        <p:txBody>
          <a:bodyPr wrap="square" rtlCol="0">
            <a:spAutoFit/>
          </a:bodyPr>
          <a:lstStyle/>
          <a:p>
            <a:pPr marL="457200" indent="-457200" algn="just">
              <a:lnSpc>
                <a:spcPct val="150000"/>
              </a:lnSpc>
              <a:buFont typeface="+mj-lt"/>
              <a:buAutoNum type="alphaLcPeriod" startAt="2"/>
            </a:pPr>
            <a:r>
              <a:rPr lang="en-US" sz="2000" dirty="0">
                <a:solidFill>
                  <a:schemeClr val="tx1">
                    <a:lumMod val="50000"/>
                  </a:schemeClr>
                </a:solidFill>
                <a:latin typeface="Palatino Linotype" panose="02040502050505030304" pitchFamily="18" charset="0"/>
              </a:rPr>
              <a:t>The </a:t>
            </a:r>
            <a:r>
              <a:rPr lang="en-US" sz="2000" dirty="0">
                <a:solidFill>
                  <a:srgbClr val="30ACEC"/>
                </a:solidFill>
                <a:latin typeface="Palatino Linotype" panose="02040502050505030304" pitchFamily="18" charset="0"/>
              </a:rPr>
              <a:t>ring size </a:t>
            </a:r>
            <a:r>
              <a:rPr lang="en-US" sz="2000" dirty="0">
                <a:solidFill>
                  <a:schemeClr val="tx1">
                    <a:lumMod val="50000"/>
                  </a:schemeClr>
                </a:solidFill>
                <a:latin typeface="Palatino Linotype" panose="02040502050505030304" pitchFamily="18" charset="0"/>
              </a:rPr>
              <a:t>is indicated by a </a:t>
            </a:r>
            <a:r>
              <a:rPr lang="en-US" sz="2000" b="1" i="1" dirty="0">
                <a:solidFill>
                  <a:srgbClr val="30ACEC"/>
                </a:solidFill>
                <a:latin typeface="Palatino Linotype" panose="02040502050505030304" pitchFamily="18" charset="0"/>
              </a:rPr>
              <a:t>stem</a:t>
            </a:r>
            <a:r>
              <a:rPr lang="en-US" sz="2000" dirty="0">
                <a:solidFill>
                  <a:schemeClr val="tx1">
                    <a:lumMod val="50000"/>
                  </a:schemeClr>
                </a:solidFill>
                <a:latin typeface="Palatino Linotype" panose="02040502050505030304" pitchFamily="18" charset="0"/>
              </a:rPr>
              <a:t> according to “</a:t>
            </a:r>
            <a:r>
              <a:rPr lang="en-US" sz="2000" b="1" dirty="0">
                <a:solidFill>
                  <a:schemeClr val="tx1">
                    <a:lumMod val="50000"/>
                  </a:schemeClr>
                </a:solidFill>
                <a:latin typeface="Palatino Linotype" panose="02040502050505030304" pitchFamily="18" charset="0"/>
              </a:rPr>
              <a:t>Table 2”</a:t>
            </a:r>
            <a:r>
              <a:rPr lang="en-US" sz="2000" dirty="0">
                <a:solidFill>
                  <a:schemeClr val="tx1">
                    <a:lumMod val="50000"/>
                  </a:schemeClr>
                </a:solidFill>
                <a:latin typeface="Palatino Linotype" panose="02040502050505030304" pitchFamily="18" charset="0"/>
              </a:rPr>
              <a:t> below;</a:t>
            </a:r>
          </a:p>
        </p:txBody>
      </p:sp>
      <p:graphicFrame>
        <p:nvGraphicFramePr>
          <p:cNvPr id="6" name="Table 5">
            <a:extLst>
              <a:ext uri="{FF2B5EF4-FFF2-40B4-BE49-F238E27FC236}">
                <a16:creationId xmlns:a16="http://schemas.microsoft.com/office/drawing/2014/main" id="{34C511C9-156E-478A-978A-41F07BB534F6}"/>
              </a:ext>
            </a:extLst>
          </p:cNvPr>
          <p:cNvGraphicFramePr>
            <a:graphicFrameLocks noGrp="1"/>
          </p:cNvGraphicFramePr>
          <p:nvPr>
            <p:extLst>
              <p:ext uri="{D42A27DB-BD31-4B8C-83A1-F6EECF244321}">
                <p14:modId xmlns:p14="http://schemas.microsoft.com/office/powerpoint/2010/main" val="2910749870"/>
              </p:ext>
            </p:extLst>
          </p:nvPr>
        </p:nvGraphicFramePr>
        <p:xfrm>
          <a:off x="1596195" y="4236448"/>
          <a:ext cx="6786880" cy="1859280"/>
        </p:xfrm>
        <a:graphic>
          <a:graphicData uri="http://schemas.openxmlformats.org/drawingml/2006/table">
            <a:tbl>
              <a:tblPr firstRow="1" bandRow="1">
                <a:tableStyleId>{5C22544A-7EE6-4342-B048-85BDC9FD1C3A}</a:tableStyleId>
              </a:tblPr>
              <a:tblGrid>
                <a:gridCol w="1097280">
                  <a:extLst>
                    <a:ext uri="{9D8B030D-6E8A-4147-A177-3AD203B41FA5}">
                      <a16:colId xmlns:a16="http://schemas.microsoft.com/office/drawing/2014/main" val="4117569964"/>
                    </a:ext>
                  </a:extLst>
                </a:gridCol>
                <a:gridCol w="1280160">
                  <a:extLst>
                    <a:ext uri="{9D8B030D-6E8A-4147-A177-3AD203B41FA5}">
                      <a16:colId xmlns:a16="http://schemas.microsoft.com/office/drawing/2014/main" val="1941537621"/>
                    </a:ext>
                  </a:extLst>
                </a:gridCol>
                <a:gridCol w="1016000">
                  <a:extLst>
                    <a:ext uri="{9D8B030D-6E8A-4147-A177-3AD203B41FA5}">
                      <a16:colId xmlns:a16="http://schemas.microsoft.com/office/drawing/2014/main" val="2814011517"/>
                    </a:ext>
                  </a:extLst>
                </a:gridCol>
                <a:gridCol w="1097280">
                  <a:extLst>
                    <a:ext uri="{9D8B030D-6E8A-4147-A177-3AD203B41FA5}">
                      <a16:colId xmlns:a16="http://schemas.microsoft.com/office/drawing/2014/main" val="1654928642"/>
                    </a:ext>
                  </a:extLst>
                </a:gridCol>
                <a:gridCol w="1280160">
                  <a:extLst>
                    <a:ext uri="{9D8B030D-6E8A-4147-A177-3AD203B41FA5}">
                      <a16:colId xmlns:a16="http://schemas.microsoft.com/office/drawing/2014/main" val="1556195586"/>
                    </a:ext>
                  </a:extLst>
                </a:gridCol>
                <a:gridCol w="1016000">
                  <a:extLst>
                    <a:ext uri="{9D8B030D-6E8A-4147-A177-3AD203B41FA5}">
                      <a16:colId xmlns:a16="http://schemas.microsoft.com/office/drawing/2014/main" val="234328174"/>
                    </a:ext>
                  </a:extLst>
                </a:gridCol>
              </a:tblGrid>
              <a:tr h="370840">
                <a:tc>
                  <a:txBody>
                    <a:bodyPr/>
                    <a:lstStyle/>
                    <a:p>
                      <a:pPr marL="0" algn="ctr" defTabSz="457200" rtl="0" eaLnBrk="1" latinLnBrk="0" hangingPunct="1"/>
                      <a:r>
                        <a:rPr lang="en-US" sz="1800" b="1" kern="1200" dirty="0">
                          <a:solidFill>
                            <a:schemeClr val="lt1"/>
                          </a:solidFill>
                          <a:effectLst>
                            <a:outerShdw blurRad="38100" dist="38100" dir="2700000" algn="tl">
                              <a:srgbClr val="000000">
                                <a:alpha val="43137"/>
                              </a:srgbClr>
                            </a:outerShdw>
                          </a:effectLst>
                          <a:latin typeface="Palatino Linotype" panose="02040502050505030304" pitchFamily="18" charset="0"/>
                          <a:ea typeface="+mn-ea"/>
                          <a:cs typeface="+mn-cs"/>
                        </a:rPr>
                        <a:t>Ring Size</a:t>
                      </a:r>
                    </a:p>
                  </a:txBody>
                  <a:tcPr anchor="ctr"/>
                </a:tc>
                <a:tc>
                  <a:txBody>
                    <a:bodyPr/>
                    <a:lstStyle/>
                    <a:p>
                      <a:pPr marL="0" algn="ctr" defTabSz="457200" rtl="0" eaLnBrk="1" latinLnBrk="0" hangingPunct="1"/>
                      <a:r>
                        <a:rPr lang="en-US" sz="1800" b="1" kern="1200" dirty="0">
                          <a:solidFill>
                            <a:schemeClr val="lt1"/>
                          </a:solidFill>
                          <a:effectLst>
                            <a:outerShdw blurRad="38100" dist="38100" dir="2700000" algn="tl">
                              <a:srgbClr val="000000">
                                <a:alpha val="43137"/>
                              </a:srgbClr>
                            </a:outerShdw>
                          </a:effectLst>
                          <a:latin typeface="Palatino Linotype" panose="02040502050505030304" pitchFamily="18" charset="0"/>
                          <a:ea typeface="+mn-ea"/>
                          <a:cs typeface="+mn-cs"/>
                        </a:rPr>
                        <a:t>Latin Numerals</a:t>
                      </a:r>
                    </a:p>
                  </a:txBody>
                  <a:tcPr anchor="ctr"/>
                </a:tc>
                <a:tc>
                  <a:txBody>
                    <a:bodyPr/>
                    <a:lstStyle/>
                    <a:p>
                      <a:pPr marL="0" algn="ctr" defTabSz="457200" rtl="0" eaLnBrk="1" latinLnBrk="0" hangingPunct="1"/>
                      <a:r>
                        <a:rPr lang="en-US" sz="1800" b="1" kern="1200" dirty="0">
                          <a:solidFill>
                            <a:schemeClr val="lt1"/>
                          </a:solidFill>
                          <a:effectLst>
                            <a:outerShdw blurRad="38100" dist="38100" dir="2700000" algn="tl">
                              <a:srgbClr val="000000">
                                <a:alpha val="43137"/>
                              </a:srgbClr>
                            </a:outerShdw>
                          </a:effectLst>
                          <a:latin typeface="Palatino Linotype" panose="02040502050505030304" pitchFamily="18" charset="0"/>
                          <a:ea typeface="+mn-ea"/>
                          <a:cs typeface="+mn-cs"/>
                        </a:rPr>
                        <a:t>Stem</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b="1" kern="1200" dirty="0">
                          <a:solidFill>
                            <a:schemeClr val="lt1"/>
                          </a:solidFill>
                          <a:effectLst>
                            <a:outerShdw blurRad="38100" dist="38100" dir="2700000" algn="tl">
                              <a:srgbClr val="000000">
                                <a:alpha val="43137"/>
                              </a:srgbClr>
                            </a:outerShdw>
                          </a:effectLst>
                          <a:latin typeface="Palatino Linotype" panose="02040502050505030304" pitchFamily="18" charset="0"/>
                          <a:ea typeface="+mn-ea"/>
                          <a:cs typeface="+mn-cs"/>
                        </a:rPr>
                        <a:t>Ring Size</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b="1" kern="1200" dirty="0">
                          <a:solidFill>
                            <a:schemeClr val="lt1"/>
                          </a:solidFill>
                          <a:effectLst>
                            <a:outerShdw blurRad="38100" dist="38100" dir="2700000" algn="tl">
                              <a:srgbClr val="000000">
                                <a:alpha val="43137"/>
                              </a:srgbClr>
                            </a:outerShdw>
                          </a:effectLst>
                          <a:latin typeface="Palatino Linotype" panose="02040502050505030304" pitchFamily="18" charset="0"/>
                          <a:ea typeface="+mn-ea"/>
                          <a:cs typeface="+mn-cs"/>
                        </a:rPr>
                        <a:t>Latin Numerals</a:t>
                      </a:r>
                    </a:p>
                  </a:txBody>
                  <a:tcPr anchor="ctr"/>
                </a:tc>
                <a:tc>
                  <a:txBody>
                    <a:bodyPr/>
                    <a:lstStyle/>
                    <a:p>
                      <a:pPr marL="0" algn="ctr" defTabSz="457200" rtl="0" eaLnBrk="1" latinLnBrk="0" hangingPunct="1"/>
                      <a:r>
                        <a:rPr lang="en-US" sz="1800" b="1" kern="1200" dirty="0">
                          <a:solidFill>
                            <a:schemeClr val="lt1"/>
                          </a:solidFill>
                          <a:effectLst>
                            <a:outerShdw blurRad="38100" dist="38100" dir="2700000" algn="tl">
                              <a:srgbClr val="000000">
                                <a:alpha val="43137"/>
                              </a:srgbClr>
                            </a:outerShdw>
                          </a:effectLst>
                          <a:latin typeface="Palatino Linotype" panose="02040502050505030304" pitchFamily="18" charset="0"/>
                          <a:ea typeface="+mn-ea"/>
                          <a:cs typeface="+mn-cs"/>
                        </a:rPr>
                        <a:t>Stem</a:t>
                      </a:r>
                    </a:p>
                  </a:txBody>
                  <a:tcPr anchor="ctr"/>
                </a:tc>
                <a:extLst>
                  <a:ext uri="{0D108BD9-81ED-4DB2-BD59-A6C34878D82A}">
                    <a16:rowId xmlns:a16="http://schemas.microsoft.com/office/drawing/2014/main" val="3970888206"/>
                  </a:ext>
                </a:extLst>
              </a:tr>
              <a:tr h="274320">
                <a:tc>
                  <a:txBody>
                    <a:bodyPr/>
                    <a:lstStyle/>
                    <a:p>
                      <a:pPr marL="0" algn="ctr" defTabSz="457200" rtl="0" eaLnBrk="1" latinLnBrk="0" hangingPunct="1"/>
                      <a:r>
                        <a:rPr lang="en-US" sz="1400" b="1" kern="1200" dirty="0">
                          <a:solidFill>
                            <a:srgbClr val="595959"/>
                          </a:solidFill>
                          <a:effectLst/>
                          <a:latin typeface="Palatino Linotype" panose="02040502050505030304" pitchFamily="18" charset="0"/>
                          <a:ea typeface="+mn-ea"/>
                          <a:cs typeface="+mn-cs"/>
                        </a:rPr>
                        <a:t>3</a:t>
                      </a:r>
                    </a:p>
                  </a:txBody>
                  <a:tcPr anchor="ctr"/>
                </a:tc>
                <a:tc>
                  <a:txBody>
                    <a:bodyPr/>
                    <a:lstStyle/>
                    <a:p>
                      <a:pPr marL="0" algn="ctr" defTabSz="457200" rtl="1" eaLnBrk="1" latinLnBrk="0" hangingPunct="1"/>
                      <a:r>
                        <a:rPr lang="en-AU" altLang="en-US" sz="1400" b="1" kern="1200" dirty="0">
                          <a:solidFill>
                            <a:srgbClr val="595959"/>
                          </a:solidFill>
                          <a:effectLst/>
                          <a:latin typeface="Palatino Linotype" panose="02040502050505030304" pitchFamily="18" charset="0"/>
                          <a:ea typeface="+mn-ea"/>
                          <a:cs typeface="+mn-cs"/>
                        </a:rPr>
                        <a:t>tri</a:t>
                      </a:r>
                      <a:endParaRPr lang="en-US" sz="1400" b="1" kern="1200" dirty="0">
                        <a:solidFill>
                          <a:srgbClr val="595959"/>
                        </a:solidFill>
                        <a:effectLst/>
                        <a:latin typeface="Palatino Linotype" panose="02040502050505030304" pitchFamily="18" charset="0"/>
                        <a:ea typeface="+mn-ea"/>
                        <a:cs typeface="+mn-cs"/>
                      </a:endParaRPr>
                    </a:p>
                  </a:txBody>
                  <a:tcPr anchor="ctr"/>
                </a:tc>
                <a:tc>
                  <a:txBody>
                    <a:bodyPr/>
                    <a:lstStyle/>
                    <a:p>
                      <a:pPr marL="0" algn="ctr" defTabSz="457200" rtl="0" eaLnBrk="1" latinLnBrk="0" hangingPunct="1"/>
                      <a:r>
                        <a:rPr lang="en-US" sz="1400" b="1" kern="1200" dirty="0">
                          <a:solidFill>
                            <a:srgbClr val="595959"/>
                          </a:solidFill>
                          <a:effectLst/>
                          <a:latin typeface="Palatino Linotype" panose="02040502050505030304" pitchFamily="18" charset="0"/>
                          <a:ea typeface="+mn-ea"/>
                          <a:cs typeface="+mn-cs"/>
                        </a:rPr>
                        <a:t>-</a:t>
                      </a:r>
                      <a:r>
                        <a:rPr lang="en-US" sz="1400" b="1" kern="1200" dirty="0" err="1">
                          <a:solidFill>
                            <a:srgbClr val="30ACEC"/>
                          </a:solidFill>
                          <a:effectLst/>
                          <a:latin typeface="Palatino Linotype" panose="02040502050505030304" pitchFamily="18" charset="0"/>
                          <a:ea typeface="+mn-ea"/>
                          <a:cs typeface="+mn-cs"/>
                        </a:rPr>
                        <a:t>ir</a:t>
                      </a:r>
                      <a:r>
                        <a:rPr lang="en-US" sz="1400" b="1" kern="1200" dirty="0">
                          <a:solidFill>
                            <a:srgbClr val="595959"/>
                          </a:solidFill>
                          <a:effectLst/>
                          <a:latin typeface="Palatino Linotype" panose="02040502050505030304" pitchFamily="18" charset="0"/>
                          <a:ea typeface="+mn-ea"/>
                          <a:cs typeface="+mn-cs"/>
                        </a:rPr>
                        <a:t>-</a:t>
                      </a:r>
                    </a:p>
                  </a:txBody>
                  <a:tcPr anchor="ctr"/>
                </a:tc>
                <a:tc>
                  <a:txBody>
                    <a:bodyPr/>
                    <a:lstStyle/>
                    <a:p>
                      <a:pPr marL="0" algn="ctr" defTabSz="457200" rtl="0" eaLnBrk="1" latinLnBrk="0" hangingPunct="1"/>
                      <a:r>
                        <a:rPr lang="en-US" sz="1400" b="1" kern="1200" dirty="0">
                          <a:solidFill>
                            <a:srgbClr val="595959"/>
                          </a:solidFill>
                          <a:effectLst/>
                          <a:latin typeface="Palatino Linotype" panose="02040502050505030304" pitchFamily="18" charset="0"/>
                          <a:ea typeface="+mn-ea"/>
                          <a:cs typeface="+mn-cs"/>
                        </a:rPr>
                        <a:t>7</a:t>
                      </a:r>
                    </a:p>
                  </a:txBody>
                  <a:tcPr anchor="ctr"/>
                </a:tc>
                <a:tc>
                  <a:txBody>
                    <a:bodyPr/>
                    <a:lstStyle/>
                    <a:p>
                      <a:pPr marL="0" algn="ctr" defTabSz="457200" rtl="1" eaLnBrk="1" latinLnBrk="0" hangingPunct="1"/>
                      <a:r>
                        <a:rPr lang="en-AU" altLang="en-US" sz="1400" b="1" kern="1200" dirty="0" err="1">
                          <a:solidFill>
                            <a:srgbClr val="595959"/>
                          </a:solidFill>
                          <a:effectLst/>
                          <a:latin typeface="Palatino Linotype" panose="02040502050505030304" pitchFamily="18" charset="0"/>
                          <a:ea typeface="+mn-ea"/>
                          <a:cs typeface="+mn-cs"/>
                        </a:rPr>
                        <a:t>h</a:t>
                      </a:r>
                      <a:r>
                        <a:rPr lang="en-AU" altLang="en-US" sz="1400" b="1" kern="1200" dirty="0" err="1">
                          <a:solidFill>
                            <a:srgbClr val="30ACEC"/>
                          </a:solidFill>
                          <a:effectLst/>
                          <a:latin typeface="Palatino Linotype" panose="02040502050505030304" pitchFamily="18" charset="0"/>
                          <a:ea typeface="+mn-ea"/>
                          <a:cs typeface="+mn-cs"/>
                        </a:rPr>
                        <a:t>ep</a:t>
                      </a:r>
                      <a:r>
                        <a:rPr lang="en-AU" altLang="en-US" sz="1400" b="1" kern="1200" dirty="0" err="1">
                          <a:solidFill>
                            <a:srgbClr val="595959"/>
                          </a:solidFill>
                          <a:effectLst/>
                          <a:latin typeface="Palatino Linotype" panose="02040502050505030304" pitchFamily="18" charset="0"/>
                          <a:ea typeface="+mn-ea"/>
                          <a:cs typeface="+mn-cs"/>
                        </a:rPr>
                        <a:t>ta</a:t>
                      </a:r>
                      <a:endParaRPr lang="en-US" sz="1400" b="1" kern="1200" dirty="0">
                        <a:solidFill>
                          <a:srgbClr val="595959"/>
                        </a:solidFill>
                        <a:effectLst/>
                        <a:latin typeface="Palatino Linotype" panose="02040502050505030304" pitchFamily="18" charset="0"/>
                        <a:ea typeface="+mn-ea"/>
                        <a:cs typeface="+mn-cs"/>
                      </a:endParaRPr>
                    </a:p>
                  </a:txBody>
                  <a:tcPr anchor="ctr"/>
                </a:tc>
                <a:tc>
                  <a:txBody>
                    <a:bodyPr/>
                    <a:lstStyle/>
                    <a:p>
                      <a:pPr marL="0" algn="ctr" defTabSz="457200" rtl="0" eaLnBrk="1" latinLnBrk="0" hangingPunct="1"/>
                      <a:r>
                        <a:rPr lang="en-US" sz="1400" b="1" kern="1200" dirty="0">
                          <a:solidFill>
                            <a:srgbClr val="595959"/>
                          </a:solidFill>
                          <a:effectLst/>
                          <a:latin typeface="Palatino Linotype" panose="02040502050505030304" pitchFamily="18" charset="0"/>
                          <a:ea typeface="+mn-ea"/>
                          <a:cs typeface="+mn-cs"/>
                        </a:rPr>
                        <a:t>-</a:t>
                      </a:r>
                      <a:r>
                        <a:rPr lang="en-US" sz="1400" b="1" kern="1200" dirty="0">
                          <a:solidFill>
                            <a:srgbClr val="30ACEC"/>
                          </a:solidFill>
                          <a:effectLst/>
                          <a:latin typeface="Palatino Linotype" panose="02040502050505030304" pitchFamily="18" charset="0"/>
                          <a:ea typeface="+mn-ea"/>
                          <a:cs typeface="+mn-cs"/>
                        </a:rPr>
                        <a:t>ep</a:t>
                      </a:r>
                      <a:r>
                        <a:rPr lang="en-US" sz="1400" b="1" kern="1200" dirty="0">
                          <a:solidFill>
                            <a:srgbClr val="595959"/>
                          </a:solidFill>
                          <a:effectLst/>
                          <a:latin typeface="Palatino Linotype" panose="02040502050505030304" pitchFamily="18" charset="0"/>
                          <a:ea typeface="+mn-ea"/>
                          <a:cs typeface="+mn-cs"/>
                        </a:rPr>
                        <a:t>-</a:t>
                      </a:r>
                    </a:p>
                  </a:txBody>
                  <a:tcPr anchor="ctr"/>
                </a:tc>
                <a:extLst>
                  <a:ext uri="{0D108BD9-81ED-4DB2-BD59-A6C34878D82A}">
                    <a16:rowId xmlns:a16="http://schemas.microsoft.com/office/drawing/2014/main" val="471980968"/>
                  </a:ext>
                </a:extLst>
              </a:tr>
              <a:tr h="274320">
                <a:tc>
                  <a:txBody>
                    <a:bodyPr/>
                    <a:lstStyle/>
                    <a:p>
                      <a:pPr marL="0" algn="ctr" defTabSz="457200" rtl="0" eaLnBrk="1" latinLnBrk="0" hangingPunct="1"/>
                      <a:r>
                        <a:rPr lang="en-US" sz="1400" b="1" kern="1200" dirty="0">
                          <a:solidFill>
                            <a:srgbClr val="595959"/>
                          </a:solidFill>
                          <a:effectLst/>
                          <a:latin typeface="Palatino Linotype" panose="02040502050505030304" pitchFamily="18" charset="0"/>
                          <a:ea typeface="+mn-ea"/>
                          <a:cs typeface="+mn-cs"/>
                        </a:rPr>
                        <a:t>4</a:t>
                      </a:r>
                    </a:p>
                  </a:txBody>
                  <a:tcPr anchor="ctr"/>
                </a:tc>
                <a:tc>
                  <a:txBody>
                    <a:bodyPr/>
                    <a:lstStyle/>
                    <a:p>
                      <a:pPr marL="0" algn="ctr" defTabSz="457200" rtl="1" eaLnBrk="1" latinLnBrk="0" hangingPunct="1"/>
                      <a:r>
                        <a:rPr lang="en-AU" altLang="en-US" sz="1400" b="1" kern="1200" dirty="0">
                          <a:solidFill>
                            <a:srgbClr val="595959"/>
                          </a:solidFill>
                          <a:effectLst/>
                          <a:latin typeface="Palatino Linotype" panose="02040502050505030304" pitchFamily="18" charset="0"/>
                          <a:ea typeface="+mn-ea"/>
                          <a:cs typeface="+mn-cs"/>
                        </a:rPr>
                        <a:t>t</a:t>
                      </a:r>
                      <a:r>
                        <a:rPr lang="en-AU" altLang="en-US" sz="1400" b="1" kern="1200" dirty="0">
                          <a:solidFill>
                            <a:srgbClr val="30ACEC"/>
                          </a:solidFill>
                          <a:effectLst/>
                          <a:latin typeface="Palatino Linotype" panose="02040502050505030304" pitchFamily="18" charset="0"/>
                          <a:ea typeface="+mn-ea"/>
                          <a:cs typeface="+mn-cs"/>
                        </a:rPr>
                        <a:t>et</a:t>
                      </a:r>
                      <a:r>
                        <a:rPr lang="en-AU" altLang="en-US" sz="1400" b="1" kern="1200" dirty="0">
                          <a:solidFill>
                            <a:srgbClr val="595959"/>
                          </a:solidFill>
                          <a:effectLst/>
                          <a:latin typeface="Palatino Linotype" panose="02040502050505030304" pitchFamily="18" charset="0"/>
                          <a:ea typeface="+mn-ea"/>
                          <a:cs typeface="+mn-cs"/>
                        </a:rPr>
                        <a:t>ra</a:t>
                      </a:r>
                      <a:endParaRPr lang="en-US" sz="1400" b="1" kern="1200" dirty="0">
                        <a:solidFill>
                          <a:srgbClr val="595959"/>
                        </a:solidFill>
                        <a:effectLst/>
                        <a:latin typeface="Palatino Linotype" panose="02040502050505030304" pitchFamily="18" charset="0"/>
                        <a:ea typeface="+mn-ea"/>
                        <a:cs typeface="+mn-cs"/>
                      </a:endParaRPr>
                    </a:p>
                  </a:txBody>
                  <a:tcPr anchor="ctr"/>
                </a:tc>
                <a:tc>
                  <a:txBody>
                    <a:bodyPr/>
                    <a:lstStyle/>
                    <a:p>
                      <a:pPr marL="0" algn="ctr" defTabSz="457200" rtl="0" eaLnBrk="1" latinLnBrk="0" hangingPunct="1"/>
                      <a:r>
                        <a:rPr lang="en-US" sz="1400" b="1" kern="1200" dirty="0">
                          <a:solidFill>
                            <a:srgbClr val="595959"/>
                          </a:solidFill>
                          <a:effectLst/>
                          <a:latin typeface="Palatino Linotype" panose="02040502050505030304" pitchFamily="18" charset="0"/>
                          <a:ea typeface="+mn-ea"/>
                          <a:cs typeface="+mn-cs"/>
                        </a:rPr>
                        <a:t>-</a:t>
                      </a:r>
                      <a:r>
                        <a:rPr lang="en-US" sz="1400" b="1" kern="1200" dirty="0">
                          <a:solidFill>
                            <a:srgbClr val="30ACEC"/>
                          </a:solidFill>
                          <a:effectLst/>
                          <a:latin typeface="Palatino Linotype" panose="02040502050505030304" pitchFamily="18" charset="0"/>
                          <a:ea typeface="+mn-ea"/>
                          <a:cs typeface="+mn-cs"/>
                        </a:rPr>
                        <a:t>et</a:t>
                      </a:r>
                      <a:r>
                        <a:rPr lang="en-US" sz="1400" b="1" kern="1200" dirty="0">
                          <a:solidFill>
                            <a:srgbClr val="595959"/>
                          </a:solidFill>
                          <a:effectLst/>
                          <a:latin typeface="Palatino Linotype" panose="02040502050505030304" pitchFamily="18" charset="0"/>
                          <a:ea typeface="+mn-ea"/>
                          <a:cs typeface="+mn-cs"/>
                        </a:rPr>
                        <a:t>-</a:t>
                      </a:r>
                    </a:p>
                  </a:txBody>
                  <a:tcPr anchor="ctr"/>
                </a:tc>
                <a:tc>
                  <a:txBody>
                    <a:bodyPr/>
                    <a:lstStyle/>
                    <a:p>
                      <a:pPr marL="0" algn="ctr" defTabSz="457200" rtl="0" eaLnBrk="1" latinLnBrk="0" hangingPunct="1"/>
                      <a:r>
                        <a:rPr lang="en-US" sz="1400" b="1" kern="1200" dirty="0">
                          <a:solidFill>
                            <a:srgbClr val="595959"/>
                          </a:solidFill>
                          <a:effectLst/>
                          <a:latin typeface="Palatino Linotype" panose="02040502050505030304" pitchFamily="18" charset="0"/>
                          <a:ea typeface="+mn-ea"/>
                          <a:cs typeface="+mn-cs"/>
                        </a:rPr>
                        <a:t>8</a:t>
                      </a:r>
                    </a:p>
                  </a:txBody>
                  <a:tcPr anchor="ctr"/>
                </a:tc>
                <a:tc>
                  <a:txBody>
                    <a:bodyPr/>
                    <a:lstStyle/>
                    <a:p>
                      <a:pPr marL="0" algn="ctr" defTabSz="457200" rtl="0" eaLnBrk="1" latinLnBrk="0" hangingPunct="1"/>
                      <a:r>
                        <a:rPr lang="en-AU" altLang="en-US" sz="1400" b="1" kern="1200" dirty="0">
                          <a:solidFill>
                            <a:srgbClr val="30ACEC"/>
                          </a:solidFill>
                          <a:effectLst/>
                          <a:latin typeface="Palatino Linotype" panose="02040502050505030304" pitchFamily="18" charset="0"/>
                          <a:ea typeface="+mn-ea"/>
                          <a:cs typeface="+mn-cs"/>
                        </a:rPr>
                        <a:t>oc</a:t>
                      </a:r>
                      <a:r>
                        <a:rPr lang="en-AU" altLang="en-US" sz="1400" b="1" kern="1200" dirty="0">
                          <a:solidFill>
                            <a:srgbClr val="595959"/>
                          </a:solidFill>
                          <a:effectLst/>
                          <a:latin typeface="Palatino Linotype" panose="02040502050505030304" pitchFamily="18" charset="0"/>
                          <a:ea typeface="+mn-ea"/>
                          <a:cs typeface="+mn-cs"/>
                        </a:rPr>
                        <a:t>ta</a:t>
                      </a:r>
                      <a:endParaRPr lang="en-US" sz="1400" b="1" kern="1200" dirty="0">
                        <a:solidFill>
                          <a:srgbClr val="595959"/>
                        </a:solidFill>
                        <a:effectLst/>
                        <a:latin typeface="Palatino Linotype" panose="02040502050505030304" pitchFamily="18" charset="0"/>
                        <a:ea typeface="+mn-ea"/>
                        <a:cs typeface="+mn-cs"/>
                      </a:endParaRPr>
                    </a:p>
                  </a:txBody>
                  <a:tcPr anchor="ctr"/>
                </a:tc>
                <a:tc>
                  <a:txBody>
                    <a:bodyPr/>
                    <a:lstStyle/>
                    <a:p>
                      <a:pPr marL="0" algn="ctr" defTabSz="457200" rtl="0" eaLnBrk="1" latinLnBrk="0" hangingPunct="1"/>
                      <a:r>
                        <a:rPr lang="en-US" sz="1400" b="1" kern="1200" dirty="0">
                          <a:solidFill>
                            <a:srgbClr val="595959"/>
                          </a:solidFill>
                          <a:effectLst/>
                          <a:latin typeface="Palatino Linotype" panose="02040502050505030304" pitchFamily="18" charset="0"/>
                          <a:ea typeface="+mn-ea"/>
                          <a:cs typeface="+mn-cs"/>
                        </a:rPr>
                        <a:t>-</a:t>
                      </a:r>
                      <a:r>
                        <a:rPr lang="en-US" sz="1400" b="1" kern="1200" dirty="0" err="1">
                          <a:solidFill>
                            <a:srgbClr val="30ACEC"/>
                          </a:solidFill>
                          <a:effectLst/>
                          <a:latin typeface="Palatino Linotype" panose="02040502050505030304" pitchFamily="18" charset="0"/>
                          <a:ea typeface="+mn-ea"/>
                          <a:cs typeface="+mn-cs"/>
                        </a:rPr>
                        <a:t>oc</a:t>
                      </a:r>
                      <a:r>
                        <a:rPr lang="en-US" sz="1400" b="1" kern="1200" dirty="0">
                          <a:solidFill>
                            <a:srgbClr val="595959"/>
                          </a:solidFill>
                          <a:effectLst/>
                          <a:latin typeface="Palatino Linotype" panose="02040502050505030304" pitchFamily="18" charset="0"/>
                          <a:ea typeface="+mn-ea"/>
                          <a:cs typeface="+mn-cs"/>
                        </a:rPr>
                        <a:t>-</a:t>
                      </a:r>
                    </a:p>
                  </a:txBody>
                  <a:tcPr anchor="ctr"/>
                </a:tc>
                <a:extLst>
                  <a:ext uri="{0D108BD9-81ED-4DB2-BD59-A6C34878D82A}">
                    <a16:rowId xmlns:a16="http://schemas.microsoft.com/office/drawing/2014/main" val="4006483307"/>
                  </a:ext>
                </a:extLst>
              </a:tr>
              <a:tr h="274320">
                <a:tc>
                  <a:txBody>
                    <a:bodyPr/>
                    <a:lstStyle/>
                    <a:p>
                      <a:pPr marL="0" algn="ctr" defTabSz="457200" rtl="0" eaLnBrk="1" latinLnBrk="0" hangingPunct="1"/>
                      <a:r>
                        <a:rPr lang="en-US" sz="1400" b="1" kern="1200" dirty="0">
                          <a:solidFill>
                            <a:srgbClr val="595959"/>
                          </a:solidFill>
                          <a:effectLst/>
                          <a:latin typeface="Palatino Linotype" panose="02040502050505030304" pitchFamily="18" charset="0"/>
                          <a:ea typeface="+mn-ea"/>
                          <a:cs typeface="+mn-cs"/>
                        </a:rPr>
                        <a:t>5</a:t>
                      </a:r>
                    </a:p>
                  </a:txBody>
                  <a:tcPr anchor="ctr"/>
                </a:tc>
                <a:tc>
                  <a:txBody>
                    <a:bodyPr/>
                    <a:lstStyle/>
                    <a:p>
                      <a:pPr marL="0" algn="ctr" defTabSz="457200" rtl="1" eaLnBrk="1" latinLnBrk="0" hangingPunct="1"/>
                      <a:r>
                        <a:rPr lang="en-US" sz="1400" b="1" kern="1200" dirty="0">
                          <a:solidFill>
                            <a:srgbClr val="595959"/>
                          </a:solidFill>
                          <a:effectLst/>
                          <a:latin typeface="Palatino Linotype" panose="02040502050505030304" pitchFamily="18" charset="0"/>
                          <a:ea typeface="+mn-ea"/>
                          <a:cs typeface="+mn-cs"/>
                        </a:rPr>
                        <a:t>-</a:t>
                      </a:r>
                    </a:p>
                  </a:txBody>
                  <a:tcPr anchor="ctr"/>
                </a:tc>
                <a:tc>
                  <a:txBody>
                    <a:bodyPr/>
                    <a:lstStyle/>
                    <a:p>
                      <a:pPr marL="0" algn="ctr" defTabSz="457200" rtl="0" eaLnBrk="1" latinLnBrk="0" hangingPunct="1"/>
                      <a:r>
                        <a:rPr lang="en-US" sz="1400" b="1" kern="1200" dirty="0">
                          <a:solidFill>
                            <a:srgbClr val="595959"/>
                          </a:solidFill>
                          <a:effectLst/>
                          <a:latin typeface="Palatino Linotype" panose="02040502050505030304" pitchFamily="18" charset="0"/>
                          <a:ea typeface="+mn-ea"/>
                          <a:cs typeface="+mn-cs"/>
                        </a:rPr>
                        <a:t>-</a:t>
                      </a:r>
                      <a:r>
                        <a:rPr lang="en-US" sz="1400" b="1" kern="1200" dirty="0" err="1">
                          <a:solidFill>
                            <a:srgbClr val="30ACEC"/>
                          </a:solidFill>
                          <a:effectLst/>
                          <a:latin typeface="Palatino Linotype" panose="02040502050505030304" pitchFamily="18" charset="0"/>
                          <a:ea typeface="+mn-ea"/>
                          <a:cs typeface="+mn-cs"/>
                        </a:rPr>
                        <a:t>ol</a:t>
                      </a:r>
                      <a:r>
                        <a:rPr lang="en-US" sz="1400" b="1" kern="1200" dirty="0">
                          <a:solidFill>
                            <a:srgbClr val="595959"/>
                          </a:solidFill>
                          <a:effectLst/>
                          <a:latin typeface="Palatino Linotype" panose="02040502050505030304" pitchFamily="18" charset="0"/>
                          <a:ea typeface="+mn-ea"/>
                          <a:cs typeface="+mn-cs"/>
                        </a:rPr>
                        <a:t>-</a:t>
                      </a:r>
                    </a:p>
                  </a:txBody>
                  <a:tcPr anchor="ctr"/>
                </a:tc>
                <a:tc>
                  <a:txBody>
                    <a:bodyPr/>
                    <a:lstStyle/>
                    <a:p>
                      <a:pPr marL="0" algn="ctr" defTabSz="457200" rtl="0" eaLnBrk="1" latinLnBrk="0" hangingPunct="1"/>
                      <a:r>
                        <a:rPr lang="en-US" sz="1400" b="1" kern="1200" dirty="0">
                          <a:solidFill>
                            <a:srgbClr val="595959"/>
                          </a:solidFill>
                          <a:effectLst/>
                          <a:latin typeface="Palatino Linotype" panose="02040502050505030304" pitchFamily="18" charset="0"/>
                          <a:ea typeface="+mn-ea"/>
                          <a:cs typeface="+mn-cs"/>
                        </a:rPr>
                        <a:t>9</a:t>
                      </a:r>
                    </a:p>
                  </a:txBody>
                  <a:tcPr anchor="ctr"/>
                </a:tc>
                <a:tc>
                  <a:txBody>
                    <a:bodyPr/>
                    <a:lstStyle/>
                    <a:p>
                      <a:pPr marL="0" algn="ctr" defTabSz="457200" rtl="0" eaLnBrk="1" latinLnBrk="0" hangingPunct="1"/>
                      <a:r>
                        <a:rPr lang="en-AU" altLang="en-US" sz="1400" b="1" kern="1200" dirty="0" err="1">
                          <a:solidFill>
                            <a:srgbClr val="595959"/>
                          </a:solidFill>
                          <a:effectLst/>
                          <a:latin typeface="Palatino Linotype" panose="02040502050505030304" pitchFamily="18" charset="0"/>
                          <a:ea typeface="+mn-ea"/>
                          <a:cs typeface="+mn-cs"/>
                        </a:rPr>
                        <a:t>n</a:t>
                      </a:r>
                      <a:r>
                        <a:rPr lang="en-AU" altLang="en-US" sz="1400" b="1" kern="1200" dirty="0" err="1">
                          <a:solidFill>
                            <a:srgbClr val="30ACEC"/>
                          </a:solidFill>
                          <a:effectLst/>
                          <a:latin typeface="Palatino Linotype" panose="02040502050505030304" pitchFamily="18" charset="0"/>
                          <a:ea typeface="+mn-ea"/>
                          <a:cs typeface="+mn-cs"/>
                        </a:rPr>
                        <a:t>on</a:t>
                      </a:r>
                      <a:r>
                        <a:rPr lang="en-AU" altLang="en-US" sz="1400" b="1" kern="1200" dirty="0" err="1">
                          <a:solidFill>
                            <a:srgbClr val="595959"/>
                          </a:solidFill>
                          <a:effectLst/>
                          <a:latin typeface="Palatino Linotype" panose="02040502050505030304" pitchFamily="18" charset="0"/>
                          <a:ea typeface="+mn-ea"/>
                          <a:cs typeface="+mn-cs"/>
                        </a:rPr>
                        <a:t>a</a:t>
                      </a:r>
                      <a:endParaRPr lang="en-US" sz="1400" b="1" kern="1200" dirty="0">
                        <a:solidFill>
                          <a:srgbClr val="595959"/>
                        </a:solidFill>
                        <a:effectLst/>
                        <a:latin typeface="Palatino Linotype" panose="02040502050505030304" pitchFamily="18" charset="0"/>
                        <a:ea typeface="+mn-ea"/>
                        <a:cs typeface="+mn-cs"/>
                      </a:endParaRPr>
                    </a:p>
                  </a:txBody>
                  <a:tcPr anchor="ctr"/>
                </a:tc>
                <a:tc>
                  <a:txBody>
                    <a:bodyPr/>
                    <a:lstStyle/>
                    <a:p>
                      <a:pPr marL="0" algn="ctr" defTabSz="457200" rtl="0" eaLnBrk="1" latinLnBrk="0" hangingPunct="1"/>
                      <a:r>
                        <a:rPr lang="en-US" sz="1400" b="1" kern="1200" dirty="0">
                          <a:solidFill>
                            <a:srgbClr val="595959"/>
                          </a:solidFill>
                          <a:effectLst/>
                          <a:latin typeface="Palatino Linotype" panose="02040502050505030304" pitchFamily="18" charset="0"/>
                          <a:ea typeface="+mn-ea"/>
                          <a:cs typeface="+mn-cs"/>
                        </a:rPr>
                        <a:t>-</a:t>
                      </a:r>
                      <a:r>
                        <a:rPr lang="en-US" sz="1400" b="1" kern="1200" dirty="0">
                          <a:solidFill>
                            <a:srgbClr val="30ACEC"/>
                          </a:solidFill>
                          <a:effectLst/>
                          <a:latin typeface="Palatino Linotype" panose="02040502050505030304" pitchFamily="18" charset="0"/>
                          <a:ea typeface="+mn-ea"/>
                          <a:cs typeface="+mn-cs"/>
                        </a:rPr>
                        <a:t>on</a:t>
                      </a:r>
                      <a:r>
                        <a:rPr lang="en-US" sz="1400" b="1" kern="1200" dirty="0">
                          <a:solidFill>
                            <a:srgbClr val="595959"/>
                          </a:solidFill>
                          <a:effectLst/>
                          <a:latin typeface="Palatino Linotype" panose="02040502050505030304" pitchFamily="18" charset="0"/>
                          <a:ea typeface="+mn-ea"/>
                          <a:cs typeface="+mn-cs"/>
                        </a:rPr>
                        <a:t>-</a:t>
                      </a:r>
                    </a:p>
                  </a:txBody>
                  <a:tcPr anchor="ctr"/>
                </a:tc>
                <a:extLst>
                  <a:ext uri="{0D108BD9-81ED-4DB2-BD59-A6C34878D82A}">
                    <a16:rowId xmlns:a16="http://schemas.microsoft.com/office/drawing/2014/main" val="438223937"/>
                  </a:ext>
                </a:extLst>
              </a:tr>
              <a:tr h="274320">
                <a:tc>
                  <a:txBody>
                    <a:bodyPr/>
                    <a:lstStyle/>
                    <a:p>
                      <a:pPr marL="0" algn="ctr" defTabSz="457200" rtl="0" eaLnBrk="1" latinLnBrk="0" hangingPunct="1"/>
                      <a:r>
                        <a:rPr lang="en-US" sz="1400" b="1" kern="1200" dirty="0">
                          <a:solidFill>
                            <a:srgbClr val="595959"/>
                          </a:solidFill>
                          <a:effectLst/>
                          <a:latin typeface="Palatino Linotype" panose="02040502050505030304" pitchFamily="18" charset="0"/>
                          <a:ea typeface="+mn-ea"/>
                          <a:cs typeface="+mn-cs"/>
                        </a:rPr>
                        <a:t>6</a:t>
                      </a:r>
                    </a:p>
                  </a:txBody>
                  <a:tcPr anchor="ctr"/>
                </a:tc>
                <a:tc>
                  <a:txBody>
                    <a:bodyPr/>
                    <a:lstStyle/>
                    <a:p>
                      <a:pPr marL="0" algn="ctr" defTabSz="457200" rtl="1" eaLnBrk="1" latinLnBrk="0" hangingPunct="1"/>
                      <a:r>
                        <a:rPr lang="en-US" sz="1400" b="1" kern="1200" dirty="0">
                          <a:solidFill>
                            <a:srgbClr val="595959"/>
                          </a:solidFill>
                          <a:effectLst/>
                          <a:latin typeface="Palatino Linotype" panose="02040502050505030304" pitchFamily="18" charset="0"/>
                          <a:ea typeface="+mn-ea"/>
                          <a:cs typeface="+mn-cs"/>
                        </a:rPr>
                        <a:t>-</a:t>
                      </a:r>
                    </a:p>
                  </a:txBody>
                  <a:tcPr anchor="ctr"/>
                </a:tc>
                <a:tc>
                  <a:txBody>
                    <a:bodyPr/>
                    <a:lstStyle/>
                    <a:p>
                      <a:pPr marL="0" algn="ctr" defTabSz="457200" rtl="0" eaLnBrk="1" latinLnBrk="0" hangingPunct="1"/>
                      <a:r>
                        <a:rPr lang="en-US" sz="1400" b="1" kern="1200" dirty="0">
                          <a:solidFill>
                            <a:srgbClr val="595959"/>
                          </a:solidFill>
                          <a:effectLst/>
                          <a:latin typeface="Palatino Linotype" panose="02040502050505030304" pitchFamily="18" charset="0"/>
                          <a:ea typeface="+mn-ea"/>
                          <a:cs typeface="+mn-cs"/>
                        </a:rPr>
                        <a:t>-</a:t>
                      </a:r>
                      <a:r>
                        <a:rPr lang="en-US" sz="1400" b="1" kern="1200" dirty="0">
                          <a:solidFill>
                            <a:srgbClr val="30ACEC"/>
                          </a:solidFill>
                          <a:effectLst/>
                          <a:latin typeface="Palatino Linotype" panose="02040502050505030304" pitchFamily="18" charset="0"/>
                          <a:ea typeface="+mn-ea"/>
                          <a:cs typeface="+mn-cs"/>
                        </a:rPr>
                        <a:t>in</a:t>
                      </a:r>
                      <a:r>
                        <a:rPr lang="en-US" sz="1400" b="1" kern="1200" dirty="0">
                          <a:solidFill>
                            <a:srgbClr val="595959"/>
                          </a:solidFill>
                          <a:effectLst/>
                          <a:latin typeface="Palatino Linotype" panose="02040502050505030304" pitchFamily="18" charset="0"/>
                          <a:ea typeface="+mn-ea"/>
                          <a:cs typeface="+mn-cs"/>
                        </a:rPr>
                        <a:t>-</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1" kern="1200" dirty="0">
                          <a:solidFill>
                            <a:srgbClr val="595959"/>
                          </a:solidFill>
                          <a:effectLst/>
                          <a:latin typeface="Palatino Linotype" panose="02040502050505030304" pitchFamily="18" charset="0"/>
                          <a:ea typeface="+mn-ea"/>
                          <a:cs typeface="+mn-cs"/>
                        </a:rPr>
                        <a:t>10</a:t>
                      </a:r>
                    </a:p>
                  </a:txBody>
                  <a:tcPr anchor="ctr"/>
                </a:tc>
                <a:tc>
                  <a:txBody>
                    <a:bodyPr/>
                    <a:lstStyle/>
                    <a:p>
                      <a:pPr marL="0" algn="ctr" defTabSz="457200" rtl="0" eaLnBrk="1" latinLnBrk="0" hangingPunct="1"/>
                      <a:r>
                        <a:rPr lang="en-AU" altLang="en-US" sz="1400" b="1" kern="1200" dirty="0" err="1">
                          <a:solidFill>
                            <a:srgbClr val="595959"/>
                          </a:solidFill>
                          <a:effectLst/>
                          <a:latin typeface="Palatino Linotype" panose="02040502050505030304" pitchFamily="18" charset="0"/>
                          <a:ea typeface="+mn-ea"/>
                          <a:cs typeface="+mn-cs"/>
                        </a:rPr>
                        <a:t>d</a:t>
                      </a:r>
                      <a:r>
                        <a:rPr lang="en-AU" altLang="en-US" sz="1400" b="1" kern="1200" dirty="0" err="1">
                          <a:solidFill>
                            <a:srgbClr val="30ACEC"/>
                          </a:solidFill>
                          <a:effectLst/>
                          <a:latin typeface="Palatino Linotype" panose="02040502050505030304" pitchFamily="18" charset="0"/>
                          <a:ea typeface="+mn-ea"/>
                          <a:cs typeface="+mn-cs"/>
                        </a:rPr>
                        <a:t>ec</a:t>
                      </a:r>
                      <a:r>
                        <a:rPr lang="en-AU" altLang="en-US" sz="1400" b="1" kern="1200" dirty="0" err="1">
                          <a:solidFill>
                            <a:srgbClr val="595959"/>
                          </a:solidFill>
                          <a:effectLst/>
                          <a:latin typeface="Palatino Linotype" panose="02040502050505030304" pitchFamily="18" charset="0"/>
                          <a:ea typeface="+mn-ea"/>
                          <a:cs typeface="+mn-cs"/>
                        </a:rPr>
                        <a:t>a</a:t>
                      </a:r>
                      <a:endParaRPr lang="en-US" sz="1400" b="1" kern="1200" dirty="0">
                        <a:solidFill>
                          <a:srgbClr val="595959"/>
                        </a:solidFill>
                        <a:effectLst/>
                        <a:latin typeface="Palatino Linotype" panose="02040502050505030304" pitchFamily="18" charset="0"/>
                        <a:ea typeface="+mn-ea"/>
                        <a:cs typeface="+mn-cs"/>
                      </a:endParaRPr>
                    </a:p>
                  </a:txBody>
                  <a:tcPr anchor="ctr"/>
                </a:tc>
                <a:tc>
                  <a:txBody>
                    <a:bodyPr/>
                    <a:lstStyle/>
                    <a:p>
                      <a:pPr marL="0" algn="ctr" defTabSz="457200" rtl="0" eaLnBrk="1" latinLnBrk="0" hangingPunct="1"/>
                      <a:r>
                        <a:rPr lang="en-US" sz="1400" b="1" kern="1200" dirty="0">
                          <a:solidFill>
                            <a:srgbClr val="595959"/>
                          </a:solidFill>
                          <a:effectLst/>
                          <a:latin typeface="Palatino Linotype" panose="02040502050505030304" pitchFamily="18" charset="0"/>
                          <a:ea typeface="+mn-ea"/>
                          <a:cs typeface="+mn-cs"/>
                        </a:rPr>
                        <a:t>-</a:t>
                      </a:r>
                      <a:r>
                        <a:rPr lang="en-US" sz="1400" b="1" kern="1200" dirty="0" err="1">
                          <a:solidFill>
                            <a:srgbClr val="30ACEC"/>
                          </a:solidFill>
                          <a:effectLst/>
                          <a:latin typeface="Palatino Linotype" panose="02040502050505030304" pitchFamily="18" charset="0"/>
                          <a:ea typeface="+mn-ea"/>
                          <a:cs typeface="+mn-cs"/>
                        </a:rPr>
                        <a:t>ec</a:t>
                      </a:r>
                      <a:r>
                        <a:rPr lang="en-US" sz="1400" b="1" kern="1200" dirty="0">
                          <a:solidFill>
                            <a:srgbClr val="595959"/>
                          </a:solidFill>
                          <a:effectLst/>
                          <a:latin typeface="Palatino Linotype" panose="02040502050505030304" pitchFamily="18" charset="0"/>
                          <a:ea typeface="+mn-ea"/>
                          <a:cs typeface="+mn-cs"/>
                        </a:rPr>
                        <a:t>-</a:t>
                      </a:r>
                    </a:p>
                  </a:txBody>
                  <a:tcPr anchor="ctr"/>
                </a:tc>
                <a:extLst>
                  <a:ext uri="{0D108BD9-81ED-4DB2-BD59-A6C34878D82A}">
                    <a16:rowId xmlns:a16="http://schemas.microsoft.com/office/drawing/2014/main" val="374219565"/>
                  </a:ext>
                </a:extLst>
              </a:tr>
            </a:tbl>
          </a:graphicData>
        </a:graphic>
      </p:graphicFrame>
    </p:spTree>
    <p:extLst>
      <p:ext uri="{BB962C8B-B14F-4D97-AF65-F5344CB8AC3E}">
        <p14:creationId xmlns:p14="http://schemas.microsoft.com/office/powerpoint/2010/main" val="40459414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0BCABC6D-9BB6-4B45-B1DA-59ADFE74C39D}"/>
              </a:ext>
            </a:extLst>
          </p:cNvPr>
          <p:cNvSpPr txBox="1">
            <a:spLocks/>
          </p:cNvSpPr>
          <p:nvPr/>
        </p:nvSpPr>
        <p:spPr>
          <a:xfrm>
            <a:off x="685565" y="2079226"/>
            <a:ext cx="7772870" cy="3424107"/>
          </a:xfrm>
          <a:prstGeom prst="rect">
            <a:avLst/>
          </a:prstGeom>
        </p:spPr>
        <p:txBody>
          <a:bodyPr>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Sakkal Majalla" panose="02000000000000000000" pitchFamily="2" charset="-78"/>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Sakkal Majalla" panose="02000000000000000000" pitchFamily="2" charset="-78"/>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Sakkal Majalla" panose="02000000000000000000" pitchFamily="2" charset="-78"/>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Sakkal Majalla" panose="02000000000000000000" pitchFamily="2" charset="-78"/>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Sakkal Majalla" panose="02000000000000000000" pitchFamily="2" charset="-78"/>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457200" indent="-457200" algn="r" rtl="1">
              <a:buFont typeface="+mj-lt"/>
              <a:buAutoNum type="arabicPeriod"/>
            </a:pPr>
            <a:endParaRPr lang="en-US" sz="3200" dirty="0"/>
          </a:p>
        </p:txBody>
      </p:sp>
      <p:sp>
        <p:nvSpPr>
          <p:cNvPr id="5" name="Title 4">
            <a:extLst>
              <a:ext uri="{FF2B5EF4-FFF2-40B4-BE49-F238E27FC236}">
                <a16:creationId xmlns:a16="http://schemas.microsoft.com/office/drawing/2014/main" id="{26F46CCE-F0D7-4D1B-9B97-A5FD260DAD40}"/>
              </a:ext>
            </a:extLst>
          </p:cNvPr>
          <p:cNvSpPr>
            <a:spLocks noGrp="1"/>
          </p:cNvSpPr>
          <p:nvPr>
            <p:ph type="title"/>
          </p:nvPr>
        </p:nvSpPr>
        <p:spPr/>
        <p:txBody>
          <a:bodyPr>
            <a:normAutofit/>
          </a:bodyPr>
          <a:lstStyle/>
          <a:p>
            <a:pPr algn="l"/>
            <a:r>
              <a:rPr lang="en-US" sz="8000" b="1" u="sng" dirty="0">
                <a:solidFill>
                  <a:srgbClr val="30ACEC"/>
                </a:solidFill>
                <a:effectLst>
                  <a:outerShdw blurRad="38100" dist="38100" dir="2700000" algn="tl">
                    <a:srgbClr val="000000">
                      <a:alpha val="43137"/>
                    </a:srgbClr>
                  </a:outerShdw>
                </a:effectLst>
              </a:rPr>
              <a:t>Introduction</a:t>
            </a:r>
          </a:p>
        </p:txBody>
      </p:sp>
      <p:sp>
        <p:nvSpPr>
          <p:cNvPr id="3" name="Slide Number Placeholder 2">
            <a:extLst>
              <a:ext uri="{FF2B5EF4-FFF2-40B4-BE49-F238E27FC236}">
                <a16:creationId xmlns:a16="http://schemas.microsoft.com/office/drawing/2014/main" id="{566E7B45-57A7-46DD-BC2E-85F8D1FBD862}"/>
              </a:ext>
            </a:extLst>
          </p:cNvPr>
          <p:cNvSpPr>
            <a:spLocks noGrp="1"/>
          </p:cNvSpPr>
          <p:nvPr>
            <p:ph type="sldNum" sz="quarter" idx="12"/>
          </p:nvPr>
        </p:nvSpPr>
        <p:spPr/>
        <p:txBody>
          <a:bodyPr/>
          <a:lstStyle/>
          <a:p>
            <a:fld id="{1D94C029-46D2-4EB7-AD29-70B14203DBE4}" type="slidenum">
              <a:rPr lang="en-US" smtClean="0"/>
              <a:t>2</a:t>
            </a:fld>
            <a:endParaRPr lang="en-US"/>
          </a:p>
        </p:txBody>
      </p:sp>
    </p:spTree>
    <p:extLst>
      <p:ext uri="{BB962C8B-B14F-4D97-AF65-F5344CB8AC3E}">
        <p14:creationId xmlns:p14="http://schemas.microsoft.com/office/powerpoint/2010/main" val="22335161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66E7B45-57A7-46DD-BC2E-85F8D1FBD862}"/>
              </a:ext>
            </a:extLst>
          </p:cNvPr>
          <p:cNvSpPr>
            <a:spLocks noGrp="1"/>
          </p:cNvSpPr>
          <p:nvPr>
            <p:ph type="sldNum" sz="quarter" idx="12"/>
          </p:nvPr>
        </p:nvSpPr>
        <p:spPr/>
        <p:txBody>
          <a:bodyPr/>
          <a:lstStyle/>
          <a:p>
            <a:fld id="{1D94C029-46D2-4EB7-AD29-70B14203DBE4}" type="slidenum">
              <a:rPr lang="en-US" smtClean="0"/>
              <a:t>20</a:t>
            </a:fld>
            <a:endParaRPr lang="en-US"/>
          </a:p>
        </p:txBody>
      </p:sp>
      <p:sp>
        <p:nvSpPr>
          <p:cNvPr id="4" name="Title 12">
            <a:extLst>
              <a:ext uri="{FF2B5EF4-FFF2-40B4-BE49-F238E27FC236}">
                <a16:creationId xmlns:a16="http://schemas.microsoft.com/office/drawing/2014/main" id="{BC549554-4DB7-4A4F-B030-A1BCDCCA09AD}"/>
              </a:ext>
            </a:extLst>
          </p:cNvPr>
          <p:cNvSpPr>
            <a:spLocks noGrp="1"/>
          </p:cNvSpPr>
          <p:nvPr>
            <p:ph type="title"/>
          </p:nvPr>
        </p:nvSpPr>
        <p:spPr>
          <a:xfrm>
            <a:off x="1060333" y="171451"/>
            <a:ext cx="8300230" cy="704849"/>
          </a:xfrm>
        </p:spPr>
        <p:txBody>
          <a:bodyPr>
            <a:noAutofit/>
          </a:bodyPr>
          <a:lstStyle/>
          <a:p>
            <a:pPr algn="l"/>
            <a:r>
              <a:rPr lang="en-US" sz="4400" b="1" dirty="0">
                <a:solidFill>
                  <a:srgbClr val="30ACEC"/>
                </a:solidFill>
                <a:effectLst>
                  <a:outerShdw blurRad="38100" dist="38100" dir="2700000" algn="tl">
                    <a:srgbClr val="000000">
                      <a:alpha val="43137"/>
                    </a:srgbClr>
                  </a:outerShdw>
                </a:effectLst>
              </a:rPr>
              <a:t>2. The </a:t>
            </a:r>
            <a:r>
              <a:rPr lang="en-US" sz="4400" b="1" dirty="0" err="1">
                <a:solidFill>
                  <a:srgbClr val="30ACEC"/>
                </a:solidFill>
                <a:effectLst>
                  <a:outerShdw blurRad="38100" dist="38100" dir="2700000" algn="tl">
                    <a:srgbClr val="000000">
                      <a:alpha val="43137"/>
                    </a:srgbClr>
                  </a:outerShdw>
                </a:effectLst>
              </a:rPr>
              <a:t>Hantzsch</a:t>
            </a:r>
            <a:r>
              <a:rPr lang="en-US" sz="4400" b="1" dirty="0">
                <a:solidFill>
                  <a:srgbClr val="30ACEC"/>
                </a:solidFill>
                <a:effectLst>
                  <a:outerShdw blurRad="38100" dist="38100" dir="2700000" algn="tl">
                    <a:srgbClr val="000000">
                      <a:alpha val="43137"/>
                    </a:srgbClr>
                  </a:outerShdw>
                </a:effectLst>
              </a:rPr>
              <a:t>-Widman Nomenclature</a:t>
            </a:r>
          </a:p>
        </p:txBody>
      </p:sp>
      <p:sp>
        <p:nvSpPr>
          <p:cNvPr id="8" name="TextBox 7">
            <a:extLst>
              <a:ext uri="{FF2B5EF4-FFF2-40B4-BE49-F238E27FC236}">
                <a16:creationId xmlns:a16="http://schemas.microsoft.com/office/drawing/2014/main" id="{A89D2ABE-1EC9-4116-B318-28D0E8C5EDFF}"/>
              </a:ext>
            </a:extLst>
          </p:cNvPr>
          <p:cNvSpPr txBox="1"/>
          <p:nvPr/>
        </p:nvSpPr>
        <p:spPr>
          <a:xfrm>
            <a:off x="840542" y="1238250"/>
            <a:ext cx="8098921" cy="968535"/>
          </a:xfrm>
          <a:prstGeom prst="rect">
            <a:avLst/>
          </a:prstGeom>
          <a:noFill/>
        </p:spPr>
        <p:txBody>
          <a:bodyPr wrap="square" rtlCol="0">
            <a:spAutoFit/>
          </a:bodyPr>
          <a:lstStyle/>
          <a:p>
            <a:pPr marL="457200" indent="-457200" algn="just">
              <a:lnSpc>
                <a:spcPct val="150000"/>
              </a:lnSpc>
              <a:buFont typeface="+mj-lt"/>
              <a:buAutoNum type="alphaLcPeriod" startAt="3"/>
            </a:pPr>
            <a:r>
              <a:rPr lang="en-US" sz="2000" dirty="0">
                <a:solidFill>
                  <a:schemeClr val="tx1">
                    <a:lumMod val="50000"/>
                  </a:schemeClr>
                </a:solidFill>
                <a:latin typeface="Palatino Linotype" panose="02040502050505030304" pitchFamily="18" charset="0"/>
              </a:rPr>
              <a:t>The </a:t>
            </a:r>
            <a:r>
              <a:rPr lang="en-US" sz="2000" b="1" i="1" dirty="0">
                <a:solidFill>
                  <a:srgbClr val="30ACEC"/>
                </a:solidFill>
                <a:latin typeface="Palatino Linotype" panose="02040502050505030304" pitchFamily="18" charset="0"/>
              </a:rPr>
              <a:t>suffix </a:t>
            </a:r>
            <a:r>
              <a:rPr lang="en-US" sz="2000" dirty="0">
                <a:latin typeface="Palatino Linotype" panose="02040502050505030304" pitchFamily="18" charset="0"/>
              </a:rPr>
              <a:t>to indicate the </a:t>
            </a:r>
            <a:r>
              <a:rPr lang="en-US" sz="2000" dirty="0">
                <a:solidFill>
                  <a:srgbClr val="30ACEC"/>
                </a:solidFill>
                <a:latin typeface="Palatino Linotype" panose="02040502050505030304" pitchFamily="18" charset="0"/>
              </a:rPr>
              <a:t>Nitrogen</a:t>
            </a:r>
            <a:r>
              <a:rPr lang="en-US" sz="2000" dirty="0">
                <a:solidFill>
                  <a:schemeClr val="tx1">
                    <a:lumMod val="50000"/>
                  </a:schemeClr>
                </a:solidFill>
                <a:latin typeface="Palatino Linotype" panose="02040502050505030304" pitchFamily="18" charset="0"/>
              </a:rPr>
              <a:t> containing and </a:t>
            </a:r>
            <a:r>
              <a:rPr lang="en-US" sz="2000" dirty="0">
                <a:latin typeface="Palatino Linotype" panose="02040502050505030304" pitchFamily="18" charset="0"/>
              </a:rPr>
              <a:t>degree of saturation </a:t>
            </a:r>
            <a:r>
              <a:rPr lang="en-US" sz="2000" dirty="0">
                <a:solidFill>
                  <a:schemeClr val="tx1">
                    <a:lumMod val="50000"/>
                  </a:schemeClr>
                </a:solidFill>
                <a:latin typeface="Palatino Linotype" panose="02040502050505030304" pitchFamily="18" charset="0"/>
              </a:rPr>
              <a:t>according to “</a:t>
            </a:r>
            <a:r>
              <a:rPr lang="en-US" sz="2000" b="1" dirty="0">
                <a:solidFill>
                  <a:schemeClr val="tx1">
                    <a:lumMod val="50000"/>
                  </a:schemeClr>
                </a:solidFill>
                <a:latin typeface="Palatino Linotype" panose="02040502050505030304" pitchFamily="18" charset="0"/>
              </a:rPr>
              <a:t>Table 3”</a:t>
            </a:r>
            <a:r>
              <a:rPr lang="en-US" sz="2000" dirty="0">
                <a:solidFill>
                  <a:schemeClr val="tx1">
                    <a:lumMod val="50000"/>
                  </a:schemeClr>
                </a:solidFill>
                <a:latin typeface="Palatino Linotype" panose="02040502050505030304" pitchFamily="18" charset="0"/>
              </a:rPr>
              <a:t> below;</a:t>
            </a:r>
          </a:p>
        </p:txBody>
      </p:sp>
      <p:graphicFrame>
        <p:nvGraphicFramePr>
          <p:cNvPr id="2" name="Table 1">
            <a:extLst>
              <a:ext uri="{FF2B5EF4-FFF2-40B4-BE49-F238E27FC236}">
                <a16:creationId xmlns:a16="http://schemas.microsoft.com/office/drawing/2014/main" id="{512A9C1A-73CA-4A71-98E0-E74C427DE02B}"/>
              </a:ext>
            </a:extLst>
          </p:cNvPr>
          <p:cNvGraphicFramePr>
            <a:graphicFrameLocks noGrp="1"/>
          </p:cNvGraphicFramePr>
          <p:nvPr>
            <p:extLst>
              <p:ext uri="{D42A27DB-BD31-4B8C-83A1-F6EECF244321}">
                <p14:modId xmlns:p14="http://schemas.microsoft.com/office/powerpoint/2010/main" val="2664052786"/>
              </p:ext>
            </p:extLst>
          </p:nvPr>
        </p:nvGraphicFramePr>
        <p:xfrm>
          <a:off x="1407694" y="2985168"/>
          <a:ext cx="7002379" cy="3078480"/>
        </p:xfrm>
        <a:graphic>
          <a:graphicData uri="http://schemas.openxmlformats.org/drawingml/2006/table">
            <a:tbl>
              <a:tblPr firstRow="1" bandRow="1">
                <a:tableStyleId>{5C22544A-7EE6-4342-B048-85BDC9FD1C3A}</a:tableStyleId>
              </a:tblPr>
              <a:tblGrid>
                <a:gridCol w="757990">
                  <a:extLst>
                    <a:ext uri="{9D8B030D-6E8A-4147-A177-3AD203B41FA5}">
                      <a16:colId xmlns:a16="http://schemas.microsoft.com/office/drawing/2014/main" val="3552078298"/>
                    </a:ext>
                  </a:extLst>
                </a:gridCol>
                <a:gridCol w="757989">
                  <a:extLst>
                    <a:ext uri="{9D8B030D-6E8A-4147-A177-3AD203B41FA5}">
                      <a16:colId xmlns:a16="http://schemas.microsoft.com/office/drawing/2014/main" val="2066035973"/>
                    </a:ext>
                  </a:extLst>
                </a:gridCol>
                <a:gridCol w="1554480">
                  <a:extLst>
                    <a:ext uri="{9D8B030D-6E8A-4147-A177-3AD203B41FA5}">
                      <a16:colId xmlns:a16="http://schemas.microsoft.com/office/drawing/2014/main" val="1417217623"/>
                    </a:ext>
                  </a:extLst>
                </a:gridCol>
                <a:gridCol w="1188720">
                  <a:extLst>
                    <a:ext uri="{9D8B030D-6E8A-4147-A177-3AD203B41FA5}">
                      <a16:colId xmlns:a16="http://schemas.microsoft.com/office/drawing/2014/main" val="2097279025"/>
                    </a:ext>
                  </a:extLst>
                </a:gridCol>
                <a:gridCol w="1554480">
                  <a:extLst>
                    <a:ext uri="{9D8B030D-6E8A-4147-A177-3AD203B41FA5}">
                      <a16:colId xmlns:a16="http://schemas.microsoft.com/office/drawing/2014/main" val="77175816"/>
                    </a:ext>
                  </a:extLst>
                </a:gridCol>
                <a:gridCol w="1188720">
                  <a:extLst>
                    <a:ext uri="{9D8B030D-6E8A-4147-A177-3AD203B41FA5}">
                      <a16:colId xmlns:a16="http://schemas.microsoft.com/office/drawing/2014/main" val="2469291831"/>
                    </a:ext>
                  </a:extLst>
                </a:gridCol>
              </a:tblGrid>
              <a:tr h="54864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b="1" kern="1200" dirty="0">
                          <a:solidFill>
                            <a:schemeClr val="lt1"/>
                          </a:solidFill>
                          <a:effectLst>
                            <a:outerShdw blurRad="38100" dist="38100" dir="2700000" algn="tl">
                              <a:srgbClr val="000000">
                                <a:alpha val="43137"/>
                              </a:srgbClr>
                            </a:outerShdw>
                          </a:effectLst>
                          <a:latin typeface="Palatino Linotype" panose="02040502050505030304" pitchFamily="18" charset="0"/>
                          <a:ea typeface="+mn-ea"/>
                          <a:cs typeface="+mn-cs"/>
                        </a:rPr>
                        <a:t>Ring Size</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b="1" kern="1200" dirty="0">
                          <a:solidFill>
                            <a:schemeClr val="lt1"/>
                          </a:solidFill>
                          <a:effectLst>
                            <a:outerShdw blurRad="38100" dist="38100" dir="2700000" algn="tl">
                              <a:srgbClr val="000000">
                                <a:alpha val="43137"/>
                              </a:srgbClr>
                            </a:outerShdw>
                          </a:effectLst>
                          <a:latin typeface="Palatino Linotype" panose="02040502050505030304" pitchFamily="18" charset="0"/>
                          <a:ea typeface="+mn-ea"/>
                          <a:cs typeface="+mn-cs"/>
                        </a:rPr>
                        <a:t>Stem</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b="1" kern="1200" dirty="0">
                          <a:solidFill>
                            <a:schemeClr val="lt1"/>
                          </a:solidFill>
                          <a:effectLst>
                            <a:outerShdw blurRad="38100" dist="38100" dir="2700000" algn="tl">
                              <a:srgbClr val="000000">
                                <a:alpha val="43137"/>
                              </a:srgbClr>
                            </a:outerShdw>
                          </a:effectLst>
                          <a:latin typeface="Palatino Linotype" panose="02040502050505030304" pitchFamily="18" charset="0"/>
                          <a:ea typeface="+mn-ea"/>
                          <a:cs typeface="+mn-cs"/>
                        </a:rPr>
                        <a:t>Unsaturated</a:t>
                      </a:r>
                    </a:p>
                  </a:txBody>
                  <a:tcPr anchor="ctr"/>
                </a:tc>
                <a:tc>
                  <a:txBody>
                    <a:bodyPr/>
                    <a:lstStyle/>
                    <a:p>
                      <a:pPr marL="0" algn="ctr" defTabSz="457200" rtl="0" eaLnBrk="1" latinLnBrk="0" hangingPunct="1"/>
                      <a:r>
                        <a:rPr lang="en-US" sz="1800" b="1" kern="1200" dirty="0">
                          <a:solidFill>
                            <a:schemeClr val="lt1"/>
                          </a:solidFill>
                          <a:effectLst>
                            <a:outerShdw blurRad="38100" dist="38100" dir="2700000" algn="tl">
                              <a:srgbClr val="000000">
                                <a:alpha val="43137"/>
                              </a:srgbClr>
                            </a:outerShdw>
                          </a:effectLst>
                          <a:latin typeface="Palatino Linotype" panose="02040502050505030304" pitchFamily="18" charset="0"/>
                          <a:ea typeface="+mn-ea"/>
                          <a:cs typeface="+mn-cs"/>
                        </a:rPr>
                        <a:t>Saturated</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b="1" kern="1200" dirty="0">
                          <a:solidFill>
                            <a:schemeClr val="lt1"/>
                          </a:solidFill>
                          <a:effectLst>
                            <a:outerShdw blurRad="38100" dist="38100" dir="2700000" algn="tl">
                              <a:srgbClr val="000000">
                                <a:alpha val="43137"/>
                              </a:srgbClr>
                            </a:outerShdw>
                          </a:effectLst>
                          <a:latin typeface="Palatino Linotype" panose="02040502050505030304" pitchFamily="18" charset="0"/>
                          <a:ea typeface="+mn-ea"/>
                          <a:cs typeface="+mn-cs"/>
                        </a:rPr>
                        <a:t>Unsaturated</a:t>
                      </a:r>
                    </a:p>
                  </a:txBody>
                  <a:tcPr anchor="ctr"/>
                </a:tc>
                <a:tc>
                  <a:txBody>
                    <a:bodyPr/>
                    <a:lstStyle/>
                    <a:p>
                      <a:pPr marL="0" algn="ctr" defTabSz="457200" rtl="0" eaLnBrk="1" latinLnBrk="0" hangingPunct="1"/>
                      <a:r>
                        <a:rPr lang="en-US" sz="1800" b="1" kern="1200" dirty="0">
                          <a:solidFill>
                            <a:schemeClr val="lt1"/>
                          </a:solidFill>
                          <a:effectLst>
                            <a:outerShdw blurRad="38100" dist="38100" dir="2700000" algn="tl">
                              <a:srgbClr val="000000">
                                <a:alpha val="43137"/>
                              </a:srgbClr>
                            </a:outerShdw>
                          </a:effectLst>
                          <a:latin typeface="Palatino Linotype" panose="02040502050505030304" pitchFamily="18" charset="0"/>
                          <a:ea typeface="+mn-ea"/>
                          <a:cs typeface="+mn-cs"/>
                        </a:rPr>
                        <a:t>Saturated</a:t>
                      </a:r>
                    </a:p>
                  </a:txBody>
                  <a:tcPr anchor="ctr"/>
                </a:tc>
                <a:extLst>
                  <a:ext uri="{0D108BD9-81ED-4DB2-BD59-A6C34878D82A}">
                    <a16:rowId xmlns:a16="http://schemas.microsoft.com/office/drawing/2014/main" val="3486922796"/>
                  </a:ext>
                </a:extLst>
              </a:tr>
              <a:tr h="274320">
                <a:tc>
                  <a:txBody>
                    <a:bodyPr/>
                    <a:lstStyle/>
                    <a:p>
                      <a:pPr marL="0" algn="ctr" defTabSz="457200" rtl="0" eaLnBrk="1" latinLnBrk="0" hangingPunct="1"/>
                      <a:r>
                        <a:rPr lang="en-US" sz="1400" b="1" kern="1200" dirty="0">
                          <a:solidFill>
                            <a:srgbClr val="595959"/>
                          </a:solidFill>
                          <a:effectLst/>
                          <a:latin typeface="Palatino Linotype" panose="02040502050505030304" pitchFamily="18" charset="0"/>
                          <a:ea typeface="+mn-ea"/>
                          <a:cs typeface="+mn-cs"/>
                        </a:rPr>
                        <a:t>3</a:t>
                      </a:r>
                    </a:p>
                  </a:txBody>
                  <a:tcPr/>
                </a:tc>
                <a:tc>
                  <a:txBody>
                    <a:bodyPr/>
                    <a:lstStyle/>
                    <a:p>
                      <a:pPr marL="0" algn="ctr" defTabSz="457200" rtl="0" eaLnBrk="1" latinLnBrk="0" hangingPunct="1"/>
                      <a:r>
                        <a:rPr lang="en-US" sz="1400" b="1" kern="1200" dirty="0">
                          <a:solidFill>
                            <a:srgbClr val="595959"/>
                          </a:solidFill>
                          <a:effectLst/>
                          <a:latin typeface="Palatino Linotype" panose="02040502050505030304" pitchFamily="18" charset="0"/>
                          <a:ea typeface="+mn-ea"/>
                          <a:cs typeface="+mn-cs"/>
                        </a:rPr>
                        <a:t>-</a:t>
                      </a:r>
                      <a:r>
                        <a:rPr lang="en-US" sz="1400" b="1" kern="1200" dirty="0" err="1">
                          <a:solidFill>
                            <a:srgbClr val="30ACEC"/>
                          </a:solidFill>
                          <a:effectLst/>
                          <a:latin typeface="Palatino Linotype" panose="02040502050505030304" pitchFamily="18" charset="0"/>
                          <a:ea typeface="+mn-ea"/>
                          <a:cs typeface="+mn-cs"/>
                        </a:rPr>
                        <a:t>ir</a:t>
                      </a:r>
                      <a:r>
                        <a:rPr lang="en-US" sz="1400" b="1" kern="1200" dirty="0">
                          <a:solidFill>
                            <a:srgbClr val="595959"/>
                          </a:solidFill>
                          <a:effectLst/>
                          <a:latin typeface="Palatino Linotype" panose="02040502050505030304" pitchFamily="18" charset="0"/>
                          <a:ea typeface="+mn-ea"/>
                          <a:cs typeface="+mn-cs"/>
                        </a:rPr>
                        <a:t>-</a:t>
                      </a:r>
                    </a:p>
                  </a:txBody>
                  <a:tcPr anchor="ctr"/>
                </a:tc>
                <a:tc>
                  <a:txBody>
                    <a:bodyPr/>
                    <a:lstStyle/>
                    <a:p>
                      <a:pPr marL="0" algn="ctr" defTabSz="457200" rtl="0" eaLnBrk="1" latinLnBrk="0" hangingPunct="1"/>
                      <a:r>
                        <a:rPr lang="en-US" sz="1400" b="1" kern="1200" dirty="0">
                          <a:solidFill>
                            <a:srgbClr val="595959"/>
                          </a:solidFill>
                          <a:effectLst/>
                          <a:latin typeface="Palatino Linotype" panose="02040502050505030304" pitchFamily="18" charset="0"/>
                          <a:ea typeface="+mn-ea"/>
                          <a:cs typeface="+mn-cs"/>
                        </a:rPr>
                        <a:t>-</a:t>
                      </a:r>
                      <a:r>
                        <a:rPr lang="en-US" sz="1400" b="1" kern="1200" dirty="0" err="1">
                          <a:solidFill>
                            <a:srgbClr val="595959"/>
                          </a:solidFill>
                          <a:effectLst/>
                          <a:latin typeface="Palatino Linotype" panose="02040502050505030304" pitchFamily="18" charset="0"/>
                          <a:ea typeface="+mn-ea"/>
                          <a:cs typeface="+mn-cs"/>
                        </a:rPr>
                        <a:t>ine</a:t>
                      </a:r>
                      <a:endParaRPr lang="en-US" sz="1400" b="1" kern="1200" dirty="0">
                        <a:solidFill>
                          <a:srgbClr val="595959"/>
                        </a:solidFill>
                        <a:effectLst/>
                        <a:latin typeface="Palatino Linotype" panose="02040502050505030304" pitchFamily="18" charset="0"/>
                        <a:ea typeface="+mn-ea"/>
                        <a:cs typeface="+mn-cs"/>
                      </a:endParaRPr>
                    </a:p>
                  </a:txBody>
                  <a:tcPr/>
                </a:tc>
                <a:tc>
                  <a:txBody>
                    <a:bodyPr/>
                    <a:lstStyle/>
                    <a:p>
                      <a:pPr marL="0" algn="ctr" defTabSz="457200" rtl="0" eaLnBrk="1" latinLnBrk="0" hangingPunct="1"/>
                      <a:r>
                        <a:rPr lang="en-US" sz="1400" b="1" kern="1200" dirty="0">
                          <a:solidFill>
                            <a:srgbClr val="595959"/>
                          </a:solidFill>
                          <a:effectLst/>
                          <a:latin typeface="Palatino Linotype" panose="02040502050505030304" pitchFamily="18" charset="0"/>
                          <a:ea typeface="+mn-ea"/>
                          <a:cs typeface="+mn-cs"/>
                        </a:rPr>
                        <a:t>-</a:t>
                      </a:r>
                      <a:r>
                        <a:rPr lang="en-US" sz="1400" b="1" kern="1200" dirty="0" err="1">
                          <a:solidFill>
                            <a:srgbClr val="595959"/>
                          </a:solidFill>
                          <a:effectLst/>
                          <a:latin typeface="Palatino Linotype" panose="02040502050505030304" pitchFamily="18" charset="0"/>
                          <a:ea typeface="+mn-ea"/>
                          <a:cs typeface="+mn-cs"/>
                        </a:rPr>
                        <a:t>idine</a:t>
                      </a:r>
                      <a:endParaRPr lang="en-US" sz="1400" b="1" kern="1200" dirty="0">
                        <a:solidFill>
                          <a:srgbClr val="595959"/>
                        </a:solidFill>
                        <a:effectLst/>
                        <a:latin typeface="Palatino Linotype" panose="02040502050505030304" pitchFamily="18" charset="0"/>
                        <a:ea typeface="+mn-ea"/>
                        <a:cs typeface="+mn-cs"/>
                      </a:endParaRPr>
                    </a:p>
                  </a:txBody>
                  <a:tcPr/>
                </a:tc>
                <a:tc>
                  <a:txBody>
                    <a:bodyPr/>
                    <a:lstStyle/>
                    <a:p>
                      <a:pPr marL="0" algn="ctr" defTabSz="457200" rtl="0" eaLnBrk="1" latinLnBrk="0" hangingPunct="1"/>
                      <a:r>
                        <a:rPr lang="en-US" sz="1400" b="1" kern="1200" dirty="0">
                          <a:solidFill>
                            <a:srgbClr val="595959"/>
                          </a:solidFill>
                          <a:effectLst/>
                          <a:latin typeface="Palatino Linotype" panose="02040502050505030304" pitchFamily="18" charset="0"/>
                          <a:ea typeface="+mn-ea"/>
                          <a:cs typeface="+mn-cs"/>
                        </a:rPr>
                        <a:t>-</a:t>
                      </a:r>
                      <a:r>
                        <a:rPr lang="en-US" sz="1400" b="1" kern="1200" dirty="0" err="1">
                          <a:solidFill>
                            <a:srgbClr val="595959"/>
                          </a:solidFill>
                          <a:effectLst/>
                          <a:latin typeface="Palatino Linotype" panose="02040502050505030304" pitchFamily="18" charset="0"/>
                          <a:ea typeface="+mn-ea"/>
                          <a:cs typeface="+mn-cs"/>
                        </a:rPr>
                        <a:t>ene</a:t>
                      </a:r>
                      <a:endParaRPr lang="en-US" sz="1400" b="1" kern="1200" dirty="0">
                        <a:solidFill>
                          <a:srgbClr val="595959"/>
                        </a:solidFill>
                        <a:effectLst/>
                        <a:latin typeface="Palatino Linotype" panose="02040502050505030304" pitchFamily="18" charset="0"/>
                        <a:ea typeface="+mn-ea"/>
                        <a:cs typeface="+mn-cs"/>
                      </a:endParaRPr>
                    </a:p>
                  </a:txBody>
                  <a:tcPr/>
                </a:tc>
                <a:tc>
                  <a:txBody>
                    <a:bodyPr/>
                    <a:lstStyle/>
                    <a:p>
                      <a:pPr marL="0" algn="ctr" defTabSz="457200" rtl="0" eaLnBrk="1" latinLnBrk="0" hangingPunct="1"/>
                      <a:r>
                        <a:rPr lang="en-US" sz="1400" b="1" kern="1200" dirty="0">
                          <a:solidFill>
                            <a:srgbClr val="595959"/>
                          </a:solidFill>
                          <a:effectLst/>
                          <a:latin typeface="Palatino Linotype" panose="02040502050505030304" pitchFamily="18" charset="0"/>
                          <a:ea typeface="+mn-ea"/>
                          <a:cs typeface="+mn-cs"/>
                        </a:rPr>
                        <a:t>-</a:t>
                      </a:r>
                      <a:r>
                        <a:rPr lang="en-US" sz="1400" b="1" kern="1200" dirty="0" err="1">
                          <a:solidFill>
                            <a:srgbClr val="595959"/>
                          </a:solidFill>
                          <a:effectLst/>
                          <a:latin typeface="Palatino Linotype" panose="02040502050505030304" pitchFamily="18" charset="0"/>
                          <a:ea typeface="+mn-ea"/>
                          <a:cs typeface="+mn-cs"/>
                        </a:rPr>
                        <a:t>ane</a:t>
                      </a:r>
                      <a:endParaRPr lang="en-US" sz="1400" b="1" kern="1200" dirty="0">
                        <a:solidFill>
                          <a:srgbClr val="595959"/>
                        </a:solidFill>
                        <a:effectLst/>
                        <a:latin typeface="Palatino Linotype" panose="02040502050505030304" pitchFamily="18" charset="0"/>
                        <a:ea typeface="+mn-ea"/>
                        <a:cs typeface="+mn-cs"/>
                      </a:endParaRPr>
                    </a:p>
                  </a:txBody>
                  <a:tcPr/>
                </a:tc>
                <a:extLst>
                  <a:ext uri="{0D108BD9-81ED-4DB2-BD59-A6C34878D82A}">
                    <a16:rowId xmlns:a16="http://schemas.microsoft.com/office/drawing/2014/main" val="1754767126"/>
                  </a:ext>
                </a:extLst>
              </a:tr>
              <a:tr h="274320">
                <a:tc>
                  <a:txBody>
                    <a:bodyPr/>
                    <a:lstStyle/>
                    <a:p>
                      <a:pPr marL="0" algn="ctr" defTabSz="457200" rtl="0" eaLnBrk="1" latinLnBrk="0" hangingPunct="1"/>
                      <a:r>
                        <a:rPr lang="en-US" sz="1400" b="1" kern="1200" dirty="0">
                          <a:solidFill>
                            <a:srgbClr val="595959"/>
                          </a:solidFill>
                          <a:effectLst/>
                          <a:latin typeface="Palatino Linotype" panose="02040502050505030304" pitchFamily="18" charset="0"/>
                          <a:ea typeface="+mn-ea"/>
                          <a:cs typeface="+mn-cs"/>
                        </a:rPr>
                        <a:t>4</a:t>
                      </a:r>
                    </a:p>
                  </a:txBody>
                  <a:tcPr/>
                </a:tc>
                <a:tc>
                  <a:txBody>
                    <a:bodyPr/>
                    <a:lstStyle/>
                    <a:p>
                      <a:pPr marL="0" algn="ctr" defTabSz="457200" rtl="0" eaLnBrk="1" latinLnBrk="0" hangingPunct="1"/>
                      <a:r>
                        <a:rPr lang="en-US" sz="1400" b="1" kern="1200" dirty="0">
                          <a:solidFill>
                            <a:srgbClr val="595959"/>
                          </a:solidFill>
                          <a:effectLst/>
                          <a:latin typeface="Palatino Linotype" panose="02040502050505030304" pitchFamily="18" charset="0"/>
                          <a:ea typeface="+mn-ea"/>
                          <a:cs typeface="+mn-cs"/>
                        </a:rPr>
                        <a:t>-</a:t>
                      </a:r>
                      <a:r>
                        <a:rPr lang="en-US" sz="1400" b="1" kern="1200" dirty="0">
                          <a:solidFill>
                            <a:srgbClr val="30ACEC"/>
                          </a:solidFill>
                          <a:effectLst/>
                          <a:latin typeface="Palatino Linotype" panose="02040502050505030304" pitchFamily="18" charset="0"/>
                          <a:ea typeface="+mn-ea"/>
                          <a:cs typeface="+mn-cs"/>
                        </a:rPr>
                        <a:t>et</a:t>
                      </a:r>
                      <a:r>
                        <a:rPr lang="en-US" sz="1400" b="1" kern="1200" dirty="0">
                          <a:solidFill>
                            <a:srgbClr val="595959"/>
                          </a:solidFill>
                          <a:effectLst/>
                          <a:latin typeface="Palatino Linotype" panose="02040502050505030304" pitchFamily="18" charset="0"/>
                          <a:ea typeface="+mn-ea"/>
                          <a:cs typeface="+mn-cs"/>
                        </a:rPr>
                        <a:t>-</a:t>
                      </a:r>
                    </a:p>
                  </a:txBody>
                  <a:tcPr anchor="ctr"/>
                </a:tc>
                <a:tc>
                  <a:txBody>
                    <a:bodyPr/>
                    <a:lstStyle/>
                    <a:p>
                      <a:pPr marL="0" algn="ctr" defTabSz="457200" rtl="0" eaLnBrk="1" latinLnBrk="0" hangingPunct="1"/>
                      <a:r>
                        <a:rPr lang="en-US" sz="1400" b="1" kern="1200" dirty="0">
                          <a:solidFill>
                            <a:srgbClr val="595959"/>
                          </a:solidFill>
                          <a:effectLst/>
                          <a:latin typeface="Palatino Linotype" panose="02040502050505030304" pitchFamily="18" charset="0"/>
                          <a:ea typeface="+mn-ea"/>
                          <a:cs typeface="+mn-cs"/>
                        </a:rPr>
                        <a:t>-e</a:t>
                      </a:r>
                    </a:p>
                  </a:txBody>
                  <a:tcPr/>
                </a:tc>
                <a:tc>
                  <a:txBody>
                    <a:bodyPr/>
                    <a:lstStyle/>
                    <a:p>
                      <a:pPr marL="0" algn="ctr" defTabSz="457200" rtl="0" eaLnBrk="1" latinLnBrk="0" hangingPunct="1"/>
                      <a:r>
                        <a:rPr lang="en-US" sz="1400" b="1" kern="1200" dirty="0">
                          <a:solidFill>
                            <a:srgbClr val="595959"/>
                          </a:solidFill>
                          <a:effectLst/>
                          <a:latin typeface="Palatino Linotype" panose="02040502050505030304" pitchFamily="18" charset="0"/>
                          <a:ea typeface="+mn-ea"/>
                          <a:cs typeface="+mn-cs"/>
                        </a:rPr>
                        <a:t>-</a:t>
                      </a:r>
                      <a:r>
                        <a:rPr lang="en-US" sz="1400" b="1" kern="1200" dirty="0" err="1">
                          <a:solidFill>
                            <a:srgbClr val="595959"/>
                          </a:solidFill>
                          <a:effectLst/>
                          <a:latin typeface="Palatino Linotype" panose="02040502050505030304" pitchFamily="18" charset="0"/>
                          <a:ea typeface="+mn-ea"/>
                          <a:cs typeface="+mn-cs"/>
                        </a:rPr>
                        <a:t>idine</a:t>
                      </a:r>
                      <a:endParaRPr lang="en-US" sz="1400" b="1" kern="1200" dirty="0">
                        <a:solidFill>
                          <a:srgbClr val="595959"/>
                        </a:solidFill>
                        <a:effectLst/>
                        <a:latin typeface="Palatino Linotype" panose="02040502050505030304" pitchFamily="18" charset="0"/>
                        <a:ea typeface="+mn-ea"/>
                        <a:cs typeface="+mn-cs"/>
                      </a:endParaRPr>
                    </a:p>
                  </a:txBody>
                  <a:tcPr/>
                </a:tc>
                <a:tc>
                  <a:txBody>
                    <a:bodyPr/>
                    <a:lstStyle/>
                    <a:p>
                      <a:pPr marL="0" algn="ctr" defTabSz="457200" rtl="0" eaLnBrk="1" latinLnBrk="0" hangingPunct="1"/>
                      <a:r>
                        <a:rPr lang="en-US" sz="1400" b="1" kern="1200" dirty="0">
                          <a:solidFill>
                            <a:srgbClr val="595959"/>
                          </a:solidFill>
                          <a:effectLst/>
                          <a:latin typeface="Palatino Linotype" panose="02040502050505030304" pitchFamily="18" charset="0"/>
                          <a:ea typeface="+mn-ea"/>
                          <a:cs typeface="+mn-cs"/>
                        </a:rPr>
                        <a:t>-e</a:t>
                      </a:r>
                    </a:p>
                  </a:txBody>
                  <a:tcPr/>
                </a:tc>
                <a:tc>
                  <a:txBody>
                    <a:bodyPr/>
                    <a:lstStyle/>
                    <a:p>
                      <a:pPr marL="0" algn="ctr" defTabSz="457200" rtl="0" eaLnBrk="1" latinLnBrk="0" hangingPunct="1"/>
                      <a:r>
                        <a:rPr lang="en-US" sz="1400" b="1" kern="1200" dirty="0">
                          <a:solidFill>
                            <a:srgbClr val="595959"/>
                          </a:solidFill>
                          <a:effectLst/>
                          <a:latin typeface="Palatino Linotype" panose="02040502050505030304" pitchFamily="18" charset="0"/>
                          <a:ea typeface="+mn-ea"/>
                          <a:cs typeface="+mn-cs"/>
                        </a:rPr>
                        <a:t>-</a:t>
                      </a:r>
                      <a:r>
                        <a:rPr lang="en-US" sz="1400" b="1" kern="1200" dirty="0" err="1">
                          <a:solidFill>
                            <a:srgbClr val="595959"/>
                          </a:solidFill>
                          <a:effectLst/>
                          <a:latin typeface="Palatino Linotype" panose="02040502050505030304" pitchFamily="18" charset="0"/>
                          <a:ea typeface="+mn-ea"/>
                          <a:cs typeface="+mn-cs"/>
                        </a:rPr>
                        <a:t>ane</a:t>
                      </a:r>
                      <a:endParaRPr lang="en-US" sz="1400" b="1" kern="1200" dirty="0">
                        <a:solidFill>
                          <a:srgbClr val="595959"/>
                        </a:solidFill>
                        <a:effectLst/>
                        <a:latin typeface="Palatino Linotype" panose="02040502050505030304" pitchFamily="18" charset="0"/>
                        <a:ea typeface="+mn-ea"/>
                        <a:cs typeface="+mn-cs"/>
                      </a:endParaRPr>
                    </a:p>
                  </a:txBody>
                  <a:tcPr/>
                </a:tc>
                <a:extLst>
                  <a:ext uri="{0D108BD9-81ED-4DB2-BD59-A6C34878D82A}">
                    <a16:rowId xmlns:a16="http://schemas.microsoft.com/office/drawing/2014/main" val="3566356751"/>
                  </a:ext>
                </a:extLst>
              </a:tr>
              <a:tr h="274320">
                <a:tc>
                  <a:txBody>
                    <a:bodyPr/>
                    <a:lstStyle/>
                    <a:p>
                      <a:pPr marL="0" algn="ctr" defTabSz="457200" rtl="0" eaLnBrk="1" latinLnBrk="0" hangingPunct="1"/>
                      <a:r>
                        <a:rPr lang="en-US" sz="1400" b="1" kern="1200" dirty="0">
                          <a:solidFill>
                            <a:srgbClr val="595959"/>
                          </a:solidFill>
                          <a:effectLst/>
                          <a:latin typeface="Palatino Linotype" panose="02040502050505030304" pitchFamily="18" charset="0"/>
                          <a:ea typeface="+mn-ea"/>
                          <a:cs typeface="+mn-cs"/>
                        </a:rPr>
                        <a:t>5</a:t>
                      </a:r>
                    </a:p>
                  </a:txBody>
                  <a:tcPr/>
                </a:tc>
                <a:tc>
                  <a:txBody>
                    <a:bodyPr/>
                    <a:lstStyle/>
                    <a:p>
                      <a:pPr marL="0" algn="ctr" defTabSz="457200" rtl="0" eaLnBrk="1" latinLnBrk="0" hangingPunct="1"/>
                      <a:r>
                        <a:rPr lang="en-US" sz="1400" b="1" kern="1200" dirty="0">
                          <a:solidFill>
                            <a:srgbClr val="595959"/>
                          </a:solidFill>
                          <a:effectLst/>
                          <a:latin typeface="Palatino Linotype" panose="02040502050505030304" pitchFamily="18" charset="0"/>
                          <a:ea typeface="+mn-ea"/>
                          <a:cs typeface="+mn-cs"/>
                        </a:rPr>
                        <a:t>-</a:t>
                      </a:r>
                      <a:r>
                        <a:rPr lang="en-US" sz="1400" b="1" kern="1200" dirty="0" err="1">
                          <a:solidFill>
                            <a:srgbClr val="30ACEC"/>
                          </a:solidFill>
                          <a:effectLst/>
                          <a:latin typeface="Palatino Linotype" panose="02040502050505030304" pitchFamily="18" charset="0"/>
                          <a:ea typeface="+mn-ea"/>
                          <a:cs typeface="+mn-cs"/>
                        </a:rPr>
                        <a:t>ol</a:t>
                      </a:r>
                      <a:r>
                        <a:rPr lang="en-US" sz="1400" b="1" kern="1200" dirty="0">
                          <a:solidFill>
                            <a:srgbClr val="595959"/>
                          </a:solidFill>
                          <a:effectLst/>
                          <a:latin typeface="Palatino Linotype" panose="02040502050505030304" pitchFamily="18" charset="0"/>
                          <a:ea typeface="+mn-ea"/>
                          <a:cs typeface="+mn-cs"/>
                        </a:rPr>
                        <a:t>-</a:t>
                      </a:r>
                    </a:p>
                  </a:txBody>
                  <a:tcPr anchor="ctr"/>
                </a:tc>
                <a:tc>
                  <a:txBody>
                    <a:bodyPr/>
                    <a:lstStyle/>
                    <a:p>
                      <a:pPr marL="0" algn="ctr" defTabSz="457200" rtl="0" eaLnBrk="1" latinLnBrk="0" hangingPunct="1"/>
                      <a:r>
                        <a:rPr lang="en-US" sz="1400" b="1" kern="1200" dirty="0">
                          <a:solidFill>
                            <a:srgbClr val="595959"/>
                          </a:solidFill>
                          <a:effectLst/>
                          <a:latin typeface="Palatino Linotype" panose="02040502050505030304" pitchFamily="18" charset="0"/>
                          <a:ea typeface="+mn-ea"/>
                          <a:cs typeface="+mn-cs"/>
                        </a:rPr>
                        <a:t>-e</a:t>
                      </a:r>
                    </a:p>
                  </a:txBody>
                  <a:tcPr/>
                </a:tc>
                <a:tc>
                  <a:txBody>
                    <a:bodyPr/>
                    <a:lstStyle/>
                    <a:p>
                      <a:pPr marL="0" algn="ctr" defTabSz="457200" rtl="0" eaLnBrk="1" latinLnBrk="0" hangingPunct="1"/>
                      <a:r>
                        <a:rPr lang="en-US" sz="1400" b="1" kern="1200" dirty="0">
                          <a:solidFill>
                            <a:srgbClr val="595959"/>
                          </a:solidFill>
                          <a:effectLst/>
                          <a:latin typeface="Palatino Linotype" panose="02040502050505030304" pitchFamily="18" charset="0"/>
                          <a:ea typeface="+mn-ea"/>
                          <a:cs typeface="+mn-cs"/>
                        </a:rPr>
                        <a:t>-</a:t>
                      </a:r>
                      <a:r>
                        <a:rPr lang="en-US" sz="1400" b="1" kern="1200" dirty="0" err="1">
                          <a:solidFill>
                            <a:srgbClr val="595959"/>
                          </a:solidFill>
                          <a:effectLst/>
                          <a:latin typeface="Palatino Linotype" panose="02040502050505030304" pitchFamily="18" charset="0"/>
                          <a:ea typeface="+mn-ea"/>
                          <a:cs typeface="+mn-cs"/>
                        </a:rPr>
                        <a:t>idine</a:t>
                      </a:r>
                      <a:endParaRPr lang="en-US" sz="1400" b="1" kern="1200" dirty="0">
                        <a:solidFill>
                          <a:srgbClr val="595959"/>
                        </a:solidFill>
                        <a:effectLst/>
                        <a:latin typeface="Palatino Linotype" panose="02040502050505030304" pitchFamily="18" charset="0"/>
                        <a:ea typeface="+mn-ea"/>
                        <a:cs typeface="+mn-cs"/>
                      </a:endParaRPr>
                    </a:p>
                  </a:txBody>
                  <a:tcPr/>
                </a:tc>
                <a:tc>
                  <a:txBody>
                    <a:bodyPr/>
                    <a:lstStyle/>
                    <a:p>
                      <a:pPr marL="0" algn="ctr" defTabSz="457200" rtl="0" eaLnBrk="1" latinLnBrk="0" hangingPunct="1"/>
                      <a:r>
                        <a:rPr lang="en-US" sz="1400" b="1" kern="1200" dirty="0">
                          <a:solidFill>
                            <a:srgbClr val="595959"/>
                          </a:solidFill>
                          <a:effectLst/>
                          <a:latin typeface="Palatino Linotype" panose="02040502050505030304" pitchFamily="18" charset="0"/>
                          <a:ea typeface="+mn-ea"/>
                          <a:cs typeface="+mn-cs"/>
                        </a:rPr>
                        <a:t>-e</a:t>
                      </a:r>
                    </a:p>
                  </a:txBody>
                  <a:tcPr/>
                </a:tc>
                <a:tc>
                  <a:txBody>
                    <a:bodyPr/>
                    <a:lstStyle/>
                    <a:p>
                      <a:pPr marL="0" algn="ctr" defTabSz="457200" rtl="0" eaLnBrk="1" latinLnBrk="0" hangingPunct="1"/>
                      <a:r>
                        <a:rPr lang="en-US" sz="1400" b="1" kern="1200" dirty="0">
                          <a:solidFill>
                            <a:srgbClr val="595959"/>
                          </a:solidFill>
                          <a:effectLst/>
                          <a:latin typeface="Palatino Linotype" panose="02040502050505030304" pitchFamily="18" charset="0"/>
                          <a:ea typeface="+mn-ea"/>
                          <a:cs typeface="+mn-cs"/>
                        </a:rPr>
                        <a:t>-</a:t>
                      </a:r>
                      <a:r>
                        <a:rPr lang="en-US" sz="1400" b="1" kern="1200" dirty="0" err="1">
                          <a:solidFill>
                            <a:srgbClr val="595959"/>
                          </a:solidFill>
                          <a:effectLst/>
                          <a:latin typeface="Palatino Linotype" panose="02040502050505030304" pitchFamily="18" charset="0"/>
                          <a:ea typeface="+mn-ea"/>
                          <a:cs typeface="+mn-cs"/>
                        </a:rPr>
                        <a:t>ane</a:t>
                      </a:r>
                      <a:endParaRPr lang="en-US" sz="1400" b="1" kern="1200" dirty="0">
                        <a:solidFill>
                          <a:srgbClr val="595959"/>
                        </a:solidFill>
                        <a:effectLst/>
                        <a:latin typeface="Palatino Linotype" panose="02040502050505030304" pitchFamily="18" charset="0"/>
                        <a:ea typeface="+mn-ea"/>
                        <a:cs typeface="+mn-cs"/>
                      </a:endParaRPr>
                    </a:p>
                  </a:txBody>
                  <a:tcPr/>
                </a:tc>
                <a:extLst>
                  <a:ext uri="{0D108BD9-81ED-4DB2-BD59-A6C34878D82A}">
                    <a16:rowId xmlns:a16="http://schemas.microsoft.com/office/drawing/2014/main" val="2773769267"/>
                  </a:ext>
                </a:extLst>
              </a:tr>
              <a:tr h="274320">
                <a:tc>
                  <a:txBody>
                    <a:bodyPr/>
                    <a:lstStyle/>
                    <a:p>
                      <a:pPr marL="0" algn="ctr" defTabSz="457200" rtl="0" eaLnBrk="1" latinLnBrk="0" hangingPunct="1"/>
                      <a:r>
                        <a:rPr lang="en-US" sz="1400" b="1" kern="1200" dirty="0">
                          <a:solidFill>
                            <a:srgbClr val="595959"/>
                          </a:solidFill>
                          <a:effectLst/>
                          <a:latin typeface="Palatino Linotype" panose="02040502050505030304" pitchFamily="18" charset="0"/>
                          <a:ea typeface="+mn-ea"/>
                          <a:cs typeface="+mn-cs"/>
                        </a:rPr>
                        <a:t>6</a:t>
                      </a:r>
                    </a:p>
                  </a:txBody>
                  <a:tcPr/>
                </a:tc>
                <a:tc>
                  <a:txBody>
                    <a:bodyPr/>
                    <a:lstStyle/>
                    <a:p>
                      <a:pPr marL="0" algn="ctr" defTabSz="457200" rtl="0" eaLnBrk="1" latinLnBrk="0" hangingPunct="1"/>
                      <a:r>
                        <a:rPr lang="en-US" sz="1400" b="1" kern="1200" dirty="0">
                          <a:solidFill>
                            <a:srgbClr val="595959"/>
                          </a:solidFill>
                          <a:effectLst/>
                          <a:latin typeface="Palatino Linotype" panose="02040502050505030304" pitchFamily="18" charset="0"/>
                          <a:ea typeface="+mn-ea"/>
                          <a:cs typeface="+mn-cs"/>
                        </a:rPr>
                        <a:t>-</a:t>
                      </a:r>
                      <a:r>
                        <a:rPr lang="en-US" sz="1400" b="1" kern="1200" dirty="0">
                          <a:solidFill>
                            <a:srgbClr val="30ACEC"/>
                          </a:solidFill>
                          <a:effectLst/>
                          <a:latin typeface="Palatino Linotype" panose="02040502050505030304" pitchFamily="18" charset="0"/>
                          <a:ea typeface="+mn-ea"/>
                          <a:cs typeface="+mn-cs"/>
                        </a:rPr>
                        <a:t>in</a:t>
                      </a:r>
                      <a:r>
                        <a:rPr lang="en-US" sz="1400" b="1" kern="1200" dirty="0">
                          <a:solidFill>
                            <a:srgbClr val="595959"/>
                          </a:solidFill>
                          <a:effectLst/>
                          <a:latin typeface="Palatino Linotype" panose="02040502050505030304" pitchFamily="18" charset="0"/>
                          <a:ea typeface="+mn-ea"/>
                          <a:cs typeface="+mn-cs"/>
                        </a:rPr>
                        <a:t>-</a:t>
                      </a:r>
                    </a:p>
                  </a:txBody>
                  <a:tcPr anchor="ctr"/>
                </a:tc>
                <a:tc>
                  <a:txBody>
                    <a:bodyPr/>
                    <a:lstStyle/>
                    <a:p>
                      <a:pPr marL="0" algn="ctr" defTabSz="457200" rtl="0" eaLnBrk="1" latinLnBrk="0" hangingPunct="1"/>
                      <a:r>
                        <a:rPr lang="en-US" sz="1400" b="1" kern="1200" dirty="0">
                          <a:solidFill>
                            <a:srgbClr val="595959"/>
                          </a:solidFill>
                          <a:effectLst/>
                          <a:latin typeface="Palatino Linotype" panose="02040502050505030304" pitchFamily="18" charset="0"/>
                          <a:ea typeface="+mn-ea"/>
                          <a:cs typeface="+mn-cs"/>
                        </a:rPr>
                        <a:t>-e</a:t>
                      </a:r>
                    </a:p>
                  </a:txBody>
                  <a:tcPr/>
                </a:tc>
                <a:tc>
                  <a:txBody>
                    <a:bodyPr/>
                    <a:lstStyle/>
                    <a:p>
                      <a:pPr marL="0" algn="ctr" defTabSz="457200" rtl="0" eaLnBrk="1" latinLnBrk="0" hangingPunct="1"/>
                      <a:r>
                        <a:rPr lang="en-US" sz="1400" b="1" kern="1200" dirty="0">
                          <a:solidFill>
                            <a:schemeClr val="accent2">
                              <a:lumMod val="75000"/>
                            </a:schemeClr>
                          </a:solidFill>
                          <a:effectLst/>
                          <a:latin typeface="Palatino Linotype" panose="02040502050505030304" pitchFamily="18" charset="0"/>
                          <a:ea typeface="+mn-ea"/>
                          <a:cs typeface="+mn-cs"/>
                        </a:rPr>
                        <a:t>Perhydro-</a:t>
                      </a:r>
                    </a:p>
                  </a:txBody>
                  <a:tcPr/>
                </a:tc>
                <a:tc>
                  <a:txBody>
                    <a:bodyPr/>
                    <a:lstStyle/>
                    <a:p>
                      <a:pPr marL="0" algn="ctr" defTabSz="457200" rtl="0" eaLnBrk="1" latinLnBrk="0" hangingPunct="1"/>
                      <a:r>
                        <a:rPr lang="en-US" sz="1400" b="1" kern="1200" dirty="0">
                          <a:solidFill>
                            <a:srgbClr val="595959"/>
                          </a:solidFill>
                          <a:effectLst/>
                          <a:latin typeface="Palatino Linotype" panose="02040502050505030304" pitchFamily="18" charset="0"/>
                          <a:ea typeface="+mn-ea"/>
                          <a:cs typeface="+mn-cs"/>
                        </a:rPr>
                        <a:t>-</a:t>
                      </a:r>
                    </a:p>
                  </a:txBody>
                  <a:tcPr/>
                </a:tc>
                <a:tc>
                  <a:txBody>
                    <a:bodyPr/>
                    <a:lstStyle/>
                    <a:p>
                      <a:pPr marL="0" algn="ctr" defTabSz="457200" rtl="0" eaLnBrk="1" latinLnBrk="0" hangingPunct="1"/>
                      <a:r>
                        <a:rPr lang="en-US" sz="1400" b="1" kern="1200" dirty="0">
                          <a:solidFill>
                            <a:srgbClr val="595959"/>
                          </a:solidFill>
                          <a:effectLst/>
                          <a:latin typeface="Palatino Linotype" panose="02040502050505030304" pitchFamily="18" charset="0"/>
                          <a:ea typeface="+mn-ea"/>
                          <a:cs typeface="+mn-cs"/>
                        </a:rPr>
                        <a:t>-</a:t>
                      </a:r>
                      <a:r>
                        <a:rPr lang="en-US" sz="1400" b="1" kern="1200" dirty="0" err="1">
                          <a:solidFill>
                            <a:srgbClr val="595959"/>
                          </a:solidFill>
                          <a:effectLst/>
                          <a:latin typeface="Palatino Linotype" panose="02040502050505030304" pitchFamily="18" charset="0"/>
                          <a:ea typeface="+mn-ea"/>
                          <a:cs typeface="+mn-cs"/>
                        </a:rPr>
                        <a:t>ane</a:t>
                      </a:r>
                      <a:endParaRPr lang="en-US" sz="1400" b="1" kern="1200" dirty="0">
                        <a:solidFill>
                          <a:srgbClr val="595959"/>
                        </a:solidFill>
                        <a:effectLst/>
                        <a:latin typeface="Palatino Linotype" panose="02040502050505030304" pitchFamily="18" charset="0"/>
                        <a:ea typeface="+mn-ea"/>
                        <a:cs typeface="+mn-cs"/>
                      </a:endParaRPr>
                    </a:p>
                  </a:txBody>
                  <a:tcPr/>
                </a:tc>
                <a:extLst>
                  <a:ext uri="{0D108BD9-81ED-4DB2-BD59-A6C34878D82A}">
                    <a16:rowId xmlns:a16="http://schemas.microsoft.com/office/drawing/2014/main" val="4267520964"/>
                  </a:ext>
                </a:extLst>
              </a:tr>
              <a:tr h="274320">
                <a:tc>
                  <a:txBody>
                    <a:bodyPr/>
                    <a:lstStyle/>
                    <a:p>
                      <a:pPr marL="0" algn="ctr" defTabSz="457200" rtl="0" eaLnBrk="1" latinLnBrk="0" hangingPunct="1"/>
                      <a:r>
                        <a:rPr lang="en-US" sz="1400" b="1" kern="1200" dirty="0">
                          <a:solidFill>
                            <a:srgbClr val="595959"/>
                          </a:solidFill>
                          <a:effectLst/>
                          <a:latin typeface="Palatino Linotype" panose="02040502050505030304" pitchFamily="18" charset="0"/>
                          <a:ea typeface="+mn-ea"/>
                          <a:cs typeface="+mn-cs"/>
                        </a:rPr>
                        <a:t>7</a:t>
                      </a:r>
                    </a:p>
                  </a:txBody>
                  <a:tcPr/>
                </a:tc>
                <a:tc>
                  <a:txBody>
                    <a:bodyPr/>
                    <a:lstStyle/>
                    <a:p>
                      <a:pPr marL="0" algn="ctr" defTabSz="457200" rtl="0" eaLnBrk="1" latinLnBrk="0" hangingPunct="1"/>
                      <a:r>
                        <a:rPr lang="en-US" sz="1400" b="1" kern="1200" dirty="0">
                          <a:solidFill>
                            <a:srgbClr val="595959"/>
                          </a:solidFill>
                          <a:effectLst/>
                          <a:latin typeface="Palatino Linotype" panose="02040502050505030304" pitchFamily="18" charset="0"/>
                          <a:ea typeface="+mn-ea"/>
                          <a:cs typeface="+mn-cs"/>
                        </a:rPr>
                        <a:t>-</a:t>
                      </a:r>
                      <a:r>
                        <a:rPr lang="en-US" sz="1400" b="1" kern="1200" dirty="0">
                          <a:solidFill>
                            <a:srgbClr val="30ACEC"/>
                          </a:solidFill>
                          <a:effectLst/>
                          <a:latin typeface="Palatino Linotype" panose="02040502050505030304" pitchFamily="18" charset="0"/>
                          <a:ea typeface="+mn-ea"/>
                          <a:cs typeface="+mn-cs"/>
                        </a:rPr>
                        <a:t>ep</a:t>
                      </a:r>
                      <a:r>
                        <a:rPr lang="en-US" sz="1400" b="1" kern="1200" dirty="0">
                          <a:solidFill>
                            <a:srgbClr val="595959"/>
                          </a:solidFill>
                          <a:effectLst/>
                          <a:latin typeface="Palatino Linotype" panose="02040502050505030304" pitchFamily="18" charset="0"/>
                          <a:ea typeface="+mn-ea"/>
                          <a:cs typeface="+mn-cs"/>
                        </a:rPr>
                        <a:t>-</a:t>
                      </a:r>
                    </a:p>
                  </a:txBody>
                  <a:tcPr anchor="ctr"/>
                </a:tc>
                <a:tc>
                  <a:txBody>
                    <a:bodyPr/>
                    <a:lstStyle/>
                    <a:p>
                      <a:pPr marL="0" algn="ctr" defTabSz="457200" rtl="0" eaLnBrk="1" latinLnBrk="0" hangingPunct="1"/>
                      <a:r>
                        <a:rPr lang="en-US" sz="1400" b="1" kern="1200" dirty="0">
                          <a:solidFill>
                            <a:srgbClr val="595959"/>
                          </a:solidFill>
                          <a:effectLst/>
                          <a:latin typeface="Palatino Linotype" panose="02040502050505030304" pitchFamily="18" charset="0"/>
                          <a:ea typeface="+mn-ea"/>
                          <a:cs typeface="+mn-cs"/>
                        </a:rPr>
                        <a:t>-</a:t>
                      </a:r>
                      <a:r>
                        <a:rPr lang="en-US" sz="1400" b="1" kern="1200" dirty="0" err="1">
                          <a:solidFill>
                            <a:srgbClr val="595959"/>
                          </a:solidFill>
                          <a:effectLst/>
                          <a:latin typeface="Palatino Linotype" panose="02040502050505030304" pitchFamily="18" charset="0"/>
                          <a:ea typeface="+mn-ea"/>
                          <a:cs typeface="+mn-cs"/>
                        </a:rPr>
                        <a:t>ine</a:t>
                      </a:r>
                      <a:endParaRPr lang="en-US" sz="1400" b="1" kern="1200" dirty="0">
                        <a:solidFill>
                          <a:srgbClr val="595959"/>
                        </a:solidFill>
                        <a:effectLst/>
                        <a:latin typeface="Palatino Linotype" panose="02040502050505030304" pitchFamily="18" charset="0"/>
                        <a:ea typeface="+mn-ea"/>
                        <a:cs typeface="+mn-cs"/>
                      </a:endParaRPr>
                    </a:p>
                  </a:txBody>
                  <a:tcPr/>
                </a:tc>
                <a:tc>
                  <a:txBody>
                    <a:bodyPr/>
                    <a:lstStyle/>
                    <a:p>
                      <a:pPr marL="0" algn="ctr" defTabSz="457200" rtl="0" eaLnBrk="1" latinLnBrk="0" hangingPunct="1"/>
                      <a:r>
                        <a:rPr lang="en-US" sz="1400" b="1" kern="1200" dirty="0">
                          <a:solidFill>
                            <a:schemeClr val="accent2">
                              <a:lumMod val="75000"/>
                            </a:schemeClr>
                          </a:solidFill>
                          <a:effectLst/>
                          <a:latin typeface="Palatino Linotype" panose="02040502050505030304" pitchFamily="18" charset="0"/>
                          <a:ea typeface="+mn-ea"/>
                          <a:cs typeface="+mn-cs"/>
                        </a:rPr>
                        <a:t>Perhydro-</a:t>
                      </a:r>
                    </a:p>
                  </a:txBody>
                  <a:tcPr/>
                </a:tc>
                <a:tc>
                  <a:txBody>
                    <a:bodyPr/>
                    <a:lstStyle/>
                    <a:p>
                      <a:pPr marL="0" algn="ctr" defTabSz="457200" rtl="0" eaLnBrk="1" latinLnBrk="0" hangingPunct="1"/>
                      <a:r>
                        <a:rPr lang="en-US" sz="1400" b="1" kern="1200" dirty="0">
                          <a:solidFill>
                            <a:srgbClr val="595959"/>
                          </a:solidFill>
                          <a:effectLst/>
                          <a:latin typeface="Palatino Linotype" panose="02040502050505030304" pitchFamily="18" charset="0"/>
                          <a:ea typeface="+mn-ea"/>
                          <a:cs typeface="+mn-cs"/>
                        </a:rPr>
                        <a:t>-in</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595959"/>
                          </a:solidFill>
                          <a:effectLst/>
                          <a:uLnTx/>
                          <a:uFillTx/>
                          <a:latin typeface="Palatino Linotype" panose="02040502050505030304" pitchFamily="18" charset="0"/>
                          <a:ea typeface="+mn-ea"/>
                          <a:cs typeface="+mn-cs"/>
                        </a:rPr>
                        <a:t>-ane</a:t>
                      </a:r>
                      <a:endParaRPr kumimoji="0" lang="en-US" sz="1400" b="1" i="0" u="none" strike="noStrike" kern="1200" cap="none" spc="0" normalizeH="0" baseline="0" noProof="0" dirty="0">
                        <a:ln>
                          <a:noFill/>
                        </a:ln>
                        <a:solidFill>
                          <a:srgbClr val="595959"/>
                        </a:solidFill>
                        <a:effectLst/>
                        <a:uLnTx/>
                        <a:uFillTx/>
                        <a:latin typeface="Palatino Linotype" panose="02040502050505030304" pitchFamily="18" charset="0"/>
                        <a:ea typeface="+mn-ea"/>
                        <a:cs typeface="+mn-cs"/>
                      </a:endParaRPr>
                    </a:p>
                  </a:txBody>
                  <a:tcPr/>
                </a:tc>
                <a:extLst>
                  <a:ext uri="{0D108BD9-81ED-4DB2-BD59-A6C34878D82A}">
                    <a16:rowId xmlns:a16="http://schemas.microsoft.com/office/drawing/2014/main" val="350158047"/>
                  </a:ext>
                </a:extLst>
              </a:tr>
              <a:tr h="274320">
                <a:tc>
                  <a:txBody>
                    <a:bodyPr/>
                    <a:lstStyle/>
                    <a:p>
                      <a:pPr marL="0" algn="ctr" defTabSz="457200" rtl="0" eaLnBrk="1" latinLnBrk="0" hangingPunct="1"/>
                      <a:r>
                        <a:rPr lang="en-US" sz="1400" b="1" kern="1200" dirty="0">
                          <a:solidFill>
                            <a:srgbClr val="595959"/>
                          </a:solidFill>
                          <a:effectLst/>
                          <a:latin typeface="Palatino Linotype" panose="02040502050505030304" pitchFamily="18" charset="0"/>
                          <a:ea typeface="+mn-ea"/>
                          <a:cs typeface="+mn-cs"/>
                        </a:rPr>
                        <a:t>8</a:t>
                      </a:r>
                    </a:p>
                  </a:txBody>
                  <a:tcPr/>
                </a:tc>
                <a:tc>
                  <a:txBody>
                    <a:bodyPr/>
                    <a:lstStyle/>
                    <a:p>
                      <a:pPr marL="0" algn="ctr" defTabSz="457200" rtl="0" eaLnBrk="1" latinLnBrk="0" hangingPunct="1"/>
                      <a:r>
                        <a:rPr lang="en-US" sz="1400" b="1" kern="1200" dirty="0">
                          <a:solidFill>
                            <a:srgbClr val="595959"/>
                          </a:solidFill>
                          <a:effectLst/>
                          <a:latin typeface="Palatino Linotype" panose="02040502050505030304" pitchFamily="18" charset="0"/>
                          <a:ea typeface="+mn-ea"/>
                          <a:cs typeface="+mn-cs"/>
                        </a:rPr>
                        <a:t>-</a:t>
                      </a:r>
                      <a:r>
                        <a:rPr lang="en-US" sz="1400" b="1" kern="1200" dirty="0" err="1">
                          <a:solidFill>
                            <a:srgbClr val="30ACEC"/>
                          </a:solidFill>
                          <a:effectLst/>
                          <a:latin typeface="Palatino Linotype" panose="02040502050505030304" pitchFamily="18" charset="0"/>
                          <a:ea typeface="+mn-ea"/>
                          <a:cs typeface="+mn-cs"/>
                        </a:rPr>
                        <a:t>oc</a:t>
                      </a:r>
                      <a:r>
                        <a:rPr lang="en-US" sz="1400" b="1" kern="1200" dirty="0">
                          <a:solidFill>
                            <a:srgbClr val="595959"/>
                          </a:solidFill>
                          <a:effectLst/>
                          <a:latin typeface="Palatino Linotype" panose="02040502050505030304" pitchFamily="18" charset="0"/>
                          <a:ea typeface="+mn-ea"/>
                          <a:cs typeface="+mn-cs"/>
                        </a:rPr>
                        <a:t>-</a:t>
                      </a:r>
                    </a:p>
                  </a:txBody>
                  <a:tcPr anchor="ctr"/>
                </a:tc>
                <a:tc>
                  <a:txBody>
                    <a:bodyPr/>
                    <a:lstStyle/>
                    <a:p>
                      <a:pPr marL="0" algn="ctr" defTabSz="457200" rtl="0" eaLnBrk="1" latinLnBrk="0" hangingPunct="1"/>
                      <a:r>
                        <a:rPr lang="en-US" sz="1400" b="1" kern="1200" dirty="0">
                          <a:solidFill>
                            <a:srgbClr val="595959"/>
                          </a:solidFill>
                          <a:effectLst/>
                          <a:latin typeface="Palatino Linotype" panose="02040502050505030304" pitchFamily="18" charset="0"/>
                          <a:ea typeface="+mn-ea"/>
                          <a:cs typeface="+mn-cs"/>
                        </a:rPr>
                        <a:t>-</a:t>
                      </a:r>
                      <a:r>
                        <a:rPr lang="en-US" sz="1400" b="1" kern="1200" dirty="0" err="1">
                          <a:solidFill>
                            <a:srgbClr val="595959"/>
                          </a:solidFill>
                          <a:effectLst/>
                          <a:latin typeface="Palatino Linotype" panose="02040502050505030304" pitchFamily="18" charset="0"/>
                          <a:ea typeface="+mn-ea"/>
                          <a:cs typeface="+mn-cs"/>
                        </a:rPr>
                        <a:t>ine</a:t>
                      </a:r>
                      <a:endParaRPr lang="en-US" sz="1400" b="1" kern="1200" dirty="0">
                        <a:solidFill>
                          <a:srgbClr val="595959"/>
                        </a:solidFill>
                        <a:effectLst/>
                        <a:latin typeface="Palatino Linotype" panose="02040502050505030304" pitchFamily="18" charset="0"/>
                        <a:ea typeface="+mn-ea"/>
                        <a:cs typeface="+mn-cs"/>
                      </a:endParaRPr>
                    </a:p>
                  </a:txBody>
                  <a:tcPr/>
                </a:tc>
                <a:tc>
                  <a:txBody>
                    <a:bodyPr/>
                    <a:lstStyle/>
                    <a:p>
                      <a:pPr marL="0" algn="ctr" defTabSz="457200" rtl="0" eaLnBrk="1" latinLnBrk="0" hangingPunct="1"/>
                      <a:r>
                        <a:rPr lang="en-US" sz="1400" b="1" kern="1200" dirty="0">
                          <a:solidFill>
                            <a:schemeClr val="accent2">
                              <a:lumMod val="75000"/>
                            </a:schemeClr>
                          </a:solidFill>
                          <a:effectLst/>
                          <a:latin typeface="Palatino Linotype" panose="02040502050505030304" pitchFamily="18" charset="0"/>
                          <a:ea typeface="+mn-ea"/>
                          <a:cs typeface="+mn-cs"/>
                        </a:rPr>
                        <a:t>Perhydro-</a:t>
                      </a:r>
                    </a:p>
                  </a:txBody>
                  <a:tcPr/>
                </a:tc>
                <a:tc>
                  <a:txBody>
                    <a:bodyPr/>
                    <a:lstStyle/>
                    <a:p>
                      <a:pPr marL="0" algn="ctr" defTabSz="457200" rtl="0" eaLnBrk="1" latinLnBrk="0" hangingPunct="1"/>
                      <a:r>
                        <a:rPr lang="en-US" sz="1400" b="1" kern="1200" dirty="0">
                          <a:solidFill>
                            <a:srgbClr val="595959"/>
                          </a:solidFill>
                          <a:effectLst/>
                          <a:latin typeface="Palatino Linotype" panose="02040502050505030304" pitchFamily="18" charset="0"/>
                          <a:ea typeface="+mn-ea"/>
                          <a:cs typeface="+mn-cs"/>
                        </a:rPr>
                        <a:t>-in</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595959"/>
                          </a:solidFill>
                          <a:effectLst/>
                          <a:uLnTx/>
                          <a:uFillTx/>
                          <a:latin typeface="Palatino Linotype" panose="02040502050505030304" pitchFamily="18" charset="0"/>
                          <a:ea typeface="+mn-ea"/>
                          <a:cs typeface="+mn-cs"/>
                        </a:rPr>
                        <a:t>-</a:t>
                      </a:r>
                      <a:r>
                        <a:rPr kumimoji="0" lang="en-US" sz="1400" b="1" i="0" u="none" strike="noStrike" kern="1200" cap="none" spc="0" normalizeH="0" baseline="0" noProof="0" dirty="0" err="1">
                          <a:ln>
                            <a:noFill/>
                          </a:ln>
                          <a:solidFill>
                            <a:srgbClr val="595959"/>
                          </a:solidFill>
                          <a:effectLst/>
                          <a:uLnTx/>
                          <a:uFillTx/>
                          <a:latin typeface="Palatino Linotype" panose="02040502050505030304" pitchFamily="18" charset="0"/>
                          <a:ea typeface="+mn-ea"/>
                          <a:cs typeface="+mn-cs"/>
                        </a:rPr>
                        <a:t>ane</a:t>
                      </a:r>
                      <a:endParaRPr kumimoji="0" lang="en-US" sz="1400" b="1" i="0" u="none" strike="noStrike" kern="1200" cap="none" spc="0" normalizeH="0" baseline="0" noProof="0" dirty="0">
                        <a:ln>
                          <a:noFill/>
                        </a:ln>
                        <a:solidFill>
                          <a:srgbClr val="595959"/>
                        </a:solidFill>
                        <a:effectLst/>
                        <a:uLnTx/>
                        <a:uFillTx/>
                        <a:latin typeface="Palatino Linotype" panose="02040502050505030304" pitchFamily="18" charset="0"/>
                        <a:ea typeface="+mn-ea"/>
                        <a:cs typeface="+mn-cs"/>
                      </a:endParaRPr>
                    </a:p>
                  </a:txBody>
                  <a:tcPr/>
                </a:tc>
                <a:extLst>
                  <a:ext uri="{0D108BD9-81ED-4DB2-BD59-A6C34878D82A}">
                    <a16:rowId xmlns:a16="http://schemas.microsoft.com/office/drawing/2014/main" val="3024276042"/>
                  </a:ext>
                </a:extLst>
              </a:tr>
              <a:tr h="274320">
                <a:tc>
                  <a:txBody>
                    <a:bodyPr/>
                    <a:lstStyle/>
                    <a:p>
                      <a:pPr marL="0" algn="ctr" defTabSz="457200" rtl="0" eaLnBrk="1" latinLnBrk="0" hangingPunct="1"/>
                      <a:r>
                        <a:rPr lang="en-US" sz="1400" b="1" kern="1200" dirty="0">
                          <a:solidFill>
                            <a:srgbClr val="595959"/>
                          </a:solidFill>
                          <a:effectLst/>
                          <a:latin typeface="Palatino Linotype" panose="02040502050505030304" pitchFamily="18" charset="0"/>
                          <a:ea typeface="+mn-ea"/>
                          <a:cs typeface="+mn-cs"/>
                        </a:rPr>
                        <a:t>9</a:t>
                      </a:r>
                    </a:p>
                  </a:txBody>
                  <a:tcPr/>
                </a:tc>
                <a:tc>
                  <a:txBody>
                    <a:bodyPr/>
                    <a:lstStyle/>
                    <a:p>
                      <a:pPr marL="0" algn="ctr" defTabSz="457200" rtl="0" eaLnBrk="1" latinLnBrk="0" hangingPunct="1"/>
                      <a:r>
                        <a:rPr lang="en-US" sz="1400" b="1" kern="1200" dirty="0">
                          <a:solidFill>
                            <a:srgbClr val="595959"/>
                          </a:solidFill>
                          <a:effectLst/>
                          <a:latin typeface="Palatino Linotype" panose="02040502050505030304" pitchFamily="18" charset="0"/>
                          <a:ea typeface="+mn-ea"/>
                          <a:cs typeface="+mn-cs"/>
                        </a:rPr>
                        <a:t>-</a:t>
                      </a:r>
                      <a:r>
                        <a:rPr lang="en-US" sz="1400" b="1" kern="1200" dirty="0">
                          <a:solidFill>
                            <a:srgbClr val="30ACEC"/>
                          </a:solidFill>
                          <a:effectLst/>
                          <a:latin typeface="Palatino Linotype" panose="02040502050505030304" pitchFamily="18" charset="0"/>
                          <a:ea typeface="+mn-ea"/>
                          <a:cs typeface="+mn-cs"/>
                        </a:rPr>
                        <a:t>on</a:t>
                      </a:r>
                      <a:r>
                        <a:rPr lang="en-US" sz="1400" b="1" kern="1200" dirty="0">
                          <a:solidFill>
                            <a:srgbClr val="595959"/>
                          </a:solidFill>
                          <a:effectLst/>
                          <a:latin typeface="Palatino Linotype" panose="02040502050505030304" pitchFamily="18" charset="0"/>
                          <a:ea typeface="+mn-ea"/>
                          <a:cs typeface="+mn-cs"/>
                        </a:rPr>
                        <a:t>-</a:t>
                      </a:r>
                    </a:p>
                  </a:txBody>
                  <a:tcPr anchor="ctr"/>
                </a:tc>
                <a:tc>
                  <a:txBody>
                    <a:bodyPr/>
                    <a:lstStyle/>
                    <a:p>
                      <a:pPr marL="0" algn="ctr" defTabSz="457200" rtl="0" eaLnBrk="1" latinLnBrk="0" hangingPunct="1"/>
                      <a:r>
                        <a:rPr lang="en-US" sz="1400" b="1" kern="1200" dirty="0">
                          <a:solidFill>
                            <a:srgbClr val="595959"/>
                          </a:solidFill>
                          <a:effectLst/>
                          <a:latin typeface="Palatino Linotype" panose="02040502050505030304" pitchFamily="18" charset="0"/>
                          <a:ea typeface="+mn-ea"/>
                          <a:cs typeface="+mn-cs"/>
                        </a:rPr>
                        <a:t>-</a:t>
                      </a:r>
                      <a:r>
                        <a:rPr lang="en-US" sz="1400" b="1" kern="1200" dirty="0" err="1">
                          <a:solidFill>
                            <a:srgbClr val="595959"/>
                          </a:solidFill>
                          <a:effectLst/>
                          <a:latin typeface="Palatino Linotype" panose="02040502050505030304" pitchFamily="18" charset="0"/>
                          <a:ea typeface="+mn-ea"/>
                          <a:cs typeface="+mn-cs"/>
                        </a:rPr>
                        <a:t>ine</a:t>
                      </a:r>
                      <a:endParaRPr lang="en-US" sz="1400" b="1" kern="1200" dirty="0">
                        <a:solidFill>
                          <a:srgbClr val="595959"/>
                        </a:solidFill>
                        <a:effectLst/>
                        <a:latin typeface="Palatino Linotype" panose="02040502050505030304" pitchFamily="18" charset="0"/>
                        <a:ea typeface="+mn-ea"/>
                        <a:cs typeface="+mn-cs"/>
                      </a:endParaRPr>
                    </a:p>
                  </a:txBody>
                  <a:tcPr/>
                </a:tc>
                <a:tc>
                  <a:txBody>
                    <a:bodyPr/>
                    <a:lstStyle/>
                    <a:p>
                      <a:pPr marL="0" algn="ctr" defTabSz="457200" rtl="0" eaLnBrk="1" latinLnBrk="0" hangingPunct="1"/>
                      <a:r>
                        <a:rPr lang="en-US" sz="1400" b="1" kern="1200" dirty="0">
                          <a:solidFill>
                            <a:schemeClr val="accent2">
                              <a:lumMod val="75000"/>
                            </a:schemeClr>
                          </a:solidFill>
                          <a:effectLst/>
                          <a:latin typeface="Palatino Linotype" panose="02040502050505030304" pitchFamily="18" charset="0"/>
                          <a:ea typeface="+mn-ea"/>
                          <a:cs typeface="+mn-cs"/>
                        </a:rPr>
                        <a:t>Perhydro-</a:t>
                      </a:r>
                    </a:p>
                  </a:txBody>
                  <a:tcPr/>
                </a:tc>
                <a:tc>
                  <a:txBody>
                    <a:bodyPr/>
                    <a:lstStyle/>
                    <a:p>
                      <a:pPr marL="0" algn="ctr" defTabSz="457200" rtl="0" eaLnBrk="1" latinLnBrk="0" hangingPunct="1"/>
                      <a:r>
                        <a:rPr lang="en-US" sz="1400" b="1" kern="1200" dirty="0">
                          <a:solidFill>
                            <a:srgbClr val="595959"/>
                          </a:solidFill>
                          <a:effectLst/>
                          <a:latin typeface="Palatino Linotype" panose="02040502050505030304" pitchFamily="18" charset="0"/>
                          <a:ea typeface="+mn-ea"/>
                          <a:cs typeface="+mn-cs"/>
                        </a:rPr>
                        <a:t>-in</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595959"/>
                          </a:solidFill>
                          <a:effectLst/>
                          <a:uLnTx/>
                          <a:uFillTx/>
                          <a:latin typeface="Palatino Linotype" panose="02040502050505030304" pitchFamily="18" charset="0"/>
                          <a:ea typeface="+mn-ea"/>
                          <a:cs typeface="+mn-cs"/>
                        </a:rPr>
                        <a:t>-</a:t>
                      </a:r>
                      <a:r>
                        <a:rPr kumimoji="0" lang="en-US" sz="1400" b="1" i="0" u="none" strike="noStrike" kern="1200" cap="none" spc="0" normalizeH="0" baseline="0" noProof="0" dirty="0" err="1">
                          <a:ln>
                            <a:noFill/>
                          </a:ln>
                          <a:solidFill>
                            <a:srgbClr val="595959"/>
                          </a:solidFill>
                          <a:effectLst/>
                          <a:uLnTx/>
                          <a:uFillTx/>
                          <a:latin typeface="Palatino Linotype" panose="02040502050505030304" pitchFamily="18" charset="0"/>
                          <a:ea typeface="+mn-ea"/>
                          <a:cs typeface="+mn-cs"/>
                        </a:rPr>
                        <a:t>ane</a:t>
                      </a:r>
                      <a:endParaRPr kumimoji="0" lang="en-US" sz="1400" b="1" i="0" u="none" strike="noStrike" kern="1200" cap="none" spc="0" normalizeH="0" baseline="0" noProof="0" dirty="0">
                        <a:ln>
                          <a:noFill/>
                        </a:ln>
                        <a:solidFill>
                          <a:srgbClr val="595959"/>
                        </a:solidFill>
                        <a:effectLst/>
                        <a:uLnTx/>
                        <a:uFillTx/>
                        <a:latin typeface="Palatino Linotype" panose="02040502050505030304" pitchFamily="18" charset="0"/>
                        <a:ea typeface="+mn-ea"/>
                        <a:cs typeface="+mn-cs"/>
                      </a:endParaRPr>
                    </a:p>
                  </a:txBody>
                  <a:tcPr/>
                </a:tc>
                <a:extLst>
                  <a:ext uri="{0D108BD9-81ED-4DB2-BD59-A6C34878D82A}">
                    <a16:rowId xmlns:a16="http://schemas.microsoft.com/office/drawing/2014/main" val="2779342436"/>
                  </a:ext>
                </a:extLst>
              </a:tr>
              <a:tr h="274320">
                <a:tc>
                  <a:txBody>
                    <a:bodyPr/>
                    <a:lstStyle/>
                    <a:p>
                      <a:pPr marL="0" algn="ctr" defTabSz="457200" rtl="0" eaLnBrk="1" latinLnBrk="0" hangingPunct="1"/>
                      <a:r>
                        <a:rPr lang="en-US" sz="1400" b="1" kern="1200" dirty="0">
                          <a:solidFill>
                            <a:srgbClr val="595959"/>
                          </a:solidFill>
                          <a:effectLst/>
                          <a:latin typeface="Palatino Linotype" panose="02040502050505030304" pitchFamily="18" charset="0"/>
                          <a:ea typeface="+mn-ea"/>
                          <a:cs typeface="+mn-cs"/>
                        </a:rPr>
                        <a:t>10</a:t>
                      </a:r>
                    </a:p>
                  </a:txBody>
                  <a:tcPr/>
                </a:tc>
                <a:tc>
                  <a:txBody>
                    <a:bodyPr/>
                    <a:lstStyle/>
                    <a:p>
                      <a:pPr marL="0" algn="ctr" defTabSz="457200" rtl="0" eaLnBrk="1" latinLnBrk="0" hangingPunct="1"/>
                      <a:r>
                        <a:rPr lang="en-US" sz="1400" b="1" kern="1200" dirty="0">
                          <a:solidFill>
                            <a:srgbClr val="595959"/>
                          </a:solidFill>
                          <a:effectLst/>
                          <a:latin typeface="Palatino Linotype" panose="02040502050505030304" pitchFamily="18" charset="0"/>
                          <a:ea typeface="+mn-ea"/>
                          <a:cs typeface="+mn-cs"/>
                        </a:rPr>
                        <a:t>-</a:t>
                      </a:r>
                      <a:r>
                        <a:rPr lang="en-US" sz="1400" b="1" kern="1200" dirty="0" err="1">
                          <a:solidFill>
                            <a:srgbClr val="30ACEC"/>
                          </a:solidFill>
                          <a:effectLst/>
                          <a:latin typeface="Palatino Linotype" panose="02040502050505030304" pitchFamily="18" charset="0"/>
                          <a:ea typeface="+mn-ea"/>
                          <a:cs typeface="+mn-cs"/>
                        </a:rPr>
                        <a:t>ec</a:t>
                      </a:r>
                      <a:r>
                        <a:rPr lang="en-US" sz="1400" b="1" kern="1200" dirty="0">
                          <a:solidFill>
                            <a:srgbClr val="595959"/>
                          </a:solidFill>
                          <a:effectLst/>
                          <a:latin typeface="Palatino Linotype" panose="02040502050505030304" pitchFamily="18" charset="0"/>
                          <a:ea typeface="+mn-ea"/>
                          <a:cs typeface="+mn-cs"/>
                        </a:rPr>
                        <a:t>-</a:t>
                      </a:r>
                    </a:p>
                  </a:txBody>
                  <a:tcPr anchor="ctr"/>
                </a:tc>
                <a:tc>
                  <a:txBody>
                    <a:bodyPr/>
                    <a:lstStyle/>
                    <a:p>
                      <a:pPr marL="0" algn="ctr" defTabSz="457200" rtl="0" eaLnBrk="1" latinLnBrk="0" hangingPunct="1"/>
                      <a:r>
                        <a:rPr lang="en-US" sz="1400" b="1" kern="1200" dirty="0">
                          <a:solidFill>
                            <a:srgbClr val="595959"/>
                          </a:solidFill>
                          <a:effectLst/>
                          <a:latin typeface="Palatino Linotype" panose="02040502050505030304" pitchFamily="18" charset="0"/>
                          <a:ea typeface="+mn-ea"/>
                          <a:cs typeface="+mn-cs"/>
                        </a:rPr>
                        <a:t>-</a:t>
                      </a:r>
                      <a:r>
                        <a:rPr lang="en-US" sz="1400" b="1" kern="1200" dirty="0" err="1">
                          <a:solidFill>
                            <a:srgbClr val="595959"/>
                          </a:solidFill>
                          <a:effectLst/>
                          <a:latin typeface="Palatino Linotype" panose="02040502050505030304" pitchFamily="18" charset="0"/>
                          <a:ea typeface="+mn-ea"/>
                          <a:cs typeface="+mn-cs"/>
                        </a:rPr>
                        <a:t>ine</a:t>
                      </a:r>
                      <a:endParaRPr lang="en-US" sz="1400" b="1" kern="1200" dirty="0">
                        <a:solidFill>
                          <a:srgbClr val="595959"/>
                        </a:solidFill>
                        <a:effectLst/>
                        <a:latin typeface="Palatino Linotype" panose="02040502050505030304" pitchFamily="18" charset="0"/>
                        <a:ea typeface="+mn-ea"/>
                        <a:cs typeface="+mn-cs"/>
                      </a:endParaRPr>
                    </a:p>
                  </a:txBody>
                  <a:tcPr/>
                </a:tc>
                <a:tc>
                  <a:txBody>
                    <a:bodyPr/>
                    <a:lstStyle/>
                    <a:p>
                      <a:pPr marL="0" algn="ctr" defTabSz="457200" rtl="0" eaLnBrk="1" latinLnBrk="0" hangingPunct="1"/>
                      <a:r>
                        <a:rPr lang="en-US" sz="1400" b="1" kern="1200" dirty="0">
                          <a:solidFill>
                            <a:schemeClr val="accent2">
                              <a:lumMod val="75000"/>
                            </a:schemeClr>
                          </a:solidFill>
                          <a:effectLst/>
                          <a:latin typeface="Palatino Linotype" panose="02040502050505030304" pitchFamily="18" charset="0"/>
                          <a:ea typeface="+mn-ea"/>
                          <a:cs typeface="+mn-cs"/>
                        </a:rPr>
                        <a:t>Perhydro-</a:t>
                      </a:r>
                    </a:p>
                  </a:txBody>
                  <a:tcPr/>
                </a:tc>
                <a:tc>
                  <a:txBody>
                    <a:bodyPr/>
                    <a:lstStyle/>
                    <a:p>
                      <a:pPr marL="0" algn="ctr" defTabSz="457200" rtl="0" eaLnBrk="1" latinLnBrk="0" hangingPunct="1"/>
                      <a:r>
                        <a:rPr lang="en-US" sz="1400" b="1" kern="1200" dirty="0">
                          <a:solidFill>
                            <a:srgbClr val="595959"/>
                          </a:solidFill>
                          <a:effectLst/>
                          <a:latin typeface="Palatino Linotype" panose="02040502050505030304" pitchFamily="18" charset="0"/>
                          <a:ea typeface="+mn-ea"/>
                          <a:cs typeface="+mn-cs"/>
                        </a:rPr>
                        <a:t>-in</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595959"/>
                          </a:solidFill>
                          <a:effectLst/>
                          <a:uLnTx/>
                          <a:uFillTx/>
                          <a:latin typeface="Palatino Linotype" panose="02040502050505030304" pitchFamily="18" charset="0"/>
                          <a:ea typeface="+mn-ea"/>
                          <a:cs typeface="+mn-cs"/>
                        </a:rPr>
                        <a:t>-</a:t>
                      </a:r>
                      <a:r>
                        <a:rPr kumimoji="0" lang="en-US" sz="1400" b="1" i="0" u="none" strike="noStrike" kern="1200" cap="none" spc="0" normalizeH="0" baseline="0" noProof="0" dirty="0" err="1">
                          <a:ln>
                            <a:noFill/>
                          </a:ln>
                          <a:solidFill>
                            <a:srgbClr val="595959"/>
                          </a:solidFill>
                          <a:effectLst/>
                          <a:uLnTx/>
                          <a:uFillTx/>
                          <a:latin typeface="Palatino Linotype" panose="02040502050505030304" pitchFamily="18" charset="0"/>
                          <a:ea typeface="+mn-ea"/>
                          <a:cs typeface="+mn-cs"/>
                        </a:rPr>
                        <a:t>ane</a:t>
                      </a:r>
                      <a:endParaRPr kumimoji="0" lang="en-US" sz="1400" b="1" i="0" u="none" strike="noStrike" kern="1200" cap="none" spc="0" normalizeH="0" baseline="0" noProof="0" dirty="0">
                        <a:ln>
                          <a:noFill/>
                        </a:ln>
                        <a:solidFill>
                          <a:srgbClr val="595959"/>
                        </a:solidFill>
                        <a:effectLst/>
                        <a:uLnTx/>
                        <a:uFillTx/>
                        <a:latin typeface="Palatino Linotype" panose="02040502050505030304" pitchFamily="18" charset="0"/>
                        <a:ea typeface="+mn-ea"/>
                        <a:cs typeface="+mn-cs"/>
                      </a:endParaRPr>
                    </a:p>
                  </a:txBody>
                  <a:tcPr/>
                </a:tc>
                <a:extLst>
                  <a:ext uri="{0D108BD9-81ED-4DB2-BD59-A6C34878D82A}">
                    <a16:rowId xmlns:a16="http://schemas.microsoft.com/office/drawing/2014/main" val="3197105668"/>
                  </a:ext>
                </a:extLst>
              </a:tr>
            </a:tbl>
          </a:graphicData>
        </a:graphic>
      </p:graphicFrame>
      <p:graphicFrame>
        <p:nvGraphicFramePr>
          <p:cNvPr id="10" name="Table 9">
            <a:extLst>
              <a:ext uri="{FF2B5EF4-FFF2-40B4-BE49-F238E27FC236}">
                <a16:creationId xmlns:a16="http://schemas.microsoft.com/office/drawing/2014/main" id="{20CD0759-F58F-463F-B2AD-1F423151BB79}"/>
              </a:ext>
            </a:extLst>
          </p:cNvPr>
          <p:cNvGraphicFramePr>
            <a:graphicFrameLocks noGrp="1"/>
          </p:cNvGraphicFramePr>
          <p:nvPr>
            <p:extLst>
              <p:ext uri="{D42A27DB-BD31-4B8C-83A1-F6EECF244321}">
                <p14:modId xmlns:p14="http://schemas.microsoft.com/office/powerpoint/2010/main" val="234285528"/>
              </p:ext>
            </p:extLst>
          </p:nvPr>
        </p:nvGraphicFramePr>
        <p:xfrm>
          <a:off x="2923670" y="2612189"/>
          <a:ext cx="5474370" cy="370840"/>
        </p:xfrm>
        <a:graphic>
          <a:graphicData uri="http://schemas.openxmlformats.org/drawingml/2006/table">
            <a:tbl>
              <a:tblPr firstRow="1" bandRow="1">
                <a:tableStyleId>{5C22544A-7EE6-4342-B048-85BDC9FD1C3A}</a:tableStyleId>
              </a:tblPr>
              <a:tblGrid>
                <a:gridCol w="2741665">
                  <a:extLst>
                    <a:ext uri="{9D8B030D-6E8A-4147-A177-3AD203B41FA5}">
                      <a16:colId xmlns:a16="http://schemas.microsoft.com/office/drawing/2014/main" val="826149793"/>
                    </a:ext>
                  </a:extLst>
                </a:gridCol>
                <a:gridCol w="2732705">
                  <a:extLst>
                    <a:ext uri="{9D8B030D-6E8A-4147-A177-3AD203B41FA5}">
                      <a16:colId xmlns:a16="http://schemas.microsoft.com/office/drawing/2014/main" val="1668035418"/>
                    </a:ext>
                  </a:extLst>
                </a:gridCol>
              </a:tblGrid>
              <a:tr h="370840">
                <a:tc>
                  <a:txBody>
                    <a:bodyPr/>
                    <a:lstStyle/>
                    <a:p>
                      <a:pPr algn="ctr"/>
                      <a:r>
                        <a:rPr lang="en-US" sz="1800" b="1" kern="1200" dirty="0">
                          <a:solidFill>
                            <a:schemeClr val="lt1"/>
                          </a:solidFill>
                          <a:effectLst>
                            <a:outerShdw blurRad="38100" dist="38100" dir="2700000" algn="tl">
                              <a:srgbClr val="000000">
                                <a:alpha val="43137"/>
                              </a:srgbClr>
                            </a:outerShdw>
                          </a:effectLst>
                          <a:latin typeface="Palatino Linotype" panose="02040502050505030304" pitchFamily="18" charset="0"/>
                          <a:ea typeface="+mn-ea"/>
                          <a:cs typeface="+mn-cs"/>
                        </a:rPr>
                        <a:t>Ring with Nitrogen</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b="1" kern="1200" dirty="0">
                          <a:solidFill>
                            <a:schemeClr val="lt1"/>
                          </a:solidFill>
                          <a:effectLst>
                            <a:outerShdw blurRad="38100" dist="38100" dir="2700000" algn="tl">
                              <a:srgbClr val="000000">
                                <a:alpha val="43137"/>
                              </a:srgbClr>
                            </a:outerShdw>
                          </a:effectLst>
                          <a:latin typeface="Palatino Linotype" panose="02040502050505030304" pitchFamily="18" charset="0"/>
                          <a:ea typeface="+mn-ea"/>
                          <a:cs typeface="+mn-cs"/>
                        </a:rPr>
                        <a:t>Ring without Nitrogen</a:t>
                      </a:r>
                    </a:p>
                  </a:txBody>
                  <a:tcPr/>
                </a:tc>
                <a:extLst>
                  <a:ext uri="{0D108BD9-81ED-4DB2-BD59-A6C34878D82A}">
                    <a16:rowId xmlns:a16="http://schemas.microsoft.com/office/drawing/2014/main" val="1790853336"/>
                  </a:ext>
                </a:extLst>
              </a:tr>
            </a:tbl>
          </a:graphicData>
        </a:graphic>
      </p:graphicFrame>
      <p:graphicFrame>
        <p:nvGraphicFramePr>
          <p:cNvPr id="11" name="Table 10">
            <a:extLst>
              <a:ext uri="{FF2B5EF4-FFF2-40B4-BE49-F238E27FC236}">
                <a16:creationId xmlns:a16="http://schemas.microsoft.com/office/drawing/2014/main" id="{7F78D527-2E1F-4016-A6DE-8CEE7DA3F2EB}"/>
              </a:ext>
            </a:extLst>
          </p:cNvPr>
          <p:cNvGraphicFramePr>
            <a:graphicFrameLocks noGrp="1"/>
          </p:cNvGraphicFramePr>
          <p:nvPr>
            <p:extLst>
              <p:ext uri="{D42A27DB-BD31-4B8C-83A1-F6EECF244321}">
                <p14:modId xmlns:p14="http://schemas.microsoft.com/office/powerpoint/2010/main" val="1732854526"/>
              </p:ext>
            </p:extLst>
          </p:nvPr>
        </p:nvGraphicFramePr>
        <p:xfrm>
          <a:off x="2919660" y="2225842"/>
          <a:ext cx="5474370" cy="370840"/>
        </p:xfrm>
        <a:graphic>
          <a:graphicData uri="http://schemas.openxmlformats.org/drawingml/2006/table">
            <a:tbl>
              <a:tblPr firstRow="1" bandRow="1">
                <a:tableStyleId>{5C22544A-7EE6-4342-B048-85BDC9FD1C3A}</a:tableStyleId>
              </a:tblPr>
              <a:tblGrid>
                <a:gridCol w="5474370">
                  <a:extLst>
                    <a:ext uri="{9D8B030D-6E8A-4147-A177-3AD203B41FA5}">
                      <a16:colId xmlns:a16="http://schemas.microsoft.com/office/drawing/2014/main" val="826149793"/>
                    </a:ext>
                  </a:extLst>
                </a:gridCol>
              </a:tblGrid>
              <a:tr h="37084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b="1" kern="1200" dirty="0">
                          <a:solidFill>
                            <a:schemeClr val="lt1"/>
                          </a:solidFill>
                          <a:effectLst>
                            <a:outerShdw blurRad="38100" dist="38100" dir="2700000" algn="tl">
                              <a:srgbClr val="000000">
                                <a:alpha val="43137"/>
                              </a:srgbClr>
                            </a:outerShdw>
                          </a:effectLst>
                          <a:latin typeface="Palatino Linotype" panose="02040502050505030304" pitchFamily="18" charset="0"/>
                          <a:ea typeface="+mn-ea"/>
                          <a:cs typeface="+mn-cs"/>
                        </a:rPr>
                        <a:t>Suffix</a:t>
                      </a:r>
                    </a:p>
                  </a:txBody>
                  <a:tcPr/>
                </a:tc>
                <a:extLst>
                  <a:ext uri="{0D108BD9-81ED-4DB2-BD59-A6C34878D82A}">
                    <a16:rowId xmlns:a16="http://schemas.microsoft.com/office/drawing/2014/main" val="1790853336"/>
                  </a:ext>
                </a:extLst>
              </a:tr>
            </a:tbl>
          </a:graphicData>
        </a:graphic>
      </p:graphicFrame>
      <p:sp>
        <p:nvSpPr>
          <p:cNvPr id="12" name="TextBox 11">
            <a:extLst>
              <a:ext uri="{FF2B5EF4-FFF2-40B4-BE49-F238E27FC236}">
                <a16:creationId xmlns:a16="http://schemas.microsoft.com/office/drawing/2014/main" id="{92C7D3A2-DFB3-462F-8133-5411D242B581}"/>
              </a:ext>
            </a:extLst>
          </p:cNvPr>
          <p:cNvSpPr txBox="1"/>
          <p:nvPr/>
        </p:nvSpPr>
        <p:spPr>
          <a:xfrm>
            <a:off x="1684421" y="5966656"/>
            <a:ext cx="6725653" cy="880947"/>
          </a:xfrm>
          <a:prstGeom prst="rect">
            <a:avLst/>
          </a:prstGeom>
          <a:noFill/>
        </p:spPr>
        <p:txBody>
          <a:bodyPr wrap="square" rtlCol="0">
            <a:spAutoFit/>
          </a:bodyPr>
          <a:lstStyle/>
          <a:p>
            <a:pPr marL="342900" indent="-342900" algn="just">
              <a:lnSpc>
                <a:spcPct val="150000"/>
              </a:lnSpc>
              <a:buFont typeface="Courier New" panose="02070309020205020404" pitchFamily="49" charset="0"/>
              <a:buChar char="o"/>
            </a:pPr>
            <a:r>
              <a:rPr lang="en-US" dirty="0">
                <a:solidFill>
                  <a:schemeClr val="tx1">
                    <a:lumMod val="50000"/>
                  </a:schemeClr>
                </a:solidFill>
                <a:latin typeface="Palatino Linotype" panose="02040502050505030304" pitchFamily="18" charset="0"/>
              </a:rPr>
              <a:t>Unsaturated; the ring contains the largest possible number of bonds. </a:t>
            </a:r>
          </a:p>
        </p:txBody>
      </p:sp>
    </p:spTree>
    <p:extLst>
      <p:ext uri="{BB962C8B-B14F-4D97-AF65-F5344CB8AC3E}">
        <p14:creationId xmlns:p14="http://schemas.microsoft.com/office/powerpoint/2010/main" val="22755595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66E7B45-57A7-46DD-BC2E-85F8D1FBD862}"/>
              </a:ext>
            </a:extLst>
          </p:cNvPr>
          <p:cNvSpPr>
            <a:spLocks noGrp="1"/>
          </p:cNvSpPr>
          <p:nvPr>
            <p:ph type="sldNum" sz="quarter" idx="12"/>
          </p:nvPr>
        </p:nvSpPr>
        <p:spPr/>
        <p:txBody>
          <a:bodyPr/>
          <a:lstStyle/>
          <a:p>
            <a:fld id="{1D94C029-46D2-4EB7-AD29-70B14203DBE4}" type="slidenum">
              <a:rPr lang="en-US" smtClean="0"/>
              <a:t>21</a:t>
            </a:fld>
            <a:endParaRPr lang="en-US"/>
          </a:p>
        </p:txBody>
      </p:sp>
      <p:sp>
        <p:nvSpPr>
          <p:cNvPr id="4" name="Title 12">
            <a:extLst>
              <a:ext uri="{FF2B5EF4-FFF2-40B4-BE49-F238E27FC236}">
                <a16:creationId xmlns:a16="http://schemas.microsoft.com/office/drawing/2014/main" id="{BC549554-4DB7-4A4F-B030-A1BCDCCA09AD}"/>
              </a:ext>
            </a:extLst>
          </p:cNvPr>
          <p:cNvSpPr>
            <a:spLocks noGrp="1"/>
          </p:cNvSpPr>
          <p:nvPr>
            <p:ph type="title"/>
          </p:nvPr>
        </p:nvSpPr>
        <p:spPr>
          <a:xfrm>
            <a:off x="1060333" y="171451"/>
            <a:ext cx="8300230" cy="704849"/>
          </a:xfrm>
        </p:spPr>
        <p:txBody>
          <a:bodyPr>
            <a:noAutofit/>
          </a:bodyPr>
          <a:lstStyle/>
          <a:p>
            <a:pPr algn="l"/>
            <a:r>
              <a:rPr lang="en-US" sz="4400" b="1" dirty="0">
                <a:solidFill>
                  <a:srgbClr val="30ACEC"/>
                </a:solidFill>
                <a:effectLst>
                  <a:outerShdw blurRad="38100" dist="38100" dir="2700000" algn="tl">
                    <a:srgbClr val="000000">
                      <a:alpha val="43137"/>
                    </a:srgbClr>
                  </a:outerShdw>
                </a:effectLst>
              </a:rPr>
              <a:t>2. The </a:t>
            </a:r>
            <a:r>
              <a:rPr lang="en-US" sz="4400" b="1" dirty="0" err="1">
                <a:solidFill>
                  <a:srgbClr val="30ACEC"/>
                </a:solidFill>
                <a:effectLst>
                  <a:outerShdw blurRad="38100" dist="38100" dir="2700000" algn="tl">
                    <a:srgbClr val="000000">
                      <a:alpha val="43137"/>
                    </a:srgbClr>
                  </a:outerShdw>
                </a:effectLst>
              </a:rPr>
              <a:t>Hantzsch</a:t>
            </a:r>
            <a:r>
              <a:rPr lang="en-US" sz="4400" b="1" dirty="0">
                <a:solidFill>
                  <a:srgbClr val="30ACEC"/>
                </a:solidFill>
                <a:effectLst>
                  <a:outerShdw blurRad="38100" dist="38100" dir="2700000" algn="tl">
                    <a:srgbClr val="000000">
                      <a:alpha val="43137"/>
                    </a:srgbClr>
                  </a:outerShdw>
                </a:effectLst>
              </a:rPr>
              <a:t>-Widman Nomenclature</a:t>
            </a:r>
          </a:p>
        </p:txBody>
      </p:sp>
      <p:sp>
        <p:nvSpPr>
          <p:cNvPr id="8" name="TextBox 7">
            <a:extLst>
              <a:ext uri="{FF2B5EF4-FFF2-40B4-BE49-F238E27FC236}">
                <a16:creationId xmlns:a16="http://schemas.microsoft.com/office/drawing/2014/main" id="{A89D2ABE-1EC9-4116-B318-28D0E8C5EDFF}"/>
              </a:ext>
            </a:extLst>
          </p:cNvPr>
          <p:cNvSpPr txBox="1"/>
          <p:nvPr/>
        </p:nvSpPr>
        <p:spPr>
          <a:xfrm>
            <a:off x="840542" y="1238250"/>
            <a:ext cx="8098921" cy="968535"/>
          </a:xfrm>
          <a:prstGeom prst="rect">
            <a:avLst/>
          </a:prstGeom>
          <a:noFill/>
        </p:spPr>
        <p:txBody>
          <a:bodyPr wrap="square" rtlCol="0">
            <a:spAutoFit/>
          </a:bodyPr>
          <a:lstStyle/>
          <a:p>
            <a:pPr marL="457200" indent="-457200" algn="just">
              <a:lnSpc>
                <a:spcPct val="150000"/>
              </a:lnSpc>
              <a:buFont typeface="Courier New" panose="02070309020205020404" pitchFamily="49" charset="0"/>
              <a:buChar char="o"/>
            </a:pPr>
            <a:r>
              <a:rPr lang="en-US" sz="2000" dirty="0">
                <a:solidFill>
                  <a:schemeClr val="tx1">
                    <a:lumMod val="50000"/>
                  </a:schemeClr>
                </a:solidFill>
                <a:latin typeface="Palatino Linotype" panose="02040502050505030304" pitchFamily="18" charset="0"/>
              </a:rPr>
              <a:t>The </a:t>
            </a:r>
            <a:r>
              <a:rPr lang="en-US" sz="2000" b="1" i="1" dirty="0">
                <a:solidFill>
                  <a:srgbClr val="30ACEC"/>
                </a:solidFill>
                <a:latin typeface="Palatino Linotype" panose="02040502050505030304" pitchFamily="18" charset="0"/>
              </a:rPr>
              <a:t>suffix </a:t>
            </a:r>
            <a:r>
              <a:rPr lang="en-US" sz="2000" dirty="0">
                <a:solidFill>
                  <a:schemeClr val="tx1">
                    <a:lumMod val="50000"/>
                  </a:schemeClr>
                </a:solidFill>
                <a:latin typeface="Palatino Linotype" panose="02040502050505030304" pitchFamily="18" charset="0"/>
              </a:rPr>
              <a:t>for </a:t>
            </a:r>
            <a:r>
              <a:rPr lang="en-US" sz="2000" dirty="0">
                <a:solidFill>
                  <a:srgbClr val="30ACEC"/>
                </a:solidFill>
                <a:latin typeface="Palatino Linotype" panose="02040502050505030304" pitchFamily="18" charset="0"/>
              </a:rPr>
              <a:t>partially</a:t>
            </a:r>
            <a:r>
              <a:rPr lang="en-US" sz="2000" dirty="0">
                <a:solidFill>
                  <a:schemeClr val="tx1">
                    <a:lumMod val="50000"/>
                  </a:schemeClr>
                </a:solidFill>
                <a:latin typeface="Palatino Linotype" panose="02040502050505030304" pitchFamily="18" charset="0"/>
              </a:rPr>
              <a:t> </a:t>
            </a:r>
            <a:r>
              <a:rPr lang="en-US" sz="2000" dirty="0">
                <a:solidFill>
                  <a:srgbClr val="30ACEC"/>
                </a:solidFill>
                <a:latin typeface="Palatino Linotype" panose="02040502050505030304" pitchFamily="18" charset="0"/>
              </a:rPr>
              <a:t>unsaturated</a:t>
            </a:r>
            <a:r>
              <a:rPr lang="en-US" sz="2000" dirty="0">
                <a:solidFill>
                  <a:schemeClr val="tx1">
                    <a:lumMod val="50000"/>
                  </a:schemeClr>
                </a:solidFill>
                <a:latin typeface="Palatino Linotype" panose="02040502050505030304" pitchFamily="18" charset="0"/>
              </a:rPr>
              <a:t> heterocyclic compounds, according to “</a:t>
            </a:r>
            <a:r>
              <a:rPr lang="en-US" sz="2000" b="1" dirty="0">
                <a:solidFill>
                  <a:schemeClr val="tx1">
                    <a:lumMod val="50000"/>
                  </a:schemeClr>
                </a:solidFill>
                <a:latin typeface="Palatino Linotype" panose="02040502050505030304" pitchFamily="18" charset="0"/>
              </a:rPr>
              <a:t>Table 4”</a:t>
            </a:r>
            <a:r>
              <a:rPr lang="en-US" sz="2000" dirty="0">
                <a:solidFill>
                  <a:schemeClr val="tx1">
                    <a:lumMod val="50000"/>
                  </a:schemeClr>
                </a:solidFill>
                <a:latin typeface="Palatino Linotype" panose="02040502050505030304" pitchFamily="18" charset="0"/>
              </a:rPr>
              <a:t> below;</a:t>
            </a:r>
          </a:p>
        </p:txBody>
      </p:sp>
      <p:graphicFrame>
        <p:nvGraphicFramePr>
          <p:cNvPr id="2" name="Table 1">
            <a:extLst>
              <a:ext uri="{FF2B5EF4-FFF2-40B4-BE49-F238E27FC236}">
                <a16:creationId xmlns:a16="http://schemas.microsoft.com/office/drawing/2014/main" id="{512A9C1A-73CA-4A71-98E0-E74C427DE02B}"/>
              </a:ext>
            </a:extLst>
          </p:cNvPr>
          <p:cNvGraphicFramePr>
            <a:graphicFrameLocks noGrp="1"/>
          </p:cNvGraphicFramePr>
          <p:nvPr>
            <p:extLst>
              <p:ext uri="{D42A27DB-BD31-4B8C-83A1-F6EECF244321}">
                <p14:modId xmlns:p14="http://schemas.microsoft.com/office/powerpoint/2010/main" val="3599582205"/>
              </p:ext>
            </p:extLst>
          </p:nvPr>
        </p:nvGraphicFramePr>
        <p:xfrm>
          <a:off x="1395662" y="3237831"/>
          <a:ext cx="7002379" cy="1249680"/>
        </p:xfrm>
        <a:graphic>
          <a:graphicData uri="http://schemas.openxmlformats.org/drawingml/2006/table">
            <a:tbl>
              <a:tblPr firstRow="1" bandRow="1">
                <a:tableStyleId>{5C22544A-7EE6-4342-B048-85BDC9FD1C3A}</a:tableStyleId>
              </a:tblPr>
              <a:tblGrid>
                <a:gridCol w="757990">
                  <a:extLst>
                    <a:ext uri="{9D8B030D-6E8A-4147-A177-3AD203B41FA5}">
                      <a16:colId xmlns:a16="http://schemas.microsoft.com/office/drawing/2014/main" val="3552078298"/>
                    </a:ext>
                  </a:extLst>
                </a:gridCol>
                <a:gridCol w="757989">
                  <a:extLst>
                    <a:ext uri="{9D8B030D-6E8A-4147-A177-3AD203B41FA5}">
                      <a16:colId xmlns:a16="http://schemas.microsoft.com/office/drawing/2014/main" val="2066035973"/>
                    </a:ext>
                  </a:extLst>
                </a:gridCol>
                <a:gridCol w="2743200">
                  <a:extLst>
                    <a:ext uri="{9D8B030D-6E8A-4147-A177-3AD203B41FA5}">
                      <a16:colId xmlns:a16="http://schemas.microsoft.com/office/drawing/2014/main" val="1417217623"/>
                    </a:ext>
                  </a:extLst>
                </a:gridCol>
                <a:gridCol w="2743200">
                  <a:extLst>
                    <a:ext uri="{9D8B030D-6E8A-4147-A177-3AD203B41FA5}">
                      <a16:colId xmlns:a16="http://schemas.microsoft.com/office/drawing/2014/main" val="77175816"/>
                    </a:ext>
                  </a:extLst>
                </a:gridCol>
              </a:tblGrid>
              <a:tr h="54864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b="1" kern="1200" dirty="0">
                          <a:solidFill>
                            <a:schemeClr val="lt1"/>
                          </a:solidFill>
                          <a:effectLst>
                            <a:outerShdw blurRad="38100" dist="38100" dir="2700000" algn="tl">
                              <a:srgbClr val="000000">
                                <a:alpha val="43137"/>
                              </a:srgbClr>
                            </a:outerShdw>
                          </a:effectLst>
                          <a:latin typeface="Palatino Linotype" panose="02040502050505030304" pitchFamily="18" charset="0"/>
                          <a:ea typeface="+mn-ea"/>
                          <a:cs typeface="+mn-cs"/>
                        </a:rPr>
                        <a:t>Ring Size</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b="1" kern="1200" dirty="0">
                          <a:solidFill>
                            <a:schemeClr val="lt1"/>
                          </a:solidFill>
                          <a:effectLst>
                            <a:outerShdw blurRad="38100" dist="38100" dir="2700000" algn="tl">
                              <a:srgbClr val="000000">
                                <a:alpha val="43137"/>
                              </a:srgbClr>
                            </a:outerShdw>
                          </a:effectLst>
                          <a:latin typeface="Palatino Linotype" panose="02040502050505030304" pitchFamily="18" charset="0"/>
                          <a:ea typeface="+mn-ea"/>
                          <a:cs typeface="+mn-cs"/>
                        </a:rPr>
                        <a:t>Stem</a:t>
                      </a:r>
                    </a:p>
                  </a:txBody>
                  <a:tcPr anchor="ctr"/>
                </a:tc>
                <a:tc gridSpan="2">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b="1" kern="1200">
                          <a:solidFill>
                            <a:schemeClr val="lt1"/>
                          </a:solidFill>
                          <a:effectLst>
                            <a:outerShdw blurRad="38100" dist="38100" dir="2700000" algn="tl">
                              <a:srgbClr val="000000">
                                <a:alpha val="43137"/>
                              </a:srgbClr>
                            </a:outerShdw>
                          </a:effectLst>
                          <a:latin typeface="Palatino Linotype" panose="02040502050505030304" pitchFamily="18" charset="0"/>
                          <a:ea typeface="+mn-ea"/>
                          <a:cs typeface="+mn-cs"/>
                        </a:rPr>
                        <a:t>Partially Unsaturated</a:t>
                      </a:r>
                      <a:endParaRPr lang="en-US" sz="1800" b="1" kern="1200" dirty="0">
                        <a:solidFill>
                          <a:schemeClr val="lt1"/>
                        </a:solidFill>
                        <a:effectLst>
                          <a:outerShdw blurRad="38100" dist="38100" dir="2700000" algn="tl">
                            <a:srgbClr val="000000">
                              <a:alpha val="43137"/>
                            </a:srgbClr>
                          </a:outerShdw>
                        </a:effectLst>
                        <a:latin typeface="Palatino Linotype" panose="02040502050505030304" pitchFamily="18" charset="0"/>
                        <a:ea typeface="+mn-ea"/>
                        <a:cs typeface="+mn-cs"/>
                      </a:endParaRPr>
                    </a:p>
                  </a:txBody>
                  <a:tcPr anchor="ctr"/>
                </a:tc>
                <a:tc h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800" b="1" kern="1200" dirty="0">
                        <a:solidFill>
                          <a:schemeClr val="lt1"/>
                        </a:solidFill>
                        <a:effectLst>
                          <a:outerShdw blurRad="38100" dist="38100" dir="2700000" algn="tl">
                            <a:srgbClr val="000000">
                              <a:alpha val="43137"/>
                            </a:srgbClr>
                          </a:outerShdw>
                        </a:effectLst>
                        <a:latin typeface="Palatino Linotype" panose="02040502050505030304" pitchFamily="18" charset="0"/>
                        <a:ea typeface="+mn-ea"/>
                        <a:cs typeface="+mn-cs"/>
                      </a:endParaRPr>
                    </a:p>
                  </a:txBody>
                  <a:tcPr anchor="ctr"/>
                </a:tc>
                <a:extLst>
                  <a:ext uri="{0D108BD9-81ED-4DB2-BD59-A6C34878D82A}">
                    <a16:rowId xmlns:a16="http://schemas.microsoft.com/office/drawing/2014/main" val="3486922796"/>
                  </a:ext>
                </a:extLst>
              </a:tr>
              <a:tr h="274320">
                <a:tc>
                  <a:txBody>
                    <a:bodyPr/>
                    <a:lstStyle/>
                    <a:p>
                      <a:pPr marL="0" algn="ctr" defTabSz="457200" rtl="0" eaLnBrk="1" latinLnBrk="0" hangingPunct="1"/>
                      <a:r>
                        <a:rPr lang="en-US" sz="1400" b="1" kern="1200" dirty="0">
                          <a:solidFill>
                            <a:srgbClr val="595959"/>
                          </a:solidFill>
                          <a:effectLst/>
                          <a:latin typeface="Palatino Linotype" panose="02040502050505030304" pitchFamily="18" charset="0"/>
                          <a:ea typeface="+mn-ea"/>
                          <a:cs typeface="+mn-cs"/>
                        </a:rPr>
                        <a:t>4</a:t>
                      </a:r>
                    </a:p>
                  </a:txBody>
                  <a:tcPr/>
                </a:tc>
                <a:tc>
                  <a:txBody>
                    <a:bodyPr/>
                    <a:lstStyle/>
                    <a:p>
                      <a:pPr marL="0" algn="ctr" defTabSz="457200" rtl="0" eaLnBrk="1" latinLnBrk="0" hangingPunct="1"/>
                      <a:r>
                        <a:rPr lang="en-US" sz="1400" b="1" kern="1200" dirty="0">
                          <a:solidFill>
                            <a:srgbClr val="595959"/>
                          </a:solidFill>
                          <a:effectLst/>
                          <a:latin typeface="Palatino Linotype" panose="02040502050505030304" pitchFamily="18" charset="0"/>
                          <a:ea typeface="+mn-ea"/>
                          <a:cs typeface="+mn-cs"/>
                        </a:rPr>
                        <a:t>-</a:t>
                      </a:r>
                      <a:r>
                        <a:rPr lang="en-US" sz="1400" b="1" kern="1200" dirty="0">
                          <a:solidFill>
                            <a:srgbClr val="30ACEC"/>
                          </a:solidFill>
                          <a:effectLst/>
                          <a:latin typeface="Palatino Linotype" panose="02040502050505030304" pitchFamily="18" charset="0"/>
                          <a:ea typeface="+mn-ea"/>
                          <a:cs typeface="+mn-cs"/>
                        </a:rPr>
                        <a:t>et</a:t>
                      </a:r>
                      <a:r>
                        <a:rPr lang="en-US" sz="1400" b="1" kern="1200" dirty="0">
                          <a:solidFill>
                            <a:srgbClr val="595959"/>
                          </a:solidFill>
                          <a:effectLst/>
                          <a:latin typeface="Palatino Linotype" panose="02040502050505030304" pitchFamily="18" charset="0"/>
                          <a:ea typeface="+mn-ea"/>
                          <a:cs typeface="+mn-cs"/>
                        </a:rPr>
                        <a:t>-</a:t>
                      </a:r>
                    </a:p>
                  </a:txBody>
                  <a:tcPr anchor="ctr"/>
                </a:tc>
                <a:tc>
                  <a:txBody>
                    <a:bodyPr/>
                    <a:lstStyle/>
                    <a:p>
                      <a:pPr marL="0" algn="ctr" defTabSz="457200" rtl="0" eaLnBrk="1" latinLnBrk="0" hangingPunct="1"/>
                      <a:r>
                        <a:rPr lang="en-US" sz="1400" b="1" kern="1200" dirty="0">
                          <a:solidFill>
                            <a:srgbClr val="595959"/>
                          </a:solidFill>
                          <a:effectLst/>
                          <a:latin typeface="Palatino Linotype" panose="02040502050505030304" pitchFamily="18" charset="0"/>
                          <a:ea typeface="+mn-ea"/>
                          <a:cs typeface="+mn-cs"/>
                        </a:rPr>
                        <a:t>-</a:t>
                      </a:r>
                      <a:r>
                        <a:rPr lang="en-US" sz="1400" b="1" kern="1200" dirty="0" err="1">
                          <a:solidFill>
                            <a:srgbClr val="595959"/>
                          </a:solidFill>
                          <a:effectLst/>
                          <a:latin typeface="Palatino Linotype" panose="02040502050505030304" pitchFamily="18" charset="0"/>
                          <a:ea typeface="+mn-ea"/>
                          <a:cs typeface="+mn-cs"/>
                        </a:rPr>
                        <a:t>ine</a:t>
                      </a:r>
                      <a:endParaRPr lang="en-US" sz="1400" b="1" kern="1200" dirty="0">
                        <a:solidFill>
                          <a:srgbClr val="595959"/>
                        </a:solidFill>
                        <a:effectLst/>
                        <a:latin typeface="Palatino Linotype" panose="02040502050505030304" pitchFamily="18" charset="0"/>
                        <a:ea typeface="+mn-ea"/>
                        <a:cs typeface="+mn-cs"/>
                      </a:endParaRPr>
                    </a:p>
                  </a:txBody>
                  <a:tcPr/>
                </a:tc>
                <a:tc>
                  <a:txBody>
                    <a:bodyPr/>
                    <a:lstStyle/>
                    <a:p>
                      <a:pPr marL="0" algn="ctr" defTabSz="457200" rtl="0" eaLnBrk="1" latinLnBrk="0" hangingPunct="1"/>
                      <a:r>
                        <a:rPr lang="en-US" sz="1400" b="1" kern="1200" dirty="0">
                          <a:solidFill>
                            <a:srgbClr val="595959"/>
                          </a:solidFill>
                          <a:effectLst/>
                          <a:latin typeface="Palatino Linotype" panose="02040502050505030304" pitchFamily="18" charset="0"/>
                          <a:ea typeface="+mn-ea"/>
                          <a:cs typeface="+mn-cs"/>
                        </a:rPr>
                        <a:t>-</a:t>
                      </a:r>
                      <a:r>
                        <a:rPr lang="en-US" sz="1400" b="1" kern="1200" dirty="0" err="1">
                          <a:solidFill>
                            <a:srgbClr val="595959"/>
                          </a:solidFill>
                          <a:effectLst/>
                          <a:latin typeface="Palatino Linotype" panose="02040502050505030304" pitchFamily="18" charset="0"/>
                          <a:ea typeface="+mn-ea"/>
                          <a:cs typeface="+mn-cs"/>
                        </a:rPr>
                        <a:t>ene</a:t>
                      </a:r>
                      <a:endParaRPr lang="en-US" sz="1400" b="1" kern="1200" dirty="0">
                        <a:solidFill>
                          <a:srgbClr val="595959"/>
                        </a:solidFill>
                        <a:effectLst/>
                        <a:latin typeface="Palatino Linotype" panose="02040502050505030304" pitchFamily="18" charset="0"/>
                        <a:ea typeface="+mn-ea"/>
                        <a:cs typeface="+mn-cs"/>
                      </a:endParaRPr>
                    </a:p>
                  </a:txBody>
                  <a:tcPr/>
                </a:tc>
                <a:extLst>
                  <a:ext uri="{0D108BD9-81ED-4DB2-BD59-A6C34878D82A}">
                    <a16:rowId xmlns:a16="http://schemas.microsoft.com/office/drawing/2014/main" val="1754767126"/>
                  </a:ext>
                </a:extLst>
              </a:tr>
              <a:tr h="274320">
                <a:tc>
                  <a:txBody>
                    <a:bodyPr/>
                    <a:lstStyle/>
                    <a:p>
                      <a:pPr marL="0" algn="ctr" defTabSz="457200" rtl="0" eaLnBrk="1" latinLnBrk="0" hangingPunct="1"/>
                      <a:r>
                        <a:rPr lang="en-US" sz="1400" b="1" kern="1200" dirty="0">
                          <a:solidFill>
                            <a:srgbClr val="595959"/>
                          </a:solidFill>
                          <a:effectLst/>
                          <a:latin typeface="Palatino Linotype" panose="02040502050505030304" pitchFamily="18" charset="0"/>
                          <a:ea typeface="+mn-ea"/>
                          <a:cs typeface="+mn-cs"/>
                        </a:rPr>
                        <a:t>5</a:t>
                      </a:r>
                    </a:p>
                  </a:txBody>
                  <a:tcPr/>
                </a:tc>
                <a:tc>
                  <a:txBody>
                    <a:bodyPr/>
                    <a:lstStyle/>
                    <a:p>
                      <a:pPr marL="0" algn="ctr" defTabSz="457200" rtl="0" eaLnBrk="1" latinLnBrk="0" hangingPunct="1"/>
                      <a:r>
                        <a:rPr lang="en-US" sz="1400" b="1" kern="1200" dirty="0">
                          <a:solidFill>
                            <a:srgbClr val="595959"/>
                          </a:solidFill>
                          <a:effectLst/>
                          <a:latin typeface="Palatino Linotype" panose="02040502050505030304" pitchFamily="18" charset="0"/>
                          <a:ea typeface="+mn-ea"/>
                          <a:cs typeface="+mn-cs"/>
                        </a:rPr>
                        <a:t>-</a:t>
                      </a:r>
                      <a:r>
                        <a:rPr lang="en-US" sz="1400" b="1" kern="1200" dirty="0" err="1">
                          <a:solidFill>
                            <a:srgbClr val="30ACEC"/>
                          </a:solidFill>
                          <a:effectLst/>
                          <a:latin typeface="Palatino Linotype" panose="02040502050505030304" pitchFamily="18" charset="0"/>
                          <a:ea typeface="+mn-ea"/>
                          <a:cs typeface="+mn-cs"/>
                        </a:rPr>
                        <a:t>ol</a:t>
                      </a:r>
                      <a:r>
                        <a:rPr lang="en-US" sz="1400" b="1" kern="1200" dirty="0">
                          <a:solidFill>
                            <a:srgbClr val="595959"/>
                          </a:solidFill>
                          <a:effectLst/>
                          <a:latin typeface="Palatino Linotype" panose="02040502050505030304" pitchFamily="18" charset="0"/>
                          <a:ea typeface="+mn-ea"/>
                          <a:cs typeface="+mn-cs"/>
                        </a:rPr>
                        <a:t>-</a:t>
                      </a:r>
                    </a:p>
                  </a:txBody>
                  <a:tcPr anchor="ctr"/>
                </a:tc>
                <a:tc>
                  <a:txBody>
                    <a:bodyPr/>
                    <a:lstStyle/>
                    <a:p>
                      <a:pPr marL="0" algn="ctr" defTabSz="457200" rtl="0" eaLnBrk="1" latinLnBrk="0" hangingPunct="1"/>
                      <a:r>
                        <a:rPr lang="en-US" sz="1400" b="1" kern="1200" dirty="0">
                          <a:solidFill>
                            <a:srgbClr val="595959"/>
                          </a:solidFill>
                          <a:effectLst/>
                          <a:latin typeface="Palatino Linotype" panose="02040502050505030304" pitchFamily="18" charset="0"/>
                          <a:ea typeface="+mn-ea"/>
                          <a:cs typeface="+mn-cs"/>
                        </a:rPr>
                        <a:t>-</a:t>
                      </a:r>
                      <a:r>
                        <a:rPr lang="en-US" sz="1400" b="1" kern="1200" dirty="0" err="1">
                          <a:solidFill>
                            <a:srgbClr val="595959"/>
                          </a:solidFill>
                          <a:effectLst/>
                          <a:latin typeface="Palatino Linotype" panose="02040502050505030304" pitchFamily="18" charset="0"/>
                          <a:ea typeface="+mn-ea"/>
                          <a:cs typeface="+mn-cs"/>
                        </a:rPr>
                        <a:t>ine</a:t>
                      </a:r>
                      <a:endParaRPr lang="en-US" sz="1400" b="1" kern="1200" dirty="0">
                        <a:solidFill>
                          <a:srgbClr val="595959"/>
                        </a:solidFill>
                        <a:effectLst/>
                        <a:latin typeface="Palatino Linotype" panose="02040502050505030304" pitchFamily="18" charset="0"/>
                        <a:ea typeface="+mn-ea"/>
                        <a:cs typeface="+mn-cs"/>
                      </a:endParaRPr>
                    </a:p>
                  </a:txBody>
                  <a:tcPr/>
                </a:tc>
                <a:tc>
                  <a:txBody>
                    <a:bodyPr/>
                    <a:lstStyle/>
                    <a:p>
                      <a:pPr marL="0" algn="ctr" defTabSz="457200" rtl="0" eaLnBrk="1" latinLnBrk="0" hangingPunct="1"/>
                      <a:r>
                        <a:rPr lang="en-US" sz="1400" b="1" kern="1200" dirty="0">
                          <a:solidFill>
                            <a:srgbClr val="595959"/>
                          </a:solidFill>
                          <a:effectLst/>
                          <a:latin typeface="Palatino Linotype" panose="02040502050505030304" pitchFamily="18" charset="0"/>
                          <a:ea typeface="+mn-ea"/>
                          <a:cs typeface="+mn-cs"/>
                        </a:rPr>
                        <a:t>-</a:t>
                      </a:r>
                      <a:r>
                        <a:rPr lang="en-US" sz="1400" b="1" kern="1200" dirty="0" err="1">
                          <a:solidFill>
                            <a:srgbClr val="595959"/>
                          </a:solidFill>
                          <a:effectLst/>
                          <a:latin typeface="Palatino Linotype" panose="02040502050505030304" pitchFamily="18" charset="0"/>
                          <a:ea typeface="+mn-ea"/>
                          <a:cs typeface="+mn-cs"/>
                        </a:rPr>
                        <a:t>ene</a:t>
                      </a:r>
                      <a:endParaRPr lang="en-US" sz="1400" b="1" kern="1200" dirty="0">
                        <a:solidFill>
                          <a:srgbClr val="595959"/>
                        </a:solidFill>
                        <a:effectLst/>
                        <a:latin typeface="Palatino Linotype" panose="02040502050505030304" pitchFamily="18" charset="0"/>
                        <a:ea typeface="+mn-ea"/>
                        <a:cs typeface="+mn-cs"/>
                      </a:endParaRPr>
                    </a:p>
                  </a:txBody>
                  <a:tcPr/>
                </a:tc>
                <a:extLst>
                  <a:ext uri="{0D108BD9-81ED-4DB2-BD59-A6C34878D82A}">
                    <a16:rowId xmlns:a16="http://schemas.microsoft.com/office/drawing/2014/main" val="3566356751"/>
                  </a:ext>
                </a:extLst>
              </a:tr>
            </a:tbl>
          </a:graphicData>
        </a:graphic>
      </p:graphicFrame>
      <p:graphicFrame>
        <p:nvGraphicFramePr>
          <p:cNvPr id="10" name="Table 9">
            <a:extLst>
              <a:ext uri="{FF2B5EF4-FFF2-40B4-BE49-F238E27FC236}">
                <a16:creationId xmlns:a16="http://schemas.microsoft.com/office/drawing/2014/main" id="{20CD0759-F58F-463F-B2AD-1F423151BB79}"/>
              </a:ext>
            </a:extLst>
          </p:cNvPr>
          <p:cNvGraphicFramePr>
            <a:graphicFrameLocks noGrp="1"/>
          </p:cNvGraphicFramePr>
          <p:nvPr>
            <p:extLst>
              <p:ext uri="{D42A27DB-BD31-4B8C-83A1-F6EECF244321}">
                <p14:modId xmlns:p14="http://schemas.microsoft.com/office/powerpoint/2010/main" val="2256746433"/>
              </p:ext>
            </p:extLst>
          </p:nvPr>
        </p:nvGraphicFramePr>
        <p:xfrm>
          <a:off x="2911638" y="2864852"/>
          <a:ext cx="5474370" cy="370840"/>
        </p:xfrm>
        <a:graphic>
          <a:graphicData uri="http://schemas.openxmlformats.org/drawingml/2006/table">
            <a:tbl>
              <a:tblPr firstRow="1" bandRow="1">
                <a:tableStyleId>{5C22544A-7EE6-4342-B048-85BDC9FD1C3A}</a:tableStyleId>
              </a:tblPr>
              <a:tblGrid>
                <a:gridCol w="2741665">
                  <a:extLst>
                    <a:ext uri="{9D8B030D-6E8A-4147-A177-3AD203B41FA5}">
                      <a16:colId xmlns:a16="http://schemas.microsoft.com/office/drawing/2014/main" val="826149793"/>
                    </a:ext>
                  </a:extLst>
                </a:gridCol>
                <a:gridCol w="2732705">
                  <a:extLst>
                    <a:ext uri="{9D8B030D-6E8A-4147-A177-3AD203B41FA5}">
                      <a16:colId xmlns:a16="http://schemas.microsoft.com/office/drawing/2014/main" val="1668035418"/>
                    </a:ext>
                  </a:extLst>
                </a:gridCol>
              </a:tblGrid>
              <a:tr h="370840">
                <a:tc>
                  <a:txBody>
                    <a:bodyPr/>
                    <a:lstStyle/>
                    <a:p>
                      <a:pPr algn="ctr"/>
                      <a:r>
                        <a:rPr lang="en-US" sz="1800" b="1" kern="1200" dirty="0">
                          <a:solidFill>
                            <a:schemeClr val="lt1"/>
                          </a:solidFill>
                          <a:effectLst>
                            <a:outerShdw blurRad="38100" dist="38100" dir="2700000" algn="tl">
                              <a:srgbClr val="000000">
                                <a:alpha val="43137"/>
                              </a:srgbClr>
                            </a:outerShdw>
                          </a:effectLst>
                          <a:latin typeface="Palatino Linotype" panose="02040502050505030304" pitchFamily="18" charset="0"/>
                          <a:ea typeface="+mn-ea"/>
                          <a:cs typeface="+mn-cs"/>
                        </a:rPr>
                        <a:t>Ring with Nitrogen</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b="1" kern="1200" dirty="0">
                          <a:solidFill>
                            <a:schemeClr val="lt1"/>
                          </a:solidFill>
                          <a:effectLst>
                            <a:outerShdw blurRad="38100" dist="38100" dir="2700000" algn="tl">
                              <a:srgbClr val="000000">
                                <a:alpha val="43137"/>
                              </a:srgbClr>
                            </a:outerShdw>
                          </a:effectLst>
                          <a:latin typeface="Palatino Linotype" panose="02040502050505030304" pitchFamily="18" charset="0"/>
                          <a:ea typeface="+mn-ea"/>
                          <a:cs typeface="+mn-cs"/>
                        </a:rPr>
                        <a:t>Ring without Nitrogen</a:t>
                      </a:r>
                    </a:p>
                  </a:txBody>
                  <a:tcPr/>
                </a:tc>
                <a:extLst>
                  <a:ext uri="{0D108BD9-81ED-4DB2-BD59-A6C34878D82A}">
                    <a16:rowId xmlns:a16="http://schemas.microsoft.com/office/drawing/2014/main" val="1790853336"/>
                  </a:ext>
                </a:extLst>
              </a:tr>
            </a:tbl>
          </a:graphicData>
        </a:graphic>
      </p:graphicFrame>
      <p:graphicFrame>
        <p:nvGraphicFramePr>
          <p:cNvPr id="11" name="Table 10">
            <a:extLst>
              <a:ext uri="{FF2B5EF4-FFF2-40B4-BE49-F238E27FC236}">
                <a16:creationId xmlns:a16="http://schemas.microsoft.com/office/drawing/2014/main" id="{7F78D527-2E1F-4016-A6DE-8CEE7DA3F2EB}"/>
              </a:ext>
            </a:extLst>
          </p:cNvPr>
          <p:cNvGraphicFramePr>
            <a:graphicFrameLocks noGrp="1"/>
          </p:cNvGraphicFramePr>
          <p:nvPr>
            <p:extLst>
              <p:ext uri="{D42A27DB-BD31-4B8C-83A1-F6EECF244321}">
                <p14:modId xmlns:p14="http://schemas.microsoft.com/office/powerpoint/2010/main" val="2584396766"/>
              </p:ext>
            </p:extLst>
          </p:nvPr>
        </p:nvGraphicFramePr>
        <p:xfrm>
          <a:off x="2907628" y="2478505"/>
          <a:ext cx="5474370" cy="370840"/>
        </p:xfrm>
        <a:graphic>
          <a:graphicData uri="http://schemas.openxmlformats.org/drawingml/2006/table">
            <a:tbl>
              <a:tblPr firstRow="1" bandRow="1">
                <a:tableStyleId>{5C22544A-7EE6-4342-B048-85BDC9FD1C3A}</a:tableStyleId>
              </a:tblPr>
              <a:tblGrid>
                <a:gridCol w="5474370">
                  <a:extLst>
                    <a:ext uri="{9D8B030D-6E8A-4147-A177-3AD203B41FA5}">
                      <a16:colId xmlns:a16="http://schemas.microsoft.com/office/drawing/2014/main" val="826149793"/>
                    </a:ext>
                  </a:extLst>
                </a:gridCol>
              </a:tblGrid>
              <a:tr h="37084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b="1" kern="1200" dirty="0">
                          <a:solidFill>
                            <a:schemeClr val="lt1"/>
                          </a:solidFill>
                          <a:effectLst>
                            <a:outerShdw blurRad="38100" dist="38100" dir="2700000" algn="tl">
                              <a:srgbClr val="000000">
                                <a:alpha val="43137"/>
                              </a:srgbClr>
                            </a:outerShdw>
                          </a:effectLst>
                          <a:latin typeface="Palatino Linotype" panose="02040502050505030304" pitchFamily="18" charset="0"/>
                          <a:ea typeface="+mn-ea"/>
                          <a:cs typeface="+mn-cs"/>
                        </a:rPr>
                        <a:t>Suffix</a:t>
                      </a:r>
                    </a:p>
                  </a:txBody>
                  <a:tcPr/>
                </a:tc>
                <a:extLst>
                  <a:ext uri="{0D108BD9-81ED-4DB2-BD59-A6C34878D82A}">
                    <a16:rowId xmlns:a16="http://schemas.microsoft.com/office/drawing/2014/main" val="1790853336"/>
                  </a:ext>
                </a:extLst>
              </a:tr>
            </a:tbl>
          </a:graphicData>
        </a:graphic>
      </p:graphicFrame>
      <p:sp>
        <p:nvSpPr>
          <p:cNvPr id="9" name="Rectangle 8">
            <a:extLst>
              <a:ext uri="{FF2B5EF4-FFF2-40B4-BE49-F238E27FC236}">
                <a16:creationId xmlns:a16="http://schemas.microsoft.com/office/drawing/2014/main" id="{8440479C-857B-43F5-897D-0009AC49791C}"/>
              </a:ext>
            </a:extLst>
          </p:cNvPr>
          <p:cNvSpPr/>
          <p:nvPr/>
        </p:nvSpPr>
        <p:spPr>
          <a:xfrm>
            <a:off x="840873" y="4641977"/>
            <a:ext cx="8039100" cy="1430200"/>
          </a:xfrm>
          <a:prstGeom prst="rect">
            <a:avLst/>
          </a:prstGeom>
        </p:spPr>
        <p:txBody>
          <a:bodyPr wrap="square">
            <a:spAutoFit/>
          </a:bodyPr>
          <a:lstStyle/>
          <a:p>
            <a:pPr marL="285750" indent="-285750">
              <a:lnSpc>
                <a:spcPct val="150000"/>
              </a:lnSpc>
              <a:buFont typeface="Courier New" panose="02070309020205020404" pitchFamily="49" charset="0"/>
              <a:buChar char="o"/>
            </a:pPr>
            <a:r>
              <a:rPr lang="en-US" sz="2000" dirty="0">
                <a:latin typeface="Palatino Linotype" panose="02040502050505030304" pitchFamily="18" charset="0"/>
              </a:rPr>
              <a:t>According to this system heterocycles are named by combining appropriate </a:t>
            </a:r>
            <a:r>
              <a:rPr lang="en-US" sz="2000" b="1" i="1" dirty="0">
                <a:solidFill>
                  <a:srgbClr val="30ACEC"/>
                </a:solidFill>
                <a:latin typeface="Palatino Linotype" panose="02040502050505030304" pitchFamily="18" charset="0"/>
              </a:rPr>
              <a:t>prefix</a:t>
            </a:r>
            <a:r>
              <a:rPr lang="en-US" sz="2000" dirty="0">
                <a:latin typeface="Palatino Linotype" panose="02040502050505030304" pitchFamily="18" charset="0"/>
              </a:rPr>
              <a:t>,</a:t>
            </a:r>
            <a:r>
              <a:rPr lang="en-US" sz="2000" b="1" i="1" dirty="0">
                <a:solidFill>
                  <a:srgbClr val="30ACEC"/>
                </a:solidFill>
                <a:latin typeface="Palatino Linotype" panose="02040502050505030304" pitchFamily="18" charset="0"/>
              </a:rPr>
              <a:t> stem</a:t>
            </a:r>
            <a:r>
              <a:rPr lang="en-US" sz="2000" dirty="0">
                <a:latin typeface="Palatino Linotype" panose="02040502050505030304" pitchFamily="18" charset="0"/>
              </a:rPr>
              <a:t>,</a:t>
            </a:r>
            <a:r>
              <a:rPr lang="en-US" sz="2000" b="1" i="1" dirty="0">
                <a:solidFill>
                  <a:srgbClr val="30ACEC"/>
                </a:solidFill>
                <a:latin typeface="Palatino Linotype" panose="02040502050505030304" pitchFamily="18" charset="0"/>
              </a:rPr>
              <a:t> </a:t>
            </a:r>
            <a:r>
              <a:rPr lang="en-US" sz="2000" dirty="0">
                <a:latin typeface="Palatino Linotype" panose="02040502050505030304" pitchFamily="18" charset="0"/>
              </a:rPr>
              <a:t>and</a:t>
            </a:r>
            <a:r>
              <a:rPr lang="en-US" sz="2000" b="1" i="1" dirty="0">
                <a:solidFill>
                  <a:srgbClr val="30ACEC"/>
                </a:solidFill>
                <a:latin typeface="Palatino Linotype" panose="02040502050505030304" pitchFamily="18" charset="0"/>
              </a:rPr>
              <a:t> suffix</a:t>
            </a:r>
            <a:r>
              <a:rPr lang="en-US" sz="2000" dirty="0">
                <a:latin typeface="Palatino Linotype" panose="02040502050505030304" pitchFamily="18" charset="0"/>
              </a:rPr>
              <a:t>,</a:t>
            </a:r>
            <a:r>
              <a:rPr lang="en-US" sz="2000" b="1" i="1" dirty="0">
                <a:solidFill>
                  <a:srgbClr val="30ACEC"/>
                </a:solidFill>
                <a:latin typeface="Palatino Linotype" panose="02040502050505030304" pitchFamily="18" charset="0"/>
              </a:rPr>
              <a:t> </a:t>
            </a:r>
            <a:r>
              <a:rPr lang="en-US" sz="2000" dirty="0">
                <a:latin typeface="Palatino Linotype" panose="02040502050505030304" pitchFamily="18" charset="0"/>
              </a:rPr>
              <a:t>the letter “</a:t>
            </a:r>
            <a:r>
              <a:rPr lang="en-US" sz="2000" b="1" dirty="0">
                <a:latin typeface="Palatino Linotype" panose="02040502050505030304" pitchFamily="18" charset="0"/>
              </a:rPr>
              <a:t>a</a:t>
            </a:r>
            <a:r>
              <a:rPr lang="en-US" sz="2000" dirty="0">
                <a:latin typeface="Palatino Linotype" panose="02040502050505030304" pitchFamily="18" charset="0"/>
              </a:rPr>
              <a:t>” in the </a:t>
            </a:r>
            <a:r>
              <a:rPr lang="en-US" sz="2000" b="1" i="1" dirty="0">
                <a:solidFill>
                  <a:srgbClr val="30ACEC"/>
                </a:solidFill>
                <a:latin typeface="Palatino Linotype" panose="02040502050505030304" pitchFamily="18" charset="0"/>
              </a:rPr>
              <a:t>prefix</a:t>
            </a:r>
            <a:r>
              <a:rPr lang="en-US" sz="2000" dirty="0">
                <a:latin typeface="Palatino Linotype" panose="02040502050505030304" pitchFamily="18" charset="0"/>
              </a:rPr>
              <a:t> is omitted where necessary.</a:t>
            </a:r>
          </a:p>
        </p:txBody>
      </p:sp>
    </p:spTree>
    <p:extLst>
      <p:ext uri="{BB962C8B-B14F-4D97-AF65-F5344CB8AC3E}">
        <p14:creationId xmlns:p14="http://schemas.microsoft.com/office/powerpoint/2010/main" val="1289781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66E7B45-57A7-46DD-BC2E-85F8D1FBD862}"/>
              </a:ext>
            </a:extLst>
          </p:cNvPr>
          <p:cNvSpPr>
            <a:spLocks noGrp="1"/>
          </p:cNvSpPr>
          <p:nvPr>
            <p:ph type="sldNum" sz="quarter" idx="12"/>
          </p:nvPr>
        </p:nvSpPr>
        <p:spPr/>
        <p:txBody>
          <a:bodyPr/>
          <a:lstStyle/>
          <a:p>
            <a:fld id="{1D94C029-46D2-4EB7-AD29-70B14203DBE4}" type="slidenum">
              <a:rPr lang="en-US" smtClean="0"/>
              <a:t>22</a:t>
            </a:fld>
            <a:endParaRPr lang="en-US"/>
          </a:p>
        </p:txBody>
      </p:sp>
      <p:sp>
        <p:nvSpPr>
          <p:cNvPr id="8" name="Rectangle 7">
            <a:extLst>
              <a:ext uri="{FF2B5EF4-FFF2-40B4-BE49-F238E27FC236}">
                <a16:creationId xmlns:a16="http://schemas.microsoft.com/office/drawing/2014/main" id="{D88CC349-90F9-46A6-A1C6-BF4C68D39C34}"/>
              </a:ext>
            </a:extLst>
          </p:cNvPr>
          <p:cNvSpPr/>
          <p:nvPr/>
        </p:nvSpPr>
        <p:spPr>
          <a:xfrm>
            <a:off x="985252" y="1429545"/>
            <a:ext cx="8039100" cy="400110"/>
          </a:xfrm>
          <a:prstGeom prst="rect">
            <a:avLst/>
          </a:prstGeom>
        </p:spPr>
        <p:txBody>
          <a:bodyPr wrap="square">
            <a:spAutoFit/>
          </a:bodyPr>
          <a:lstStyle/>
          <a:p>
            <a:pPr marL="285750" indent="-285750">
              <a:buFont typeface="Courier New" panose="02070309020205020404" pitchFamily="49" charset="0"/>
              <a:buChar char="o"/>
            </a:pPr>
            <a:r>
              <a:rPr lang="en-US" sz="2000" u="sng" dirty="0">
                <a:latin typeface="Palatino Linotype" panose="02040502050505030304" pitchFamily="18" charset="0"/>
              </a:rPr>
              <a:t>Rules:</a:t>
            </a:r>
          </a:p>
        </p:txBody>
      </p:sp>
      <p:sp>
        <p:nvSpPr>
          <p:cNvPr id="12" name="Title 12">
            <a:extLst>
              <a:ext uri="{FF2B5EF4-FFF2-40B4-BE49-F238E27FC236}">
                <a16:creationId xmlns:a16="http://schemas.microsoft.com/office/drawing/2014/main" id="{3D9916A7-19AB-4A41-B4BD-9BEC201CD9C5}"/>
              </a:ext>
            </a:extLst>
          </p:cNvPr>
          <p:cNvSpPr>
            <a:spLocks noGrp="1"/>
          </p:cNvSpPr>
          <p:nvPr>
            <p:ph type="title"/>
          </p:nvPr>
        </p:nvSpPr>
        <p:spPr>
          <a:xfrm>
            <a:off x="1060333" y="171451"/>
            <a:ext cx="8300230" cy="704849"/>
          </a:xfrm>
        </p:spPr>
        <p:txBody>
          <a:bodyPr>
            <a:noAutofit/>
          </a:bodyPr>
          <a:lstStyle/>
          <a:p>
            <a:pPr algn="l"/>
            <a:r>
              <a:rPr lang="en-US" sz="4400" b="1" dirty="0">
                <a:solidFill>
                  <a:srgbClr val="30ACEC"/>
                </a:solidFill>
                <a:effectLst>
                  <a:outerShdw blurRad="38100" dist="38100" dir="2700000" algn="tl">
                    <a:srgbClr val="000000">
                      <a:alpha val="43137"/>
                    </a:srgbClr>
                  </a:outerShdw>
                </a:effectLst>
              </a:rPr>
              <a:t>2. The </a:t>
            </a:r>
            <a:r>
              <a:rPr lang="en-US" sz="4400" b="1" dirty="0" err="1">
                <a:solidFill>
                  <a:srgbClr val="30ACEC"/>
                </a:solidFill>
                <a:effectLst>
                  <a:outerShdw blurRad="38100" dist="38100" dir="2700000" algn="tl">
                    <a:srgbClr val="000000">
                      <a:alpha val="43137"/>
                    </a:srgbClr>
                  </a:outerShdw>
                </a:effectLst>
              </a:rPr>
              <a:t>Hantzsch</a:t>
            </a:r>
            <a:r>
              <a:rPr lang="en-US" sz="4400" b="1" dirty="0">
                <a:solidFill>
                  <a:srgbClr val="30ACEC"/>
                </a:solidFill>
                <a:effectLst>
                  <a:outerShdw blurRad="38100" dist="38100" dir="2700000" algn="tl">
                    <a:srgbClr val="000000">
                      <a:alpha val="43137"/>
                    </a:srgbClr>
                  </a:outerShdw>
                </a:effectLst>
              </a:rPr>
              <a:t>-Widman Nomenclature</a:t>
            </a:r>
          </a:p>
        </p:txBody>
      </p:sp>
      <p:graphicFrame>
        <p:nvGraphicFramePr>
          <p:cNvPr id="10" name="Object 9">
            <a:extLst>
              <a:ext uri="{FF2B5EF4-FFF2-40B4-BE49-F238E27FC236}">
                <a16:creationId xmlns:a16="http://schemas.microsoft.com/office/drawing/2014/main" id="{A8EAEE2E-8947-4D38-B4E7-8369E366491E}"/>
              </a:ext>
            </a:extLst>
          </p:cNvPr>
          <p:cNvGraphicFramePr>
            <a:graphicFrameLocks noChangeAspect="1"/>
          </p:cNvGraphicFramePr>
          <p:nvPr>
            <p:extLst>
              <p:ext uri="{D42A27DB-BD31-4B8C-83A1-F6EECF244321}">
                <p14:modId xmlns:p14="http://schemas.microsoft.com/office/powerpoint/2010/main" val="3723436889"/>
              </p:ext>
            </p:extLst>
          </p:nvPr>
        </p:nvGraphicFramePr>
        <p:xfrm>
          <a:off x="3350389" y="2675271"/>
          <a:ext cx="1078654" cy="1210260"/>
        </p:xfrm>
        <a:graphic>
          <a:graphicData uri="http://schemas.openxmlformats.org/presentationml/2006/ole">
            <mc:AlternateContent xmlns:mc="http://schemas.openxmlformats.org/markup-compatibility/2006">
              <mc:Choice xmlns:v="urn:schemas-microsoft-com:vml" Requires="v">
                <p:oleObj spid="_x0000_s15682" name="CS ChemDraw Drawing" r:id="rId3" imgW="844150" imgH="947591" progId="ChemDraw.Document.6.0">
                  <p:embed/>
                </p:oleObj>
              </mc:Choice>
              <mc:Fallback>
                <p:oleObj name="CS ChemDraw Drawing" r:id="rId3" imgW="844150" imgH="947591" progId="ChemDraw.Document.6.0">
                  <p:embed/>
                  <p:pic>
                    <p:nvPicPr>
                      <p:cNvPr id="10" name="Object 9">
                        <a:extLst>
                          <a:ext uri="{FF2B5EF4-FFF2-40B4-BE49-F238E27FC236}">
                            <a16:creationId xmlns:a16="http://schemas.microsoft.com/office/drawing/2014/main" id="{A8EAEE2E-8947-4D38-B4E7-8369E366491E}"/>
                          </a:ext>
                        </a:extLst>
                      </p:cNvPr>
                      <p:cNvPicPr/>
                      <p:nvPr/>
                    </p:nvPicPr>
                    <p:blipFill>
                      <a:blip r:embed="rId4"/>
                      <a:stretch>
                        <a:fillRect/>
                      </a:stretch>
                    </p:blipFill>
                    <p:spPr>
                      <a:xfrm>
                        <a:off x="3350389" y="2675271"/>
                        <a:ext cx="1078654" cy="1210260"/>
                      </a:xfrm>
                      <a:prstGeom prst="rect">
                        <a:avLst/>
                      </a:prstGeom>
                    </p:spPr>
                  </p:pic>
                </p:oleObj>
              </mc:Fallback>
            </mc:AlternateContent>
          </a:graphicData>
        </a:graphic>
      </p:graphicFrame>
      <p:sp>
        <p:nvSpPr>
          <p:cNvPr id="13" name="TextBox 12">
            <a:extLst>
              <a:ext uri="{FF2B5EF4-FFF2-40B4-BE49-F238E27FC236}">
                <a16:creationId xmlns:a16="http://schemas.microsoft.com/office/drawing/2014/main" id="{2D68CFA0-2816-4ACA-9148-8A868C8C72D5}"/>
              </a:ext>
            </a:extLst>
          </p:cNvPr>
          <p:cNvSpPr txBox="1"/>
          <p:nvPr/>
        </p:nvSpPr>
        <p:spPr>
          <a:xfrm>
            <a:off x="2791327" y="3800992"/>
            <a:ext cx="2033337" cy="369332"/>
          </a:xfrm>
          <a:prstGeom prst="rect">
            <a:avLst/>
          </a:prstGeom>
          <a:noFill/>
        </p:spPr>
        <p:txBody>
          <a:bodyPr wrap="square" rtlCol="0">
            <a:spAutoFit/>
          </a:bodyPr>
          <a:lstStyle/>
          <a:p>
            <a:pPr algn="ctr"/>
            <a:r>
              <a:rPr lang="en-US" b="1" dirty="0">
                <a:solidFill>
                  <a:srgbClr val="595959"/>
                </a:solidFill>
                <a:latin typeface="Palatino Linotype" panose="02040502050505030304" pitchFamily="18" charset="0"/>
              </a:rPr>
              <a:t>Aza + </a:t>
            </a:r>
            <a:r>
              <a:rPr lang="en-US" b="1" dirty="0" err="1">
                <a:solidFill>
                  <a:srgbClr val="595959"/>
                </a:solidFill>
                <a:latin typeface="Palatino Linotype" panose="02040502050505030304" pitchFamily="18" charset="0"/>
              </a:rPr>
              <a:t>ol</a:t>
            </a:r>
            <a:r>
              <a:rPr lang="en-US" b="1" dirty="0">
                <a:solidFill>
                  <a:srgbClr val="595959"/>
                </a:solidFill>
                <a:latin typeface="Palatino Linotype" panose="02040502050505030304" pitchFamily="18" charset="0"/>
              </a:rPr>
              <a:t> + e  </a:t>
            </a:r>
          </a:p>
        </p:txBody>
      </p:sp>
      <p:graphicFrame>
        <p:nvGraphicFramePr>
          <p:cNvPr id="15" name="Object 14">
            <a:extLst>
              <a:ext uri="{FF2B5EF4-FFF2-40B4-BE49-F238E27FC236}">
                <a16:creationId xmlns:a16="http://schemas.microsoft.com/office/drawing/2014/main" id="{2365E249-D014-4F9A-8171-812A7527A2A6}"/>
              </a:ext>
            </a:extLst>
          </p:cNvPr>
          <p:cNvGraphicFramePr>
            <a:graphicFrameLocks noChangeAspect="1"/>
          </p:cNvGraphicFramePr>
          <p:nvPr>
            <p:extLst>
              <p:ext uri="{D42A27DB-BD31-4B8C-83A1-F6EECF244321}">
                <p14:modId xmlns:p14="http://schemas.microsoft.com/office/powerpoint/2010/main" val="4242782718"/>
              </p:ext>
            </p:extLst>
          </p:nvPr>
        </p:nvGraphicFramePr>
        <p:xfrm>
          <a:off x="5112583" y="2538662"/>
          <a:ext cx="1033715" cy="1331745"/>
        </p:xfrm>
        <a:graphic>
          <a:graphicData uri="http://schemas.openxmlformats.org/presentationml/2006/ole">
            <mc:AlternateContent xmlns:mc="http://schemas.openxmlformats.org/markup-compatibility/2006">
              <mc:Choice xmlns:v="urn:schemas-microsoft-com:vml" Requires="v">
                <p:oleObj spid="_x0000_s15683" name="CS ChemDraw Drawing" r:id="rId5" imgW="891110" imgH="1145814" progId="ChemDraw.Document.6.0">
                  <p:embed/>
                </p:oleObj>
              </mc:Choice>
              <mc:Fallback>
                <p:oleObj name="CS ChemDraw Drawing" r:id="rId5" imgW="891110" imgH="1145814" progId="ChemDraw.Document.6.0">
                  <p:embed/>
                  <p:pic>
                    <p:nvPicPr>
                      <p:cNvPr id="15" name="Object 14">
                        <a:extLst>
                          <a:ext uri="{FF2B5EF4-FFF2-40B4-BE49-F238E27FC236}">
                            <a16:creationId xmlns:a16="http://schemas.microsoft.com/office/drawing/2014/main" id="{2365E249-D014-4F9A-8171-812A7527A2A6}"/>
                          </a:ext>
                        </a:extLst>
                      </p:cNvPr>
                      <p:cNvPicPr/>
                      <p:nvPr/>
                    </p:nvPicPr>
                    <p:blipFill>
                      <a:blip r:embed="rId6"/>
                      <a:stretch>
                        <a:fillRect/>
                      </a:stretch>
                    </p:blipFill>
                    <p:spPr>
                      <a:xfrm>
                        <a:off x="5112583" y="2538662"/>
                        <a:ext cx="1033715" cy="1331745"/>
                      </a:xfrm>
                      <a:prstGeom prst="rect">
                        <a:avLst/>
                      </a:prstGeom>
                    </p:spPr>
                  </p:pic>
                </p:oleObj>
              </mc:Fallback>
            </mc:AlternateContent>
          </a:graphicData>
        </a:graphic>
      </p:graphicFrame>
      <p:sp>
        <p:nvSpPr>
          <p:cNvPr id="16" name="TextBox 15">
            <a:extLst>
              <a:ext uri="{FF2B5EF4-FFF2-40B4-BE49-F238E27FC236}">
                <a16:creationId xmlns:a16="http://schemas.microsoft.com/office/drawing/2014/main" id="{25B6FD67-0082-404F-934C-379DD9B454B0}"/>
              </a:ext>
            </a:extLst>
          </p:cNvPr>
          <p:cNvSpPr txBox="1"/>
          <p:nvPr/>
        </p:nvSpPr>
        <p:spPr>
          <a:xfrm>
            <a:off x="4604085" y="3821045"/>
            <a:ext cx="2266272" cy="369332"/>
          </a:xfrm>
          <a:prstGeom prst="rect">
            <a:avLst/>
          </a:prstGeom>
          <a:noFill/>
        </p:spPr>
        <p:txBody>
          <a:bodyPr wrap="square" rtlCol="0">
            <a:spAutoFit/>
          </a:bodyPr>
          <a:lstStyle/>
          <a:p>
            <a:pPr algn="ctr"/>
            <a:r>
              <a:rPr lang="en-US" b="1" dirty="0">
                <a:solidFill>
                  <a:srgbClr val="595959"/>
                </a:solidFill>
                <a:latin typeface="Palatino Linotype" panose="02040502050505030304" pitchFamily="18" charset="0"/>
              </a:rPr>
              <a:t>Aza + in + </a:t>
            </a:r>
            <a:r>
              <a:rPr lang="en-US" b="1" dirty="0">
                <a:solidFill>
                  <a:schemeClr val="accent2">
                    <a:lumMod val="75000"/>
                  </a:schemeClr>
                </a:solidFill>
                <a:latin typeface="Palatino Linotype" panose="02040502050505030304" pitchFamily="18" charset="0"/>
              </a:rPr>
              <a:t>Perhydro</a:t>
            </a:r>
            <a:endParaRPr lang="en-US" b="1" dirty="0">
              <a:solidFill>
                <a:srgbClr val="595959"/>
              </a:solidFill>
              <a:latin typeface="Palatino Linotype" panose="02040502050505030304" pitchFamily="18" charset="0"/>
            </a:endParaRPr>
          </a:p>
        </p:txBody>
      </p:sp>
      <p:graphicFrame>
        <p:nvGraphicFramePr>
          <p:cNvPr id="18" name="Object 17">
            <a:extLst>
              <a:ext uri="{FF2B5EF4-FFF2-40B4-BE49-F238E27FC236}">
                <a16:creationId xmlns:a16="http://schemas.microsoft.com/office/drawing/2014/main" id="{D7EB297A-9E97-4C2B-BC48-96F97065F862}"/>
              </a:ext>
            </a:extLst>
          </p:cNvPr>
          <p:cNvGraphicFramePr>
            <a:graphicFrameLocks noChangeAspect="1"/>
          </p:cNvGraphicFramePr>
          <p:nvPr>
            <p:extLst>
              <p:ext uri="{D42A27DB-BD31-4B8C-83A1-F6EECF244321}">
                <p14:modId xmlns:p14="http://schemas.microsoft.com/office/powerpoint/2010/main" val="2485443375"/>
              </p:ext>
            </p:extLst>
          </p:nvPr>
        </p:nvGraphicFramePr>
        <p:xfrm>
          <a:off x="6918493" y="2580936"/>
          <a:ext cx="1064461" cy="1242517"/>
        </p:xfrm>
        <a:graphic>
          <a:graphicData uri="http://schemas.openxmlformats.org/presentationml/2006/ole">
            <mc:AlternateContent xmlns:mc="http://schemas.openxmlformats.org/markup-compatibility/2006">
              <mc:Choice xmlns:v="urn:schemas-microsoft-com:vml" Requires="v">
                <p:oleObj spid="_x0000_s15684" name="CS ChemDraw Drawing" r:id="rId7" imgW="891110" imgH="1038987" progId="ChemDraw.Document.6.0">
                  <p:embed/>
                </p:oleObj>
              </mc:Choice>
              <mc:Fallback>
                <p:oleObj name="CS ChemDraw Drawing" r:id="rId7" imgW="891110" imgH="1038987" progId="ChemDraw.Document.6.0">
                  <p:embed/>
                  <p:pic>
                    <p:nvPicPr>
                      <p:cNvPr id="18" name="Object 17">
                        <a:extLst>
                          <a:ext uri="{FF2B5EF4-FFF2-40B4-BE49-F238E27FC236}">
                            <a16:creationId xmlns:a16="http://schemas.microsoft.com/office/drawing/2014/main" id="{D7EB297A-9E97-4C2B-BC48-96F97065F862}"/>
                          </a:ext>
                        </a:extLst>
                      </p:cNvPr>
                      <p:cNvPicPr/>
                      <p:nvPr/>
                    </p:nvPicPr>
                    <p:blipFill>
                      <a:blip r:embed="rId8"/>
                      <a:stretch>
                        <a:fillRect/>
                      </a:stretch>
                    </p:blipFill>
                    <p:spPr>
                      <a:xfrm>
                        <a:off x="6918493" y="2580936"/>
                        <a:ext cx="1064461" cy="1242517"/>
                      </a:xfrm>
                      <a:prstGeom prst="rect">
                        <a:avLst/>
                      </a:prstGeom>
                    </p:spPr>
                  </p:pic>
                </p:oleObj>
              </mc:Fallback>
            </mc:AlternateContent>
          </a:graphicData>
        </a:graphic>
      </p:graphicFrame>
      <p:sp>
        <p:nvSpPr>
          <p:cNvPr id="19" name="TextBox 18">
            <a:extLst>
              <a:ext uri="{FF2B5EF4-FFF2-40B4-BE49-F238E27FC236}">
                <a16:creationId xmlns:a16="http://schemas.microsoft.com/office/drawing/2014/main" id="{727B40EB-4B4C-418A-847A-3CE5CDFA0F3D}"/>
              </a:ext>
            </a:extLst>
          </p:cNvPr>
          <p:cNvSpPr txBox="1"/>
          <p:nvPr/>
        </p:nvSpPr>
        <p:spPr>
          <a:xfrm>
            <a:off x="6464969" y="3817034"/>
            <a:ext cx="2033337" cy="369332"/>
          </a:xfrm>
          <a:prstGeom prst="rect">
            <a:avLst/>
          </a:prstGeom>
          <a:noFill/>
        </p:spPr>
        <p:txBody>
          <a:bodyPr wrap="square" rtlCol="0">
            <a:spAutoFit/>
          </a:bodyPr>
          <a:lstStyle/>
          <a:p>
            <a:pPr algn="ctr"/>
            <a:r>
              <a:rPr lang="en-US" b="1" dirty="0">
                <a:solidFill>
                  <a:srgbClr val="595959"/>
                </a:solidFill>
                <a:latin typeface="Palatino Linotype" panose="02040502050505030304" pitchFamily="18" charset="0"/>
              </a:rPr>
              <a:t>Aza + in + e  </a:t>
            </a:r>
          </a:p>
        </p:txBody>
      </p:sp>
      <p:sp>
        <p:nvSpPr>
          <p:cNvPr id="20" name="TextBox 19">
            <a:extLst>
              <a:ext uri="{FF2B5EF4-FFF2-40B4-BE49-F238E27FC236}">
                <a16:creationId xmlns:a16="http://schemas.microsoft.com/office/drawing/2014/main" id="{67B94A06-F02C-416C-A9C9-5E91EB1EABE9}"/>
              </a:ext>
            </a:extLst>
          </p:cNvPr>
          <p:cNvSpPr txBox="1"/>
          <p:nvPr/>
        </p:nvSpPr>
        <p:spPr>
          <a:xfrm>
            <a:off x="2727158" y="4133866"/>
            <a:ext cx="2033337" cy="369332"/>
          </a:xfrm>
          <a:prstGeom prst="rect">
            <a:avLst/>
          </a:prstGeom>
          <a:noFill/>
        </p:spPr>
        <p:txBody>
          <a:bodyPr wrap="square" rtlCol="0">
            <a:spAutoFit/>
          </a:bodyPr>
          <a:lstStyle/>
          <a:p>
            <a:pPr algn="ctr"/>
            <a:r>
              <a:rPr lang="en-US" b="1" dirty="0">
                <a:solidFill>
                  <a:srgbClr val="595959"/>
                </a:solidFill>
                <a:latin typeface="Palatino Linotype" panose="02040502050505030304" pitchFamily="18" charset="0"/>
              </a:rPr>
              <a:t>Azole  </a:t>
            </a:r>
          </a:p>
        </p:txBody>
      </p:sp>
      <p:sp>
        <p:nvSpPr>
          <p:cNvPr id="21" name="TextBox 20">
            <a:extLst>
              <a:ext uri="{FF2B5EF4-FFF2-40B4-BE49-F238E27FC236}">
                <a16:creationId xmlns:a16="http://schemas.microsoft.com/office/drawing/2014/main" id="{69EA3D4E-C4F3-4E70-BD27-C329FBC6E85D}"/>
              </a:ext>
            </a:extLst>
          </p:cNvPr>
          <p:cNvSpPr txBox="1"/>
          <p:nvPr/>
        </p:nvSpPr>
        <p:spPr>
          <a:xfrm>
            <a:off x="4600075" y="4093760"/>
            <a:ext cx="2033337" cy="369332"/>
          </a:xfrm>
          <a:prstGeom prst="rect">
            <a:avLst/>
          </a:prstGeom>
          <a:noFill/>
        </p:spPr>
        <p:txBody>
          <a:bodyPr wrap="square" rtlCol="0">
            <a:spAutoFit/>
          </a:bodyPr>
          <a:lstStyle/>
          <a:p>
            <a:pPr algn="ctr"/>
            <a:r>
              <a:rPr lang="en-US" b="1" dirty="0" err="1">
                <a:solidFill>
                  <a:schemeClr val="accent2">
                    <a:lumMod val="75000"/>
                  </a:schemeClr>
                </a:solidFill>
                <a:latin typeface="Palatino Linotype" panose="02040502050505030304" pitchFamily="18" charset="0"/>
              </a:rPr>
              <a:t>Perhydro</a:t>
            </a:r>
            <a:r>
              <a:rPr lang="en-US" b="1" dirty="0" err="1">
                <a:solidFill>
                  <a:srgbClr val="595959"/>
                </a:solidFill>
                <a:latin typeface="Palatino Linotype" panose="02040502050505030304" pitchFamily="18" charset="0"/>
              </a:rPr>
              <a:t>azin</a:t>
            </a:r>
            <a:endParaRPr lang="en-US" b="1" dirty="0">
              <a:solidFill>
                <a:srgbClr val="595959"/>
              </a:solidFill>
              <a:latin typeface="Palatino Linotype" panose="02040502050505030304" pitchFamily="18" charset="0"/>
            </a:endParaRPr>
          </a:p>
        </p:txBody>
      </p:sp>
      <p:sp>
        <p:nvSpPr>
          <p:cNvPr id="22" name="TextBox 21">
            <a:extLst>
              <a:ext uri="{FF2B5EF4-FFF2-40B4-BE49-F238E27FC236}">
                <a16:creationId xmlns:a16="http://schemas.microsoft.com/office/drawing/2014/main" id="{2644D605-9761-4857-9307-3AE52566F36D}"/>
              </a:ext>
            </a:extLst>
          </p:cNvPr>
          <p:cNvSpPr txBox="1"/>
          <p:nvPr/>
        </p:nvSpPr>
        <p:spPr>
          <a:xfrm>
            <a:off x="6400801" y="4089750"/>
            <a:ext cx="2033337" cy="369332"/>
          </a:xfrm>
          <a:prstGeom prst="rect">
            <a:avLst/>
          </a:prstGeom>
          <a:noFill/>
        </p:spPr>
        <p:txBody>
          <a:bodyPr wrap="square" rtlCol="0">
            <a:spAutoFit/>
          </a:bodyPr>
          <a:lstStyle/>
          <a:p>
            <a:pPr algn="ctr"/>
            <a:r>
              <a:rPr lang="en-US" b="1" dirty="0">
                <a:solidFill>
                  <a:srgbClr val="595959"/>
                </a:solidFill>
                <a:latin typeface="Palatino Linotype" panose="02040502050505030304" pitchFamily="18" charset="0"/>
              </a:rPr>
              <a:t>Azine  </a:t>
            </a:r>
          </a:p>
        </p:txBody>
      </p:sp>
      <p:graphicFrame>
        <p:nvGraphicFramePr>
          <p:cNvPr id="23" name="Object 22">
            <a:extLst>
              <a:ext uri="{FF2B5EF4-FFF2-40B4-BE49-F238E27FC236}">
                <a16:creationId xmlns:a16="http://schemas.microsoft.com/office/drawing/2014/main" id="{BF61F324-A04A-46DD-8DA3-4ED5EF0B0006}"/>
              </a:ext>
            </a:extLst>
          </p:cNvPr>
          <p:cNvGraphicFramePr>
            <a:graphicFrameLocks noChangeAspect="1"/>
          </p:cNvGraphicFramePr>
          <p:nvPr>
            <p:extLst>
              <p:ext uri="{D42A27DB-BD31-4B8C-83A1-F6EECF244321}">
                <p14:modId xmlns:p14="http://schemas.microsoft.com/office/powerpoint/2010/main" val="484446263"/>
              </p:ext>
            </p:extLst>
          </p:nvPr>
        </p:nvGraphicFramePr>
        <p:xfrm>
          <a:off x="1782941" y="2646948"/>
          <a:ext cx="1078654" cy="1210260"/>
        </p:xfrm>
        <a:graphic>
          <a:graphicData uri="http://schemas.openxmlformats.org/presentationml/2006/ole">
            <mc:AlternateContent xmlns:mc="http://schemas.openxmlformats.org/markup-compatibility/2006">
              <mc:Choice xmlns:v="urn:schemas-microsoft-com:vml" Requires="v">
                <p:oleObj spid="_x0000_s15685" name="CS ChemDraw Drawing" r:id="rId9" imgW="844150" imgH="947591" progId="ChemDraw.Document.6.0">
                  <p:embed/>
                </p:oleObj>
              </mc:Choice>
              <mc:Fallback>
                <p:oleObj name="CS ChemDraw Drawing" r:id="rId9" imgW="844150" imgH="947591" progId="ChemDraw.Document.6.0">
                  <p:embed/>
                  <p:pic>
                    <p:nvPicPr>
                      <p:cNvPr id="10" name="Object 9">
                        <a:extLst>
                          <a:ext uri="{FF2B5EF4-FFF2-40B4-BE49-F238E27FC236}">
                            <a16:creationId xmlns:a16="http://schemas.microsoft.com/office/drawing/2014/main" id="{A8EAEE2E-8947-4D38-B4E7-8369E366491E}"/>
                          </a:ext>
                        </a:extLst>
                      </p:cNvPr>
                      <p:cNvPicPr/>
                      <p:nvPr/>
                    </p:nvPicPr>
                    <p:blipFill>
                      <a:blip r:embed="rId10"/>
                      <a:stretch>
                        <a:fillRect/>
                      </a:stretch>
                    </p:blipFill>
                    <p:spPr>
                      <a:xfrm>
                        <a:off x="1782941" y="2646948"/>
                        <a:ext cx="1078654" cy="1210260"/>
                      </a:xfrm>
                      <a:prstGeom prst="rect">
                        <a:avLst/>
                      </a:prstGeom>
                    </p:spPr>
                  </p:pic>
                </p:oleObj>
              </mc:Fallback>
            </mc:AlternateContent>
          </a:graphicData>
        </a:graphic>
      </p:graphicFrame>
      <p:sp>
        <p:nvSpPr>
          <p:cNvPr id="24" name="TextBox 23">
            <a:extLst>
              <a:ext uri="{FF2B5EF4-FFF2-40B4-BE49-F238E27FC236}">
                <a16:creationId xmlns:a16="http://schemas.microsoft.com/office/drawing/2014/main" id="{CE772D67-6693-4E90-9B3D-BD5472B9D131}"/>
              </a:ext>
            </a:extLst>
          </p:cNvPr>
          <p:cNvSpPr txBox="1"/>
          <p:nvPr/>
        </p:nvSpPr>
        <p:spPr>
          <a:xfrm>
            <a:off x="1223211" y="3772918"/>
            <a:ext cx="2033337" cy="369332"/>
          </a:xfrm>
          <a:prstGeom prst="rect">
            <a:avLst/>
          </a:prstGeom>
          <a:noFill/>
        </p:spPr>
        <p:txBody>
          <a:bodyPr wrap="square" rtlCol="0">
            <a:spAutoFit/>
          </a:bodyPr>
          <a:lstStyle/>
          <a:p>
            <a:pPr algn="ctr"/>
            <a:r>
              <a:rPr lang="en-US" b="1" dirty="0">
                <a:solidFill>
                  <a:srgbClr val="595959"/>
                </a:solidFill>
                <a:latin typeface="Palatino Linotype" panose="02040502050505030304" pitchFamily="18" charset="0"/>
              </a:rPr>
              <a:t>Aza + </a:t>
            </a:r>
            <a:r>
              <a:rPr lang="en-US" b="1" dirty="0" err="1">
                <a:solidFill>
                  <a:srgbClr val="595959"/>
                </a:solidFill>
                <a:latin typeface="Palatino Linotype" panose="02040502050505030304" pitchFamily="18" charset="0"/>
              </a:rPr>
              <a:t>ol</a:t>
            </a:r>
            <a:r>
              <a:rPr lang="en-US" b="1" dirty="0">
                <a:solidFill>
                  <a:srgbClr val="595959"/>
                </a:solidFill>
                <a:latin typeface="Palatino Linotype" panose="02040502050505030304" pitchFamily="18" charset="0"/>
              </a:rPr>
              <a:t> + </a:t>
            </a:r>
            <a:r>
              <a:rPr lang="en-US" b="1" dirty="0" err="1">
                <a:solidFill>
                  <a:srgbClr val="595959"/>
                </a:solidFill>
                <a:latin typeface="Palatino Linotype" panose="02040502050505030304" pitchFamily="18" charset="0"/>
              </a:rPr>
              <a:t>idine</a:t>
            </a:r>
            <a:r>
              <a:rPr lang="en-US" b="1" dirty="0">
                <a:solidFill>
                  <a:srgbClr val="595959"/>
                </a:solidFill>
                <a:latin typeface="Palatino Linotype" panose="02040502050505030304" pitchFamily="18" charset="0"/>
              </a:rPr>
              <a:t> </a:t>
            </a:r>
          </a:p>
        </p:txBody>
      </p:sp>
      <p:sp>
        <p:nvSpPr>
          <p:cNvPr id="25" name="TextBox 24">
            <a:extLst>
              <a:ext uri="{FF2B5EF4-FFF2-40B4-BE49-F238E27FC236}">
                <a16:creationId xmlns:a16="http://schemas.microsoft.com/office/drawing/2014/main" id="{7CE6193A-008E-4E21-BCA8-B30F4FF1E3FF}"/>
              </a:ext>
            </a:extLst>
          </p:cNvPr>
          <p:cNvSpPr txBox="1"/>
          <p:nvPr/>
        </p:nvSpPr>
        <p:spPr>
          <a:xfrm>
            <a:off x="1195137" y="4081728"/>
            <a:ext cx="2033337" cy="369332"/>
          </a:xfrm>
          <a:prstGeom prst="rect">
            <a:avLst/>
          </a:prstGeom>
          <a:noFill/>
        </p:spPr>
        <p:txBody>
          <a:bodyPr wrap="square" rtlCol="0">
            <a:spAutoFit/>
          </a:bodyPr>
          <a:lstStyle/>
          <a:p>
            <a:pPr algn="ctr"/>
            <a:r>
              <a:rPr lang="en-US" b="1" dirty="0">
                <a:solidFill>
                  <a:srgbClr val="595959"/>
                </a:solidFill>
                <a:latin typeface="Palatino Linotype" panose="02040502050505030304" pitchFamily="18" charset="0"/>
              </a:rPr>
              <a:t>Azolidine </a:t>
            </a:r>
          </a:p>
        </p:txBody>
      </p:sp>
      <p:sp>
        <p:nvSpPr>
          <p:cNvPr id="26" name="Rectangle 25">
            <a:extLst>
              <a:ext uri="{FF2B5EF4-FFF2-40B4-BE49-F238E27FC236}">
                <a16:creationId xmlns:a16="http://schemas.microsoft.com/office/drawing/2014/main" id="{03B3B063-39CA-42C9-B4A4-262F705BE569}"/>
              </a:ext>
            </a:extLst>
          </p:cNvPr>
          <p:cNvSpPr/>
          <p:nvPr/>
        </p:nvSpPr>
        <p:spPr>
          <a:xfrm>
            <a:off x="1221873" y="1918829"/>
            <a:ext cx="7705559" cy="506870"/>
          </a:xfrm>
          <a:prstGeom prst="rect">
            <a:avLst/>
          </a:prstGeom>
        </p:spPr>
        <p:txBody>
          <a:bodyPr wrap="square">
            <a:spAutoFit/>
          </a:bodyPr>
          <a:lstStyle/>
          <a:p>
            <a:pPr marL="457200" indent="-457200">
              <a:lnSpc>
                <a:spcPct val="150000"/>
              </a:lnSpc>
              <a:buFont typeface="+mj-lt"/>
              <a:buAutoNum type="arabicParenR"/>
            </a:pPr>
            <a:r>
              <a:rPr lang="en-US" sz="2000" dirty="0">
                <a:latin typeface="Palatino Linotype" panose="02040502050505030304" pitchFamily="18" charset="0"/>
              </a:rPr>
              <a:t>The heteroatom is always assigned the number one. </a:t>
            </a:r>
          </a:p>
        </p:txBody>
      </p:sp>
      <p:graphicFrame>
        <p:nvGraphicFramePr>
          <p:cNvPr id="27" name="Object 26">
            <a:extLst>
              <a:ext uri="{FF2B5EF4-FFF2-40B4-BE49-F238E27FC236}">
                <a16:creationId xmlns:a16="http://schemas.microsoft.com/office/drawing/2014/main" id="{AF0F772E-C9F1-417B-A431-1CF9810A3864}"/>
              </a:ext>
            </a:extLst>
          </p:cNvPr>
          <p:cNvGraphicFramePr>
            <a:graphicFrameLocks noChangeAspect="1"/>
          </p:cNvGraphicFramePr>
          <p:nvPr>
            <p:extLst>
              <p:ext uri="{D42A27DB-BD31-4B8C-83A1-F6EECF244321}">
                <p14:modId xmlns:p14="http://schemas.microsoft.com/office/powerpoint/2010/main" val="3144712067"/>
              </p:ext>
            </p:extLst>
          </p:nvPr>
        </p:nvGraphicFramePr>
        <p:xfrm>
          <a:off x="3267075" y="4845050"/>
          <a:ext cx="1277938" cy="1304925"/>
        </p:xfrm>
        <a:graphic>
          <a:graphicData uri="http://schemas.openxmlformats.org/presentationml/2006/ole">
            <mc:AlternateContent xmlns:mc="http://schemas.openxmlformats.org/markup-compatibility/2006">
              <mc:Choice xmlns:v="urn:schemas-microsoft-com:vml" Requires="v">
                <p:oleObj spid="_x0000_s15686" name="CS ChemDraw Drawing" r:id="rId11" imgW="1099571" imgH="1122866" progId="ChemDraw.Document.6.0">
                  <p:embed/>
                </p:oleObj>
              </mc:Choice>
              <mc:Fallback>
                <p:oleObj name="CS ChemDraw Drawing" r:id="rId11" imgW="1099571" imgH="1122866" progId="ChemDraw.Document.6.0">
                  <p:embed/>
                  <p:pic>
                    <p:nvPicPr>
                      <p:cNvPr id="15" name="Object 14">
                        <a:extLst>
                          <a:ext uri="{FF2B5EF4-FFF2-40B4-BE49-F238E27FC236}">
                            <a16:creationId xmlns:a16="http://schemas.microsoft.com/office/drawing/2014/main" id="{2365E249-D014-4F9A-8171-812A7527A2A6}"/>
                          </a:ext>
                        </a:extLst>
                      </p:cNvPr>
                      <p:cNvPicPr/>
                      <p:nvPr/>
                    </p:nvPicPr>
                    <p:blipFill>
                      <a:blip r:embed="rId12"/>
                      <a:stretch>
                        <a:fillRect/>
                      </a:stretch>
                    </p:blipFill>
                    <p:spPr>
                      <a:xfrm>
                        <a:off x="3267075" y="4845050"/>
                        <a:ext cx="1277938" cy="1304925"/>
                      </a:xfrm>
                      <a:prstGeom prst="rect">
                        <a:avLst/>
                      </a:prstGeom>
                    </p:spPr>
                  </p:pic>
                </p:oleObj>
              </mc:Fallback>
            </mc:AlternateContent>
          </a:graphicData>
        </a:graphic>
      </p:graphicFrame>
      <p:sp>
        <p:nvSpPr>
          <p:cNvPr id="28" name="TextBox 27">
            <a:extLst>
              <a:ext uri="{FF2B5EF4-FFF2-40B4-BE49-F238E27FC236}">
                <a16:creationId xmlns:a16="http://schemas.microsoft.com/office/drawing/2014/main" id="{69B4B6B0-567E-4011-8FC1-EA8BC672CB98}"/>
              </a:ext>
            </a:extLst>
          </p:cNvPr>
          <p:cNvSpPr txBox="1"/>
          <p:nvPr/>
        </p:nvSpPr>
        <p:spPr>
          <a:xfrm>
            <a:off x="2879559" y="6187262"/>
            <a:ext cx="2033337" cy="369332"/>
          </a:xfrm>
          <a:prstGeom prst="rect">
            <a:avLst/>
          </a:prstGeom>
          <a:noFill/>
        </p:spPr>
        <p:txBody>
          <a:bodyPr wrap="square" rtlCol="0">
            <a:spAutoFit/>
          </a:bodyPr>
          <a:lstStyle/>
          <a:p>
            <a:pPr algn="ctr"/>
            <a:r>
              <a:rPr lang="en-US" b="1" dirty="0">
                <a:solidFill>
                  <a:srgbClr val="595959"/>
                </a:solidFill>
                <a:latin typeface="Palatino Linotype" panose="02040502050505030304" pitchFamily="18" charset="0"/>
              </a:rPr>
              <a:t>Oxa + ep + in</a:t>
            </a:r>
          </a:p>
        </p:txBody>
      </p:sp>
      <p:graphicFrame>
        <p:nvGraphicFramePr>
          <p:cNvPr id="29" name="Object 28">
            <a:extLst>
              <a:ext uri="{FF2B5EF4-FFF2-40B4-BE49-F238E27FC236}">
                <a16:creationId xmlns:a16="http://schemas.microsoft.com/office/drawing/2014/main" id="{F9ABB072-F7AF-45B1-B978-DEFB3580B94E}"/>
              </a:ext>
            </a:extLst>
          </p:cNvPr>
          <p:cNvGraphicFramePr>
            <a:graphicFrameLocks noChangeAspect="1"/>
          </p:cNvGraphicFramePr>
          <p:nvPr>
            <p:extLst>
              <p:ext uri="{D42A27DB-BD31-4B8C-83A1-F6EECF244321}">
                <p14:modId xmlns:p14="http://schemas.microsoft.com/office/powerpoint/2010/main" val="3774859586"/>
              </p:ext>
            </p:extLst>
          </p:nvPr>
        </p:nvGraphicFramePr>
        <p:xfrm>
          <a:off x="5022850" y="4699000"/>
          <a:ext cx="1404938" cy="1598613"/>
        </p:xfrm>
        <a:graphic>
          <a:graphicData uri="http://schemas.openxmlformats.org/presentationml/2006/ole">
            <mc:AlternateContent xmlns:mc="http://schemas.openxmlformats.org/markup-compatibility/2006">
              <mc:Choice xmlns:v="urn:schemas-microsoft-com:vml" Requires="v">
                <p:oleObj spid="_x0000_s15687" name="CS ChemDraw Drawing" r:id="rId13" imgW="1175930" imgH="1334936" progId="ChemDraw.Document.6.0">
                  <p:embed/>
                </p:oleObj>
              </mc:Choice>
              <mc:Fallback>
                <p:oleObj name="CS ChemDraw Drawing" r:id="rId13" imgW="1175930" imgH="1334936" progId="ChemDraw.Document.6.0">
                  <p:embed/>
                  <p:pic>
                    <p:nvPicPr>
                      <p:cNvPr id="18" name="Object 17">
                        <a:extLst>
                          <a:ext uri="{FF2B5EF4-FFF2-40B4-BE49-F238E27FC236}">
                            <a16:creationId xmlns:a16="http://schemas.microsoft.com/office/drawing/2014/main" id="{D7EB297A-9E97-4C2B-BC48-96F97065F862}"/>
                          </a:ext>
                        </a:extLst>
                      </p:cNvPr>
                      <p:cNvPicPr/>
                      <p:nvPr/>
                    </p:nvPicPr>
                    <p:blipFill>
                      <a:blip r:embed="rId14"/>
                      <a:stretch>
                        <a:fillRect/>
                      </a:stretch>
                    </p:blipFill>
                    <p:spPr>
                      <a:xfrm>
                        <a:off x="5022850" y="4699000"/>
                        <a:ext cx="1404938" cy="1598613"/>
                      </a:xfrm>
                      <a:prstGeom prst="rect">
                        <a:avLst/>
                      </a:prstGeom>
                    </p:spPr>
                  </p:pic>
                </p:oleObj>
              </mc:Fallback>
            </mc:AlternateContent>
          </a:graphicData>
        </a:graphic>
      </p:graphicFrame>
      <p:sp>
        <p:nvSpPr>
          <p:cNvPr id="30" name="TextBox 29">
            <a:extLst>
              <a:ext uri="{FF2B5EF4-FFF2-40B4-BE49-F238E27FC236}">
                <a16:creationId xmlns:a16="http://schemas.microsoft.com/office/drawing/2014/main" id="{931D8620-925B-4E5F-B83C-D9287A417FB7}"/>
              </a:ext>
            </a:extLst>
          </p:cNvPr>
          <p:cNvSpPr txBox="1"/>
          <p:nvPr/>
        </p:nvSpPr>
        <p:spPr>
          <a:xfrm>
            <a:off x="4740443" y="6183251"/>
            <a:ext cx="2033337" cy="369332"/>
          </a:xfrm>
          <a:prstGeom prst="rect">
            <a:avLst/>
          </a:prstGeom>
          <a:noFill/>
        </p:spPr>
        <p:txBody>
          <a:bodyPr wrap="square" rtlCol="0">
            <a:spAutoFit/>
          </a:bodyPr>
          <a:lstStyle/>
          <a:p>
            <a:pPr algn="ctr"/>
            <a:r>
              <a:rPr lang="en-US" b="1" dirty="0" err="1">
                <a:solidFill>
                  <a:srgbClr val="595959"/>
                </a:solidFill>
                <a:latin typeface="Palatino Linotype" panose="02040502050505030304" pitchFamily="18" charset="0"/>
              </a:rPr>
              <a:t>Thia</a:t>
            </a:r>
            <a:r>
              <a:rPr lang="en-US" b="1" dirty="0">
                <a:solidFill>
                  <a:srgbClr val="595959"/>
                </a:solidFill>
                <a:latin typeface="Palatino Linotype" panose="02040502050505030304" pitchFamily="18" charset="0"/>
              </a:rPr>
              <a:t> + </a:t>
            </a:r>
            <a:r>
              <a:rPr lang="en-US" b="1" dirty="0" err="1">
                <a:solidFill>
                  <a:srgbClr val="595959"/>
                </a:solidFill>
                <a:latin typeface="Palatino Linotype" panose="02040502050505030304" pitchFamily="18" charset="0"/>
              </a:rPr>
              <a:t>oc</a:t>
            </a:r>
            <a:r>
              <a:rPr lang="en-US" b="1" dirty="0">
                <a:solidFill>
                  <a:srgbClr val="595959"/>
                </a:solidFill>
                <a:latin typeface="Palatino Linotype" panose="02040502050505030304" pitchFamily="18" charset="0"/>
              </a:rPr>
              <a:t> + </a:t>
            </a:r>
            <a:r>
              <a:rPr lang="en-US" b="1" dirty="0" err="1">
                <a:solidFill>
                  <a:srgbClr val="595959"/>
                </a:solidFill>
                <a:latin typeface="Palatino Linotype" panose="02040502050505030304" pitchFamily="18" charset="0"/>
              </a:rPr>
              <a:t>ane</a:t>
            </a:r>
            <a:r>
              <a:rPr lang="en-US" b="1" dirty="0">
                <a:solidFill>
                  <a:srgbClr val="595959"/>
                </a:solidFill>
                <a:latin typeface="Palatino Linotype" panose="02040502050505030304" pitchFamily="18" charset="0"/>
              </a:rPr>
              <a:t>  </a:t>
            </a:r>
          </a:p>
        </p:txBody>
      </p:sp>
      <p:sp>
        <p:nvSpPr>
          <p:cNvPr id="31" name="TextBox 30">
            <a:extLst>
              <a:ext uri="{FF2B5EF4-FFF2-40B4-BE49-F238E27FC236}">
                <a16:creationId xmlns:a16="http://schemas.microsoft.com/office/drawing/2014/main" id="{0508A3CB-67B0-423A-8719-B947EF10C70C}"/>
              </a:ext>
            </a:extLst>
          </p:cNvPr>
          <p:cNvSpPr txBox="1"/>
          <p:nvPr/>
        </p:nvSpPr>
        <p:spPr>
          <a:xfrm>
            <a:off x="2875549" y="6459977"/>
            <a:ext cx="2033337" cy="369332"/>
          </a:xfrm>
          <a:prstGeom prst="rect">
            <a:avLst/>
          </a:prstGeom>
          <a:noFill/>
        </p:spPr>
        <p:txBody>
          <a:bodyPr wrap="square" rtlCol="0">
            <a:spAutoFit/>
          </a:bodyPr>
          <a:lstStyle/>
          <a:p>
            <a:pPr algn="ctr"/>
            <a:r>
              <a:rPr lang="en-US" b="1" dirty="0" err="1">
                <a:solidFill>
                  <a:srgbClr val="595959"/>
                </a:solidFill>
                <a:latin typeface="Palatino Linotype" panose="02040502050505030304" pitchFamily="18" charset="0"/>
              </a:rPr>
              <a:t>Oxepin</a:t>
            </a:r>
            <a:r>
              <a:rPr lang="en-US" b="1" dirty="0">
                <a:solidFill>
                  <a:srgbClr val="595959"/>
                </a:solidFill>
                <a:latin typeface="Palatino Linotype" panose="02040502050505030304" pitchFamily="18" charset="0"/>
              </a:rPr>
              <a:t>  </a:t>
            </a:r>
          </a:p>
        </p:txBody>
      </p:sp>
      <p:sp>
        <p:nvSpPr>
          <p:cNvPr id="32" name="TextBox 31">
            <a:extLst>
              <a:ext uri="{FF2B5EF4-FFF2-40B4-BE49-F238E27FC236}">
                <a16:creationId xmlns:a16="http://schemas.microsoft.com/office/drawing/2014/main" id="{A64824E4-EA6F-47FA-99E0-700E1DCDBDEA}"/>
              </a:ext>
            </a:extLst>
          </p:cNvPr>
          <p:cNvSpPr txBox="1"/>
          <p:nvPr/>
        </p:nvSpPr>
        <p:spPr>
          <a:xfrm>
            <a:off x="4676275" y="6455967"/>
            <a:ext cx="2033337" cy="369332"/>
          </a:xfrm>
          <a:prstGeom prst="rect">
            <a:avLst/>
          </a:prstGeom>
          <a:noFill/>
        </p:spPr>
        <p:txBody>
          <a:bodyPr wrap="square" rtlCol="0">
            <a:spAutoFit/>
          </a:bodyPr>
          <a:lstStyle/>
          <a:p>
            <a:pPr algn="ctr"/>
            <a:r>
              <a:rPr lang="en-US" b="1" dirty="0" err="1">
                <a:solidFill>
                  <a:srgbClr val="595959"/>
                </a:solidFill>
                <a:latin typeface="Palatino Linotype" panose="02040502050505030304" pitchFamily="18" charset="0"/>
              </a:rPr>
              <a:t>Thiocane</a:t>
            </a:r>
            <a:r>
              <a:rPr lang="en-US" b="1" dirty="0">
                <a:solidFill>
                  <a:srgbClr val="595959"/>
                </a:solidFill>
                <a:latin typeface="Palatino Linotype" panose="02040502050505030304" pitchFamily="18" charset="0"/>
              </a:rPr>
              <a:t>  </a:t>
            </a:r>
          </a:p>
        </p:txBody>
      </p:sp>
      <p:sp>
        <p:nvSpPr>
          <p:cNvPr id="33" name="TextBox 32">
            <a:extLst>
              <a:ext uri="{FF2B5EF4-FFF2-40B4-BE49-F238E27FC236}">
                <a16:creationId xmlns:a16="http://schemas.microsoft.com/office/drawing/2014/main" id="{314242F8-A9DE-40C9-B2A1-21BDAD4F794D}"/>
              </a:ext>
            </a:extLst>
          </p:cNvPr>
          <p:cNvSpPr txBox="1"/>
          <p:nvPr/>
        </p:nvSpPr>
        <p:spPr>
          <a:xfrm>
            <a:off x="920750" y="806450"/>
            <a:ext cx="7962900" cy="506870"/>
          </a:xfrm>
          <a:prstGeom prst="rect">
            <a:avLst/>
          </a:prstGeom>
          <a:noFill/>
        </p:spPr>
        <p:txBody>
          <a:bodyPr wrap="square" rtlCol="0">
            <a:spAutoFit/>
          </a:bodyPr>
          <a:lstStyle/>
          <a:p>
            <a:pPr marL="514350" indent="-514350" algn="just">
              <a:lnSpc>
                <a:spcPct val="150000"/>
              </a:lnSpc>
              <a:buClr>
                <a:schemeClr val="tx1"/>
              </a:buClr>
              <a:buFont typeface="+mj-lt"/>
              <a:buAutoNum type="romanUcPeriod"/>
            </a:pPr>
            <a:r>
              <a:rPr lang="en-US" sz="2000" b="1" dirty="0">
                <a:solidFill>
                  <a:schemeClr val="tx1">
                    <a:lumMod val="50000"/>
                  </a:schemeClr>
                </a:solidFill>
                <a:effectLst>
                  <a:outerShdw blurRad="38100" dist="38100" dir="2700000" algn="tl">
                    <a:srgbClr val="000000">
                      <a:alpha val="43137"/>
                    </a:srgbClr>
                  </a:outerShdw>
                </a:effectLst>
                <a:latin typeface="Palatino Linotype" panose="02040502050505030304" pitchFamily="18" charset="0"/>
              </a:rPr>
              <a:t>Monocyclic Heterocyclic Compounds:</a:t>
            </a:r>
          </a:p>
        </p:txBody>
      </p:sp>
    </p:spTree>
    <p:extLst>
      <p:ext uri="{BB962C8B-B14F-4D97-AF65-F5344CB8AC3E}">
        <p14:creationId xmlns:p14="http://schemas.microsoft.com/office/powerpoint/2010/main" val="10303638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66E7B45-57A7-46DD-BC2E-85F8D1FBD862}"/>
              </a:ext>
            </a:extLst>
          </p:cNvPr>
          <p:cNvSpPr>
            <a:spLocks noGrp="1"/>
          </p:cNvSpPr>
          <p:nvPr>
            <p:ph type="sldNum" sz="quarter" idx="12"/>
          </p:nvPr>
        </p:nvSpPr>
        <p:spPr/>
        <p:txBody>
          <a:bodyPr/>
          <a:lstStyle/>
          <a:p>
            <a:fld id="{1D94C029-46D2-4EB7-AD29-70B14203DBE4}" type="slidenum">
              <a:rPr lang="en-US" smtClean="0"/>
              <a:t>23</a:t>
            </a:fld>
            <a:endParaRPr lang="en-US"/>
          </a:p>
        </p:txBody>
      </p:sp>
      <p:sp>
        <p:nvSpPr>
          <p:cNvPr id="12" name="Title 12">
            <a:extLst>
              <a:ext uri="{FF2B5EF4-FFF2-40B4-BE49-F238E27FC236}">
                <a16:creationId xmlns:a16="http://schemas.microsoft.com/office/drawing/2014/main" id="{3D9916A7-19AB-4A41-B4BD-9BEC201CD9C5}"/>
              </a:ext>
            </a:extLst>
          </p:cNvPr>
          <p:cNvSpPr>
            <a:spLocks noGrp="1"/>
          </p:cNvSpPr>
          <p:nvPr>
            <p:ph type="title"/>
          </p:nvPr>
        </p:nvSpPr>
        <p:spPr>
          <a:xfrm>
            <a:off x="1060333" y="171451"/>
            <a:ext cx="8300230" cy="704849"/>
          </a:xfrm>
        </p:spPr>
        <p:txBody>
          <a:bodyPr>
            <a:noAutofit/>
          </a:bodyPr>
          <a:lstStyle/>
          <a:p>
            <a:pPr algn="l"/>
            <a:r>
              <a:rPr lang="en-US" sz="4400" b="1" dirty="0">
                <a:solidFill>
                  <a:srgbClr val="30ACEC"/>
                </a:solidFill>
                <a:effectLst>
                  <a:outerShdw blurRad="38100" dist="38100" dir="2700000" algn="tl">
                    <a:srgbClr val="000000">
                      <a:alpha val="43137"/>
                    </a:srgbClr>
                  </a:outerShdw>
                </a:effectLst>
              </a:rPr>
              <a:t>2. The </a:t>
            </a:r>
            <a:r>
              <a:rPr lang="en-US" sz="4400" b="1" dirty="0" err="1">
                <a:solidFill>
                  <a:srgbClr val="30ACEC"/>
                </a:solidFill>
                <a:effectLst>
                  <a:outerShdw blurRad="38100" dist="38100" dir="2700000" algn="tl">
                    <a:srgbClr val="000000">
                      <a:alpha val="43137"/>
                    </a:srgbClr>
                  </a:outerShdw>
                </a:effectLst>
              </a:rPr>
              <a:t>Hantzsch</a:t>
            </a:r>
            <a:r>
              <a:rPr lang="en-US" sz="4400" b="1" dirty="0">
                <a:solidFill>
                  <a:srgbClr val="30ACEC"/>
                </a:solidFill>
                <a:effectLst>
                  <a:outerShdw blurRad="38100" dist="38100" dir="2700000" algn="tl">
                    <a:srgbClr val="000000">
                      <a:alpha val="43137"/>
                    </a:srgbClr>
                  </a:outerShdw>
                </a:effectLst>
              </a:rPr>
              <a:t>-Widman Nomenclature</a:t>
            </a:r>
          </a:p>
        </p:txBody>
      </p:sp>
      <p:graphicFrame>
        <p:nvGraphicFramePr>
          <p:cNvPr id="11" name="Object 10">
            <a:extLst>
              <a:ext uri="{FF2B5EF4-FFF2-40B4-BE49-F238E27FC236}">
                <a16:creationId xmlns:a16="http://schemas.microsoft.com/office/drawing/2014/main" id="{66DF5AF1-3231-4271-967B-8EC383132FBB}"/>
              </a:ext>
            </a:extLst>
          </p:cNvPr>
          <p:cNvGraphicFramePr>
            <a:graphicFrameLocks noChangeAspect="1"/>
          </p:cNvGraphicFramePr>
          <p:nvPr>
            <p:extLst>
              <p:ext uri="{D42A27DB-BD31-4B8C-83A1-F6EECF244321}">
                <p14:modId xmlns:p14="http://schemas.microsoft.com/office/powerpoint/2010/main" val="4160557624"/>
              </p:ext>
            </p:extLst>
          </p:nvPr>
        </p:nvGraphicFramePr>
        <p:xfrm>
          <a:off x="2492375" y="2917825"/>
          <a:ext cx="1481138" cy="1812925"/>
        </p:xfrm>
        <a:graphic>
          <a:graphicData uri="http://schemas.openxmlformats.org/presentationml/2006/ole">
            <mc:AlternateContent xmlns:mc="http://schemas.openxmlformats.org/markup-compatibility/2006">
              <mc:Choice xmlns:v="urn:schemas-microsoft-com:vml" Requires="v">
                <p:oleObj spid="_x0000_s14451" name="CS ChemDraw Drawing" r:id="rId3" imgW="941507" imgH="1152144" progId="ChemDraw.Document.6.0">
                  <p:embed/>
                </p:oleObj>
              </mc:Choice>
              <mc:Fallback>
                <p:oleObj name="CS ChemDraw Drawing" r:id="rId3" imgW="941507" imgH="1152144" progId="ChemDraw.Document.6.0">
                  <p:embed/>
                  <p:pic>
                    <p:nvPicPr>
                      <p:cNvPr id="10" name="Object 9">
                        <a:extLst>
                          <a:ext uri="{FF2B5EF4-FFF2-40B4-BE49-F238E27FC236}">
                            <a16:creationId xmlns:a16="http://schemas.microsoft.com/office/drawing/2014/main" id="{A8EAEE2E-8947-4D38-B4E7-8369E366491E}"/>
                          </a:ext>
                        </a:extLst>
                      </p:cNvPr>
                      <p:cNvPicPr/>
                      <p:nvPr/>
                    </p:nvPicPr>
                    <p:blipFill>
                      <a:blip r:embed="rId4"/>
                      <a:stretch>
                        <a:fillRect/>
                      </a:stretch>
                    </p:blipFill>
                    <p:spPr>
                      <a:xfrm>
                        <a:off x="2492375" y="2917825"/>
                        <a:ext cx="1481138" cy="1812925"/>
                      </a:xfrm>
                      <a:prstGeom prst="rect">
                        <a:avLst/>
                      </a:prstGeom>
                    </p:spPr>
                  </p:pic>
                </p:oleObj>
              </mc:Fallback>
            </mc:AlternateContent>
          </a:graphicData>
        </a:graphic>
      </p:graphicFrame>
      <p:sp>
        <p:nvSpPr>
          <p:cNvPr id="14" name="TextBox 13">
            <a:extLst>
              <a:ext uri="{FF2B5EF4-FFF2-40B4-BE49-F238E27FC236}">
                <a16:creationId xmlns:a16="http://schemas.microsoft.com/office/drawing/2014/main" id="{DDCE658F-FB21-4806-B04D-21B54914A59B}"/>
              </a:ext>
            </a:extLst>
          </p:cNvPr>
          <p:cNvSpPr txBox="1"/>
          <p:nvPr/>
        </p:nvSpPr>
        <p:spPr>
          <a:xfrm>
            <a:off x="1668381" y="4699350"/>
            <a:ext cx="2554705" cy="369332"/>
          </a:xfrm>
          <a:prstGeom prst="rect">
            <a:avLst/>
          </a:prstGeom>
          <a:noFill/>
        </p:spPr>
        <p:txBody>
          <a:bodyPr wrap="square" rtlCol="0">
            <a:spAutoFit/>
          </a:bodyPr>
          <a:lstStyle/>
          <a:p>
            <a:pPr algn="ctr"/>
            <a:r>
              <a:rPr lang="en-US" b="1" dirty="0">
                <a:solidFill>
                  <a:srgbClr val="595959"/>
                </a:solidFill>
                <a:latin typeface="Palatino Linotype" panose="02040502050505030304" pitchFamily="18" charset="0"/>
              </a:rPr>
              <a:t>Aza + </a:t>
            </a:r>
            <a:r>
              <a:rPr lang="en-US" b="1" dirty="0" err="1">
                <a:solidFill>
                  <a:srgbClr val="595959"/>
                </a:solidFill>
                <a:latin typeface="Palatino Linotype" panose="02040502050505030304" pitchFamily="18" charset="0"/>
              </a:rPr>
              <a:t>ol</a:t>
            </a:r>
            <a:r>
              <a:rPr lang="en-US" b="1" dirty="0">
                <a:solidFill>
                  <a:srgbClr val="595959"/>
                </a:solidFill>
                <a:latin typeface="Palatino Linotype" panose="02040502050505030304" pitchFamily="18" charset="0"/>
              </a:rPr>
              <a:t> + e</a:t>
            </a:r>
          </a:p>
        </p:txBody>
      </p:sp>
      <p:sp>
        <p:nvSpPr>
          <p:cNvPr id="23" name="Rectangle 22">
            <a:extLst>
              <a:ext uri="{FF2B5EF4-FFF2-40B4-BE49-F238E27FC236}">
                <a16:creationId xmlns:a16="http://schemas.microsoft.com/office/drawing/2014/main" id="{3E5C4D9B-7167-4F58-9102-7E994F57AA4F}"/>
              </a:ext>
            </a:extLst>
          </p:cNvPr>
          <p:cNvSpPr/>
          <p:nvPr/>
        </p:nvSpPr>
        <p:spPr>
          <a:xfrm>
            <a:off x="1221873" y="1918829"/>
            <a:ext cx="7356643" cy="968535"/>
          </a:xfrm>
          <a:prstGeom prst="rect">
            <a:avLst/>
          </a:prstGeom>
        </p:spPr>
        <p:txBody>
          <a:bodyPr wrap="square">
            <a:spAutoFit/>
          </a:bodyPr>
          <a:lstStyle/>
          <a:p>
            <a:pPr marL="457200" indent="-457200">
              <a:lnSpc>
                <a:spcPct val="150000"/>
              </a:lnSpc>
              <a:buFont typeface="+mj-lt"/>
              <a:buAutoNum type="arabicParenR" startAt="2"/>
            </a:pPr>
            <a:r>
              <a:rPr lang="en-US" sz="2000" dirty="0">
                <a:latin typeface="Palatino Linotype" panose="02040502050505030304" pitchFamily="18" charset="0"/>
              </a:rPr>
              <a:t>If another substituent is present, the heteroatom should be given the lowest possible numbering.</a:t>
            </a:r>
          </a:p>
        </p:txBody>
      </p:sp>
      <p:sp>
        <p:nvSpPr>
          <p:cNvPr id="24" name="TextBox 23">
            <a:extLst>
              <a:ext uri="{FF2B5EF4-FFF2-40B4-BE49-F238E27FC236}">
                <a16:creationId xmlns:a16="http://schemas.microsoft.com/office/drawing/2014/main" id="{D9287449-153D-470A-AEFE-02478893AD1B}"/>
              </a:ext>
            </a:extLst>
          </p:cNvPr>
          <p:cNvSpPr txBox="1"/>
          <p:nvPr/>
        </p:nvSpPr>
        <p:spPr>
          <a:xfrm>
            <a:off x="1676402" y="4960035"/>
            <a:ext cx="2554705" cy="369332"/>
          </a:xfrm>
          <a:prstGeom prst="rect">
            <a:avLst/>
          </a:prstGeom>
          <a:noFill/>
        </p:spPr>
        <p:txBody>
          <a:bodyPr wrap="square" rtlCol="0">
            <a:spAutoFit/>
          </a:bodyPr>
          <a:lstStyle/>
          <a:p>
            <a:pPr algn="ctr"/>
            <a:r>
              <a:rPr lang="en-US" b="1" dirty="0">
                <a:solidFill>
                  <a:srgbClr val="595959"/>
                </a:solidFill>
                <a:latin typeface="Palatino Linotype" panose="02040502050505030304" pitchFamily="18" charset="0"/>
              </a:rPr>
              <a:t>3-Chloro-1</a:t>
            </a:r>
            <a:r>
              <a:rPr lang="en-US" b="1" i="1" dirty="0">
                <a:solidFill>
                  <a:srgbClr val="595959"/>
                </a:solidFill>
                <a:latin typeface="Palatino Linotype" panose="02040502050505030304" pitchFamily="18" charset="0"/>
              </a:rPr>
              <a:t>H</a:t>
            </a:r>
            <a:r>
              <a:rPr lang="en-US" b="1" dirty="0">
                <a:solidFill>
                  <a:srgbClr val="595959"/>
                </a:solidFill>
                <a:latin typeface="Palatino Linotype" panose="02040502050505030304" pitchFamily="18" charset="0"/>
              </a:rPr>
              <a:t>-azole  </a:t>
            </a:r>
          </a:p>
        </p:txBody>
      </p:sp>
      <p:graphicFrame>
        <p:nvGraphicFramePr>
          <p:cNvPr id="28" name="Object 27">
            <a:extLst>
              <a:ext uri="{FF2B5EF4-FFF2-40B4-BE49-F238E27FC236}">
                <a16:creationId xmlns:a16="http://schemas.microsoft.com/office/drawing/2014/main" id="{B50FB329-4BB3-4492-B548-31870607434D}"/>
              </a:ext>
            </a:extLst>
          </p:cNvPr>
          <p:cNvGraphicFramePr>
            <a:graphicFrameLocks noChangeAspect="1"/>
          </p:cNvGraphicFramePr>
          <p:nvPr>
            <p:extLst>
              <p:ext uri="{D42A27DB-BD31-4B8C-83A1-F6EECF244321}">
                <p14:modId xmlns:p14="http://schemas.microsoft.com/office/powerpoint/2010/main" val="2028974089"/>
              </p:ext>
            </p:extLst>
          </p:nvPr>
        </p:nvGraphicFramePr>
        <p:xfrm>
          <a:off x="5269918" y="3208755"/>
          <a:ext cx="2244725" cy="1401763"/>
        </p:xfrm>
        <a:graphic>
          <a:graphicData uri="http://schemas.openxmlformats.org/presentationml/2006/ole">
            <mc:AlternateContent xmlns:mc="http://schemas.openxmlformats.org/markup-compatibility/2006">
              <mc:Choice xmlns:v="urn:schemas-microsoft-com:vml" Requires="v">
                <p:oleObj spid="_x0000_s14452" name="CS ChemDraw Drawing" r:id="rId5" imgW="1426006" imgH="886660" progId="ChemDraw.Document.6.0">
                  <p:embed/>
                </p:oleObj>
              </mc:Choice>
              <mc:Fallback>
                <p:oleObj name="CS ChemDraw Drawing" r:id="rId5" imgW="1426006" imgH="886660" progId="ChemDraw.Document.6.0">
                  <p:embed/>
                  <p:pic>
                    <p:nvPicPr>
                      <p:cNvPr id="25" name="Object 24">
                        <a:extLst>
                          <a:ext uri="{FF2B5EF4-FFF2-40B4-BE49-F238E27FC236}">
                            <a16:creationId xmlns:a16="http://schemas.microsoft.com/office/drawing/2014/main" id="{352E7F0D-321B-4F63-BEA1-58D0C1885B01}"/>
                          </a:ext>
                        </a:extLst>
                      </p:cNvPr>
                      <p:cNvPicPr/>
                      <p:nvPr/>
                    </p:nvPicPr>
                    <p:blipFill>
                      <a:blip r:embed="rId6"/>
                      <a:stretch>
                        <a:fillRect/>
                      </a:stretch>
                    </p:blipFill>
                    <p:spPr>
                      <a:xfrm>
                        <a:off x="5269918" y="3208755"/>
                        <a:ext cx="2244725" cy="1401763"/>
                      </a:xfrm>
                      <a:prstGeom prst="rect">
                        <a:avLst/>
                      </a:prstGeom>
                    </p:spPr>
                  </p:pic>
                </p:oleObj>
              </mc:Fallback>
            </mc:AlternateContent>
          </a:graphicData>
        </a:graphic>
      </p:graphicFrame>
      <p:sp>
        <p:nvSpPr>
          <p:cNvPr id="29" name="TextBox 28">
            <a:extLst>
              <a:ext uri="{FF2B5EF4-FFF2-40B4-BE49-F238E27FC236}">
                <a16:creationId xmlns:a16="http://schemas.microsoft.com/office/drawing/2014/main" id="{960C5617-6495-4319-AC16-078D2E0B2226}"/>
              </a:ext>
            </a:extLst>
          </p:cNvPr>
          <p:cNvSpPr txBox="1"/>
          <p:nvPr/>
        </p:nvSpPr>
        <p:spPr>
          <a:xfrm>
            <a:off x="4936961" y="4715391"/>
            <a:ext cx="2554705" cy="369332"/>
          </a:xfrm>
          <a:prstGeom prst="rect">
            <a:avLst/>
          </a:prstGeom>
          <a:noFill/>
        </p:spPr>
        <p:txBody>
          <a:bodyPr wrap="square" rtlCol="0">
            <a:spAutoFit/>
          </a:bodyPr>
          <a:lstStyle/>
          <a:p>
            <a:pPr algn="ctr"/>
            <a:r>
              <a:rPr lang="en-US" b="1" dirty="0">
                <a:solidFill>
                  <a:srgbClr val="595959"/>
                </a:solidFill>
                <a:latin typeface="Palatino Linotype" panose="02040502050505030304" pitchFamily="18" charset="0"/>
              </a:rPr>
              <a:t>Oxa + </a:t>
            </a:r>
            <a:r>
              <a:rPr lang="en-US" b="1" dirty="0" err="1">
                <a:solidFill>
                  <a:srgbClr val="595959"/>
                </a:solidFill>
                <a:latin typeface="Palatino Linotype" panose="02040502050505030304" pitchFamily="18" charset="0"/>
              </a:rPr>
              <a:t>ir</a:t>
            </a:r>
            <a:r>
              <a:rPr lang="en-US" b="1" dirty="0">
                <a:solidFill>
                  <a:srgbClr val="595959"/>
                </a:solidFill>
                <a:latin typeface="Palatino Linotype" panose="02040502050505030304" pitchFamily="18" charset="0"/>
              </a:rPr>
              <a:t> + </a:t>
            </a:r>
            <a:r>
              <a:rPr lang="en-US" b="1" dirty="0" err="1">
                <a:solidFill>
                  <a:srgbClr val="595959"/>
                </a:solidFill>
                <a:latin typeface="Palatino Linotype" panose="02040502050505030304" pitchFamily="18" charset="0"/>
              </a:rPr>
              <a:t>ane</a:t>
            </a:r>
            <a:endParaRPr lang="en-US" b="1" dirty="0">
              <a:solidFill>
                <a:srgbClr val="595959"/>
              </a:solidFill>
              <a:latin typeface="Palatino Linotype" panose="02040502050505030304" pitchFamily="18" charset="0"/>
            </a:endParaRPr>
          </a:p>
        </p:txBody>
      </p:sp>
      <p:sp>
        <p:nvSpPr>
          <p:cNvPr id="30" name="TextBox 29">
            <a:extLst>
              <a:ext uri="{FF2B5EF4-FFF2-40B4-BE49-F238E27FC236}">
                <a16:creationId xmlns:a16="http://schemas.microsoft.com/office/drawing/2014/main" id="{E87CF6C0-A56C-4D1E-9C69-465A71AF31FC}"/>
              </a:ext>
            </a:extLst>
          </p:cNvPr>
          <p:cNvSpPr txBox="1"/>
          <p:nvPr/>
        </p:nvSpPr>
        <p:spPr>
          <a:xfrm>
            <a:off x="4680287" y="5024203"/>
            <a:ext cx="3092116" cy="369332"/>
          </a:xfrm>
          <a:prstGeom prst="rect">
            <a:avLst/>
          </a:prstGeom>
          <a:noFill/>
        </p:spPr>
        <p:txBody>
          <a:bodyPr wrap="square" rtlCol="0">
            <a:spAutoFit/>
          </a:bodyPr>
          <a:lstStyle/>
          <a:p>
            <a:pPr algn="ctr"/>
            <a:r>
              <a:rPr lang="en-US" b="1" dirty="0" err="1">
                <a:solidFill>
                  <a:srgbClr val="595959"/>
                </a:solidFill>
                <a:latin typeface="Palatino Linotype" panose="02040502050505030304" pitchFamily="18" charset="0"/>
              </a:rPr>
              <a:t>Ethyloxirane</a:t>
            </a:r>
            <a:r>
              <a:rPr lang="en-US" b="1" dirty="0">
                <a:solidFill>
                  <a:srgbClr val="595959"/>
                </a:solidFill>
                <a:latin typeface="Palatino Linotype" panose="02040502050505030304" pitchFamily="18" charset="0"/>
              </a:rPr>
              <a:t>  </a:t>
            </a:r>
          </a:p>
        </p:txBody>
      </p:sp>
      <p:sp>
        <p:nvSpPr>
          <p:cNvPr id="13" name="TextBox 12">
            <a:extLst>
              <a:ext uri="{FF2B5EF4-FFF2-40B4-BE49-F238E27FC236}">
                <a16:creationId xmlns:a16="http://schemas.microsoft.com/office/drawing/2014/main" id="{D7C7BA85-50D3-401A-B770-08519AB711FF}"/>
              </a:ext>
            </a:extLst>
          </p:cNvPr>
          <p:cNvSpPr txBox="1"/>
          <p:nvPr/>
        </p:nvSpPr>
        <p:spPr>
          <a:xfrm>
            <a:off x="920750" y="806450"/>
            <a:ext cx="7962900" cy="506870"/>
          </a:xfrm>
          <a:prstGeom prst="rect">
            <a:avLst/>
          </a:prstGeom>
          <a:noFill/>
        </p:spPr>
        <p:txBody>
          <a:bodyPr wrap="square" rtlCol="0">
            <a:spAutoFit/>
          </a:bodyPr>
          <a:lstStyle/>
          <a:p>
            <a:pPr marL="514350" indent="-514350" algn="just">
              <a:lnSpc>
                <a:spcPct val="150000"/>
              </a:lnSpc>
              <a:buClr>
                <a:schemeClr val="tx1"/>
              </a:buClr>
              <a:buFont typeface="+mj-lt"/>
              <a:buAutoNum type="romanUcPeriod"/>
            </a:pPr>
            <a:r>
              <a:rPr lang="en-US" sz="2000" b="1" dirty="0">
                <a:solidFill>
                  <a:schemeClr val="tx1">
                    <a:lumMod val="50000"/>
                  </a:schemeClr>
                </a:solidFill>
                <a:effectLst>
                  <a:outerShdw blurRad="38100" dist="38100" dir="2700000" algn="tl">
                    <a:srgbClr val="000000">
                      <a:alpha val="43137"/>
                    </a:srgbClr>
                  </a:outerShdw>
                </a:effectLst>
                <a:latin typeface="Palatino Linotype" panose="02040502050505030304" pitchFamily="18" charset="0"/>
              </a:rPr>
              <a:t>Monocyclic Heterocyclic Compounds:</a:t>
            </a:r>
          </a:p>
        </p:txBody>
      </p:sp>
    </p:spTree>
    <p:extLst>
      <p:ext uri="{BB962C8B-B14F-4D97-AF65-F5344CB8AC3E}">
        <p14:creationId xmlns:p14="http://schemas.microsoft.com/office/powerpoint/2010/main" val="9980040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66E7B45-57A7-46DD-BC2E-85F8D1FBD862}"/>
              </a:ext>
            </a:extLst>
          </p:cNvPr>
          <p:cNvSpPr>
            <a:spLocks noGrp="1"/>
          </p:cNvSpPr>
          <p:nvPr>
            <p:ph type="sldNum" sz="quarter" idx="12"/>
          </p:nvPr>
        </p:nvSpPr>
        <p:spPr/>
        <p:txBody>
          <a:bodyPr/>
          <a:lstStyle/>
          <a:p>
            <a:fld id="{1D94C029-46D2-4EB7-AD29-70B14203DBE4}" type="slidenum">
              <a:rPr lang="en-US" smtClean="0"/>
              <a:t>24</a:t>
            </a:fld>
            <a:endParaRPr lang="en-US"/>
          </a:p>
        </p:txBody>
      </p:sp>
      <p:sp>
        <p:nvSpPr>
          <p:cNvPr id="12" name="Title 12">
            <a:extLst>
              <a:ext uri="{FF2B5EF4-FFF2-40B4-BE49-F238E27FC236}">
                <a16:creationId xmlns:a16="http://schemas.microsoft.com/office/drawing/2014/main" id="{3D9916A7-19AB-4A41-B4BD-9BEC201CD9C5}"/>
              </a:ext>
            </a:extLst>
          </p:cNvPr>
          <p:cNvSpPr>
            <a:spLocks noGrp="1"/>
          </p:cNvSpPr>
          <p:nvPr>
            <p:ph type="title"/>
          </p:nvPr>
        </p:nvSpPr>
        <p:spPr>
          <a:xfrm>
            <a:off x="1060333" y="171451"/>
            <a:ext cx="8300230" cy="704849"/>
          </a:xfrm>
        </p:spPr>
        <p:txBody>
          <a:bodyPr>
            <a:noAutofit/>
          </a:bodyPr>
          <a:lstStyle/>
          <a:p>
            <a:pPr algn="l"/>
            <a:r>
              <a:rPr lang="en-US" sz="4400" b="1" dirty="0">
                <a:solidFill>
                  <a:srgbClr val="30ACEC"/>
                </a:solidFill>
                <a:effectLst>
                  <a:outerShdw blurRad="38100" dist="38100" dir="2700000" algn="tl">
                    <a:srgbClr val="000000">
                      <a:alpha val="43137"/>
                    </a:srgbClr>
                  </a:outerShdw>
                </a:effectLst>
              </a:rPr>
              <a:t>2. The </a:t>
            </a:r>
            <a:r>
              <a:rPr lang="en-US" sz="4400" b="1" dirty="0" err="1">
                <a:solidFill>
                  <a:srgbClr val="30ACEC"/>
                </a:solidFill>
                <a:effectLst>
                  <a:outerShdw blurRad="38100" dist="38100" dir="2700000" algn="tl">
                    <a:srgbClr val="000000">
                      <a:alpha val="43137"/>
                    </a:srgbClr>
                  </a:outerShdw>
                </a:effectLst>
              </a:rPr>
              <a:t>Hantzsch</a:t>
            </a:r>
            <a:r>
              <a:rPr lang="en-US" sz="4400" b="1" dirty="0">
                <a:solidFill>
                  <a:srgbClr val="30ACEC"/>
                </a:solidFill>
                <a:effectLst>
                  <a:outerShdw blurRad="38100" dist="38100" dir="2700000" algn="tl">
                    <a:srgbClr val="000000">
                      <a:alpha val="43137"/>
                    </a:srgbClr>
                  </a:outerShdw>
                </a:effectLst>
              </a:rPr>
              <a:t>-Widman Nomenclature</a:t>
            </a:r>
          </a:p>
        </p:txBody>
      </p:sp>
      <p:sp>
        <p:nvSpPr>
          <p:cNvPr id="23" name="Rectangle 22">
            <a:extLst>
              <a:ext uri="{FF2B5EF4-FFF2-40B4-BE49-F238E27FC236}">
                <a16:creationId xmlns:a16="http://schemas.microsoft.com/office/drawing/2014/main" id="{3E5C4D9B-7167-4F58-9102-7E994F57AA4F}"/>
              </a:ext>
            </a:extLst>
          </p:cNvPr>
          <p:cNvSpPr/>
          <p:nvPr/>
        </p:nvSpPr>
        <p:spPr>
          <a:xfrm>
            <a:off x="1221873" y="1918829"/>
            <a:ext cx="7356643" cy="968535"/>
          </a:xfrm>
          <a:prstGeom prst="rect">
            <a:avLst/>
          </a:prstGeom>
        </p:spPr>
        <p:txBody>
          <a:bodyPr wrap="square">
            <a:spAutoFit/>
          </a:bodyPr>
          <a:lstStyle/>
          <a:p>
            <a:pPr marL="457200" indent="-457200">
              <a:lnSpc>
                <a:spcPct val="150000"/>
              </a:lnSpc>
              <a:buFont typeface="+mj-lt"/>
              <a:buAutoNum type="arabicParenR" startAt="3"/>
            </a:pPr>
            <a:r>
              <a:rPr lang="en-US" sz="2000" dirty="0">
                <a:latin typeface="Palatino Linotype" panose="02040502050505030304" pitchFamily="18" charset="0"/>
              </a:rPr>
              <a:t>If the compound is </a:t>
            </a:r>
            <a:r>
              <a:rPr lang="en-US" sz="2000" dirty="0">
                <a:solidFill>
                  <a:srgbClr val="30ACEC"/>
                </a:solidFill>
                <a:latin typeface="Palatino Linotype" panose="02040502050505030304" pitchFamily="18" charset="0"/>
              </a:rPr>
              <a:t>partial unsaturation</a:t>
            </a:r>
            <a:r>
              <a:rPr lang="en-US" sz="2000" dirty="0">
                <a:latin typeface="Palatino Linotype" panose="02040502050505030304" pitchFamily="18" charset="0"/>
              </a:rPr>
              <a:t>, the name of </a:t>
            </a:r>
            <a:r>
              <a:rPr lang="en-US" sz="2000" dirty="0">
                <a:solidFill>
                  <a:srgbClr val="30ACEC"/>
                </a:solidFill>
                <a:latin typeface="Palatino Linotype" panose="02040502050505030304" pitchFamily="18" charset="0"/>
              </a:rPr>
              <a:t>unsaturated</a:t>
            </a:r>
            <a:r>
              <a:rPr lang="en-US" sz="2000" dirty="0">
                <a:latin typeface="Palatino Linotype" panose="02040502050505030304" pitchFamily="18" charset="0"/>
              </a:rPr>
              <a:t> will be used with </a:t>
            </a:r>
            <a:r>
              <a:rPr lang="en-US" sz="2000" dirty="0">
                <a:solidFill>
                  <a:schemeClr val="accent2">
                    <a:lumMod val="75000"/>
                  </a:schemeClr>
                </a:solidFill>
                <a:latin typeface="Palatino Linotype" panose="02040502050505030304" pitchFamily="18" charset="0"/>
              </a:rPr>
              <a:t>dihydro</a:t>
            </a:r>
            <a:r>
              <a:rPr lang="en-US" sz="2000" dirty="0">
                <a:latin typeface="Palatino Linotype" panose="02040502050505030304" pitchFamily="18" charset="0"/>
              </a:rPr>
              <a:t>, </a:t>
            </a:r>
            <a:r>
              <a:rPr lang="en-US" sz="2000" dirty="0">
                <a:solidFill>
                  <a:schemeClr val="accent2">
                    <a:lumMod val="75000"/>
                  </a:schemeClr>
                </a:solidFill>
                <a:latin typeface="Palatino Linotype" panose="02040502050505030304" pitchFamily="18" charset="0"/>
              </a:rPr>
              <a:t>tetrahydro</a:t>
            </a:r>
            <a:r>
              <a:rPr lang="en-US" sz="2000" dirty="0">
                <a:latin typeface="Palatino Linotype" panose="02040502050505030304" pitchFamily="18" charset="0"/>
              </a:rPr>
              <a:t>, etc.</a:t>
            </a:r>
          </a:p>
        </p:txBody>
      </p:sp>
      <p:graphicFrame>
        <p:nvGraphicFramePr>
          <p:cNvPr id="16" name="Object 15">
            <a:extLst>
              <a:ext uri="{FF2B5EF4-FFF2-40B4-BE49-F238E27FC236}">
                <a16:creationId xmlns:a16="http://schemas.microsoft.com/office/drawing/2014/main" id="{3F985286-1A0C-429F-9C82-44689C1C3043}"/>
              </a:ext>
            </a:extLst>
          </p:cNvPr>
          <p:cNvGraphicFramePr>
            <a:graphicFrameLocks noChangeAspect="1"/>
          </p:cNvGraphicFramePr>
          <p:nvPr>
            <p:extLst>
              <p:ext uri="{D42A27DB-BD31-4B8C-83A1-F6EECF244321}">
                <p14:modId xmlns:p14="http://schemas.microsoft.com/office/powerpoint/2010/main" val="1875207136"/>
              </p:ext>
            </p:extLst>
          </p:nvPr>
        </p:nvGraphicFramePr>
        <p:xfrm>
          <a:off x="1690688" y="3221038"/>
          <a:ext cx="1177925" cy="1206500"/>
        </p:xfrm>
        <a:graphic>
          <a:graphicData uri="http://schemas.openxmlformats.org/presentationml/2006/ole">
            <mc:AlternateContent xmlns:mc="http://schemas.openxmlformats.org/markup-compatibility/2006">
              <mc:Choice xmlns:v="urn:schemas-microsoft-com:vml" Requires="v">
                <p:oleObj spid="_x0000_s16542" name="CS ChemDraw Drawing" r:id="rId3" imgW="1014430" imgH="1037404" progId="ChemDraw.Document.6.0">
                  <p:embed/>
                </p:oleObj>
              </mc:Choice>
              <mc:Fallback>
                <p:oleObj name="CS ChemDraw Drawing" r:id="rId3" imgW="1014430" imgH="1037404" progId="ChemDraw.Document.6.0">
                  <p:embed/>
                  <p:pic>
                    <p:nvPicPr>
                      <p:cNvPr id="27" name="Object 26">
                        <a:extLst>
                          <a:ext uri="{FF2B5EF4-FFF2-40B4-BE49-F238E27FC236}">
                            <a16:creationId xmlns:a16="http://schemas.microsoft.com/office/drawing/2014/main" id="{AF0F772E-C9F1-417B-A431-1CF9810A3864}"/>
                          </a:ext>
                        </a:extLst>
                      </p:cNvPr>
                      <p:cNvPicPr/>
                      <p:nvPr/>
                    </p:nvPicPr>
                    <p:blipFill>
                      <a:blip r:embed="rId4"/>
                      <a:stretch>
                        <a:fillRect/>
                      </a:stretch>
                    </p:blipFill>
                    <p:spPr>
                      <a:xfrm>
                        <a:off x="1690688" y="3221038"/>
                        <a:ext cx="1177925" cy="1206500"/>
                      </a:xfrm>
                      <a:prstGeom prst="rect">
                        <a:avLst/>
                      </a:prstGeom>
                    </p:spPr>
                  </p:pic>
                </p:oleObj>
              </mc:Fallback>
            </mc:AlternateContent>
          </a:graphicData>
        </a:graphic>
      </p:graphicFrame>
      <p:sp>
        <p:nvSpPr>
          <p:cNvPr id="18" name="TextBox 17">
            <a:extLst>
              <a:ext uri="{FF2B5EF4-FFF2-40B4-BE49-F238E27FC236}">
                <a16:creationId xmlns:a16="http://schemas.microsoft.com/office/drawing/2014/main" id="{1327EDB6-E072-4296-95DF-20E2DAD4CD75}"/>
              </a:ext>
            </a:extLst>
          </p:cNvPr>
          <p:cNvSpPr txBox="1"/>
          <p:nvPr/>
        </p:nvSpPr>
        <p:spPr>
          <a:xfrm>
            <a:off x="1255293" y="4514872"/>
            <a:ext cx="2033337" cy="369332"/>
          </a:xfrm>
          <a:prstGeom prst="rect">
            <a:avLst/>
          </a:prstGeom>
          <a:noFill/>
        </p:spPr>
        <p:txBody>
          <a:bodyPr wrap="square" rtlCol="0">
            <a:spAutoFit/>
          </a:bodyPr>
          <a:lstStyle/>
          <a:p>
            <a:pPr algn="ctr"/>
            <a:r>
              <a:rPr lang="en-US" b="1" dirty="0">
                <a:solidFill>
                  <a:srgbClr val="595959"/>
                </a:solidFill>
                <a:latin typeface="Palatino Linotype" panose="02040502050505030304" pitchFamily="18" charset="0"/>
              </a:rPr>
              <a:t>Aza + ep + </a:t>
            </a:r>
            <a:r>
              <a:rPr lang="en-US" b="1" dirty="0" err="1">
                <a:solidFill>
                  <a:srgbClr val="595959"/>
                </a:solidFill>
                <a:latin typeface="Palatino Linotype" panose="02040502050505030304" pitchFamily="18" charset="0"/>
              </a:rPr>
              <a:t>ine</a:t>
            </a:r>
            <a:endParaRPr lang="en-US" b="1" dirty="0">
              <a:solidFill>
                <a:srgbClr val="595959"/>
              </a:solidFill>
              <a:latin typeface="Palatino Linotype" panose="02040502050505030304" pitchFamily="18" charset="0"/>
            </a:endParaRPr>
          </a:p>
        </p:txBody>
      </p:sp>
      <p:sp>
        <p:nvSpPr>
          <p:cNvPr id="20" name="TextBox 19">
            <a:extLst>
              <a:ext uri="{FF2B5EF4-FFF2-40B4-BE49-F238E27FC236}">
                <a16:creationId xmlns:a16="http://schemas.microsoft.com/office/drawing/2014/main" id="{6E45ED21-2F27-4977-8374-764D83779985}"/>
              </a:ext>
            </a:extLst>
          </p:cNvPr>
          <p:cNvSpPr txBox="1"/>
          <p:nvPr/>
        </p:nvSpPr>
        <p:spPr>
          <a:xfrm>
            <a:off x="3862132" y="4546955"/>
            <a:ext cx="2033337" cy="369332"/>
          </a:xfrm>
          <a:prstGeom prst="rect">
            <a:avLst/>
          </a:prstGeom>
          <a:noFill/>
        </p:spPr>
        <p:txBody>
          <a:bodyPr wrap="square" rtlCol="0">
            <a:spAutoFit/>
          </a:bodyPr>
          <a:lstStyle/>
          <a:p>
            <a:pPr algn="ctr"/>
            <a:r>
              <a:rPr lang="en-US" b="1" dirty="0">
                <a:solidFill>
                  <a:srgbClr val="595959"/>
                </a:solidFill>
                <a:latin typeface="Palatino Linotype" panose="02040502050505030304" pitchFamily="18" charset="0"/>
              </a:rPr>
              <a:t>Oxa + </a:t>
            </a:r>
            <a:r>
              <a:rPr lang="en-US" b="1" dirty="0" err="1">
                <a:solidFill>
                  <a:srgbClr val="595959"/>
                </a:solidFill>
                <a:latin typeface="Palatino Linotype" panose="02040502050505030304" pitchFamily="18" charset="0"/>
              </a:rPr>
              <a:t>oc</a:t>
            </a:r>
            <a:r>
              <a:rPr lang="en-US" b="1" dirty="0">
                <a:solidFill>
                  <a:srgbClr val="595959"/>
                </a:solidFill>
                <a:latin typeface="Palatino Linotype" panose="02040502050505030304" pitchFamily="18" charset="0"/>
              </a:rPr>
              <a:t> + in  </a:t>
            </a:r>
          </a:p>
        </p:txBody>
      </p:sp>
      <p:sp>
        <p:nvSpPr>
          <p:cNvPr id="21" name="TextBox 20">
            <a:extLst>
              <a:ext uri="{FF2B5EF4-FFF2-40B4-BE49-F238E27FC236}">
                <a16:creationId xmlns:a16="http://schemas.microsoft.com/office/drawing/2014/main" id="{9AD91631-845F-4BC0-A3F8-19F3FB6D80F2}"/>
              </a:ext>
            </a:extLst>
          </p:cNvPr>
          <p:cNvSpPr txBox="1"/>
          <p:nvPr/>
        </p:nvSpPr>
        <p:spPr>
          <a:xfrm>
            <a:off x="890225" y="4812754"/>
            <a:ext cx="2767376" cy="369332"/>
          </a:xfrm>
          <a:prstGeom prst="rect">
            <a:avLst/>
          </a:prstGeom>
          <a:noFill/>
        </p:spPr>
        <p:txBody>
          <a:bodyPr wrap="square" rtlCol="0">
            <a:spAutoFit/>
          </a:bodyPr>
          <a:lstStyle/>
          <a:p>
            <a:pPr algn="ctr"/>
            <a:r>
              <a:rPr lang="en-US" b="1" dirty="0">
                <a:solidFill>
                  <a:schemeClr val="accent2">
                    <a:lumMod val="75000"/>
                  </a:schemeClr>
                </a:solidFill>
                <a:latin typeface="Palatino Linotype" panose="02040502050505030304" pitchFamily="18" charset="0"/>
              </a:rPr>
              <a:t>2,3-Dihydro-1</a:t>
            </a:r>
            <a:r>
              <a:rPr lang="en-US" b="1" i="1" dirty="0">
                <a:solidFill>
                  <a:schemeClr val="accent2">
                    <a:lumMod val="75000"/>
                  </a:schemeClr>
                </a:solidFill>
                <a:latin typeface="Palatino Linotype" panose="02040502050505030304" pitchFamily="18" charset="0"/>
              </a:rPr>
              <a:t>H</a:t>
            </a:r>
            <a:r>
              <a:rPr lang="en-US" b="1" dirty="0">
                <a:solidFill>
                  <a:schemeClr val="accent2">
                    <a:lumMod val="75000"/>
                  </a:schemeClr>
                </a:solidFill>
                <a:latin typeface="Palatino Linotype" panose="02040502050505030304" pitchFamily="18" charset="0"/>
              </a:rPr>
              <a:t>-</a:t>
            </a:r>
            <a:r>
              <a:rPr lang="en-US" b="1" dirty="0">
                <a:solidFill>
                  <a:srgbClr val="595959"/>
                </a:solidFill>
                <a:latin typeface="Palatino Linotype" panose="02040502050505030304" pitchFamily="18" charset="0"/>
              </a:rPr>
              <a:t>azepine  </a:t>
            </a:r>
          </a:p>
        </p:txBody>
      </p:sp>
      <p:sp>
        <p:nvSpPr>
          <p:cNvPr id="22" name="TextBox 21">
            <a:extLst>
              <a:ext uri="{FF2B5EF4-FFF2-40B4-BE49-F238E27FC236}">
                <a16:creationId xmlns:a16="http://schemas.microsoft.com/office/drawing/2014/main" id="{9E7D6E60-3C1C-411B-BDBC-727E15F82014}"/>
              </a:ext>
            </a:extLst>
          </p:cNvPr>
          <p:cNvSpPr txBox="1"/>
          <p:nvPr/>
        </p:nvSpPr>
        <p:spPr>
          <a:xfrm>
            <a:off x="3629522" y="4816278"/>
            <a:ext cx="2637054" cy="369332"/>
          </a:xfrm>
          <a:prstGeom prst="rect">
            <a:avLst/>
          </a:prstGeom>
          <a:noFill/>
        </p:spPr>
        <p:txBody>
          <a:bodyPr wrap="square" rtlCol="0">
            <a:spAutoFit/>
          </a:bodyPr>
          <a:lstStyle/>
          <a:p>
            <a:pPr algn="ctr"/>
            <a:r>
              <a:rPr lang="en-US" b="1" dirty="0">
                <a:solidFill>
                  <a:schemeClr val="accent2">
                    <a:lumMod val="75000"/>
                  </a:schemeClr>
                </a:solidFill>
                <a:latin typeface="Palatino Linotype" panose="02040502050505030304" pitchFamily="18" charset="0"/>
              </a:rPr>
              <a:t>2,5,6-Trihyro</a:t>
            </a:r>
            <a:r>
              <a:rPr lang="en-US" b="1" dirty="0">
                <a:solidFill>
                  <a:srgbClr val="595959"/>
                </a:solidFill>
                <a:latin typeface="Palatino Linotype" panose="02040502050505030304" pitchFamily="18" charset="0"/>
              </a:rPr>
              <a:t>oxocin</a:t>
            </a:r>
          </a:p>
        </p:txBody>
      </p:sp>
      <p:graphicFrame>
        <p:nvGraphicFramePr>
          <p:cNvPr id="31" name="Object 30">
            <a:extLst>
              <a:ext uri="{FF2B5EF4-FFF2-40B4-BE49-F238E27FC236}">
                <a16:creationId xmlns:a16="http://schemas.microsoft.com/office/drawing/2014/main" id="{ACDA4FB7-AFD9-47FB-A1B6-D46BB8357F9B}"/>
              </a:ext>
            </a:extLst>
          </p:cNvPr>
          <p:cNvGraphicFramePr>
            <a:graphicFrameLocks noChangeAspect="1"/>
          </p:cNvGraphicFramePr>
          <p:nvPr>
            <p:extLst>
              <p:ext uri="{D42A27DB-BD31-4B8C-83A1-F6EECF244321}">
                <p14:modId xmlns:p14="http://schemas.microsoft.com/office/powerpoint/2010/main" val="884494046"/>
              </p:ext>
            </p:extLst>
          </p:nvPr>
        </p:nvGraphicFramePr>
        <p:xfrm>
          <a:off x="4237038" y="3073400"/>
          <a:ext cx="1133475" cy="1563688"/>
        </p:xfrm>
        <a:graphic>
          <a:graphicData uri="http://schemas.openxmlformats.org/presentationml/2006/ole">
            <mc:AlternateContent xmlns:mc="http://schemas.openxmlformats.org/markup-compatibility/2006">
              <mc:Choice xmlns:v="urn:schemas-microsoft-com:vml" Requires="v">
                <p:oleObj spid="_x0000_s16543" name="CS ChemDraw Drawing" r:id="rId5" imgW="975105" imgH="1345223" progId="ChemDraw.Document.6.0">
                  <p:embed/>
                </p:oleObj>
              </mc:Choice>
              <mc:Fallback>
                <p:oleObj name="CS ChemDraw Drawing" r:id="rId5" imgW="975105" imgH="1345223" progId="ChemDraw.Document.6.0">
                  <p:embed/>
                  <p:pic>
                    <p:nvPicPr>
                      <p:cNvPr id="16" name="Object 15">
                        <a:extLst>
                          <a:ext uri="{FF2B5EF4-FFF2-40B4-BE49-F238E27FC236}">
                            <a16:creationId xmlns:a16="http://schemas.microsoft.com/office/drawing/2014/main" id="{3F985286-1A0C-429F-9C82-44689C1C3043}"/>
                          </a:ext>
                        </a:extLst>
                      </p:cNvPr>
                      <p:cNvPicPr/>
                      <p:nvPr/>
                    </p:nvPicPr>
                    <p:blipFill>
                      <a:blip r:embed="rId6"/>
                      <a:stretch>
                        <a:fillRect/>
                      </a:stretch>
                    </p:blipFill>
                    <p:spPr>
                      <a:xfrm>
                        <a:off x="4237038" y="3073400"/>
                        <a:ext cx="1133475" cy="1563688"/>
                      </a:xfrm>
                      <a:prstGeom prst="rect">
                        <a:avLst/>
                      </a:prstGeom>
                    </p:spPr>
                  </p:pic>
                </p:oleObj>
              </mc:Fallback>
            </mc:AlternateContent>
          </a:graphicData>
        </a:graphic>
      </p:graphicFrame>
      <p:graphicFrame>
        <p:nvGraphicFramePr>
          <p:cNvPr id="34" name="Object 33">
            <a:extLst>
              <a:ext uri="{FF2B5EF4-FFF2-40B4-BE49-F238E27FC236}">
                <a16:creationId xmlns:a16="http://schemas.microsoft.com/office/drawing/2014/main" id="{3FAC9A7F-6193-4033-B958-371B52A7BCF5}"/>
              </a:ext>
            </a:extLst>
          </p:cNvPr>
          <p:cNvGraphicFramePr>
            <a:graphicFrameLocks noChangeAspect="1"/>
          </p:cNvGraphicFramePr>
          <p:nvPr>
            <p:extLst>
              <p:ext uri="{D42A27DB-BD31-4B8C-83A1-F6EECF244321}">
                <p14:modId xmlns:p14="http://schemas.microsoft.com/office/powerpoint/2010/main" val="4013052162"/>
              </p:ext>
            </p:extLst>
          </p:nvPr>
        </p:nvGraphicFramePr>
        <p:xfrm>
          <a:off x="6743700" y="3352800"/>
          <a:ext cx="1076325" cy="1079500"/>
        </p:xfrm>
        <a:graphic>
          <a:graphicData uri="http://schemas.openxmlformats.org/presentationml/2006/ole">
            <mc:AlternateContent xmlns:mc="http://schemas.openxmlformats.org/markup-compatibility/2006">
              <mc:Choice xmlns:v="urn:schemas-microsoft-com:vml" Requires="v">
                <p:oleObj spid="_x0000_s16544" name="CS ChemDraw Drawing" r:id="rId7" imgW="842622" imgH="843930" progId="ChemDraw.Document.6.0">
                  <p:embed/>
                </p:oleObj>
              </mc:Choice>
              <mc:Fallback>
                <p:oleObj name="CS ChemDraw Drawing" r:id="rId7" imgW="842622" imgH="843930" progId="ChemDraw.Document.6.0">
                  <p:embed/>
                  <p:pic>
                    <p:nvPicPr>
                      <p:cNvPr id="10" name="Object 9">
                        <a:extLst>
                          <a:ext uri="{FF2B5EF4-FFF2-40B4-BE49-F238E27FC236}">
                            <a16:creationId xmlns:a16="http://schemas.microsoft.com/office/drawing/2014/main" id="{A8EAEE2E-8947-4D38-B4E7-8369E366491E}"/>
                          </a:ext>
                        </a:extLst>
                      </p:cNvPr>
                      <p:cNvPicPr/>
                      <p:nvPr/>
                    </p:nvPicPr>
                    <p:blipFill>
                      <a:blip r:embed="rId8"/>
                      <a:stretch>
                        <a:fillRect/>
                      </a:stretch>
                    </p:blipFill>
                    <p:spPr>
                      <a:xfrm>
                        <a:off x="6743700" y="3352800"/>
                        <a:ext cx="1076325" cy="1079500"/>
                      </a:xfrm>
                      <a:prstGeom prst="rect">
                        <a:avLst/>
                      </a:prstGeom>
                    </p:spPr>
                  </p:pic>
                </p:oleObj>
              </mc:Fallback>
            </mc:AlternateContent>
          </a:graphicData>
        </a:graphic>
      </p:graphicFrame>
      <p:sp>
        <p:nvSpPr>
          <p:cNvPr id="35" name="TextBox 34">
            <a:extLst>
              <a:ext uri="{FF2B5EF4-FFF2-40B4-BE49-F238E27FC236}">
                <a16:creationId xmlns:a16="http://schemas.microsoft.com/office/drawing/2014/main" id="{5212788D-E51D-49BB-9F45-02E2049596A1}"/>
              </a:ext>
            </a:extLst>
          </p:cNvPr>
          <p:cNvSpPr txBox="1"/>
          <p:nvPr/>
        </p:nvSpPr>
        <p:spPr>
          <a:xfrm>
            <a:off x="6280485" y="4474760"/>
            <a:ext cx="2033337" cy="369332"/>
          </a:xfrm>
          <a:prstGeom prst="rect">
            <a:avLst/>
          </a:prstGeom>
          <a:noFill/>
        </p:spPr>
        <p:txBody>
          <a:bodyPr wrap="square" rtlCol="0">
            <a:spAutoFit/>
          </a:bodyPr>
          <a:lstStyle/>
          <a:p>
            <a:pPr algn="ctr"/>
            <a:r>
              <a:rPr lang="en-US" b="1" dirty="0" err="1">
                <a:solidFill>
                  <a:srgbClr val="595959"/>
                </a:solidFill>
                <a:latin typeface="Palatino Linotype" panose="02040502050505030304" pitchFamily="18" charset="0"/>
              </a:rPr>
              <a:t>Thia</a:t>
            </a:r>
            <a:r>
              <a:rPr lang="en-US" b="1" dirty="0">
                <a:solidFill>
                  <a:srgbClr val="595959"/>
                </a:solidFill>
                <a:latin typeface="Palatino Linotype" panose="02040502050505030304" pitchFamily="18" charset="0"/>
              </a:rPr>
              <a:t> + </a:t>
            </a:r>
            <a:r>
              <a:rPr lang="en-US" b="1" dirty="0" err="1">
                <a:solidFill>
                  <a:srgbClr val="595959"/>
                </a:solidFill>
                <a:latin typeface="Palatino Linotype" panose="02040502050505030304" pitchFamily="18" charset="0"/>
              </a:rPr>
              <a:t>ol</a:t>
            </a:r>
            <a:r>
              <a:rPr lang="en-US" b="1" dirty="0">
                <a:solidFill>
                  <a:srgbClr val="595959"/>
                </a:solidFill>
                <a:latin typeface="Palatino Linotype" panose="02040502050505030304" pitchFamily="18" charset="0"/>
              </a:rPr>
              <a:t> + </a:t>
            </a:r>
            <a:r>
              <a:rPr lang="en-US" b="1" dirty="0" err="1">
                <a:solidFill>
                  <a:srgbClr val="595959"/>
                </a:solidFill>
                <a:latin typeface="Palatino Linotype" panose="02040502050505030304" pitchFamily="18" charset="0"/>
              </a:rPr>
              <a:t>ene</a:t>
            </a:r>
            <a:endParaRPr lang="en-US" b="1" dirty="0">
              <a:solidFill>
                <a:srgbClr val="595959"/>
              </a:solidFill>
              <a:latin typeface="Palatino Linotype" panose="02040502050505030304" pitchFamily="18" charset="0"/>
            </a:endParaRPr>
          </a:p>
        </p:txBody>
      </p:sp>
      <p:sp>
        <p:nvSpPr>
          <p:cNvPr id="36" name="TextBox 35">
            <a:extLst>
              <a:ext uri="{FF2B5EF4-FFF2-40B4-BE49-F238E27FC236}">
                <a16:creationId xmlns:a16="http://schemas.microsoft.com/office/drawing/2014/main" id="{83146D44-4CFE-4352-8E53-7EEA09BDD2EC}"/>
              </a:ext>
            </a:extLst>
          </p:cNvPr>
          <p:cNvSpPr txBox="1"/>
          <p:nvPr/>
        </p:nvSpPr>
        <p:spPr>
          <a:xfrm>
            <a:off x="6216315" y="4807634"/>
            <a:ext cx="2424345" cy="369332"/>
          </a:xfrm>
          <a:prstGeom prst="rect">
            <a:avLst/>
          </a:prstGeom>
          <a:noFill/>
        </p:spPr>
        <p:txBody>
          <a:bodyPr wrap="square" rtlCol="0">
            <a:spAutoFit/>
          </a:bodyPr>
          <a:lstStyle/>
          <a:p>
            <a:pPr algn="ctr"/>
            <a:r>
              <a:rPr lang="en-US" b="1" dirty="0">
                <a:solidFill>
                  <a:schemeClr val="accent2">
                    <a:lumMod val="75000"/>
                  </a:schemeClr>
                </a:solidFill>
                <a:latin typeface="Palatino Linotype" panose="02040502050505030304" pitchFamily="18" charset="0"/>
              </a:rPr>
              <a:t>2,5-Dihydro</a:t>
            </a:r>
            <a:r>
              <a:rPr lang="en-US" b="1" dirty="0">
                <a:solidFill>
                  <a:srgbClr val="595959"/>
                </a:solidFill>
                <a:latin typeface="Palatino Linotype" panose="02040502050505030304" pitchFamily="18" charset="0"/>
              </a:rPr>
              <a:t>thiolene  </a:t>
            </a:r>
          </a:p>
        </p:txBody>
      </p:sp>
      <p:sp>
        <p:nvSpPr>
          <p:cNvPr id="15" name="TextBox 14">
            <a:extLst>
              <a:ext uri="{FF2B5EF4-FFF2-40B4-BE49-F238E27FC236}">
                <a16:creationId xmlns:a16="http://schemas.microsoft.com/office/drawing/2014/main" id="{FD230A9C-517F-4913-A4AD-5FE7A0BDAC81}"/>
              </a:ext>
            </a:extLst>
          </p:cNvPr>
          <p:cNvSpPr txBox="1"/>
          <p:nvPr/>
        </p:nvSpPr>
        <p:spPr>
          <a:xfrm>
            <a:off x="920750" y="806450"/>
            <a:ext cx="7962900" cy="506870"/>
          </a:xfrm>
          <a:prstGeom prst="rect">
            <a:avLst/>
          </a:prstGeom>
          <a:noFill/>
        </p:spPr>
        <p:txBody>
          <a:bodyPr wrap="square" rtlCol="0">
            <a:spAutoFit/>
          </a:bodyPr>
          <a:lstStyle/>
          <a:p>
            <a:pPr marL="514350" indent="-514350" algn="just">
              <a:lnSpc>
                <a:spcPct val="150000"/>
              </a:lnSpc>
              <a:buClr>
                <a:schemeClr val="tx1"/>
              </a:buClr>
              <a:buFont typeface="+mj-lt"/>
              <a:buAutoNum type="romanUcPeriod"/>
            </a:pPr>
            <a:r>
              <a:rPr lang="en-US" sz="2000" b="1" dirty="0">
                <a:solidFill>
                  <a:schemeClr val="tx1">
                    <a:lumMod val="50000"/>
                  </a:schemeClr>
                </a:solidFill>
                <a:effectLst>
                  <a:outerShdw blurRad="38100" dist="38100" dir="2700000" algn="tl">
                    <a:srgbClr val="000000">
                      <a:alpha val="43137"/>
                    </a:srgbClr>
                  </a:outerShdw>
                </a:effectLst>
                <a:latin typeface="Palatino Linotype" panose="02040502050505030304" pitchFamily="18" charset="0"/>
              </a:rPr>
              <a:t>Monocyclic Heterocyclic Compounds:</a:t>
            </a:r>
          </a:p>
        </p:txBody>
      </p:sp>
    </p:spTree>
    <p:extLst>
      <p:ext uri="{BB962C8B-B14F-4D97-AF65-F5344CB8AC3E}">
        <p14:creationId xmlns:p14="http://schemas.microsoft.com/office/powerpoint/2010/main" val="23595228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66E7B45-57A7-46DD-BC2E-85F8D1FBD862}"/>
              </a:ext>
            </a:extLst>
          </p:cNvPr>
          <p:cNvSpPr>
            <a:spLocks noGrp="1"/>
          </p:cNvSpPr>
          <p:nvPr>
            <p:ph type="sldNum" sz="quarter" idx="12"/>
          </p:nvPr>
        </p:nvSpPr>
        <p:spPr/>
        <p:txBody>
          <a:bodyPr/>
          <a:lstStyle/>
          <a:p>
            <a:fld id="{1D94C029-46D2-4EB7-AD29-70B14203DBE4}" type="slidenum">
              <a:rPr lang="en-US" smtClean="0"/>
              <a:t>25</a:t>
            </a:fld>
            <a:endParaRPr lang="en-US"/>
          </a:p>
        </p:txBody>
      </p:sp>
      <p:sp>
        <p:nvSpPr>
          <p:cNvPr id="12" name="Title 12">
            <a:extLst>
              <a:ext uri="{FF2B5EF4-FFF2-40B4-BE49-F238E27FC236}">
                <a16:creationId xmlns:a16="http://schemas.microsoft.com/office/drawing/2014/main" id="{3D9916A7-19AB-4A41-B4BD-9BEC201CD9C5}"/>
              </a:ext>
            </a:extLst>
          </p:cNvPr>
          <p:cNvSpPr>
            <a:spLocks noGrp="1"/>
          </p:cNvSpPr>
          <p:nvPr>
            <p:ph type="title"/>
          </p:nvPr>
        </p:nvSpPr>
        <p:spPr>
          <a:xfrm>
            <a:off x="1060333" y="171451"/>
            <a:ext cx="8300230" cy="704849"/>
          </a:xfrm>
        </p:spPr>
        <p:txBody>
          <a:bodyPr>
            <a:noAutofit/>
          </a:bodyPr>
          <a:lstStyle/>
          <a:p>
            <a:pPr algn="l"/>
            <a:r>
              <a:rPr lang="en-US" sz="4400" b="1" dirty="0">
                <a:solidFill>
                  <a:srgbClr val="30ACEC"/>
                </a:solidFill>
                <a:effectLst>
                  <a:outerShdw blurRad="38100" dist="38100" dir="2700000" algn="tl">
                    <a:srgbClr val="000000">
                      <a:alpha val="43137"/>
                    </a:srgbClr>
                  </a:outerShdw>
                </a:effectLst>
              </a:rPr>
              <a:t>2. The </a:t>
            </a:r>
            <a:r>
              <a:rPr lang="en-US" sz="4400" b="1" dirty="0" err="1">
                <a:solidFill>
                  <a:srgbClr val="30ACEC"/>
                </a:solidFill>
                <a:effectLst>
                  <a:outerShdw blurRad="38100" dist="38100" dir="2700000" algn="tl">
                    <a:srgbClr val="000000">
                      <a:alpha val="43137"/>
                    </a:srgbClr>
                  </a:outerShdw>
                </a:effectLst>
              </a:rPr>
              <a:t>Hantzsch</a:t>
            </a:r>
            <a:r>
              <a:rPr lang="en-US" sz="4400" b="1" dirty="0">
                <a:solidFill>
                  <a:srgbClr val="30ACEC"/>
                </a:solidFill>
                <a:effectLst>
                  <a:outerShdw blurRad="38100" dist="38100" dir="2700000" algn="tl">
                    <a:srgbClr val="000000">
                      <a:alpha val="43137"/>
                    </a:srgbClr>
                  </a:outerShdw>
                </a:effectLst>
              </a:rPr>
              <a:t>-Widman Nomenclature</a:t>
            </a:r>
          </a:p>
        </p:txBody>
      </p:sp>
      <p:sp>
        <p:nvSpPr>
          <p:cNvPr id="23" name="Rectangle 22">
            <a:extLst>
              <a:ext uri="{FF2B5EF4-FFF2-40B4-BE49-F238E27FC236}">
                <a16:creationId xmlns:a16="http://schemas.microsoft.com/office/drawing/2014/main" id="{3E5C4D9B-7167-4F58-9102-7E994F57AA4F}"/>
              </a:ext>
            </a:extLst>
          </p:cNvPr>
          <p:cNvSpPr/>
          <p:nvPr/>
        </p:nvSpPr>
        <p:spPr>
          <a:xfrm>
            <a:off x="1221873" y="1918829"/>
            <a:ext cx="7356643" cy="506870"/>
          </a:xfrm>
          <a:prstGeom prst="rect">
            <a:avLst/>
          </a:prstGeom>
        </p:spPr>
        <p:txBody>
          <a:bodyPr wrap="square">
            <a:spAutoFit/>
          </a:bodyPr>
          <a:lstStyle/>
          <a:p>
            <a:pPr marL="457200" indent="-457200">
              <a:lnSpc>
                <a:spcPct val="150000"/>
              </a:lnSpc>
              <a:buFont typeface="+mj-lt"/>
              <a:buAutoNum type="arabicParenR" startAt="4"/>
            </a:pPr>
            <a:r>
              <a:rPr lang="en-US" sz="2000" dirty="0">
                <a:latin typeface="Palatino Linotype" panose="02040502050505030304" pitchFamily="18" charset="0"/>
              </a:rPr>
              <a:t>Prioritize numbering for saturated atoms</a:t>
            </a:r>
          </a:p>
        </p:txBody>
      </p:sp>
      <p:graphicFrame>
        <p:nvGraphicFramePr>
          <p:cNvPr id="16" name="Object 15">
            <a:extLst>
              <a:ext uri="{FF2B5EF4-FFF2-40B4-BE49-F238E27FC236}">
                <a16:creationId xmlns:a16="http://schemas.microsoft.com/office/drawing/2014/main" id="{3F985286-1A0C-429F-9C82-44689C1C3043}"/>
              </a:ext>
            </a:extLst>
          </p:cNvPr>
          <p:cNvGraphicFramePr>
            <a:graphicFrameLocks noChangeAspect="1"/>
          </p:cNvGraphicFramePr>
          <p:nvPr>
            <p:extLst>
              <p:ext uri="{D42A27DB-BD31-4B8C-83A1-F6EECF244321}">
                <p14:modId xmlns:p14="http://schemas.microsoft.com/office/powerpoint/2010/main" val="2715098399"/>
              </p:ext>
            </p:extLst>
          </p:nvPr>
        </p:nvGraphicFramePr>
        <p:xfrm>
          <a:off x="1804988" y="2911475"/>
          <a:ext cx="1268412" cy="1873250"/>
        </p:xfrm>
        <a:graphic>
          <a:graphicData uri="http://schemas.openxmlformats.org/presentationml/2006/ole">
            <mc:AlternateContent xmlns:mc="http://schemas.openxmlformats.org/markup-compatibility/2006">
              <mc:Choice xmlns:v="urn:schemas-microsoft-com:vml" Requires="v">
                <p:oleObj spid="_x0000_s17502" name="CS ChemDraw Drawing" r:id="rId3" imgW="1090789" imgH="1609124" progId="ChemDraw.Document.6.0">
                  <p:embed/>
                </p:oleObj>
              </mc:Choice>
              <mc:Fallback>
                <p:oleObj name="CS ChemDraw Drawing" r:id="rId3" imgW="1090789" imgH="1609124" progId="ChemDraw.Document.6.0">
                  <p:embed/>
                  <p:pic>
                    <p:nvPicPr>
                      <p:cNvPr id="16" name="Object 15">
                        <a:extLst>
                          <a:ext uri="{FF2B5EF4-FFF2-40B4-BE49-F238E27FC236}">
                            <a16:creationId xmlns:a16="http://schemas.microsoft.com/office/drawing/2014/main" id="{3F985286-1A0C-429F-9C82-44689C1C3043}"/>
                          </a:ext>
                        </a:extLst>
                      </p:cNvPr>
                      <p:cNvPicPr/>
                      <p:nvPr/>
                    </p:nvPicPr>
                    <p:blipFill>
                      <a:blip r:embed="rId4"/>
                      <a:stretch>
                        <a:fillRect/>
                      </a:stretch>
                    </p:blipFill>
                    <p:spPr>
                      <a:xfrm>
                        <a:off x="1804988" y="2911475"/>
                        <a:ext cx="1268412" cy="1873250"/>
                      </a:xfrm>
                      <a:prstGeom prst="rect">
                        <a:avLst/>
                      </a:prstGeom>
                    </p:spPr>
                  </p:pic>
                </p:oleObj>
              </mc:Fallback>
            </mc:AlternateContent>
          </a:graphicData>
        </a:graphic>
      </p:graphicFrame>
      <p:sp>
        <p:nvSpPr>
          <p:cNvPr id="18" name="TextBox 17">
            <a:extLst>
              <a:ext uri="{FF2B5EF4-FFF2-40B4-BE49-F238E27FC236}">
                <a16:creationId xmlns:a16="http://schemas.microsoft.com/office/drawing/2014/main" id="{1327EDB6-E072-4296-95DF-20E2DAD4CD75}"/>
              </a:ext>
            </a:extLst>
          </p:cNvPr>
          <p:cNvSpPr txBox="1"/>
          <p:nvPr/>
        </p:nvSpPr>
        <p:spPr>
          <a:xfrm>
            <a:off x="1471862" y="4948008"/>
            <a:ext cx="2033337" cy="369332"/>
          </a:xfrm>
          <a:prstGeom prst="rect">
            <a:avLst/>
          </a:prstGeom>
          <a:noFill/>
        </p:spPr>
        <p:txBody>
          <a:bodyPr wrap="square" rtlCol="0">
            <a:spAutoFit/>
          </a:bodyPr>
          <a:lstStyle/>
          <a:p>
            <a:pPr algn="ctr"/>
            <a:r>
              <a:rPr lang="en-US" b="1" dirty="0">
                <a:solidFill>
                  <a:srgbClr val="595959"/>
                </a:solidFill>
                <a:latin typeface="Palatino Linotype" panose="02040502050505030304" pitchFamily="18" charset="0"/>
              </a:rPr>
              <a:t>Aza + ep + </a:t>
            </a:r>
            <a:r>
              <a:rPr lang="en-US" b="1" dirty="0" err="1">
                <a:solidFill>
                  <a:srgbClr val="595959"/>
                </a:solidFill>
                <a:latin typeface="Palatino Linotype" panose="02040502050505030304" pitchFamily="18" charset="0"/>
              </a:rPr>
              <a:t>ine</a:t>
            </a:r>
            <a:endParaRPr lang="en-US" b="1" dirty="0">
              <a:solidFill>
                <a:srgbClr val="595959"/>
              </a:solidFill>
              <a:latin typeface="Palatino Linotype" panose="02040502050505030304" pitchFamily="18" charset="0"/>
            </a:endParaRPr>
          </a:p>
        </p:txBody>
      </p:sp>
      <p:sp>
        <p:nvSpPr>
          <p:cNvPr id="21" name="TextBox 20">
            <a:extLst>
              <a:ext uri="{FF2B5EF4-FFF2-40B4-BE49-F238E27FC236}">
                <a16:creationId xmlns:a16="http://schemas.microsoft.com/office/drawing/2014/main" id="{9AD91631-845F-4BC0-A3F8-19F3FB6D80F2}"/>
              </a:ext>
            </a:extLst>
          </p:cNvPr>
          <p:cNvSpPr txBox="1"/>
          <p:nvPr/>
        </p:nvSpPr>
        <p:spPr>
          <a:xfrm>
            <a:off x="0" y="5280881"/>
            <a:ext cx="5221707" cy="369332"/>
          </a:xfrm>
          <a:prstGeom prst="rect">
            <a:avLst/>
          </a:prstGeom>
          <a:noFill/>
        </p:spPr>
        <p:txBody>
          <a:bodyPr wrap="square" rtlCol="0">
            <a:spAutoFit/>
          </a:bodyPr>
          <a:lstStyle/>
          <a:p>
            <a:pPr algn="ctr"/>
            <a:r>
              <a:rPr lang="en-US" b="1" dirty="0">
                <a:solidFill>
                  <a:schemeClr val="accent2">
                    <a:lumMod val="75000"/>
                  </a:schemeClr>
                </a:solidFill>
                <a:latin typeface="Palatino Linotype" panose="02040502050505030304" pitchFamily="18" charset="0"/>
              </a:rPr>
              <a:t>1,4-Dimethyl-4,5-dihydro</a:t>
            </a:r>
            <a:r>
              <a:rPr lang="en-US" b="1" dirty="0">
                <a:solidFill>
                  <a:srgbClr val="595959"/>
                </a:solidFill>
                <a:latin typeface="Palatino Linotype" panose="02040502050505030304" pitchFamily="18" charset="0"/>
              </a:rPr>
              <a:t>azepine  </a:t>
            </a:r>
          </a:p>
        </p:txBody>
      </p:sp>
      <p:sp>
        <p:nvSpPr>
          <p:cNvPr id="19" name="TextBox 18">
            <a:extLst>
              <a:ext uri="{FF2B5EF4-FFF2-40B4-BE49-F238E27FC236}">
                <a16:creationId xmlns:a16="http://schemas.microsoft.com/office/drawing/2014/main" id="{C93853EB-CC4C-46AF-BB0E-19AE1A9B7828}"/>
              </a:ext>
            </a:extLst>
          </p:cNvPr>
          <p:cNvSpPr txBox="1"/>
          <p:nvPr/>
        </p:nvSpPr>
        <p:spPr>
          <a:xfrm>
            <a:off x="5943598" y="4956030"/>
            <a:ext cx="2033337" cy="369332"/>
          </a:xfrm>
          <a:prstGeom prst="rect">
            <a:avLst/>
          </a:prstGeom>
          <a:noFill/>
        </p:spPr>
        <p:txBody>
          <a:bodyPr wrap="square" rtlCol="0">
            <a:spAutoFit/>
          </a:bodyPr>
          <a:lstStyle/>
          <a:p>
            <a:pPr algn="ctr"/>
            <a:r>
              <a:rPr lang="en-US" b="1" dirty="0">
                <a:solidFill>
                  <a:srgbClr val="595959"/>
                </a:solidFill>
                <a:latin typeface="Palatino Linotype" panose="02040502050505030304" pitchFamily="18" charset="0"/>
              </a:rPr>
              <a:t>Oxa + </a:t>
            </a:r>
            <a:r>
              <a:rPr lang="en-US" b="1" dirty="0" err="1">
                <a:solidFill>
                  <a:srgbClr val="595959"/>
                </a:solidFill>
                <a:latin typeface="Palatino Linotype" panose="02040502050505030304" pitchFamily="18" charset="0"/>
              </a:rPr>
              <a:t>oc</a:t>
            </a:r>
            <a:r>
              <a:rPr lang="en-US" b="1" dirty="0">
                <a:solidFill>
                  <a:srgbClr val="595959"/>
                </a:solidFill>
                <a:latin typeface="Palatino Linotype" panose="02040502050505030304" pitchFamily="18" charset="0"/>
              </a:rPr>
              <a:t> + in</a:t>
            </a:r>
          </a:p>
        </p:txBody>
      </p:sp>
      <p:sp>
        <p:nvSpPr>
          <p:cNvPr id="24" name="TextBox 23">
            <a:extLst>
              <a:ext uri="{FF2B5EF4-FFF2-40B4-BE49-F238E27FC236}">
                <a16:creationId xmlns:a16="http://schemas.microsoft.com/office/drawing/2014/main" id="{13A09C54-E947-4D0C-AF32-227906D0203F}"/>
              </a:ext>
            </a:extLst>
          </p:cNvPr>
          <p:cNvSpPr txBox="1"/>
          <p:nvPr/>
        </p:nvSpPr>
        <p:spPr>
          <a:xfrm>
            <a:off x="4543925" y="5288902"/>
            <a:ext cx="4684297" cy="369332"/>
          </a:xfrm>
          <a:prstGeom prst="rect">
            <a:avLst/>
          </a:prstGeom>
          <a:noFill/>
        </p:spPr>
        <p:txBody>
          <a:bodyPr wrap="square" rtlCol="0">
            <a:spAutoFit/>
          </a:bodyPr>
          <a:lstStyle/>
          <a:p>
            <a:pPr algn="ctr"/>
            <a:r>
              <a:rPr lang="en-US" b="1" dirty="0">
                <a:solidFill>
                  <a:schemeClr val="accent2">
                    <a:lumMod val="75000"/>
                  </a:schemeClr>
                </a:solidFill>
                <a:latin typeface="Palatino Linotype" panose="02040502050505030304" pitchFamily="18" charset="0"/>
              </a:rPr>
              <a:t>3,5-Dimethyl-2,3,4,5,8-Pentahydro</a:t>
            </a:r>
            <a:r>
              <a:rPr lang="en-US" b="1" dirty="0">
                <a:solidFill>
                  <a:srgbClr val="595959"/>
                </a:solidFill>
                <a:latin typeface="Palatino Linotype" panose="02040502050505030304" pitchFamily="18" charset="0"/>
              </a:rPr>
              <a:t>oxocin  </a:t>
            </a:r>
          </a:p>
        </p:txBody>
      </p:sp>
      <p:graphicFrame>
        <p:nvGraphicFramePr>
          <p:cNvPr id="2" name="Object 1">
            <a:extLst>
              <a:ext uri="{FF2B5EF4-FFF2-40B4-BE49-F238E27FC236}">
                <a16:creationId xmlns:a16="http://schemas.microsoft.com/office/drawing/2014/main" id="{016363CA-E4D8-4B28-B71E-3932E58D5BCB}"/>
              </a:ext>
            </a:extLst>
          </p:cNvPr>
          <p:cNvGraphicFramePr>
            <a:graphicFrameLocks noChangeAspect="1"/>
          </p:cNvGraphicFramePr>
          <p:nvPr>
            <p:extLst>
              <p:ext uri="{D42A27DB-BD31-4B8C-83A1-F6EECF244321}">
                <p14:modId xmlns:p14="http://schemas.microsoft.com/office/powerpoint/2010/main" val="1827795138"/>
              </p:ext>
            </p:extLst>
          </p:nvPr>
        </p:nvGraphicFramePr>
        <p:xfrm>
          <a:off x="6278418" y="3230509"/>
          <a:ext cx="1556899" cy="1671968"/>
        </p:xfrm>
        <a:graphic>
          <a:graphicData uri="http://schemas.openxmlformats.org/presentationml/2006/ole">
            <mc:AlternateContent xmlns:mc="http://schemas.openxmlformats.org/markup-compatibility/2006">
              <mc:Choice xmlns:v="urn:schemas-microsoft-com:vml" Requires="v">
                <p:oleObj spid="_x0000_s17503" name="CS ChemDraw Drawing" r:id="rId5" imgW="1418370" imgH="1522080" progId="ChemDraw.Document.6.0">
                  <p:embed/>
                </p:oleObj>
              </mc:Choice>
              <mc:Fallback>
                <p:oleObj name="CS ChemDraw Drawing" r:id="rId5" imgW="1418370" imgH="1522080" progId="ChemDraw.Document.6.0">
                  <p:embed/>
                  <p:pic>
                    <p:nvPicPr>
                      <p:cNvPr id="0" name=""/>
                      <p:cNvPicPr/>
                      <p:nvPr/>
                    </p:nvPicPr>
                    <p:blipFill>
                      <a:blip r:embed="rId6"/>
                      <a:stretch>
                        <a:fillRect/>
                      </a:stretch>
                    </p:blipFill>
                    <p:spPr>
                      <a:xfrm>
                        <a:off x="6278418" y="3230509"/>
                        <a:ext cx="1556899" cy="1671968"/>
                      </a:xfrm>
                      <a:prstGeom prst="rect">
                        <a:avLst/>
                      </a:prstGeom>
                    </p:spPr>
                  </p:pic>
                </p:oleObj>
              </mc:Fallback>
            </mc:AlternateContent>
          </a:graphicData>
        </a:graphic>
      </p:graphicFrame>
      <p:sp>
        <p:nvSpPr>
          <p:cNvPr id="13" name="TextBox 12">
            <a:extLst>
              <a:ext uri="{FF2B5EF4-FFF2-40B4-BE49-F238E27FC236}">
                <a16:creationId xmlns:a16="http://schemas.microsoft.com/office/drawing/2014/main" id="{90599EF1-2C01-47D7-9295-6A61785AADB3}"/>
              </a:ext>
            </a:extLst>
          </p:cNvPr>
          <p:cNvSpPr txBox="1"/>
          <p:nvPr/>
        </p:nvSpPr>
        <p:spPr>
          <a:xfrm>
            <a:off x="920750" y="806450"/>
            <a:ext cx="7962900" cy="506870"/>
          </a:xfrm>
          <a:prstGeom prst="rect">
            <a:avLst/>
          </a:prstGeom>
          <a:noFill/>
        </p:spPr>
        <p:txBody>
          <a:bodyPr wrap="square" rtlCol="0">
            <a:spAutoFit/>
          </a:bodyPr>
          <a:lstStyle/>
          <a:p>
            <a:pPr marL="514350" indent="-514350" algn="just">
              <a:lnSpc>
                <a:spcPct val="150000"/>
              </a:lnSpc>
              <a:buClr>
                <a:schemeClr val="tx1"/>
              </a:buClr>
              <a:buFont typeface="+mj-lt"/>
              <a:buAutoNum type="romanUcPeriod"/>
            </a:pPr>
            <a:r>
              <a:rPr lang="en-US" sz="2000" b="1" dirty="0">
                <a:solidFill>
                  <a:schemeClr val="tx1">
                    <a:lumMod val="50000"/>
                  </a:schemeClr>
                </a:solidFill>
                <a:effectLst>
                  <a:outerShdw blurRad="38100" dist="38100" dir="2700000" algn="tl">
                    <a:srgbClr val="000000">
                      <a:alpha val="43137"/>
                    </a:srgbClr>
                  </a:outerShdw>
                </a:effectLst>
                <a:latin typeface="Palatino Linotype" panose="02040502050505030304" pitchFamily="18" charset="0"/>
              </a:rPr>
              <a:t>Monocyclic Heterocyclic Compounds:</a:t>
            </a:r>
          </a:p>
        </p:txBody>
      </p:sp>
    </p:spTree>
    <p:extLst>
      <p:ext uri="{BB962C8B-B14F-4D97-AF65-F5344CB8AC3E}">
        <p14:creationId xmlns:p14="http://schemas.microsoft.com/office/powerpoint/2010/main" val="31560119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66E7B45-57A7-46DD-BC2E-85F8D1FBD862}"/>
              </a:ext>
            </a:extLst>
          </p:cNvPr>
          <p:cNvSpPr>
            <a:spLocks noGrp="1"/>
          </p:cNvSpPr>
          <p:nvPr>
            <p:ph type="sldNum" sz="quarter" idx="12"/>
          </p:nvPr>
        </p:nvSpPr>
        <p:spPr/>
        <p:txBody>
          <a:bodyPr/>
          <a:lstStyle/>
          <a:p>
            <a:fld id="{1D94C029-46D2-4EB7-AD29-70B14203DBE4}" type="slidenum">
              <a:rPr lang="en-US" smtClean="0"/>
              <a:t>26</a:t>
            </a:fld>
            <a:endParaRPr lang="en-US"/>
          </a:p>
        </p:txBody>
      </p:sp>
      <p:sp>
        <p:nvSpPr>
          <p:cNvPr id="12" name="Title 12">
            <a:extLst>
              <a:ext uri="{FF2B5EF4-FFF2-40B4-BE49-F238E27FC236}">
                <a16:creationId xmlns:a16="http://schemas.microsoft.com/office/drawing/2014/main" id="{3D9916A7-19AB-4A41-B4BD-9BEC201CD9C5}"/>
              </a:ext>
            </a:extLst>
          </p:cNvPr>
          <p:cNvSpPr>
            <a:spLocks noGrp="1"/>
          </p:cNvSpPr>
          <p:nvPr>
            <p:ph type="title"/>
          </p:nvPr>
        </p:nvSpPr>
        <p:spPr>
          <a:xfrm>
            <a:off x="1060333" y="171451"/>
            <a:ext cx="8300230" cy="704849"/>
          </a:xfrm>
        </p:spPr>
        <p:txBody>
          <a:bodyPr>
            <a:noAutofit/>
          </a:bodyPr>
          <a:lstStyle/>
          <a:p>
            <a:pPr algn="l"/>
            <a:r>
              <a:rPr lang="en-US" sz="4400" b="1" dirty="0">
                <a:solidFill>
                  <a:srgbClr val="30ACEC"/>
                </a:solidFill>
                <a:effectLst>
                  <a:outerShdw blurRad="38100" dist="38100" dir="2700000" algn="tl">
                    <a:srgbClr val="000000">
                      <a:alpha val="43137"/>
                    </a:srgbClr>
                  </a:outerShdw>
                </a:effectLst>
              </a:rPr>
              <a:t>2. The </a:t>
            </a:r>
            <a:r>
              <a:rPr lang="en-US" sz="4400" b="1" dirty="0" err="1">
                <a:solidFill>
                  <a:srgbClr val="30ACEC"/>
                </a:solidFill>
                <a:effectLst>
                  <a:outerShdw blurRad="38100" dist="38100" dir="2700000" algn="tl">
                    <a:srgbClr val="000000">
                      <a:alpha val="43137"/>
                    </a:srgbClr>
                  </a:outerShdw>
                </a:effectLst>
              </a:rPr>
              <a:t>Hantzsch</a:t>
            </a:r>
            <a:r>
              <a:rPr lang="en-US" sz="4400" b="1" dirty="0">
                <a:solidFill>
                  <a:srgbClr val="30ACEC"/>
                </a:solidFill>
                <a:effectLst>
                  <a:outerShdw blurRad="38100" dist="38100" dir="2700000" algn="tl">
                    <a:srgbClr val="000000">
                      <a:alpha val="43137"/>
                    </a:srgbClr>
                  </a:outerShdw>
                </a:effectLst>
              </a:rPr>
              <a:t>-Widman Nomenclature</a:t>
            </a:r>
          </a:p>
        </p:txBody>
      </p:sp>
      <p:sp>
        <p:nvSpPr>
          <p:cNvPr id="23" name="Rectangle 22">
            <a:extLst>
              <a:ext uri="{FF2B5EF4-FFF2-40B4-BE49-F238E27FC236}">
                <a16:creationId xmlns:a16="http://schemas.microsoft.com/office/drawing/2014/main" id="{3E5C4D9B-7167-4F58-9102-7E994F57AA4F}"/>
              </a:ext>
            </a:extLst>
          </p:cNvPr>
          <p:cNvSpPr/>
          <p:nvPr/>
        </p:nvSpPr>
        <p:spPr>
          <a:xfrm>
            <a:off x="1221873" y="1918829"/>
            <a:ext cx="7717590" cy="968535"/>
          </a:xfrm>
          <a:prstGeom prst="rect">
            <a:avLst/>
          </a:prstGeom>
        </p:spPr>
        <p:txBody>
          <a:bodyPr wrap="square">
            <a:spAutoFit/>
          </a:bodyPr>
          <a:lstStyle/>
          <a:p>
            <a:pPr marL="457200" indent="-457200">
              <a:lnSpc>
                <a:spcPct val="150000"/>
              </a:lnSpc>
              <a:buFont typeface="+mj-lt"/>
              <a:buAutoNum type="arabicParenR" startAt="5"/>
            </a:pPr>
            <a:r>
              <a:rPr lang="en-US" sz="2000" dirty="0">
                <a:latin typeface="Palatino Linotype" panose="02040502050505030304" pitchFamily="18" charset="0"/>
              </a:rPr>
              <a:t>When multiple </a:t>
            </a:r>
            <a:r>
              <a:rPr lang="en-US" sz="2000" dirty="0">
                <a:solidFill>
                  <a:srgbClr val="30ACEC"/>
                </a:solidFill>
                <a:latin typeface="Palatino Linotype" panose="02040502050505030304" pitchFamily="18" charset="0"/>
              </a:rPr>
              <a:t>heteroatoms</a:t>
            </a:r>
            <a:r>
              <a:rPr lang="en-US" sz="2000" dirty="0">
                <a:latin typeface="Palatino Linotype" panose="02040502050505030304" pitchFamily="18" charset="0"/>
              </a:rPr>
              <a:t> are present, the preferred order is </a:t>
            </a:r>
            <a:r>
              <a:rPr lang="en-US" sz="2000" dirty="0">
                <a:solidFill>
                  <a:srgbClr val="FF0000"/>
                </a:solidFill>
                <a:latin typeface="Palatino Linotype" panose="02040502050505030304" pitchFamily="18" charset="0"/>
              </a:rPr>
              <a:t>Oxygen</a:t>
            </a:r>
            <a:r>
              <a:rPr lang="en-US" sz="2000" dirty="0">
                <a:solidFill>
                  <a:schemeClr val="tx1">
                    <a:lumMod val="50000"/>
                  </a:schemeClr>
                </a:solidFill>
                <a:latin typeface="Palatino Linotype" panose="02040502050505030304" pitchFamily="18" charset="0"/>
              </a:rPr>
              <a:t> ‘</a:t>
            </a:r>
            <a:r>
              <a:rPr lang="en-US" sz="2000" b="1" dirty="0">
                <a:solidFill>
                  <a:srgbClr val="FF0000"/>
                </a:solidFill>
                <a:effectLst>
                  <a:outerShdw blurRad="38100" dist="38100" dir="2700000" algn="tl">
                    <a:srgbClr val="000000">
                      <a:alpha val="43137"/>
                    </a:srgbClr>
                  </a:outerShdw>
                </a:effectLst>
                <a:latin typeface="Palatino Linotype" panose="02040502050505030304" pitchFamily="18" charset="0"/>
              </a:rPr>
              <a:t>O</a:t>
            </a:r>
            <a:r>
              <a:rPr lang="en-US" sz="2000" dirty="0">
                <a:solidFill>
                  <a:schemeClr val="tx1">
                    <a:lumMod val="50000"/>
                  </a:schemeClr>
                </a:solidFill>
                <a:latin typeface="Palatino Linotype" panose="02040502050505030304" pitchFamily="18" charset="0"/>
              </a:rPr>
              <a:t>’</a:t>
            </a:r>
            <a:r>
              <a:rPr lang="en-US" sz="2000" dirty="0">
                <a:latin typeface="Palatino Linotype" panose="02040502050505030304" pitchFamily="18" charset="0"/>
              </a:rPr>
              <a:t> first, followed by </a:t>
            </a:r>
            <a:r>
              <a:rPr lang="en-US" sz="2000" dirty="0">
                <a:solidFill>
                  <a:schemeClr val="accent3"/>
                </a:solidFill>
                <a:latin typeface="Palatino Linotype" panose="02040502050505030304" pitchFamily="18" charset="0"/>
              </a:rPr>
              <a:t>Sulfur</a:t>
            </a:r>
            <a:r>
              <a:rPr lang="en-US" sz="2000" dirty="0">
                <a:solidFill>
                  <a:schemeClr val="tx1">
                    <a:lumMod val="50000"/>
                  </a:schemeClr>
                </a:solidFill>
                <a:latin typeface="Palatino Linotype" panose="02040502050505030304" pitchFamily="18" charset="0"/>
              </a:rPr>
              <a:t> ‘</a:t>
            </a:r>
            <a:r>
              <a:rPr lang="en-US" sz="2000" b="1" dirty="0">
                <a:solidFill>
                  <a:schemeClr val="accent3"/>
                </a:solidFill>
                <a:effectLst>
                  <a:outerShdw blurRad="38100" dist="38100" dir="2700000" algn="tl">
                    <a:srgbClr val="000000">
                      <a:alpha val="43137"/>
                    </a:srgbClr>
                  </a:outerShdw>
                </a:effectLst>
                <a:latin typeface="Palatino Linotype" panose="02040502050505030304" pitchFamily="18" charset="0"/>
              </a:rPr>
              <a:t>S</a:t>
            </a:r>
            <a:r>
              <a:rPr lang="en-US" sz="2000" dirty="0">
                <a:solidFill>
                  <a:schemeClr val="tx1">
                    <a:lumMod val="50000"/>
                  </a:schemeClr>
                </a:solidFill>
                <a:latin typeface="Palatino Linotype" panose="02040502050505030304" pitchFamily="18" charset="0"/>
              </a:rPr>
              <a:t>’</a:t>
            </a:r>
            <a:r>
              <a:rPr lang="en-US" sz="2000" dirty="0">
                <a:latin typeface="Palatino Linotype" panose="02040502050505030304" pitchFamily="18" charset="0"/>
              </a:rPr>
              <a:t>, and then </a:t>
            </a:r>
            <a:r>
              <a:rPr lang="en-US" sz="2000" dirty="0">
                <a:solidFill>
                  <a:srgbClr val="0070C0"/>
                </a:solidFill>
                <a:latin typeface="Palatino Linotype" panose="02040502050505030304" pitchFamily="18" charset="0"/>
              </a:rPr>
              <a:t>Nitrogen</a:t>
            </a:r>
            <a:r>
              <a:rPr lang="en-US" sz="2000" dirty="0">
                <a:solidFill>
                  <a:schemeClr val="tx1">
                    <a:lumMod val="50000"/>
                  </a:schemeClr>
                </a:solidFill>
                <a:latin typeface="Palatino Linotype" panose="02040502050505030304" pitchFamily="18" charset="0"/>
              </a:rPr>
              <a:t> ‘</a:t>
            </a:r>
            <a:r>
              <a:rPr lang="en-US" sz="2000" b="1" dirty="0">
                <a:solidFill>
                  <a:srgbClr val="0070C0"/>
                </a:solidFill>
                <a:effectLst>
                  <a:outerShdw blurRad="38100" dist="38100" dir="2700000" algn="tl">
                    <a:srgbClr val="000000">
                      <a:alpha val="43137"/>
                    </a:srgbClr>
                  </a:outerShdw>
                </a:effectLst>
                <a:latin typeface="Palatino Linotype" panose="02040502050505030304" pitchFamily="18" charset="0"/>
              </a:rPr>
              <a:t>N</a:t>
            </a:r>
            <a:r>
              <a:rPr lang="en-US" sz="2000" dirty="0">
                <a:solidFill>
                  <a:schemeClr val="tx1">
                    <a:lumMod val="50000"/>
                  </a:schemeClr>
                </a:solidFill>
                <a:latin typeface="Palatino Linotype" panose="02040502050505030304" pitchFamily="18" charset="0"/>
              </a:rPr>
              <a:t>’.</a:t>
            </a:r>
            <a:endParaRPr lang="en-US" sz="2000" dirty="0">
              <a:latin typeface="Palatino Linotype" panose="02040502050505030304" pitchFamily="18" charset="0"/>
            </a:endParaRPr>
          </a:p>
        </p:txBody>
      </p:sp>
      <p:graphicFrame>
        <p:nvGraphicFramePr>
          <p:cNvPr id="15" name="Object 14">
            <a:extLst>
              <a:ext uri="{FF2B5EF4-FFF2-40B4-BE49-F238E27FC236}">
                <a16:creationId xmlns:a16="http://schemas.microsoft.com/office/drawing/2014/main" id="{7F59B28F-E5F9-41E2-BC15-3D95E0182F6D}"/>
              </a:ext>
            </a:extLst>
          </p:cNvPr>
          <p:cNvGraphicFramePr>
            <a:graphicFrameLocks noChangeAspect="1"/>
          </p:cNvGraphicFramePr>
          <p:nvPr>
            <p:extLst>
              <p:ext uri="{D42A27DB-BD31-4B8C-83A1-F6EECF244321}">
                <p14:modId xmlns:p14="http://schemas.microsoft.com/office/powerpoint/2010/main" val="3035458610"/>
              </p:ext>
            </p:extLst>
          </p:nvPr>
        </p:nvGraphicFramePr>
        <p:xfrm>
          <a:off x="669925" y="3148919"/>
          <a:ext cx="3937822" cy="2468109"/>
        </p:xfrm>
        <a:graphic>
          <a:graphicData uri="http://schemas.openxmlformats.org/presentationml/2006/ole">
            <mc:AlternateContent xmlns:mc="http://schemas.openxmlformats.org/markup-compatibility/2006">
              <mc:Choice xmlns:v="urn:schemas-microsoft-com:vml" Requires="v">
                <p:oleObj spid="_x0000_s18628" name="CS ChemDraw Drawing" r:id="rId3" imgW="3117741" imgH="1931978" progId="ChemDraw.Document.6.0">
                  <p:embed/>
                </p:oleObj>
              </mc:Choice>
              <mc:Fallback>
                <p:oleObj name="CS ChemDraw Drawing" r:id="rId3" imgW="3117741" imgH="1931978" progId="ChemDraw.Document.6.0">
                  <p:embed/>
                  <p:pic>
                    <p:nvPicPr>
                      <p:cNvPr id="15" name="Object 14">
                        <a:extLst>
                          <a:ext uri="{FF2B5EF4-FFF2-40B4-BE49-F238E27FC236}">
                            <a16:creationId xmlns:a16="http://schemas.microsoft.com/office/drawing/2014/main" id="{7F59B28F-E5F9-41E2-BC15-3D95E0182F6D}"/>
                          </a:ext>
                        </a:extLst>
                      </p:cNvPr>
                      <p:cNvPicPr/>
                      <p:nvPr/>
                    </p:nvPicPr>
                    <p:blipFill>
                      <a:blip r:embed="rId4"/>
                      <a:stretch>
                        <a:fillRect/>
                      </a:stretch>
                    </p:blipFill>
                    <p:spPr>
                      <a:xfrm>
                        <a:off x="669925" y="3148919"/>
                        <a:ext cx="3937822" cy="2468109"/>
                      </a:xfrm>
                      <a:prstGeom prst="rect">
                        <a:avLst/>
                      </a:prstGeom>
                    </p:spPr>
                  </p:pic>
                </p:oleObj>
              </mc:Fallback>
            </mc:AlternateContent>
          </a:graphicData>
        </a:graphic>
      </p:graphicFrame>
      <p:graphicFrame>
        <p:nvGraphicFramePr>
          <p:cNvPr id="22" name="Object 21">
            <a:extLst>
              <a:ext uri="{FF2B5EF4-FFF2-40B4-BE49-F238E27FC236}">
                <a16:creationId xmlns:a16="http://schemas.microsoft.com/office/drawing/2014/main" id="{06FD3AC9-9736-475C-BC4A-5CAC4B9A177C}"/>
              </a:ext>
            </a:extLst>
          </p:cNvPr>
          <p:cNvGraphicFramePr>
            <a:graphicFrameLocks noChangeAspect="1"/>
          </p:cNvGraphicFramePr>
          <p:nvPr>
            <p:extLst>
              <p:ext uri="{D42A27DB-BD31-4B8C-83A1-F6EECF244321}">
                <p14:modId xmlns:p14="http://schemas.microsoft.com/office/powerpoint/2010/main" val="1588709488"/>
              </p:ext>
            </p:extLst>
          </p:nvPr>
        </p:nvGraphicFramePr>
        <p:xfrm>
          <a:off x="5139439" y="3051092"/>
          <a:ext cx="1162050" cy="1166812"/>
        </p:xfrm>
        <a:graphic>
          <a:graphicData uri="http://schemas.openxmlformats.org/presentationml/2006/ole">
            <mc:AlternateContent xmlns:mc="http://schemas.openxmlformats.org/markup-compatibility/2006">
              <mc:Choice xmlns:v="urn:schemas-microsoft-com:vml" Requires="v">
                <p:oleObj spid="_x0000_s18629" name="CS ChemDraw Drawing" r:id="rId5" imgW="907909" imgH="912378" progId="ChemDraw.Document.6.0">
                  <p:embed/>
                </p:oleObj>
              </mc:Choice>
              <mc:Fallback>
                <p:oleObj name="CS ChemDraw Drawing" r:id="rId5" imgW="907909" imgH="912378" progId="ChemDraw.Document.6.0">
                  <p:embed/>
                  <p:pic>
                    <p:nvPicPr>
                      <p:cNvPr id="13" name="Object 12">
                        <a:extLst>
                          <a:ext uri="{FF2B5EF4-FFF2-40B4-BE49-F238E27FC236}">
                            <a16:creationId xmlns:a16="http://schemas.microsoft.com/office/drawing/2014/main" id="{8F9DACDF-2448-4145-906B-C9861BAF306F}"/>
                          </a:ext>
                        </a:extLst>
                      </p:cNvPr>
                      <p:cNvPicPr/>
                      <p:nvPr/>
                    </p:nvPicPr>
                    <p:blipFill>
                      <a:blip r:embed="rId6"/>
                      <a:stretch>
                        <a:fillRect/>
                      </a:stretch>
                    </p:blipFill>
                    <p:spPr>
                      <a:xfrm>
                        <a:off x="5139439" y="3051092"/>
                        <a:ext cx="1162050" cy="1166812"/>
                      </a:xfrm>
                      <a:prstGeom prst="rect">
                        <a:avLst/>
                      </a:prstGeom>
                    </p:spPr>
                  </p:pic>
                </p:oleObj>
              </mc:Fallback>
            </mc:AlternateContent>
          </a:graphicData>
        </a:graphic>
      </p:graphicFrame>
      <p:sp>
        <p:nvSpPr>
          <p:cNvPr id="25" name="TextBox 24">
            <a:extLst>
              <a:ext uri="{FF2B5EF4-FFF2-40B4-BE49-F238E27FC236}">
                <a16:creationId xmlns:a16="http://schemas.microsoft.com/office/drawing/2014/main" id="{D3A15039-04B2-4021-A9A5-9676F46C0DA0}"/>
              </a:ext>
            </a:extLst>
          </p:cNvPr>
          <p:cNvSpPr txBox="1"/>
          <p:nvPr/>
        </p:nvSpPr>
        <p:spPr>
          <a:xfrm>
            <a:off x="4622416" y="4155256"/>
            <a:ext cx="2237873" cy="369332"/>
          </a:xfrm>
          <a:prstGeom prst="rect">
            <a:avLst/>
          </a:prstGeom>
          <a:noFill/>
        </p:spPr>
        <p:txBody>
          <a:bodyPr wrap="square" rtlCol="0">
            <a:spAutoFit/>
          </a:bodyPr>
          <a:lstStyle/>
          <a:p>
            <a:pPr algn="ctr"/>
            <a:r>
              <a:rPr lang="en-US" b="1" dirty="0">
                <a:solidFill>
                  <a:srgbClr val="595959"/>
                </a:solidFill>
                <a:latin typeface="Palatino Linotype" panose="02040502050505030304" pitchFamily="18" charset="0"/>
              </a:rPr>
              <a:t>[Oxa + Aza] + </a:t>
            </a:r>
            <a:r>
              <a:rPr lang="en-US" b="1" dirty="0" err="1">
                <a:solidFill>
                  <a:srgbClr val="595959"/>
                </a:solidFill>
                <a:latin typeface="Palatino Linotype" panose="02040502050505030304" pitchFamily="18" charset="0"/>
              </a:rPr>
              <a:t>ol</a:t>
            </a:r>
            <a:r>
              <a:rPr lang="en-US" b="1" dirty="0">
                <a:solidFill>
                  <a:srgbClr val="595959"/>
                </a:solidFill>
                <a:latin typeface="Palatino Linotype" panose="02040502050505030304" pitchFamily="18" charset="0"/>
              </a:rPr>
              <a:t> + e  </a:t>
            </a:r>
          </a:p>
        </p:txBody>
      </p:sp>
      <p:sp>
        <p:nvSpPr>
          <p:cNvPr id="26" name="TextBox 25">
            <a:extLst>
              <a:ext uri="{FF2B5EF4-FFF2-40B4-BE49-F238E27FC236}">
                <a16:creationId xmlns:a16="http://schemas.microsoft.com/office/drawing/2014/main" id="{A138C109-D147-4DD5-9D97-7C61029A1FF7}"/>
              </a:ext>
            </a:extLst>
          </p:cNvPr>
          <p:cNvSpPr txBox="1"/>
          <p:nvPr/>
        </p:nvSpPr>
        <p:spPr>
          <a:xfrm>
            <a:off x="4618405" y="4488130"/>
            <a:ext cx="2033337" cy="369332"/>
          </a:xfrm>
          <a:prstGeom prst="rect">
            <a:avLst/>
          </a:prstGeom>
          <a:noFill/>
        </p:spPr>
        <p:txBody>
          <a:bodyPr wrap="square" rtlCol="0">
            <a:spAutoFit/>
          </a:bodyPr>
          <a:lstStyle/>
          <a:p>
            <a:pPr algn="ctr"/>
            <a:r>
              <a:rPr lang="en-US" b="1" dirty="0">
                <a:solidFill>
                  <a:schemeClr val="accent2">
                    <a:lumMod val="75000"/>
                  </a:schemeClr>
                </a:solidFill>
                <a:latin typeface="Palatino Linotype" panose="02040502050505030304" pitchFamily="18" charset="0"/>
              </a:rPr>
              <a:t>1,2-</a:t>
            </a:r>
            <a:r>
              <a:rPr lang="en-US" b="1" dirty="0">
                <a:solidFill>
                  <a:srgbClr val="595959"/>
                </a:solidFill>
                <a:latin typeface="Palatino Linotype" panose="02040502050505030304" pitchFamily="18" charset="0"/>
              </a:rPr>
              <a:t>Oxazole  </a:t>
            </a:r>
          </a:p>
        </p:txBody>
      </p:sp>
      <p:graphicFrame>
        <p:nvGraphicFramePr>
          <p:cNvPr id="27" name="Object 26">
            <a:extLst>
              <a:ext uri="{FF2B5EF4-FFF2-40B4-BE49-F238E27FC236}">
                <a16:creationId xmlns:a16="http://schemas.microsoft.com/office/drawing/2014/main" id="{38987EB0-170D-40F1-BE7E-9A12C2C0441F}"/>
              </a:ext>
            </a:extLst>
          </p:cNvPr>
          <p:cNvGraphicFramePr>
            <a:graphicFrameLocks noChangeAspect="1"/>
          </p:cNvGraphicFramePr>
          <p:nvPr>
            <p:extLst>
              <p:ext uri="{D42A27DB-BD31-4B8C-83A1-F6EECF244321}">
                <p14:modId xmlns:p14="http://schemas.microsoft.com/office/powerpoint/2010/main" val="1911338816"/>
              </p:ext>
            </p:extLst>
          </p:nvPr>
        </p:nvGraphicFramePr>
        <p:xfrm>
          <a:off x="7411954" y="3033629"/>
          <a:ext cx="1185863" cy="1190625"/>
        </p:xfrm>
        <a:graphic>
          <a:graphicData uri="http://schemas.openxmlformats.org/presentationml/2006/ole">
            <mc:AlternateContent xmlns:mc="http://schemas.openxmlformats.org/markup-compatibility/2006">
              <mc:Choice xmlns:v="urn:schemas-microsoft-com:vml" Requires="v">
                <p:oleObj spid="_x0000_s18630" name="CS ChemDraw Drawing" r:id="rId7" imgW="926236" imgH="930578" progId="ChemDraw.Document.6.0">
                  <p:embed/>
                </p:oleObj>
              </mc:Choice>
              <mc:Fallback>
                <p:oleObj name="CS ChemDraw Drawing" r:id="rId7" imgW="926236" imgH="930578" progId="ChemDraw.Document.6.0">
                  <p:embed/>
                  <p:pic>
                    <p:nvPicPr>
                      <p:cNvPr id="18" name="Object 17">
                        <a:extLst>
                          <a:ext uri="{FF2B5EF4-FFF2-40B4-BE49-F238E27FC236}">
                            <a16:creationId xmlns:a16="http://schemas.microsoft.com/office/drawing/2014/main" id="{B974A9E4-13F0-4951-852B-506628CF7883}"/>
                          </a:ext>
                        </a:extLst>
                      </p:cNvPr>
                      <p:cNvPicPr/>
                      <p:nvPr/>
                    </p:nvPicPr>
                    <p:blipFill>
                      <a:blip r:embed="rId8"/>
                      <a:stretch>
                        <a:fillRect/>
                      </a:stretch>
                    </p:blipFill>
                    <p:spPr>
                      <a:xfrm>
                        <a:off x="7411954" y="3033629"/>
                        <a:ext cx="1185863" cy="1190625"/>
                      </a:xfrm>
                      <a:prstGeom prst="rect">
                        <a:avLst/>
                      </a:prstGeom>
                    </p:spPr>
                  </p:pic>
                </p:oleObj>
              </mc:Fallback>
            </mc:AlternateContent>
          </a:graphicData>
        </a:graphic>
      </p:graphicFrame>
      <p:sp>
        <p:nvSpPr>
          <p:cNvPr id="28" name="TextBox 27">
            <a:extLst>
              <a:ext uri="{FF2B5EF4-FFF2-40B4-BE49-F238E27FC236}">
                <a16:creationId xmlns:a16="http://schemas.microsoft.com/office/drawing/2014/main" id="{A6E10067-F9C5-43E9-982D-DB68C75F561A}"/>
              </a:ext>
            </a:extLst>
          </p:cNvPr>
          <p:cNvSpPr txBox="1"/>
          <p:nvPr/>
        </p:nvSpPr>
        <p:spPr>
          <a:xfrm>
            <a:off x="6906127" y="4151245"/>
            <a:ext cx="2237873" cy="369332"/>
          </a:xfrm>
          <a:prstGeom prst="rect">
            <a:avLst/>
          </a:prstGeom>
          <a:noFill/>
        </p:spPr>
        <p:txBody>
          <a:bodyPr wrap="square" rtlCol="0">
            <a:spAutoFit/>
          </a:bodyPr>
          <a:lstStyle/>
          <a:p>
            <a:pPr algn="ctr"/>
            <a:r>
              <a:rPr lang="en-US" b="1" dirty="0">
                <a:solidFill>
                  <a:srgbClr val="595959"/>
                </a:solidFill>
                <a:latin typeface="Palatino Linotype" panose="02040502050505030304" pitchFamily="18" charset="0"/>
              </a:rPr>
              <a:t>[</a:t>
            </a:r>
            <a:r>
              <a:rPr lang="en-US" b="1" dirty="0" err="1">
                <a:solidFill>
                  <a:srgbClr val="595959"/>
                </a:solidFill>
                <a:latin typeface="Palatino Linotype" panose="02040502050505030304" pitchFamily="18" charset="0"/>
              </a:rPr>
              <a:t>Thia</a:t>
            </a:r>
            <a:r>
              <a:rPr lang="en-US" b="1" dirty="0">
                <a:solidFill>
                  <a:srgbClr val="595959"/>
                </a:solidFill>
                <a:latin typeface="Palatino Linotype" panose="02040502050505030304" pitchFamily="18" charset="0"/>
              </a:rPr>
              <a:t> + Aza] + </a:t>
            </a:r>
            <a:r>
              <a:rPr lang="en-US" b="1" dirty="0" err="1">
                <a:solidFill>
                  <a:srgbClr val="595959"/>
                </a:solidFill>
                <a:latin typeface="Palatino Linotype" panose="02040502050505030304" pitchFamily="18" charset="0"/>
              </a:rPr>
              <a:t>ol</a:t>
            </a:r>
            <a:r>
              <a:rPr lang="en-US" b="1" dirty="0">
                <a:solidFill>
                  <a:srgbClr val="595959"/>
                </a:solidFill>
                <a:latin typeface="Palatino Linotype" panose="02040502050505030304" pitchFamily="18" charset="0"/>
              </a:rPr>
              <a:t> + e  </a:t>
            </a:r>
          </a:p>
        </p:txBody>
      </p:sp>
      <p:sp>
        <p:nvSpPr>
          <p:cNvPr id="29" name="TextBox 28">
            <a:extLst>
              <a:ext uri="{FF2B5EF4-FFF2-40B4-BE49-F238E27FC236}">
                <a16:creationId xmlns:a16="http://schemas.microsoft.com/office/drawing/2014/main" id="{73FD1A6F-7950-41BC-AC00-A9C591DC3C37}"/>
              </a:ext>
            </a:extLst>
          </p:cNvPr>
          <p:cNvSpPr txBox="1"/>
          <p:nvPr/>
        </p:nvSpPr>
        <p:spPr>
          <a:xfrm>
            <a:off x="6914147" y="4484119"/>
            <a:ext cx="2033337" cy="369332"/>
          </a:xfrm>
          <a:prstGeom prst="rect">
            <a:avLst/>
          </a:prstGeom>
          <a:noFill/>
        </p:spPr>
        <p:txBody>
          <a:bodyPr wrap="square" rtlCol="0">
            <a:spAutoFit/>
          </a:bodyPr>
          <a:lstStyle/>
          <a:p>
            <a:pPr algn="ctr"/>
            <a:r>
              <a:rPr lang="en-US" b="1" dirty="0">
                <a:solidFill>
                  <a:schemeClr val="accent2">
                    <a:lumMod val="75000"/>
                  </a:schemeClr>
                </a:solidFill>
                <a:latin typeface="Palatino Linotype" panose="02040502050505030304" pitchFamily="18" charset="0"/>
              </a:rPr>
              <a:t>1,3-</a:t>
            </a:r>
            <a:r>
              <a:rPr lang="en-US" b="1" dirty="0">
                <a:solidFill>
                  <a:srgbClr val="595959"/>
                </a:solidFill>
                <a:latin typeface="Palatino Linotype" panose="02040502050505030304" pitchFamily="18" charset="0"/>
              </a:rPr>
              <a:t>Thiazole  </a:t>
            </a:r>
          </a:p>
        </p:txBody>
      </p:sp>
      <p:graphicFrame>
        <p:nvGraphicFramePr>
          <p:cNvPr id="30" name="Object 29">
            <a:extLst>
              <a:ext uri="{FF2B5EF4-FFF2-40B4-BE49-F238E27FC236}">
                <a16:creationId xmlns:a16="http://schemas.microsoft.com/office/drawing/2014/main" id="{AFAFA949-6739-4095-8422-DFE7DD6B0273}"/>
              </a:ext>
            </a:extLst>
          </p:cNvPr>
          <p:cNvGraphicFramePr>
            <a:graphicFrameLocks noChangeAspect="1"/>
          </p:cNvGraphicFramePr>
          <p:nvPr>
            <p:extLst>
              <p:ext uri="{D42A27DB-BD31-4B8C-83A1-F6EECF244321}">
                <p14:modId xmlns:p14="http://schemas.microsoft.com/office/powerpoint/2010/main" val="2704692955"/>
              </p:ext>
            </p:extLst>
          </p:nvPr>
        </p:nvGraphicFramePr>
        <p:xfrm>
          <a:off x="6281038" y="4861437"/>
          <a:ext cx="1044575" cy="1141412"/>
        </p:xfrm>
        <a:graphic>
          <a:graphicData uri="http://schemas.openxmlformats.org/presentationml/2006/ole">
            <mc:AlternateContent xmlns:mc="http://schemas.openxmlformats.org/markup-compatibility/2006">
              <mc:Choice xmlns:v="urn:schemas-microsoft-com:vml" Requires="v">
                <p:oleObj spid="_x0000_s18631" name="CS ChemDraw Drawing" r:id="rId9" imgW="817806" imgH="892595" progId="ChemDraw.Document.6.0">
                  <p:embed/>
                </p:oleObj>
              </mc:Choice>
              <mc:Fallback>
                <p:oleObj name="CS ChemDraw Drawing" r:id="rId9" imgW="817806" imgH="892595" progId="ChemDraw.Document.6.0">
                  <p:embed/>
                  <p:pic>
                    <p:nvPicPr>
                      <p:cNvPr id="10" name="Object 9">
                        <a:extLst>
                          <a:ext uri="{FF2B5EF4-FFF2-40B4-BE49-F238E27FC236}">
                            <a16:creationId xmlns:a16="http://schemas.microsoft.com/office/drawing/2014/main" id="{F5BD9307-9F53-4542-93C1-E1C7049E7246}"/>
                          </a:ext>
                        </a:extLst>
                      </p:cNvPr>
                      <p:cNvPicPr/>
                      <p:nvPr/>
                    </p:nvPicPr>
                    <p:blipFill>
                      <a:blip r:embed="rId10"/>
                      <a:stretch>
                        <a:fillRect/>
                      </a:stretch>
                    </p:blipFill>
                    <p:spPr>
                      <a:xfrm>
                        <a:off x="6281038" y="4861437"/>
                        <a:ext cx="1044575" cy="1141412"/>
                      </a:xfrm>
                      <a:prstGeom prst="rect">
                        <a:avLst/>
                      </a:prstGeom>
                    </p:spPr>
                  </p:pic>
                </p:oleObj>
              </mc:Fallback>
            </mc:AlternateContent>
          </a:graphicData>
        </a:graphic>
      </p:graphicFrame>
      <p:sp>
        <p:nvSpPr>
          <p:cNvPr id="31" name="TextBox 30">
            <a:extLst>
              <a:ext uri="{FF2B5EF4-FFF2-40B4-BE49-F238E27FC236}">
                <a16:creationId xmlns:a16="http://schemas.microsoft.com/office/drawing/2014/main" id="{18F5ABDD-0144-436B-9280-D0E341A496F8}"/>
              </a:ext>
            </a:extLst>
          </p:cNvPr>
          <p:cNvSpPr txBox="1"/>
          <p:nvPr/>
        </p:nvSpPr>
        <p:spPr>
          <a:xfrm>
            <a:off x="5558977" y="5976796"/>
            <a:ext cx="2578767" cy="369332"/>
          </a:xfrm>
          <a:prstGeom prst="rect">
            <a:avLst/>
          </a:prstGeom>
          <a:noFill/>
        </p:spPr>
        <p:txBody>
          <a:bodyPr wrap="square" rtlCol="0">
            <a:spAutoFit/>
          </a:bodyPr>
          <a:lstStyle/>
          <a:p>
            <a:pPr algn="ctr"/>
            <a:r>
              <a:rPr lang="en-US" b="1" dirty="0">
                <a:solidFill>
                  <a:srgbClr val="595959"/>
                </a:solidFill>
                <a:latin typeface="Palatino Linotype" panose="02040502050505030304" pitchFamily="18" charset="0"/>
              </a:rPr>
              <a:t>[Oxa + Aza] + </a:t>
            </a:r>
            <a:r>
              <a:rPr lang="en-US" b="1" dirty="0" err="1">
                <a:solidFill>
                  <a:srgbClr val="595959"/>
                </a:solidFill>
                <a:latin typeface="Palatino Linotype" panose="02040502050505030304" pitchFamily="18" charset="0"/>
              </a:rPr>
              <a:t>ir</a:t>
            </a:r>
            <a:r>
              <a:rPr lang="en-US" b="1" dirty="0">
                <a:solidFill>
                  <a:srgbClr val="595959"/>
                </a:solidFill>
                <a:latin typeface="Palatino Linotype" panose="02040502050505030304" pitchFamily="18" charset="0"/>
              </a:rPr>
              <a:t> + </a:t>
            </a:r>
            <a:r>
              <a:rPr lang="en-US" b="1" dirty="0" err="1">
                <a:solidFill>
                  <a:srgbClr val="595959"/>
                </a:solidFill>
                <a:latin typeface="Palatino Linotype" panose="02040502050505030304" pitchFamily="18" charset="0"/>
              </a:rPr>
              <a:t>idine</a:t>
            </a:r>
            <a:r>
              <a:rPr lang="en-US" b="1" dirty="0">
                <a:solidFill>
                  <a:srgbClr val="595959"/>
                </a:solidFill>
                <a:latin typeface="Palatino Linotype" panose="02040502050505030304" pitchFamily="18" charset="0"/>
              </a:rPr>
              <a:t>  </a:t>
            </a:r>
          </a:p>
        </p:txBody>
      </p:sp>
      <p:sp>
        <p:nvSpPr>
          <p:cNvPr id="32" name="TextBox 31">
            <a:extLst>
              <a:ext uri="{FF2B5EF4-FFF2-40B4-BE49-F238E27FC236}">
                <a16:creationId xmlns:a16="http://schemas.microsoft.com/office/drawing/2014/main" id="{70289B7D-60A9-4DAA-A8A8-4BA88099C844}"/>
              </a:ext>
            </a:extLst>
          </p:cNvPr>
          <p:cNvSpPr txBox="1"/>
          <p:nvPr/>
        </p:nvSpPr>
        <p:spPr>
          <a:xfrm>
            <a:off x="5747471" y="6333733"/>
            <a:ext cx="2033337" cy="369332"/>
          </a:xfrm>
          <a:prstGeom prst="rect">
            <a:avLst/>
          </a:prstGeom>
          <a:noFill/>
        </p:spPr>
        <p:txBody>
          <a:bodyPr wrap="square" rtlCol="0">
            <a:spAutoFit/>
          </a:bodyPr>
          <a:lstStyle/>
          <a:p>
            <a:pPr algn="ctr"/>
            <a:r>
              <a:rPr lang="en-US" b="1" dirty="0" err="1">
                <a:solidFill>
                  <a:srgbClr val="595959"/>
                </a:solidFill>
                <a:latin typeface="Palatino Linotype" panose="02040502050505030304" pitchFamily="18" charset="0"/>
              </a:rPr>
              <a:t>Oxaziridine</a:t>
            </a:r>
            <a:r>
              <a:rPr lang="en-US" b="1" dirty="0">
                <a:solidFill>
                  <a:srgbClr val="595959"/>
                </a:solidFill>
                <a:latin typeface="Palatino Linotype" panose="02040502050505030304" pitchFamily="18" charset="0"/>
              </a:rPr>
              <a:t>  </a:t>
            </a:r>
          </a:p>
        </p:txBody>
      </p:sp>
      <p:sp>
        <p:nvSpPr>
          <p:cNvPr id="16" name="TextBox 15">
            <a:extLst>
              <a:ext uri="{FF2B5EF4-FFF2-40B4-BE49-F238E27FC236}">
                <a16:creationId xmlns:a16="http://schemas.microsoft.com/office/drawing/2014/main" id="{27E37093-08F6-4AA5-9B8E-A45D610F9526}"/>
              </a:ext>
            </a:extLst>
          </p:cNvPr>
          <p:cNvSpPr txBox="1"/>
          <p:nvPr/>
        </p:nvSpPr>
        <p:spPr>
          <a:xfrm>
            <a:off x="920750" y="806450"/>
            <a:ext cx="7962900" cy="506870"/>
          </a:xfrm>
          <a:prstGeom prst="rect">
            <a:avLst/>
          </a:prstGeom>
          <a:noFill/>
        </p:spPr>
        <p:txBody>
          <a:bodyPr wrap="square" rtlCol="0">
            <a:spAutoFit/>
          </a:bodyPr>
          <a:lstStyle/>
          <a:p>
            <a:pPr marL="514350" indent="-514350" algn="just">
              <a:lnSpc>
                <a:spcPct val="150000"/>
              </a:lnSpc>
              <a:buClr>
                <a:schemeClr val="tx1"/>
              </a:buClr>
              <a:buFont typeface="+mj-lt"/>
              <a:buAutoNum type="romanUcPeriod"/>
            </a:pPr>
            <a:r>
              <a:rPr lang="en-US" sz="2000" b="1" dirty="0">
                <a:solidFill>
                  <a:schemeClr val="tx1">
                    <a:lumMod val="50000"/>
                  </a:schemeClr>
                </a:solidFill>
                <a:effectLst>
                  <a:outerShdw blurRad="38100" dist="38100" dir="2700000" algn="tl">
                    <a:srgbClr val="000000">
                      <a:alpha val="43137"/>
                    </a:srgbClr>
                  </a:outerShdw>
                </a:effectLst>
                <a:latin typeface="Palatino Linotype" panose="02040502050505030304" pitchFamily="18" charset="0"/>
              </a:rPr>
              <a:t>Monocyclic Heterocyclic Compounds:</a:t>
            </a:r>
          </a:p>
        </p:txBody>
      </p:sp>
    </p:spTree>
    <p:extLst>
      <p:ext uri="{BB962C8B-B14F-4D97-AF65-F5344CB8AC3E}">
        <p14:creationId xmlns:p14="http://schemas.microsoft.com/office/powerpoint/2010/main" val="7718690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66E7B45-57A7-46DD-BC2E-85F8D1FBD862}"/>
              </a:ext>
            </a:extLst>
          </p:cNvPr>
          <p:cNvSpPr>
            <a:spLocks noGrp="1"/>
          </p:cNvSpPr>
          <p:nvPr>
            <p:ph type="sldNum" sz="quarter" idx="12"/>
          </p:nvPr>
        </p:nvSpPr>
        <p:spPr/>
        <p:txBody>
          <a:bodyPr/>
          <a:lstStyle/>
          <a:p>
            <a:fld id="{1D94C029-46D2-4EB7-AD29-70B14203DBE4}" type="slidenum">
              <a:rPr lang="en-US" smtClean="0"/>
              <a:t>27</a:t>
            </a:fld>
            <a:endParaRPr lang="en-US"/>
          </a:p>
        </p:txBody>
      </p:sp>
      <p:sp>
        <p:nvSpPr>
          <p:cNvPr id="12" name="Title 12">
            <a:extLst>
              <a:ext uri="{FF2B5EF4-FFF2-40B4-BE49-F238E27FC236}">
                <a16:creationId xmlns:a16="http://schemas.microsoft.com/office/drawing/2014/main" id="{3D9916A7-19AB-4A41-B4BD-9BEC201CD9C5}"/>
              </a:ext>
            </a:extLst>
          </p:cNvPr>
          <p:cNvSpPr>
            <a:spLocks noGrp="1"/>
          </p:cNvSpPr>
          <p:nvPr>
            <p:ph type="title"/>
          </p:nvPr>
        </p:nvSpPr>
        <p:spPr>
          <a:xfrm>
            <a:off x="1060333" y="171451"/>
            <a:ext cx="8300230" cy="704849"/>
          </a:xfrm>
        </p:spPr>
        <p:txBody>
          <a:bodyPr>
            <a:noAutofit/>
          </a:bodyPr>
          <a:lstStyle/>
          <a:p>
            <a:pPr algn="l"/>
            <a:r>
              <a:rPr lang="en-US" sz="4400" b="1" dirty="0">
                <a:solidFill>
                  <a:srgbClr val="30ACEC"/>
                </a:solidFill>
                <a:effectLst>
                  <a:outerShdw blurRad="38100" dist="38100" dir="2700000" algn="tl">
                    <a:srgbClr val="000000">
                      <a:alpha val="43137"/>
                    </a:srgbClr>
                  </a:outerShdw>
                </a:effectLst>
              </a:rPr>
              <a:t>2. The </a:t>
            </a:r>
            <a:r>
              <a:rPr lang="en-US" sz="4400" b="1" dirty="0" err="1">
                <a:solidFill>
                  <a:srgbClr val="30ACEC"/>
                </a:solidFill>
                <a:effectLst>
                  <a:outerShdw blurRad="38100" dist="38100" dir="2700000" algn="tl">
                    <a:srgbClr val="000000">
                      <a:alpha val="43137"/>
                    </a:srgbClr>
                  </a:outerShdw>
                </a:effectLst>
              </a:rPr>
              <a:t>Hantzsch</a:t>
            </a:r>
            <a:r>
              <a:rPr lang="en-US" sz="4400" b="1" dirty="0">
                <a:solidFill>
                  <a:srgbClr val="30ACEC"/>
                </a:solidFill>
                <a:effectLst>
                  <a:outerShdw blurRad="38100" dist="38100" dir="2700000" algn="tl">
                    <a:srgbClr val="000000">
                      <a:alpha val="43137"/>
                    </a:srgbClr>
                  </a:outerShdw>
                </a:effectLst>
              </a:rPr>
              <a:t>-Widman Nomenclature</a:t>
            </a:r>
          </a:p>
        </p:txBody>
      </p:sp>
      <p:sp>
        <p:nvSpPr>
          <p:cNvPr id="23" name="Rectangle 22">
            <a:extLst>
              <a:ext uri="{FF2B5EF4-FFF2-40B4-BE49-F238E27FC236}">
                <a16:creationId xmlns:a16="http://schemas.microsoft.com/office/drawing/2014/main" id="{3E5C4D9B-7167-4F58-9102-7E994F57AA4F}"/>
              </a:ext>
            </a:extLst>
          </p:cNvPr>
          <p:cNvSpPr/>
          <p:nvPr/>
        </p:nvSpPr>
        <p:spPr>
          <a:xfrm>
            <a:off x="1221873" y="1918829"/>
            <a:ext cx="7717590" cy="968535"/>
          </a:xfrm>
          <a:prstGeom prst="rect">
            <a:avLst/>
          </a:prstGeom>
        </p:spPr>
        <p:txBody>
          <a:bodyPr wrap="square">
            <a:spAutoFit/>
          </a:bodyPr>
          <a:lstStyle/>
          <a:p>
            <a:pPr marL="457200" indent="-457200">
              <a:lnSpc>
                <a:spcPct val="150000"/>
              </a:lnSpc>
              <a:buFont typeface="+mj-lt"/>
              <a:buAutoNum type="arabicParenR" startAt="6"/>
            </a:pPr>
            <a:r>
              <a:rPr lang="en-US" sz="2000" dirty="0">
                <a:latin typeface="Palatino Linotype" panose="02040502050505030304" pitchFamily="18" charset="0"/>
              </a:rPr>
              <a:t>When two or more similar atoms contained in a ring are indicated by the </a:t>
            </a:r>
            <a:r>
              <a:rPr lang="en-US" sz="2000" i="1" dirty="0">
                <a:solidFill>
                  <a:srgbClr val="30ACEC"/>
                </a:solidFill>
                <a:latin typeface="Palatino Linotype" panose="02040502050505030304" pitchFamily="18" charset="0"/>
              </a:rPr>
              <a:t>prefixes</a:t>
            </a:r>
            <a:r>
              <a:rPr lang="en-US" sz="2000" dirty="0">
                <a:latin typeface="Palatino Linotype" panose="02040502050505030304" pitchFamily="18" charset="0"/>
              </a:rPr>
              <a:t> ‘</a:t>
            </a:r>
            <a:r>
              <a:rPr lang="en-US" sz="2000" i="1" dirty="0">
                <a:solidFill>
                  <a:schemeClr val="accent2">
                    <a:lumMod val="75000"/>
                  </a:schemeClr>
                </a:solidFill>
                <a:latin typeface="Palatino Linotype" panose="02040502050505030304" pitchFamily="18" charset="0"/>
              </a:rPr>
              <a:t>di</a:t>
            </a:r>
            <a:r>
              <a:rPr lang="en-US" sz="2000" dirty="0">
                <a:solidFill>
                  <a:schemeClr val="accent2">
                    <a:lumMod val="75000"/>
                  </a:schemeClr>
                </a:solidFill>
                <a:latin typeface="Palatino Linotype" panose="02040502050505030304" pitchFamily="18" charset="0"/>
              </a:rPr>
              <a:t>-</a:t>
            </a:r>
            <a:r>
              <a:rPr lang="en-US" sz="2000" dirty="0">
                <a:latin typeface="Palatino Linotype" panose="02040502050505030304" pitchFamily="18" charset="0"/>
              </a:rPr>
              <a:t>’, ‘</a:t>
            </a:r>
            <a:r>
              <a:rPr lang="en-US" sz="2000" i="1" dirty="0">
                <a:solidFill>
                  <a:schemeClr val="accent2">
                    <a:lumMod val="75000"/>
                  </a:schemeClr>
                </a:solidFill>
                <a:latin typeface="Palatino Linotype" panose="02040502050505030304" pitchFamily="18" charset="0"/>
              </a:rPr>
              <a:t>tri</a:t>
            </a:r>
            <a:r>
              <a:rPr lang="en-US" sz="2000" dirty="0">
                <a:solidFill>
                  <a:schemeClr val="accent2">
                    <a:lumMod val="75000"/>
                  </a:schemeClr>
                </a:solidFill>
                <a:latin typeface="Palatino Linotype" panose="02040502050505030304" pitchFamily="18" charset="0"/>
              </a:rPr>
              <a:t>-</a:t>
            </a:r>
            <a:r>
              <a:rPr lang="en-US" sz="2000" dirty="0">
                <a:latin typeface="Palatino Linotype" panose="02040502050505030304" pitchFamily="18" charset="0"/>
              </a:rPr>
              <a:t>’, and </a:t>
            </a:r>
            <a:r>
              <a:rPr lang="en-US" sz="2000" i="1" dirty="0">
                <a:latin typeface="Palatino Linotype" panose="02040502050505030304" pitchFamily="18" charset="0"/>
              </a:rPr>
              <a:t>etc</a:t>
            </a:r>
            <a:r>
              <a:rPr lang="en-US" sz="2000" dirty="0">
                <a:latin typeface="Palatino Linotype" panose="02040502050505030304" pitchFamily="18" charset="0"/>
              </a:rPr>
              <a:t>. </a:t>
            </a:r>
          </a:p>
        </p:txBody>
      </p:sp>
      <p:graphicFrame>
        <p:nvGraphicFramePr>
          <p:cNvPr id="22" name="Object 21">
            <a:extLst>
              <a:ext uri="{FF2B5EF4-FFF2-40B4-BE49-F238E27FC236}">
                <a16:creationId xmlns:a16="http://schemas.microsoft.com/office/drawing/2014/main" id="{06FD3AC9-9736-475C-BC4A-5CAC4B9A177C}"/>
              </a:ext>
            </a:extLst>
          </p:cNvPr>
          <p:cNvGraphicFramePr>
            <a:graphicFrameLocks noChangeAspect="1"/>
          </p:cNvGraphicFramePr>
          <p:nvPr>
            <p:extLst>
              <p:ext uri="{D42A27DB-BD31-4B8C-83A1-F6EECF244321}">
                <p14:modId xmlns:p14="http://schemas.microsoft.com/office/powerpoint/2010/main" val="700290085"/>
              </p:ext>
            </p:extLst>
          </p:nvPr>
        </p:nvGraphicFramePr>
        <p:xfrm>
          <a:off x="3055102" y="2938541"/>
          <a:ext cx="1162050" cy="1211263"/>
        </p:xfrm>
        <a:graphic>
          <a:graphicData uri="http://schemas.openxmlformats.org/presentationml/2006/ole">
            <mc:AlternateContent xmlns:mc="http://schemas.openxmlformats.org/markup-compatibility/2006">
              <mc:Choice xmlns:v="urn:schemas-microsoft-com:vml" Requires="v">
                <p:oleObj spid="_x0000_s20667" name="CS ChemDraw Drawing" r:id="rId3" imgW="907909" imgH="947591" progId="ChemDraw.Document.6.0">
                  <p:embed/>
                </p:oleObj>
              </mc:Choice>
              <mc:Fallback>
                <p:oleObj name="CS ChemDraw Drawing" r:id="rId3" imgW="907909" imgH="947591" progId="ChemDraw.Document.6.0">
                  <p:embed/>
                  <p:pic>
                    <p:nvPicPr>
                      <p:cNvPr id="22" name="Object 21">
                        <a:extLst>
                          <a:ext uri="{FF2B5EF4-FFF2-40B4-BE49-F238E27FC236}">
                            <a16:creationId xmlns:a16="http://schemas.microsoft.com/office/drawing/2014/main" id="{06FD3AC9-9736-475C-BC4A-5CAC4B9A177C}"/>
                          </a:ext>
                        </a:extLst>
                      </p:cNvPr>
                      <p:cNvPicPr/>
                      <p:nvPr/>
                    </p:nvPicPr>
                    <p:blipFill>
                      <a:blip r:embed="rId4"/>
                      <a:stretch>
                        <a:fillRect/>
                      </a:stretch>
                    </p:blipFill>
                    <p:spPr>
                      <a:xfrm>
                        <a:off x="3055102" y="2938541"/>
                        <a:ext cx="1162050" cy="1211263"/>
                      </a:xfrm>
                      <a:prstGeom prst="rect">
                        <a:avLst/>
                      </a:prstGeom>
                    </p:spPr>
                  </p:pic>
                </p:oleObj>
              </mc:Fallback>
            </mc:AlternateContent>
          </a:graphicData>
        </a:graphic>
      </p:graphicFrame>
      <p:sp>
        <p:nvSpPr>
          <p:cNvPr id="25" name="TextBox 24">
            <a:extLst>
              <a:ext uri="{FF2B5EF4-FFF2-40B4-BE49-F238E27FC236}">
                <a16:creationId xmlns:a16="http://schemas.microsoft.com/office/drawing/2014/main" id="{D3A15039-04B2-4021-A9A5-9676F46C0DA0}"/>
              </a:ext>
            </a:extLst>
          </p:cNvPr>
          <p:cNvSpPr txBox="1"/>
          <p:nvPr/>
        </p:nvSpPr>
        <p:spPr>
          <a:xfrm>
            <a:off x="2538668" y="4065682"/>
            <a:ext cx="2237873" cy="369332"/>
          </a:xfrm>
          <a:prstGeom prst="rect">
            <a:avLst/>
          </a:prstGeom>
          <a:noFill/>
        </p:spPr>
        <p:txBody>
          <a:bodyPr wrap="square" rtlCol="0">
            <a:spAutoFit/>
          </a:bodyPr>
          <a:lstStyle/>
          <a:p>
            <a:pPr algn="ctr"/>
            <a:r>
              <a:rPr lang="en-US" b="1" dirty="0">
                <a:solidFill>
                  <a:srgbClr val="595959"/>
                </a:solidFill>
                <a:latin typeface="Palatino Linotype" panose="02040502050505030304" pitchFamily="18" charset="0"/>
              </a:rPr>
              <a:t>Aza + </a:t>
            </a:r>
            <a:r>
              <a:rPr lang="en-US" b="1" dirty="0" err="1">
                <a:solidFill>
                  <a:srgbClr val="595959"/>
                </a:solidFill>
                <a:latin typeface="Palatino Linotype" panose="02040502050505030304" pitchFamily="18" charset="0"/>
              </a:rPr>
              <a:t>ol</a:t>
            </a:r>
            <a:r>
              <a:rPr lang="en-US" b="1" dirty="0">
                <a:solidFill>
                  <a:srgbClr val="595959"/>
                </a:solidFill>
                <a:latin typeface="Palatino Linotype" panose="02040502050505030304" pitchFamily="18" charset="0"/>
              </a:rPr>
              <a:t> + e  </a:t>
            </a:r>
          </a:p>
        </p:txBody>
      </p:sp>
      <p:sp>
        <p:nvSpPr>
          <p:cNvPr id="26" name="TextBox 25">
            <a:extLst>
              <a:ext uri="{FF2B5EF4-FFF2-40B4-BE49-F238E27FC236}">
                <a16:creationId xmlns:a16="http://schemas.microsoft.com/office/drawing/2014/main" id="{A138C109-D147-4DD5-9D97-7C61029A1FF7}"/>
              </a:ext>
            </a:extLst>
          </p:cNvPr>
          <p:cNvSpPr txBox="1"/>
          <p:nvPr/>
        </p:nvSpPr>
        <p:spPr>
          <a:xfrm>
            <a:off x="2534657" y="4398556"/>
            <a:ext cx="2033337" cy="369332"/>
          </a:xfrm>
          <a:prstGeom prst="rect">
            <a:avLst/>
          </a:prstGeom>
          <a:noFill/>
        </p:spPr>
        <p:txBody>
          <a:bodyPr wrap="square" rtlCol="0">
            <a:spAutoFit/>
          </a:bodyPr>
          <a:lstStyle/>
          <a:p>
            <a:pPr algn="ctr"/>
            <a:r>
              <a:rPr lang="en-US" b="1" dirty="0">
                <a:solidFill>
                  <a:schemeClr val="accent2">
                    <a:lumMod val="75000"/>
                  </a:schemeClr>
                </a:solidFill>
                <a:latin typeface="Palatino Linotype" panose="02040502050505030304" pitchFamily="18" charset="0"/>
              </a:rPr>
              <a:t>1</a:t>
            </a:r>
            <a:r>
              <a:rPr lang="en-US" b="1" i="1" dirty="0">
                <a:solidFill>
                  <a:schemeClr val="accent2">
                    <a:lumMod val="75000"/>
                  </a:schemeClr>
                </a:solidFill>
                <a:latin typeface="Palatino Linotype" panose="02040502050505030304" pitchFamily="18" charset="0"/>
              </a:rPr>
              <a:t>H</a:t>
            </a:r>
            <a:r>
              <a:rPr lang="en-US" b="1" dirty="0">
                <a:solidFill>
                  <a:schemeClr val="accent2">
                    <a:lumMod val="75000"/>
                  </a:schemeClr>
                </a:solidFill>
                <a:latin typeface="Palatino Linotype" panose="02040502050505030304" pitchFamily="18" charset="0"/>
              </a:rPr>
              <a:t>-1,2-Di</a:t>
            </a:r>
            <a:r>
              <a:rPr lang="en-US" b="1" dirty="0">
                <a:solidFill>
                  <a:srgbClr val="595959"/>
                </a:solidFill>
                <a:latin typeface="Palatino Linotype" panose="02040502050505030304" pitchFamily="18" charset="0"/>
              </a:rPr>
              <a:t>azole  </a:t>
            </a:r>
          </a:p>
        </p:txBody>
      </p:sp>
      <p:sp>
        <p:nvSpPr>
          <p:cNvPr id="28" name="TextBox 27">
            <a:extLst>
              <a:ext uri="{FF2B5EF4-FFF2-40B4-BE49-F238E27FC236}">
                <a16:creationId xmlns:a16="http://schemas.microsoft.com/office/drawing/2014/main" id="{A6E10067-F9C5-43E9-982D-DB68C75F561A}"/>
              </a:ext>
            </a:extLst>
          </p:cNvPr>
          <p:cNvSpPr txBox="1"/>
          <p:nvPr/>
        </p:nvSpPr>
        <p:spPr>
          <a:xfrm>
            <a:off x="4953005" y="4061671"/>
            <a:ext cx="2237873" cy="369332"/>
          </a:xfrm>
          <a:prstGeom prst="rect">
            <a:avLst/>
          </a:prstGeom>
          <a:noFill/>
        </p:spPr>
        <p:txBody>
          <a:bodyPr wrap="square" rtlCol="0">
            <a:spAutoFit/>
          </a:bodyPr>
          <a:lstStyle/>
          <a:p>
            <a:pPr algn="ctr"/>
            <a:r>
              <a:rPr lang="en-US" b="1" dirty="0">
                <a:solidFill>
                  <a:srgbClr val="595959"/>
                </a:solidFill>
                <a:latin typeface="Palatino Linotype" panose="02040502050505030304" pitchFamily="18" charset="0"/>
              </a:rPr>
              <a:t>Aza + </a:t>
            </a:r>
            <a:r>
              <a:rPr lang="en-US" b="1" dirty="0" err="1">
                <a:solidFill>
                  <a:srgbClr val="595959"/>
                </a:solidFill>
                <a:latin typeface="Palatino Linotype" panose="02040502050505030304" pitchFamily="18" charset="0"/>
              </a:rPr>
              <a:t>ol</a:t>
            </a:r>
            <a:r>
              <a:rPr lang="en-US" b="1" dirty="0">
                <a:solidFill>
                  <a:srgbClr val="595959"/>
                </a:solidFill>
                <a:latin typeface="Palatino Linotype" panose="02040502050505030304" pitchFamily="18" charset="0"/>
              </a:rPr>
              <a:t> + e  </a:t>
            </a:r>
          </a:p>
        </p:txBody>
      </p:sp>
      <p:sp>
        <p:nvSpPr>
          <p:cNvPr id="29" name="TextBox 28">
            <a:extLst>
              <a:ext uri="{FF2B5EF4-FFF2-40B4-BE49-F238E27FC236}">
                <a16:creationId xmlns:a16="http://schemas.microsoft.com/office/drawing/2014/main" id="{73FD1A6F-7950-41BC-AC00-A9C591DC3C37}"/>
              </a:ext>
            </a:extLst>
          </p:cNvPr>
          <p:cNvSpPr txBox="1"/>
          <p:nvPr/>
        </p:nvSpPr>
        <p:spPr>
          <a:xfrm>
            <a:off x="4961025" y="4394545"/>
            <a:ext cx="2033337" cy="369332"/>
          </a:xfrm>
          <a:prstGeom prst="rect">
            <a:avLst/>
          </a:prstGeom>
          <a:noFill/>
        </p:spPr>
        <p:txBody>
          <a:bodyPr wrap="square" rtlCol="0">
            <a:spAutoFit/>
          </a:bodyPr>
          <a:lstStyle/>
          <a:p>
            <a:pPr algn="ctr"/>
            <a:r>
              <a:rPr lang="en-US" b="1" dirty="0">
                <a:solidFill>
                  <a:schemeClr val="accent2">
                    <a:lumMod val="75000"/>
                  </a:schemeClr>
                </a:solidFill>
                <a:latin typeface="Palatino Linotype" panose="02040502050505030304" pitchFamily="18" charset="0"/>
              </a:rPr>
              <a:t>1</a:t>
            </a:r>
            <a:r>
              <a:rPr lang="en-US" b="1" i="1" dirty="0">
                <a:solidFill>
                  <a:schemeClr val="accent2">
                    <a:lumMod val="75000"/>
                  </a:schemeClr>
                </a:solidFill>
                <a:latin typeface="Palatino Linotype" panose="02040502050505030304" pitchFamily="18" charset="0"/>
              </a:rPr>
              <a:t>H</a:t>
            </a:r>
            <a:r>
              <a:rPr lang="en-US" b="1" dirty="0">
                <a:solidFill>
                  <a:schemeClr val="accent2">
                    <a:lumMod val="75000"/>
                  </a:schemeClr>
                </a:solidFill>
                <a:latin typeface="Palatino Linotype" panose="02040502050505030304" pitchFamily="18" charset="0"/>
              </a:rPr>
              <a:t>-1,2,3-Tri</a:t>
            </a:r>
            <a:r>
              <a:rPr lang="en-US" b="1" dirty="0">
                <a:solidFill>
                  <a:srgbClr val="595959"/>
                </a:solidFill>
                <a:latin typeface="Palatino Linotype" panose="02040502050505030304" pitchFamily="18" charset="0"/>
              </a:rPr>
              <a:t>azole  </a:t>
            </a:r>
          </a:p>
        </p:txBody>
      </p:sp>
      <p:graphicFrame>
        <p:nvGraphicFramePr>
          <p:cNvPr id="16" name="Object 15">
            <a:extLst>
              <a:ext uri="{FF2B5EF4-FFF2-40B4-BE49-F238E27FC236}">
                <a16:creationId xmlns:a16="http://schemas.microsoft.com/office/drawing/2014/main" id="{2BE1C814-365F-4D07-9308-1636D08B23CD}"/>
              </a:ext>
            </a:extLst>
          </p:cNvPr>
          <p:cNvGraphicFramePr>
            <a:graphicFrameLocks noChangeAspect="1"/>
          </p:cNvGraphicFramePr>
          <p:nvPr>
            <p:extLst>
              <p:ext uri="{D42A27DB-BD31-4B8C-83A1-F6EECF244321}">
                <p14:modId xmlns:p14="http://schemas.microsoft.com/office/powerpoint/2010/main" val="192494594"/>
              </p:ext>
            </p:extLst>
          </p:nvPr>
        </p:nvGraphicFramePr>
        <p:xfrm>
          <a:off x="5493502" y="2916316"/>
          <a:ext cx="1162050" cy="1198563"/>
        </p:xfrm>
        <a:graphic>
          <a:graphicData uri="http://schemas.openxmlformats.org/presentationml/2006/ole">
            <mc:AlternateContent xmlns:mc="http://schemas.openxmlformats.org/markup-compatibility/2006">
              <mc:Choice xmlns:v="urn:schemas-microsoft-com:vml" Requires="v">
                <p:oleObj spid="_x0000_s20668" name="CS ChemDraw Drawing" r:id="rId5" imgW="907909" imgH="938491" progId="ChemDraw.Document.6.0">
                  <p:embed/>
                </p:oleObj>
              </mc:Choice>
              <mc:Fallback>
                <p:oleObj name="CS ChemDraw Drawing" r:id="rId5" imgW="907909" imgH="938491" progId="ChemDraw.Document.6.0">
                  <p:embed/>
                  <p:pic>
                    <p:nvPicPr>
                      <p:cNvPr id="22" name="Object 21">
                        <a:extLst>
                          <a:ext uri="{FF2B5EF4-FFF2-40B4-BE49-F238E27FC236}">
                            <a16:creationId xmlns:a16="http://schemas.microsoft.com/office/drawing/2014/main" id="{06FD3AC9-9736-475C-BC4A-5CAC4B9A177C}"/>
                          </a:ext>
                        </a:extLst>
                      </p:cNvPr>
                      <p:cNvPicPr/>
                      <p:nvPr/>
                    </p:nvPicPr>
                    <p:blipFill>
                      <a:blip r:embed="rId6"/>
                      <a:stretch>
                        <a:fillRect/>
                      </a:stretch>
                    </p:blipFill>
                    <p:spPr>
                      <a:xfrm>
                        <a:off x="5493502" y="2916316"/>
                        <a:ext cx="1162050" cy="1198563"/>
                      </a:xfrm>
                      <a:prstGeom prst="rect">
                        <a:avLst/>
                      </a:prstGeom>
                    </p:spPr>
                  </p:pic>
                </p:oleObj>
              </mc:Fallback>
            </mc:AlternateContent>
          </a:graphicData>
        </a:graphic>
      </p:graphicFrame>
      <p:graphicFrame>
        <p:nvGraphicFramePr>
          <p:cNvPr id="34" name="Object 33">
            <a:extLst>
              <a:ext uri="{FF2B5EF4-FFF2-40B4-BE49-F238E27FC236}">
                <a16:creationId xmlns:a16="http://schemas.microsoft.com/office/drawing/2014/main" id="{8760E7D9-B5A4-4E4F-B012-C7F743FA50B9}"/>
              </a:ext>
            </a:extLst>
          </p:cNvPr>
          <p:cNvGraphicFramePr>
            <a:graphicFrameLocks noChangeAspect="1"/>
          </p:cNvGraphicFramePr>
          <p:nvPr>
            <p:extLst>
              <p:ext uri="{D42A27DB-BD31-4B8C-83A1-F6EECF244321}">
                <p14:modId xmlns:p14="http://schemas.microsoft.com/office/powerpoint/2010/main" val="1038647165"/>
              </p:ext>
            </p:extLst>
          </p:nvPr>
        </p:nvGraphicFramePr>
        <p:xfrm>
          <a:off x="3057525" y="4860925"/>
          <a:ext cx="1176338" cy="1260475"/>
        </p:xfrm>
        <a:graphic>
          <a:graphicData uri="http://schemas.openxmlformats.org/presentationml/2006/ole">
            <mc:AlternateContent xmlns:mc="http://schemas.openxmlformats.org/markup-compatibility/2006">
              <mc:Choice xmlns:v="urn:schemas-microsoft-com:vml" Requires="v">
                <p:oleObj spid="_x0000_s20669" name="CS ChemDraw Drawing" r:id="rId7" imgW="917073" imgH="983991" progId="ChemDraw.Document.6.0">
                  <p:embed/>
                </p:oleObj>
              </mc:Choice>
              <mc:Fallback>
                <p:oleObj name="CS ChemDraw Drawing" r:id="rId7" imgW="917073" imgH="983991" progId="ChemDraw.Document.6.0">
                  <p:embed/>
                  <p:pic>
                    <p:nvPicPr>
                      <p:cNvPr id="22" name="Object 21">
                        <a:extLst>
                          <a:ext uri="{FF2B5EF4-FFF2-40B4-BE49-F238E27FC236}">
                            <a16:creationId xmlns:a16="http://schemas.microsoft.com/office/drawing/2014/main" id="{06FD3AC9-9736-475C-BC4A-5CAC4B9A177C}"/>
                          </a:ext>
                        </a:extLst>
                      </p:cNvPr>
                      <p:cNvPicPr/>
                      <p:nvPr/>
                    </p:nvPicPr>
                    <p:blipFill>
                      <a:blip r:embed="rId8"/>
                      <a:stretch>
                        <a:fillRect/>
                      </a:stretch>
                    </p:blipFill>
                    <p:spPr>
                      <a:xfrm>
                        <a:off x="3057525" y="4860925"/>
                        <a:ext cx="1176338" cy="1260475"/>
                      </a:xfrm>
                      <a:prstGeom prst="rect">
                        <a:avLst/>
                      </a:prstGeom>
                    </p:spPr>
                  </p:pic>
                </p:oleObj>
              </mc:Fallback>
            </mc:AlternateContent>
          </a:graphicData>
        </a:graphic>
      </p:graphicFrame>
      <p:sp>
        <p:nvSpPr>
          <p:cNvPr id="35" name="TextBox 34">
            <a:extLst>
              <a:ext uri="{FF2B5EF4-FFF2-40B4-BE49-F238E27FC236}">
                <a16:creationId xmlns:a16="http://schemas.microsoft.com/office/drawing/2014/main" id="{13CD267D-2721-4F84-AC8B-FE437306D5B1}"/>
              </a:ext>
            </a:extLst>
          </p:cNvPr>
          <p:cNvSpPr txBox="1"/>
          <p:nvPr/>
        </p:nvSpPr>
        <p:spPr>
          <a:xfrm>
            <a:off x="2546689" y="6059538"/>
            <a:ext cx="2237873" cy="369332"/>
          </a:xfrm>
          <a:prstGeom prst="rect">
            <a:avLst/>
          </a:prstGeom>
          <a:noFill/>
        </p:spPr>
        <p:txBody>
          <a:bodyPr wrap="square" rtlCol="0">
            <a:spAutoFit/>
          </a:bodyPr>
          <a:lstStyle/>
          <a:p>
            <a:pPr algn="ctr"/>
            <a:r>
              <a:rPr lang="en-US" b="1" dirty="0">
                <a:solidFill>
                  <a:srgbClr val="595959"/>
                </a:solidFill>
                <a:latin typeface="Palatino Linotype" panose="02040502050505030304" pitchFamily="18" charset="0"/>
              </a:rPr>
              <a:t>Aza + </a:t>
            </a:r>
            <a:r>
              <a:rPr lang="en-US" b="1" dirty="0" err="1">
                <a:solidFill>
                  <a:srgbClr val="595959"/>
                </a:solidFill>
                <a:latin typeface="Palatino Linotype" panose="02040502050505030304" pitchFamily="18" charset="0"/>
              </a:rPr>
              <a:t>ol</a:t>
            </a:r>
            <a:r>
              <a:rPr lang="en-US" b="1" dirty="0">
                <a:solidFill>
                  <a:srgbClr val="595959"/>
                </a:solidFill>
                <a:latin typeface="Palatino Linotype" panose="02040502050505030304" pitchFamily="18" charset="0"/>
              </a:rPr>
              <a:t> + e  </a:t>
            </a:r>
          </a:p>
        </p:txBody>
      </p:sp>
      <p:sp>
        <p:nvSpPr>
          <p:cNvPr id="36" name="TextBox 35">
            <a:extLst>
              <a:ext uri="{FF2B5EF4-FFF2-40B4-BE49-F238E27FC236}">
                <a16:creationId xmlns:a16="http://schemas.microsoft.com/office/drawing/2014/main" id="{17AC7E68-C84B-41CB-8D4F-C50138D89BAF}"/>
              </a:ext>
            </a:extLst>
          </p:cNvPr>
          <p:cNvSpPr txBox="1"/>
          <p:nvPr/>
        </p:nvSpPr>
        <p:spPr>
          <a:xfrm>
            <a:off x="2542678" y="6392412"/>
            <a:ext cx="2033337" cy="369332"/>
          </a:xfrm>
          <a:prstGeom prst="rect">
            <a:avLst/>
          </a:prstGeom>
          <a:noFill/>
        </p:spPr>
        <p:txBody>
          <a:bodyPr wrap="square" rtlCol="0">
            <a:spAutoFit/>
          </a:bodyPr>
          <a:lstStyle/>
          <a:p>
            <a:pPr algn="ctr"/>
            <a:r>
              <a:rPr lang="en-US" b="1" dirty="0">
                <a:solidFill>
                  <a:schemeClr val="accent2">
                    <a:lumMod val="75000"/>
                  </a:schemeClr>
                </a:solidFill>
                <a:latin typeface="Palatino Linotype" panose="02040502050505030304" pitchFamily="18" charset="0"/>
              </a:rPr>
              <a:t>1</a:t>
            </a:r>
            <a:r>
              <a:rPr lang="en-US" b="1" i="1" dirty="0">
                <a:solidFill>
                  <a:schemeClr val="accent2">
                    <a:lumMod val="75000"/>
                  </a:schemeClr>
                </a:solidFill>
                <a:latin typeface="Palatino Linotype" panose="02040502050505030304" pitchFamily="18" charset="0"/>
              </a:rPr>
              <a:t>H</a:t>
            </a:r>
            <a:r>
              <a:rPr lang="en-US" b="1" dirty="0">
                <a:solidFill>
                  <a:schemeClr val="accent2">
                    <a:lumMod val="75000"/>
                  </a:schemeClr>
                </a:solidFill>
                <a:latin typeface="Palatino Linotype" panose="02040502050505030304" pitchFamily="18" charset="0"/>
              </a:rPr>
              <a:t>-1,2,4-Tri</a:t>
            </a:r>
            <a:r>
              <a:rPr lang="en-US" b="1" dirty="0">
                <a:solidFill>
                  <a:srgbClr val="595959"/>
                </a:solidFill>
                <a:latin typeface="Palatino Linotype" panose="02040502050505030304" pitchFamily="18" charset="0"/>
              </a:rPr>
              <a:t>azole  </a:t>
            </a:r>
          </a:p>
        </p:txBody>
      </p:sp>
      <p:sp>
        <p:nvSpPr>
          <p:cNvPr id="37" name="TextBox 36">
            <a:extLst>
              <a:ext uri="{FF2B5EF4-FFF2-40B4-BE49-F238E27FC236}">
                <a16:creationId xmlns:a16="http://schemas.microsoft.com/office/drawing/2014/main" id="{EC01FED3-017D-40CD-8FE1-294145F15A00}"/>
              </a:ext>
            </a:extLst>
          </p:cNvPr>
          <p:cNvSpPr txBox="1"/>
          <p:nvPr/>
        </p:nvSpPr>
        <p:spPr>
          <a:xfrm>
            <a:off x="4961026" y="6067559"/>
            <a:ext cx="2237873" cy="369332"/>
          </a:xfrm>
          <a:prstGeom prst="rect">
            <a:avLst/>
          </a:prstGeom>
          <a:noFill/>
        </p:spPr>
        <p:txBody>
          <a:bodyPr wrap="square" rtlCol="0">
            <a:spAutoFit/>
          </a:bodyPr>
          <a:lstStyle/>
          <a:p>
            <a:pPr algn="ctr"/>
            <a:r>
              <a:rPr lang="en-US" b="1" dirty="0">
                <a:solidFill>
                  <a:srgbClr val="595959"/>
                </a:solidFill>
                <a:latin typeface="Palatino Linotype" panose="02040502050505030304" pitchFamily="18" charset="0"/>
              </a:rPr>
              <a:t>Aza + in + e  </a:t>
            </a:r>
          </a:p>
        </p:txBody>
      </p:sp>
      <p:sp>
        <p:nvSpPr>
          <p:cNvPr id="38" name="TextBox 37">
            <a:extLst>
              <a:ext uri="{FF2B5EF4-FFF2-40B4-BE49-F238E27FC236}">
                <a16:creationId xmlns:a16="http://schemas.microsoft.com/office/drawing/2014/main" id="{5780FF29-A94B-43A5-9820-DE75E3ACA8F4}"/>
              </a:ext>
            </a:extLst>
          </p:cNvPr>
          <p:cNvSpPr txBox="1"/>
          <p:nvPr/>
        </p:nvSpPr>
        <p:spPr>
          <a:xfrm>
            <a:off x="5017173" y="6364338"/>
            <a:ext cx="2033337" cy="369332"/>
          </a:xfrm>
          <a:prstGeom prst="rect">
            <a:avLst/>
          </a:prstGeom>
          <a:noFill/>
        </p:spPr>
        <p:txBody>
          <a:bodyPr wrap="square" rtlCol="0">
            <a:spAutoFit/>
          </a:bodyPr>
          <a:lstStyle/>
          <a:p>
            <a:pPr algn="ctr"/>
            <a:r>
              <a:rPr lang="en-US" b="1" dirty="0">
                <a:solidFill>
                  <a:schemeClr val="accent2">
                    <a:lumMod val="75000"/>
                  </a:schemeClr>
                </a:solidFill>
                <a:latin typeface="Palatino Linotype" panose="02040502050505030304" pitchFamily="18" charset="0"/>
              </a:rPr>
              <a:t>1,3,5-Tri</a:t>
            </a:r>
            <a:r>
              <a:rPr lang="en-US" b="1" dirty="0">
                <a:solidFill>
                  <a:srgbClr val="595959"/>
                </a:solidFill>
                <a:latin typeface="Palatino Linotype" panose="02040502050505030304" pitchFamily="18" charset="0"/>
              </a:rPr>
              <a:t>azine  </a:t>
            </a:r>
          </a:p>
        </p:txBody>
      </p:sp>
      <p:graphicFrame>
        <p:nvGraphicFramePr>
          <p:cNvPr id="39" name="Object 38">
            <a:extLst>
              <a:ext uri="{FF2B5EF4-FFF2-40B4-BE49-F238E27FC236}">
                <a16:creationId xmlns:a16="http://schemas.microsoft.com/office/drawing/2014/main" id="{FACB1AFE-B853-4873-BA2E-178ADB428DB2}"/>
              </a:ext>
            </a:extLst>
          </p:cNvPr>
          <p:cNvGraphicFramePr>
            <a:graphicFrameLocks noChangeAspect="1"/>
          </p:cNvGraphicFramePr>
          <p:nvPr>
            <p:extLst>
              <p:ext uri="{D42A27DB-BD31-4B8C-83A1-F6EECF244321}">
                <p14:modId xmlns:p14="http://schemas.microsoft.com/office/powerpoint/2010/main" val="3712082620"/>
              </p:ext>
            </p:extLst>
          </p:nvPr>
        </p:nvGraphicFramePr>
        <p:xfrm>
          <a:off x="5483225" y="4778375"/>
          <a:ext cx="1200150" cy="1368425"/>
        </p:xfrm>
        <a:graphic>
          <a:graphicData uri="http://schemas.openxmlformats.org/presentationml/2006/ole">
            <mc:AlternateContent xmlns:mc="http://schemas.openxmlformats.org/markup-compatibility/2006">
              <mc:Choice xmlns:v="urn:schemas-microsoft-com:vml" Requires="v">
                <p:oleObj spid="_x0000_s20670" name="CS ChemDraw Drawing" r:id="rId9" imgW="936926" imgH="1073805" progId="ChemDraw.Document.6.0">
                  <p:embed/>
                </p:oleObj>
              </mc:Choice>
              <mc:Fallback>
                <p:oleObj name="CS ChemDraw Drawing" r:id="rId9" imgW="936926" imgH="1073805" progId="ChemDraw.Document.6.0">
                  <p:embed/>
                  <p:pic>
                    <p:nvPicPr>
                      <p:cNvPr id="16" name="Object 15">
                        <a:extLst>
                          <a:ext uri="{FF2B5EF4-FFF2-40B4-BE49-F238E27FC236}">
                            <a16:creationId xmlns:a16="http://schemas.microsoft.com/office/drawing/2014/main" id="{2BE1C814-365F-4D07-9308-1636D08B23CD}"/>
                          </a:ext>
                        </a:extLst>
                      </p:cNvPr>
                      <p:cNvPicPr/>
                      <p:nvPr/>
                    </p:nvPicPr>
                    <p:blipFill>
                      <a:blip r:embed="rId10"/>
                      <a:stretch>
                        <a:fillRect/>
                      </a:stretch>
                    </p:blipFill>
                    <p:spPr>
                      <a:xfrm>
                        <a:off x="5483225" y="4778375"/>
                        <a:ext cx="1200150" cy="1368425"/>
                      </a:xfrm>
                      <a:prstGeom prst="rect">
                        <a:avLst/>
                      </a:prstGeom>
                    </p:spPr>
                  </p:pic>
                </p:oleObj>
              </mc:Fallback>
            </mc:AlternateContent>
          </a:graphicData>
        </a:graphic>
      </p:graphicFrame>
      <p:sp>
        <p:nvSpPr>
          <p:cNvPr id="18" name="TextBox 17">
            <a:extLst>
              <a:ext uri="{FF2B5EF4-FFF2-40B4-BE49-F238E27FC236}">
                <a16:creationId xmlns:a16="http://schemas.microsoft.com/office/drawing/2014/main" id="{FF39C44B-55C5-4B68-AE17-A7D155FC86F3}"/>
              </a:ext>
            </a:extLst>
          </p:cNvPr>
          <p:cNvSpPr txBox="1"/>
          <p:nvPr/>
        </p:nvSpPr>
        <p:spPr>
          <a:xfrm>
            <a:off x="920750" y="806450"/>
            <a:ext cx="7962900" cy="506870"/>
          </a:xfrm>
          <a:prstGeom prst="rect">
            <a:avLst/>
          </a:prstGeom>
          <a:noFill/>
        </p:spPr>
        <p:txBody>
          <a:bodyPr wrap="square" rtlCol="0">
            <a:spAutoFit/>
          </a:bodyPr>
          <a:lstStyle/>
          <a:p>
            <a:pPr marL="514350" indent="-514350" algn="just">
              <a:lnSpc>
                <a:spcPct val="150000"/>
              </a:lnSpc>
              <a:buClr>
                <a:schemeClr val="tx1"/>
              </a:buClr>
              <a:buFont typeface="+mj-lt"/>
              <a:buAutoNum type="romanUcPeriod"/>
            </a:pPr>
            <a:r>
              <a:rPr lang="en-US" sz="2000" b="1" dirty="0">
                <a:solidFill>
                  <a:schemeClr val="tx1">
                    <a:lumMod val="50000"/>
                  </a:schemeClr>
                </a:solidFill>
                <a:effectLst>
                  <a:outerShdw blurRad="38100" dist="38100" dir="2700000" algn="tl">
                    <a:srgbClr val="000000">
                      <a:alpha val="43137"/>
                    </a:srgbClr>
                  </a:outerShdw>
                </a:effectLst>
                <a:latin typeface="Palatino Linotype" panose="02040502050505030304" pitchFamily="18" charset="0"/>
              </a:rPr>
              <a:t>Monocyclic Heterocyclic Compounds:</a:t>
            </a:r>
          </a:p>
        </p:txBody>
      </p:sp>
    </p:spTree>
    <p:extLst>
      <p:ext uri="{BB962C8B-B14F-4D97-AF65-F5344CB8AC3E}">
        <p14:creationId xmlns:p14="http://schemas.microsoft.com/office/powerpoint/2010/main" val="16095768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66E7B45-57A7-46DD-BC2E-85F8D1FBD862}"/>
              </a:ext>
            </a:extLst>
          </p:cNvPr>
          <p:cNvSpPr>
            <a:spLocks noGrp="1"/>
          </p:cNvSpPr>
          <p:nvPr>
            <p:ph type="sldNum" sz="quarter" idx="12"/>
          </p:nvPr>
        </p:nvSpPr>
        <p:spPr/>
        <p:txBody>
          <a:bodyPr/>
          <a:lstStyle/>
          <a:p>
            <a:fld id="{1D94C029-46D2-4EB7-AD29-70B14203DBE4}" type="slidenum">
              <a:rPr lang="en-US" smtClean="0"/>
              <a:t>28</a:t>
            </a:fld>
            <a:endParaRPr lang="en-US"/>
          </a:p>
        </p:txBody>
      </p:sp>
      <p:sp>
        <p:nvSpPr>
          <p:cNvPr id="12" name="Title 12">
            <a:extLst>
              <a:ext uri="{FF2B5EF4-FFF2-40B4-BE49-F238E27FC236}">
                <a16:creationId xmlns:a16="http://schemas.microsoft.com/office/drawing/2014/main" id="{3D9916A7-19AB-4A41-B4BD-9BEC201CD9C5}"/>
              </a:ext>
            </a:extLst>
          </p:cNvPr>
          <p:cNvSpPr>
            <a:spLocks noGrp="1"/>
          </p:cNvSpPr>
          <p:nvPr>
            <p:ph type="title"/>
          </p:nvPr>
        </p:nvSpPr>
        <p:spPr>
          <a:xfrm>
            <a:off x="1060333" y="171451"/>
            <a:ext cx="8300230" cy="704849"/>
          </a:xfrm>
        </p:spPr>
        <p:txBody>
          <a:bodyPr>
            <a:noAutofit/>
          </a:bodyPr>
          <a:lstStyle/>
          <a:p>
            <a:pPr algn="l"/>
            <a:r>
              <a:rPr lang="en-US" sz="4400" b="1" dirty="0">
                <a:solidFill>
                  <a:srgbClr val="30ACEC"/>
                </a:solidFill>
                <a:effectLst>
                  <a:outerShdw blurRad="38100" dist="38100" dir="2700000" algn="tl">
                    <a:srgbClr val="000000">
                      <a:alpha val="43137"/>
                    </a:srgbClr>
                  </a:outerShdw>
                </a:effectLst>
              </a:rPr>
              <a:t>2. The </a:t>
            </a:r>
            <a:r>
              <a:rPr lang="en-US" sz="4400" b="1" dirty="0" err="1">
                <a:solidFill>
                  <a:srgbClr val="30ACEC"/>
                </a:solidFill>
                <a:effectLst>
                  <a:outerShdw blurRad="38100" dist="38100" dir="2700000" algn="tl">
                    <a:srgbClr val="000000">
                      <a:alpha val="43137"/>
                    </a:srgbClr>
                  </a:outerShdw>
                </a:effectLst>
              </a:rPr>
              <a:t>Hantzsch</a:t>
            </a:r>
            <a:r>
              <a:rPr lang="en-US" sz="4400" b="1" dirty="0">
                <a:solidFill>
                  <a:srgbClr val="30ACEC"/>
                </a:solidFill>
                <a:effectLst>
                  <a:outerShdw blurRad="38100" dist="38100" dir="2700000" algn="tl">
                    <a:srgbClr val="000000">
                      <a:alpha val="43137"/>
                    </a:srgbClr>
                  </a:outerShdw>
                </a:effectLst>
              </a:rPr>
              <a:t>-Widman Nomenclature</a:t>
            </a:r>
          </a:p>
        </p:txBody>
      </p:sp>
      <p:sp>
        <p:nvSpPr>
          <p:cNvPr id="23" name="Rectangle 22">
            <a:extLst>
              <a:ext uri="{FF2B5EF4-FFF2-40B4-BE49-F238E27FC236}">
                <a16:creationId xmlns:a16="http://schemas.microsoft.com/office/drawing/2014/main" id="{3E5C4D9B-7167-4F58-9102-7E994F57AA4F}"/>
              </a:ext>
            </a:extLst>
          </p:cNvPr>
          <p:cNvSpPr/>
          <p:nvPr/>
        </p:nvSpPr>
        <p:spPr>
          <a:xfrm>
            <a:off x="1221873" y="1918829"/>
            <a:ext cx="7717590" cy="1430200"/>
          </a:xfrm>
          <a:prstGeom prst="rect">
            <a:avLst/>
          </a:prstGeom>
        </p:spPr>
        <p:txBody>
          <a:bodyPr wrap="square">
            <a:spAutoFit/>
          </a:bodyPr>
          <a:lstStyle/>
          <a:p>
            <a:pPr marL="457200" indent="-457200">
              <a:lnSpc>
                <a:spcPct val="150000"/>
              </a:lnSpc>
              <a:buFont typeface="+mj-lt"/>
              <a:buAutoNum type="arabicParenR" startAt="7"/>
            </a:pPr>
            <a:r>
              <a:rPr lang="en-US" sz="2000" dirty="0">
                <a:latin typeface="Palatino Linotype" panose="02040502050505030304" pitchFamily="18" charset="0"/>
              </a:rPr>
              <a:t>The ring is numbered to give the smallest possible number to other </a:t>
            </a:r>
            <a:r>
              <a:rPr lang="en-US" sz="2000" dirty="0">
                <a:solidFill>
                  <a:srgbClr val="30ACEC"/>
                </a:solidFill>
                <a:latin typeface="Palatino Linotype" panose="02040502050505030304" pitchFamily="18" charset="0"/>
              </a:rPr>
              <a:t>heteroatoms</a:t>
            </a:r>
            <a:r>
              <a:rPr lang="en-US" sz="2000" dirty="0">
                <a:latin typeface="Palatino Linotype" panose="02040502050505030304" pitchFamily="18" charset="0"/>
              </a:rPr>
              <a:t>, with substituent position not affecting the numbering.</a:t>
            </a:r>
          </a:p>
        </p:txBody>
      </p:sp>
      <p:graphicFrame>
        <p:nvGraphicFramePr>
          <p:cNvPr id="22" name="Object 21">
            <a:extLst>
              <a:ext uri="{FF2B5EF4-FFF2-40B4-BE49-F238E27FC236}">
                <a16:creationId xmlns:a16="http://schemas.microsoft.com/office/drawing/2014/main" id="{06FD3AC9-9736-475C-BC4A-5CAC4B9A177C}"/>
              </a:ext>
            </a:extLst>
          </p:cNvPr>
          <p:cNvGraphicFramePr>
            <a:graphicFrameLocks noChangeAspect="1"/>
          </p:cNvGraphicFramePr>
          <p:nvPr>
            <p:extLst>
              <p:ext uri="{D42A27DB-BD31-4B8C-83A1-F6EECF244321}">
                <p14:modId xmlns:p14="http://schemas.microsoft.com/office/powerpoint/2010/main" val="3970937313"/>
              </p:ext>
            </p:extLst>
          </p:nvPr>
        </p:nvGraphicFramePr>
        <p:xfrm>
          <a:off x="3030955" y="3425241"/>
          <a:ext cx="1136650" cy="1341437"/>
        </p:xfrm>
        <a:graphic>
          <a:graphicData uri="http://schemas.openxmlformats.org/presentationml/2006/ole">
            <mc:AlternateContent xmlns:mc="http://schemas.openxmlformats.org/markup-compatibility/2006">
              <mc:Choice xmlns:v="urn:schemas-microsoft-com:vml" Requires="v">
                <p:oleObj spid="_x0000_s21600" name="CS ChemDraw Drawing" r:id="rId3" imgW="886911" imgH="1049670" progId="ChemDraw.Document.6.0">
                  <p:embed/>
                </p:oleObj>
              </mc:Choice>
              <mc:Fallback>
                <p:oleObj name="CS ChemDraw Drawing" r:id="rId3" imgW="886911" imgH="1049670" progId="ChemDraw.Document.6.0">
                  <p:embed/>
                  <p:pic>
                    <p:nvPicPr>
                      <p:cNvPr id="22" name="Object 21">
                        <a:extLst>
                          <a:ext uri="{FF2B5EF4-FFF2-40B4-BE49-F238E27FC236}">
                            <a16:creationId xmlns:a16="http://schemas.microsoft.com/office/drawing/2014/main" id="{06FD3AC9-9736-475C-BC4A-5CAC4B9A177C}"/>
                          </a:ext>
                        </a:extLst>
                      </p:cNvPr>
                      <p:cNvPicPr/>
                      <p:nvPr/>
                    </p:nvPicPr>
                    <p:blipFill>
                      <a:blip r:embed="rId4"/>
                      <a:stretch>
                        <a:fillRect/>
                      </a:stretch>
                    </p:blipFill>
                    <p:spPr>
                      <a:xfrm>
                        <a:off x="3030955" y="3425241"/>
                        <a:ext cx="1136650" cy="1341437"/>
                      </a:xfrm>
                      <a:prstGeom prst="rect">
                        <a:avLst/>
                      </a:prstGeom>
                    </p:spPr>
                  </p:pic>
                </p:oleObj>
              </mc:Fallback>
            </mc:AlternateContent>
          </a:graphicData>
        </a:graphic>
      </p:graphicFrame>
      <p:sp>
        <p:nvSpPr>
          <p:cNvPr id="25" name="TextBox 24">
            <a:extLst>
              <a:ext uri="{FF2B5EF4-FFF2-40B4-BE49-F238E27FC236}">
                <a16:creationId xmlns:a16="http://schemas.microsoft.com/office/drawing/2014/main" id="{D3A15039-04B2-4021-A9A5-9676F46C0DA0}"/>
              </a:ext>
            </a:extLst>
          </p:cNvPr>
          <p:cNvSpPr txBox="1"/>
          <p:nvPr/>
        </p:nvSpPr>
        <p:spPr>
          <a:xfrm>
            <a:off x="2406321" y="4715388"/>
            <a:ext cx="2237873" cy="369332"/>
          </a:xfrm>
          <a:prstGeom prst="rect">
            <a:avLst/>
          </a:prstGeom>
          <a:noFill/>
        </p:spPr>
        <p:txBody>
          <a:bodyPr wrap="square" rtlCol="0">
            <a:spAutoFit/>
          </a:bodyPr>
          <a:lstStyle/>
          <a:p>
            <a:pPr algn="ctr"/>
            <a:r>
              <a:rPr lang="en-US" b="1" dirty="0">
                <a:solidFill>
                  <a:srgbClr val="595959"/>
                </a:solidFill>
                <a:latin typeface="Palatino Linotype" panose="02040502050505030304" pitchFamily="18" charset="0"/>
              </a:rPr>
              <a:t>[</a:t>
            </a:r>
            <a:r>
              <a:rPr lang="en-US" b="1" dirty="0" err="1">
                <a:solidFill>
                  <a:srgbClr val="595959"/>
                </a:solidFill>
                <a:latin typeface="Palatino Linotype" panose="02040502050505030304" pitchFamily="18" charset="0"/>
              </a:rPr>
              <a:t>Thia</a:t>
            </a:r>
            <a:r>
              <a:rPr lang="en-US" b="1" dirty="0">
                <a:solidFill>
                  <a:srgbClr val="595959"/>
                </a:solidFill>
                <a:latin typeface="Palatino Linotype" panose="02040502050505030304" pitchFamily="18" charset="0"/>
              </a:rPr>
              <a:t> +Aza] + </a:t>
            </a:r>
            <a:r>
              <a:rPr lang="en-US" b="1" dirty="0" err="1">
                <a:solidFill>
                  <a:srgbClr val="595959"/>
                </a:solidFill>
                <a:latin typeface="Palatino Linotype" panose="02040502050505030304" pitchFamily="18" charset="0"/>
              </a:rPr>
              <a:t>ol</a:t>
            </a:r>
            <a:r>
              <a:rPr lang="en-US" b="1" dirty="0">
                <a:solidFill>
                  <a:srgbClr val="595959"/>
                </a:solidFill>
                <a:latin typeface="Palatino Linotype" panose="02040502050505030304" pitchFamily="18" charset="0"/>
              </a:rPr>
              <a:t> + e  </a:t>
            </a:r>
          </a:p>
        </p:txBody>
      </p:sp>
      <p:sp>
        <p:nvSpPr>
          <p:cNvPr id="26" name="TextBox 25">
            <a:extLst>
              <a:ext uri="{FF2B5EF4-FFF2-40B4-BE49-F238E27FC236}">
                <a16:creationId xmlns:a16="http://schemas.microsoft.com/office/drawing/2014/main" id="{A138C109-D147-4DD5-9D97-7C61029A1FF7}"/>
              </a:ext>
            </a:extLst>
          </p:cNvPr>
          <p:cNvSpPr txBox="1"/>
          <p:nvPr/>
        </p:nvSpPr>
        <p:spPr>
          <a:xfrm>
            <a:off x="2294025" y="5000136"/>
            <a:ext cx="2446417" cy="369332"/>
          </a:xfrm>
          <a:prstGeom prst="rect">
            <a:avLst/>
          </a:prstGeom>
          <a:noFill/>
        </p:spPr>
        <p:txBody>
          <a:bodyPr wrap="square" rtlCol="0">
            <a:spAutoFit/>
          </a:bodyPr>
          <a:lstStyle/>
          <a:p>
            <a:pPr algn="ctr"/>
            <a:r>
              <a:rPr lang="en-US" b="1" dirty="0">
                <a:solidFill>
                  <a:schemeClr val="accent2">
                    <a:lumMod val="75000"/>
                  </a:schemeClr>
                </a:solidFill>
                <a:latin typeface="Palatino Linotype" panose="02040502050505030304" pitchFamily="18" charset="0"/>
              </a:rPr>
              <a:t>4-methyl-1,3-</a:t>
            </a:r>
            <a:r>
              <a:rPr lang="en-US" b="1" dirty="0">
                <a:solidFill>
                  <a:srgbClr val="595959"/>
                </a:solidFill>
                <a:latin typeface="Palatino Linotype" panose="02040502050505030304" pitchFamily="18" charset="0"/>
              </a:rPr>
              <a:t>thiazole  </a:t>
            </a:r>
          </a:p>
        </p:txBody>
      </p:sp>
      <p:graphicFrame>
        <p:nvGraphicFramePr>
          <p:cNvPr id="18" name="Object 17">
            <a:extLst>
              <a:ext uri="{FF2B5EF4-FFF2-40B4-BE49-F238E27FC236}">
                <a16:creationId xmlns:a16="http://schemas.microsoft.com/office/drawing/2014/main" id="{08B07CF4-7017-4096-9D7B-3C5AB09AFC2A}"/>
              </a:ext>
            </a:extLst>
          </p:cNvPr>
          <p:cNvGraphicFramePr>
            <a:graphicFrameLocks noChangeAspect="1"/>
          </p:cNvGraphicFramePr>
          <p:nvPr>
            <p:extLst>
              <p:ext uri="{D42A27DB-BD31-4B8C-83A1-F6EECF244321}">
                <p14:modId xmlns:p14="http://schemas.microsoft.com/office/powerpoint/2010/main" val="1721478459"/>
              </p:ext>
            </p:extLst>
          </p:nvPr>
        </p:nvGraphicFramePr>
        <p:xfrm>
          <a:off x="5835650" y="3457575"/>
          <a:ext cx="1462088" cy="1339850"/>
        </p:xfrm>
        <a:graphic>
          <a:graphicData uri="http://schemas.openxmlformats.org/presentationml/2006/ole">
            <mc:AlternateContent xmlns:mc="http://schemas.openxmlformats.org/markup-compatibility/2006">
              <mc:Choice xmlns:v="urn:schemas-microsoft-com:vml" Requires="v">
                <p:oleObj spid="_x0000_s21601" name="CS ChemDraw Drawing" r:id="rId5" imgW="1142714" imgH="1049670" progId="ChemDraw.Document.6.0">
                  <p:embed/>
                </p:oleObj>
              </mc:Choice>
              <mc:Fallback>
                <p:oleObj name="CS ChemDraw Drawing" r:id="rId5" imgW="1142714" imgH="1049670" progId="ChemDraw.Document.6.0">
                  <p:embed/>
                  <p:pic>
                    <p:nvPicPr>
                      <p:cNvPr id="22" name="Object 21">
                        <a:extLst>
                          <a:ext uri="{FF2B5EF4-FFF2-40B4-BE49-F238E27FC236}">
                            <a16:creationId xmlns:a16="http://schemas.microsoft.com/office/drawing/2014/main" id="{06FD3AC9-9736-475C-BC4A-5CAC4B9A177C}"/>
                          </a:ext>
                        </a:extLst>
                      </p:cNvPr>
                      <p:cNvPicPr/>
                      <p:nvPr/>
                    </p:nvPicPr>
                    <p:blipFill>
                      <a:blip r:embed="rId6"/>
                      <a:stretch>
                        <a:fillRect/>
                      </a:stretch>
                    </p:blipFill>
                    <p:spPr>
                      <a:xfrm>
                        <a:off x="5835650" y="3457575"/>
                        <a:ext cx="1462088" cy="1339850"/>
                      </a:xfrm>
                      <a:prstGeom prst="rect">
                        <a:avLst/>
                      </a:prstGeom>
                    </p:spPr>
                  </p:pic>
                </p:oleObj>
              </mc:Fallback>
            </mc:AlternateContent>
          </a:graphicData>
        </a:graphic>
      </p:graphicFrame>
      <p:sp>
        <p:nvSpPr>
          <p:cNvPr id="19" name="TextBox 18">
            <a:extLst>
              <a:ext uri="{FF2B5EF4-FFF2-40B4-BE49-F238E27FC236}">
                <a16:creationId xmlns:a16="http://schemas.microsoft.com/office/drawing/2014/main" id="{FA6D0F0F-FFA5-4B49-880C-ADAD2AF685F5}"/>
              </a:ext>
            </a:extLst>
          </p:cNvPr>
          <p:cNvSpPr txBox="1"/>
          <p:nvPr/>
        </p:nvSpPr>
        <p:spPr>
          <a:xfrm>
            <a:off x="5374111" y="4747473"/>
            <a:ext cx="2237873" cy="369332"/>
          </a:xfrm>
          <a:prstGeom prst="rect">
            <a:avLst/>
          </a:prstGeom>
          <a:noFill/>
        </p:spPr>
        <p:txBody>
          <a:bodyPr wrap="square" rtlCol="0">
            <a:spAutoFit/>
          </a:bodyPr>
          <a:lstStyle/>
          <a:p>
            <a:pPr algn="ctr"/>
            <a:r>
              <a:rPr lang="en-US" b="1" dirty="0">
                <a:solidFill>
                  <a:srgbClr val="595959"/>
                </a:solidFill>
                <a:latin typeface="Palatino Linotype" panose="02040502050505030304" pitchFamily="18" charset="0"/>
              </a:rPr>
              <a:t>[Oxa +Aza] + </a:t>
            </a:r>
            <a:r>
              <a:rPr lang="en-US" b="1" dirty="0" err="1">
                <a:solidFill>
                  <a:srgbClr val="595959"/>
                </a:solidFill>
                <a:latin typeface="Palatino Linotype" panose="02040502050505030304" pitchFamily="18" charset="0"/>
              </a:rPr>
              <a:t>ol</a:t>
            </a:r>
            <a:r>
              <a:rPr lang="en-US" b="1" dirty="0">
                <a:solidFill>
                  <a:srgbClr val="595959"/>
                </a:solidFill>
                <a:latin typeface="Palatino Linotype" panose="02040502050505030304" pitchFamily="18" charset="0"/>
              </a:rPr>
              <a:t> + e  </a:t>
            </a:r>
          </a:p>
        </p:txBody>
      </p:sp>
      <p:sp>
        <p:nvSpPr>
          <p:cNvPr id="20" name="TextBox 19">
            <a:extLst>
              <a:ext uri="{FF2B5EF4-FFF2-40B4-BE49-F238E27FC236}">
                <a16:creationId xmlns:a16="http://schemas.microsoft.com/office/drawing/2014/main" id="{3E4A4B0D-1352-4F51-B1AF-A9BA303E7EB9}"/>
              </a:ext>
            </a:extLst>
          </p:cNvPr>
          <p:cNvSpPr txBox="1"/>
          <p:nvPr/>
        </p:nvSpPr>
        <p:spPr>
          <a:xfrm>
            <a:off x="5076464" y="5032221"/>
            <a:ext cx="2893644" cy="369332"/>
          </a:xfrm>
          <a:prstGeom prst="rect">
            <a:avLst/>
          </a:prstGeom>
          <a:noFill/>
        </p:spPr>
        <p:txBody>
          <a:bodyPr wrap="square" rtlCol="0">
            <a:spAutoFit/>
          </a:bodyPr>
          <a:lstStyle/>
          <a:p>
            <a:pPr algn="ctr"/>
            <a:r>
              <a:rPr lang="en-US" b="1" dirty="0">
                <a:solidFill>
                  <a:schemeClr val="accent2">
                    <a:lumMod val="75000"/>
                  </a:schemeClr>
                </a:solidFill>
                <a:latin typeface="Palatino Linotype" panose="02040502050505030304" pitchFamily="18" charset="0"/>
              </a:rPr>
              <a:t>4,5-Dimethyl-1,3-</a:t>
            </a:r>
            <a:r>
              <a:rPr lang="en-US" b="1" dirty="0">
                <a:solidFill>
                  <a:srgbClr val="595959"/>
                </a:solidFill>
                <a:latin typeface="Palatino Linotype" panose="02040502050505030304" pitchFamily="18" charset="0"/>
              </a:rPr>
              <a:t>oxazole  </a:t>
            </a:r>
          </a:p>
        </p:txBody>
      </p:sp>
      <p:sp>
        <p:nvSpPr>
          <p:cNvPr id="13" name="TextBox 12">
            <a:extLst>
              <a:ext uri="{FF2B5EF4-FFF2-40B4-BE49-F238E27FC236}">
                <a16:creationId xmlns:a16="http://schemas.microsoft.com/office/drawing/2014/main" id="{A59EDFAD-60CB-464C-8E50-D3D1088BC8B5}"/>
              </a:ext>
            </a:extLst>
          </p:cNvPr>
          <p:cNvSpPr txBox="1"/>
          <p:nvPr/>
        </p:nvSpPr>
        <p:spPr>
          <a:xfrm>
            <a:off x="920750" y="806450"/>
            <a:ext cx="7962900" cy="506870"/>
          </a:xfrm>
          <a:prstGeom prst="rect">
            <a:avLst/>
          </a:prstGeom>
          <a:noFill/>
        </p:spPr>
        <p:txBody>
          <a:bodyPr wrap="square" rtlCol="0">
            <a:spAutoFit/>
          </a:bodyPr>
          <a:lstStyle/>
          <a:p>
            <a:pPr marL="514350" indent="-514350" algn="just">
              <a:lnSpc>
                <a:spcPct val="150000"/>
              </a:lnSpc>
              <a:buClr>
                <a:schemeClr val="tx1"/>
              </a:buClr>
              <a:buFont typeface="+mj-lt"/>
              <a:buAutoNum type="romanUcPeriod"/>
            </a:pPr>
            <a:r>
              <a:rPr lang="en-US" sz="2000" b="1" dirty="0">
                <a:solidFill>
                  <a:schemeClr val="tx1">
                    <a:lumMod val="50000"/>
                  </a:schemeClr>
                </a:solidFill>
                <a:effectLst>
                  <a:outerShdw blurRad="38100" dist="38100" dir="2700000" algn="tl">
                    <a:srgbClr val="000000">
                      <a:alpha val="43137"/>
                    </a:srgbClr>
                  </a:outerShdw>
                </a:effectLst>
                <a:latin typeface="Palatino Linotype" panose="02040502050505030304" pitchFamily="18" charset="0"/>
              </a:rPr>
              <a:t>Monocyclic Heterocyclic Compounds:</a:t>
            </a:r>
          </a:p>
        </p:txBody>
      </p:sp>
    </p:spTree>
    <p:extLst>
      <p:ext uri="{BB962C8B-B14F-4D97-AF65-F5344CB8AC3E}">
        <p14:creationId xmlns:p14="http://schemas.microsoft.com/office/powerpoint/2010/main" val="33233907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66E7B45-57A7-46DD-BC2E-85F8D1FBD862}"/>
              </a:ext>
            </a:extLst>
          </p:cNvPr>
          <p:cNvSpPr>
            <a:spLocks noGrp="1"/>
          </p:cNvSpPr>
          <p:nvPr>
            <p:ph type="sldNum" sz="quarter" idx="12"/>
          </p:nvPr>
        </p:nvSpPr>
        <p:spPr/>
        <p:txBody>
          <a:bodyPr/>
          <a:lstStyle/>
          <a:p>
            <a:fld id="{1D94C029-46D2-4EB7-AD29-70B14203DBE4}" type="slidenum">
              <a:rPr lang="en-US" smtClean="0"/>
              <a:t>29</a:t>
            </a:fld>
            <a:endParaRPr lang="en-US"/>
          </a:p>
        </p:txBody>
      </p:sp>
      <p:sp>
        <p:nvSpPr>
          <p:cNvPr id="12" name="Title 12">
            <a:extLst>
              <a:ext uri="{FF2B5EF4-FFF2-40B4-BE49-F238E27FC236}">
                <a16:creationId xmlns:a16="http://schemas.microsoft.com/office/drawing/2014/main" id="{3D9916A7-19AB-4A41-B4BD-9BEC201CD9C5}"/>
              </a:ext>
            </a:extLst>
          </p:cNvPr>
          <p:cNvSpPr>
            <a:spLocks noGrp="1"/>
          </p:cNvSpPr>
          <p:nvPr>
            <p:ph type="title"/>
          </p:nvPr>
        </p:nvSpPr>
        <p:spPr>
          <a:xfrm>
            <a:off x="1060333" y="171451"/>
            <a:ext cx="8300230" cy="704849"/>
          </a:xfrm>
        </p:spPr>
        <p:txBody>
          <a:bodyPr>
            <a:noAutofit/>
          </a:bodyPr>
          <a:lstStyle/>
          <a:p>
            <a:pPr algn="l"/>
            <a:r>
              <a:rPr lang="en-US" sz="4400" b="1" dirty="0">
                <a:solidFill>
                  <a:srgbClr val="30ACEC"/>
                </a:solidFill>
                <a:effectLst>
                  <a:outerShdw blurRad="38100" dist="38100" dir="2700000" algn="tl">
                    <a:srgbClr val="000000">
                      <a:alpha val="43137"/>
                    </a:srgbClr>
                  </a:outerShdw>
                </a:effectLst>
              </a:rPr>
              <a:t>2. The </a:t>
            </a:r>
            <a:r>
              <a:rPr lang="en-US" sz="4400" b="1" dirty="0" err="1">
                <a:solidFill>
                  <a:srgbClr val="30ACEC"/>
                </a:solidFill>
                <a:effectLst>
                  <a:outerShdw blurRad="38100" dist="38100" dir="2700000" algn="tl">
                    <a:srgbClr val="000000">
                      <a:alpha val="43137"/>
                    </a:srgbClr>
                  </a:outerShdw>
                </a:effectLst>
              </a:rPr>
              <a:t>Hantzsch</a:t>
            </a:r>
            <a:r>
              <a:rPr lang="en-US" sz="4400" b="1" dirty="0">
                <a:solidFill>
                  <a:srgbClr val="30ACEC"/>
                </a:solidFill>
                <a:effectLst>
                  <a:outerShdw blurRad="38100" dist="38100" dir="2700000" algn="tl">
                    <a:srgbClr val="000000">
                      <a:alpha val="43137"/>
                    </a:srgbClr>
                  </a:outerShdw>
                </a:effectLst>
              </a:rPr>
              <a:t>-Widman Nomenclature</a:t>
            </a:r>
          </a:p>
        </p:txBody>
      </p:sp>
      <p:sp>
        <p:nvSpPr>
          <p:cNvPr id="23" name="Rectangle 22">
            <a:extLst>
              <a:ext uri="{FF2B5EF4-FFF2-40B4-BE49-F238E27FC236}">
                <a16:creationId xmlns:a16="http://schemas.microsoft.com/office/drawing/2014/main" id="{3E5C4D9B-7167-4F58-9102-7E994F57AA4F}"/>
              </a:ext>
            </a:extLst>
          </p:cNvPr>
          <p:cNvSpPr/>
          <p:nvPr/>
        </p:nvSpPr>
        <p:spPr>
          <a:xfrm>
            <a:off x="1221873" y="1918829"/>
            <a:ext cx="7717590" cy="968535"/>
          </a:xfrm>
          <a:prstGeom prst="rect">
            <a:avLst/>
          </a:prstGeom>
        </p:spPr>
        <p:txBody>
          <a:bodyPr wrap="square">
            <a:spAutoFit/>
          </a:bodyPr>
          <a:lstStyle/>
          <a:p>
            <a:pPr marL="457200" indent="-457200">
              <a:lnSpc>
                <a:spcPct val="150000"/>
              </a:lnSpc>
              <a:buFont typeface="+mj-lt"/>
              <a:buAutoNum type="arabicParenR" startAt="8"/>
            </a:pPr>
            <a:r>
              <a:rPr lang="en-US" sz="2000" dirty="0">
                <a:latin typeface="Palatino Linotype" panose="02040502050505030304" pitchFamily="18" charset="0"/>
              </a:rPr>
              <a:t>If different alkyl substituents are attached on the ring, they are named in order of  alphabetical order.</a:t>
            </a:r>
          </a:p>
        </p:txBody>
      </p:sp>
      <p:graphicFrame>
        <p:nvGraphicFramePr>
          <p:cNvPr id="22" name="Object 21">
            <a:extLst>
              <a:ext uri="{FF2B5EF4-FFF2-40B4-BE49-F238E27FC236}">
                <a16:creationId xmlns:a16="http://schemas.microsoft.com/office/drawing/2014/main" id="{06FD3AC9-9736-475C-BC4A-5CAC4B9A177C}"/>
              </a:ext>
            </a:extLst>
          </p:cNvPr>
          <p:cNvGraphicFramePr>
            <a:graphicFrameLocks noChangeAspect="1"/>
          </p:cNvGraphicFramePr>
          <p:nvPr>
            <p:extLst>
              <p:ext uri="{D42A27DB-BD31-4B8C-83A1-F6EECF244321}">
                <p14:modId xmlns:p14="http://schemas.microsoft.com/office/powerpoint/2010/main" val="1169146586"/>
              </p:ext>
            </p:extLst>
          </p:nvPr>
        </p:nvGraphicFramePr>
        <p:xfrm>
          <a:off x="2559050" y="3252788"/>
          <a:ext cx="1598613" cy="1377950"/>
        </p:xfrm>
        <a:graphic>
          <a:graphicData uri="http://schemas.openxmlformats.org/presentationml/2006/ole">
            <mc:AlternateContent xmlns:mc="http://schemas.openxmlformats.org/markup-compatibility/2006">
              <mc:Choice xmlns:v="urn:schemas-microsoft-com:vml" Requires="v">
                <p:oleObj spid="_x0000_s22629" name="CS ChemDraw Drawing" r:id="rId3" imgW="1249616" imgH="1078552" progId="ChemDraw.Document.6.0">
                  <p:embed/>
                </p:oleObj>
              </mc:Choice>
              <mc:Fallback>
                <p:oleObj name="CS ChemDraw Drawing" r:id="rId3" imgW="1249616" imgH="1078552" progId="ChemDraw.Document.6.0">
                  <p:embed/>
                  <p:pic>
                    <p:nvPicPr>
                      <p:cNvPr id="22" name="Object 21">
                        <a:extLst>
                          <a:ext uri="{FF2B5EF4-FFF2-40B4-BE49-F238E27FC236}">
                            <a16:creationId xmlns:a16="http://schemas.microsoft.com/office/drawing/2014/main" id="{06FD3AC9-9736-475C-BC4A-5CAC4B9A177C}"/>
                          </a:ext>
                        </a:extLst>
                      </p:cNvPr>
                      <p:cNvPicPr/>
                      <p:nvPr/>
                    </p:nvPicPr>
                    <p:blipFill>
                      <a:blip r:embed="rId4"/>
                      <a:stretch>
                        <a:fillRect/>
                      </a:stretch>
                    </p:blipFill>
                    <p:spPr>
                      <a:xfrm>
                        <a:off x="2559050" y="3252788"/>
                        <a:ext cx="1598613" cy="1377950"/>
                      </a:xfrm>
                      <a:prstGeom prst="rect">
                        <a:avLst/>
                      </a:prstGeom>
                    </p:spPr>
                  </p:pic>
                </p:oleObj>
              </mc:Fallback>
            </mc:AlternateContent>
          </a:graphicData>
        </a:graphic>
      </p:graphicFrame>
      <p:sp>
        <p:nvSpPr>
          <p:cNvPr id="25" name="TextBox 24">
            <a:extLst>
              <a:ext uri="{FF2B5EF4-FFF2-40B4-BE49-F238E27FC236}">
                <a16:creationId xmlns:a16="http://schemas.microsoft.com/office/drawing/2014/main" id="{D3A15039-04B2-4021-A9A5-9676F46C0DA0}"/>
              </a:ext>
            </a:extLst>
          </p:cNvPr>
          <p:cNvSpPr txBox="1"/>
          <p:nvPr/>
        </p:nvSpPr>
        <p:spPr>
          <a:xfrm>
            <a:off x="2105528" y="4595075"/>
            <a:ext cx="2237873" cy="369332"/>
          </a:xfrm>
          <a:prstGeom prst="rect">
            <a:avLst/>
          </a:prstGeom>
          <a:noFill/>
        </p:spPr>
        <p:txBody>
          <a:bodyPr wrap="square" rtlCol="0">
            <a:spAutoFit/>
          </a:bodyPr>
          <a:lstStyle/>
          <a:p>
            <a:pPr algn="ctr"/>
            <a:r>
              <a:rPr lang="en-US" b="1" dirty="0" err="1">
                <a:solidFill>
                  <a:srgbClr val="595959"/>
                </a:solidFill>
                <a:latin typeface="Palatino Linotype" panose="02040502050505030304" pitchFamily="18" charset="0"/>
              </a:rPr>
              <a:t>Thia</a:t>
            </a:r>
            <a:r>
              <a:rPr lang="en-US" b="1" dirty="0">
                <a:solidFill>
                  <a:srgbClr val="595959"/>
                </a:solidFill>
                <a:latin typeface="Palatino Linotype" panose="02040502050505030304" pitchFamily="18" charset="0"/>
              </a:rPr>
              <a:t> + </a:t>
            </a:r>
            <a:r>
              <a:rPr lang="en-US" b="1" dirty="0" err="1">
                <a:solidFill>
                  <a:srgbClr val="595959"/>
                </a:solidFill>
                <a:latin typeface="Palatino Linotype" panose="02040502050505030304" pitchFamily="18" charset="0"/>
              </a:rPr>
              <a:t>ol</a:t>
            </a:r>
            <a:r>
              <a:rPr lang="en-US" b="1" dirty="0">
                <a:solidFill>
                  <a:srgbClr val="595959"/>
                </a:solidFill>
                <a:latin typeface="Palatino Linotype" panose="02040502050505030304" pitchFamily="18" charset="0"/>
              </a:rPr>
              <a:t> + e  </a:t>
            </a:r>
          </a:p>
        </p:txBody>
      </p:sp>
      <p:sp>
        <p:nvSpPr>
          <p:cNvPr id="26" name="TextBox 25">
            <a:extLst>
              <a:ext uri="{FF2B5EF4-FFF2-40B4-BE49-F238E27FC236}">
                <a16:creationId xmlns:a16="http://schemas.microsoft.com/office/drawing/2014/main" id="{A138C109-D147-4DD5-9D97-7C61029A1FF7}"/>
              </a:ext>
            </a:extLst>
          </p:cNvPr>
          <p:cNvSpPr txBox="1"/>
          <p:nvPr/>
        </p:nvSpPr>
        <p:spPr>
          <a:xfrm>
            <a:off x="1684417" y="4891855"/>
            <a:ext cx="2947737" cy="369332"/>
          </a:xfrm>
          <a:prstGeom prst="rect">
            <a:avLst/>
          </a:prstGeom>
          <a:noFill/>
        </p:spPr>
        <p:txBody>
          <a:bodyPr wrap="square" rtlCol="0">
            <a:spAutoFit/>
          </a:bodyPr>
          <a:lstStyle/>
          <a:p>
            <a:pPr algn="ctr"/>
            <a:r>
              <a:rPr lang="en-US" b="1" dirty="0">
                <a:solidFill>
                  <a:schemeClr val="accent2">
                    <a:lumMod val="75000"/>
                  </a:schemeClr>
                </a:solidFill>
                <a:latin typeface="Palatino Linotype" panose="02040502050505030304" pitchFamily="18" charset="0"/>
              </a:rPr>
              <a:t>3-Ethyl-2-methyl</a:t>
            </a:r>
            <a:r>
              <a:rPr lang="en-US" b="1" dirty="0">
                <a:solidFill>
                  <a:srgbClr val="595959"/>
                </a:solidFill>
                <a:latin typeface="Palatino Linotype" panose="02040502050505030304" pitchFamily="18" charset="0"/>
              </a:rPr>
              <a:t>thiole  </a:t>
            </a:r>
          </a:p>
        </p:txBody>
      </p:sp>
      <p:sp>
        <p:nvSpPr>
          <p:cNvPr id="14" name="TextBox 13">
            <a:extLst>
              <a:ext uri="{FF2B5EF4-FFF2-40B4-BE49-F238E27FC236}">
                <a16:creationId xmlns:a16="http://schemas.microsoft.com/office/drawing/2014/main" id="{45609FE8-3534-46F3-ACF3-F5B705B76CAC}"/>
              </a:ext>
            </a:extLst>
          </p:cNvPr>
          <p:cNvSpPr txBox="1"/>
          <p:nvPr/>
        </p:nvSpPr>
        <p:spPr>
          <a:xfrm>
            <a:off x="4936956" y="4599090"/>
            <a:ext cx="2554705" cy="369332"/>
          </a:xfrm>
          <a:prstGeom prst="rect">
            <a:avLst/>
          </a:prstGeom>
          <a:noFill/>
        </p:spPr>
        <p:txBody>
          <a:bodyPr wrap="square" rtlCol="0">
            <a:spAutoFit/>
          </a:bodyPr>
          <a:lstStyle/>
          <a:p>
            <a:pPr algn="ctr"/>
            <a:r>
              <a:rPr lang="en-US" b="1" dirty="0">
                <a:solidFill>
                  <a:srgbClr val="595959"/>
                </a:solidFill>
                <a:latin typeface="Palatino Linotype" panose="02040502050505030304" pitchFamily="18" charset="0"/>
              </a:rPr>
              <a:t>Oxa + </a:t>
            </a:r>
            <a:r>
              <a:rPr lang="en-US" b="1" dirty="0" err="1">
                <a:solidFill>
                  <a:srgbClr val="595959"/>
                </a:solidFill>
                <a:latin typeface="Palatino Linotype" panose="02040502050505030304" pitchFamily="18" charset="0"/>
              </a:rPr>
              <a:t>ol</a:t>
            </a:r>
            <a:r>
              <a:rPr lang="en-US" b="1" dirty="0">
                <a:solidFill>
                  <a:srgbClr val="595959"/>
                </a:solidFill>
                <a:latin typeface="Palatino Linotype" panose="02040502050505030304" pitchFamily="18" charset="0"/>
              </a:rPr>
              <a:t> + </a:t>
            </a:r>
            <a:r>
              <a:rPr lang="en-US" b="1" dirty="0" err="1">
                <a:solidFill>
                  <a:srgbClr val="595959"/>
                </a:solidFill>
                <a:latin typeface="Palatino Linotype" panose="02040502050505030304" pitchFamily="18" charset="0"/>
              </a:rPr>
              <a:t>ane</a:t>
            </a:r>
            <a:endParaRPr lang="en-US" b="1" dirty="0">
              <a:solidFill>
                <a:srgbClr val="595959"/>
              </a:solidFill>
              <a:latin typeface="Palatino Linotype" panose="02040502050505030304" pitchFamily="18" charset="0"/>
            </a:endParaRPr>
          </a:p>
        </p:txBody>
      </p:sp>
      <p:sp>
        <p:nvSpPr>
          <p:cNvPr id="15" name="TextBox 14">
            <a:extLst>
              <a:ext uri="{FF2B5EF4-FFF2-40B4-BE49-F238E27FC236}">
                <a16:creationId xmlns:a16="http://schemas.microsoft.com/office/drawing/2014/main" id="{90EEBB83-5990-402D-B67B-02B7876C4CC9}"/>
              </a:ext>
            </a:extLst>
          </p:cNvPr>
          <p:cNvSpPr txBox="1"/>
          <p:nvPr/>
        </p:nvSpPr>
        <p:spPr>
          <a:xfrm>
            <a:off x="4704345" y="4895869"/>
            <a:ext cx="3092116" cy="369332"/>
          </a:xfrm>
          <a:prstGeom prst="rect">
            <a:avLst/>
          </a:prstGeom>
          <a:noFill/>
        </p:spPr>
        <p:txBody>
          <a:bodyPr wrap="square" rtlCol="0">
            <a:spAutoFit/>
          </a:bodyPr>
          <a:lstStyle/>
          <a:p>
            <a:pPr algn="ctr"/>
            <a:r>
              <a:rPr lang="en-US" b="1" dirty="0">
                <a:solidFill>
                  <a:schemeClr val="accent2">
                    <a:lumMod val="75000"/>
                  </a:schemeClr>
                </a:solidFill>
                <a:latin typeface="Palatino Linotype" panose="02040502050505030304" pitchFamily="18" charset="0"/>
              </a:rPr>
              <a:t>3-Bromo-4-methyl</a:t>
            </a:r>
            <a:r>
              <a:rPr lang="en-US" b="1" dirty="0">
                <a:solidFill>
                  <a:srgbClr val="595959"/>
                </a:solidFill>
                <a:latin typeface="Palatino Linotype" panose="02040502050505030304" pitchFamily="18" charset="0"/>
              </a:rPr>
              <a:t>oxolane </a:t>
            </a:r>
          </a:p>
        </p:txBody>
      </p:sp>
      <p:graphicFrame>
        <p:nvGraphicFramePr>
          <p:cNvPr id="16" name="Object 15">
            <a:extLst>
              <a:ext uri="{FF2B5EF4-FFF2-40B4-BE49-F238E27FC236}">
                <a16:creationId xmlns:a16="http://schemas.microsoft.com/office/drawing/2014/main" id="{73DAFB17-C296-4173-9BD8-86C9FDC8F3BF}"/>
              </a:ext>
            </a:extLst>
          </p:cNvPr>
          <p:cNvGraphicFramePr>
            <a:graphicFrameLocks noChangeAspect="1"/>
          </p:cNvGraphicFramePr>
          <p:nvPr>
            <p:extLst>
              <p:ext uri="{D42A27DB-BD31-4B8C-83A1-F6EECF244321}">
                <p14:modId xmlns:p14="http://schemas.microsoft.com/office/powerpoint/2010/main" val="1549846990"/>
              </p:ext>
            </p:extLst>
          </p:nvPr>
        </p:nvGraphicFramePr>
        <p:xfrm>
          <a:off x="5634038" y="3205163"/>
          <a:ext cx="1235075" cy="1443037"/>
        </p:xfrm>
        <a:graphic>
          <a:graphicData uri="http://schemas.openxmlformats.org/presentationml/2006/ole">
            <mc:AlternateContent xmlns:mc="http://schemas.openxmlformats.org/markup-compatibility/2006">
              <mc:Choice xmlns:v="urn:schemas-microsoft-com:vml" Requires="v">
                <p:oleObj spid="_x0000_s22630" name="CS ChemDraw Drawing" r:id="rId5" imgW="965942" imgH="1128800" progId="ChemDraw.Document.6.0">
                  <p:embed/>
                </p:oleObj>
              </mc:Choice>
              <mc:Fallback>
                <p:oleObj name="CS ChemDraw Drawing" r:id="rId5" imgW="965942" imgH="1128800" progId="ChemDraw.Document.6.0">
                  <p:embed/>
                  <p:pic>
                    <p:nvPicPr>
                      <p:cNvPr id="22" name="Object 21">
                        <a:extLst>
                          <a:ext uri="{FF2B5EF4-FFF2-40B4-BE49-F238E27FC236}">
                            <a16:creationId xmlns:a16="http://schemas.microsoft.com/office/drawing/2014/main" id="{06FD3AC9-9736-475C-BC4A-5CAC4B9A177C}"/>
                          </a:ext>
                        </a:extLst>
                      </p:cNvPr>
                      <p:cNvPicPr/>
                      <p:nvPr/>
                    </p:nvPicPr>
                    <p:blipFill>
                      <a:blip r:embed="rId6"/>
                      <a:stretch>
                        <a:fillRect/>
                      </a:stretch>
                    </p:blipFill>
                    <p:spPr>
                      <a:xfrm>
                        <a:off x="5634038" y="3205163"/>
                        <a:ext cx="1235075" cy="1443037"/>
                      </a:xfrm>
                      <a:prstGeom prst="rect">
                        <a:avLst/>
                      </a:prstGeom>
                    </p:spPr>
                  </p:pic>
                </p:oleObj>
              </mc:Fallback>
            </mc:AlternateContent>
          </a:graphicData>
        </a:graphic>
      </p:graphicFrame>
      <p:sp>
        <p:nvSpPr>
          <p:cNvPr id="13" name="TextBox 12">
            <a:extLst>
              <a:ext uri="{FF2B5EF4-FFF2-40B4-BE49-F238E27FC236}">
                <a16:creationId xmlns:a16="http://schemas.microsoft.com/office/drawing/2014/main" id="{F1F47899-1F6D-45E5-AD53-41E203929653}"/>
              </a:ext>
            </a:extLst>
          </p:cNvPr>
          <p:cNvSpPr txBox="1"/>
          <p:nvPr/>
        </p:nvSpPr>
        <p:spPr>
          <a:xfrm>
            <a:off x="920750" y="806450"/>
            <a:ext cx="7962900" cy="506870"/>
          </a:xfrm>
          <a:prstGeom prst="rect">
            <a:avLst/>
          </a:prstGeom>
          <a:noFill/>
        </p:spPr>
        <p:txBody>
          <a:bodyPr wrap="square" rtlCol="0">
            <a:spAutoFit/>
          </a:bodyPr>
          <a:lstStyle/>
          <a:p>
            <a:pPr marL="514350" indent="-514350" algn="just">
              <a:lnSpc>
                <a:spcPct val="150000"/>
              </a:lnSpc>
              <a:buClr>
                <a:schemeClr val="tx1"/>
              </a:buClr>
              <a:buFont typeface="+mj-lt"/>
              <a:buAutoNum type="romanUcPeriod"/>
            </a:pPr>
            <a:r>
              <a:rPr lang="en-US" sz="2000" b="1" dirty="0">
                <a:solidFill>
                  <a:schemeClr val="tx1">
                    <a:lumMod val="50000"/>
                  </a:schemeClr>
                </a:solidFill>
                <a:effectLst>
                  <a:outerShdw blurRad="38100" dist="38100" dir="2700000" algn="tl">
                    <a:srgbClr val="000000">
                      <a:alpha val="43137"/>
                    </a:srgbClr>
                  </a:outerShdw>
                </a:effectLst>
                <a:latin typeface="Palatino Linotype" panose="02040502050505030304" pitchFamily="18" charset="0"/>
              </a:rPr>
              <a:t>Monocyclic Heterocyclic Compounds:</a:t>
            </a:r>
          </a:p>
        </p:txBody>
      </p:sp>
    </p:spTree>
    <p:extLst>
      <p:ext uri="{BB962C8B-B14F-4D97-AF65-F5344CB8AC3E}">
        <p14:creationId xmlns:p14="http://schemas.microsoft.com/office/powerpoint/2010/main" val="28025548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0BCABC6D-9BB6-4B45-B1DA-59ADFE74C39D}"/>
              </a:ext>
            </a:extLst>
          </p:cNvPr>
          <p:cNvSpPr txBox="1">
            <a:spLocks/>
          </p:cNvSpPr>
          <p:nvPr/>
        </p:nvSpPr>
        <p:spPr>
          <a:xfrm>
            <a:off x="685565" y="2079226"/>
            <a:ext cx="7772870" cy="3424107"/>
          </a:xfrm>
          <a:prstGeom prst="rect">
            <a:avLst/>
          </a:prstGeom>
        </p:spPr>
        <p:txBody>
          <a:bodyPr>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Sakkal Majalla" panose="02000000000000000000" pitchFamily="2" charset="-78"/>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Sakkal Majalla" panose="02000000000000000000" pitchFamily="2" charset="-78"/>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Sakkal Majalla" panose="02000000000000000000" pitchFamily="2" charset="-78"/>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Sakkal Majalla" panose="02000000000000000000" pitchFamily="2" charset="-78"/>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Sakkal Majalla" panose="02000000000000000000" pitchFamily="2" charset="-78"/>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457200" indent="-457200" algn="r" rtl="1">
              <a:buFont typeface="+mj-lt"/>
              <a:buAutoNum type="arabicPeriod"/>
            </a:pPr>
            <a:endParaRPr lang="en-US" sz="3200" dirty="0"/>
          </a:p>
        </p:txBody>
      </p:sp>
      <p:sp>
        <p:nvSpPr>
          <p:cNvPr id="3" name="Slide Number Placeholder 2">
            <a:extLst>
              <a:ext uri="{FF2B5EF4-FFF2-40B4-BE49-F238E27FC236}">
                <a16:creationId xmlns:a16="http://schemas.microsoft.com/office/drawing/2014/main" id="{566E7B45-57A7-46DD-BC2E-85F8D1FBD862}"/>
              </a:ext>
            </a:extLst>
          </p:cNvPr>
          <p:cNvSpPr>
            <a:spLocks noGrp="1"/>
          </p:cNvSpPr>
          <p:nvPr>
            <p:ph type="sldNum" sz="quarter" idx="12"/>
          </p:nvPr>
        </p:nvSpPr>
        <p:spPr/>
        <p:txBody>
          <a:bodyPr/>
          <a:lstStyle/>
          <a:p>
            <a:fld id="{1D94C029-46D2-4EB7-AD29-70B14203DBE4}" type="slidenum">
              <a:rPr lang="en-US" smtClean="0"/>
              <a:t>3</a:t>
            </a:fld>
            <a:endParaRPr lang="en-US"/>
          </a:p>
        </p:txBody>
      </p:sp>
      <p:sp>
        <p:nvSpPr>
          <p:cNvPr id="17" name="TextBox 16">
            <a:extLst>
              <a:ext uri="{FF2B5EF4-FFF2-40B4-BE49-F238E27FC236}">
                <a16:creationId xmlns:a16="http://schemas.microsoft.com/office/drawing/2014/main" id="{4A9050F6-219A-4534-A3BB-4BDC78CA4B1C}"/>
              </a:ext>
            </a:extLst>
          </p:cNvPr>
          <p:cNvSpPr txBox="1"/>
          <p:nvPr/>
        </p:nvSpPr>
        <p:spPr>
          <a:xfrm>
            <a:off x="1035050" y="209550"/>
            <a:ext cx="7962900" cy="1891865"/>
          </a:xfrm>
          <a:prstGeom prst="rect">
            <a:avLst/>
          </a:prstGeom>
          <a:noFill/>
        </p:spPr>
        <p:txBody>
          <a:bodyPr wrap="square" rtlCol="0">
            <a:spAutoFit/>
          </a:bodyPr>
          <a:lstStyle/>
          <a:p>
            <a:pPr marL="285750" indent="-285750" algn="just">
              <a:lnSpc>
                <a:spcPct val="150000"/>
              </a:lnSpc>
              <a:buFont typeface="Courier New" panose="02070309020205020404" pitchFamily="49" charset="0"/>
              <a:buChar char="o"/>
            </a:pPr>
            <a:r>
              <a:rPr lang="en-US" sz="2000" dirty="0">
                <a:solidFill>
                  <a:schemeClr val="tx1">
                    <a:lumMod val="50000"/>
                  </a:schemeClr>
                </a:solidFill>
                <a:latin typeface="Palatino Linotype" panose="02040502050505030304" pitchFamily="18" charset="0"/>
              </a:rPr>
              <a:t>Cyclic organic compounds are carbocycles or heterocycles</a:t>
            </a:r>
          </a:p>
          <a:p>
            <a:pPr marL="800100" lvl="1" indent="-342900" algn="just">
              <a:lnSpc>
                <a:spcPct val="150000"/>
              </a:lnSpc>
              <a:buFont typeface="Arial" panose="020B0604020202020204" pitchFamily="34" charset="0"/>
              <a:buChar char="•"/>
            </a:pPr>
            <a:r>
              <a:rPr lang="en-US" sz="2000" dirty="0">
                <a:solidFill>
                  <a:schemeClr val="tx1">
                    <a:lumMod val="50000"/>
                  </a:schemeClr>
                </a:solidFill>
                <a:latin typeface="Palatino Linotype" panose="02040502050505030304" pitchFamily="18" charset="0"/>
              </a:rPr>
              <a:t>Carbocycle rings contain only carbon atoms</a:t>
            </a:r>
          </a:p>
          <a:p>
            <a:pPr marL="800100" lvl="1" indent="-342900" algn="just">
              <a:lnSpc>
                <a:spcPct val="150000"/>
              </a:lnSpc>
              <a:buFont typeface="Arial" panose="020B0604020202020204" pitchFamily="34" charset="0"/>
              <a:buChar char="•"/>
            </a:pPr>
            <a:r>
              <a:rPr lang="en-US" sz="2000" dirty="0">
                <a:solidFill>
                  <a:schemeClr val="tx1">
                    <a:lumMod val="50000"/>
                  </a:schemeClr>
                </a:solidFill>
                <a:latin typeface="Palatino Linotype" panose="02040502050505030304" pitchFamily="18" charset="0"/>
              </a:rPr>
              <a:t>Heterocycle rings atoms in addition to carbon (N,S,O are common) </a:t>
            </a:r>
          </a:p>
        </p:txBody>
      </p:sp>
      <p:sp>
        <p:nvSpPr>
          <p:cNvPr id="8" name="TextBox 7">
            <a:extLst>
              <a:ext uri="{FF2B5EF4-FFF2-40B4-BE49-F238E27FC236}">
                <a16:creationId xmlns:a16="http://schemas.microsoft.com/office/drawing/2014/main" id="{2C4326C4-65E7-415E-BA1B-289274E745F0}"/>
              </a:ext>
            </a:extLst>
          </p:cNvPr>
          <p:cNvSpPr txBox="1"/>
          <p:nvPr/>
        </p:nvSpPr>
        <p:spPr>
          <a:xfrm>
            <a:off x="717550" y="2012950"/>
            <a:ext cx="7962900" cy="968535"/>
          </a:xfrm>
          <a:prstGeom prst="rect">
            <a:avLst/>
          </a:prstGeom>
          <a:noFill/>
        </p:spPr>
        <p:txBody>
          <a:bodyPr wrap="square" rtlCol="0">
            <a:spAutoFit/>
          </a:bodyPr>
          <a:lstStyle/>
          <a:p>
            <a:pPr marL="285750" indent="-285750" algn="just">
              <a:lnSpc>
                <a:spcPct val="150000"/>
              </a:lnSpc>
              <a:buFont typeface="Courier New" panose="02070309020205020404" pitchFamily="49" charset="0"/>
              <a:buChar char="o"/>
            </a:pPr>
            <a:r>
              <a:rPr lang="en-US" sz="2000" dirty="0">
                <a:solidFill>
                  <a:schemeClr val="tx1">
                    <a:lumMod val="50000"/>
                  </a:schemeClr>
                </a:solidFill>
                <a:latin typeface="Palatino Linotype" panose="02040502050505030304" pitchFamily="18" charset="0"/>
              </a:rPr>
              <a:t>Heterocycles include many important natural materials as well as pharmaceuticals.</a:t>
            </a:r>
          </a:p>
        </p:txBody>
      </p:sp>
      <p:sp>
        <p:nvSpPr>
          <p:cNvPr id="9" name="TextBox 8">
            <a:extLst>
              <a:ext uri="{FF2B5EF4-FFF2-40B4-BE49-F238E27FC236}">
                <a16:creationId xmlns:a16="http://schemas.microsoft.com/office/drawing/2014/main" id="{21D9EB79-A4B4-4672-9B8D-F50901FA05F7}"/>
              </a:ext>
            </a:extLst>
          </p:cNvPr>
          <p:cNvSpPr txBox="1"/>
          <p:nvPr/>
        </p:nvSpPr>
        <p:spPr>
          <a:xfrm>
            <a:off x="488950" y="3117850"/>
            <a:ext cx="7962900" cy="1430200"/>
          </a:xfrm>
          <a:prstGeom prst="rect">
            <a:avLst/>
          </a:prstGeom>
          <a:noFill/>
        </p:spPr>
        <p:txBody>
          <a:bodyPr wrap="square" rtlCol="0">
            <a:spAutoFit/>
          </a:bodyPr>
          <a:lstStyle/>
          <a:p>
            <a:pPr marL="285750" indent="-285750" algn="just">
              <a:lnSpc>
                <a:spcPct val="150000"/>
              </a:lnSpc>
              <a:buFont typeface="Courier New" panose="02070309020205020404" pitchFamily="49" charset="0"/>
              <a:buChar char="o"/>
            </a:pPr>
            <a:r>
              <a:rPr lang="en-US" sz="2000" dirty="0">
                <a:solidFill>
                  <a:schemeClr val="tx1">
                    <a:lumMod val="50000"/>
                  </a:schemeClr>
                </a:solidFill>
                <a:latin typeface="Palatino Linotype" panose="02040502050505030304" pitchFamily="18" charset="0"/>
              </a:rPr>
              <a:t>Heterocyclic systems are important building-blocks for new materials possessing interesting electronic, mechanical or biological properties.</a:t>
            </a:r>
          </a:p>
        </p:txBody>
      </p:sp>
      <p:graphicFrame>
        <p:nvGraphicFramePr>
          <p:cNvPr id="5" name="Object 4">
            <a:extLst>
              <a:ext uri="{FF2B5EF4-FFF2-40B4-BE49-F238E27FC236}">
                <a16:creationId xmlns:a16="http://schemas.microsoft.com/office/drawing/2014/main" id="{18FC5B76-7AFD-4C93-9470-25D802FF6DD4}"/>
              </a:ext>
            </a:extLst>
          </p:cNvPr>
          <p:cNvGraphicFramePr>
            <a:graphicFrameLocks noChangeAspect="1"/>
          </p:cNvGraphicFramePr>
          <p:nvPr>
            <p:extLst>
              <p:ext uri="{D42A27DB-BD31-4B8C-83A1-F6EECF244321}">
                <p14:modId xmlns:p14="http://schemas.microsoft.com/office/powerpoint/2010/main" val="2109239939"/>
              </p:ext>
            </p:extLst>
          </p:nvPr>
        </p:nvGraphicFramePr>
        <p:xfrm>
          <a:off x="1684338" y="4618038"/>
          <a:ext cx="6037262" cy="1911350"/>
        </p:xfrm>
        <a:graphic>
          <a:graphicData uri="http://schemas.openxmlformats.org/presentationml/2006/ole">
            <mc:AlternateContent xmlns:mc="http://schemas.openxmlformats.org/markup-compatibility/2006">
              <mc:Choice xmlns:v="urn:schemas-microsoft-com:vml" Requires="v">
                <p:oleObj spid="_x0000_s1082" name="CS ChemDraw Drawing" r:id="rId3" imgW="8087572" imgH="2559880" progId="ChemDraw.Document.6.0">
                  <p:embed/>
                </p:oleObj>
              </mc:Choice>
              <mc:Fallback>
                <p:oleObj name="CS ChemDraw Drawing" r:id="rId3" imgW="8087572" imgH="2559880" progId="ChemDraw.Document.6.0">
                  <p:embed/>
                  <p:pic>
                    <p:nvPicPr>
                      <p:cNvPr id="0" name=""/>
                      <p:cNvPicPr/>
                      <p:nvPr/>
                    </p:nvPicPr>
                    <p:blipFill>
                      <a:blip r:embed="rId4"/>
                      <a:stretch>
                        <a:fillRect/>
                      </a:stretch>
                    </p:blipFill>
                    <p:spPr>
                      <a:xfrm>
                        <a:off x="1684338" y="4618038"/>
                        <a:ext cx="6037262" cy="1911350"/>
                      </a:xfrm>
                      <a:prstGeom prst="rect">
                        <a:avLst/>
                      </a:prstGeom>
                    </p:spPr>
                  </p:pic>
                </p:oleObj>
              </mc:Fallback>
            </mc:AlternateContent>
          </a:graphicData>
        </a:graphic>
      </p:graphicFrame>
    </p:spTree>
    <p:extLst>
      <p:ext uri="{BB962C8B-B14F-4D97-AF65-F5344CB8AC3E}">
        <p14:creationId xmlns:p14="http://schemas.microsoft.com/office/powerpoint/2010/main" val="30778206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66E7B45-57A7-46DD-BC2E-85F8D1FBD862}"/>
              </a:ext>
            </a:extLst>
          </p:cNvPr>
          <p:cNvSpPr>
            <a:spLocks noGrp="1"/>
          </p:cNvSpPr>
          <p:nvPr>
            <p:ph type="sldNum" sz="quarter" idx="12"/>
          </p:nvPr>
        </p:nvSpPr>
        <p:spPr/>
        <p:txBody>
          <a:bodyPr/>
          <a:lstStyle/>
          <a:p>
            <a:fld id="{1D94C029-46D2-4EB7-AD29-70B14203DBE4}" type="slidenum">
              <a:rPr lang="en-US" smtClean="0"/>
              <a:t>30</a:t>
            </a:fld>
            <a:endParaRPr lang="en-US"/>
          </a:p>
        </p:txBody>
      </p:sp>
      <p:sp>
        <p:nvSpPr>
          <p:cNvPr id="12" name="Title 12">
            <a:extLst>
              <a:ext uri="{FF2B5EF4-FFF2-40B4-BE49-F238E27FC236}">
                <a16:creationId xmlns:a16="http://schemas.microsoft.com/office/drawing/2014/main" id="{3D9916A7-19AB-4A41-B4BD-9BEC201CD9C5}"/>
              </a:ext>
            </a:extLst>
          </p:cNvPr>
          <p:cNvSpPr>
            <a:spLocks noGrp="1"/>
          </p:cNvSpPr>
          <p:nvPr>
            <p:ph type="title"/>
          </p:nvPr>
        </p:nvSpPr>
        <p:spPr>
          <a:xfrm>
            <a:off x="1060333" y="171451"/>
            <a:ext cx="8300230" cy="704849"/>
          </a:xfrm>
        </p:spPr>
        <p:txBody>
          <a:bodyPr>
            <a:noAutofit/>
          </a:bodyPr>
          <a:lstStyle/>
          <a:p>
            <a:pPr algn="l"/>
            <a:r>
              <a:rPr lang="en-US" sz="4400" b="1" dirty="0">
                <a:solidFill>
                  <a:srgbClr val="30ACEC"/>
                </a:solidFill>
                <a:effectLst>
                  <a:outerShdw blurRad="38100" dist="38100" dir="2700000" algn="tl">
                    <a:srgbClr val="000000">
                      <a:alpha val="43137"/>
                    </a:srgbClr>
                  </a:outerShdw>
                </a:effectLst>
              </a:rPr>
              <a:t>2. The </a:t>
            </a:r>
            <a:r>
              <a:rPr lang="en-US" sz="4400" b="1" dirty="0" err="1">
                <a:solidFill>
                  <a:srgbClr val="30ACEC"/>
                </a:solidFill>
                <a:effectLst>
                  <a:outerShdw blurRad="38100" dist="38100" dir="2700000" algn="tl">
                    <a:srgbClr val="000000">
                      <a:alpha val="43137"/>
                    </a:srgbClr>
                  </a:outerShdw>
                </a:effectLst>
              </a:rPr>
              <a:t>Hantzsch</a:t>
            </a:r>
            <a:r>
              <a:rPr lang="en-US" sz="4400" b="1" dirty="0">
                <a:solidFill>
                  <a:srgbClr val="30ACEC"/>
                </a:solidFill>
                <a:effectLst>
                  <a:outerShdw blurRad="38100" dist="38100" dir="2700000" algn="tl">
                    <a:srgbClr val="000000">
                      <a:alpha val="43137"/>
                    </a:srgbClr>
                  </a:outerShdw>
                </a:effectLst>
              </a:rPr>
              <a:t>-Widman Nomenclature</a:t>
            </a:r>
          </a:p>
        </p:txBody>
      </p:sp>
      <p:sp>
        <p:nvSpPr>
          <p:cNvPr id="13" name="Rectangle 12">
            <a:extLst>
              <a:ext uri="{FF2B5EF4-FFF2-40B4-BE49-F238E27FC236}">
                <a16:creationId xmlns:a16="http://schemas.microsoft.com/office/drawing/2014/main" id="{90A5C56A-6A80-4899-9776-F18517261057}"/>
              </a:ext>
            </a:extLst>
          </p:cNvPr>
          <p:cNvSpPr/>
          <p:nvPr/>
        </p:nvSpPr>
        <p:spPr>
          <a:xfrm>
            <a:off x="985252" y="1429545"/>
            <a:ext cx="8039100" cy="400110"/>
          </a:xfrm>
          <a:prstGeom prst="rect">
            <a:avLst/>
          </a:prstGeom>
        </p:spPr>
        <p:txBody>
          <a:bodyPr wrap="square">
            <a:spAutoFit/>
          </a:bodyPr>
          <a:lstStyle/>
          <a:p>
            <a:pPr marL="285750" indent="-285750">
              <a:buFont typeface="Courier New" panose="02070309020205020404" pitchFamily="49" charset="0"/>
              <a:buChar char="o"/>
            </a:pPr>
            <a:r>
              <a:rPr lang="en-US" sz="2000" u="sng" dirty="0">
                <a:latin typeface="Palatino Linotype" panose="02040502050505030304" pitchFamily="18" charset="0"/>
              </a:rPr>
              <a:t>Examples:</a:t>
            </a:r>
          </a:p>
        </p:txBody>
      </p:sp>
      <p:graphicFrame>
        <p:nvGraphicFramePr>
          <p:cNvPr id="6" name="Object 5">
            <a:extLst>
              <a:ext uri="{FF2B5EF4-FFF2-40B4-BE49-F238E27FC236}">
                <a16:creationId xmlns:a16="http://schemas.microsoft.com/office/drawing/2014/main" id="{5A2E9F97-4259-4507-B6CC-76738D437A35}"/>
              </a:ext>
            </a:extLst>
          </p:cNvPr>
          <p:cNvGraphicFramePr>
            <a:graphicFrameLocks noChangeAspect="1"/>
          </p:cNvGraphicFramePr>
          <p:nvPr>
            <p:extLst>
              <p:ext uri="{D42A27DB-BD31-4B8C-83A1-F6EECF244321}">
                <p14:modId xmlns:p14="http://schemas.microsoft.com/office/powerpoint/2010/main" val="415807729"/>
              </p:ext>
            </p:extLst>
          </p:nvPr>
        </p:nvGraphicFramePr>
        <p:xfrm>
          <a:off x="1320800" y="2309813"/>
          <a:ext cx="1065213" cy="1365250"/>
        </p:xfrm>
        <a:graphic>
          <a:graphicData uri="http://schemas.openxmlformats.org/presentationml/2006/ole">
            <mc:AlternateContent xmlns:mc="http://schemas.openxmlformats.org/markup-compatibility/2006">
              <mc:Choice xmlns:v="urn:schemas-microsoft-com:vml" Requires="v">
                <p:oleObj spid="_x0000_s48260" name="CS ChemDraw Drawing" r:id="rId3" imgW="891110" imgH="1141066" progId="ChemDraw.Document.6.0">
                  <p:embed/>
                </p:oleObj>
              </mc:Choice>
              <mc:Fallback>
                <p:oleObj name="CS ChemDraw Drawing" r:id="rId3" imgW="891110" imgH="1141066" progId="ChemDraw.Document.6.0">
                  <p:embed/>
                  <p:pic>
                    <p:nvPicPr>
                      <p:cNvPr id="18" name="Object 17">
                        <a:extLst>
                          <a:ext uri="{FF2B5EF4-FFF2-40B4-BE49-F238E27FC236}">
                            <a16:creationId xmlns:a16="http://schemas.microsoft.com/office/drawing/2014/main" id="{D7EB297A-9E97-4C2B-BC48-96F97065F862}"/>
                          </a:ext>
                        </a:extLst>
                      </p:cNvPr>
                      <p:cNvPicPr/>
                      <p:nvPr/>
                    </p:nvPicPr>
                    <p:blipFill>
                      <a:blip r:embed="rId4"/>
                      <a:stretch>
                        <a:fillRect/>
                      </a:stretch>
                    </p:blipFill>
                    <p:spPr>
                      <a:xfrm>
                        <a:off x="1320800" y="2309813"/>
                        <a:ext cx="1065213" cy="1365250"/>
                      </a:xfrm>
                      <a:prstGeom prst="rect">
                        <a:avLst/>
                      </a:prstGeom>
                    </p:spPr>
                  </p:pic>
                </p:oleObj>
              </mc:Fallback>
            </mc:AlternateContent>
          </a:graphicData>
        </a:graphic>
      </p:graphicFrame>
      <p:sp>
        <p:nvSpPr>
          <p:cNvPr id="8" name="TextBox 7">
            <a:extLst>
              <a:ext uri="{FF2B5EF4-FFF2-40B4-BE49-F238E27FC236}">
                <a16:creationId xmlns:a16="http://schemas.microsoft.com/office/drawing/2014/main" id="{726FFD31-7829-4CBC-A894-B77D746170C1}"/>
              </a:ext>
            </a:extLst>
          </p:cNvPr>
          <p:cNvSpPr txBox="1"/>
          <p:nvPr/>
        </p:nvSpPr>
        <p:spPr>
          <a:xfrm>
            <a:off x="827903" y="3669620"/>
            <a:ext cx="2033337" cy="369332"/>
          </a:xfrm>
          <a:prstGeom prst="rect">
            <a:avLst/>
          </a:prstGeom>
          <a:noFill/>
        </p:spPr>
        <p:txBody>
          <a:bodyPr wrap="square" rtlCol="0">
            <a:spAutoFit/>
          </a:bodyPr>
          <a:lstStyle/>
          <a:p>
            <a:pPr algn="ctr"/>
            <a:r>
              <a:rPr lang="en-US" b="1" dirty="0">
                <a:solidFill>
                  <a:srgbClr val="595959"/>
                </a:solidFill>
                <a:latin typeface="Palatino Linotype" panose="02040502050505030304" pitchFamily="18" charset="0"/>
              </a:rPr>
              <a:t>4-Nitro-azine  </a:t>
            </a:r>
          </a:p>
        </p:txBody>
      </p:sp>
      <p:graphicFrame>
        <p:nvGraphicFramePr>
          <p:cNvPr id="9" name="Object 8">
            <a:extLst>
              <a:ext uri="{FF2B5EF4-FFF2-40B4-BE49-F238E27FC236}">
                <a16:creationId xmlns:a16="http://schemas.microsoft.com/office/drawing/2014/main" id="{1608DE0B-9256-4632-85D6-6BFEB2CFAE28}"/>
              </a:ext>
            </a:extLst>
          </p:cNvPr>
          <p:cNvGraphicFramePr>
            <a:graphicFrameLocks noChangeAspect="1"/>
          </p:cNvGraphicFramePr>
          <p:nvPr>
            <p:extLst>
              <p:ext uri="{D42A27DB-BD31-4B8C-83A1-F6EECF244321}">
                <p14:modId xmlns:p14="http://schemas.microsoft.com/office/powerpoint/2010/main" val="907323177"/>
              </p:ext>
            </p:extLst>
          </p:nvPr>
        </p:nvGraphicFramePr>
        <p:xfrm>
          <a:off x="3172554" y="2432265"/>
          <a:ext cx="1500187" cy="1252537"/>
        </p:xfrm>
        <a:graphic>
          <a:graphicData uri="http://schemas.openxmlformats.org/presentationml/2006/ole">
            <mc:AlternateContent xmlns:mc="http://schemas.openxmlformats.org/markup-compatibility/2006">
              <mc:Choice xmlns:v="urn:schemas-microsoft-com:vml" Requires="v">
                <p:oleObj spid="_x0000_s48261" name="CS ChemDraw Drawing" r:id="rId5" imgW="1252289" imgH="1048087" progId="ChemDraw.Document.6.0">
                  <p:embed/>
                </p:oleObj>
              </mc:Choice>
              <mc:Fallback>
                <p:oleObj name="CS ChemDraw Drawing" r:id="rId5" imgW="1252289" imgH="1048087" progId="ChemDraw.Document.6.0">
                  <p:embed/>
                  <p:pic>
                    <p:nvPicPr>
                      <p:cNvPr id="6" name="Object 5">
                        <a:extLst>
                          <a:ext uri="{FF2B5EF4-FFF2-40B4-BE49-F238E27FC236}">
                            <a16:creationId xmlns:a16="http://schemas.microsoft.com/office/drawing/2014/main" id="{5A2E9F97-4259-4507-B6CC-76738D437A35}"/>
                          </a:ext>
                        </a:extLst>
                      </p:cNvPr>
                      <p:cNvPicPr/>
                      <p:nvPr/>
                    </p:nvPicPr>
                    <p:blipFill>
                      <a:blip r:embed="rId6"/>
                      <a:stretch>
                        <a:fillRect/>
                      </a:stretch>
                    </p:blipFill>
                    <p:spPr>
                      <a:xfrm>
                        <a:off x="3172554" y="2432265"/>
                        <a:ext cx="1500187" cy="1252537"/>
                      </a:xfrm>
                      <a:prstGeom prst="rect">
                        <a:avLst/>
                      </a:prstGeom>
                    </p:spPr>
                  </p:pic>
                </p:oleObj>
              </mc:Fallback>
            </mc:AlternateContent>
          </a:graphicData>
        </a:graphic>
      </p:graphicFrame>
      <p:sp>
        <p:nvSpPr>
          <p:cNvPr id="10" name="TextBox 9">
            <a:extLst>
              <a:ext uri="{FF2B5EF4-FFF2-40B4-BE49-F238E27FC236}">
                <a16:creationId xmlns:a16="http://schemas.microsoft.com/office/drawing/2014/main" id="{1A6EF0C7-1C7C-49EF-A51C-49FE83D013F2}"/>
              </a:ext>
            </a:extLst>
          </p:cNvPr>
          <p:cNvSpPr txBox="1"/>
          <p:nvPr/>
        </p:nvSpPr>
        <p:spPr>
          <a:xfrm>
            <a:off x="2636109" y="3686096"/>
            <a:ext cx="2467232" cy="369332"/>
          </a:xfrm>
          <a:prstGeom prst="rect">
            <a:avLst/>
          </a:prstGeom>
          <a:noFill/>
        </p:spPr>
        <p:txBody>
          <a:bodyPr wrap="square" rtlCol="0">
            <a:spAutoFit/>
          </a:bodyPr>
          <a:lstStyle/>
          <a:p>
            <a:pPr algn="ctr"/>
            <a:r>
              <a:rPr lang="en-US" b="1" dirty="0">
                <a:solidFill>
                  <a:srgbClr val="595959"/>
                </a:solidFill>
                <a:latin typeface="Palatino Linotype" panose="02040502050505030304" pitchFamily="18" charset="0"/>
              </a:rPr>
              <a:t>2-Amino- 1,3-diazine  </a:t>
            </a:r>
          </a:p>
        </p:txBody>
      </p:sp>
      <p:graphicFrame>
        <p:nvGraphicFramePr>
          <p:cNvPr id="2" name="Object 1">
            <a:extLst>
              <a:ext uri="{FF2B5EF4-FFF2-40B4-BE49-F238E27FC236}">
                <a16:creationId xmlns:a16="http://schemas.microsoft.com/office/drawing/2014/main" id="{EF8C163C-5951-4154-8EE6-2276368F2AF8}"/>
              </a:ext>
            </a:extLst>
          </p:cNvPr>
          <p:cNvGraphicFramePr>
            <a:graphicFrameLocks noChangeAspect="1"/>
          </p:cNvGraphicFramePr>
          <p:nvPr>
            <p:extLst>
              <p:ext uri="{D42A27DB-BD31-4B8C-83A1-F6EECF244321}">
                <p14:modId xmlns:p14="http://schemas.microsoft.com/office/powerpoint/2010/main" val="1459922298"/>
              </p:ext>
            </p:extLst>
          </p:nvPr>
        </p:nvGraphicFramePr>
        <p:xfrm>
          <a:off x="5351463" y="2601913"/>
          <a:ext cx="911225" cy="1095375"/>
        </p:xfrm>
        <a:graphic>
          <a:graphicData uri="http://schemas.openxmlformats.org/presentationml/2006/ole">
            <mc:AlternateContent xmlns:mc="http://schemas.openxmlformats.org/markup-compatibility/2006">
              <mc:Choice xmlns:v="urn:schemas-microsoft-com:vml" Requires="v">
                <p:oleObj spid="_x0000_s48262" name="CS ChemDraw Drawing" r:id="rId7" imgW="714339" imgH="857382" progId="ChemDraw.Document.6.0">
                  <p:embed/>
                </p:oleObj>
              </mc:Choice>
              <mc:Fallback>
                <p:oleObj name="CS ChemDraw Drawing" r:id="rId7" imgW="714339" imgH="857382" progId="ChemDraw.Document.6.0">
                  <p:embed/>
                  <p:pic>
                    <p:nvPicPr>
                      <p:cNvPr id="0" name=""/>
                      <p:cNvPicPr/>
                      <p:nvPr/>
                    </p:nvPicPr>
                    <p:blipFill>
                      <a:blip r:embed="rId8"/>
                      <a:stretch>
                        <a:fillRect/>
                      </a:stretch>
                    </p:blipFill>
                    <p:spPr>
                      <a:xfrm>
                        <a:off x="5351463" y="2601913"/>
                        <a:ext cx="911225" cy="1095375"/>
                      </a:xfrm>
                      <a:prstGeom prst="rect">
                        <a:avLst/>
                      </a:prstGeom>
                    </p:spPr>
                  </p:pic>
                </p:oleObj>
              </mc:Fallback>
            </mc:AlternateContent>
          </a:graphicData>
        </a:graphic>
      </p:graphicFrame>
      <p:sp>
        <p:nvSpPr>
          <p:cNvPr id="14" name="TextBox 13">
            <a:extLst>
              <a:ext uri="{FF2B5EF4-FFF2-40B4-BE49-F238E27FC236}">
                <a16:creationId xmlns:a16="http://schemas.microsoft.com/office/drawing/2014/main" id="{29966C12-5D26-4BD9-9EAD-88B328F504B9}"/>
              </a:ext>
            </a:extLst>
          </p:cNvPr>
          <p:cNvSpPr txBox="1"/>
          <p:nvPr/>
        </p:nvSpPr>
        <p:spPr>
          <a:xfrm>
            <a:off x="5210433" y="3727285"/>
            <a:ext cx="1239794" cy="369332"/>
          </a:xfrm>
          <a:prstGeom prst="rect">
            <a:avLst/>
          </a:prstGeom>
          <a:noFill/>
        </p:spPr>
        <p:txBody>
          <a:bodyPr wrap="square" rtlCol="0">
            <a:spAutoFit/>
          </a:bodyPr>
          <a:lstStyle/>
          <a:p>
            <a:pPr algn="ctr"/>
            <a:r>
              <a:rPr lang="en-US" b="1" dirty="0">
                <a:solidFill>
                  <a:srgbClr val="595959"/>
                </a:solidFill>
                <a:latin typeface="Palatino Linotype" panose="02040502050505030304" pitchFamily="18" charset="0"/>
              </a:rPr>
              <a:t>2</a:t>
            </a:r>
            <a:r>
              <a:rPr lang="en-US" b="1" i="1" dirty="0">
                <a:solidFill>
                  <a:srgbClr val="595959"/>
                </a:solidFill>
                <a:latin typeface="Palatino Linotype" panose="02040502050505030304" pitchFamily="18" charset="0"/>
              </a:rPr>
              <a:t>H</a:t>
            </a:r>
            <a:r>
              <a:rPr lang="en-US" b="1" dirty="0">
                <a:solidFill>
                  <a:srgbClr val="595959"/>
                </a:solidFill>
                <a:latin typeface="Palatino Linotype" panose="02040502050505030304" pitchFamily="18" charset="0"/>
              </a:rPr>
              <a:t>-Oxin</a:t>
            </a:r>
          </a:p>
        </p:txBody>
      </p:sp>
      <p:graphicFrame>
        <p:nvGraphicFramePr>
          <p:cNvPr id="15" name="Object 14">
            <a:extLst>
              <a:ext uri="{FF2B5EF4-FFF2-40B4-BE49-F238E27FC236}">
                <a16:creationId xmlns:a16="http://schemas.microsoft.com/office/drawing/2014/main" id="{B3E51BC9-DF65-4C0B-A4E9-F78AC91C4293}"/>
              </a:ext>
            </a:extLst>
          </p:cNvPr>
          <p:cNvGraphicFramePr>
            <a:graphicFrameLocks noChangeAspect="1"/>
          </p:cNvGraphicFramePr>
          <p:nvPr>
            <p:extLst>
              <p:ext uri="{D42A27DB-BD31-4B8C-83A1-F6EECF244321}">
                <p14:modId xmlns:p14="http://schemas.microsoft.com/office/powerpoint/2010/main" val="1143829620"/>
              </p:ext>
            </p:extLst>
          </p:nvPr>
        </p:nvGraphicFramePr>
        <p:xfrm>
          <a:off x="6838950" y="2630488"/>
          <a:ext cx="911225" cy="1095375"/>
        </p:xfrm>
        <a:graphic>
          <a:graphicData uri="http://schemas.openxmlformats.org/presentationml/2006/ole">
            <mc:AlternateContent xmlns:mc="http://schemas.openxmlformats.org/markup-compatibility/2006">
              <mc:Choice xmlns:v="urn:schemas-microsoft-com:vml" Requires="v">
                <p:oleObj spid="_x0000_s48263" name="CS ChemDraw Drawing" r:id="rId9" imgW="714339" imgH="857382" progId="ChemDraw.Document.6.0">
                  <p:embed/>
                </p:oleObj>
              </mc:Choice>
              <mc:Fallback>
                <p:oleObj name="CS ChemDraw Drawing" r:id="rId9" imgW="714339" imgH="857382" progId="ChemDraw.Document.6.0">
                  <p:embed/>
                  <p:pic>
                    <p:nvPicPr>
                      <p:cNvPr id="2" name="Object 1">
                        <a:extLst>
                          <a:ext uri="{FF2B5EF4-FFF2-40B4-BE49-F238E27FC236}">
                            <a16:creationId xmlns:a16="http://schemas.microsoft.com/office/drawing/2014/main" id="{EF8C163C-5951-4154-8EE6-2276368F2AF8}"/>
                          </a:ext>
                        </a:extLst>
                      </p:cNvPr>
                      <p:cNvPicPr/>
                      <p:nvPr/>
                    </p:nvPicPr>
                    <p:blipFill>
                      <a:blip r:embed="rId10"/>
                      <a:stretch>
                        <a:fillRect/>
                      </a:stretch>
                    </p:blipFill>
                    <p:spPr>
                      <a:xfrm>
                        <a:off x="6838950" y="2630488"/>
                        <a:ext cx="911225" cy="1095375"/>
                      </a:xfrm>
                      <a:prstGeom prst="rect">
                        <a:avLst/>
                      </a:prstGeom>
                    </p:spPr>
                  </p:pic>
                </p:oleObj>
              </mc:Fallback>
            </mc:AlternateContent>
          </a:graphicData>
        </a:graphic>
      </p:graphicFrame>
      <p:sp>
        <p:nvSpPr>
          <p:cNvPr id="16" name="TextBox 15">
            <a:extLst>
              <a:ext uri="{FF2B5EF4-FFF2-40B4-BE49-F238E27FC236}">
                <a16:creationId xmlns:a16="http://schemas.microsoft.com/office/drawing/2014/main" id="{410F1269-BE17-45FE-9076-20F4D9E2D803}"/>
              </a:ext>
            </a:extLst>
          </p:cNvPr>
          <p:cNvSpPr txBox="1"/>
          <p:nvPr/>
        </p:nvSpPr>
        <p:spPr>
          <a:xfrm>
            <a:off x="6697362" y="3756117"/>
            <a:ext cx="1495167" cy="369332"/>
          </a:xfrm>
          <a:prstGeom prst="rect">
            <a:avLst/>
          </a:prstGeom>
          <a:noFill/>
        </p:spPr>
        <p:txBody>
          <a:bodyPr wrap="square" rtlCol="0">
            <a:spAutoFit/>
          </a:bodyPr>
          <a:lstStyle/>
          <a:p>
            <a:pPr algn="ctr"/>
            <a:r>
              <a:rPr lang="en-US" b="1" dirty="0">
                <a:solidFill>
                  <a:srgbClr val="595959"/>
                </a:solidFill>
                <a:latin typeface="Palatino Linotype" panose="02040502050505030304" pitchFamily="18" charset="0"/>
              </a:rPr>
              <a:t>4</a:t>
            </a:r>
            <a:r>
              <a:rPr lang="en-US" b="1" i="1" dirty="0">
                <a:solidFill>
                  <a:srgbClr val="595959"/>
                </a:solidFill>
                <a:latin typeface="Palatino Linotype" panose="02040502050505030304" pitchFamily="18" charset="0"/>
              </a:rPr>
              <a:t>H</a:t>
            </a:r>
            <a:r>
              <a:rPr lang="en-US" b="1" dirty="0">
                <a:solidFill>
                  <a:srgbClr val="595959"/>
                </a:solidFill>
                <a:latin typeface="Palatino Linotype" panose="02040502050505030304" pitchFamily="18" charset="0"/>
              </a:rPr>
              <a:t>-Thiin</a:t>
            </a:r>
          </a:p>
        </p:txBody>
      </p:sp>
      <p:sp>
        <p:nvSpPr>
          <p:cNvPr id="18" name="TextBox 17">
            <a:extLst>
              <a:ext uri="{FF2B5EF4-FFF2-40B4-BE49-F238E27FC236}">
                <a16:creationId xmlns:a16="http://schemas.microsoft.com/office/drawing/2014/main" id="{7E90E771-C7CA-4037-8659-91546912201A}"/>
              </a:ext>
            </a:extLst>
          </p:cNvPr>
          <p:cNvSpPr txBox="1"/>
          <p:nvPr/>
        </p:nvSpPr>
        <p:spPr>
          <a:xfrm>
            <a:off x="920750" y="806450"/>
            <a:ext cx="7962900" cy="506870"/>
          </a:xfrm>
          <a:prstGeom prst="rect">
            <a:avLst/>
          </a:prstGeom>
          <a:noFill/>
        </p:spPr>
        <p:txBody>
          <a:bodyPr wrap="square" rtlCol="0">
            <a:spAutoFit/>
          </a:bodyPr>
          <a:lstStyle/>
          <a:p>
            <a:pPr marL="514350" indent="-514350" algn="just">
              <a:lnSpc>
                <a:spcPct val="150000"/>
              </a:lnSpc>
              <a:buClr>
                <a:schemeClr val="tx1"/>
              </a:buClr>
              <a:buFont typeface="+mj-lt"/>
              <a:buAutoNum type="romanUcPeriod"/>
            </a:pPr>
            <a:r>
              <a:rPr lang="en-US" sz="2000" b="1" dirty="0">
                <a:solidFill>
                  <a:schemeClr val="tx1">
                    <a:lumMod val="50000"/>
                  </a:schemeClr>
                </a:solidFill>
                <a:effectLst>
                  <a:outerShdw blurRad="38100" dist="38100" dir="2700000" algn="tl">
                    <a:srgbClr val="000000">
                      <a:alpha val="43137"/>
                    </a:srgbClr>
                  </a:outerShdw>
                </a:effectLst>
                <a:latin typeface="Palatino Linotype" panose="02040502050505030304" pitchFamily="18" charset="0"/>
              </a:rPr>
              <a:t>Monocyclic Heterocyclic Compounds:</a:t>
            </a:r>
          </a:p>
        </p:txBody>
      </p:sp>
    </p:spTree>
    <p:extLst>
      <p:ext uri="{BB962C8B-B14F-4D97-AF65-F5344CB8AC3E}">
        <p14:creationId xmlns:p14="http://schemas.microsoft.com/office/powerpoint/2010/main" val="30140336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66E7B45-57A7-46DD-BC2E-85F8D1FBD862}"/>
              </a:ext>
            </a:extLst>
          </p:cNvPr>
          <p:cNvSpPr>
            <a:spLocks noGrp="1"/>
          </p:cNvSpPr>
          <p:nvPr>
            <p:ph type="sldNum" sz="quarter" idx="12"/>
          </p:nvPr>
        </p:nvSpPr>
        <p:spPr/>
        <p:txBody>
          <a:bodyPr/>
          <a:lstStyle/>
          <a:p>
            <a:fld id="{1D94C029-46D2-4EB7-AD29-70B14203DBE4}" type="slidenum">
              <a:rPr lang="en-US" smtClean="0"/>
              <a:t>31</a:t>
            </a:fld>
            <a:endParaRPr lang="en-US"/>
          </a:p>
        </p:txBody>
      </p:sp>
      <p:sp>
        <p:nvSpPr>
          <p:cNvPr id="17" name="TextBox 16">
            <a:extLst>
              <a:ext uri="{FF2B5EF4-FFF2-40B4-BE49-F238E27FC236}">
                <a16:creationId xmlns:a16="http://schemas.microsoft.com/office/drawing/2014/main" id="{4A9050F6-219A-4534-A3BB-4BDC78CA4B1C}"/>
              </a:ext>
            </a:extLst>
          </p:cNvPr>
          <p:cNvSpPr txBox="1"/>
          <p:nvPr/>
        </p:nvSpPr>
        <p:spPr>
          <a:xfrm>
            <a:off x="920750" y="806450"/>
            <a:ext cx="7962900" cy="506870"/>
          </a:xfrm>
          <a:prstGeom prst="rect">
            <a:avLst/>
          </a:prstGeom>
          <a:noFill/>
        </p:spPr>
        <p:txBody>
          <a:bodyPr wrap="square" rtlCol="0">
            <a:spAutoFit/>
          </a:bodyPr>
          <a:lstStyle/>
          <a:p>
            <a:pPr marL="514350" indent="-514350" algn="just">
              <a:lnSpc>
                <a:spcPct val="150000"/>
              </a:lnSpc>
              <a:buClr>
                <a:schemeClr val="tx1"/>
              </a:buClr>
              <a:buFont typeface="+mj-lt"/>
              <a:buAutoNum type="romanUcPeriod" startAt="2"/>
            </a:pPr>
            <a:r>
              <a:rPr lang="en-US" sz="2000" b="1" dirty="0">
                <a:solidFill>
                  <a:schemeClr val="tx1">
                    <a:lumMod val="50000"/>
                  </a:schemeClr>
                </a:solidFill>
                <a:effectLst>
                  <a:outerShdw blurRad="38100" dist="38100" dir="2700000" algn="tl">
                    <a:srgbClr val="000000">
                      <a:alpha val="43137"/>
                    </a:srgbClr>
                  </a:outerShdw>
                </a:effectLst>
                <a:latin typeface="Palatino Linotype" panose="02040502050505030304" pitchFamily="18" charset="0"/>
              </a:rPr>
              <a:t>Fused Heterocyclic Compounds:</a:t>
            </a:r>
          </a:p>
        </p:txBody>
      </p:sp>
      <p:sp>
        <p:nvSpPr>
          <p:cNvPr id="12" name="Title 12">
            <a:extLst>
              <a:ext uri="{FF2B5EF4-FFF2-40B4-BE49-F238E27FC236}">
                <a16:creationId xmlns:a16="http://schemas.microsoft.com/office/drawing/2014/main" id="{3D9916A7-19AB-4A41-B4BD-9BEC201CD9C5}"/>
              </a:ext>
            </a:extLst>
          </p:cNvPr>
          <p:cNvSpPr>
            <a:spLocks noGrp="1"/>
          </p:cNvSpPr>
          <p:nvPr>
            <p:ph type="title"/>
          </p:nvPr>
        </p:nvSpPr>
        <p:spPr>
          <a:xfrm>
            <a:off x="1060333" y="171451"/>
            <a:ext cx="8300230" cy="704849"/>
          </a:xfrm>
        </p:spPr>
        <p:txBody>
          <a:bodyPr>
            <a:noAutofit/>
          </a:bodyPr>
          <a:lstStyle/>
          <a:p>
            <a:pPr algn="l"/>
            <a:r>
              <a:rPr lang="en-US" sz="4400" b="1" dirty="0">
                <a:solidFill>
                  <a:srgbClr val="30ACEC"/>
                </a:solidFill>
                <a:effectLst>
                  <a:outerShdw blurRad="38100" dist="38100" dir="2700000" algn="tl">
                    <a:srgbClr val="000000">
                      <a:alpha val="43137"/>
                    </a:srgbClr>
                  </a:outerShdw>
                </a:effectLst>
              </a:rPr>
              <a:t>2. The </a:t>
            </a:r>
            <a:r>
              <a:rPr lang="en-US" sz="4400" b="1" dirty="0" err="1">
                <a:solidFill>
                  <a:srgbClr val="30ACEC"/>
                </a:solidFill>
                <a:effectLst>
                  <a:outerShdw blurRad="38100" dist="38100" dir="2700000" algn="tl">
                    <a:srgbClr val="000000">
                      <a:alpha val="43137"/>
                    </a:srgbClr>
                  </a:outerShdw>
                </a:effectLst>
              </a:rPr>
              <a:t>Hantzsch</a:t>
            </a:r>
            <a:r>
              <a:rPr lang="en-US" sz="4400" b="1" dirty="0">
                <a:solidFill>
                  <a:srgbClr val="30ACEC"/>
                </a:solidFill>
                <a:effectLst>
                  <a:outerShdw blurRad="38100" dist="38100" dir="2700000" algn="tl">
                    <a:srgbClr val="000000">
                      <a:alpha val="43137"/>
                    </a:srgbClr>
                  </a:outerShdw>
                </a:effectLst>
              </a:rPr>
              <a:t>-Widman Nomenclature</a:t>
            </a:r>
          </a:p>
        </p:txBody>
      </p:sp>
      <p:sp>
        <p:nvSpPr>
          <p:cNvPr id="9" name="Rectangle 8">
            <a:extLst>
              <a:ext uri="{FF2B5EF4-FFF2-40B4-BE49-F238E27FC236}">
                <a16:creationId xmlns:a16="http://schemas.microsoft.com/office/drawing/2014/main" id="{9805BF25-30E5-4845-83A0-37ACFE9108D0}"/>
              </a:ext>
            </a:extLst>
          </p:cNvPr>
          <p:cNvSpPr/>
          <p:nvPr/>
        </p:nvSpPr>
        <p:spPr>
          <a:xfrm>
            <a:off x="985251" y="1429545"/>
            <a:ext cx="7912005" cy="1296445"/>
          </a:xfrm>
          <a:prstGeom prst="rect">
            <a:avLst/>
          </a:prstGeom>
        </p:spPr>
        <p:txBody>
          <a:bodyPr wrap="square">
            <a:spAutoFit/>
          </a:bodyPr>
          <a:lstStyle/>
          <a:p>
            <a:pPr marL="285750" indent="-285750" algn="just">
              <a:lnSpc>
                <a:spcPct val="150000"/>
              </a:lnSpc>
              <a:buFont typeface="Courier New" panose="02070309020205020404" pitchFamily="49" charset="0"/>
              <a:buChar char="o"/>
            </a:pPr>
            <a:r>
              <a:rPr lang="en-US" b="1" u="sng" dirty="0">
                <a:latin typeface="Palatino Linotype" panose="02040502050505030304" pitchFamily="18" charset="0"/>
              </a:rPr>
              <a:t>Fusion:</a:t>
            </a:r>
            <a:r>
              <a:rPr lang="en-US" dirty="0">
                <a:latin typeface="Palatino Linotype" panose="02040502050505030304" pitchFamily="18" charset="0"/>
              </a:rPr>
              <a:t> This term refers to the process of joining two separate rings at two atoms and one common bond, ensuring the maximum number of non-cumulative double bonds.</a:t>
            </a:r>
          </a:p>
        </p:txBody>
      </p:sp>
      <p:graphicFrame>
        <p:nvGraphicFramePr>
          <p:cNvPr id="14" name="Object 13">
            <a:extLst>
              <a:ext uri="{FF2B5EF4-FFF2-40B4-BE49-F238E27FC236}">
                <a16:creationId xmlns:a16="http://schemas.microsoft.com/office/drawing/2014/main" id="{107BE5C6-6B21-4A6E-A5BA-A02FAF1891AD}"/>
              </a:ext>
            </a:extLst>
          </p:cNvPr>
          <p:cNvGraphicFramePr>
            <a:graphicFrameLocks noChangeAspect="1"/>
          </p:cNvGraphicFramePr>
          <p:nvPr>
            <p:extLst>
              <p:ext uri="{D42A27DB-BD31-4B8C-83A1-F6EECF244321}">
                <p14:modId xmlns:p14="http://schemas.microsoft.com/office/powerpoint/2010/main" val="1166669088"/>
              </p:ext>
            </p:extLst>
          </p:nvPr>
        </p:nvGraphicFramePr>
        <p:xfrm>
          <a:off x="4057793" y="3768406"/>
          <a:ext cx="1763712" cy="1046163"/>
        </p:xfrm>
        <a:graphic>
          <a:graphicData uri="http://schemas.openxmlformats.org/presentationml/2006/ole">
            <mc:AlternateContent xmlns:mc="http://schemas.openxmlformats.org/markup-compatibility/2006">
              <mc:Choice xmlns:v="urn:schemas-microsoft-com:vml" Requires="v">
                <p:oleObj spid="_x0000_s23610" name="CS ChemDraw Drawing" r:id="rId3" imgW="1374082" imgH="818212" progId="ChemDraw.Document.6.0">
                  <p:embed/>
                </p:oleObj>
              </mc:Choice>
              <mc:Fallback>
                <p:oleObj name="CS ChemDraw Drawing" r:id="rId3" imgW="1374082" imgH="818212" progId="ChemDraw.Document.6.0">
                  <p:embed/>
                  <p:pic>
                    <p:nvPicPr>
                      <p:cNvPr id="13" name="Object 12">
                        <a:extLst>
                          <a:ext uri="{FF2B5EF4-FFF2-40B4-BE49-F238E27FC236}">
                            <a16:creationId xmlns:a16="http://schemas.microsoft.com/office/drawing/2014/main" id="{02610AD6-6C43-4F8A-A81D-1CA0E7E81A04}"/>
                          </a:ext>
                        </a:extLst>
                      </p:cNvPr>
                      <p:cNvPicPr/>
                      <p:nvPr/>
                    </p:nvPicPr>
                    <p:blipFill>
                      <a:blip r:embed="rId4"/>
                      <a:stretch>
                        <a:fillRect/>
                      </a:stretch>
                    </p:blipFill>
                    <p:spPr>
                      <a:xfrm>
                        <a:off x="4057793" y="3768406"/>
                        <a:ext cx="1763712" cy="1046163"/>
                      </a:xfrm>
                      <a:prstGeom prst="rect">
                        <a:avLst/>
                      </a:prstGeom>
                    </p:spPr>
                  </p:pic>
                </p:oleObj>
              </mc:Fallback>
            </mc:AlternateContent>
          </a:graphicData>
        </a:graphic>
      </p:graphicFrame>
      <p:sp>
        <p:nvSpPr>
          <p:cNvPr id="15" name="Rectangle 14">
            <a:extLst>
              <a:ext uri="{FF2B5EF4-FFF2-40B4-BE49-F238E27FC236}">
                <a16:creationId xmlns:a16="http://schemas.microsoft.com/office/drawing/2014/main" id="{63584161-CB9E-4415-89DE-AE86AB33BB79}"/>
              </a:ext>
            </a:extLst>
          </p:cNvPr>
          <p:cNvSpPr/>
          <p:nvPr/>
        </p:nvSpPr>
        <p:spPr>
          <a:xfrm>
            <a:off x="1003397" y="2665073"/>
            <a:ext cx="7868754" cy="880947"/>
          </a:xfrm>
          <a:prstGeom prst="rect">
            <a:avLst/>
          </a:prstGeom>
        </p:spPr>
        <p:txBody>
          <a:bodyPr wrap="square">
            <a:spAutoFit/>
          </a:bodyPr>
          <a:lstStyle/>
          <a:p>
            <a:pPr marL="285750" indent="-285750" algn="just">
              <a:lnSpc>
                <a:spcPct val="150000"/>
              </a:lnSpc>
              <a:buFont typeface="Courier New" panose="02070309020205020404" pitchFamily="49" charset="0"/>
              <a:buChar char="o"/>
            </a:pPr>
            <a:r>
              <a:rPr lang="en-US" b="1" i="1" u="sng" dirty="0">
                <a:latin typeface="Palatino Linotype" panose="02040502050505030304" pitchFamily="18" charset="0"/>
              </a:rPr>
              <a:t>Ortho</a:t>
            </a:r>
            <a:r>
              <a:rPr lang="en-US" b="1" u="sng" dirty="0">
                <a:latin typeface="Palatino Linotype" panose="02040502050505030304" pitchFamily="18" charset="0"/>
              </a:rPr>
              <a:t>-fused rings:</a:t>
            </a:r>
            <a:r>
              <a:rPr lang="en-US" dirty="0">
                <a:latin typeface="Palatino Linotype" panose="02040502050505030304" pitchFamily="18" charset="0"/>
              </a:rPr>
              <a:t> These rings share exactly two common atoms and one bond. </a:t>
            </a:r>
            <a:r>
              <a:rPr lang="en-US" i="1" dirty="0">
                <a:latin typeface="Palatino Linotype" panose="02040502050505030304" pitchFamily="18" charset="0"/>
              </a:rPr>
              <a:t>i.e.</a:t>
            </a:r>
            <a:r>
              <a:rPr lang="en-US" dirty="0">
                <a:latin typeface="Palatino Linotype" panose="02040502050505030304" pitchFamily="18" charset="0"/>
              </a:rPr>
              <a:t>, </a:t>
            </a:r>
            <a:r>
              <a:rPr lang="en-US" dirty="0">
                <a:solidFill>
                  <a:srgbClr val="30ACEC"/>
                </a:solidFill>
                <a:latin typeface="Palatino Linotype" panose="02040502050505030304" pitchFamily="18" charset="0"/>
              </a:rPr>
              <a:t>Naphthalene</a:t>
            </a:r>
            <a:r>
              <a:rPr lang="en-US" dirty="0">
                <a:latin typeface="Palatino Linotype" panose="02040502050505030304" pitchFamily="18" charset="0"/>
              </a:rPr>
              <a:t>.</a:t>
            </a:r>
          </a:p>
        </p:txBody>
      </p:sp>
    </p:spTree>
    <p:extLst>
      <p:ext uri="{BB962C8B-B14F-4D97-AF65-F5344CB8AC3E}">
        <p14:creationId xmlns:p14="http://schemas.microsoft.com/office/powerpoint/2010/main" val="9845543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66E7B45-57A7-46DD-BC2E-85F8D1FBD862}"/>
              </a:ext>
            </a:extLst>
          </p:cNvPr>
          <p:cNvSpPr>
            <a:spLocks noGrp="1"/>
          </p:cNvSpPr>
          <p:nvPr>
            <p:ph type="sldNum" sz="quarter" idx="12"/>
          </p:nvPr>
        </p:nvSpPr>
        <p:spPr/>
        <p:txBody>
          <a:bodyPr/>
          <a:lstStyle/>
          <a:p>
            <a:fld id="{1D94C029-46D2-4EB7-AD29-70B14203DBE4}" type="slidenum">
              <a:rPr lang="en-US" smtClean="0"/>
              <a:t>32</a:t>
            </a:fld>
            <a:endParaRPr lang="en-US"/>
          </a:p>
        </p:txBody>
      </p:sp>
      <p:sp>
        <p:nvSpPr>
          <p:cNvPr id="12" name="Title 12">
            <a:extLst>
              <a:ext uri="{FF2B5EF4-FFF2-40B4-BE49-F238E27FC236}">
                <a16:creationId xmlns:a16="http://schemas.microsoft.com/office/drawing/2014/main" id="{3D9916A7-19AB-4A41-B4BD-9BEC201CD9C5}"/>
              </a:ext>
            </a:extLst>
          </p:cNvPr>
          <p:cNvSpPr>
            <a:spLocks noGrp="1"/>
          </p:cNvSpPr>
          <p:nvPr>
            <p:ph type="title"/>
          </p:nvPr>
        </p:nvSpPr>
        <p:spPr>
          <a:xfrm>
            <a:off x="1060333" y="171451"/>
            <a:ext cx="8300230" cy="704849"/>
          </a:xfrm>
        </p:spPr>
        <p:txBody>
          <a:bodyPr>
            <a:noAutofit/>
          </a:bodyPr>
          <a:lstStyle/>
          <a:p>
            <a:pPr algn="l"/>
            <a:r>
              <a:rPr lang="en-US" sz="4400" b="1" dirty="0">
                <a:solidFill>
                  <a:srgbClr val="30ACEC"/>
                </a:solidFill>
                <a:effectLst>
                  <a:outerShdw blurRad="38100" dist="38100" dir="2700000" algn="tl">
                    <a:srgbClr val="000000">
                      <a:alpha val="43137"/>
                    </a:srgbClr>
                  </a:outerShdw>
                </a:effectLst>
              </a:rPr>
              <a:t>2. The </a:t>
            </a:r>
            <a:r>
              <a:rPr lang="en-US" sz="4400" b="1" dirty="0" err="1">
                <a:solidFill>
                  <a:srgbClr val="30ACEC"/>
                </a:solidFill>
                <a:effectLst>
                  <a:outerShdw blurRad="38100" dist="38100" dir="2700000" algn="tl">
                    <a:srgbClr val="000000">
                      <a:alpha val="43137"/>
                    </a:srgbClr>
                  </a:outerShdw>
                </a:effectLst>
              </a:rPr>
              <a:t>Hantzsch</a:t>
            </a:r>
            <a:r>
              <a:rPr lang="en-US" sz="4400" b="1" dirty="0">
                <a:solidFill>
                  <a:srgbClr val="30ACEC"/>
                </a:solidFill>
                <a:effectLst>
                  <a:outerShdw blurRad="38100" dist="38100" dir="2700000" algn="tl">
                    <a:srgbClr val="000000">
                      <a:alpha val="43137"/>
                    </a:srgbClr>
                  </a:outerShdw>
                </a:effectLst>
              </a:rPr>
              <a:t>-Widman Nomenclature</a:t>
            </a:r>
          </a:p>
        </p:txBody>
      </p:sp>
      <p:sp>
        <p:nvSpPr>
          <p:cNvPr id="9" name="Rectangle 8">
            <a:extLst>
              <a:ext uri="{FF2B5EF4-FFF2-40B4-BE49-F238E27FC236}">
                <a16:creationId xmlns:a16="http://schemas.microsoft.com/office/drawing/2014/main" id="{9805BF25-30E5-4845-83A0-37ACFE9108D0}"/>
              </a:ext>
            </a:extLst>
          </p:cNvPr>
          <p:cNvSpPr/>
          <p:nvPr/>
        </p:nvSpPr>
        <p:spPr>
          <a:xfrm>
            <a:off x="274053" y="4641739"/>
            <a:ext cx="8158748" cy="880947"/>
          </a:xfrm>
          <a:prstGeom prst="rect">
            <a:avLst/>
          </a:prstGeom>
        </p:spPr>
        <p:txBody>
          <a:bodyPr wrap="square">
            <a:spAutoFit/>
          </a:bodyPr>
          <a:lstStyle/>
          <a:p>
            <a:pPr marL="285750" indent="-285750">
              <a:lnSpc>
                <a:spcPct val="150000"/>
              </a:lnSpc>
              <a:buFont typeface="Courier New" panose="02070309020205020404" pitchFamily="49" charset="0"/>
              <a:buChar char="o"/>
            </a:pPr>
            <a:r>
              <a:rPr lang="en-US" dirty="0">
                <a:latin typeface="Palatino Linotype" panose="02040502050505030304" pitchFamily="18" charset="0"/>
              </a:rPr>
              <a:t>Polycyclic compounds that include a heterocyclic ring or a fused heterocyclic system attached to a benzene ring are called benzoheterocycles.</a:t>
            </a:r>
          </a:p>
        </p:txBody>
      </p:sp>
      <p:sp>
        <p:nvSpPr>
          <p:cNvPr id="13" name="Rectangle 12">
            <a:extLst>
              <a:ext uri="{FF2B5EF4-FFF2-40B4-BE49-F238E27FC236}">
                <a16:creationId xmlns:a16="http://schemas.microsoft.com/office/drawing/2014/main" id="{FEC45F92-81F4-4993-BA24-2FF65F674D06}"/>
              </a:ext>
            </a:extLst>
          </p:cNvPr>
          <p:cNvSpPr/>
          <p:nvPr/>
        </p:nvSpPr>
        <p:spPr>
          <a:xfrm>
            <a:off x="1239253" y="5541625"/>
            <a:ext cx="7004861" cy="880947"/>
          </a:xfrm>
          <a:prstGeom prst="rect">
            <a:avLst/>
          </a:prstGeom>
        </p:spPr>
        <p:txBody>
          <a:bodyPr wrap="square">
            <a:spAutoFit/>
          </a:bodyPr>
          <a:lstStyle/>
          <a:p>
            <a:pPr marL="285750" indent="-285750">
              <a:lnSpc>
                <a:spcPct val="150000"/>
              </a:lnSpc>
              <a:buFont typeface="Courier New" panose="02070309020205020404" pitchFamily="49" charset="0"/>
              <a:buChar char="o"/>
            </a:pPr>
            <a:r>
              <a:rPr lang="en-US" dirty="0">
                <a:latin typeface="Palatino Linotype" panose="02040502050505030304" pitchFamily="18" charset="0"/>
              </a:rPr>
              <a:t>Bicyclic compounds with two fused heterocyclic rings are also common and can be named according to specific rules.</a:t>
            </a:r>
          </a:p>
        </p:txBody>
      </p:sp>
      <p:sp>
        <p:nvSpPr>
          <p:cNvPr id="20" name="Rectangle 19">
            <a:extLst>
              <a:ext uri="{FF2B5EF4-FFF2-40B4-BE49-F238E27FC236}">
                <a16:creationId xmlns:a16="http://schemas.microsoft.com/office/drawing/2014/main" id="{75629626-F193-4E87-B330-972F984F6707}"/>
              </a:ext>
            </a:extLst>
          </p:cNvPr>
          <p:cNvSpPr/>
          <p:nvPr/>
        </p:nvSpPr>
        <p:spPr>
          <a:xfrm>
            <a:off x="977994" y="1435599"/>
            <a:ext cx="7875719" cy="1711944"/>
          </a:xfrm>
          <a:prstGeom prst="rect">
            <a:avLst/>
          </a:prstGeom>
        </p:spPr>
        <p:txBody>
          <a:bodyPr wrap="square">
            <a:spAutoFit/>
          </a:bodyPr>
          <a:lstStyle/>
          <a:p>
            <a:pPr marL="285750" indent="-285750" algn="just">
              <a:lnSpc>
                <a:spcPct val="150000"/>
              </a:lnSpc>
              <a:buFont typeface="Courier New" panose="02070309020205020404" pitchFamily="49" charset="0"/>
              <a:buChar char="o"/>
            </a:pPr>
            <a:r>
              <a:rPr lang="en-US" b="1" i="1" u="sng" dirty="0">
                <a:latin typeface="Palatino Linotype" panose="02040502050505030304" pitchFamily="18" charset="0"/>
              </a:rPr>
              <a:t>Ortho</a:t>
            </a:r>
            <a:r>
              <a:rPr lang="en-US" b="1" u="sng" dirty="0">
                <a:latin typeface="Palatino Linotype" panose="02040502050505030304" pitchFamily="18" charset="0"/>
              </a:rPr>
              <a:t>- and </a:t>
            </a:r>
            <a:r>
              <a:rPr lang="en-US" b="1" i="1" u="sng" dirty="0">
                <a:latin typeface="Palatino Linotype" panose="02040502050505030304" pitchFamily="18" charset="0"/>
              </a:rPr>
              <a:t>peri</a:t>
            </a:r>
            <a:r>
              <a:rPr lang="en-US" b="1" u="sng" dirty="0">
                <a:latin typeface="Palatino Linotype" panose="02040502050505030304" pitchFamily="18" charset="0"/>
              </a:rPr>
              <a:t>-fused rings: </a:t>
            </a:r>
            <a:r>
              <a:rPr lang="en-US" dirty="0">
                <a:latin typeface="Palatino Linotype" panose="02040502050505030304" pitchFamily="18" charset="0"/>
              </a:rPr>
              <a:t>These are polycyclic compounds where one ring is ortho-fused to two other ortho-fused rings, sharing three common atoms. An example is 1</a:t>
            </a:r>
            <a:r>
              <a:rPr lang="en-US" i="1" dirty="0">
                <a:latin typeface="Palatino Linotype" panose="02040502050505030304" pitchFamily="18" charset="0"/>
              </a:rPr>
              <a:t>H</a:t>
            </a:r>
            <a:r>
              <a:rPr lang="en-US" dirty="0">
                <a:latin typeface="Palatino Linotype" panose="02040502050505030304" pitchFamily="18" charset="0"/>
              </a:rPr>
              <a:t>-phenalene, composed of three </a:t>
            </a:r>
            <a:r>
              <a:rPr lang="en-US" i="1" dirty="0">
                <a:latin typeface="Palatino Linotype" panose="02040502050505030304" pitchFamily="18" charset="0"/>
              </a:rPr>
              <a:t>ortho</a:t>
            </a:r>
            <a:r>
              <a:rPr lang="en-US" dirty="0">
                <a:latin typeface="Palatino Linotype" panose="02040502050505030304" pitchFamily="18" charset="0"/>
              </a:rPr>
              <a:t>-</a:t>
            </a:r>
            <a:r>
              <a:rPr lang="en-US" i="1" dirty="0">
                <a:latin typeface="Palatino Linotype" panose="02040502050505030304" pitchFamily="18" charset="0"/>
              </a:rPr>
              <a:t>peri</a:t>
            </a:r>
            <a:r>
              <a:rPr lang="en-US" dirty="0">
                <a:latin typeface="Palatino Linotype" panose="02040502050505030304" pitchFamily="18" charset="0"/>
              </a:rPr>
              <a:t>-fused benzene rings.</a:t>
            </a:r>
          </a:p>
        </p:txBody>
      </p:sp>
      <p:graphicFrame>
        <p:nvGraphicFramePr>
          <p:cNvPr id="21" name="Object 20">
            <a:extLst>
              <a:ext uri="{FF2B5EF4-FFF2-40B4-BE49-F238E27FC236}">
                <a16:creationId xmlns:a16="http://schemas.microsoft.com/office/drawing/2014/main" id="{56FE7305-8497-4FDB-A3E2-9AF030B5FDF1}"/>
              </a:ext>
            </a:extLst>
          </p:cNvPr>
          <p:cNvGraphicFramePr>
            <a:graphicFrameLocks noChangeAspect="1"/>
          </p:cNvGraphicFramePr>
          <p:nvPr>
            <p:extLst>
              <p:ext uri="{D42A27DB-BD31-4B8C-83A1-F6EECF244321}">
                <p14:modId xmlns:p14="http://schemas.microsoft.com/office/powerpoint/2010/main" val="1368362328"/>
              </p:ext>
            </p:extLst>
          </p:nvPr>
        </p:nvGraphicFramePr>
        <p:xfrm>
          <a:off x="3818846" y="2917370"/>
          <a:ext cx="1763712" cy="1778000"/>
        </p:xfrm>
        <a:graphic>
          <a:graphicData uri="http://schemas.openxmlformats.org/presentationml/2006/ole">
            <mc:AlternateContent xmlns:mc="http://schemas.openxmlformats.org/markup-compatibility/2006">
              <mc:Choice xmlns:v="urn:schemas-microsoft-com:vml" Requires="v">
                <p:oleObj spid="_x0000_s26662" name="CS ChemDraw Drawing" r:id="rId3" imgW="1374082" imgH="1389536" progId="ChemDraw.Document.6.0">
                  <p:embed/>
                </p:oleObj>
              </mc:Choice>
              <mc:Fallback>
                <p:oleObj name="CS ChemDraw Drawing" r:id="rId3" imgW="1374082" imgH="1389536" progId="ChemDraw.Document.6.0">
                  <p:embed/>
                  <p:pic>
                    <p:nvPicPr>
                      <p:cNvPr id="20" name="Object 19">
                        <a:extLst>
                          <a:ext uri="{FF2B5EF4-FFF2-40B4-BE49-F238E27FC236}">
                            <a16:creationId xmlns:a16="http://schemas.microsoft.com/office/drawing/2014/main" id="{9860F7F7-96D8-46B1-A4F4-75F83B683AB4}"/>
                          </a:ext>
                        </a:extLst>
                      </p:cNvPr>
                      <p:cNvPicPr/>
                      <p:nvPr/>
                    </p:nvPicPr>
                    <p:blipFill>
                      <a:blip r:embed="rId4"/>
                      <a:stretch>
                        <a:fillRect/>
                      </a:stretch>
                    </p:blipFill>
                    <p:spPr>
                      <a:xfrm>
                        <a:off x="3818846" y="2917370"/>
                        <a:ext cx="1763712" cy="1778000"/>
                      </a:xfrm>
                      <a:prstGeom prst="rect">
                        <a:avLst/>
                      </a:prstGeom>
                    </p:spPr>
                  </p:pic>
                </p:oleObj>
              </mc:Fallback>
            </mc:AlternateContent>
          </a:graphicData>
        </a:graphic>
      </p:graphicFrame>
      <p:sp>
        <p:nvSpPr>
          <p:cNvPr id="10" name="TextBox 9">
            <a:extLst>
              <a:ext uri="{FF2B5EF4-FFF2-40B4-BE49-F238E27FC236}">
                <a16:creationId xmlns:a16="http://schemas.microsoft.com/office/drawing/2014/main" id="{E5033B3D-1D02-47A6-89FB-CBB4699A284E}"/>
              </a:ext>
            </a:extLst>
          </p:cNvPr>
          <p:cNvSpPr txBox="1"/>
          <p:nvPr/>
        </p:nvSpPr>
        <p:spPr>
          <a:xfrm>
            <a:off x="920750" y="806450"/>
            <a:ext cx="7962900" cy="506870"/>
          </a:xfrm>
          <a:prstGeom prst="rect">
            <a:avLst/>
          </a:prstGeom>
          <a:noFill/>
        </p:spPr>
        <p:txBody>
          <a:bodyPr wrap="square" rtlCol="0">
            <a:spAutoFit/>
          </a:bodyPr>
          <a:lstStyle/>
          <a:p>
            <a:pPr marL="514350" indent="-514350" algn="just">
              <a:lnSpc>
                <a:spcPct val="150000"/>
              </a:lnSpc>
              <a:buClr>
                <a:schemeClr val="tx1"/>
              </a:buClr>
              <a:buFont typeface="+mj-lt"/>
              <a:buAutoNum type="romanUcPeriod" startAt="2"/>
            </a:pPr>
            <a:r>
              <a:rPr lang="en-US" sz="2000" b="1" dirty="0">
                <a:solidFill>
                  <a:schemeClr val="tx1">
                    <a:lumMod val="50000"/>
                  </a:schemeClr>
                </a:solidFill>
                <a:effectLst>
                  <a:outerShdw blurRad="38100" dist="38100" dir="2700000" algn="tl">
                    <a:srgbClr val="000000">
                      <a:alpha val="43137"/>
                    </a:srgbClr>
                  </a:outerShdw>
                </a:effectLst>
                <a:latin typeface="Palatino Linotype" panose="02040502050505030304" pitchFamily="18" charset="0"/>
              </a:rPr>
              <a:t>Fused Heterocyclic Compounds:</a:t>
            </a:r>
          </a:p>
        </p:txBody>
      </p:sp>
    </p:spTree>
    <p:extLst>
      <p:ext uri="{BB962C8B-B14F-4D97-AF65-F5344CB8AC3E}">
        <p14:creationId xmlns:p14="http://schemas.microsoft.com/office/powerpoint/2010/main" val="37380979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66E7B45-57A7-46DD-BC2E-85F8D1FBD862}"/>
              </a:ext>
            </a:extLst>
          </p:cNvPr>
          <p:cNvSpPr>
            <a:spLocks noGrp="1"/>
          </p:cNvSpPr>
          <p:nvPr>
            <p:ph type="sldNum" sz="quarter" idx="12"/>
          </p:nvPr>
        </p:nvSpPr>
        <p:spPr/>
        <p:txBody>
          <a:bodyPr/>
          <a:lstStyle/>
          <a:p>
            <a:fld id="{1D94C029-46D2-4EB7-AD29-70B14203DBE4}" type="slidenum">
              <a:rPr lang="en-US" smtClean="0"/>
              <a:t>33</a:t>
            </a:fld>
            <a:endParaRPr lang="en-US"/>
          </a:p>
        </p:txBody>
      </p:sp>
      <p:sp>
        <p:nvSpPr>
          <p:cNvPr id="12" name="Title 12">
            <a:extLst>
              <a:ext uri="{FF2B5EF4-FFF2-40B4-BE49-F238E27FC236}">
                <a16:creationId xmlns:a16="http://schemas.microsoft.com/office/drawing/2014/main" id="{3D9916A7-19AB-4A41-B4BD-9BEC201CD9C5}"/>
              </a:ext>
            </a:extLst>
          </p:cNvPr>
          <p:cNvSpPr>
            <a:spLocks noGrp="1"/>
          </p:cNvSpPr>
          <p:nvPr>
            <p:ph type="title"/>
          </p:nvPr>
        </p:nvSpPr>
        <p:spPr>
          <a:xfrm>
            <a:off x="1060333" y="171451"/>
            <a:ext cx="8300230" cy="704849"/>
          </a:xfrm>
        </p:spPr>
        <p:txBody>
          <a:bodyPr>
            <a:noAutofit/>
          </a:bodyPr>
          <a:lstStyle/>
          <a:p>
            <a:pPr algn="l"/>
            <a:r>
              <a:rPr lang="en-US" sz="4400" b="1" dirty="0">
                <a:solidFill>
                  <a:srgbClr val="30ACEC"/>
                </a:solidFill>
                <a:effectLst>
                  <a:outerShdw blurRad="38100" dist="38100" dir="2700000" algn="tl">
                    <a:srgbClr val="000000">
                      <a:alpha val="43137"/>
                    </a:srgbClr>
                  </a:outerShdw>
                </a:effectLst>
              </a:rPr>
              <a:t>2. The </a:t>
            </a:r>
            <a:r>
              <a:rPr lang="en-US" sz="4400" b="1" dirty="0" err="1">
                <a:solidFill>
                  <a:srgbClr val="30ACEC"/>
                </a:solidFill>
                <a:effectLst>
                  <a:outerShdw blurRad="38100" dist="38100" dir="2700000" algn="tl">
                    <a:srgbClr val="000000">
                      <a:alpha val="43137"/>
                    </a:srgbClr>
                  </a:outerShdw>
                </a:effectLst>
              </a:rPr>
              <a:t>Hantzsch</a:t>
            </a:r>
            <a:r>
              <a:rPr lang="en-US" sz="4400" b="1" dirty="0">
                <a:solidFill>
                  <a:srgbClr val="30ACEC"/>
                </a:solidFill>
                <a:effectLst>
                  <a:outerShdw blurRad="38100" dist="38100" dir="2700000" algn="tl">
                    <a:srgbClr val="000000">
                      <a:alpha val="43137"/>
                    </a:srgbClr>
                  </a:outerShdw>
                </a:effectLst>
              </a:rPr>
              <a:t>-Widman Nomenclature</a:t>
            </a:r>
          </a:p>
        </p:txBody>
      </p:sp>
      <p:sp>
        <p:nvSpPr>
          <p:cNvPr id="9" name="Rectangle 8">
            <a:extLst>
              <a:ext uri="{FF2B5EF4-FFF2-40B4-BE49-F238E27FC236}">
                <a16:creationId xmlns:a16="http://schemas.microsoft.com/office/drawing/2014/main" id="{9805BF25-30E5-4845-83A0-37ACFE9108D0}"/>
              </a:ext>
            </a:extLst>
          </p:cNvPr>
          <p:cNvSpPr/>
          <p:nvPr/>
        </p:nvSpPr>
        <p:spPr>
          <a:xfrm>
            <a:off x="985252" y="1429545"/>
            <a:ext cx="8158748" cy="465448"/>
          </a:xfrm>
          <a:prstGeom prst="rect">
            <a:avLst/>
          </a:prstGeom>
        </p:spPr>
        <p:txBody>
          <a:bodyPr wrap="square">
            <a:spAutoFit/>
          </a:bodyPr>
          <a:lstStyle/>
          <a:p>
            <a:pPr marL="342900" indent="-342900">
              <a:lnSpc>
                <a:spcPct val="150000"/>
              </a:lnSpc>
              <a:buFont typeface="+mj-lt"/>
              <a:buAutoNum type="arabicPeriod"/>
            </a:pPr>
            <a:r>
              <a:rPr lang="en-US" b="1" u="sng" dirty="0">
                <a:latin typeface="Palatino Linotype" panose="02040502050505030304" pitchFamily="18" charset="0"/>
              </a:rPr>
              <a:t>Nomenclature of benzo fused compounds:</a:t>
            </a:r>
          </a:p>
        </p:txBody>
      </p:sp>
      <p:sp>
        <p:nvSpPr>
          <p:cNvPr id="18" name="Rectangle 17">
            <a:extLst>
              <a:ext uri="{FF2B5EF4-FFF2-40B4-BE49-F238E27FC236}">
                <a16:creationId xmlns:a16="http://schemas.microsoft.com/office/drawing/2014/main" id="{F875BA1B-2268-4EAC-A36B-792F5D47D885}"/>
              </a:ext>
            </a:extLst>
          </p:cNvPr>
          <p:cNvSpPr/>
          <p:nvPr/>
        </p:nvSpPr>
        <p:spPr>
          <a:xfrm>
            <a:off x="731252" y="1988345"/>
            <a:ext cx="8209548" cy="1296445"/>
          </a:xfrm>
          <a:prstGeom prst="rect">
            <a:avLst/>
          </a:prstGeom>
        </p:spPr>
        <p:txBody>
          <a:bodyPr wrap="square">
            <a:spAutoFit/>
          </a:bodyPr>
          <a:lstStyle/>
          <a:p>
            <a:pPr marL="285750" indent="-285750" algn="just">
              <a:lnSpc>
                <a:spcPct val="150000"/>
              </a:lnSpc>
              <a:buFont typeface="Courier New" panose="02070309020205020404" pitchFamily="49" charset="0"/>
              <a:buChar char="o"/>
            </a:pPr>
            <a:r>
              <a:rPr lang="en-US" dirty="0">
                <a:latin typeface="Palatino Linotype" panose="02040502050505030304" pitchFamily="18" charset="0"/>
              </a:rPr>
              <a:t>If a benzene ring is fused to a heteromonocycle with </a:t>
            </a:r>
            <a:r>
              <a:rPr lang="en-US" b="1" dirty="0">
                <a:solidFill>
                  <a:srgbClr val="30ACEC"/>
                </a:solidFill>
                <a:latin typeface="Palatino Linotype" panose="02040502050505030304" pitchFamily="18" charset="0"/>
              </a:rPr>
              <a:t>five</a:t>
            </a:r>
            <a:r>
              <a:rPr lang="en-US" dirty="0">
                <a:latin typeface="Palatino Linotype" panose="02040502050505030304" pitchFamily="18" charset="0"/>
              </a:rPr>
              <a:t> or </a:t>
            </a:r>
            <a:r>
              <a:rPr lang="en-US" b="1" dirty="0">
                <a:solidFill>
                  <a:srgbClr val="30ACEC"/>
                </a:solidFill>
                <a:latin typeface="Palatino Linotype" panose="02040502050505030304" pitchFamily="18" charset="0"/>
              </a:rPr>
              <a:t>six</a:t>
            </a:r>
            <a:r>
              <a:rPr lang="en-US" dirty="0">
                <a:latin typeface="Palatino Linotype" panose="02040502050505030304" pitchFamily="18" charset="0"/>
              </a:rPr>
              <a:t> members or to a heterobicycle (</a:t>
            </a:r>
            <a:r>
              <a:rPr lang="en-US" b="1" dirty="0">
                <a:effectLst>
                  <a:outerShdw blurRad="38100" dist="38100" dir="2700000" algn="tl">
                    <a:srgbClr val="000000">
                      <a:alpha val="43137"/>
                    </a:srgbClr>
                  </a:outerShdw>
                </a:effectLst>
                <a:latin typeface="Palatino Linotype" panose="02040502050505030304" pitchFamily="18" charset="0"/>
              </a:rPr>
              <a:t>base</a:t>
            </a:r>
            <a:r>
              <a:rPr lang="en-US" dirty="0">
                <a:latin typeface="Palatino Linotype" panose="02040502050505030304" pitchFamily="18" charset="0"/>
              </a:rPr>
              <a:t>), and it is not listed as a trivially named heterobicycle (</a:t>
            </a:r>
            <a:r>
              <a:rPr lang="en-US" b="1" u="sng" dirty="0">
                <a:latin typeface="Palatino Linotype" panose="02040502050505030304" pitchFamily="18" charset="0"/>
              </a:rPr>
              <a:t>See slide 15</a:t>
            </a:r>
            <a:r>
              <a:rPr lang="en-US" dirty="0">
                <a:latin typeface="Palatino Linotype" panose="02040502050505030304" pitchFamily="18" charset="0"/>
              </a:rPr>
              <a:t>).</a:t>
            </a:r>
          </a:p>
        </p:txBody>
      </p:sp>
      <p:sp>
        <p:nvSpPr>
          <p:cNvPr id="19" name="TextBox 18">
            <a:extLst>
              <a:ext uri="{FF2B5EF4-FFF2-40B4-BE49-F238E27FC236}">
                <a16:creationId xmlns:a16="http://schemas.microsoft.com/office/drawing/2014/main" id="{59B81862-B058-4E93-9C93-68DE54C7B525}"/>
              </a:ext>
            </a:extLst>
          </p:cNvPr>
          <p:cNvSpPr txBox="1"/>
          <p:nvPr/>
        </p:nvSpPr>
        <p:spPr>
          <a:xfrm>
            <a:off x="1838803" y="5776661"/>
            <a:ext cx="6329014" cy="369332"/>
          </a:xfrm>
          <a:prstGeom prst="rect">
            <a:avLst/>
          </a:prstGeom>
          <a:noFill/>
          <a:ln w="19050">
            <a:solidFill>
              <a:srgbClr val="30ACEC"/>
            </a:solidFill>
          </a:ln>
        </p:spPr>
        <p:txBody>
          <a:bodyPr wrap="square" rtlCol="0">
            <a:spAutoFit/>
          </a:bodyPr>
          <a:lstStyle/>
          <a:p>
            <a:pPr algn="ctr"/>
            <a:r>
              <a:rPr lang="en-US" b="1" dirty="0">
                <a:solidFill>
                  <a:schemeClr val="accent2">
                    <a:lumMod val="75000"/>
                  </a:schemeClr>
                </a:solidFill>
                <a:effectLst>
                  <a:outerShdw blurRad="38100" dist="38100" dir="2700000" algn="tl">
                    <a:srgbClr val="000000">
                      <a:alpha val="43137"/>
                    </a:srgbClr>
                  </a:outerShdw>
                </a:effectLst>
                <a:latin typeface="Palatino Linotype" panose="02040502050505030304" pitchFamily="18" charset="0"/>
              </a:rPr>
              <a:t>Benzo</a:t>
            </a:r>
            <a:r>
              <a:rPr lang="en-US" b="1" dirty="0">
                <a:effectLst>
                  <a:outerShdw blurRad="38100" dist="38100" dir="2700000" algn="tl">
                    <a:srgbClr val="000000">
                      <a:alpha val="43137"/>
                    </a:srgbClr>
                  </a:outerShdw>
                </a:effectLst>
                <a:latin typeface="Palatino Linotype" panose="02040502050505030304" pitchFamily="18" charset="0"/>
              </a:rPr>
              <a:t> + [</a:t>
            </a:r>
            <a:r>
              <a:rPr lang="en-US" b="1" dirty="0">
                <a:solidFill>
                  <a:srgbClr val="30ACEC"/>
                </a:solidFill>
                <a:effectLst>
                  <a:outerShdw blurRad="38100" dist="38100" dir="2700000" algn="tl">
                    <a:srgbClr val="000000">
                      <a:alpha val="43137"/>
                    </a:srgbClr>
                  </a:outerShdw>
                </a:effectLst>
                <a:latin typeface="Palatino Linotype" panose="02040502050505030304" pitchFamily="18" charset="0"/>
              </a:rPr>
              <a:t>letter</a:t>
            </a:r>
            <a:r>
              <a:rPr lang="en-US" b="1" dirty="0">
                <a:effectLst>
                  <a:outerShdw blurRad="38100" dist="38100" dir="2700000" algn="tl">
                    <a:srgbClr val="000000">
                      <a:alpha val="43137"/>
                    </a:srgbClr>
                  </a:outerShdw>
                </a:effectLst>
                <a:latin typeface="Palatino Linotype" panose="02040502050505030304" pitchFamily="18" charset="0"/>
              </a:rPr>
              <a:t>] + Name of base ring</a:t>
            </a:r>
          </a:p>
        </p:txBody>
      </p:sp>
      <p:sp>
        <p:nvSpPr>
          <p:cNvPr id="10" name="Rectangle 9">
            <a:extLst>
              <a:ext uri="{FF2B5EF4-FFF2-40B4-BE49-F238E27FC236}">
                <a16:creationId xmlns:a16="http://schemas.microsoft.com/office/drawing/2014/main" id="{7E09CF18-0FBB-400C-80D3-D0F1D3CC146C}"/>
              </a:ext>
            </a:extLst>
          </p:cNvPr>
          <p:cNvSpPr/>
          <p:nvPr/>
        </p:nvSpPr>
        <p:spPr>
          <a:xfrm>
            <a:off x="312841" y="4110025"/>
            <a:ext cx="8636000" cy="1296445"/>
          </a:xfrm>
          <a:prstGeom prst="rect">
            <a:avLst/>
          </a:prstGeom>
        </p:spPr>
        <p:txBody>
          <a:bodyPr wrap="square">
            <a:spAutoFit/>
          </a:bodyPr>
          <a:lstStyle/>
          <a:p>
            <a:pPr marL="285750" indent="-285750" algn="just">
              <a:lnSpc>
                <a:spcPct val="150000"/>
              </a:lnSpc>
              <a:buFont typeface="Courier New" panose="02070309020205020404" pitchFamily="49" charset="0"/>
              <a:buChar char="o"/>
            </a:pPr>
            <a:r>
              <a:rPr lang="en-US" dirty="0">
                <a:latin typeface="Palatino Linotype" panose="02040502050505030304" pitchFamily="18" charset="0"/>
              </a:rPr>
              <a:t>When naming such compounds the side of the heterocyclic ring is labeled by the letters </a:t>
            </a:r>
            <a:r>
              <a:rPr lang="en-US" b="1" dirty="0">
                <a:solidFill>
                  <a:srgbClr val="30ACEC"/>
                </a:solidFill>
                <a:latin typeface="Palatino Linotype" panose="02040502050505030304" pitchFamily="18" charset="0"/>
              </a:rPr>
              <a:t>a</a:t>
            </a:r>
            <a:r>
              <a:rPr lang="en-US" dirty="0">
                <a:latin typeface="Palatino Linotype" panose="02040502050505030304" pitchFamily="18" charset="0"/>
              </a:rPr>
              <a:t>, </a:t>
            </a:r>
            <a:r>
              <a:rPr lang="en-US" b="1" dirty="0">
                <a:solidFill>
                  <a:srgbClr val="30ACEC"/>
                </a:solidFill>
                <a:latin typeface="Palatino Linotype" panose="02040502050505030304" pitchFamily="18" charset="0"/>
              </a:rPr>
              <a:t>b</a:t>
            </a:r>
            <a:r>
              <a:rPr lang="en-US" dirty="0">
                <a:latin typeface="Palatino Linotype" panose="02040502050505030304" pitchFamily="18" charset="0"/>
              </a:rPr>
              <a:t>, </a:t>
            </a:r>
            <a:r>
              <a:rPr lang="en-US" b="1" dirty="0">
                <a:solidFill>
                  <a:srgbClr val="30ACEC"/>
                </a:solidFill>
                <a:latin typeface="Palatino Linotype" panose="02040502050505030304" pitchFamily="18" charset="0"/>
              </a:rPr>
              <a:t>c</a:t>
            </a:r>
            <a:r>
              <a:rPr lang="en-US" dirty="0">
                <a:latin typeface="Palatino Linotype" panose="02040502050505030304" pitchFamily="18" charset="0"/>
              </a:rPr>
              <a:t>, </a:t>
            </a:r>
            <a:r>
              <a:rPr lang="en-US" i="1" dirty="0">
                <a:latin typeface="Palatino Linotype" panose="02040502050505030304" pitchFamily="18" charset="0"/>
              </a:rPr>
              <a:t>etc. </a:t>
            </a:r>
            <a:r>
              <a:rPr lang="en-US" dirty="0">
                <a:latin typeface="Palatino Linotype" panose="02040502050505030304" pitchFamily="18" charset="0"/>
              </a:rPr>
              <a:t>starting from the atom numbered </a:t>
            </a:r>
            <a:r>
              <a:rPr lang="en-US" b="1" dirty="0">
                <a:latin typeface="Palatino Linotype" panose="02040502050505030304" pitchFamily="18" charset="0"/>
              </a:rPr>
              <a:t>1</a:t>
            </a:r>
            <a:r>
              <a:rPr lang="en-US" dirty="0">
                <a:latin typeface="Palatino Linotype" panose="02040502050505030304" pitchFamily="18" charset="0"/>
              </a:rPr>
              <a:t>. Therefore side ‘</a:t>
            </a:r>
            <a:r>
              <a:rPr lang="en-US" b="1" dirty="0">
                <a:solidFill>
                  <a:srgbClr val="30ACEC"/>
                </a:solidFill>
                <a:latin typeface="Palatino Linotype" panose="02040502050505030304" pitchFamily="18" charset="0"/>
              </a:rPr>
              <a:t>a</a:t>
            </a:r>
            <a:r>
              <a:rPr lang="en-US" dirty="0">
                <a:latin typeface="Palatino Linotype" panose="02040502050505030304" pitchFamily="18" charset="0"/>
              </a:rPr>
              <a:t>’ being between atoms </a:t>
            </a:r>
            <a:r>
              <a:rPr lang="en-US" b="1" dirty="0">
                <a:latin typeface="Palatino Linotype" panose="02040502050505030304" pitchFamily="18" charset="0"/>
              </a:rPr>
              <a:t>1</a:t>
            </a:r>
            <a:r>
              <a:rPr lang="en-US" dirty="0">
                <a:latin typeface="Palatino Linotype" panose="02040502050505030304" pitchFamily="18" charset="0"/>
              </a:rPr>
              <a:t> and </a:t>
            </a:r>
            <a:r>
              <a:rPr lang="en-US" b="1" dirty="0">
                <a:latin typeface="Palatino Linotype" panose="02040502050505030304" pitchFamily="18" charset="0"/>
              </a:rPr>
              <a:t>2</a:t>
            </a:r>
            <a:r>
              <a:rPr lang="en-US" dirty="0">
                <a:latin typeface="Palatino Linotype" panose="02040502050505030304" pitchFamily="18" charset="0"/>
              </a:rPr>
              <a:t>, side ‘</a:t>
            </a:r>
            <a:r>
              <a:rPr lang="en-US" b="1" dirty="0">
                <a:solidFill>
                  <a:srgbClr val="30ACEC"/>
                </a:solidFill>
                <a:latin typeface="Palatino Linotype" panose="02040502050505030304" pitchFamily="18" charset="0"/>
              </a:rPr>
              <a:t>b</a:t>
            </a:r>
            <a:r>
              <a:rPr lang="en-US" dirty="0">
                <a:latin typeface="Palatino Linotype" panose="02040502050505030304" pitchFamily="18" charset="0"/>
              </a:rPr>
              <a:t>’ between atoms </a:t>
            </a:r>
            <a:r>
              <a:rPr lang="en-US" b="1" dirty="0">
                <a:latin typeface="Palatino Linotype" panose="02040502050505030304" pitchFamily="18" charset="0"/>
              </a:rPr>
              <a:t>2</a:t>
            </a:r>
            <a:r>
              <a:rPr lang="en-US" dirty="0">
                <a:latin typeface="Palatino Linotype" panose="02040502050505030304" pitchFamily="18" charset="0"/>
              </a:rPr>
              <a:t> and </a:t>
            </a:r>
            <a:r>
              <a:rPr lang="en-US" b="1" dirty="0">
                <a:latin typeface="Palatino Linotype" panose="02040502050505030304" pitchFamily="18" charset="0"/>
              </a:rPr>
              <a:t>3</a:t>
            </a:r>
            <a:r>
              <a:rPr lang="en-US" dirty="0">
                <a:latin typeface="Palatino Linotype" panose="02040502050505030304" pitchFamily="18" charset="0"/>
              </a:rPr>
              <a:t>, and so on.</a:t>
            </a:r>
          </a:p>
        </p:txBody>
      </p:sp>
      <p:sp>
        <p:nvSpPr>
          <p:cNvPr id="11" name="Rectangle 10">
            <a:extLst>
              <a:ext uri="{FF2B5EF4-FFF2-40B4-BE49-F238E27FC236}">
                <a16:creationId xmlns:a16="http://schemas.microsoft.com/office/drawing/2014/main" id="{905AE893-6DC8-4C8D-BEC3-28968D4C858A}"/>
              </a:ext>
            </a:extLst>
          </p:cNvPr>
          <p:cNvSpPr/>
          <p:nvPr/>
        </p:nvSpPr>
        <p:spPr>
          <a:xfrm>
            <a:off x="522362" y="3238535"/>
            <a:ext cx="8621638" cy="880947"/>
          </a:xfrm>
          <a:prstGeom prst="rect">
            <a:avLst/>
          </a:prstGeom>
        </p:spPr>
        <p:txBody>
          <a:bodyPr wrap="square">
            <a:spAutoFit/>
          </a:bodyPr>
          <a:lstStyle/>
          <a:p>
            <a:pPr marL="285750" indent="-285750">
              <a:lnSpc>
                <a:spcPct val="150000"/>
              </a:lnSpc>
              <a:buFont typeface="Courier New" panose="02070309020205020404" pitchFamily="49" charset="0"/>
              <a:buChar char="o"/>
            </a:pPr>
            <a:r>
              <a:rPr lang="en-US" dirty="0">
                <a:latin typeface="Palatino Linotype" panose="02040502050505030304" pitchFamily="18" charset="0"/>
              </a:rPr>
              <a:t>The name of the fused ring is attached as a </a:t>
            </a:r>
            <a:r>
              <a:rPr lang="en-US" i="1" dirty="0">
                <a:solidFill>
                  <a:srgbClr val="30ACEC"/>
                </a:solidFill>
                <a:latin typeface="Palatino Linotype" panose="02040502050505030304" pitchFamily="18" charset="0"/>
              </a:rPr>
              <a:t>prefix </a:t>
            </a:r>
            <a:r>
              <a:rPr lang="en-US" dirty="0">
                <a:latin typeface="Palatino Linotype" panose="02040502050505030304" pitchFamily="18" charset="0"/>
              </a:rPr>
              <a:t>and the name has the ending ‘</a:t>
            </a:r>
            <a:r>
              <a:rPr lang="en-US" b="1" dirty="0">
                <a:solidFill>
                  <a:schemeClr val="accent2">
                    <a:lumMod val="75000"/>
                  </a:schemeClr>
                </a:solidFill>
                <a:latin typeface="Palatino Linotype" panose="02040502050505030304" pitchFamily="18" charset="0"/>
              </a:rPr>
              <a:t>o</a:t>
            </a:r>
            <a:r>
              <a:rPr lang="en-US" dirty="0">
                <a:latin typeface="Palatino Linotype" panose="02040502050505030304" pitchFamily="18" charset="0"/>
              </a:rPr>
              <a:t>’. </a:t>
            </a:r>
            <a:r>
              <a:rPr lang="en-US" i="1" dirty="0">
                <a:latin typeface="Palatino Linotype" panose="02040502050505030304" pitchFamily="18" charset="0"/>
              </a:rPr>
              <a:t>i.e.</a:t>
            </a:r>
            <a:r>
              <a:rPr lang="en-US" dirty="0">
                <a:latin typeface="Palatino Linotype" panose="02040502050505030304" pitchFamily="18" charset="0"/>
              </a:rPr>
              <a:t>, </a:t>
            </a:r>
            <a:r>
              <a:rPr lang="en-US" u="sng" dirty="0">
                <a:effectLst>
                  <a:outerShdw blurRad="38100" dist="38100" dir="2700000" algn="tl">
                    <a:srgbClr val="000000">
                      <a:alpha val="43137"/>
                    </a:srgbClr>
                  </a:outerShdw>
                </a:effectLst>
                <a:latin typeface="Palatino Linotype" panose="02040502050505030304" pitchFamily="18" charset="0"/>
              </a:rPr>
              <a:t>Benzo</a:t>
            </a:r>
            <a:r>
              <a:rPr lang="en-US" dirty="0">
                <a:latin typeface="Palatino Linotype" panose="02040502050505030304" pitchFamily="18" charset="0"/>
              </a:rPr>
              <a:t>.</a:t>
            </a:r>
          </a:p>
        </p:txBody>
      </p:sp>
      <p:sp>
        <p:nvSpPr>
          <p:cNvPr id="13" name="TextBox 12">
            <a:extLst>
              <a:ext uri="{FF2B5EF4-FFF2-40B4-BE49-F238E27FC236}">
                <a16:creationId xmlns:a16="http://schemas.microsoft.com/office/drawing/2014/main" id="{A19CB1E3-BE95-4E02-BA0E-78820F7CBD2A}"/>
              </a:ext>
            </a:extLst>
          </p:cNvPr>
          <p:cNvSpPr txBox="1"/>
          <p:nvPr/>
        </p:nvSpPr>
        <p:spPr>
          <a:xfrm>
            <a:off x="920750" y="806450"/>
            <a:ext cx="7962900" cy="506870"/>
          </a:xfrm>
          <a:prstGeom prst="rect">
            <a:avLst/>
          </a:prstGeom>
          <a:noFill/>
        </p:spPr>
        <p:txBody>
          <a:bodyPr wrap="square" rtlCol="0">
            <a:spAutoFit/>
          </a:bodyPr>
          <a:lstStyle/>
          <a:p>
            <a:pPr marL="514350" indent="-514350" algn="just">
              <a:lnSpc>
                <a:spcPct val="150000"/>
              </a:lnSpc>
              <a:buClr>
                <a:schemeClr val="tx1"/>
              </a:buClr>
              <a:buFont typeface="+mj-lt"/>
              <a:buAutoNum type="romanUcPeriod" startAt="2"/>
            </a:pPr>
            <a:r>
              <a:rPr lang="en-US" sz="2000" b="1" dirty="0">
                <a:solidFill>
                  <a:schemeClr val="tx1">
                    <a:lumMod val="50000"/>
                  </a:schemeClr>
                </a:solidFill>
                <a:effectLst>
                  <a:outerShdw blurRad="38100" dist="38100" dir="2700000" algn="tl">
                    <a:srgbClr val="000000">
                      <a:alpha val="43137"/>
                    </a:srgbClr>
                  </a:outerShdw>
                </a:effectLst>
                <a:latin typeface="Palatino Linotype" panose="02040502050505030304" pitchFamily="18" charset="0"/>
              </a:rPr>
              <a:t>Fused Heterocyclic Compounds:</a:t>
            </a:r>
          </a:p>
        </p:txBody>
      </p:sp>
    </p:spTree>
    <p:extLst>
      <p:ext uri="{BB962C8B-B14F-4D97-AF65-F5344CB8AC3E}">
        <p14:creationId xmlns:p14="http://schemas.microsoft.com/office/powerpoint/2010/main" val="3606268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66E7B45-57A7-46DD-BC2E-85F8D1FBD862}"/>
              </a:ext>
            </a:extLst>
          </p:cNvPr>
          <p:cNvSpPr>
            <a:spLocks noGrp="1"/>
          </p:cNvSpPr>
          <p:nvPr>
            <p:ph type="sldNum" sz="quarter" idx="12"/>
          </p:nvPr>
        </p:nvSpPr>
        <p:spPr/>
        <p:txBody>
          <a:bodyPr/>
          <a:lstStyle/>
          <a:p>
            <a:fld id="{1D94C029-46D2-4EB7-AD29-70B14203DBE4}" type="slidenum">
              <a:rPr lang="en-US" smtClean="0"/>
              <a:t>34</a:t>
            </a:fld>
            <a:endParaRPr lang="en-US"/>
          </a:p>
        </p:txBody>
      </p:sp>
      <p:sp>
        <p:nvSpPr>
          <p:cNvPr id="12" name="Title 12">
            <a:extLst>
              <a:ext uri="{FF2B5EF4-FFF2-40B4-BE49-F238E27FC236}">
                <a16:creationId xmlns:a16="http://schemas.microsoft.com/office/drawing/2014/main" id="{3D9916A7-19AB-4A41-B4BD-9BEC201CD9C5}"/>
              </a:ext>
            </a:extLst>
          </p:cNvPr>
          <p:cNvSpPr>
            <a:spLocks noGrp="1"/>
          </p:cNvSpPr>
          <p:nvPr>
            <p:ph type="title"/>
          </p:nvPr>
        </p:nvSpPr>
        <p:spPr>
          <a:xfrm>
            <a:off x="1060333" y="171451"/>
            <a:ext cx="8300230" cy="704849"/>
          </a:xfrm>
        </p:spPr>
        <p:txBody>
          <a:bodyPr>
            <a:noAutofit/>
          </a:bodyPr>
          <a:lstStyle/>
          <a:p>
            <a:pPr algn="l"/>
            <a:r>
              <a:rPr lang="en-US" sz="4400" b="1" dirty="0">
                <a:solidFill>
                  <a:srgbClr val="30ACEC"/>
                </a:solidFill>
                <a:effectLst>
                  <a:outerShdw blurRad="38100" dist="38100" dir="2700000" algn="tl">
                    <a:srgbClr val="000000">
                      <a:alpha val="43137"/>
                    </a:srgbClr>
                  </a:outerShdw>
                </a:effectLst>
              </a:rPr>
              <a:t>2. The </a:t>
            </a:r>
            <a:r>
              <a:rPr lang="en-US" sz="4400" b="1" dirty="0" err="1">
                <a:solidFill>
                  <a:srgbClr val="30ACEC"/>
                </a:solidFill>
                <a:effectLst>
                  <a:outerShdw blurRad="38100" dist="38100" dir="2700000" algn="tl">
                    <a:srgbClr val="000000">
                      <a:alpha val="43137"/>
                    </a:srgbClr>
                  </a:outerShdw>
                </a:effectLst>
              </a:rPr>
              <a:t>Hantzsch</a:t>
            </a:r>
            <a:r>
              <a:rPr lang="en-US" sz="4400" b="1" dirty="0">
                <a:solidFill>
                  <a:srgbClr val="30ACEC"/>
                </a:solidFill>
                <a:effectLst>
                  <a:outerShdw blurRad="38100" dist="38100" dir="2700000" algn="tl">
                    <a:srgbClr val="000000">
                      <a:alpha val="43137"/>
                    </a:srgbClr>
                  </a:outerShdw>
                </a:effectLst>
              </a:rPr>
              <a:t>-Widman Nomenclature</a:t>
            </a:r>
          </a:p>
        </p:txBody>
      </p:sp>
      <p:graphicFrame>
        <p:nvGraphicFramePr>
          <p:cNvPr id="10" name="Object 9">
            <a:extLst>
              <a:ext uri="{FF2B5EF4-FFF2-40B4-BE49-F238E27FC236}">
                <a16:creationId xmlns:a16="http://schemas.microsoft.com/office/drawing/2014/main" id="{3275C6E4-FD47-4805-85C4-FE2571E9828B}"/>
              </a:ext>
            </a:extLst>
          </p:cNvPr>
          <p:cNvGraphicFramePr>
            <a:graphicFrameLocks noChangeAspect="1"/>
          </p:cNvGraphicFramePr>
          <p:nvPr>
            <p:extLst>
              <p:ext uri="{D42A27DB-BD31-4B8C-83A1-F6EECF244321}">
                <p14:modId xmlns:p14="http://schemas.microsoft.com/office/powerpoint/2010/main" val="2478242647"/>
              </p:ext>
            </p:extLst>
          </p:nvPr>
        </p:nvGraphicFramePr>
        <p:xfrm>
          <a:off x="1770878" y="1709995"/>
          <a:ext cx="1819275" cy="1292225"/>
        </p:xfrm>
        <a:graphic>
          <a:graphicData uri="http://schemas.openxmlformats.org/presentationml/2006/ole">
            <mc:AlternateContent xmlns:mc="http://schemas.openxmlformats.org/markup-compatibility/2006">
              <mc:Choice xmlns:v="urn:schemas-microsoft-com:vml" Requires="v">
                <p:oleObj spid="_x0000_s24811" name="CS ChemDraw Drawing" r:id="rId3" imgW="1413788" imgH="1008522" progId="ChemDraw.Document.6.0">
                  <p:embed/>
                </p:oleObj>
              </mc:Choice>
              <mc:Fallback>
                <p:oleObj name="CS ChemDraw Drawing" r:id="rId3" imgW="1413788" imgH="1008522" progId="ChemDraw.Document.6.0">
                  <p:embed/>
                  <p:pic>
                    <p:nvPicPr>
                      <p:cNvPr id="16" name="Object 15">
                        <a:extLst>
                          <a:ext uri="{FF2B5EF4-FFF2-40B4-BE49-F238E27FC236}">
                            <a16:creationId xmlns:a16="http://schemas.microsoft.com/office/drawing/2014/main" id="{BC845514-5270-43F1-BA81-F9F6C17327D6}"/>
                          </a:ext>
                        </a:extLst>
                      </p:cNvPr>
                      <p:cNvPicPr/>
                      <p:nvPr/>
                    </p:nvPicPr>
                    <p:blipFill>
                      <a:blip r:embed="rId4"/>
                      <a:stretch>
                        <a:fillRect/>
                      </a:stretch>
                    </p:blipFill>
                    <p:spPr>
                      <a:xfrm>
                        <a:off x="1770878" y="1709995"/>
                        <a:ext cx="1819275" cy="1292225"/>
                      </a:xfrm>
                      <a:prstGeom prst="rect">
                        <a:avLst/>
                      </a:prstGeom>
                    </p:spPr>
                  </p:pic>
                </p:oleObj>
              </mc:Fallback>
            </mc:AlternateContent>
          </a:graphicData>
        </a:graphic>
      </p:graphicFrame>
      <p:sp>
        <p:nvSpPr>
          <p:cNvPr id="14" name="TextBox 13">
            <a:extLst>
              <a:ext uri="{FF2B5EF4-FFF2-40B4-BE49-F238E27FC236}">
                <a16:creationId xmlns:a16="http://schemas.microsoft.com/office/drawing/2014/main" id="{21FB9636-78DE-4BF3-A73B-A6C1A5556225}"/>
              </a:ext>
            </a:extLst>
          </p:cNvPr>
          <p:cNvSpPr txBox="1"/>
          <p:nvPr/>
        </p:nvSpPr>
        <p:spPr>
          <a:xfrm>
            <a:off x="1498998" y="2976682"/>
            <a:ext cx="2237873" cy="369332"/>
          </a:xfrm>
          <a:prstGeom prst="rect">
            <a:avLst/>
          </a:prstGeom>
          <a:noFill/>
        </p:spPr>
        <p:txBody>
          <a:bodyPr wrap="square" rtlCol="0">
            <a:spAutoFit/>
          </a:bodyPr>
          <a:lstStyle/>
          <a:p>
            <a:pPr algn="ctr"/>
            <a:r>
              <a:rPr lang="en-US" b="1" dirty="0">
                <a:solidFill>
                  <a:schemeClr val="accent2">
                    <a:lumMod val="75000"/>
                  </a:schemeClr>
                </a:solidFill>
                <a:latin typeface="Palatino Linotype" panose="02040502050505030304" pitchFamily="18" charset="0"/>
              </a:rPr>
              <a:t>Benzo</a:t>
            </a:r>
            <a:r>
              <a:rPr lang="en-US" b="1" dirty="0">
                <a:solidFill>
                  <a:srgbClr val="595959"/>
                </a:solidFill>
                <a:latin typeface="Palatino Linotype" panose="02040502050505030304" pitchFamily="18" charset="0"/>
              </a:rPr>
              <a:t>[</a:t>
            </a:r>
            <a:r>
              <a:rPr lang="en-US" b="1" i="1" dirty="0">
                <a:solidFill>
                  <a:srgbClr val="30ACEC"/>
                </a:solidFill>
                <a:latin typeface="Palatino Linotype" panose="02040502050505030304" pitchFamily="18" charset="0"/>
              </a:rPr>
              <a:t>b</a:t>
            </a:r>
            <a:r>
              <a:rPr lang="en-US" b="1" dirty="0">
                <a:solidFill>
                  <a:srgbClr val="595959"/>
                </a:solidFill>
                <a:latin typeface="Palatino Linotype" panose="02040502050505030304" pitchFamily="18" charset="0"/>
              </a:rPr>
              <a:t>]furan</a:t>
            </a:r>
          </a:p>
        </p:txBody>
      </p:sp>
      <p:graphicFrame>
        <p:nvGraphicFramePr>
          <p:cNvPr id="15" name="Object 14">
            <a:extLst>
              <a:ext uri="{FF2B5EF4-FFF2-40B4-BE49-F238E27FC236}">
                <a16:creationId xmlns:a16="http://schemas.microsoft.com/office/drawing/2014/main" id="{FB012666-FBF9-4295-A71A-A5AF0AA732BF}"/>
              </a:ext>
            </a:extLst>
          </p:cNvPr>
          <p:cNvGraphicFramePr>
            <a:graphicFrameLocks noChangeAspect="1"/>
          </p:cNvGraphicFramePr>
          <p:nvPr>
            <p:extLst>
              <p:ext uri="{D42A27DB-BD31-4B8C-83A1-F6EECF244321}">
                <p14:modId xmlns:p14="http://schemas.microsoft.com/office/powerpoint/2010/main" val="3852920337"/>
              </p:ext>
            </p:extLst>
          </p:nvPr>
        </p:nvGraphicFramePr>
        <p:xfrm>
          <a:off x="4037399" y="1684595"/>
          <a:ext cx="1714500" cy="1411287"/>
        </p:xfrm>
        <a:graphic>
          <a:graphicData uri="http://schemas.openxmlformats.org/presentationml/2006/ole">
            <mc:AlternateContent xmlns:mc="http://schemas.openxmlformats.org/markup-compatibility/2006">
              <mc:Choice xmlns:v="urn:schemas-microsoft-com:vml" Requires="v">
                <p:oleObj spid="_x0000_s24812" name="CS ChemDraw Drawing" r:id="rId5" imgW="1332848" imgH="1099918" progId="ChemDraw.Document.6.0">
                  <p:embed/>
                </p:oleObj>
              </mc:Choice>
              <mc:Fallback>
                <p:oleObj name="CS ChemDraw Drawing" r:id="rId5" imgW="1332848" imgH="1099918" progId="ChemDraw.Document.6.0">
                  <p:embed/>
                  <p:pic>
                    <p:nvPicPr>
                      <p:cNvPr id="10" name="Object 9">
                        <a:extLst>
                          <a:ext uri="{FF2B5EF4-FFF2-40B4-BE49-F238E27FC236}">
                            <a16:creationId xmlns:a16="http://schemas.microsoft.com/office/drawing/2014/main" id="{3275C6E4-FD47-4805-85C4-FE2571E9828B}"/>
                          </a:ext>
                        </a:extLst>
                      </p:cNvPr>
                      <p:cNvPicPr/>
                      <p:nvPr/>
                    </p:nvPicPr>
                    <p:blipFill>
                      <a:blip r:embed="rId6"/>
                      <a:stretch>
                        <a:fillRect/>
                      </a:stretch>
                    </p:blipFill>
                    <p:spPr>
                      <a:xfrm>
                        <a:off x="4037399" y="1684595"/>
                        <a:ext cx="1714500" cy="1411287"/>
                      </a:xfrm>
                      <a:prstGeom prst="rect">
                        <a:avLst/>
                      </a:prstGeom>
                    </p:spPr>
                  </p:pic>
                </p:oleObj>
              </mc:Fallback>
            </mc:AlternateContent>
          </a:graphicData>
        </a:graphic>
      </p:graphicFrame>
      <p:sp>
        <p:nvSpPr>
          <p:cNvPr id="18" name="TextBox 17">
            <a:extLst>
              <a:ext uri="{FF2B5EF4-FFF2-40B4-BE49-F238E27FC236}">
                <a16:creationId xmlns:a16="http://schemas.microsoft.com/office/drawing/2014/main" id="{DC5FD61C-E687-417A-BA91-51E868AA49F8}"/>
              </a:ext>
            </a:extLst>
          </p:cNvPr>
          <p:cNvSpPr txBox="1"/>
          <p:nvPr/>
        </p:nvSpPr>
        <p:spPr>
          <a:xfrm>
            <a:off x="3675449" y="3008766"/>
            <a:ext cx="2350168" cy="369332"/>
          </a:xfrm>
          <a:prstGeom prst="rect">
            <a:avLst/>
          </a:prstGeom>
          <a:noFill/>
        </p:spPr>
        <p:txBody>
          <a:bodyPr wrap="square" rtlCol="0">
            <a:spAutoFit/>
          </a:bodyPr>
          <a:lstStyle/>
          <a:p>
            <a:pPr algn="ctr"/>
            <a:r>
              <a:rPr lang="en-US" b="1" dirty="0">
                <a:solidFill>
                  <a:schemeClr val="accent2">
                    <a:lumMod val="75000"/>
                  </a:schemeClr>
                </a:solidFill>
                <a:latin typeface="Palatino Linotype" panose="02040502050505030304" pitchFamily="18" charset="0"/>
              </a:rPr>
              <a:t>Benzo</a:t>
            </a:r>
            <a:r>
              <a:rPr lang="en-US" b="1" dirty="0">
                <a:solidFill>
                  <a:srgbClr val="595959"/>
                </a:solidFill>
                <a:latin typeface="Palatino Linotype" panose="02040502050505030304" pitchFamily="18" charset="0"/>
              </a:rPr>
              <a:t>[</a:t>
            </a:r>
            <a:r>
              <a:rPr lang="en-US" b="1" i="1" dirty="0">
                <a:solidFill>
                  <a:srgbClr val="30ACEC"/>
                </a:solidFill>
                <a:latin typeface="Palatino Linotype" panose="02040502050505030304" pitchFamily="18" charset="0"/>
              </a:rPr>
              <a:t>c</a:t>
            </a:r>
            <a:r>
              <a:rPr lang="en-US" b="1" dirty="0">
                <a:solidFill>
                  <a:srgbClr val="595959"/>
                </a:solidFill>
                <a:latin typeface="Palatino Linotype" panose="02040502050505030304" pitchFamily="18" charset="0"/>
              </a:rPr>
              <a:t>]thiophene</a:t>
            </a:r>
          </a:p>
        </p:txBody>
      </p:sp>
      <p:graphicFrame>
        <p:nvGraphicFramePr>
          <p:cNvPr id="19" name="Object 18">
            <a:extLst>
              <a:ext uri="{FF2B5EF4-FFF2-40B4-BE49-F238E27FC236}">
                <a16:creationId xmlns:a16="http://schemas.microsoft.com/office/drawing/2014/main" id="{1AA0F691-B3B2-4C5D-971F-947187E137B2}"/>
              </a:ext>
            </a:extLst>
          </p:cNvPr>
          <p:cNvGraphicFramePr>
            <a:graphicFrameLocks noChangeAspect="1"/>
          </p:cNvGraphicFramePr>
          <p:nvPr>
            <p:extLst>
              <p:ext uri="{D42A27DB-BD31-4B8C-83A1-F6EECF244321}">
                <p14:modId xmlns:p14="http://schemas.microsoft.com/office/powerpoint/2010/main" val="1696060791"/>
              </p:ext>
            </p:extLst>
          </p:nvPr>
        </p:nvGraphicFramePr>
        <p:xfrm>
          <a:off x="4112269" y="3880580"/>
          <a:ext cx="1890712" cy="1360487"/>
        </p:xfrm>
        <a:graphic>
          <a:graphicData uri="http://schemas.openxmlformats.org/presentationml/2006/ole">
            <mc:AlternateContent xmlns:mc="http://schemas.openxmlformats.org/markup-compatibility/2006">
              <mc:Choice xmlns:v="urn:schemas-microsoft-com:vml" Requires="v">
                <p:oleObj spid="_x0000_s24813" name="CS ChemDraw Drawing" r:id="rId7" imgW="1470294" imgH="1058770" progId="ChemDraw.Document.6.0">
                  <p:embed/>
                </p:oleObj>
              </mc:Choice>
              <mc:Fallback>
                <p:oleObj name="CS ChemDraw Drawing" r:id="rId7" imgW="1470294" imgH="1058770" progId="ChemDraw.Document.6.0">
                  <p:embed/>
                  <p:pic>
                    <p:nvPicPr>
                      <p:cNvPr id="10" name="Object 9">
                        <a:extLst>
                          <a:ext uri="{FF2B5EF4-FFF2-40B4-BE49-F238E27FC236}">
                            <a16:creationId xmlns:a16="http://schemas.microsoft.com/office/drawing/2014/main" id="{3275C6E4-FD47-4805-85C4-FE2571E9828B}"/>
                          </a:ext>
                        </a:extLst>
                      </p:cNvPr>
                      <p:cNvPicPr/>
                      <p:nvPr/>
                    </p:nvPicPr>
                    <p:blipFill>
                      <a:blip r:embed="rId8"/>
                      <a:stretch>
                        <a:fillRect/>
                      </a:stretch>
                    </p:blipFill>
                    <p:spPr>
                      <a:xfrm>
                        <a:off x="4112269" y="3880580"/>
                        <a:ext cx="1890712" cy="1360487"/>
                      </a:xfrm>
                      <a:prstGeom prst="rect">
                        <a:avLst/>
                      </a:prstGeom>
                    </p:spPr>
                  </p:pic>
                </p:oleObj>
              </mc:Fallback>
            </mc:AlternateContent>
          </a:graphicData>
        </a:graphic>
      </p:graphicFrame>
      <p:sp>
        <p:nvSpPr>
          <p:cNvPr id="21" name="TextBox 20">
            <a:extLst>
              <a:ext uri="{FF2B5EF4-FFF2-40B4-BE49-F238E27FC236}">
                <a16:creationId xmlns:a16="http://schemas.microsoft.com/office/drawing/2014/main" id="{C980E39D-A50C-485B-954D-F6FBDBD3D2B1}"/>
              </a:ext>
            </a:extLst>
          </p:cNvPr>
          <p:cNvSpPr txBox="1"/>
          <p:nvPr/>
        </p:nvSpPr>
        <p:spPr>
          <a:xfrm>
            <a:off x="4019108" y="5206589"/>
            <a:ext cx="2237873" cy="369332"/>
          </a:xfrm>
          <a:prstGeom prst="rect">
            <a:avLst/>
          </a:prstGeom>
          <a:noFill/>
        </p:spPr>
        <p:txBody>
          <a:bodyPr wrap="square" rtlCol="0">
            <a:spAutoFit/>
          </a:bodyPr>
          <a:lstStyle/>
          <a:p>
            <a:pPr algn="ctr"/>
            <a:r>
              <a:rPr lang="en-US" b="1" dirty="0">
                <a:solidFill>
                  <a:schemeClr val="accent2">
                    <a:lumMod val="75000"/>
                  </a:schemeClr>
                </a:solidFill>
                <a:latin typeface="Palatino Linotype" panose="02040502050505030304" pitchFamily="18" charset="0"/>
              </a:rPr>
              <a:t>Benzo</a:t>
            </a:r>
            <a:r>
              <a:rPr lang="en-US" b="1" dirty="0">
                <a:solidFill>
                  <a:srgbClr val="595959"/>
                </a:solidFill>
                <a:latin typeface="Palatino Linotype" panose="02040502050505030304" pitchFamily="18" charset="0"/>
              </a:rPr>
              <a:t> [</a:t>
            </a:r>
            <a:r>
              <a:rPr lang="en-US" b="1" i="1" dirty="0">
                <a:solidFill>
                  <a:srgbClr val="30ACEC"/>
                </a:solidFill>
                <a:latin typeface="Palatino Linotype" panose="02040502050505030304" pitchFamily="18" charset="0"/>
              </a:rPr>
              <a:t>b</a:t>
            </a:r>
            <a:r>
              <a:rPr lang="en-US" b="1" dirty="0">
                <a:solidFill>
                  <a:srgbClr val="595959"/>
                </a:solidFill>
                <a:latin typeface="Palatino Linotype" panose="02040502050505030304" pitchFamily="18" charset="0"/>
              </a:rPr>
              <a:t>] pyridine</a:t>
            </a:r>
          </a:p>
        </p:txBody>
      </p:sp>
      <p:graphicFrame>
        <p:nvGraphicFramePr>
          <p:cNvPr id="25" name="Object 24">
            <a:extLst>
              <a:ext uri="{FF2B5EF4-FFF2-40B4-BE49-F238E27FC236}">
                <a16:creationId xmlns:a16="http://schemas.microsoft.com/office/drawing/2014/main" id="{CA2B1826-DB96-4DBE-BB61-698DE78E806A}"/>
              </a:ext>
            </a:extLst>
          </p:cNvPr>
          <p:cNvGraphicFramePr>
            <a:graphicFrameLocks noChangeAspect="1"/>
          </p:cNvGraphicFramePr>
          <p:nvPr>
            <p:extLst>
              <p:ext uri="{D42A27DB-BD31-4B8C-83A1-F6EECF244321}">
                <p14:modId xmlns:p14="http://schemas.microsoft.com/office/powerpoint/2010/main" val="2783732828"/>
              </p:ext>
            </p:extLst>
          </p:nvPr>
        </p:nvGraphicFramePr>
        <p:xfrm>
          <a:off x="6421824" y="1692532"/>
          <a:ext cx="1819275" cy="1277938"/>
        </p:xfrm>
        <a:graphic>
          <a:graphicData uri="http://schemas.openxmlformats.org/presentationml/2006/ole">
            <mc:AlternateContent xmlns:mc="http://schemas.openxmlformats.org/markup-compatibility/2006">
              <mc:Choice xmlns:v="urn:schemas-microsoft-com:vml" Requires="v">
                <p:oleObj spid="_x0000_s24814" name="CS ChemDraw Drawing" r:id="rId9" imgW="1413788" imgH="996256" progId="ChemDraw.Document.6.0">
                  <p:embed/>
                </p:oleObj>
              </mc:Choice>
              <mc:Fallback>
                <p:oleObj name="CS ChemDraw Drawing" r:id="rId9" imgW="1413788" imgH="996256" progId="ChemDraw.Document.6.0">
                  <p:embed/>
                  <p:pic>
                    <p:nvPicPr>
                      <p:cNvPr id="10" name="Object 9">
                        <a:extLst>
                          <a:ext uri="{FF2B5EF4-FFF2-40B4-BE49-F238E27FC236}">
                            <a16:creationId xmlns:a16="http://schemas.microsoft.com/office/drawing/2014/main" id="{3275C6E4-FD47-4805-85C4-FE2571E9828B}"/>
                          </a:ext>
                        </a:extLst>
                      </p:cNvPr>
                      <p:cNvPicPr/>
                      <p:nvPr/>
                    </p:nvPicPr>
                    <p:blipFill>
                      <a:blip r:embed="rId10"/>
                      <a:stretch>
                        <a:fillRect/>
                      </a:stretch>
                    </p:blipFill>
                    <p:spPr>
                      <a:xfrm>
                        <a:off x="6421824" y="1692532"/>
                        <a:ext cx="1819275" cy="1277938"/>
                      </a:xfrm>
                      <a:prstGeom prst="rect">
                        <a:avLst/>
                      </a:prstGeom>
                    </p:spPr>
                  </p:pic>
                </p:oleObj>
              </mc:Fallback>
            </mc:AlternateContent>
          </a:graphicData>
        </a:graphic>
      </p:graphicFrame>
      <p:sp>
        <p:nvSpPr>
          <p:cNvPr id="26" name="TextBox 25">
            <a:extLst>
              <a:ext uri="{FF2B5EF4-FFF2-40B4-BE49-F238E27FC236}">
                <a16:creationId xmlns:a16="http://schemas.microsoft.com/office/drawing/2014/main" id="{684EFDD4-E052-49C3-A0B6-2CD7D097C562}"/>
              </a:ext>
            </a:extLst>
          </p:cNvPr>
          <p:cNvSpPr txBox="1"/>
          <p:nvPr/>
        </p:nvSpPr>
        <p:spPr>
          <a:xfrm>
            <a:off x="6149944" y="3014782"/>
            <a:ext cx="2237873" cy="369332"/>
          </a:xfrm>
          <a:prstGeom prst="rect">
            <a:avLst/>
          </a:prstGeom>
          <a:noFill/>
        </p:spPr>
        <p:txBody>
          <a:bodyPr wrap="square" rtlCol="0">
            <a:spAutoFit/>
          </a:bodyPr>
          <a:lstStyle/>
          <a:p>
            <a:pPr algn="ctr"/>
            <a:r>
              <a:rPr lang="en-US" b="1" dirty="0">
                <a:solidFill>
                  <a:schemeClr val="accent2">
                    <a:lumMod val="75000"/>
                  </a:schemeClr>
                </a:solidFill>
                <a:latin typeface="Palatino Linotype" panose="02040502050505030304" pitchFamily="18" charset="0"/>
              </a:rPr>
              <a:t>Benzo</a:t>
            </a:r>
            <a:r>
              <a:rPr lang="en-US" b="1" dirty="0">
                <a:solidFill>
                  <a:srgbClr val="595959"/>
                </a:solidFill>
                <a:latin typeface="Palatino Linotype" panose="02040502050505030304" pitchFamily="18" charset="0"/>
              </a:rPr>
              <a:t>[</a:t>
            </a:r>
            <a:r>
              <a:rPr lang="en-US" b="1" i="1" dirty="0">
                <a:solidFill>
                  <a:srgbClr val="30ACEC"/>
                </a:solidFill>
                <a:latin typeface="Palatino Linotype" panose="02040502050505030304" pitchFamily="18" charset="0"/>
              </a:rPr>
              <a:t>b</a:t>
            </a:r>
            <a:r>
              <a:rPr lang="en-US" b="1" dirty="0">
                <a:solidFill>
                  <a:srgbClr val="595959"/>
                </a:solidFill>
                <a:latin typeface="Palatino Linotype" panose="02040502050505030304" pitchFamily="18" charset="0"/>
              </a:rPr>
              <a:t>]pyrrole</a:t>
            </a:r>
          </a:p>
        </p:txBody>
      </p:sp>
      <p:sp>
        <p:nvSpPr>
          <p:cNvPr id="27" name="TextBox 26">
            <a:extLst>
              <a:ext uri="{FF2B5EF4-FFF2-40B4-BE49-F238E27FC236}">
                <a16:creationId xmlns:a16="http://schemas.microsoft.com/office/drawing/2014/main" id="{EB24584E-5EF0-4F98-A95B-6E9FCFCA4781}"/>
              </a:ext>
            </a:extLst>
          </p:cNvPr>
          <p:cNvSpPr txBox="1"/>
          <p:nvPr/>
        </p:nvSpPr>
        <p:spPr>
          <a:xfrm>
            <a:off x="4501039" y="5524089"/>
            <a:ext cx="1286042" cy="369332"/>
          </a:xfrm>
          <a:prstGeom prst="rect">
            <a:avLst/>
          </a:prstGeom>
          <a:noFill/>
        </p:spPr>
        <p:txBody>
          <a:bodyPr wrap="square" rtlCol="0">
            <a:spAutoFit/>
          </a:bodyPr>
          <a:lstStyle/>
          <a:p>
            <a:pPr algn="ctr"/>
            <a:r>
              <a:rPr lang="en-US" b="1" dirty="0" err="1">
                <a:effectLst>
                  <a:outerShdw blurRad="38100" dist="38100" dir="2700000" algn="tl">
                    <a:srgbClr val="000000">
                      <a:alpha val="43137"/>
                    </a:srgbClr>
                  </a:outerShdw>
                </a:effectLst>
                <a:latin typeface="Palatino Linotype" panose="02040502050505030304" pitchFamily="18" charset="0"/>
              </a:rPr>
              <a:t>Qunioline</a:t>
            </a:r>
            <a:endParaRPr lang="en-US" b="1" dirty="0">
              <a:effectLst>
                <a:outerShdw blurRad="38100" dist="38100" dir="2700000" algn="tl">
                  <a:srgbClr val="000000">
                    <a:alpha val="43137"/>
                  </a:srgbClr>
                </a:outerShdw>
              </a:effectLst>
              <a:latin typeface="Palatino Linotype" panose="02040502050505030304" pitchFamily="18" charset="0"/>
            </a:endParaRPr>
          </a:p>
        </p:txBody>
      </p:sp>
      <p:sp>
        <p:nvSpPr>
          <p:cNvPr id="28" name="TextBox 27">
            <a:extLst>
              <a:ext uri="{FF2B5EF4-FFF2-40B4-BE49-F238E27FC236}">
                <a16:creationId xmlns:a16="http://schemas.microsoft.com/office/drawing/2014/main" id="{969CA18C-B32A-4DEE-B6AC-76B311BAEE23}"/>
              </a:ext>
            </a:extLst>
          </p:cNvPr>
          <p:cNvSpPr txBox="1"/>
          <p:nvPr/>
        </p:nvSpPr>
        <p:spPr>
          <a:xfrm>
            <a:off x="6634549" y="3324929"/>
            <a:ext cx="1286042" cy="369332"/>
          </a:xfrm>
          <a:prstGeom prst="rect">
            <a:avLst/>
          </a:prstGeom>
          <a:noFill/>
        </p:spPr>
        <p:txBody>
          <a:bodyPr wrap="square" rtlCol="0">
            <a:spAutoFit/>
          </a:bodyPr>
          <a:lstStyle/>
          <a:p>
            <a:pPr algn="ctr"/>
            <a:r>
              <a:rPr lang="en-US" b="1" dirty="0">
                <a:effectLst>
                  <a:outerShdw blurRad="38100" dist="38100" dir="2700000" algn="tl">
                    <a:srgbClr val="000000">
                      <a:alpha val="43137"/>
                    </a:srgbClr>
                  </a:outerShdw>
                </a:effectLst>
                <a:latin typeface="Palatino Linotype" panose="02040502050505030304" pitchFamily="18" charset="0"/>
              </a:rPr>
              <a:t>Indole</a:t>
            </a:r>
          </a:p>
        </p:txBody>
      </p:sp>
      <p:sp>
        <p:nvSpPr>
          <p:cNvPr id="16" name="TextBox 15">
            <a:extLst>
              <a:ext uri="{FF2B5EF4-FFF2-40B4-BE49-F238E27FC236}">
                <a16:creationId xmlns:a16="http://schemas.microsoft.com/office/drawing/2014/main" id="{313F9BCC-9D20-4519-A071-D54E28B75245}"/>
              </a:ext>
            </a:extLst>
          </p:cNvPr>
          <p:cNvSpPr txBox="1"/>
          <p:nvPr/>
        </p:nvSpPr>
        <p:spPr>
          <a:xfrm>
            <a:off x="920750" y="806450"/>
            <a:ext cx="7962900" cy="506870"/>
          </a:xfrm>
          <a:prstGeom prst="rect">
            <a:avLst/>
          </a:prstGeom>
          <a:noFill/>
        </p:spPr>
        <p:txBody>
          <a:bodyPr wrap="square" rtlCol="0">
            <a:spAutoFit/>
          </a:bodyPr>
          <a:lstStyle/>
          <a:p>
            <a:pPr marL="514350" indent="-514350" algn="just">
              <a:lnSpc>
                <a:spcPct val="150000"/>
              </a:lnSpc>
              <a:buClr>
                <a:schemeClr val="tx1"/>
              </a:buClr>
              <a:buFont typeface="+mj-lt"/>
              <a:buAutoNum type="romanUcPeriod" startAt="2"/>
            </a:pPr>
            <a:r>
              <a:rPr lang="en-US" sz="2000" b="1" dirty="0">
                <a:solidFill>
                  <a:schemeClr val="tx1">
                    <a:lumMod val="50000"/>
                  </a:schemeClr>
                </a:solidFill>
                <a:effectLst>
                  <a:outerShdw blurRad="38100" dist="38100" dir="2700000" algn="tl">
                    <a:srgbClr val="000000">
                      <a:alpha val="43137"/>
                    </a:srgbClr>
                  </a:outerShdw>
                </a:effectLst>
                <a:latin typeface="Palatino Linotype" panose="02040502050505030304" pitchFamily="18" charset="0"/>
              </a:rPr>
              <a:t>Fused Heterocyclic Compounds:</a:t>
            </a:r>
          </a:p>
        </p:txBody>
      </p:sp>
    </p:spTree>
    <p:extLst>
      <p:ext uri="{BB962C8B-B14F-4D97-AF65-F5344CB8AC3E}">
        <p14:creationId xmlns:p14="http://schemas.microsoft.com/office/powerpoint/2010/main" val="9054093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66E7B45-57A7-46DD-BC2E-85F8D1FBD862}"/>
              </a:ext>
            </a:extLst>
          </p:cNvPr>
          <p:cNvSpPr>
            <a:spLocks noGrp="1"/>
          </p:cNvSpPr>
          <p:nvPr>
            <p:ph type="sldNum" sz="quarter" idx="12"/>
          </p:nvPr>
        </p:nvSpPr>
        <p:spPr/>
        <p:txBody>
          <a:bodyPr/>
          <a:lstStyle/>
          <a:p>
            <a:fld id="{1D94C029-46D2-4EB7-AD29-70B14203DBE4}" type="slidenum">
              <a:rPr lang="en-US" smtClean="0"/>
              <a:t>35</a:t>
            </a:fld>
            <a:endParaRPr lang="en-US"/>
          </a:p>
        </p:txBody>
      </p:sp>
      <p:sp>
        <p:nvSpPr>
          <p:cNvPr id="12" name="Title 12">
            <a:extLst>
              <a:ext uri="{FF2B5EF4-FFF2-40B4-BE49-F238E27FC236}">
                <a16:creationId xmlns:a16="http://schemas.microsoft.com/office/drawing/2014/main" id="{3D9916A7-19AB-4A41-B4BD-9BEC201CD9C5}"/>
              </a:ext>
            </a:extLst>
          </p:cNvPr>
          <p:cNvSpPr>
            <a:spLocks noGrp="1"/>
          </p:cNvSpPr>
          <p:nvPr>
            <p:ph type="title"/>
          </p:nvPr>
        </p:nvSpPr>
        <p:spPr>
          <a:xfrm>
            <a:off x="1060333" y="171451"/>
            <a:ext cx="8300230" cy="704849"/>
          </a:xfrm>
        </p:spPr>
        <p:txBody>
          <a:bodyPr>
            <a:noAutofit/>
          </a:bodyPr>
          <a:lstStyle/>
          <a:p>
            <a:pPr algn="l"/>
            <a:r>
              <a:rPr lang="en-US" sz="4400" b="1" dirty="0">
                <a:solidFill>
                  <a:srgbClr val="30ACEC"/>
                </a:solidFill>
                <a:effectLst>
                  <a:outerShdw blurRad="38100" dist="38100" dir="2700000" algn="tl">
                    <a:srgbClr val="000000">
                      <a:alpha val="43137"/>
                    </a:srgbClr>
                  </a:outerShdw>
                </a:effectLst>
              </a:rPr>
              <a:t>2. The </a:t>
            </a:r>
            <a:r>
              <a:rPr lang="en-US" sz="4400" b="1" dirty="0" err="1">
                <a:solidFill>
                  <a:srgbClr val="30ACEC"/>
                </a:solidFill>
                <a:effectLst>
                  <a:outerShdw blurRad="38100" dist="38100" dir="2700000" algn="tl">
                    <a:srgbClr val="000000">
                      <a:alpha val="43137"/>
                    </a:srgbClr>
                  </a:outerShdw>
                </a:effectLst>
              </a:rPr>
              <a:t>Hantzsch</a:t>
            </a:r>
            <a:r>
              <a:rPr lang="en-US" sz="4400" b="1" dirty="0">
                <a:solidFill>
                  <a:srgbClr val="30ACEC"/>
                </a:solidFill>
                <a:effectLst>
                  <a:outerShdw blurRad="38100" dist="38100" dir="2700000" algn="tl">
                    <a:srgbClr val="000000">
                      <a:alpha val="43137"/>
                    </a:srgbClr>
                  </a:outerShdw>
                </a:effectLst>
              </a:rPr>
              <a:t>-Widman Nomenclature</a:t>
            </a:r>
          </a:p>
        </p:txBody>
      </p:sp>
      <p:graphicFrame>
        <p:nvGraphicFramePr>
          <p:cNvPr id="22" name="Object 21">
            <a:extLst>
              <a:ext uri="{FF2B5EF4-FFF2-40B4-BE49-F238E27FC236}">
                <a16:creationId xmlns:a16="http://schemas.microsoft.com/office/drawing/2014/main" id="{74659932-F67F-4AB7-B76C-FE9472AC49BF}"/>
              </a:ext>
            </a:extLst>
          </p:cNvPr>
          <p:cNvGraphicFramePr>
            <a:graphicFrameLocks noChangeAspect="1"/>
          </p:cNvGraphicFramePr>
          <p:nvPr>
            <p:extLst>
              <p:ext uri="{D42A27DB-BD31-4B8C-83A1-F6EECF244321}">
                <p14:modId xmlns:p14="http://schemas.microsoft.com/office/powerpoint/2010/main" val="1277204750"/>
              </p:ext>
            </p:extLst>
          </p:nvPr>
        </p:nvGraphicFramePr>
        <p:xfrm>
          <a:off x="3741738" y="3970338"/>
          <a:ext cx="2036762" cy="1641475"/>
        </p:xfrm>
        <a:graphic>
          <a:graphicData uri="http://schemas.openxmlformats.org/presentationml/2006/ole">
            <mc:AlternateContent xmlns:mc="http://schemas.openxmlformats.org/markup-compatibility/2006">
              <mc:Choice xmlns:v="urn:schemas-microsoft-com:vml" Requires="v">
                <p:oleObj spid="_x0000_s36907" name="CS ChemDraw Drawing" r:id="rId3" imgW="1582924" imgH="1277962" progId="ChemDraw.Document.6.0">
                  <p:embed/>
                </p:oleObj>
              </mc:Choice>
              <mc:Fallback>
                <p:oleObj name="CS ChemDraw Drawing" r:id="rId3" imgW="1582924" imgH="1277962" progId="ChemDraw.Document.6.0">
                  <p:embed/>
                  <p:pic>
                    <p:nvPicPr>
                      <p:cNvPr id="22" name="Object 21">
                        <a:extLst>
                          <a:ext uri="{FF2B5EF4-FFF2-40B4-BE49-F238E27FC236}">
                            <a16:creationId xmlns:a16="http://schemas.microsoft.com/office/drawing/2014/main" id="{74659932-F67F-4AB7-B76C-FE9472AC49BF}"/>
                          </a:ext>
                        </a:extLst>
                      </p:cNvPr>
                      <p:cNvPicPr/>
                      <p:nvPr/>
                    </p:nvPicPr>
                    <p:blipFill>
                      <a:blip r:embed="rId4"/>
                      <a:stretch>
                        <a:fillRect/>
                      </a:stretch>
                    </p:blipFill>
                    <p:spPr>
                      <a:xfrm>
                        <a:off x="3741738" y="3970338"/>
                        <a:ext cx="2036762" cy="1641475"/>
                      </a:xfrm>
                      <a:prstGeom prst="rect">
                        <a:avLst/>
                      </a:prstGeom>
                    </p:spPr>
                  </p:pic>
                </p:oleObj>
              </mc:Fallback>
            </mc:AlternateContent>
          </a:graphicData>
        </a:graphic>
      </p:graphicFrame>
      <p:sp>
        <p:nvSpPr>
          <p:cNvPr id="24" name="TextBox 23">
            <a:extLst>
              <a:ext uri="{FF2B5EF4-FFF2-40B4-BE49-F238E27FC236}">
                <a16:creationId xmlns:a16="http://schemas.microsoft.com/office/drawing/2014/main" id="{CD1757BE-8389-4092-A7C0-4C8FE5714A73}"/>
              </a:ext>
            </a:extLst>
          </p:cNvPr>
          <p:cNvSpPr txBox="1"/>
          <p:nvPr/>
        </p:nvSpPr>
        <p:spPr>
          <a:xfrm>
            <a:off x="3612727" y="5510503"/>
            <a:ext cx="2237873" cy="369332"/>
          </a:xfrm>
          <a:prstGeom prst="rect">
            <a:avLst/>
          </a:prstGeom>
          <a:noFill/>
        </p:spPr>
        <p:txBody>
          <a:bodyPr wrap="square" rtlCol="0">
            <a:spAutoFit/>
          </a:bodyPr>
          <a:lstStyle/>
          <a:p>
            <a:pPr algn="ctr"/>
            <a:r>
              <a:rPr lang="en-US" b="1" dirty="0">
                <a:solidFill>
                  <a:schemeClr val="accent2">
                    <a:lumMod val="75000"/>
                  </a:schemeClr>
                </a:solidFill>
                <a:latin typeface="Palatino Linotype" panose="02040502050505030304" pitchFamily="18" charset="0"/>
              </a:rPr>
              <a:t>Benzo</a:t>
            </a:r>
            <a:r>
              <a:rPr lang="en-US" b="1" dirty="0">
                <a:solidFill>
                  <a:srgbClr val="595959"/>
                </a:solidFill>
                <a:latin typeface="Palatino Linotype" panose="02040502050505030304" pitchFamily="18" charset="0"/>
              </a:rPr>
              <a:t> [</a:t>
            </a:r>
            <a:r>
              <a:rPr lang="en-US" b="1" i="1" dirty="0">
                <a:solidFill>
                  <a:srgbClr val="30ACEC"/>
                </a:solidFill>
                <a:latin typeface="Palatino Linotype" panose="02040502050505030304" pitchFamily="18" charset="0"/>
              </a:rPr>
              <a:t>d</a:t>
            </a:r>
            <a:r>
              <a:rPr lang="en-US" b="1" dirty="0">
                <a:solidFill>
                  <a:srgbClr val="595959"/>
                </a:solidFill>
                <a:latin typeface="Palatino Linotype" panose="02040502050505030304" pitchFamily="18" charset="0"/>
              </a:rPr>
              <a:t>] </a:t>
            </a:r>
            <a:r>
              <a:rPr lang="en-US" b="1" dirty="0" err="1">
                <a:solidFill>
                  <a:srgbClr val="595959"/>
                </a:solidFill>
                <a:latin typeface="Palatino Linotype" panose="02040502050505030304" pitchFamily="18" charset="0"/>
              </a:rPr>
              <a:t>thiepin</a:t>
            </a:r>
            <a:endParaRPr lang="en-US" b="1" dirty="0">
              <a:solidFill>
                <a:srgbClr val="595959"/>
              </a:solidFill>
              <a:latin typeface="Palatino Linotype" panose="02040502050505030304" pitchFamily="18" charset="0"/>
            </a:endParaRPr>
          </a:p>
        </p:txBody>
      </p:sp>
      <p:sp>
        <p:nvSpPr>
          <p:cNvPr id="20" name="Rectangle 19">
            <a:extLst>
              <a:ext uri="{FF2B5EF4-FFF2-40B4-BE49-F238E27FC236}">
                <a16:creationId xmlns:a16="http://schemas.microsoft.com/office/drawing/2014/main" id="{79EC166C-0CF3-4980-8F18-A16E96F6AEDC}"/>
              </a:ext>
            </a:extLst>
          </p:cNvPr>
          <p:cNvSpPr/>
          <p:nvPr/>
        </p:nvSpPr>
        <p:spPr>
          <a:xfrm>
            <a:off x="731252" y="1988345"/>
            <a:ext cx="8209548" cy="1711944"/>
          </a:xfrm>
          <a:prstGeom prst="rect">
            <a:avLst/>
          </a:prstGeom>
        </p:spPr>
        <p:txBody>
          <a:bodyPr wrap="square">
            <a:spAutoFit/>
          </a:bodyPr>
          <a:lstStyle/>
          <a:p>
            <a:pPr marL="285750" indent="-285750" algn="just">
              <a:lnSpc>
                <a:spcPct val="150000"/>
              </a:lnSpc>
              <a:buFont typeface="Courier New" panose="02070309020205020404" pitchFamily="49" charset="0"/>
              <a:buChar char="o"/>
            </a:pPr>
            <a:r>
              <a:rPr lang="en-US" dirty="0">
                <a:latin typeface="Palatino Linotype" panose="02040502050505030304" pitchFamily="18" charset="0"/>
              </a:rPr>
              <a:t>For compounds where a benzene ring is fused to a heterocyclic ring without a </a:t>
            </a:r>
            <a:r>
              <a:rPr lang="en-US" u="sng" dirty="0">
                <a:latin typeface="Palatino Linotype" panose="02040502050505030304" pitchFamily="18" charset="0"/>
              </a:rPr>
              <a:t>common name</a:t>
            </a:r>
            <a:r>
              <a:rPr lang="en-US" dirty="0">
                <a:latin typeface="Palatino Linotype" panose="02040502050505030304" pitchFamily="18" charset="0"/>
              </a:rPr>
              <a:t>, the name is formed by using '</a:t>
            </a:r>
            <a:r>
              <a:rPr lang="en-US" b="1" dirty="0">
                <a:solidFill>
                  <a:schemeClr val="accent2">
                    <a:lumMod val="75000"/>
                  </a:schemeClr>
                </a:solidFill>
                <a:effectLst>
                  <a:outerShdw blurRad="38100" dist="38100" dir="2700000" algn="tl">
                    <a:srgbClr val="000000">
                      <a:alpha val="43137"/>
                    </a:srgbClr>
                  </a:outerShdw>
                </a:effectLst>
                <a:latin typeface="Palatino Linotype" panose="02040502050505030304" pitchFamily="18" charset="0"/>
              </a:rPr>
              <a:t>benzo</a:t>
            </a:r>
            <a:r>
              <a:rPr lang="en-US" dirty="0">
                <a:latin typeface="Palatino Linotype" panose="02040502050505030304" pitchFamily="18" charset="0"/>
              </a:rPr>
              <a:t>' as a </a:t>
            </a:r>
            <a:r>
              <a:rPr lang="en-US" i="1" dirty="0">
                <a:solidFill>
                  <a:srgbClr val="30ACEC"/>
                </a:solidFill>
                <a:latin typeface="Palatino Linotype" panose="02040502050505030304" pitchFamily="18" charset="0"/>
              </a:rPr>
              <a:t>prefix</a:t>
            </a:r>
            <a:r>
              <a:rPr lang="en-US" dirty="0">
                <a:latin typeface="Palatino Linotype" panose="02040502050505030304" pitchFamily="18" charset="0"/>
              </a:rPr>
              <a:t>, followed by the heterocyclic symmetrical name, with numbers indicating the positions of the heteroatoms.</a:t>
            </a:r>
          </a:p>
        </p:txBody>
      </p:sp>
      <p:sp>
        <p:nvSpPr>
          <p:cNvPr id="8" name="TextBox 7">
            <a:extLst>
              <a:ext uri="{FF2B5EF4-FFF2-40B4-BE49-F238E27FC236}">
                <a16:creationId xmlns:a16="http://schemas.microsoft.com/office/drawing/2014/main" id="{2E32EDA2-B732-4B31-82C3-44C3CE68E5A9}"/>
              </a:ext>
            </a:extLst>
          </p:cNvPr>
          <p:cNvSpPr txBox="1"/>
          <p:nvPr/>
        </p:nvSpPr>
        <p:spPr>
          <a:xfrm>
            <a:off x="920750" y="806450"/>
            <a:ext cx="7962900" cy="506870"/>
          </a:xfrm>
          <a:prstGeom prst="rect">
            <a:avLst/>
          </a:prstGeom>
          <a:noFill/>
        </p:spPr>
        <p:txBody>
          <a:bodyPr wrap="square" rtlCol="0">
            <a:spAutoFit/>
          </a:bodyPr>
          <a:lstStyle/>
          <a:p>
            <a:pPr marL="514350" indent="-514350" algn="just">
              <a:lnSpc>
                <a:spcPct val="150000"/>
              </a:lnSpc>
              <a:buClr>
                <a:schemeClr val="tx1"/>
              </a:buClr>
              <a:buFont typeface="+mj-lt"/>
              <a:buAutoNum type="romanUcPeriod" startAt="2"/>
            </a:pPr>
            <a:r>
              <a:rPr lang="en-US" sz="2000" b="1" dirty="0">
                <a:solidFill>
                  <a:schemeClr val="tx1">
                    <a:lumMod val="50000"/>
                  </a:schemeClr>
                </a:solidFill>
                <a:effectLst>
                  <a:outerShdw blurRad="38100" dist="38100" dir="2700000" algn="tl">
                    <a:srgbClr val="000000">
                      <a:alpha val="43137"/>
                    </a:srgbClr>
                  </a:outerShdw>
                </a:effectLst>
                <a:latin typeface="Palatino Linotype" panose="02040502050505030304" pitchFamily="18" charset="0"/>
              </a:rPr>
              <a:t>Fused Heterocyclic Compounds:</a:t>
            </a:r>
          </a:p>
        </p:txBody>
      </p:sp>
    </p:spTree>
    <p:extLst>
      <p:ext uri="{BB962C8B-B14F-4D97-AF65-F5344CB8AC3E}">
        <p14:creationId xmlns:p14="http://schemas.microsoft.com/office/powerpoint/2010/main" val="26191161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66E7B45-57A7-46DD-BC2E-85F8D1FBD862}"/>
              </a:ext>
            </a:extLst>
          </p:cNvPr>
          <p:cNvSpPr>
            <a:spLocks noGrp="1"/>
          </p:cNvSpPr>
          <p:nvPr>
            <p:ph type="sldNum" sz="quarter" idx="12"/>
          </p:nvPr>
        </p:nvSpPr>
        <p:spPr/>
        <p:txBody>
          <a:bodyPr/>
          <a:lstStyle/>
          <a:p>
            <a:fld id="{1D94C029-46D2-4EB7-AD29-70B14203DBE4}" type="slidenum">
              <a:rPr lang="en-US" smtClean="0"/>
              <a:t>36</a:t>
            </a:fld>
            <a:endParaRPr lang="en-US"/>
          </a:p>
        </p:txBody>
      </p:sp>
      <p:sp>
        <p:nvSpPr>
          <p:cNvPr id="12" name="Title 12">
            <a:extLst>
              <a:ext uri="{FF2B5EF4-FFF2-40B4-BE49-F238E27FC236}">
                <a16:creationId xmlns:a16="http://schemas.microsoft.com/office/drawing/2014/main" id="{3D9916A7-19AB-4A41-B4BD-9BEC201CD9C5}"/>
              </a:ext>
            </a:extLst>
          </p:cNvPr>
          <p:cNvSpPr>
            <a:spLocks noGrp="1"/>
          </p:cNvSpPr>
          <p:nvPr>
            <p:ph type="title"/>
          </p:nvPr>
        </p:nvSpPr>
        <p:spPr>
          <a:xfrm>
            <a:off x="1060333" y="171451"/>
            <a:ext cx="8300230" cy="704849"/>
          </a:xfrm>
        </p:spPr>
        <p:txBody>
          <a:bodyPr>
            <a:noAutofit/>
          </a:bodyPr>
          <a:lstStyle/>
          <a:p>
            <a:pPr algn="l"/>
            <a:r>
              <a:rPr lang="en-US" sz="4400" b="1" dirty="0">
                <a:solidFill>
                  <a:srgbClr val="30ACEC"/>
                </a:solidFill>
                <a:effectLst>
                  <a:outerShdw blurRad="38100" dist="38100" dir="2700000" algn="tl">
                    <a:srgbClr val="000000">
                      <a:alpha val="43137"/>
                    </a:srgbClr>
                  </a:outerShdw>
                </a:effectLst>
              </a:rPr>
              <a:t>2. The </a:t>
            </a:r>
            <a:r>
              <a:rPr lang="en-US" sz="4400" b="1" dirty="0" err="1">
                <a:solidFill>
                  <a:srgbClr val="30ACEC"/>
                </a:solidFill>
                <a:effectLst>
                  <a:outerShdw blurRad="38100" dist="38100" dir="2700000" algn="tl">
                    <a:srgbClr val="000000">
                      <a:alpha val="43137"/>
                    </a:srgbClr>
                  </a:outerShdw>
                </a:effectLst>
              </a:rPr>
              <a:t>Hantzsch</a:t>
            </a:r>
            <a:r>
              <a:rPr lang="en-US" sz="4400" b="1" dirty="0">
                <a:solidFill>
                  <a:srgbClr val="30ACEC"/>
                </a:solidFill>
                <a:effectLst>
                  <a:outerShdw blurRad="38100" dist="38100" dir="2700000" algn="tl">
                    <a:srgbClr val="000000">
                      <a:alpha val="43137"/>
                    </a:srgbClr>
                  </a:outerShdw>
                </a:effectLst>
              </a:rPr>
              <a:t>-Widman Nomenclature</a:t>
            </a:r>
          </a:p>
        </p:txBody>
      </p:sp>
      <p:sp>
        <p:nvSpPr>
          <p:cNvPr id="9" name="Rectangle 8">
            <a:extLst>
              <a:ext uri="{FF2B5EF4-FFF2-40B4-BE49-F238E27FC236}">
                <a16:creationId xmlns:a16="http://schemas.microsoft.com/office/drawing/2014/main" id="{9805BF25-30E5-4845-83A0-37ACFE9108D0}"/>
              </a:ext>
            </a:extLst>
          </p:cNvPr>
          <p:cNvSpPr/>
          <p:nvPr/>
        </p:nvSpPr>
        <p:spPr>
          <a:xfrm>
            <a:off x="985252" y="1429545"/>
            <a:ext cx="8158748" cy="465448"/>
          </a:xfrm>
          <a:prstGeom prst="rect">
            <a:avLst/>
          </a:prstGeom>
        </p:spPr>
        <p:txBody>
          <a:bodyPr wrap="square">
            <a:spAutoFit/>
          </a:bodyPr>
          <a:lstStyle/>
          <a:p>
            <a:pPr marL="342900" indent="-342900">
              <a:lnSpc>
                <a:spcPct val="150000"/>
              </a:lnSpc>
              <a:buFont typeface="+mj-lt"/>
              <a:buAutoNum type="arabicPeriod" startAt="2"/>
            </a:pPr>
            <a:r>
              <a:rPr lang="en-US" b="1" u="sng" dirty="0">
                <a:latin typeface="Palatino Linotype" panose="02040502050505030304" pitchFamily="18" charset="0"/>
              </a:rPr>
              <a:t>Nomenclature of fused heterocyclic compounds:</a:t>
            </a:r>
          </a:p>
        </p:txBody>
      </p:sp>
      <p:sp>
        <p:nvSpPr>
          <p:cNvPr id="18" name="Rectangle 17">
            <a:extLst>
              <a:ext uri="{FF2B5EF4-FFF2-40B4-BE49-F238E27FC236}">
                <a16:creationId xmlns:a16="http://schemas.microsoft.com/office/drawing/2014/main" id="{F875BA1B-2268-4EAC-A36B-792F5D47D885}"/>
              </a:ext>
            </a:extLst>
          </p:cNvPr>
          <p:cNvSpPr/>
          <p:nvPr/>
        </p:nvSpPr>
        <p:spPr>
          <a:xfrm>
            <a:off x="731252" y="1988345"/>
            <a:ext cx="8412748" cy="1296445"/>
          </a:xfrm>
          <a:prstGeom prst="rect">
            <a:avLst/>
          </a:prstGeom>
        </p:spPr>
        <p:txBody>
          <a:bodyPr wrap="square">
            <a:spAutoFit/>
          </a:bodyPr>
          <a:lstStyle/>
          <a:p>
            <a:pPr marL="285750" indent="-285750">
              <a:lnSpc>
                <a:spcPct val="150000"/>
              </a:lnSpc>
              <a:buFont typeface="Courier New" panose="02070309020205020404" pitchFamily="49" charset="0"/>
              <a:buChar char="o"/>
            </a:pPr>
            <a:r>
              <a:rPr lang="en-US" dirty="0">
                <a:latin typeface="Palatino Linotype" panose="02040502050505030304" pitchFamily="18" charset="0"/>
              </a:rPr>
              <a:t>The name of the heterocyclic ring is taken as the parent compound (</a:t>
            </a:r>
            <a:r>
              <a:rPr lang="en-US" b="1" dirty="0">
                <a:effectLst>
                  <a:outerShdw blurRad="38100" dist="38100" dir="2700000" algn="tl">
                    <a:srgbClr val="000000">
                      <a:alpha val="43137"/>
                    </a:srgbClr>
                  </a:outerShdw>
                </a:effectLst>
                <a:latin typeface="Palatino Linotype" panose="02040502050505030304" pitchFamily="18" charset="0"/>
              </a:rPr>
              <a:t>base</a:t>
            </a:r>
            <a:r>
              <a:rPr lang="en-US" dirty="0">
                <a:latin typeface="Palatino Linotype" panose="02040502050505030304" pitchFamily="18" charset="0"/>
              </a:rPr>
              <a:t>) and the ring containing </a:t>
            </a:r>
            <a:r>
              <a:rPr lang="en-US" dirty="0">
                <a:solidFill>
                  <a:srgbClr val="0070C0"/>
                </a:solidFill>
                <a:latin typeface="Palatino Linotype" panose="02040502050505030304" pitchFamily="18" charset="0"/>
              </a:rPr>
              <a:t>Nitrogen</a:t>
            </a:r>
            <a:r>
              <a:rPr lang="en-US" dirty="0">
                <a:latin typeface="Palatino Linotype" panose="02040502050505030304" pitchFamily="18" charset="0"/>
              </a:rPr>
              <a:t> ‘</a:t>
            </a:r>
            <a:r>
              <a:rPr lang="en-US" b="1" dirty="0">
                <a:solidFill>
                  <a:srgbClr val="0070C0"/>
                </a:solidFill>
                <a:effectLst>
                  <a:outerShdw blurRad="38100" dist="38100" dir="2700000" algn="tl">
                    <a:srgbClr val="000000">
                      <a:alpha val="43137"/>
                    </a:srgbClr>
                  </a:outerShdw>
                </a:effectLst>
                <a:latin typeface="Palatino Linotype" panose="02040502050505030304" pitchFamily="18" charset="0"/>
              </a:rPr>
              <a:t>N</a:t>
            </a:r>
            <a:r>
              <a:rPr lang="en-US" dirty="0">
                <a:latin typeface="Palatino Linotype" panose="02040502050505030304" pitchFamily="18" charset="0"/>
              </a:rPr>
              <a:t>’ is given priority, followed by </a:t>
            </a:r>
            <a:r>
              <a:rPr lang="en-US" dirty="0">
                <a:solidFill>
                  <a:srgbClr val="FF0000"/>
                </a:solidFill>
                <a:latin typeface="Palatino Linotype" panose="02040502050505030304" pitchFamily="18" charset="0"/>
              </a:rPr>
              <a:t>Oxygen</a:t>
            </a:r>
            <a:r>
              <a:rPr lang="en-US" dirty="0">
                <a:latin typeface="Palatino Linotype" panose="02040502050505030304" pitchFamily="18" charset="0"/>
              </a:rPr>
              <a:t> ‘</a:t>
            </a:r>
            <a:r>
              <a:rPr lang="en-US" b="1" dirty="0">
                <a:solidFill>
                  <a:srgbClr val="FF0000"/>
                </a:solidFill>
                <a:effectLst>
                  <a:outerShdw blurRad="38100" dist="38100" dir="2700000" algn="tl">
                    <a:srgbClr val="000000">
                      <a:alpha val="43137"/>
                    </a:srgbClr>
                  </a:outerShdw>
                </a:effectLst>
                <a:latin typeface="Palatino Linotype" panose="02040502050505030304" pitchFamily="18" charset="0"/>
              </a:rPr>
              <a:t>O</a:t>
            </a:r>
            <a:r>
              <a:rPr lang="en-US" dirty="0">
                <a:latin typeface="Palatino Linotype" panose="02040502050505030304" pitchFamily="18" charset="0"/>
              </a:rPr>
              <a:t>’ and then </a:t>
            </a:r>
            <a:r>
              <a:rPr lang="en-US" dirty="0">
                <a:solidFill>
                  <a:schemeClr val="accent3"/>
                </a:solidFill>
                <a:latin typeface="Palatino Linotype" panose="02040502050505030304" pitchFamily="18" charset="0"/>
              </a:rPr>
              <a:t>Sulfur</a:t>
            </a:r>
            <a:r>
              <a:rPr lang="en-US" dirty="0">
                <a:latin typeface="Palatino Linotype" panose="02040502050505030304" pitchFamily="18" charset="0"/>
              </a:rPr>
              <a:t> ‘</a:t>
            </a:r>
            <a:r>
              <a:rPr lang="en-US" b="1" dirty="0">
                <a:solidFill>
                  <a:schemeClr val="accent3"/>
                </a:solidFill>
                <a:effectLst>
                  <a:outerShdw blurRad="38100" dist="38100" dir="2700000" algn="tl">
                    <a:srgbClr val="000000">
                      <a:alpha val="43137"/>
                    </a:srgbClr>
                  </a:outerShdw>
                </a:effectLst>
                <a:latin typeface="Palatino Linotype" panose="02040502050505030304" pitchFamily="18" charset="0"/>
              </a:rPr>
              <a:t>S</a:t>
            </a:r>
            <a:r>
              <a:rPr lang="en-US" dirty="0">
                <a:latin typeface="Palatino Linotype" panose="02040502050505030304" pitchFamily="18" charset="0"/>
              </a:rPr>
              <a:t>’.</a:t>
            </a:r>
          </a:p>
        </p:txBody>
      </p:sp>
      <p:sp>
        <p:nvSpPr>
          <p:cNvPr id="11" name="TextBox 10">
            <a:extLst>
              <a:ext uri="{FF2B5EF4-FFF2-40B4-BE49-F238E27FC236}">
                <a16:creationId xmlns:a16="http://schemas.microsoft.com/office/drawing/2014/main" id="{1E45BCA1-26B7-4E7B-AB21-9C429A0F61E2}"/>
              </a:ext>
            </a:extLst>
          </p:cNvPr>
          <p:cNvSpPr txBox="1"/>
          <p:nvPr/>
        </p:nvSpPr>
        <p:spPr>
          <a:xfrm>
            <a:off x="1206842" y="5693889"/>
            <a:ext cx="7220466" cy="369332"/>
          </a:xfrm>
          <a:prstGeom prst="rect">
            <a:avLst/>
          </a:prstGeom>
          <a:noFill/>
          <a:ln w="19050">
            <a:solidFill>
              <a:srgbClr val="30ACEC"/>
            </a:solidFill>
          </a:ln>
        </p:spPr>
        <p:txBody>
          <a:bodyPr wrap="square" rtlCol="0">
            <a:spAutoFit/>
          </a:bodyPr>
          <a:lstStyle/>
          <a:p>
            <a:pPr algn="ctr"/>
            <a:r>
              <a:rPr lang="en-US" b="1" dirty="0">
                <a:solidFill>
                  <a:schemeClr val="accent2">
                    <a:lumMod val="75000"/>
                  </a:schemeClr>
                </a:solidFill>
                <a:effectLst>
                  <a:outerShdw blurRad="38100" dist="38100" dir="2700000" algn="tl">
                    <a:srgbClr val="000000">
                      <a:alpha val="43137"/>
                    </a:srgbClr>
                  </a:outerShdw>
                </a:effectLst>
                <a:latin typeface="Palatino Linotype" panose="02040502050505030304" pitchFamily="18" charset="0"/>
              </a:rPr>
              <a:t>Name of fused ring</a:t>
            </a:r>
            <a:r>
              <a:rPr lang="en-US" b="1" dirty="0">
                <a:effectLst>
                  <a:outerShdw blurRad="38100" dist="38100" dir="2700000" algn="tl">
                    <a:srgbClr val="000000">
                      <a:alpha val="43137"/>
                    </a:srgbClr>
                  </a:outerShdw>
                </a:effectLst>
                <a:latin typeface="Palatino Linotype" panose="02040502050505030304" pitchFamily="18" charset="0"/>
              </a:rPr>
              <a:t> + [</a:t>
            </a:r>
            <a:r>
              <a:rPr lang="en-US" b="1" dirty="0">
                <a:solidFill>
                  <a:srgbClr val="30ACEC"/>
                </a:solidFill>
                <a:effectLst>
                  <a:outerShdw blurRad="38100" dist="38100" dir="2700000" algn="tl">
                    <a:srgbClr val="000000">
                      <a:alpha val="43137"/>
                    </a:srgbClr>
                  </a:outerShdw>
                </a:effectLst>
                <a:latin typeface="Palatino Linotype" panose="02040502050505030304" pitchFamily="18" charset="0"/>
              </a:rPr>
              <a:t>number, number - letter</a:t>
            </a:r>
            <a:r>
              <a:rPr lang="en-US" b="1" dirty="0">
                <a:effectLst>
                  <a:outerShdw blurRad="38100" dist="38100" dir="2700000" algn="tl">
                    <a:srgbClr val="000000">
                      <a:alpha val="43137"/>
                    </a:srgbClr>
                  </a:outerShdw>
                </a:effectLst>
                <a:latin typeface="Palatino Linotype" panose="02040502050505030304" pitchFamily="18" charset="0"/>
              </a:rPr>
              <a:t>] + Name of base ring</a:t>
            </a:r>
          </a:p>
        </p:txBody>
      </p:sp>
      <p:sp>
        <p:nvSpPr>
          <p:cNvPr id="13" name="Rectangle 12">
            <a:extLst>
              <a:ext uri="{FF2B5EF4-FFF2-40B4-BE49-F238E27FC236}">
                <a16:creationId xmlns:a16="http://schemas.microsoft.com/office/drawing/2014/main" id="{2D4F471C-614F-42B4-B2B5-FCC20B0318DF}"/>
              </a:ext>
            </a:extLst>
          </p:cNvPr>
          <p:cNvSpPr/>
          <p:nvPr/>
        </p:nvSpPr>
        <p:spPr>
          <a:xfrm>
            <a:off x="520795" y="3243830"/>
            <a:ext cx="8412748" cy="1711944"/>
          </a:xfrm>
          <a:prstGeom prst="rect">
            <a:avLst/>
          </a:prstGeom>
        </p:spPr>
        <p:txBody>
          <a:bodyPr wrap="square">
            <a:spAutoFit/>
          </a:bodyPr>
          <a:lstStyle/>
          <a:p>
            <a:pPr marL="285750" indent="-285750" algn="just">
              <a:lnSpc>
                <a:spcPct val="150000"/>
              </a:lnSpc>
              <a:buFont typeface="Courier New" panose="02070309020205020404" pitchFamily="49" charset="0"/>
              <a:buChar char="o"/>
            </a:pPr>
            <a:r>
              <a:rPr lang="en-US" dirty="0">
                <a:latin typeface="Palatino Linotype" panose="02040502050505030304" pitchFamily="18" charset="0"/>
              </a:rPr>
              <a:t>To name fused heterocyclic systems consisting of two </a:t>
            </a:r>
            <a:r>
              <a:rPr lang="en-US" dirty="0" err="1">
                <a:latin typeface="Palatino Linotype" panose="02040502050505030304" pitchFamily="18" charset="0"/>
              </a:rPr>
              <a:t>monoheterocyclic</a:t>
            </a:r>
            <a:r>
              <a:rPr lang="en-US" dirty="0">
                <a:latin typeface="Palatino Linotype" panose="02040502050505030304" pitchFamily="18" charset="0"/>
              </a:rPr>
              <a:t> units or benzoheterocycles (</a:t>
            </a:r>
            <a:r>
              <a:rPr lang="en-US" i="1" dirty="0">
                <a:latin typeface="Palatino Linotype" panose="02040502050505030304" pitchFamily="18" charset="0"/>
              </a:rPr>
              <a:t>e.g.</a:t>
            </a:r>
            <a:r>
              <a:rPr lang="en-US" dirty="0">
                <a:latin typeface="Palatino Linotype" panose="02040502050505030304" pitchFamily="18" charset="0"/>
              </a:rPr>
              <a:t>, </a:t>
            </a:r>
            <a:r>
              <a:rPr lang="en-US" dirty="0" err="1">
                <a:latin typeface="Palatino Linotype" panose="02040502050505030304" pitchFamily="18" charset="0"/>
              </a:rPr>
              <a:t>chromene</a:t>
            </a:r>
            <a:r>
              <a:rPr lang="en-US" dirty="0">
                <a:latin typeface="Palatino Linotype" panose="02040502050505030304" pitchFamily="18" charset="0"/>
              </a:rPr>
              <a:t>) fused with another heterocyclic ring, one system is regarded as the parent (</a:t>
            </a:r>
            <a:r>
              <a:rPr lang="en-US" b="1" dirty="0">
                <a:effectLst>
                  <a:outerShdw blurRad="38100" dist="38100" dir="2700000" algn="tl">
                    <a:srgbClr val="000000">
                      <a:alpha val="43137"/>
                    </a:srgbClr>
                  </a:outerShdw>
                </a:effectLst>
                <a:latin typeface="Palatino Linotype" panose="02040502050505030304" pitchFamily="18" charset="0"/>
              </a:rPr>
              <a:t>base</a:t>
            </a:r>
            <a:r>
              <a:rPr lang="en-US" dirty="0">
                <a:latin typeface="Palatino Linotype" panose="02040502050505030304" pitchFamily="18" charset="0"/>
              </a:rPr>
              <a:t>), while the other is considered a substituent.</a:t>
            </a:r>
          </a:p>
        </p:txBody>
      </p:sp>
      <p:sp>
        <p:nvSpPr>
          <p:cNvPr id="15" name="TextBox 14">
            <a:extLst>
              <a:ext uri="{FF2B5EF4-FFF2-40B4-BE49-F238E27FC236}">
                <a16:creationId xmlns:a16="http://schemas.microsoft.com/office/drawing/2014/main" id="{4364D24F-A754-4F72-A3DA-9AB55A01C473}"/>
              </a:ext>
            </a:extLst>
          </p:cNvPr>
          <p:cNvSpPr txBox="1"/>
          <p:nvPr/>
        </p:nvSpPr>
        <p:spPr>
          <a:xfrm>
            <a:off x="2374261" y="5228279"/>
            <a:ext cx="4711700" cy="369332"/>
          </a:xfrm>
          <a:prstGeom prst="rect">
            <a:avLst/>
          </a:prstGeom>
          <a:noFill/>
          <a:ln w="19050">
            <a:solidFill>
              <a:srgbClr val="30ACEC"/>
            </a:solidFill>
          </a:ln>
        </p:spPr>
        <p:txBody>
          <a:bodyPr wrap="square" rtlCol="0">
            <a:spAutoFit/>
          </a:bodyPr>
          <a:lstStyle/>
          <a:p>
            <a:pPr algn="ctr"/>
            <a:r>
              <a:rPr lang="en-US" b="1" dirty="0">
                <a:solidFill>
                  <a:schemeClr val="accent2">
                    <a:lumMod val="75000"/>
                  </a:schemeClr>
                </a:solidFill>
                <a:effectLst>
                  <a:outerShdw blurRad="38100" dist="38100" dir="2700000" algn="tl">
                    <a:srgbClr val="000000">
                      <a:alpha val="43137"/>
                    </a:srgbClr>
                  </a:outerShdw>
                </a:effectLst>
                <a:latin typeface="Palatino Linotype" panose="02040502050505030304" pitchFamily="18" charset="0"/>
              </a:rPr>
              <a:t>Fused</a:t>
            </a:r>
            <a:r>
              <a:rPr lang="en-US" b="1" dirty="0">
                <a:effectLst>
                  <a:outerShdw blurRad="38100" dist="38100" dir="2700000" algn="tl">
                    <a:srgbClr val="000000">
                      <a:alpha val="43137"/>
                    </a:srgbClr>
                  </a:outerShdw>
                </a:effectLst>
                <a:latin typeface="Palatino Linotype" panose="02040502050505030304" pitchFamily="18" charset="0"/>
              </a:rPr>
              <a:t> [</a:t>
            </a:r>
            <a:r>
              <a:rPr lang="en-US" b="1" dirty="0">
                <a:solidFill>
                  <a:srgbClr val="30ACEC"/>
                </a:solidFill>
                <a:effectLst>
                  <a:outerShdw blurRad="38100" dist="38100" dir="2700000" algn="tl">
                    <a:srgbClr val="000000">
                      <a:alpha val="43137"/>
                    </a:srgbClr>
                  </a:outerShdw>
                </a:effectLst>
                <a:latin typeface="Palatino Linotype" panose="02040502050505030304" pitchFamily="18" charset="0"/>
              </a:rPr>
              <a:t>number, number - letter</a:t>
            </a:r>
            <a:r>
              <a:rPr lang="en-US" b="1" dirty="0">
                <a:effectLst>
                  <a:outerShdw blurRad="38100" dist="38100" dir="2700000" algn="tl">
                    <a:srgbClr val="000000">
                      <a:alpha val="43137"/>
                    </a:srgbClr>
                  </a:outerShdw>
                </a:effectLst>
                <a:latin typeface="Palatino Linotype" panose="02040502050505030304" pitchFamily="18" charset="0"/>
              </a:rPr>
              <a:t>] Base</a:t>
            </a:r>
          </a:p>
        </p:txBody>
      </p:sp>
      <p:graphicFrame>
        <p:nvGraphicFramePr>
          <p:cNvPr id="14" name="Object 13">
            <a:extLst>
              <a:ext uri="{FF2B5EF4-FFF2-40B4-BE49-F238E27FC236}">
                <a16:creationId xmlns:a16="http://schemas.microsoft.com/office/drawing/2014/main" id="{7FE9C27D-6E3D-4CB9-B244-13A53B3C512D}"/>
              </a:ext>
            </a:extLst>
          </p:cNvPr>
          <p:cNvGraphicFramePr>
            <a:graphicFrameLocks noChangeAspect="1"/>
          </p:cNvGraphicFramePr>
          <p:nvPr>
            <p:extLst>
              <p:ext uri="{D42A27DB-BD31-4B8C-83A1-F6EECF244321}">
                <p14:modId xmlns:p14="http://schemas.microsoft.com/office/powerpoint/2010/main" val="2099123005"/>
              </p:ext>
            </p:extLst>
          </p:nvPr>
        </p:nvGraphicFramePr>
        <p:xfrm>
          <a:off x="3262313" y="4872381"/>
          <a:ext cx="714375" cy="377825"/>
        </p:xfrm>
        <a:graphic>
          <a:graphicData uri="http://schemas.openxmlformats.org/presentationml/2006/ole">
            <mc:AlternateContent xmlns:mc="http://schemas.openxmlformats.org/markup-compatibility/2006">
              <mc:Choice xmlns:v="urn:schemas-microsoft-com:vml" Requires="v">
                <p:oleObj spid="_x0000_s30817" name="CS ChemDraw Drawing" r:id="rId3" imgW="714721" imgH="377454" progId="ChemDraw.Document.6.0">
                  <p:embed/>
                </p:oleObj>
              </mc:Choice>
              <mc:Fallback>
                <p:oleObj name="CS ChemDraw Drawing" r:id="rId3" imgW="714721" imgH="377454" progId="ChemDraw.Document.6.0">
                  <p:embed/>
                  <p:pic>
                    <p:nvPicPr>
                      <p:cNvPr id="20" name="Object 19">
                        <a:extLst>
                          <a:ext uri="{FF2B5EF4-FFF2-40B4-BE49-F238E27FC236}">
                            <a16:creationId xmlns:a16="http://schemas.microsoft.com/office/drawing/2014/main" id="{854932F6-B5B0-41E5-B2A7-A5C59658F6EC}"/>
                          </a:ext>
                        </a:extLst>
                      </p:cNvPr>
                      <p:cNvPicPr/>
                      <p:nvPr/>
                    </p:nvPicPr>
                    <p:blipFill>
                      <a:blip r:embed="rId4"/>
                      <a:stretch>
                        <a:fillRect/>
                      </a:stretch>
                    </p:blipFill>
                    <p:spPr>
                      <a:xfrm>
                        <a:off x="3262313" y="4872381"/>
                        <a:ext cx="714375" cy="377825"/>
                      </a:xfrm>
                      <a:prstGeom prst="rect">
                        <a:avLst/>
                      </a:prstGeom>
                    </p:spPr>
                  </p:pic>
                </p:oleObj>
              </mc:Fallback>
            </mc:AlternateContent>
          </a:graphicData>
        </a:graphic>
      </p:graphicFrame>
      <p:graphicFrame>
        <p:nvGraphicFramePr>
          <p:cNvPr id="19" name="Object 18">
            <a:extLst>
              <a:ext uri="{FF2B5EF4-FFF2-40B4-BE49-F238E27FC236}">
                <a16:creationId xmlns:a16="http://schemas.microsoft.com/office/drawing/2014/main" id="{E0FF5D9D-D9C7-41EF-A5AA-D50B86A39258}"/>
              </a:ext>
            </a:extLst>
          </p:cNvPr>
          <p:cNvGraphicFramePr>
            <a:graphicFrameLocks noChangeAspect="1"/>
          </p:cNvGraphicFramePr>
          <p:nvPr>
            <p:extLst>
              <p:ext uri="{D42A27DB-BD31-4B8C-83A1-F6EECF244321}">
                <p14:modId xmlns:p14="http://schemas.microsoft.com/office/powerpoint/2010/main" val="3799849665"/>
              </p:ext>
            </p:extLst>
          </p:nvPr>
        </p:nvGraphicFramePr>
        <p:xfrm>
          <a:off x="5699125" y="4863800"/>
          <a:ext cx="720725" cy="377825"/>
        </p:xfrm>
        <a:graphic>
          <a:graphicData uri="http://schemas.openxmlformats.org/presentationml/2006/ole">
            <mc:AlternateContent xmlns:mc="http://schemas.openxmlformats.org/markup-compatibility/2006">
              <mc:Choice xmlns:v="urn:schemas-microsoft-com:vml" Requires="v">
                <p:oleObj spid="_x0000_s30818" name="CS ChemDraw Drawing" r:id="rId5" imgW="720448" imgH="377454" progId="ChemDraw.Document.6.0">
                  <p:embed/>
                </p:oleObj>
              </mc:Choice>
              <mc:Fallback>
                <p:oleObj name="CS ChemDraw Drawing" r:id="rId5" imgW="720448" imgH="377454" progId="ChemDraw.Document.6.0">
                  <p:embed/>
                  <p:pic>
                    <p:nvPicPr>
                      <p:cNvPr id="14" name="Object 13">
                        <a:extLst>
                          <a:ext uri="{FF2B5EF4-FFF2-40B4-BE49-F238E27FC236}">
                            <a16:creationId xmlns:a16="http://schemas.microsoft.com/office/drawing/2014/main" id="{7FE9C27D-6E3D-4CB9-B244-13A53B3C512D}"/>
                          </a:ext>
                        </a:extLst>
                      </p:cNvPr>
                      <p:cNvPicPr/>
                      <p:nvPr/>
                    </p:nvPicPr>
                    <p:blipFill>
                      <a:blip r:embed="rId6"/>
                      <a:stretch>
                        <a:fillRect/>
                      </a:stretch>
                    </p:blipFill>
                    <p:spPr>
                      <a:xfrm>
                        <a:off x="5699125" y="4863800"/>
                        <a:ext cx="720725" cy="377825"/>
                      </a:xfrm>
                      <a:prstGeom prst="rect">
                        <a:avLst/>
                      </a:prstGeom>
                    </p:spPr>
                  </p:pic>
                </p:oleObj>
              </mc:Fallback>
            </mc:AlternateContent>
          </a:graphicData>
        </a:graphic>
      </p:graphicFrame>
      <p:graphicFrame>
        <p:nvGraphicFramePr>
          <p:cNvPr id="21" name="Object 20">
            <a:extLst>
              <a:ext uri="{FF2B5EF4-FFF2-40B4-BE49-F238E27FC236}">
                <a16:creationId xmlns:a16="http://schemas.microsoft.com/office/drawing/2014/main" id="{3A599696-B78D-468F-BD10-B931C297EFB6}"/>
              </a:ext>
            </a:extLst>
          </p:cNvPr>
          <p:cNvGraphicFramePr>
            <a:graphicFrameLocks noChangeAspect="1"/>
          </p:cNvGraphicFramePr>
          <p:nvPr>
            <p:extLst>
              <p:ext uri="{D42A27DB-BD31-4B8C-83A1-F6EECF244321}">
                <p14:modId xmlns:p14="http://schemas.microsoft.com/office/powerpoint/2010/main" val="383379583"/>
              </p:ext>
            </p:extLst>
          </p:nvPr>
        </p:nvGraphicFramePr>
        <p:xfrm>
          <a:off x="3261498" y="4861140"/>
          <a:ext cx="1371600" cy="407987"/>
        </p:xfrm>
        <a:graphic>
          <a:graphicData uri="http://schemas.openxmlformats.org/presentationml/2006/ole">
            <mc:AlternateContent xmlns:mc="http://schemas.openxmlformats.org/markup-compatibility/2006">
              <mc:Choice xmlns:v="urn:schemas-microsoft-com:vml" Requires="v">
                <p:oleObj spid="_x0000_s30819" name="CS ChemDraw Drawing" r:id="rId7" imgW="1371409" imgH="407919" progId="ChemDraw.Document.6.0">
                  <p:embed/>
                </p:oleObj>
              </mc:Choice>
              <mc:Fallback>
                <p:oleObj name="CS ChemDraw Drawing" r:id="rId7" imgW="1371409" imgH="407919" progId="ChemDraw.Document.6.0">
                  <p:embed/>
                  <p:pic>
                    <p:nvPicPr>
                      <p:cNvPr id="14" name="Object 13">
                        <a:extLst>
                          <a:ext uri="{FF2B5EF4-FFF2-40B4-BE49-F238E27FC236}">
                            <a16:creationId xmlns:a16="http://schemas.microsoft.com/office/drawing/2014/main" id="{7FE9C27D-6E3D-4CB9-B244-13A53B3C512D}"/>
                          </a:ext>
                        </a:extLst>
                      </p:cNvPr>
                      <p:cNvPicPr/>
                      <p:nvPr/>
                    </p:nvPicPr>
                    <p:blipFill>
                      <a:blip r:embed="rId8"/>
                      <a:stretch>
                        <a:fillRect/>
                      </a:stretch>
                    </p:blipFill>
                    <p:spPr>
                      <a:xfrm>
                        <a:off x="3261498" y="4861140"/>
                        <a:ext cx="1371600" cy="407987"/>
                      </a:xfrm>
                      <a:prstGeom prst="rect">
                        <a:avLst/>
                      </a:prstGeom>
                    </p:spPr>
                  </p:pic>
                </p:oleObj>
              </mc:Fallback>
            </mc:AlternateContent>
          </a:graphicData>
        </a:graphic>
      </p:graphicFrame>
      <p:sp>
        <p:nvSpPr>
          <p:cNvPr id="16" name="TextBox 15">
            <a:extLst>
              <a:ext uri="{FF2B5EF4-FFF2-40B4-BE49-F238E27FC236}">
                <a16:creationId xmlns:a16="http://schemas.microsoft.com/office/drawing/2014/main" id="{8A9842A3-6C23-4F64-B228-D9DE6D839C95}"/>
              </a:ext>
            </a:extLst>
          </p:cNvPr>
          <p:cNvSpPr txBox="1"/>
          <p:nvPr/>
        </p:nvSpPr>
        <p:spPr>
          <a:xfrm>
            <a:off x="920750" y="806450"/>
            <a:ext cx="7962900" cy="506870"/>
          </a:xfrm>
          <a:prstGeom prst="rect">
            <a:avLst/>
          </a:prstGeom>
          <a:noFill/>
        </p:spPr>
        <p:txBody>
          <a:bodyPr wrap="square" rtlCol="0">
            <a:spAutoFit/>
          </a:bodyPr>
          <a:lstStyle/>
          <a:p>
            <a:pPr marL="514350" indent="-514350" algn="just">
              <a:lnSpc>
                <a:spcPct val="150000"/>
              </a:lnSpc>
              <a:buClr>
                <a:schemeClr val="tx1"/>
              </a:buClr>
              <a:buFont typeface="+mj-lt"/>
              <a:buAutoNum type="romanUcPeriod" startAt="2"/>
            </a:pPr>
            <a:r>
              <a:rPr lang="en-US" sz="2000" b="1" dirty="0">
                <a:solidFill>
                  <a:schemeClr val="tx1">
                    <a:lumMod val="50000"/>
                  </a:schemeClr>
                </a:solidFill>
                <a:effectLst>
                  <a:outerShdw blurRad="38100" dist="38100" dir="2700000" algn="tl">
                    <a:srgbClr val="000000">
                      <a:alpha val="43137"/>
                    </a:srgbClr>
                  </a:outerShdw>
                </a:effectLst>
                <a:latin typeface="Palatino Linotype" panose="02040502050505030304" pitchFamily="18" charset="0"/>
              </a:rPr>
              <a:t>Fused Heterocyclic Compounds:</a:t>
            </a:r>
          </a:p>
        </p:txBody>
      </p:sp>
    </p:spTree>
    <p:extLst>
      <p:ext uri="{BB962C8B-B14F-4D97-AF65-F5344CB8AC3E}">
        <p14:creationId xmlns:p14="http://schemas.microsoft.com/office/powerpoint/2010/main" val="23837791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66E7B45-57A7-46DD-BC2E-85F8D1FBD862}"/>
              </a:ext>
            </a:extLst>
          </p:cNvPr>
          <p:cNvSpPr>
            <a:spLocks noGrp="1"/>
          </p:cNvSpPr>
          <p:nvPr>
            <p:ph type="sldNum" sz="quarter" idx="12"/>
          </p:nvPr>
        </p:nvSpPr>
        <p:spPr/>
        <p:txBody>
          <a:bodyPr/>
          <a:lstStyle/>
          <a:p>
            <a:fld id="{1D94C029-46D2-4EB7-AD29-70B14203DBE4}" type="slidenum">
              <a:rPr lang="en-US" smtClean="0"/>
              <a:t>37</a:t>
            </a:fld>
            <a:endParaRPr lang="en-US"/>
          </a:p>
        </p:txBody>
      </p:sp>
      <p:sp>
        <p:nvSpPr>
          <p:cNvPr id="12" name="Title 12">
            <a:extLst>
              <a:ext uri="{FF2B5EF4-FFF2-40B4-BE49-F238E27FC236}">
                <a16:creationId xmlns:a16="http://schemas.microsoft.com/office/drawing/2014/main" id="{3D9916A7-19AB-4A41-B4BD-9BEC201CD9C5}"/>
              </a:ext>
            </a:extLst>
          </p:cNvPr>
          <p:cNvSpPr>
            <a:spLocks noGrp="1"/>
          </p:cNvSpPr>
          <p:nvPr>
            <p:ph type="title"/>
          </p:nvPr>
        </p:nvSpPr>
        <p:spPr>
          <a:xfrm>
            <a:off x="1060333" y="171451"/>
            <a:ext cx="8300230" cy="704849"/>
          </a:xfrm>
        </p:spPr>
        <p:txBody>
          <a:bodyPr>
            <a:noAutofit/>
          </a:bodyPr>
          <a:lstStyle/>
          <a:p>
            <a:pPr algn="l"/>
            <a:r>
              <a:rPr lang="en-US" sz="4400" b="1" dirty="0">
                <a:solidFill>
                  <a:srgbClr val="30ACEC"/>
                </a:solidFill>
                <a:effectLst>
                  <a:outerShdw blurRad="38100" dist="38100" dir="2700000" algn="tl">
                    <a:srgbClr val="000000">
                      <a:alpha val="43137"/>
                    </a:srgbClr>
                  </a:outerShdw>
                </a:effectLst>
              </a:rPr>
              <a:t>2. The </a:t>
            </a:r>
            <a:r>
              <a:rPr lang="en-US" sz="4400" b="1" dirty="0" err="1">
                <a:solidFill>
                  <a:srgbClr val="30ACEC"/>
                </a:solidFill>
                <a:effectLst>
                  <a:outerShdw blurRad="38100" dist="38100" dir="2700000" algn="tl">
                    <a:srgbClr val="000000">
                      <a:alpha val="43137"/>
                    </a:srgbClr>
                  </a:outerShdw>
                </a:effectLst>
              </a:rPr>
              <a:t>Hantzsch</a:t>
            </a:r>
            <a:r>
              <a:rPr lang="en-US" sz="4400" b="1" dirty="0">
                <a:solidFill>
                  <a:srgbClr val="30ACEC"/>
                </a:solidFill>
                <a:effectLst>
                  <a:outerShdw blurRad="38100" dist="38100" dir="2700000" algn="tl">
                    <a:srgbClr val="000000">
                      <a:alpha val="43137"/>
                    </a:srgbClr>
                  </a:outerShdw>
                </a:effectLst>
              </a:rPr>
              <a:t>-Widman Nomenclature</a:t>
            </a:r>
          </a:p>
        </p:txBody>
      </p:sp>
      <p:sp>
        <p:nvSpPr>
          <p:cNvPr id="9" name="Rectangle 8">
            <a:extLst>
              <a:ext uri="{FF2B5EF4-FFF2-40B4-BE49-F238E27FC236}">
                <a16:creationId xmlns:a16="http://schemas.microsoft.com/office/drawing/2014/main" id="{9805BF25-30E5-4845-83A0-37ACFE9108D0}"/>
              </a:ext>
            </a:extLst>
          </p:cNvPr>
          <p:cNvSpPr/>
          <p:nvPr/>
        </p:nvSpPr>
        <p:spPr>
          <a:xfrm>
            <a:off x="985252" y="1429545"/>
            <a:ext cx="8158748" cy="465448"/>
          </a:xfrm>
          <a:prstGeom prst="rect">
            <a:avLst/>
          </a:prstGeom>
        </p:spPr>
        <p:txBody>
          <a:bodyPr wrap="square">
            <a:spAutoFit/>
          </a:bodyPr>
          <a:lstStyle/>
          <a:p>
            <a:pPr marL="342900" indent="-342900">
              <a:lnSpc>
                <a:spcPct val="150000"/>
              </a:lnSpc>
              <a:buFont typeface="+mj-lt"/>
              <a:buAutoNum type="arabicPeriod" startAt="2"/>
            </a:pPr>
            <a:r>
              <a:rPr lang="en-US" b="1" u="sng" dirty="0">
                <a:latin typeface="Palatino Linotype" panose="02040502050505030304" pitchFamily="18" charset="0"/>
              </a:rPr>
              <a:t>Nomenclature of fused heterocyclic compounds:</a:t>
            </a:r>
          </a:p>
        </p:txBody>
      </p:sp>
      <p:sp>
        <p:nvSpPr>
          <p:cNvPr id="18" name="Rectangle 17">
            <a:extLst>
              <a:ext uri="{FF2B5EF4-FFF2-40B4-BE49-F238E27FC236}">
                <a16:creationId xmlns:a16="http://schemas.microsoft.com/office/drawing/2014/main" id="{F875BA1B-2268-4EAC-A36B-792F5D47D885}"/>
              </a:ext>
            </a:extLst>
          </p:cNvPr>
          <p:cNvSpPr/>
          <p:nvPr/>
        </p:nvSpPr>
        <p:spPr>
          <a:xfrm>
            <a:off x="731252" y="1988345"/>
            <a:ext cx="8412748" cy="1711944"/>
          </a:xfrm>
          <a:prstGeom prst="rect">
            <a:avLst/>
          </a:prstGeom>
        </p:spPr>
        <p:txBody>
          <a:bodyPr wrap="square">
            <a:spAutoFit/>
          </a:bodyPr>
          <a:lstStyle/>
          <a:p>
            <a:pPr marL="285750" indent="-285750">
              <a:lnSpc>
                <a:spcPct val="150000"/>
              </a:lnSpc>
              <a:buFont typeface="Courier New" panose="02070309020205020404" pitchFamily="49" charset="0"/>
              <a:buChar char="o"/>
            </a:pPr>
            <a:r>
              <a:rPr lang="en-US" dirty="0">
                <a:latin typeface="Palatino Linotype" panose="02040502050505030304" pitchFamily="18" charset="0"/>
              </a:rPr>
              <a:t>The name of the fused ring is formed by using a contracted </a:t>
            </a:r>
            <a:r>
              <a:rPr lang="en-US" i="1" dirty="0">
                <a:solidFill>
                  <a:srgbClr val="30ACEC"/>
                </a:solidFill>
                <a:latin typeface="Palatino Linotype" panose="02040502050505030304" pitchFamily="18" charset="0"/>
              </a:rPr>
              <a:t>prefix</a:t>
            </a:r>
            <a:r>
              <a:rPr lang="en-US" dirty="0">
                <a:latin typeface="Palatino Linotype" panose="02040502050505030304" pitchFamily="18" charset="0"/>
              </a:rPr>
              <a:t> for the substituent ring, where the terminal '</a:t>
            </a:r>
            <a:r>
              <a:rPr lang="en-US" b="1" dirty="0">
                <a:solidFill>
                  <a:srgbClr val="FF0000"/>
                </a:solidFill>
                <a:effectLst>
                  <a:outerShdw blurRad="38100" dist="38100" dir="2700000" algn="tl">
                    <a:srgbClr val="000000">
                      <a:alpha val="43137"/>
                    </a:srgbClr>
                  </a:outerShdw>
                </a:effectLst>
                <a:latin typeface="Palatino Linotype" panose="02040502050505030304" pitchFamily="18" charset="0"/>
              </a:rPr>
              <a:t>e</a:t>
            </a:r>
            <a:r>
              <a:rPr lang="en-US" dirty="0">
                <a:latin typeface="Palatino Linotype" panose="02040502050505030304" pitchFamily="18" charset="0"/>
              </a:rPr>
              <a:t>' in the prefix is changed to '</a:t>
            </a:r>
            <a:r>
              <a:rPr lang="en-US" b="1" dirty="0">
                <a:solidFill>
                  <a:srgbClr val="00B050"/>
                </a:solidFill>
                <a:effectLst>
                  <a:outerShdw blurRad="38100" dist="38100" dir="2700000" algn="tl">
                    <a:srgbClr val="000000">
                      <a:alpha val="43137"/>
                    </a:srgbClr>
                  </a:outerShdw>
                </a:effectLst>
                <a:latin typeface="Palatino Linotype" panose="02040502050505030304" pitchFamily="18" charset="0"/>
              </a:rPr>
              <a:t>o</a:t>
            </a:r>
            <a:r>
              <a:rPr lang="en-US" dirty="0">
                <a:latin typeface="Palatino Linotype" panose="02040502050505030304" pitchFamily="18" charset="0"/>
              </a:rPr>
              <a:t>,' with certain exceptions:</a:t>
            </a:r>
          </a:p>
          <a:p>
            <a:pPr marL="285750" indent="-285750">
              <a:lnSpc>
                <a:spcPct val="150000"/>
              </a:lnSpc>
              <a:buFont typeface="Courier New" panose="02070309020205020404" pitchFamily="49" charset="0"/>
              <a:buChar char="o"/>
            </a:pPr>
            <a:endParaRPr lang="en-US" dirty="0">
              <a:latin typeface="Palatino Linotype" panose="02040502050505030304" pitchFamily="18" charset="0"/>
            </a:endParaRPr>
          </a:p>
        </p:txBody>
      </p:sp>
      <p:graphicFrame>
        <p:nvGraphicFramePr>
          <p:cNvPr id="10" name="Table 9">
            <a:extLst>
              <a:ext uri="{FF2B5EF4-FFF2-40B4-BE49-F238E27FC236}">
                <a16:creationId xmlns:a16="http://schemas.microsoft.com/office/drawing/2014/main" id="{EDB6D4C3-DEB8-46B7-B0D0-CC7262B98479}"/>
              </a:ext>
            </a:extLst>
          </p:cNvPr>
          <p:cNvGraphicFramePr>
            <a:graphicFrameLocks noGrp="1"/>
          </p:cNvGraphicFramePr>
          <p:nvPr>
            <p:extLst>
              <p:ext uri="{D42A27DB-BD31-4B8C-83A1-F6EECF244321}">
                <p14:modId xmlns:p14="http://schemas.microsoft.com/office/powerpoint/2010/main" val="1758279243"/>
              </p:ext>
            </p:extLst>
          </p:nvPr>
        </p:nvGraphicFramePr>
        <p:xfrm>
          <a:off x="2819497" y="3469007"/>
          <a:ext cx="3853152" cy="3200484"/>
        </p:xfrm>
        <a:graphic>
          <a:graphicData uri="http://schemas.openxmlformats.org/drawingml/2006/table">
            <a:tbl>
              <a:tblPr firstRow="1" bandRow="1">
                <a:tableStyleId>{5C22544A-7EE6-4342-B048-85BDC9FD1C3A}</a:tableStyleId>
              </a:tblPr>
              <a:tblGrid>
                <a:gridCol w="2336801">
                  <a:extLst>
                    <a:ext uri="{9D8B030D-6E8A-4147-A177-3AD203B41FA5}">
                      <a16:colId xmlns:a16="http://schemas.microsoft.com/office/drawing/2014/main" val="2283220305"/>
                    </a:ext>
                  </a:extLst>
                </a:gridCol>
                <a:gridCol w="1516351">
                  <a:extLst>
                    <a:ext uri="{9D8B030D-6E8A-4147-A177-3AD203B41FA5}">
                      <a16:colId xmlns:a16="http://schemas.microsoft.com/office/drawing/2014/main" val="3580114410"/>
                    </a:ext>
                  </a:extLst>
                </a:gridCol>
              </a:tblGrid>
              <a:tr h="370840">
                <a:tc>
                  <a:txBody>
                    <a:bodyPr/>
                    <a:lstStyle/>
                    <a:p>
                      <a:pPr algn="ctr"/>
                      <a:r>
                        <a:rPr lang="en-US" dirty="0">
                          <a:effectLst>
                            <a:outerShdw blurRad="38100" dist="38100" dir="2700000" algn="tl">
                              <a:srgbClr val="000000">
                                <a:alpha val="43137"/>
                              </a:srgbClr>
                            </a:outerShdw>
                          </a:effectLst>
                          <a:latin typeface="Palatino Linotype" panose="02040502050505030304" pitchFamily="18" charset="0"/>
                        </a:rPr>
                        <a:t>Heterocyclic compound as Prefix </a:t>
                      </a:r>
                    </a:p>
                  </a:txBody>
                  <a:tcPr anchor="ctr"/>
                </a:tc>
                <a:tc>
                  <a:txBody>
                    <a:bodyPr/>
                    <a:lstStyle/>
                    <a:p>
                      <a:pPr algn="ctr"/>
                      <a:r>
                        <a:rPr lang="en-US" dirty="0">
                          <a:effectLst>
                            <a:outerShdw blurRad="38100" dist="38100" dir="2700000" algn="tl">
                              <a:srgbClr val="000000">
                                <a:alpha val="43137"/>
                              </a:srgbClr>
                            </a:outerShdw>
                          </a:effectLst>
                          <a:latin typeface="Palatino Linotype" panose="02040502050505030304" pitchFamily="18" charset="0"/>
                        </a:rPr>
                        <a:t>Prefix</a:t>
                      </a:r>
                    </a:p>
                  </a:txBody>
                  <a:tcPr anchor="ctr"/>
                </a:tc>
                <a:extLst>
                  <a:ext uri="{0D108BD9-81ED-4DB2-BD59-A6C34878D82A}">
                    <a16:rowId xmlns:a16="http://schemas.microsoft.com/office/drawing/2014/main" val="1777107410"/>
                  </a:ext>
                </a:extLst>
              </a:tr>
              <a:tr h="27432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solidFill>
                            <a:srgbClr val="000000"/>
                          </a:solidFill>
                          <a:latin typeface="Times New Roman" panose="02020603050405020304" pitchFamily="18" charset="0"/>
                          <a:cs typeface="Times New Roman" panose="02020603050405020304" pitchFamily="18" charset="0"/>
                        </a:rPr>
                        <a:t>Fur</a:t>
                      </a:r>
                      <a:r>
                        <a:rPr lang="en-US" sz="1800" b="0" dirty="0">
                          <a:solidFill>
                            <a:srgbClr val="FF0000"/>
                          </a:solidFill>
                          <a:latin typeface="Times New Roman" panose="02020603050405020304" pitchFamily="18" charset="0"/>
                          <a:cs typeface="Times New Roman" panose="02020603050405020304" pitchFamily="18" charset="0"/>
                        </a:rPr>
                        <a:t>an</a:t>
                      </a:r>
                    </a:p>
                  </a:txBody>
                  <a:tcPr marL="91458" marR="91458" marT="45726" marB="45726"/>
                </a:tc>
                <a:tc>
                  <a:txBody>
                    <a:bodyPr/>
                    <a:lstStyle/>
                    <a:p>
                      <a:pPr algn="ctr"/>
                      <a:r>
                        <a:rPr lang="en-US" sz="1800" b="0" dirty="0" err="1">
                          <a:solidFill>
                            <a:schemeClr val="tx1"/>
                          </a:solidFill>
                          <a:latin typeface="Times New Roman" panose="02020603050405020304" pitchFamily="18" charset="0"/>
                          <a:cs typeface="Times New Roman" panose="02020603050405020304" pitchFamily="18" charset="0"/>
                        </a:rPr>
                        <a:t>Fur</a:t>
                      </a:r>
                      <a:r>
                        <a:rPr lang="en-US" sz="1800" b="1" dirty="0" err="1">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a:t>
                      </a:r>
                      <a:r>
                        <a:rPr lang="en-US" sz="1800" b="0" dirty="0">
                          <a:solidFill>
                            <a:schemeClr val="tx1"/>
                          </a:solidFill>
                          <a:latin typeface="Times New Roman" panose="02020603050405020304" pitchFamily="18" charset="0"/>
                          <a:cs typeface="Times New Roman" panose="02020603050405020304" pitchFamily="18" charset="0"/>
                        </a:rPr>
                        <a:t> </a:t>
                      </a:r>
                      <a:endParaRPr lang="en-US" sz="1800" dirty="0">
                        <a:solidFill>
                          <a:schemeClr val="tx1"/>
                        </a:solidFill>
                      </a:endParaRPr>
                    </a:p>
                  </a:txBody>
                  <a:tcPr marL="91458" marR="91458" marT="45726" marB="45726"/>
                </a:tc>
                <a:extLst>
                  <a:ext uri="{0D108BD9-81ED-4DB2-BD59-A6C34878D82A}">
                    <a16:rowId xmlns:a16="http://schemas.microsoft.com/office/drawing/2014/main" val="1057777361"/>
                  </a:ext>
                </a:extLst>
              </a:tr>
              <a:tr h="274320">
                <a:tc>
                  <a:txBody>
                    <a:bodyPr/>
                    <a:lstStyle/>
                    <a:p>
                      <a:pPr algn="ctr"/>
                      <a:r>
                        <a:rPr lang="en-US" sz="1800" b="0" dirty="0">
                          <a:solidFill>
                            <a:srgbClr val="000000"/>
                          </a:solidFill>
                          <a:latin typeface="Times New Roman" panose="02020603050405020304" pitchFamily="18" charset="0"/>
                          <a:cs typeface="Times New Roman" panose="02020603050405020304" pitchFamily="18" charset="0"/>
                        </a:rPr>
                        <a:t>Imidazo</a:t>
                      </a:r>
                      <a:r>
                        <a:rPr lang="en-US" sz="1800" b="0" dirty="0">
                          <a:solidFill>
                            <a:srgbClr val="FF0000"/>
                          </a:solidFill>
                          <a:latin typeface="Times New Roman" panose="02020603050405020304" pitchFamily="18" charset="0"/>
                          <a:cs typeface="Times New Roman" panose="02020603050405020304" pitchFamily="18" charset="0"/>
                        </a:rPr>
                        <a:t>le</a:t>
                      </a:r>
                      <a:r>
                        <a:rPr lang="en-US" sz="1800" b="0" dirty="0">
                          <a:solidFill>
                            <a:srgbClr val="000000"/>
                          </a:solidFill>
                          <a:latin typeface="Times New Roman" panose="02020603050405020304" pitchFamily="18" charset="0"/>
                          <a:cs typeface="Times New Roman" panose="02020603050405020304" pitchFamily="18" charset="0"/>
                        </a:rPr>
                        <a:t> </a:t>
                      </a:r>
                      <a:endParaRPr lang="en-US" sz="1800" dirty="0"/>
                    </a:p>
                  </a:txBody>
                  <a:tcPr marL="91458" marR="91458" marT="45726" marB="45726"/>
                </a:tc>
                <a:tc>
                  <a:txBody>
                    <a:bodyPr/>
                    <a:lstStyle/>
                    <a:p>
                      <a:pPr algn="ctr"/>
                      <a:r>
                        <a:rPr lang="en-US" sz="1800" b="0" dirty="0" err="1">
                          <a:solidFill>
                            <a:schemeClr val="tx1"/>
                          </a:solidFill>
                          <a:latin typeface="Times New Roman" panose="02020603050405020304" pitchFamily="18" charset="0"/>
                          <a:cs typeface="Times New Roman" panose="02020603050405020304" pitchFamily="18" charset="0"/>
                        </a:rPr>
                        <a:t>Imidaz</a:t>
                      </a:r>
                      <a:r>
                        <a:rPr lang="en-US" sz="1800" b="1" dirty="0" err="1">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a:t>
                      </a:r>
                      <a:endParaRPr lang="en-US" sz="1800" b="1" dirty="0">
                        <a:solidFill>
                          <a:schemeClr val="accent2">
                            <a:lumMod val="75000"/>
                          </a:schemeClr>
                        </a:solidFill>
                        <a:effectLst>
                          <a:outerShdw blurRad="38100" dist="38100" dir="2700000" algn="tl">
                            <a:srgbClr val="000000">
                              <a:alpha val="43137"/>
                            </a:srgbClr>
                          </a:outerShdw>
                        </a:effectLst>
                      </a:endParaRPr>
                    </a:p>
                  </a:txBody>
                  <a:tcPr marL="91458" marR="91458" marT="45726" marB="45726"/>
                </a:tc>
                <a:extLst>
                  <a:ext uri="{0D108BD9-81ED-4DB2-BD59-A6C34878D82A}">
                    <a16:rowId xmlns:a16="http://schemas.microsoft.com/office/drawing/2014/main" val="4249135001"/>
                  </a:ext>
                </a:extLst>
              </a:tr>
              <a:tr h="274320">
                <a:tc>
                  <a:txBody>
                    <a:bodyPr/>
                    <a:lstStyle/>
                    <a:p>
                      <a:pPr algn="ctr"/>
                      <a:r>
                        <a:rPr lang="en-US" sz="1800" b="0" dirty="0">
                          <a:solidFill>
                            <a:srgbClr val="000000"/>
                          </a:solidFill>
                          <a:latin typeface="Times New Roman" panose="02020603050405020304" pitchFamily="18" charset="0"/>
                          <a:cs typeface="Times New Roman" panose="02020603050405020304" pitchFamily="18" charset="0"/>
                        </a:rPr>
                        <a:t>Thi</a:t>
                      </a:r>
                      <a:r>
                        <a:rPr lang="en-US" sz="1800" b="0" dirty="0">
                          <a:solidFill>
                            <a:srgbClr val="FF0000"/>
                          </a:solidFill>
                          <a:latin typeface="Times New Roman" panose="02020603050405020304" pitchFamily="18" charset="0"/>
                          <a:cs typeface="Times New Roman" panose="02020603050405020304" pitchFamily="18" charset="0"/>
                        </a:rPr>
                        <a:t>ophene</a:t>
                      </a:r>
                      <a:endParaRPr lang="en-US" sz="1800" dirty="0">
                        <a:solidFill>
                          <a:srgbClr val="FF0000"/>
                        </a:solidFill>
                      </a:endParaRPr>
                    </a:p>
                  </a:txBody>
                  <a:tcPr marL="91458" marR="91458" marT="45726" marB="45726"/>
                </a:tc>
                <a:tc>
                  <a:txBody>
                    <a:bodyPr/>
                    <a:lstStyle/>
                    <a:p>
                      <a:pPr algn="ctr"/>
                      <a:r>
                        <a:rPr lang="en-US" sz="1800" b="0" dirty="0" err="1">
                          <a:solidFill>
                            <a:schemeClr val="tx1"/>
                          </a:solidFill>
                          <a:latin typeface="Times New Roman" panose="02020603050405020304" pitchFamily="18" charset="0"/>
                          <a:cs typeface="Times New Roman" panose="02020603050405020304" pitchFamily="18" charset="0"/>
                        </a:rPr>
                        <a:t>Thien</a:t>
                      </a:r>
                      <a:r>
                        <a:rPr lang="en-US" sz="1800" b="1" dirty="0" err="1">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a:t>
                      </a:r>
                      <a:endParaRPr lang="en-US" sz="1800" b="1" dirty="0">
                        <a:solidFill>
                          <a:schemeClr val="accent2">
                            <a:lumMod val="75000"/>
                          </a:schemeClr>
                        </a:solidFill>
                        <a:effectLst>
                          <a:outerShdw blurRad="38100" dist="38100" dir="2700000" algn="tl">
                            <a:srgbClr val="000000">
                              <a:alpha val="43137"/>
                            </a:srgbClr>
                          </a:outerShdw>
                        </a:effectLst>
                      </a:endParaRPr>
                    </a:p>
                  </a:txBody>
                  <a:tcPr marL="91458" marR="91458" marT="45726" marB="45726"/>
                </a:tc>
                <a:extLst>
                  <a:ext uri="{0D108BD9-81ED-4DB2-BD59-A6C34878D82A}">
                    <a16:rowId xmlns:a16="http://schemas.microsoft.com/office/drawing/2014/main" val="2002028170"/>
                  </a:ext>
                </a:extLst>
              </a:tr>
              <a:tr h="274320">
                <a:tc>
                  <a:txBody>
                    <a:bodyPr/>
                    <a:lstStyle/>
                    <a:p>
                      <a:pPr algn="ctr"/>
                      <a:r>
                        <a:rPr lang="en-US" sz="1800" b="0" dirty="0">
                          <a:solidFill>
                            <a:srgbClr val="000000"/>
                          </a:solidFill>
                          <a:latin typeface="Times New Roman" panose="02020603050405020304" pitchFamily="18" charset="0"/>
                          <a:cs typeface="Times New Roman" panose="02020603050405020304" pitchFamily="18" charset="0"/>
                        </a:rPr>
                        <a:t>Pyrid</a:t>
                      </a:r>
                      <a:r>
                        <a:rPr lang="en-US" sz="1800" b="0" dirty="0">
                          <a:solidFill>
                            <a:srgbClr val="FF0000"/>
                          </a:solidFill>
                          <a:latin typeface="Times New Roman" panose="02020603050405020304" pitchFamily="18" charset="0"/>
                          <a:cs typeface="Times New Roman" panose="02020603050405020304" pitchFamily="18" charset="0"/>
                        </a:rPr>
                        <a:t>ine</a:t>
                      </a:r>
                    </a:p>
                  </a:txBody>
                  <a:tcPr marL="91458" marR="91458" marT="45726" marB="45726"/>
                </a:tc>
                <a:tc>
                  <a:txBody>
                    <a:bodyPr/>
                    <a:lstStyle/>
                    <a:p>
                      <a:pPr algn="ctr"/>
                      <a:r>
                        <a:rPr lang="en-US" sz="1800" b="0" dirty="0" err="1">
                          <a:solidFill>
                            <a:schemeClr val="tx1"/>
                          </a:solidFill>
                          <a:latin typeface="Times New Roman" panose="02020603050405020304" pitchFamily="18" charset="0"/>
                          <a:cs typeface="Times New Roman" panose="02020603050405020304" pitchFamily="18" charset="0"/>
                        </a:rPr>
                        <a:t>pyrid</a:t>
                      </a:r>
                      <a:r>
                        <a:rPr lang="en-US" sz="1800" b="1" dirty="0" err="1">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a:t>
                      </a:r>
                      <a:endParaRPr lang="en-US" sz="1800" b="1" dirty="0">
                        <a:solidFill>
                          <a:schemeClr val="accent2">
                            <a:lumMod val="75000"/>
                          </a:schemeClr>
                        </a:solidFill>
                        <a:effectLst>
                          <a:outerShdw blurRad="38100" dist="38100" dir="2700000" algn="tl">
                            <a:srgbClr val="000000">
                              <a:alpha val="43137"/>
                            </a:srgbClr>
                          </a:outerShdw>
                        </a:effectLst>
                      </a:endParaRPr>
                    </a:p>
                  </a:txBody>
                  <a:tcPr marL="91458" marR="91458" marT="45726" marB="45726"/>
                </a:tc>
                <a:extLst>
                  <a:ext uri="{0D108BD9-81ED-4DB2-BD59-A6C34878D82A}">
                    <a16:rowId xmlns:a16="http://schemas.microsoft.com/office/drawing/2014/main" val="663899376"/>
                  </a:ext>
                </a:extLst>
              </a:tr>
              <a:tr h="274320">
                <a:tc>
                  <a:txBody>
                    <a:bodyPr/>
                    <a:lstStyle/>
                    <a:p>
                      <a:pPr algn="ctr"/>
                      <a:r>
                        <a:rPr lang="en-US" sz="1800" b="0" dirty="0">
                          <a:solidFill>
                            <a:srgbClr val="000000"/>
                          </a:solidFill>
                          <a:latin typeface="Times New Roman" panose="02020603050405020304" pitchFamily="18" charset="0"/>
                          <a:cs typeface="Times New Roman" panose="02020603050405020304" pitchFamily="18" charset="0"/>
                        </a:rPr>
                        <a:t>Pyrimid</a:t>
                      </a:r>
                      <a:r>
                        <a:rPr lang="en-US" sz="1800" b="0" dirty="0">
                          <a:solidFill>
                            <a:srgbClr val="FF0000"/>
                          </a:solidFill>
                          <a:latin typeface="Times New Roman" panose="02020603050405020304" pitchFamily="18" charset="0"/>
                          <a:cs typeface="Times New Roman" panose="02020603050405020304" pitchFamily="18" charset="0"/>
                        </a:rPr>
                        <a:t>ine</a:t>
                      </a:r>
                      <a:endParaRPr lang="en-US" sz="1800" dirty="0">
                        <a:solidFill>
                          <a:srgbClr val="FF0000"/>
                        </a:solidFill>
                      </a:endParaRPr>
                    </a:p>
                  </a:txBody>
                  <a:tcPr marL="91458" marR="91458" marT="45726" marB="45726"/>
                </a:tc>
                <a:tc>
                  <a:txBody>
                    <a:bodyPr/>
                    <a:lstStyle/>
                    <a:p>
                      <a:pPr algn="ctr"/>
                      <a:r>
                        <a:rPr lang="en-US" sz="1800" b="0" dirty="0" err="1">
                          <a:solidFill>
                            <a:schemeClr val="tx1"/>
                          </a:solidFill>
                          <a:latin typeface="Times New Roman" panose="02020603050405020304" pitchFamily="18" charset="0"/>
                          <a:cs typeface="Times New Roman" panose="02020603050405020304" pitchFamily="18" charset="0"/>
                        </a:rPr>
                        <a:t>Pyrimid</a:t>
                      </a:r>
                      <a:r>
                        <a:rPr lang="en-US" sz="1800" b="1" dirty="0" err="1">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a:t>
                      </a:r>
                      <a:r>
                        <a:rPr lang="en-US" sz="1800" b="0" dirty="0">
                          <a:solidFill>
                            <a:schemeClr val="tx1"/>
                          </a:solidFill>
                          <a:latin typeface="Times New Roman" panose="02020603050405020304" pitchFamily="18" charset="0"/>
                          <a:cs typeface="Times New Roman" panose="02020603050405020304" pitchFamily="18" charset="0"/>
                        </a:rPr>
                        <a:t> </a:t>
                      </a:r>
                      <a:endParaRPr lang="en-US" sz="1800" dirty="0">
                        <a:solidFill>
                          <a:schemeClr val="tx1"/>
                        </a:solidFill>
                      </a:endParaRPr>
                    </a:p>
                  </a:txBody>
                  <a:tcPr marL="91458" marR="91458" marT="45726" marB="45726"/>
                </a:tc>
                <a:extLst>
                  <a:ext uri="{0D108BD9-81ED-4DB2-BD59-A6C34878D82A}">
                    <a16:rowId xmlns:a16="http://schemas.microsoft.com/office/drawing/2014/main" val="2862956156"/>
                  </a:ext>
                </a:extLst>
              </a:tr>
              <a:tr h="274320">
                <a:tc>
                  <a:txBody>
                    <a:bodyPr/>
                    <a:lstStyle/>
                    <a:p>
                      <a:pPr algn="ctr"/>
                      <a:r>
                        <a:rPr lang="en-US" sz="1800" b="0" dirty="0">
                          <a:solidFill>
                            <a:srgbClr val="000000"/>
                          </a:solidFill>
                          <a:latin typeface="Times New Roman" panose="02020603050405020304" pitchFamily="18" charset="0"/>
                          <a:cs typeface="Times New Roman" panose="02020603050405020304" pitchFamily="18" charset="0"/>
                        </a:rPr>
                        <a:t>Quino</a:t>
                      </a:r>
                      <a:r>
                        <a:rPr lang="en-US" sz="1800" b="0" dirty="0">
                          <a:solidFill>
                            <a:srgbClr val="FF0000"/>
                          </a:solidFill>
                          <a:latin typeface="Times New Roman" panose="02020603050405020304" pitchFamily="18" charset="0"/>
                          <a:cs typeface="Times New Roman" panose="02020603050405020304" pitchFamily="18" charset="0"/>
                        </a:rPr>
                        <a:t>line</a:t>
                      </a:r>
                      <a:endParaRPr lang="en-US" sz="1800" dirty="0">
                        <a:solidFill>
                          <a:srgbClr val="FF0000"/>
                        </a:solidFill>
                      </a:endParaRPr>
                    </a:p>
                  </a:txBody>
                  <a:tcPr marL="91458" marR="91458" marT="45726" marB="45726"/>
                </a:tc>
                <a:tc>
                  <a:txBody>
                    <a:bodyPr/>
                    <a:lstStyle/>
                    <a:p>
                      <a:pPr algn="ctr"/>
                      <a:r>
                        <a:rPr lang="en-US" sz="1800" b="0" dirty="0" err="1">
                          <a:solidFill>
                            <a:schemeClr val="tx1"/>
                          </a:solidFill>
                          <a:latin typeface="Times New Roman" panose="02020603050405020304" pitchFamily="18" charset="0"/>
                          <a:cs typeface="Times New Roman" panose="02020603050405020304" pitchFamily="18" charset="0"/>
                        </a:rPr>
                        <a:t>Quin</a:t>
                      </a:r>
                      <a:r>
                        <a:rPr lang="en-US" sz="1800" b="1" dirty="0" err="1">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a:t>
                      </a:r>
                      <a:endParaRPr lang="en-US" sz="1800" b="1" dirty="0">
                        <a:solidFill>
                          <a:schemeClr val="accent2">
                            <a:lumMod val="75000"/>
                          </a:schemeClr>
                        </a:solidFill>
                        <a:effectLst>
                          <a:outerShdw blurRad="38100" dist="38100" dir="2700000" algn="tl">
                            <a:srgbClr val="000000">
                              <a:alpha val="43137"/>
                            </a:srgbClr>
                          </a:outerShdw>
                        </a:effectLst>
                      </a:endParaRPr>
                    </a:p>
                  </a:txBody>
                  <a:tcPr marL="91458" marR="91458" marT="45726" marB="45726"/>
                </a:tc>
                <a:extLst>
                  <a:ext uri="{0D108BD9-81ED-4DB2-BD59-A6C34878D82A}">
                    <a16:rowId xmlns:a16="http://schemas.microsoft.com/office/drawing/2014/main" val="3408104980"/>
                  </a:ext>
                </a:extLst>
              </a:tr>
              <a:tr h="274320">
                <a:tc>
                  <a:txBody>
                    <a:bodyPr/>
                    <a:lstStyle/>
                    <a:p>
                      <a:pPr algn="ctr"/>
                      <a:r>
                        <a:rPr lang="en-US" sz="1800" b="0" dirty="0" err="1">
                          <a:solidFill>
                            <a:srgbClr val="000000"/>
                          </a:solidFill>
                          <a:latin typeface="Times New Roman" panose="02020603050405020304" pitchFamily="18" charset="0"/>
                          <a:cs typeface="Times New Roman" panose="02020603050405020304" pitchFamily="18" charset="0"/>
                        </a:rPr>
                        <a:t>Isoquino</a:t>
                      </a:r>
                      <a:r>
                        <a:rPr lang="en-US" sz="1800" b="0" dirty="0" err="1">
                          <a:solidFill>
                            <a:srgbClr val="FF0000"/>
                          </a:solidFill>
                          <a:latin typeface="Times New Roman" panose="02020603050405020304" pitchFamily="18" charset="0"/>
                          <a:cs typeface="Times New Roman" panose="02020603050405020304" pitchFamily="18" charset="0"/>
                        </a:rPr>
                        <a:t>line</a:t>
                      </a:r>
                      <a:endParaRPr lang="en-US" sz="1800" dirty="0">
                        <a:solidFill>
                          <a:srgbClr val="FF0000"/>
                        </a:solidFill>
                      </a:endParaRPr>
                    </a:p>
                  </a:txBody>
                  <a:tcPr marL="91458" marR="91458" marT="45726" marB="45726"/>
                </a:tc>
                <a:tc>
                  <a:txBody>
                    <a:bodyPr/>
                    <a:lstStyle/>
                    <a:p>
                      <a:pPr algn="ctr"/>
                      <a:r>
                        <a:rPr lang="en-US" sz="1800" b="0" dirty="0" err="1">
                          <a:solidFill>
                            <a:schemeClr val="tx1"/>
                          </a:solidFill>
                          <a:latin typeface="Times New Roman" panose="02020603050405020304" pitchFamily="18" charset="0"/>
                          <a:cs typeface="Times New Roman" panose="02020603050405020304" pitchFamily="18" charset="0"/>
                        </a:rPr>
                        <a:t>Isoquin</a:t>
                      </a:r>
                      <a:r>
                        <a:rPr lang="en-US" sz="1800" b="1" dirty="0" err="1">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a:t>
                      </a:r>
                      <a:endParaRPr lang="en-US" sz="1800" b="1" dirty="0">
                        <a:solidFill>
                          <a:schemeClr val="accent2">
                            <a:lumMod val="75000"/>
                          </a:schemeClr>
                        </a:solidFill>
                        <a:effectLst>
                          <a:outerShdw blurRad="38100" dist="38100" dir="2700000" algn="tl">
                            <a:srgbClr val="000000">
                              <a:alpha val="43137"/>
                            </a:srgbClr>
                          </a:outerShdw>
                        </a:effectLst>
                      </a:endParaRPr>
                    </a:p>
                  </a:txBody>
                  <a:tcPr marL="91458" marR="91458" marT="45726" marB="45726"/>
                </a:tc>
                <a:extLst>
                  <a:ext uri="{0D108BD9-81ED-4DB2-BD59-A6C34878D82A}">
                    <a16:rowId xmlns:a16="http://schemas.microsoft.com/office/drawing/2014/main" val="3248141997"/>
                  </a:ext>
                </a:extLst>
              </a:tr>
            </a:tbl>
          </a:graphicData>
        </a:graphic>
      </p:graphicFrame>
      <p:sp>
        <p:nvSpPr>
          <p:cNvPr id="8" name="TextBox 7">
            <a:extLst>
              <a:ext uri="{FF2B5EF4-FFF2-40B4-BE49-F238E27FC236}">
                <a16:creationId xmlns:a16="http://schemas.microsoft.com/office/drawing/2014/main" id="{731401B7-8762-44DF-A744-2BA2D13388F6}"/>
              </a:ext>
            </a:extLst>
          </p:cNvPr>
          <p:cNvSpPr txBox="1"/>
          <p:nvPr/>
        </p:nvSpPr>
        <p:spPr>
          <a:xfrm>
            <a:off x="920750" y="806450"/>
            <a:ext cx="7962900" cy="506870"/>
          </a:xfrm>
          <a:prstGeom prst="rect">
            <a:avLst/>
          </a:prstGeom>
          <a:noFill/>
        </p:spPr>
        <p:txBody>
          <a:bodyPr wrap="square" rtlCol="0">
            <a:spAutoFit/>
          </a:bodyPr>
          <a:lstStyle/>
          <a:p>
            <a:pPr marL="514350" indent="-514350" algn="just">
              <a:lnSpc>
                <a:spcPct val="150000"/>
              </a:lnSpc>
              <a:buClr>
                <a:schemeClr val="tx1"/>
              </a:buClr>
              <a:buFont typeface="+mj-lt"/>
              <a:buAutoNum type="romanUcPeriod" startAt="2"/>
            </a:pPr>
            <a:r>
              <a:rPr lang="en-US" sz="2000" b="1" dirty="0">
                <a:solidFill>
                  <a:schemeClr val="tx1">
                    <a:lumMod val="50000"/>
                  </a:schemeClr>
                </a:solidFill>
                <a:effectLst>
                  <a:outerShdw blurRad="38100" dist="38100" dir="2700000" algn="tl">
                    <a:srgbClr val="000000">
                      <a:alpha val="43137"/>
                    </a:srgbClr>
                  </a:outerShdw>
                </a:effectLst>
                <a:latin typeface="Palatino Linotype" panose="02040502050505030304" pitchFamily="18" charset="0"/>
              </a:rPr>
              <a:t>Fused Heterocyclic Compounds:</a:t>
            </a:r>
          </a:p>
        </p:txBody>
      </p:sp>
    </p:spTree>
    <p:extLst>
      <p:ext uri="{BB962C8B-B14F-4D97-AF65-F5344CB8AC3E}">
        <p14:creationId xmlns:p14="http://schemas.microsoft.com/office/powerpoint/2010/main" val="38370693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66E7B45-57A7-46DD-BC2E-85F8D1FBD862}"/>
              </a:ext>
            </a:extLst>
          </p:cNvPr>
          <p:cNvSpPr>
            <a:spLocks noGrp="1"/>
          </p:cNvSpPr>
          <p:nvPr>
            <p:ph type="sldNum" sz="quarter" idx="12"/>
          </p:nvPr>
        </p:nvSpPr>
        <p:spPr/>
        <p:txBody>
          <a:bodyPr/>
          <a:lstStyle/>
          <a:p>
            <a:fld id="{1D94C029-46D2-4EB7-AD29-70B14203DBE4}" type="slidenum">
              <a:rPr lang="en-US" smtClean="0"/>
              <a:t>38</a:t>
            </a:fld>
            <a:endParaRPr lang="en-US"/>
          </a:p>
        </p:txBody>
      </p:sp>
      <p:sp>
        <p:nvSpPr>
          <p:cNvPr id="12" name="Title 12">
            <a:extLst>
              <a:ext uri="{FF2B5EF4-FFF2-40B4-BE49-F238E27FC236}">
                <a16:creationId xmlns:a16="http://schemas.microsoft.com/office/drawing/2014/main" id="{3D9916A7-19AB-4A41-B4BD-9BEC201CD9C5}"/>
              </a:ext>
            </a:extLst>
          </p:cNvPr>
          <p:cNvSpPr>
            <a:spLocks noGrp="1"/>
          </p:cNvSpPr>
          <p:nvPr>
            <p:ph type="title"/>
          </p:nvPr>
        </p:nvSpPr>
        <p:spPr>
          <a:xfrm>
            <a:off x="1060333" y="171451"/>
            <a:ext cx="8300230" cy="704849"/>
          </a:xfrm>
        </p:spPr>
        <p:txBody>
          <a:bodyPr>
            <a:noAutofit/>
          </a:bodyPr>
          <a:lstStyle/>
          <a:p>
            <a:pPr algn="l"/>
            <a:r>
              <a:rPr lang="en-US" sz="4400" b="1" dirty="0">
                <a:solidFill>
                  <a:srgbClr val="30ACEC"/>
                </a:solidFill>
                <a:effectLst>
                  <a:outerShdw blurRad="38100" dist="38100" dir="2700000" algn="tl">
                    <a:srgbClr val="000000">
                      <a:alpha val="43137"/>
                    </a:srgbClr>
                  </a:outerShdw>
                </a:effectLst>
              </a:rPr>
              <a:t>2. The </a:t>
            </a:r>
            <a:r>
              <a:rPr lang="en-US" sz="4400" b="1" dirty="0" err="1">
                <a:solidFill>
                  <a:srgbClr val="30ACEC"/>
                </a:solidFill>
                <a:effectLst>
                  <a:outerShdw blurRad="38100" dist="38100" dir="2700000" algn="tl">
                    <a:srgbClr val="000000">
                      <a:alpha val="43137"/>
                    </a:srgbClr>
                  </a:outerShdw>
                </a:effectLst>
              </a:rPr>
              <a:t>Hantzsch</a:t>
            </a:r>
            <a:r>
              <a:rPr lang="en-US" sz="4400" b="1" dirty="0">
                <a:solidFill>
                  <a:srgbClr val="30ACEC"/>
                </a:solidFill>
                <a:effectLst>
                  <a:outerShdw blurRad="38100" dist="38100" dir="2700000" algn="tl">
                    <a:srgbClr val="000000">
                      <a:alpha val="43137"/>
                    </a:srgbClr>
                  </a:outerShdw>
                </a:effectLst>
              </a:rPr>
              <a:t>-Widman Nomenclature</a:t>
            </a:r>
          </a:p>
        </p:txBody>
      </p:sp>
      <p:sp>
        <p:nvSpPr>
          <p:cNvPr id="9" name="Rectangle 8">
            <a:extLst>
              <a:ext uri="{FF2B5EF4-FFF2-40B4-BE49-F238E27FC236}">
                <a16:creationId xmlns:a16="http://schemas.microsoft.com/office/drawing/2014/main" id="{9805BF25-30E5-4845-83A0-37ACFE9108D0}"/>
              </a:ext>
            </a:extLst>
          </p:cNvPr>
          <p:cNvSpPr/>
          <p:nvPr/>
        </p:nvSpPr>
        <p:spPr>
          <a:xfrm>
            <a:off x="985252" y="1429545"/>
            <a:ext cx="8158748" cy="465448"/>
          </a:xfrm>
          <a:prstGeom prst="rect">
            <a:avLst/>
          </a:prstGeom>
        </p:spPr>
        <p:txBody>
          <a:bodyPr wrap="square">
            <a:spAutoFit/>
          </a:bodyPr>
          <a:lstStyle/>
          <a:p>
            <a:pPr marL="342900" indent="-342900">
              <a:lnSpc>
                <a:spcPct val="150000"/>
              </a:lnSpc>
              <a:buFont typeface="+mj-lt"/>
              <a:buAutoNum type="arabicPeriod" startAt="2"/>
            </a:pPr>
            <a:r>
              <a:rPr lang="en-US" b="1" u="sng" dirty="0">
                <a:latin typeface="Palatino Linotype" panose="02040502050505030304" pitchFamily="18" charset="0"/>
              </a:rPr>
              <a:t>Nomenclature of fused heterocyclic compounds:</a:t>
            </a:r>
          </a:p>
        </p:txBody>
      </p:sp>
      <p:sp>
        <p:nvSpPr>
          <p:cNvPr id="18" name="Rectangle 17">
            <a:extLst>
              <a:ext uri="{FF2B5EF4-FFF2-40B4-BE49-F238E27FC236}">
                <a16:creationId xmlns:a16="http://schemas.microsoft.com/office/drawing/2014/main" id="{F875BA1B-2268-4EAC-A36B-792F5D47D885}"/>
              </a:ext>
            </a:extLst>
          </p:cNvPr>
          <p:cNvSpPr/>
          <p:nvPr/>
        </p:nvSpPr>
        <p:spPr>
          <a:xfrm>
            <a:off x="731252" y="1988345"/>
            <a:ext cx="8412748" cy="880947"/>
          </a:xfrm>
          <a:prstGeom prst="rect">
            <a:avLst/>
          </a:prstGeom>
        </p:spPr>
        <p:txBody>
          <a:bodyPr wrap="square">
            <a:spAutoFit/>
          </a:bodyPr>
          <a:lstStyle/>
          <a:p>
            <a:pPr marL="285750" indent="-285750" algn="just">
              <a:lnSpc>
                <a:spcPct val="150000"/>
              </a:lnSpc>
              <a:buFont typeface="Courier New" panose="02070309020205020404" pitchFamily="49" charset="0"/>
              <a:buChar char="o"/>
            </a:pPr>
            <a:r>
              <a:rPr lang="en-US" dirty="0">
                <a:latin typeface="Palatino Linotype" panose="02040502050505030304" pitchFamily="18" charset="0"/>
              </a:rPr>
              <a:t>The </a:t>
            </a:r>
            <a:r>
              <a:rPr lang="en-US" b="1" dirty="0">
                <a:solidFill>
                  <a:srgbClr val="30ACEC"/>
                </a:solidFill>
                <a:effectLst>
                  <a:outerShdw blurRad="38100" dist="38100" dir="2700000" algn="tl">
                    <a:srgbClr val="000000">
                      <a:alpha val="43137"/>
                    </a:srgbClr>
                  </a:outerShdw>
                </a:effectLst>
                <a:latin typeface="Palatino Linotype" panose="02040502050505030304" pitchFamily="18" charset="0"/>
              </a:rPr>
              <a:t>numbers</a:t>
            </a:r>
            <a:r>
              <a:rPr lang="en-US" dirty="0">
                <a:latin typeface="Palatino Linotype" panose="02040502050505030304" pitchFamily="18" charset="0"/>
              </a:rPr>
              <a:t> indicate the atoms in the </a:t>
            </a:r>
            <a:r>
              <a:rPr lang="en-US" b="1" dirty="0">
                <a:solidFill>
                  <a:schemeClr val="accent2">
                    <a:lumMod val="75000"/>
                  </a:schemeClr>
                </a:solidFill>
                <a:effectLst>
                  <a:outerShdw blurRad="38100" dist="38100" dir="2700000" algn="tl">
                    <a:srgbClr val="000000">
                      <a:alpha val="43137"/>
                    </a:srgbClr>
                  </a:outerShdw>
                </a:effectLst>
                <a:latin typeface="Palatino Linotype" panose="02040502050505030304" pitchFamily="18" charset="0"/>
              </a:rPr>
              <a:t>fused</a:t>
            </a:r>
            <a:r>
              <a:rPr lang="en-US" dirty="0">
                <a:latin typeface="Palatino Linotype" panose="02040502050505030304" pitchFamily="18" charset="0"/>
              </a:rPr>
              <a:t> ring that are shared with the </a:t>
            </a:r>
            <a:r>
              <a:rPr lang="en-US" b="1" dirty="0">
                <a:effectLst>
                  <a:outerShdw blurRad="38100" dist="38100" dir="2700000" algn="tl">
                    <a:srgbClr val="000000">
                      <a:alpha val="43137"/>
                    </a:srgbClr>
                  </a:outerShdw>
                </a:effectLst>
                <a:latin typeface="Palatino Linotype" panose="02040502050505030304" pitchFamily="18" charset="0"/>
              </a:rPr>
              <a:t>base</a:t>
            </a:r>
            <a:r>
              <a:rPr lang="en-US" dirty="0">
                <a:latin typeface="Palatino Linotype" panose="02040502050505030304" pitchFamily="18" charset="0"/>
              </a:rPr>
              <a:t> ring.</a:t>
            </a:r>
          </a:p>
        </p:txBody>
      </p:sp>
      <p:sp>
        <p:nvSpPr>
          <p:cNvPr id="8" name="Rectangle 7">
            <a:extLst>
              <a:ext uri="{FF2B5EF4-FFF2-40B4-BE49-F238E27FC236}">
                <a16:creationId xmlns:a16="http://schemas.microsoft.com/office/drawing/2014/main" id="{66CB4C44-E4E4-4A37-AFE7-13C9A9941665}"/>
              </a:ext>
            </a:extLst>
          </p:cNvPr>
          <p:cNvSpPr/>
          <p:nvPr/>
        </p:nvSpPr>
        <p:spPr>
          <a:xfrm>
            <a:off x="525307" y="2746223"/>
            <a:ext cx="8412748" cy="1296445"/>
          </a:xfrm>
          <a:prstGeom prst="rect">
            <a:avLst/>
          </a:prstGeom>
        </p:spPr>
        <p:txBody>
          <a:bodyPr wrap="square">
            <a:spAutoFit/>
          </a:bodyPr>
          <a:lstStyle/>
          <a:p>
            <a:pPr marL="285750" indent="-285750" algn="just">
              <a:lnSpc>
                <a:spcPct val="150000"/>
              </a:lnSpc>
              <a:buFont typeface="Courier New" panose="02070309020205020404" pitchFamily="49" charset="0"/>
              <a:buChar char="o"/>
            </a:pPr>
            <a:r>
              <a:rPr lang="en-US" dirty="0">
                <a:latin typeface="Palatino Linotype" panose="02040502050505030304" pitchFamily="18" charset="0"/>
              </a:rPr>
              <a:t>The sequence of the numbers shows which atom of the </a:t>
            </a:r>
            <a:r>
              <a:rPr lang="en-US" b="1" dirty="0">
                <a:solidFill>
                  <a:schemeClr val="accent2">
                    <a:lumMod val="75000"/>
                  </a:schemeClr>
                </a:solidFill>
                <a:effectLst>
                  <a:outerShdw blurRad="38100" dist="38100" dir="2700000" algn="tl">
                    <a:srgbClr val="000000">
                      <a:alpha val="43137"/>
                    </a:srgbClr>
                  </a:outerShdw>
                </a:effectLst>
                <a:latin typeface="Palatino Linotype" panose="02040502050505030304" pitchFamily="18" charset="0"/>
              </a:rPr>
              <a:t>fused</a:t>
            </a:r>
            <a:r>
              <a:rPr lang="en-US" dirty="0">
                <a:latin typeface="Palatino Linotype" panose="02040502050505030304" pitchFamily="18" charset="0"/>
              </a:rPr>
              <a:t> ring is encountered nearest to atom 1 in the major ring numbering system (these numbers may be listed in ascending or descending order, such as 2,3 or 3,2).</a:t>
            </a:r>
          </a:p>
        </p:txBody>
      </p:sp>
      <p:sp>
        <p:nvSpPr>
          <p:cNvPr id="11" name="Rectangle 10">
            <a:extLst>
              <a:ext uri="{FF2B5EF4-FFF2-40B4-BE49-F238E27FC236}">
                <a16:creationId xmlns:a16="http://schemas.microsoft.com/office/drawing/2014/main" id="{138FF279-4DDF-4BE4-8079-A18530E92B7D}"/>
              </a:ext>
            </a:extLst>
          </p:cNvPr>
          <p:cNvSpPr/>
          <p:nvPr/>
        </p:nvSpPr>
        <p:spPr>
          <a:xfrm>
            <a:off x="319361" y="3924237"/>
            <a:ext cx="8412748" cy="880947"/>
          </a:xfrm>
          <a:prstGeom prst="rect">
            <a:avLst/>
          </a:prstGeom>
        </p:spPr>
        <p:txBody>
          <a:bodyPr wrap="square">
            <a:spAutoFit/>
          </a:bodyPr>
          <a:lstStyle/>
          <a:p>
            <a:pPr marL="285750" indent="-285750" algn="just">
              <a:lnSpc>
                <a:spcPct val="150000"/>
              </a:lnSpc>
              <a:buFont typeface="Courier New" panose="02070309020205020404" pitchFamily="49" charset="0"/>
              <a:buChar char="o"/>
            </a:pPr>
            <a:r>
              <a:rPr lang="en-US" dirty="0">
                <a:latin typeface="Palatino Linotype" panose="02040502050505030304" pitchFamily="18" charset="0"/>
              </a:rPr>
              <a:t>The </a:t>
            </a:r>
            <a:r>
              <a:rPr lang="en-US" b="1" dirty="0">
                <a:solidFill>
                  <a:srgbClr val="30ACEC"/>
                </a:solidFill>
                <a:effectLst>
                  <a:outerShdw blurRad="38100" dist="38100" dir="2700000" algn="tl">
                    <a:srgbClr val="000000">
                      <a:alpha val="43137"/>
                    </a:srgbClr>
                  </a:outerShdw>
                </a:effectLst>
                <a:latin typeface="Palatino Linotype" panose="02040502050505030304" pitchFamily="18" charset="0"/>
              </a:rPr>
              <a:t>letter</a:t>
            </a:r>
            <a:r>
              <a:rPr lang="en-US" dirty="0">
                <a:latin typeface="Palatino Linotype" panose="02040502050505030304" pitchFamily="18" charset="0"/>
              </a:rPr>
              <a:t> specifies the attachment points where the </a:t>
            </a:r>
            <a:r>
              <a:rPr lang="en-US" b="1" dirty="0">
                <a:solidFill>
                  <a:schemeClr val="accent2">
                    <a:lumMod val="75000"/>
                  </a:schemeClr>
                </a:solidFill>
                <a:effectLst>
                  <a:outerShdw blurRad="38100" dist="38100" dir="2700000" algn="tl">
                    <a:srgbClr val="000000">
                      <a:alpha val="43137"/>
                    </a:srgbClr>
                  </a:outerShdw>
                </a:effectLst>
                <a:latin typeface="Palatino Linotype" panose="02040502050505030304" pitchFamily="18" charset="0"/>
              </a:rPr>
              <a:t>fused</a:t>
            </a:r>
            <a:r>
              <a:rPr lang="en-US" dirty="0">
                <a:latin typeface="Palatino Linotype" panose="02040502050505030304" pitchFamily="18" charset="0"/>
              </a:rPr>
              <a:t> ring connects to the </a:t>
            </a:r>
            <a:r>
              <a:rPr lang="en-US" b="1" dirty="0">
                <a:effectLst>
                  <a:outerShdw blurRad="38100" dist="38100" dir="2700000" algn="tl">
                    <a:srgbClr val="000000">
                      <a:alpha val="43137"/>
                    </a:srgbClr>
                  </a:outerShdw>
                </a:effectLst>
                <a:latin typeface="Palatino Linotype" panose="02040502050505030304" pitchFamily="18" charset="0"/>
              </a:rPr>
              <a:t>base</a:t>
            </a:r>
            <a:r>
              <a:rPr lang="en-US" dirty="0">
                <a:latin typeface="Palatino Linotype" panose="02040502050505030304" pitchFamily="18" charset="0"/>
              </a:rPr>
              <a:t> ring (fusion sites within the base component).</a:t>
            </a:r>
          </a:p>
        </p:txBody>
      </p:sp>
      <p:sp>
        <p:nvSpPr>
          <p:cNvPr id="13" name="Rectangle 12">
            <a:extLst>
              <a:ext uri="{FF2B5EF4-FFF2-40B4-BE49-F238E27FC236}">
                <a16:creationId xmlns:a16="http://schemas.microsoft.com/office/drawing/2014/main" id="{B317F489-79BA-4660-B28C-48ECA6580EC3}"/>
              </a:ext>
            </a:extLst>
          </p:cNvPr>
          <p:cNvSpPr/>
          <p:nvPr/>
        </p:nvSpPr>
        <p:spPr>
          <a:xfrm>
            <a:off x="212268" y="4719188"/>
            <a:ext cx="8474531" cy="880947"/>
          </a:xfrm>
          <a:prstGeom prst="rect">
            <a:avLst/>
          </a:prstGeom>
        </p:spPr>
        <p:txBody>
          <a:bodyPr wrap="square">
            <a:spAutoFit/>
          </a:bodyPr>
          <a:lstStyle/>
          <a:p>
            <a:pPr marL="285750" indent="-285750" algn="just">
              <a:lnSpc>
                <a:spcPct val="150000"/>
              </a:lnSpc>
              <a:buFont typeface="Courier New" panose="02070309020205020404" pitchFamily="49" charset="0"/>
              <a:buChar char="o"/>
            </a:pPr>
            <a:r>
              <a:rPr lang="en-US" dirty="0">
                <a:latin typeface="Palatino Linotype" panose="02040502050505030304" pitchFamily="18" charset="0"/>
              </a:rPr>
              <a:t>The </a:t>
            </a:r>
            <a:r>
              <a:rPr lang="en-US" i="1" dirty="0">
                <a:solidFill>
                  <a:srgbClr val="00B0F0"/>
                </a:solidFill>
                <a:latin typeface="Palatino Linotype" panose="02040502050505030304" pitchFamily="18" charset="0"/>
              </a:rPr>
              <a:t>suffix</a:t>
            </a:r>
            <a:r>
              <a:rPr lang="en-US" dirty="0">
                <a:latin typeface="Palatino Linotype" panose="02040502050505030304" pitchFamily="18" charset="0"/>
              </a:rPr>
              <a:t> indicate the name of the </a:t>
            </a:r>
            <a:r>
              <a:rPr lang="en-US" b="1" dirty="0">
                <a:effectLst>
                  <a:outerShdw blurRad="38100" dist="38100" dir="2700000" algn="tl">
                    <a:srgbClr val="000000">
                      <a:alpha val="43137"/>
                    </a:srgbClr>
                  </a:outerShdw>
                </a:effectLst>
                <a:latin typeface="Palatino Linotype" panose="02040502050505030304" pitchFamily="18" charset="0"/>
              </a:rPr>
              <a:t>base</a:t>
            </a:r>
            <a:r>
              <a:rPr lang="en-US" dirty="0">
                <a:latin typeface="Palatino Linotype" panose="02040502050505030304" pitchFamily="18" charset="0"/>
              </a:rPr>
              <a:t> ring is written, and </a:t>
            </a:r>
            <a:r>
              <a:rPr lang="en-US" i="1" dirty="0">
                <a:solidFill>
                  <a:srgbClr val="30ACEC"/>
                </a:solidFill>
                <a:latin typeface="Palatino Linotype" panose="02040502050505030304" pitchFamily="18" charset="0"/>
              </a:rPr>
              <a:t>prefix</a:t>
            </a:r>
            <a:r>
              <a:rPr lang="en-US" dirty="0">
                <a:latin typeface="Palatino Linotype" panose="02040502050505030304" pitchFamily="18" charset="0"/>
              </a:rPr>
              <a:t> the name of </a:t>
            </a:r>
            <a:r>
              <a:rPr lang="en-US" b="1" dirty="0">
                <a:solidFill>
                  <a:schemeClr val="accent2">
                    <a:lumMod val="75000"/>
                  </a:schemeClr>
                </a:solidFill>
                <a:effectLst>
                  <a:outerShdw blurRad="38100" dist="38100" dir="2700000" algn="tl">
                    <a:srgbClr val="000000">
                      <a:alpha val="43137"/>
                    </a:srgbClr>
                  </a:outerShdw>
                </a:effectLst>
                <a:latin typeface="Palatino Linotype" panose="02040502050505030304" pitchFamily="18" charset="0"/>
              </a:rPr>
              <a:t>fused</a:t>
            </a:r>
            <a:r>
              <a:rPr lang="en-US" dirty="0">
                <a:latin typeface="Palatino Linotype" panose="02040502050505030304" pitchFamily="18" charset="0"/>
              </a:rPr>
              <a:t> ring.</a:t>
            </a:r>
          </a:p>
        </p:txBody>
      </p:sp>
      <p:sp>
        <p:nvSpPr>
          <p:cNvPr id="15" name="Rectangle 14">
            <a:extLst>
              <a:ext uri="{FF2B5EF4-FFF2-40B4-BE49-F238E27FC236}">
                <a16:creationId xmlns:a16="http://schemas.microsoft.com/office/drawing/2014/main" id="{D69792E3-B54C-4C2B-BEA4-82A74F265159}"/>
              </a:ext>
            </a:extLst>
          </p:cNvPr>
          <p:cNvSpPr/>
          <p:nvPr/>
        </p:nvSpPr>
        <p:spPr>
          <a:xfrm>
            <a:off x="1287309" y="5608874"/>
            <a:ext cx="6917578" cy="880947"/>
          </a:xfrm>
          <a:prstGeom prst="rect">
            <a:avLst/>
          </a:prstGeom>
        </p:spPr>
        <p:txBody>
          <a:bodyPr wrap="square">
            <a:spAutoFit/>
          </a:bodyPr>
          <a:lstStyle/>
          <a:p>
            <a:pPr marL="285750" indent="-285750" algn="just">
              <a:lnSpc>
                <a:spcPct val="150000"/>
              </a:lnSpc>
              <a:buFont typeface="Courier New" panose="02070309020205020404" pitchFamily="49" charset="0"/>
              <a:buChar char="o"/>
            </a:pPr>
            <a:r>
              <a:rPr lang="en-US" dirty="0">
                <a:latin typeface="Palatino Linotype" panose="02040502050505030304" pitchFamily="18" charset="0"/>
              </a:rPr>
              <a:t>The fused system has three numbering systems: one for the </a:t>
            </a:r>
            <a:r>
              <a:rPr lang="en-US" b="1" dirty="0">
                <a:solidFill>
                  <a:schemeClr val="accent2">
                    <a:lumMod val="75000"/>
                  </a:schemeClr>
                </a:solidFill>
                <a:effectLst>
                  <a:outerShdw blurRad="38100" dist="38100" dir="2700000" algn="tl">
                    <a:srgbClr val="000000">
                      <a:alpha val="43137"/>
                    </a:srgbClr>
                  </a:outerShdw>
                </a:effectLst>
                <a:latin typeface="Palatino Linotype" panose="02040502050505030304" pitchFamily="18" charset="0"/>
              </a:rPr>
              <a:t>fused</a:t>
            </a:r>
            <a:r>
              <a:rPr lang="en-US" dirty="0">
                <a:latin typeface="Palatino Linotype" panose="02040502050505030304" pitchFamily="18" charset="0"/>
              </a:rPr>
              <a:t> ring, one for the </a:t>
            </a:r>
            <a:r>
              <a:rPr lang="en-US" b="1" dirty="0">
                <a:effectLst>
                  <a:outerShdw blurRad="38100" dist="38100" dir="2700000" algn="tl">
                    <a:srgbClr val="000000">
                      <a:alpha val="43137"/>
                    </a:srgbClr>
                  </a:outerShdw>
                </a:effectLst>
                <a:latin typeface="Palatino Linotype" panose="02040502050505030304" pitchFamily="18" charset="0"/>
              </a:rPr>
              <a:t>base</a:t>
            </a:r>
            <a:r>
              <a:rPr lang="en-US" dirty="0">
                <a:latin typeface="Palatino Linotype" panose="02040502050505030304" pitchFamily="18" charset="0"/>
              </a:rPr>
              <a:t> ring, and one for the whole system.</a:t>
            </a:r>
          </a:p>
        </p:txBody>
      </p:sp>
      <p:sp>
        <p:nvSpPr>
          <p:cNvPr id="14" name="TextBox 13">
            <a:extLst>
              <a:ext uri="{FF2B5EF4-FFF2-40B4-BE49-F238E27FC236}">
                <a16:creationId xmlns:a16="http://schemas.microsoft.com/office/drawing/2014/main" id="{2C77EB92-6117-4BF1-A4AE-8FC141A7A810}"/>
              </a:ext>
            </a:extLst>
          </p:cNvPr>
          <p:cNvSpPr txBox="1"/>
          <p:nvPr/>
        </p:nvSpPr>
        <p:spPr>
          <a:xfrm>
            <a:off x="920750" y="806450"/>
            <a:ext cx="7962900" cy="506870"/>
          </a:xfrm>
          <a:prstGeom prst="rect">
            <a:avLst/>
          </a:prstGeom>
          <a:noFill/>
        </p:spPr>
        <p:txBody>
          <a:bodyPr wrap="square" rtlCol="0">
            <a:spAutoFit/>
          </a:bodyPr>
          <a:lstStyle/>
          <a:p>
            <a:pPr marL="514350" indent="-514350" algn="just">
              <a:lnSpc>
                <a:spcPct val="150000"/>
              </a:lnSpc>
              <a:buClr>
                <a:schemeClr val="tx1"/>
              </a:buClr>
              <a:buFont typeface="+mj-lt"/>
              <a:buAutoNum type="romanUcPeriod" startAt="2"/>
            </a:pPr>
            <a:r>
              <a:rPr lang="en-US" sz="2000" b="1" dirty="0">
                <a:solidFill>
                  <a:schemeClr val="tx1">
                    <a:lumMod val="50000"/>
                  </a:schemeClr>
                </a:solidFill>
                <a:effectLst>
                  <a:outerShdw blurRad="38100" dist="38100" dir="2700000" algn="tl">
                    <a:srgbClr val="000000">
                      <a:alpha val="43137"/>
                    </a:srgbClr>
                  </a:outerShdw>
                </a:effectLst>
                <a:latin typeface="Palatino Linotype" panose="02040502050505030304" pitchFamily="18" charset="0"/>
              </a:rPr>
              <a:t>Fused Heterocyclic Compounds:</a:t>
            </a:r>
          </a:p>
        </p:txBody>
      </p:sp>
    </p:spTree>
    <p:extLst>
      <p:ext uri="{BB962C8B-B14F-4D97-AF65-F5344CB8AC3E}">
        <p14:creationId xmlns:p14="http://schemas.microsoft.com/office/powerpoint/2010/main" val="8859873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66E7B45-57A7-46DD-BC2E-85F8D1FBD862}"/>
              </a:ext>
            </a:extLst>
          </p:cNvPr>
          <p:cNvSpPr>
            <a:spLocks noGrp="1"/>
          </p:cNvSpPr>
          <p:nvPr>
            <p:ph type="sldNum" sz="quarter" idx="12"/>
          </p:nvPr>
        </p:nvSpPr>
        <p:spPr/>
        <p:txBody>
          <a:bodyPr/>
          <a:lstStyle/>
          <a:p>
            <a:fld id="{1D94C029-46D2-4EB7-AD29-70B14203DBE4}" type="slidenum">
              <a:rPr lang="en-US" smtClean="0"/>
              <a:t>39</a:t>
            </a:fld>
            <a:endParaRPr lang="en-US"/>
          </a:p>
        </p:txBody>
      </p:sp>
      <p:sp>
        <p:nvSpPr>
          <p:cNvPr id="12" name="Title 12">
            <a:extLst>
              <a:ext uri="{FF2B5EF4-FFF2-40B4-BE49-F238E27FC236}">
                <a16:creationId xmlns:a16="http://schemas.microsoft.com/office/drawing/2014/main" id="{3D9916A7-19AB-4A41-B4BD-9BEC201CD9C5}"/>
              </a:ext>
            </a:extLst>
          </p:cNvPr>
          <p:cNvSpPr>
            <a:spLocks noGrp="1"/>
          </p:cNvSpPr>
          <p:nvPr>
            <p:ph type="title"/>
          </p:nvPr>
        </p:nvSpPr>
        <p:spPr>
          <a:xfrm>
            <a:off x="1060333" y="171451"/>
            <a:ext cx="8300230" cy="704849"/>
          </a:xfrm>
        </p:spPr>
        <p:txBody>
          <a:bodyPr>
            <a:noAutofit/>
          </a:bodyPr>
          <a:lstStyle/>
          <a:p>
            <a:pPr algn="l"/>
            <a:r>
              <a:rPr lang="en-US" sz="4400" b="1" dirty="0">
                <a:solidFill>
                  <a:srgbClr val="30ACEC"/>
                </a:solidFill>
                <a:effectLst>
                  <a:outerShdw blurRad="38100" dist="38100" dir="2700000" algn="tl">
                    <a:srgbClr val="000000">
                      <a:alpha val="43137"/>
                    </a:srgbClr>
                  </a:outerShdw>
                </a:effectLst>
              </a:rPr>
              <a:t>2. The </a:t>
            </a:r>
            <a:r>
              <a:rPr lang="en-US" sz="4400" b="1" dirty="0" err="1">
                <a:solidFill>
                  <a:srgbClr val="30ACEC"/>
                </a:solidFill>
                <a:effectLst>
                  <a:outerShdw blurRad="38100" dist="38100" dir="2700000" algn="tl">
                    <a:srgbClr val="000000">
                      <a:alpha val="43137"/>
                    </a:srgbClr>
                  </a:outerShdw>
                </a:effectLst>
              </a:rPr>
              <a:t>Hantzsch</a:t>
            </a:r>
            <a:r>
              <a:rPr lang="en-US" sz="4400" b="1" dirty="0">
                <a:solidFill>
                  <a:srgbClr val="30ACEC"/>
                </a:solidFill>
                <a:effectLst>
                  <a:outerShdw blurRad="38100" dist="38100" dir="2700000" algn="tl">
                    <a:srgbClr val="000000">
                      <a:alpha val="43137"/>
                    </a:srgbClr>
                  </a:outerShdw>
                </a:effectLst>
              </a:rPr>
              <a:t>-Widman Nomenclature</a:t>
            </a:r>
          </a:p>
        </p:txBody>
      </p:sp>
      <p:sp>
        <p:nvSpPr>
          <p:cNvPr id="8" name="Rectangle 7">
            <a:extLst>
              <a:ext uri="{FF2B5EF4-FFF2-40B4-BE49-F238E27FC236}">
                <a16:creationId xmlns:a16="http://schemas.microsoft.com/office/drawing/2014/main" id="{C1D5AF37-E325-4503-9C03-CBFDBD300F9D}"/>
              </a:ext>
            </a:extLst>
          </p:cNvPr>
          <p:cNvSpPr/>
          <p:nvPr/>
        </p:nvSpPr>
        <p:spPr>
          <a:xfrm>
            <a:off x="985252" y="1429545"/>
            <a:ext cx="8039100" cy="707886"/>
          </a:xfrm>
          <a:prstGeom prst="rect">
            <a:avLst/>
          </a:prstGeom>
        </p:spPr>
        <p:txBody>
          <a:bodyPr wrap="square">
            <a:spAutoFit/>
          </a:bodyPr>
          <a:lstStyle/>
          <a:p>
            <a:pPr marL="285750" indent="-285750">
              <a:buFont typeface="Courier New" panose="02070309020205020404" pitchFamily="49" charset="0"/>
              <a:buChar char="o"/>
            </a:pPr>
            <a:r>
              <a:rPr lang="en-US" sz="2000" u="sng" dirty="0">
                <a:latin typeface="Palatino Linotype" panose="02040502050505030304" pitchFamily="18" charset="0"/>
              </a:rPr>
              <a:t>Priority order of ring systems: The selection of a </a:t>
            </a:r>
            <a:r>
              <a:rPr lang="en-US" sz="2000" b="1" u="sng" dirty="0">
                <a:effectLst>
                  <a:outerShdw blurRad="38100" dist="38100" dir="2700000" algn="tl">
                    <a:srgbClr val="000000">
                      <a:alpha val="43137"/>
                    </a:srgbClr>
                  </a:outerShdw>
                </a:effectLst>
                <a:latin typeface="Palatino Linotype" panose="02040502050505030304" pitchFamily="18" charset="0"/>
              </a:rPr>
              <a:t>base</a:t>
            </a:r>
            <a:r>
              <a:rPr lang="en-US" sz="2000" u="sng" dirty="0">
                <a:latin typeface="Palatino Linotype" panose="02040502050505030304" pitchFamily="18" charset="0"/>
              </a:rPr>
              <a:t> or </a:t>
            </a:r>
            <a:r>
              <a:rPr lang="en-US" sz="2000" b="1" u="sng" dirty="0">
                <a:solidFill>
                  <a:schemeClr val="accent2">
                    <a:lumMod val="75000"/>
                  </a:schemeClr>
                </a:solidFill>
                <a:effectLst>
                  <a:outerShdw blurRad="38100" dist="38100" dir="2700000" algn="tl">
                    <a:srgbClr val="000000">
                      <a:alpha val="43137"/>
                    </a:srgbClr>
                  </a:outerShdw>
                </a:effectLst>
                <a:latin typeface="Palatino Linotype" panose="02040502050505030304" pitchFamily="18" charset="0"/>
              </a:rPr>
              <a:t>Fused</a:t>
            </a:r>
            <a:r>
              <a:rPr lang="en-US" sz="2000" u="sng" dirty="0">
                <a:latin typeface="Palatino Linotype" panose="02040502050505030304" pitchFamily="18" charset="0"/>
              </a:rPr>
              <a:t> ring follows these rules in the given sequence:</a:t>
            </a:r>
          </a:p>
        </p:txBody>
      </p:sp>
      <p:sp>
        <p:nvSpPr>
          <p:cNvPr id="6" name="Rectangle 5">
            <a:extLst>
              <a:ext uri="{FF2B5EF4-FFF2-40B4-BE49-F238E27FC236}">
                <a16:creationId xmlns:a16="http://schemas.microsoft.com/office/drawing/2014/main" id="{278EAA47-7BBA-4A4B-BFD0-2CB8980C0BEB}"/>
              </a:ext>
            </a:extLst>
          </p:cNvPr>
          <p:cNvSpPr/>
          <p:nvPr/>
        </p:nvSpPr>
        <p:spPr>
          <a:xfrm>
            <a:off x="1160089" y="2153608"/>
            <a:ext cx="7813843" cy="1296445"/>
          </a:xfrm>
          <a:prstGeom prst="rect">
            <a:avLst/>
          </a:prstGeom>
        </p:spPr>
        <p:txBody>
          <a:bodyPr wrap="square">
            <a:spAutoFit/>
          </a:bodyPr>
          <a:lstStyle/>
          <a:p>
            <a:pPr marL="342900" indent="-342900">
              <a:lnSpc>
                <a:spcPct val="150000"/>
              </a:lnSpc>
              <a:buFont typeface="+mj-lt"/>
              <a:buAutoNum type="arabicParenR"/>
            </a:pPr>
            <a:r>
              <a:rPr lang="en-US" dirty="0">
                <a:latin typeface="Palatino Linotype" panose="02040502050505030304" pitchFamily="18" charset="0"/>
              </a:rPr>
              <a:t>As mention before, the name of the heterocyclic ring is taken as the parent compound (</a:t>
            </a:r>
            <a:r>
              <a:rPr lang="en-US" b="1" dirty="0">
                <a:effectLst>
                  <a:outerShdw blurRad="38100" dist="38100" dir="2700000" algn="tl">
                    <a:srgbClr val="000000">
                      <a:alpha val="43137"/>
                    </a:srgbClr>
                  </a:outerShdw>
                </a:effectLst>
                <a:latin typeface="Palatino Linotype" panose="02040502050505030304" pitchFamily="18" charset="0"/>
              </a:rPr>
              <a:t>base</a:t>
            </a:r>
            <a:r>
              <a:rPr lang="en-US" dirty="0">
                <a:latin typeface="Palatino Linotype" panose="02040502050505030304" pitchFamily="18" charset="0"/>
              </a:rPr>
              <a:t>) and the ring containing </a:t>
            </a:r>
            <a:r>
              <a:rPr lang="en-US" dirty="0">
                <a:solidFill>
                  <a:srgbClr val="0070C0"/>
                </a:solidFill>
                <a:latin typeface="Palatino Linotype" panose="02040502050505030304" pitchFamily="18" charset="0"/>
              </a:rPr>
              <a:t>Nitrogen</a:t>
            </a:r>
            <a:r>
              <a:rPr lang="en-US" dirty="0">
                <a:latin typeface="Palatino Linotype" panose="02040502050505030304" pitchFamily="18" charset="0"/>
              </a:rPr>
              <a:t> ‘</a:t>
            </a:r>
            <a:r>
              <a:rPr lang="en-US" b="1" dirty="0">
                <a:solidFill>
                  <a:srgbClr val="0070C0"/>
                </a:solidFill>
                <a:effectLst>
                  <a:outerShdw blurRad="38100" dist="38100" dir="2700000" algn="tl">
                    <a:srgbClr val="000000">
                      <a:alpha val="43137"/>
                    </a:srgbClr>
                  </a:outerShdw>
                </a:effectLst>
                <a:latin typeface="Palatino Linotype" panose="02040502050505030304" pitchFamily="18" charset="0"/>
              </a:rPr>
              <a:t>N</a:t>
            </a:r>
            <a:r>
              <a:rPr lang="en-US" dirty="0">
                <a:latin typeface="Palatino Linotype" panose="02040502050505030304" pitchFamily="18" charset="0"/>
              </a:rPr>
              <a:t>’ is given priority, followed by </a:t>
            </a:r>
            <a:r>
              <a:rPr lang="en-US" dirty="0">
                <a:solidFill>
                  <a:srgbClr val="FF0000"/>
                </a:solidFill>
                <a:latin typeface="Palatino Linotype" panose="02040502050505030304" pitchFamily="18" charset="0"/>
              </a:rPr>
              <a:t>Oxygen</a:t>
            </a:r>
            <a:r>
              <a:rPr lang="en-US" dirty="0">
                <a:latin typeface="Palatino Linotype" panose="02040502050505030304" pitchFamily="18" charset="0"/>
              </a:rPr>
              <a:t> ‘</a:t>
            </a:r>
            <a:r>
              <a:rPr lang="en-US" b="1" dirty="0">
                <a:solidFill>
                  <a:srgbClr val="FF0000"/>
                </a:solidFill>
                <a:effectLst>
                  <a:outerShdw blurRad="38100" dist="38100" dir="2700000" algn="tl">
                    <a:srgbClr val="000000">
                      <a:alpha val="43137"/>
                    </a:srgbClr>
                  </a:outerShdw>
                </a:effectLst>
                <a:latin typeface="Palatino Linotype" panose="02040502050505030304" pitchFamily="18" charset="0"/>
              </a:rPr>
              <a:t>O</a:t>
            </a:r>
            <a:r>
              <a:rPr lang="en-US" dirty="0">
                <a:latin typeface="Palatino Linotype" panose="02040502050505030304" pitchFamily="18" charset="0"/>
              </a:rPr>
              <a:t>’ and then </a:t>
            </a:r>
            <a:r>
              <a:rPr lang="en-US" dirty="0">
                <a:solidFill>
                  <a:schemeClr val="accent3"/>
                </a:solidFill>
                <a:latin typeface="Palatino Linotype" panose="02040502050505030304" pitchFamily="18" charset="0"/>
              </a:rPr>
              <a:t>Sulfur</a:t>
            </a:r>
            <a:r>
              <a:rPr lang="en-US" dirty="0">
                <a:latin typeface="Palatino Linotype" panose="02040502050505030304" pitchFamily="18" charset="0"/>
              </a:rPr>
              <a:t> ‘</a:t>
            </a:r>
            <a:r>
              <a:rPr lang="en-US" b="1" dirty="0">
                <a:solidFill>
                  <a:schemeClr val="accent3"/>
                </a:solidFill>
                <a:effectLst>
                  <a:outerShdw blurRad="38100" dist="38100" dir="2700000" algn="tl">
                    <a:srgbClr val="000000">
                      <a:alpha val="43137"/>
                    </a:srgbClr>
                  </a:outerShdw>
                </a:effectLst>
                <a:latin typeface="Palatino Linotype" panose="02040502050505030304" pitchFamily="18" charset="0"/>
              </a:rPr>
              <a:t>S</a:t>
            </a:r>
            <a:r>
              <a:rPr lang="en-US" dirty="0">
                <a:latin typeface="Palatino Linotype" panose="02040502050505030304" pitchFamily="18" charset="0"/>
              </a:rPr>
              <a:t>’.</a:t>
            </a:r>
          </a:p>
        </p:txBody>
      </p:sp>
      <p:graphicFrame>
        <p:nvGraphicFramePr>
          <p:cNvPr id="16" name="Object 15">
            <a:extLst>
              <a:ext uri="{FF2B5EF4-FFF2-40B4-BE49-F238E27FC236}">
                <a16:creationId xmlns:a16="http://schemas.microsoft.com/office/drawing/2014/main" id="{BEC1F695-9272-4F03-993A-4836FEF40CA5}"/>
              </a:ext>
            </a:extLst>
          </p:cNvPr>
          <p:cNvGraphicFramePr>
            <a:graphicFrameLocks noChangeAspect="1"/>
          </p:cNvGraphicFramePr>
          <p:nvPr>
            <p:extLst>
              <p:ext uri="{D42A27DB-BD31-4B8C-83A1-F6EECF244321}">
                <p14:modId xmlns:p14="http://schemas.microsoft.com/office/powerpoint/2010/main" val="2436484643"/>
              </p:ext>
            </p:extLst>
          </p:nvPr>
        </p:nvGraphicFramePr>
        <p:xfrm>
          <a:off x="1414076" y="3619286"/>
          <a:ext cx="6975475" cy="1339850"/>
        </p:xfrm>
        <a:graphic>
          <a:graphicData uri="http://schemas.openxmlformats.org/presentationml/2006/ole">
            <mc:AlternateContent xmlns:mc="http://schemas.openxmlformats.org/markup-compatibility/2006">
              <mc:Choice xmlns:v="urn:schemas-microsoft-com:vml" Requires="v">
                <p:oleObj spid="_x0000_s27699" name="CS ChemDraw Drawing" r:id="rId3" imgW="5418822" imgH="1042152" progId="ChemDraw.Document.6.0">
                  <p:embed/>
                </p:oleObj>
              </mc:Choice>
              <mc:Fallback>
                <p:oleObj name="CS ChemDraw Drawing" r:id="rId3" imgW="5418822" imgH="1042152" progId="ChemDraw.Document.6.0">
                  <p:embed/>
                  <p:pic>
                    <p:nvPicPr>
                      <p:cNvPr id="7" name="Object 6">
                        <a:extLst>
                          <a:ext uri="{FF2B5EF4-FFF2-40B4-BE49-F238E27FC236}">
                            <a16:creationId xmlns:a16="http://schemas.microsoft.com/office/drawing/2014/main" id="{38E4B171-5AF1-4FCC-A0D2-600592A985DD}"/>
                          </a:ext>
                        </a:extLst>
                      </p:cNvPr>
                      <p:cNvPicPr/>
                      <p:nvPr/>
                    </p:nvPicPr>
                    <p:blipFill>
                      <a:blip r:embed="rId4"/>
                      <a:stretch>
                        <a:fillRect/>
                      </a:stretch>
                    </p:blipFill>
                    <p:spPr>
                      <a:xfrm>
                        <a:off x="1414076" y="3619286"/>
                        <a:ext cx="6975475" cy="1339850"/>
                      </a:xfrm>
                      <a:prstGeom prst="rect">
                        <a:avLst/>
                      </a:prstGeom>
                    </p:spPr>
                  </p:pic>
                </p:oleObj>
              </mc:Fallback>
            </mc:AlternateContent>
          </a:graphicData>
        </a:graphic>
      </p:graphicFrame>
      <p:sp>
        <p:nvSpPr>
          <p:cNvPr id="18" name="TextBox 17">
            <a:extLst>
              <a:ext uri="{FF2B5EF4-FFF2-40B4-BE49-F238E27FC236}">
                <a16:creationId xmlns:a16="http://schemas.microsoft.com/office/drawing/2014/main" id="{85BC827F-5E81-4CE1-BE4A-7A25B4698A26}"/>
              </a:ext>
            </a:extLst>
          </p:cNvPr>
          <p:cNvSpPr txBox="1"/>
          <p:nvPr/>
        </p:nvSpPr>
        <p:spPr>
          <a:xfrm>
            <a:off x="6746789" y="4904769"/>
            <a:ext cx="2187146" cy="646331"/>
          </a:xfrm>
          <a:prstGeom prst="rect">
            <a:avLst/>
          </a:prstGeom>
          <a:noFill/>
        </p:spPr>
        <p:txBody>
          <a:bodyPr wrap="square" rtlCol="0">
            <a:spAutoFit/>
          </a:bodyPr>
          <a:lstStyle/>
          <a:p>
            <a:pPr algn="ctr"/>
            <a:r>
              <a:rPr lang="en-US" b="1" dirty="0">
                <a:effectLst>
                  <a:outerShdw blurRad="38100" dist="38100" dir="2700000" algn="tl">
                    <a:srgbClr val="000000">
                      <a:alpha val="43137"/>
                    </a:srgbClr>
                  </a:outerShdw>
                </a:effectLst>
                <a:latin typeface="Palatino Linotype" panose="02040502050505030304" pitchFamily="18" charset="0"/>
              </a:rPr>
              <a:t>Base</a:t>
            </a:r>
            <a:r>
              <a:rPr lang="en-US" b="1" dirty="0">
                <a:solidFill>
                  <a:srgbClr val="595959"/>
                </a:solidFill>
                <a:latin typeface="Palatino Linotype" panose="02040502050505030304" pitchFamily="18" charset="0"/>
              </a:rPr>
              <a:t> ring because has </a:t>
            </a:r>
            <a:r>
              <a:rPr lang="en-US" b="1" dirty="0">
                <a:solidFill>
                  <a:srgbClr val="0070C0"/>
                </a:solidFill>
                <a:effectLst>
                  <a:outerShdw blurRad="38100" dist="38100" dir="2700000" algn="tl">
                    <a:srgbClr val="000000">
                      <a:alpha val="43137"/>
                    </a:srgbClr>
                  </a:outerShdw>
                </a:effectLst>
                <a:latin typeface="Palatino Linotype" panose="02040502050505030304" pitchFamily="18" charset="0"/>
              </a:rPr>
              <a:t>N</a:t>
            </a:r>
          </a:p>
        </p:txBody>
      </p:sp>
      <p:sp>
        <p:nvSpPr>
          <p:cNvPr id="19" name="TextBox 18">
            <a:extLst>
              <a:ext uri="{FF2B5EF4-FFF2-40B4-BE49-F238E27FC236}">
                <a16:creationId xmlns:a16="http://schemas.microsoft.com/office/drawing/2014/main" id="{A66CB2CC-6A25-4E2E-8711-B634B3D6DB81}"/>
              </a:ext>
            </a:extLst>
          </p:cNvPr>
          <p:cNvSpPr txBox="1"/>
          <p:nvPr/>
        </p:nvSpPr>
        <p:spPr>
          <a:xfrm>
            <a:off x="5193958" y="4921245"/>
            <a:ext cx="1231556" cy="646331"/>
          </a:xfrm>
          <a:prstGeom prst="rect">
            <a:avLst/>
          </a:prstGeom>
          <a:noFill/>
        </p:spPr>
        <p:txBody>
          <a:bodyPr wrap="square" rtlCol="0">
            <a:spAutoFit/>
          </a:bodyPr>
          <a:lstStyle/>
          <a:p>
            <a:pPr algn="ctr"/>
            <a:r>
              <a:rPr lang="en-US" b="1" dirty="0">
                <a:solidFill>
                  <a:schemeClr val="accent2">
                    <a:lumMod val="75000"/>
                  </a:schemeClr>
                </a:solidFill>
                <a:effectLst>
                  <a:outerShdw blurRad="38100" dist="38100" dir="2700000" algn="tl">
                    <a:srgbClr val="000000">
                      <a:alpha val="43137"/>
                    </a:srgbClr>
                  </a:outerShdw>
                </a:effectLst>
                <a:latin typeface="Palatino Linotype" panose="02040502050505030304" pitchFamily="18" charset="0"/>
              </a:rPr>
              <a:t>Fused</a:t>
            </a:r>
            <a:r>
              <a:rPr lang="en-US" b="1" dirty="0">
                <a:solidFill>
                  <a:srgbClr val="595959"/>
                </a:solidFill>
                <a:latin typeface="Palatino Linotype" panose="02040502050505030304" pitchFamily="18" charset="0"/>
              </a:rPr>
              <a:t> ring</a:t>
            </a:r>
            <a:endParaRPr lang="en-US" b="1" dirty="0">
              <a:solidFill>
                <a:srgbClr val="0070C0"/>
              </a:solidFill>
              <a:effectLst>
                <a:outerShdw blurRad="38100" dist="38100" dir="2700000" algn="tl">
                  <a:srgbClr val="000000">
                    <a:alpha val="43137"/>
                  </a:srgbClr>
                </a:outerShdw>
              </a:effectLst>
              <a:latin typeface="Palatino Linotype" panose="02040502050505030304" pitchFamily="18" charset="0"/>
            </a:endParaRPr>
          </a:p>
        </p:txBody>
      </p:sp>
      <p:sp>
        <p:nvSpPr>
          <p:cNvPr id="20" name="TextBox 19">
            <a:extLst>
              <a:ext uri="{FF2B5EF4-FFF2-40B4-BE49-F238E27FC236}">
                <a16:creationId xmlns:a16="http://schemas.microsoft.com/office/drawing/2014/main" id="{8047428B-9F13-4082-A410-D768B0E9BC76}"/>
              </a:ext>
            </a:extLst>
          </p:cNvPr>
          <p:cNvSpPr txBox="1"/>
          <p:nvPr/>
        </p:nvSpPr>
        <p:spPr>
          <a:xfrm>
            <a:off x="6713939" y="5507259"/>
            <a:ext cx="2237873" cy="369332"/>
          </a:xfrm>
          <a:prstGeom prst="rect">
            <a:avLst/>
          </a:prstGeom>
          <a:noFill/>
        </p:spPr>
        <p:txBody>
          <a:bodyPr wrap="square" rtlCol="0">
            <a:spAutoFit/>
          </a:bodyPr>
          <a:lstStyle/>
          <a:p>
            <a:pPr algn="ctr"/>
            <a:r>
              <a:rPr lang="en-US" b="1" dirty="0">
                <a:solidFill>
                  <a:srgbClr val="595959"/>
                </a:solidFill>
                <a:effectLst>
                  <a:outerShdw blurRad="38100" dist="38100" dir="2700000" algn="tl">
                    <a:srgbClr val="000000">
                      <a:alpha val="43137"/>
                    </a:srgbClr>
                  </a:outerShdw>
                </a:effectLst>
                <a:latin typeface="Palatino Linotype" panose="02040502050505030304" pitchFamily="18" charset="0"/>
              </a:rPr>
              <a:t>Pyrrole</a:t>
            </a:r>
          </a:p>
        </p:txBody>
      </p:sp>
      <p:sp>
        <p:nvSpPr>
          <p:cNvPr id="21" name="TextBox 20">
            <a:extLst>
              <a:ext uri="{FF2B5EF4-FFF2-40B4-BE49-F238E27FC236}">
                <a16:creationId xmlns:a16="http://schemas.microsoft.com/office/drawing/2014/main" id="{F99FC1B4-7CFA-4780-9752-1C9313A5E175}"/>
              </a:ext>
            </a:extLst>
          </p:cNvPr>
          <p:cNvSpPr txBox="1"/>
          <p:nvPr/>
        </p:nvSpPr>
        <p:spPr>
          <a:xfrm>
            <a:off x="4740977" y="5511377"/>
            <a:ext cx="2237873" cy="369332"/>
          </a:xfrm>
          <a:prstGeom prst="rect">
            <a:avLst/>
          </a:prstGeom>
          <a:noFill/>
        </p:spPr>
        <p:txBody>
          <a:bodyPr wrap="square" rtlCol="0">
            <a:spAutoFit/>
          </a:bodyPr>
          <a:lstStyle/>
          <a:p>
            <a:pPr algn="ctr"/>
            <a:r>
              <a:rPr lang="en-US" b="1" dirty="0" err="1">
                <a:solidFill>
                  <a:srgbClr val="595959"/>
                </a:solidFill>
                <a:effectLst>
                  <a:outerShdw blurRad="38100" dist="38100" dir="2700000" algn="tl">
                    <a:srgbClr val="000000">
                      <a:alpha val="43137"/>
                    </a:srgbClr>
                  </a:outerShdw>
                </a:effectLst>
                <a:latin typeface="Palatino Linotype" panose="02040502050505030304" pitchFamily="18" charset="0"/>
              </a:rPr>
              <a:t>Chromene</a:t>
            </a:r>
            <a:endParaRPr lang="en-US" b="1" dirty="0">
              <a:solidFill>
                <a:srgbClr val="595959"/>
              </a:solidFill>
              <a:effectLst>
                <a:outerShdw blurRad="38100" dist="38100" dir="2700000" algn="tl">
                  <a:srgbClr val="000000">
                    <a:alpha val="43137"/>
                  </a:srgbClr>
                </a:outerShdw>
              </a:effectLst>
              <a:latin typeface="Palatino Linotype" panose="02040502050505030304" pitchFamily="18" charset="0"/>
            </a:endParaRPr>
          </a:p>
        </p:txBody>
      </p:sp>
      <p:sp>
        <p:nvSpPr>
          <p:cNvPr id="23" name="TextBox 22">
            <a:extLst>
              <a:ext uri="{FF2B5EF4-FFF2-40B4-BE49-F238E27FC236}">
                <a16:creationId xmlns:a16="http://schemas.microsoft.com/office/drawing/2014/main" id="{1D30E4C7-D3A0-4A2E-A7F0-9DA5F38FC9E3}"/>
              </a:ext>
            </a:extLst>
          </p:cNvPr>
          <p:cNvSpPr txBox="1"/>
          <p:nvPr/>
        </p:nvSpPr>
        <p:spPr>
          <a:xfrm>
            <a:off x="1062682" y="5164514"/>
            <a:ext cx="2946762" cy="369332"/>
          </a:xfrm>
          <a:prstGeom prst="rect">
            <a:avLst/>
          </a:prstGeom>
          <a:noFill/>
        </p:spPr>
        <p:txBody>
          <a:bodyPr wrap="square" rtlCol="0">
            <a:spAutoFit/>
          </a:bodyPr>
          <a:lstStyle/>
          <a:p>
            <a:pPr algn="ctr"/>
            <a:r>
              <a:rPr lang="en-US" b="1" dirty="0">
                <a:solidFill>
                  <a:schemeClr val="accent2">
                    <a:lumMod val="75000"/>
                  </a:schemeClr>
                </a:solidFill>
                <a:effectLst>
                  <a:outerShdw blurRad="38100" dist="38100" dir="2700000" algn="tl">
                    <a:srgbClr val="000000">
                      <a:alpha val="43137"/>
                    </a:srgbClr>
                  </a:outerShdw>
                </a:effectLst>
                <a:latin typeface="Palatino Linotype" panose="02040502050505030304" pitchFamily="18" charset="0"/>
              </a:rPr>
              <a:t>Chromeno</a:t>
            </a:r>
            <a:r>
              <a:rPr lang="en-US" b="1" dirty="0">
                <a:solidFill>
                  <a:srgbClr val="595959"/>
                </a:solidFill>
                <a:latin typeface="Palatino Linotype" panose="02040502050505030304" pitchFamily="18" charset="0"/>
              </a:rPr>
              <a:t> [</a:t>
            </a:r>
            <a:r>
              <a:rPr lang="en-US" b="1" dirty="0">
                <a:solidFill>
                  <a:srgbClr val="30ACEC"/>
                </a:solidFill>
                <a:latin typeface="Palatino Linotype" panose="02040502050505030304" pitchFamily="18" charset="0"/>
              </a:rPr>
              <a:t>2,3-</a:t>
            </a:r>
            <a:r>
              <a:rPr lang="en-US" b="1" i="1" dirty="0">
                <a:solidFill>
                  <a:srgbClr val="30ACEC"/>
                </a:solidFill>
                <a:latin typeface="Palatino Linotype" panose="02040502050505030304" pitchFamily="18" charset="0"/>
              </a:rPr>
              <a:t>c</a:t>
            </a:r>
            <a:r>
              <a:rPr lang="en-US" b="1" dirty="0">
                <a:solidFill>
                  <a:srgbClr val="595959"/>
                </a:solidFill>
                <a:latin typeface="Palatino Linotype" panose="02040502050505030304" pitchFamily="18" charset="0"/>
              </a:rPr>
              <a:t>] </a:t>
            </a:r>
            <a:r>
              <a:rPr lang="en-US" b="1" dirty="0">
                <a:effectLst>
                  <a:outerShdw blurRad="38100" dist="38100" dir="2700000" algn="tl">
                    <a:srgbClr val="000000">
                      <a:alpha val="43137"/>
                    </a:srgbClr>
                  </a:outerShdw>
                </a:effectLst>
                <a:latin typeface="Palatino Linotype" panose="02040502050505030304" pitchFamily="18" charset="0"/>
              </a:rPr>
              <a:t>pyrrole</a:t>
            </a:r>
            <a:endParaRPr lang="en-US" b="1" dirty="0">
              <a:latin typeface="Palatino Linotype" panose="02040502050505030304" pitchFamily="18" charset="0"/>
            </a:endParaRPr>
          </a:p>
        </p:txBody>
      </p:sp>
      <p:sp>
        <p:nvSpPr>
          <p:cNvPr id="13" name="TextBox 12">
            <a:extLst>
              <a:ext uri="{FF2B5EF4-FFF2-40B4-BE49-F238E27FC236}">
                <a16:creationId xmlns:a16="http://schemas.microsoft.com/office/drawing/2014/main" id="{6811AD4B-2E8E-4853-A953-DCA648F0C3FF}"/>
              </a:ext>
            </a:extLst>
          </p:cNvPr>
          <p:cNvSpPr txBox="1"/>
          <p:nvPr/>
        </p:nvSpPr>
        <p:spPr>
          <a:xfrm>
            <a:off x="920750" y="806450"/>
            <a:ext cx="7962900" cy="506870"/>
          </a:xfrm>
          <a:prstGeom prst="rect">
            <a:avLst/>
          </a:prstGeom>
          <a:noFill/>
        </p:spPr>
        <p:txBody>
          <a:bodyPr wrap="square" rtlCol="0">
            <a:spAutoFit/>
          </a:bodyPr>
          <a:lstStyle/>
          <a:p>
            <a:pPr marL="514350" indent="-514350" algn="just">
              <a:lnSpc>
                <a:spcPct val="150000"/>
              </a:lnSpc>
              <a:buClr>
                <a:schemeClr val="tx1"/>
              </a:buClr>
              <a:buFont typeface="+mj-lt"/>
              <a:buAutoNum type="romanUcPeriod" startAt="2"/>
            </a:pPr>
            <a:r>
              <a:rPr lang="en-US" sz="2000" b="1" dirty="0">
                <a:solidFill>
                  <a:schemeClr val="tx1">
                    <a:lumMod val="50000"/>
                  </a:schemeClr>
                </a:solidFill>
                <a:effectLst>
                  <a:outerShdw blurRad="38100" dist="38100" dir="2700000" algn="tl">
                    <a:srgbClr val="000000">
                      <a:alpha val="43137"/>
                    </a:srgbClr>
                  </a:outerShdw>
                </a:effectLst>
                <a:latin typeface="Palatino Linotype" panose="02040502050505030304" pitchFamily="18" charset="0"/>
              </a:rPr>
              <a:t>Fused Heterocyclic Compounds:</a:t>
            </a:r>
          </a:p>
        </p:txBody>
      </p:sp>
    </p:spTree>
    <p:extLst>
      <p:ext uri="{BB962C8B-B14F-4D97-AF65-F5344CB8AC3E}">
        <p14:creationId xmlns:p14="http://schemas.microsoft.com/office/powerpoint/2010/main" val="40810098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0BCABC6D-9BB6-4B45-B1DA-59ADFE74C39D}"/>
              </a:ext>
            </a:extLst>
          </p:cNvPr>
          <p:cNvSpPr txBox="1">
            <a:spLocks/>
          </p:cNvSpPr>
          <p:nvPr/>
        </p:nvSpPr>
        <p:spPr>
          <a:xfrm>
            <a:off x="685565" y="2079226"/>
            <a:ext cx="7772870" cy="3424107"/>
          </a:xfrm>
          <a:prstGeom prst="rect">
            <a:avLst/>
          </a:prstGeom>
        </p:spPr>
        <p:txBody>
          <a:bodyPr>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Sakkal Majalla" panose="02000000000000000000" pitchFamily="2" charset="-78"/>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Sakkal Majalla" panose="02000000000000000000" pitchFamily="2" charset="-78"/>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Sakkal Majalla" panose="02000000000000000000" pitchFamily="2" charset="-78"/>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Sakkal Majalla" panose="02000000000000000000" pitchFamily="2" charset="-78"/>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Sakkal Majalla" panose="02000000000000000000" pitchFamily="2" charset="-78"/>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457200" indent="-457200" algn="r" rtl="1">
              <a:buFont typeface="+mj-lt"/>
              <a:buAutoNum type="arabicPeriod"/>
            </a:pPr>
            <a:endParaRPr lang="en-US" sz="3200" dirty="0"/>
          </a:p>
        </p:txBody>
      </p:sp>
      <p:sp>
        <p:nvSpPr>
          <p:cNvPr id="13" name="Title 12">
            <a:extLst>
              <a:ext uri="{FF2B5EF4-FFF2-40B4-BE49-F238E27FC236}">
                <a16:creationId xmlns:a16="http://schemas.microsoft.com/office/drawing/2014/main" id="{EEF7FB82-CE00-471C-BDE5-AD1DFD0F4264}"/>
              </a:ext>
            </a:extLst>
          </p:cNvPr>
          <p:cNvSpPr>
            <a:spLocks noGrp="1"/>
          </p:cNvSpPr>
          <p:nvPr>
            <p:ph type="title"/>
          </p:nvPr>
        </p:nvSpPr>
        <p:spPr>
          <a:xfrm>
            <a:off x="1096433" y="171451"/>
            <a:ext cx="7704667" cy="704849"/>
          </a:xfrm>
        </p:spPr>
        <p:txBody>
          <a:bodyPr>
            <a:noAutofit/>
          </a:bodyPr>
          <a:lstStyle/>
          <a:p>
            <a:pPr algn="l"/>
            <a:r>
              <a:rPr lang="en-US" sz="4400" b="1" dirty="0">
                <a:solidFill>
                  <a:srgbClr val="30ACEC"/>
                </a:solidFill>
                <a:effectLst>
                  <a:outerShdw blurRad="38100" dist="38100" dir="2700000" algn="tl">
                    <a:srgbClr val="000000">
                      <a:alpha val="43137"/>
                    </a:srgbClr>
                  </a:outerShdw>
                </a:effectLst>
              </a:rPr>
              <a:t>Some Drugs Containing Heterocycles</a:t>
            </a:r>
          </a:p>
        </p:txBody>
      </p:sp>
      <p:sp>
        <p:nvSpPr>
          <p:cNvPr id="3" name="Slide Number Placeholder 2">
            <a:extLst>
              <a:ext uri="{FF2B5EF4-FFF2-40B4-BE49-F238E27FC236}">
                <a16:creationId xmlns:a16="http://schemas.microsoft.com/office/drawing/2014/main" id="{566E7B45-57A7-46DD-BC2E-85F8D1FBD862}"/>
              </a:ext>
            </a:extLst>
          </p:cNvPr>
          <p:cNvSpPr>
            <a:spLocks noGrp="1"/>
          </p:cNvSpPr>
          <p:nvPr>
            <p:ph type="sldNum" sz="quarter" idx="12"/>
          </p:nvPr>
        </p:nvSpPr>
        <p:spPr/>
        <p:txBody>
          <a:bodyPr/>
          <a:lstStyle/>
          <a:p>
            <a:fld id="{1D94C029-46D2-4EB7-AD29-70B14203DBE4}" type="slidenum">
              <a:rPr lang="en-US" smtClean="0"/>
              <a:t>4</a:t>
            </a:fld>
            <a:endParaRPr lang="en-US"/>
          </a:p>
        </p:txBody>
      </p:sp>
      <p:graphicFrame>
        <p:nvGraphicFramePr>
          <p:cNvPr id="2" name="Object 1">
            <a:extLst>
              <a:ext uri="{FF2B5EF4-FFF2-40B4-BE49-F238E27FC236}">
                <a16:creationId xmlns:a16="http://schemas.microsoft.com/office/drawing/2014/main" id="{BB44EA70-83F4-4D9C-B97C-C503A41A9C87}"/>
              </a:ext>
            </a:extLst>
          </p:cNvPr>
          <p:cNvGraphicFramePr>
            <a:graphicFrameLocks noChangeAspect="1"/>
          </p:cNvGraphicFramePr>
          <p:nvPr>
            <p:extLst>
              <p:ext uri="{D42A27DB-BD31-4B8C-83A1-F6EECF244321}">
                <p14:modId xmlns:p14="http://schemas.microsoft.com/office/powerpoint/2010/main" val="3221393878"/>
              </p:ext>
            </p:extLst>
          </p:nvPr>
        </p:nvGraphicFramePr>
        <p:xfrm>
          <a:off x="1112837" y="1098550"/>
          <a:ext cx="6634119" cy="4972050"/>
        </p:xfrm>
        <a:graphic>
          <a:graphicData uri="http://schemas.openxmlformats.org/presentationml/2006/ole">
            <mc:AlternateContent xmlns:mc="http://schemas.openxmlformats.org/markup-compatibility/2006">
              <mc:Choice xmlns:v="urn:schemas-microsoft-com:vml" Requires="v">
                <p:oleObj spid="_x0000_s2106" name="CS ChemDraw Drawing" r:id="rId3" imgW="9183325" imgH="6885168" progId="ChemDraw.Document.6.0">
                  <p:embed/>
                </p:oleObj>
              </mc:Choice>
              <mc:Fallback>
                <p:oleObj name="CS ChemDraw Drawing" r:id="rId3" imgW="9183325" imgH="6885168" progId="ChemDraw.Document.6.0">
                  <p:embed/>
                  <p:pic>
                    <p:nvPicPr>
                      <p:cNvPr id="0" name=""/>
                      <p:cNvPicPr/>
                      <p:nvPr/>
                    </p:nvPicPr>
                    <p:blipFill>
                      <a:blip r:embed="rId4"/>
                      <a:stretch>
                        <a:fillRect/>
                      </a:stretch>
                    </p:blipFill>
                    <p:spPr>
                      <a:xfrm>
                        <a:off x="1112837" y="1098550"/>
                        <a:ext cx="6634119" cy="4972050"/>
                      </a:xfrm>
                      <a:prstGeom prst="rect">
                        <a:avLst/>
                      </a:prstGeom>
                    </p:spPr>
                  </p:pic>
                </p:oleObj>
              </mc:Fallback>
            </mc:AlternateContent>
          </a:graphicData>
        </a:graphic>
      </p:graphicFrame>
      <p:sp>
        <p:nvSpPr>
          <p:cNvPr id="8" name="TextBox 7">
            <a:extLst>
              <a:ext uri="{FF2B5EF4-FFF2-40B4-BE49-F238E27FC236}">
                <a16:creationId xmlns:a16="http://schemas.microsoft.com/office/drawing/2014/main" id="{9ACB6F47-5970-4FD4-9B9C-D5C6C7D20FB6}"/>
              </a:ext>
            </a:extLst>
          </p:cNvPr>
          <p:cNvSpPr txBox="1"/>
          <p:nvPr/>
        </p:nvSpPr>
        <p:spPr>
          <a:xfrm>
            <a:off x="4527550" y="4870450"/>
            <a:ext cx="4438650" cy="1162626"/>
          </a:xfrm>
          <a:prstGeom prst="rect">
            <a:avLst/>
          </a:prstGeom>
          <a:noFill/>
        </p:spPr>
        <p:txBody>
          <a:bodyPr wrap="square" rtlCol="0">
            <a:spAutoFit/>
          </a:bodyPr>
          <a:lstStyle/>
          <a:p>
            <a:pPr algn="just">
              <a:lnSpc>
                <a:spcPct val="150000"/>
              </a:lnSpc>
            </a:pPr>
            <a:r>
              <a:rPr lang="en-US" sz="1600" dirty="0">
                <a:solidFill>
                  <a:srgbClr val="30ACEC"/>
                </a:solidFill>
                <a:latin typeface="Palatino Linotype" panose="02040502050505030304" pitchFamily="18" charset="0"/>
              </a:rPr>
              <a:t>Initially studied for use in hypertension (high blood pressure) and angina pectoris, but that it could induce marked penile erections. </a:t>
            </a:r>
          </a:p>
        </p:txBody>
      </p:sp>
    </p:spTree>
    <p:extLst>
      <p:ext uri="{BB962C8B-B14F-4D97-AF65-F5344CB8AC3E}">
        <p14:creationId xmlns:p14="http://schemas.microsoft.com/office/powerpoint/2010/main" val="16561644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66E7B45-57A7-46DD-BC2E-85F8D1FBD862}"/>
              </a:ext>
            </a:extLst>
          </p:cNvPr>
          <p:cNvSpPr>
            <a:spLocks noGrp="1"/>
          </p:cNvSpPr>
          <p:nvPr>
            <p:ph type="sldNum" sz="quarter" idx="12"/>
          </p:nvPr>
        </p:nvSpPr>
        <p:spPr/>
        <p:txBody>
          <a:bodyPr/>
          <a:lstStyle/>
          <a:p>
            <a:fld id="{1D94C029-46D2-4EB7-AD29-70B14203DBE4}" type="slidenum">
              <a:rPr lang="en-US" smtClean="0"/>
              <a:t>40</a:t>
            </a:fld>
            <a:endParaRPr lang="en-US"/>
          </a:p>
        </p:txBody>
      </p:sp>
      <p:sp>
        <p:nvSpPr>
          <p:cNvPr id="12" name="Title 12">
            <a:extLst>
              <a:ext uri="{FF2B5EF4-FFF2-40B4-BE49-F238E27FC236}">
                <a16:creationId xmlns:a16="http://schemas.microsoft.com/office/drawing/2014/main" id="{3D9916A7-19AB-4A41-B4BD-9BEC201CD9C5}"/>
              </a:ext>
            </a:extLst>
          </p:cNvPr>
          <p:cNvSpPr>
            <a:spLocks noGrp="1"/>
          </p:cNvSpPr>
          <p:nvPr>
            <p:ph type="title"/>
          </p:nvPr>
        </p:nvSpPr>
        <p:spPr>
          <a:xfrm>
            <a:off x="1060333" y="171451"/>
            <a:ext cx="8300230" cy="704849"/>
          </a:xfrm>
        </p:spPr>
        <p:txBody>
          <a:bodyPr>
            <a:noAutofit/>
          </a:bodyPr>
          <a:lstStyle/>
          <a:p>
            <a:pPr algn="l"/>
            <a:r>
              <a:rPr lang="en-US" sz="4400" b="1" dirty="0">
                <a:solidFill>
                  <a:srgbClr val="30ACEC"/>
                </a:solidFill>
                <a:effectLst>
                  <a:outerShdw blurRad="38100" dist="38100" dir="2700000" algn="tl">
                    <a:srgbClr val="000000">
                      <a:alpha val="43137"/>
                    </a:srgbClr>
                  </a:outerShdw>
                </a:effectLst>
              </a:rPr>
              <a:t>2. The </a:t>
            </a:r>
            <a:r>
              <a:rPr lang="en-US" sz="4400" b="1" dirty="0" err="1">
                <a:solidFill>
                  <a:srgbClr val="30ACEC"/>
                </a:solidFill>
                <a:effectLst>
                  <a:outerShdw blurRad="38100" dist="38100" dir="2700000" algn="tl">
                    <a:srgbClr val="000000">
                      <a:alpha val="43137"/>
                    </a:srgbClr>
                  </a:outerShdw>
                </a:effectLst>
              </a:rPr>
              <a:t>Hantzsch</a:t>
            </a:r>
            <a:r>
              <a:rPr lang="en-US" sz="4400" b="1" dirty="0">
                <a:solidFill>
                  <a:srgbClr val="30ACEC"/>
                </a:solidFill>
                <a:effectLst>
                  <a:outerShdw blurRad="38100" dist="38100" dir="2700000" algn="tl">
                    <a:srgbClr val="000000">
                      <a:alpha val="43137"/>
                    </a:srgbClr>
                  </a:outerShdw>
                </a:effectLst>
              </a:rPr>
              <a:t>-Widman Nomenclature</a:t>
            </a:r>
          </a:p>
        </p:txBody>
      </p:sp>
      <p:graphicFrame>
        <p:nvGraphicFramePr>
          <p:cNvPr id="16" name="Object 15">
            <a:extLst>
              <a:ext uri="{FF2B5EF4-FFF2-40B4-BE49-F238E27FC236}">
                <a16:creationId xmlns:a16="http://schemas.microsoft.com/office/drawing/2014/main" id="{BEC1F695-9272-4F03-993A-4836FEF40CA5}"/>
              </a:ext>
            </a:extLst>
          </p:cNvPr>
          <p:cNvGraphicFramePr>
            <a:graphicFrameLocks noChangeAspect="1"/>
          </p:cNvGraphicFramePr>
          <p:nvPr>
            <p:extLst>
              <p:ext uri="{D42A27DB-BD31-4B8C-83A1-F6EECF244321}">
                <p14:modId xmlns:p14="http://schemas.microsoft.com/office/powerpoint/2010/main" val="3766611834"/>
              </p:ext>
            </p:extLst>
          </p:nvPr>
        </p:nvGraphicFramePr>
        <p:xfrm>
          <a:off x="1262063" y="1600200"/>
          <a:ext cx="7035800" cy="1598613"/>
        </p:xfrm>
        <a:graphic>
          <a:graphicData uri="http://schemas.openxmlformats.org/presentationml/2006/ole">
            <mc:AlternateContent xmlns:mc="http://schemas.openxmlformats.org/markup-compatibility/2006">
              <mc:Choice xmlns:v="urn:schemas-microsoft-com:vml" Requires="v">
                <p:oleObj spid="_x0000_s37972" name="CS ChemDraw Drawing" r:id="rId3" imgW="5463492" imgH="1241562" progId="ChemDraw.Document.6.0">
                  <p:embed/>
                </p:oleObj>
              </mc:Choice>
              <mc:Fallback>
                <p:oleObj name="CS ChemDraw Drawing" r:id="rId3" imgW="5463492" imgH="1241562" progId="ChemDraw.Document.6.0">
                  <p:embed/>
                  <p:pic>
                    <p:nvPicPr>
                      <p:cNvPr id="16" name="Object 15">
                        <a:extLst>
                          <a:ext uri="{FF2B5EF4-FFF2-40B4-BE49-F238E27FC236}">
                            <a16:creationId xmlns:a16="http://schemas.microsoft.com/office/drawing/2014/main" id="{BEC1F695-9272-4F03-993A-4836FEF40CA5}"/>
                          </a:ext>
                        </a:extLst>
                      </p:cNvPr>
                      <p:cNvPicPr/>
                      <p:nvPr/>
                    </p:nvPicPr>
                    <p:blipFill>
                      <a:blip r:embed="rId4"/>
                      <a:stretch>
                        <a:fillRect/>
                      </a:stretch>
                    </p:blipFill>
                    <p:spPr>
                      <a:xfrm>
                        <a:off x="1262063" y="1600200"/>
                        <a:ext cx="7035800" cy="1598613"/>
                      </a:xfrm>
                      <a:prstGeom prst="rect">
                        <a:avLst/>
                      </a:prstGeom>
                    </p:spPr>
                  </p:pic>
                </p:oleObj>
              </mc:Fallback>
            </mc:AlternateContent>
          </a:graphicData>
        </a:graphic>
      </p:graphicFrame>
      <p:sp>
        <p:nvSpPr>
          <p:cNvPr id="18" name="TextBox 17">
            <a:extLst>
              <a:ext uri="{FF2B5EF4-FFF2-40B4-BE49-F238E27FC236}">
                <a16:creationId xmlns:a16="http://schemas.microsoft.com/office/drawing/2014/main" id="{85BC827F-5E81-4CE1-BE4A-7A25B4698A26}"/>
              </a:ext>
            </a:extLst>
          </p:cNvPr>
          <p:cNvSpPr txBox="1"/>
          <p:nvPr/>
        </p:nvSpPr>
        <p:spPr>
          <a:xfrm>
            <a:off x="4967414" y="3051256"/>
            <a:ext cx="1940011" cy="646331"/>
          </a:xfrm>
          <a:prstGeom prst="rect">
            <a:avLst/>
          </a:prstGeom>
          <a:noFill/>
        </p:spPr>
        <p:txBody>
          <a:bodyPr wrap="square" rtlCol="0">
            <a:spAutoFit/>
          </a:bodyPr>
          <a:lstStyle/>
          <a:p>
            <a:pPr algn="ctr"/>
            <a:r>
              <a:rPr lang="en-US" b="1" dirty="0">
                <a:effectLst>
                  <a:outerShdw blurRad="38100" dist="38100" dir="2700000" algn="tl">
                    <a:srgbClr val="000000">
                      <a:alpha val="43137"/>
                    </a:srgbClr>
                  </a:outerShdw>
                </a:effectLst>
                <a:latin typeface="Palatino Linotype" panose="02040502050505030304" pitchFamily="18" charset="0"/>
              </a:rPr>
              <a:t>Base</a:t>
            </a:r>
            <a:r>
              <a:rPr lang="en-US" b="1" dirty="0">
                <a:solidFill>
                  <a:srgbClr val="595959"/>
                </a:solidFill>
                <a:latin typeface="Palatino Linotype" panose="02040502050505030304" pitchFamily="18" charset="0"/>
              </a:rPr>
              <a:t> ring</a:t>
            </a:r>
          </a:p>
          <a:p>
            <a:pPr algn="ctr"/>
            <a:r>
              <a:rPr lang="en-US" b="1" dirty="0">
                <a:solidFill>
                  <a:srgbClr val="FF0000"/>
                </a:solidFill>
                <a:latin typeface="Palatino Linotype" panose="02040502050505030304" pitchFamily="18" charset="0"/>
              </a:rPr>
              <a:t>O</a:t>
            </a:r>
            <a:r>
              <a:rPr lang="en-US" b="1" dirty="0">
                <a:solidFill>
                  <a:srgbClr val="595959"/>
                </a:solidFill>
                <a:latin typeface="Palatino Linotype" panose="02040502050505030304" pitchFamily="18" charset="0"/>
              </a:rPr>
              <a:t> preferred to </a:t>
            </a:r>
            <a:r>
              <a:rPr lang="en-US" b="1" dirty="0">
                <a:solidFill>
                  <a:schemeClr val="accent3"/>
                </a:solidFill>
                <a:latin typeface="Palatino Linotype" panose="02040502050505030304" pitchFamily="18" charset="0"/>
              </a:rPr>
              <a:t>S</a:t>
            </a:r>
            <a:endParaRPr lang="en-US" b="1" dirty="0">
              <a:solidFill>
                <a:schemeClr val="accent3"/>
              </a:solidFill>
              <a:effectLst>
                <a:outerShdw blurRad="38100" dist="38100" dir="2700000" algn="tl">
                  <a:srgbClr val="000000">
                    <a:alpha val="43137"/>
                  </a:srgbClr>
                </a:outerShdw>
              </a:effectLst>
              <a:latin typeface="Palatino Linotype" panose="02040502050505030304" pitchFamily="18" charset="0"/>
            </a:endParaRPr>
          </a:p>
        </p:txBody>
      </p:sp>
      <p:sp>
        <p:nvSpPr>
          <p:cNvPr id="19" name="TextBox 18">
            <a:extLst>
              <a:ext uri="{FF2B5EF4-FFF2-40B4-BE49-F238E27FC236}">
                <a16:creationId xmlns:a16="http://schemas.microsoft.com/office/drawing/2014/main" id="{A66CB2CC-6A25-4E2E-8711-B634B3D6DB81}"/>
              </a:ext>
            </a:extLst>
          </p:cNvPr>
          <p:cNvSpPr txBox="1"/>
          <p:nvPr/>
        </p:nvSpPr>
        <p:spPr>
          <a:xfrm>
            <a:off x="7183395" y="3067734"/>
            <a:ext cx="1231555" cy="646331"/>
          </a:xfrm>
          <a:prstGeom prst="rect">
            <a:avLst/>
          </a:prstGeom>
          <a:noFill/>
        </p:spPr>
        <p:txBody>
          <a:bodyPr wrap="square" rtlCol="0">
            <a:spAutoFit/>
          </a:bodyPr>
          <a:lstStyle/>
          <a:p>
            <a:pPr algn="ctr"/>
            <a:r>
              <a:rPr lang="en-US" b="1" dirty="0">
                <a:solidFill>
                  <a:schemeClr val="accent2">
                    <a:lumMod val="75000"/>
                  </a:schemeClr>
                </a:solidFill>
                <a:effectLst>
                  <a:outerShdw blurRad="38100" dist="38100" dir="2700000" algn="tl">
                    <a:srgbClr val="000000">
                      <a:alpha val="43137"/>
                    </a:srgbClr>
                  </a:outerShdw>
                </a:effectLst>
                <a:latin typeface="Palatino Linotype" panose="02040502050505030304" pitchFamily="18" charset="0"/>
              </a:rPr>
              <a:t>Fused</a:t>
            </a:r>
            <a:r>
              <a:rPr lang="en-US" b="1" dirty="0">
                <a:solidFill>
                  <a:srgbClr val="595959"/>
                </a:solidFill>
                <a:latin typeface="Palatino Linotype" panose="02040502050505030304" pitchFamily="18" charset="0"/>
              </a:rPr>
              <a:t> ring</a:t>
            </a:r>
            <a:endParaRPr lang="en-US" b="1" dirty="0">
              <a:solidFill>
                <a:srgbClr val="0070C0"/>
              </a:solidFill>
              <a:effectLst>
                <a:outerShdw blurRad="38100" dist="38100" dir="2700000" algn="tl">
                  <a:srgbClr val="000000">
                    <a:alpha val="43137"/>
                  </a:srgbClr>
                </a:outerShdw>
              </a:effectLst>
              <a:latin typeface="Palatino Linotype" panose="02040502050505030304" pitchFamily="18" charset="0"/>
            </a:endParaRPr>
          </a:p>
        </p:txBody>
      </p:sp>
      <p:sp>
        <p:nvSpPr>
          <p:cNvPr id="23" name="TextBox 22">
            <a:extLst>
              <a:ext uri="{FF2B5EF4-FFF2-40B4-BE49-F238E27FC236}">
                <a16:creationId xmlns:a16="http://schemas.microsoft.com/office/drawing/2014/main" id="{1D30E4C7-D3A0-4A2E-A7F0-9DA5F38FC9E3}"/>
              </a:ext>
            </a:extLst>
          </p:cNvPr>
          <p:cNvSpPr txBox="1"/>
          <p:nvPr/>
        </p:nvSpPr>
        <p:spPr>
          <a:xfrm>
            <a:off x="741405" y="3261574"/>
            <a:ext cx="3113901" cy="369332"/>
          </a:xfrm>
          <a:prstGeom prst="rect">
            <a:avLst/>
          </a:prstGeom>
          <a:noFill/>
        </p:spPr>
        <p:txBody>
          <a:bodyPr wrap="square" rtlCol="0">
            <a:spAutoFit/>
          </a:bodyPr>
          <a:lstStyle/>
          <a:p>
            <a:pPr algn="ctr"/>
            <a:r>
              <a:rPr lang="en-US" b="1" dirty="0">
                <a:solidFill>
                  <a:srgbClr val="595959"/>
                </a:solidFill>
                <a:latin typeface="Palatino Linotype" panose="02040502050505030304" pitchFamily="18" charset="0"/>
              </a:rPr>
              <a:t>7</a:t>
            </a:r>
            <a:r>
              <a:rPr lang="en-US" b="1" i="1" dirty="0">
                <a:solidFill>
                  <a:srgbClr val="595959"/>
                </a:solidFill>
                <a:latin typeface="Palatino Linotype" panose="02040502050505030304" pitchFamily="18" charset="0"/>
              </a:rPr>
              <a:t>H</a:t>
            </a:r>
            <a:r>
              <a:rPr lang="en-US" b="1" dirty="0">
                <a:solidFill>
                  <a:srgbClr val="595959"/>
                </a:solidFill>
                <a:latin typeface="Palatino Linotype" panose="02040502050505030304" pitchFamily="18" charset="0"/>
              </a:rPr>
              <a:t>-</a:t>
            </a:r>
            <a:r>
              <a:rPr lang="en-US" b="1" dirty="0">
                <a:solidFill>
                  <a:schemeClr val="accent2">
                    <a:lumMod val="75000"/>
                  </a:schemeClr>
                </a:solidFill>
                <a:effectLst>
                  <a:outerShdw blurRad="38100" dist="38100" dir="2700000" algn="tl">
                    <a:srgbClr val="000000">
                      <a:alpha val="43137"/>
                    </a:srgbClr>
                  </a:outerShdw>
                </a:effectLst>
                <a:latin typeface="Palatino Linotype" panose="02040502050505030304" pitchFamily="18" charset="0"/>
              </a:rPr>
              <a:t>Thiopyrano</a:t>
            </a:r>
            <a:r>
              <a:rPr lang="en-US" b="1" dirty="0">
                <a:solidFill>
                  <a:srgbClr val="595959"/>
                </a:solidFill>
                <a:latin typeface="Palatino Linotype" panose="02040502050505030304" pitchFamily="18" charset="0"/>
              </a:rPr>
              <a:t> [</a:t>
            </a:r>
            <a:r>
              <a:rPr lang="en-US" b="1" dirty="0">
                <a:solidFill>
                  <a:srgbClr val="30ACEC"/>
                </a:solidFill>
                <a:latin typeface="Palatino Linotype" panose="02040502050505030304" pitchFamily="18" charset="0"/>
              </a:rPr>
              <a:t>3,2-</a:t>
            </a:r>
            <a:r>
              <a:rPr lang="en-US" b="1" i="1" dirty="0">
                <a:solidFill>
                  <a:srgbClr val="30ACEC"/>
                </a:solidFill>
                <a:latin typeface="Palatino Linotype" panose="02040502050505030304" pitchFamily="18" charset="0"/>
              </a:rPr>
              <a:t>b</a:t>
            </a:r>
            <a:r>
              <a:rPr lang="en-US" b="1" dirty="0">
                <a:solidFill>
                  <a:srgbClr val="595959"/>
                </a:solidFill>
                <a:latin typeface="Palatino Linotype" panose="02040502050505030304" pitchFamily="18" charset="0"/>
              </a:rPr>
              <a:t>] </a:t>
            </a:r>
            <a:r>
              <a:rPr lang="en-US" b="1" dirty="0">
                <a:effectLst>
                  <a:outerShdw blurRad="38100" dist="38100" dir="2700000" algn="tl">
                    <a:srgbClr val="000000">
                      <a:alpha val="43137"/>
                    </a:srgbClr>
                  </a:outerShdw>
                </a:effectLst>
                <a:latin typeface="Palatino Linotype" panose="02040502050505030304" pitchFamily="18" charset="0"/>
              </a:rPr>
              <a:t>furan</a:t>
            </a:r>
            <a:endParaRPr lang="en-US" b="1" dirty="0">
              <a:latin typeface="Palatino Linotype" panose="02040502050505030304" pitchFamily="18" charset="0"/>
            </a:endParaRPr>
          </a:p>
        </p:txBody>
      </p:sp>
      <p:graphicFrame>
        <p:nvGraphicFramePr>
          <p:cNvPr id="14" name="Object 13">
            <a:extLst>
              <a:ext uri="{FF2B5EF4-FFF2-40B4-BE49-F238E27FC236}">
                <a16:creationId xmlns:a16="http://schemas.microsoft.com/office/drawing/2014/main" id="{56021F3F-0EE5-48BC-8605-D1F4B33483B6}"/>
              </a:ext>
            </a:extLst>
          </p:cNvPr>
          <p:cNvGraphicFramePr>
            <a:graphicFrameLocks noChangeAspect="1"/>
          </p:cNvGraphicFramePr>
          <p:nvPr>
            <p:extLst>
              <p:ext uri="{D42A27DB-BD31-4B8C-83A1-F6EECF244321}">
                <p14:modId xmlns:p14="http://schemas.microsoft.com/office/powerpoint/2010/main" val="3100664675"/>
              </p:ext>
            </p:extLst>
          </p:nvPr>
        </p:nvGraphicFramePr>
        <p:xfrm>
          <a:off x="1385888" y="3903663"/>
          <a:ext cx="6872287" cy="1477962"/>
        </p:xfrm>
        <a:graphic>
          <a:graphicData uri="http://schemas.openxmlformats.org/presentationml/2006/ole">
            <mc:AlternateContent xmlns:mc="http://schemas.openxmlformats.org/markup-compatibility/2006">
              <mc:Choice xmlns:v="urn:schemas-microsoft-com:vml" Requires="v">
                <p:oleObj spid="_x0000_s37973" name="CS ChemDraw Drawing" r:id="rId5" imgW="5338263" imgH="1147000" progId="ChemDraw.Document.6.0">
                  <p:embed/>
                </p:oleObj>
              </mc:Choice>
              <mc:Fallback>
                <p:oleObj name="CS ChemDraw Drawing" r:id="rId5" imgW="5338263" imgH="1147000" progId="ChemDraw.Document.6.0">
                  <p:embed/>
                  <p:pic>
                    <p:nvPicPr>
                      <p:cNvPr id="16" name="Object 15">
                        <a:extLst>
                          <a:ext uri="{FF2B5EF4-FFF2-40B4-BE49-F238E27FC236}">
                            <a16:creationId xmlns:a16="http://schemas.microsoft.com/office/drawing/2014/main" id="{BEC1F695-9272-4F03-993A-4836FEF40CA5}"/>
                          </a:ext>
                        </a:extLst>
                      </p:cNvPr>
                      <p:cNvPicPr/>
                      <p:nvPr/>
                    </p:nvPicPr>
                    <p:blipFill>
                      <a:blip r:embed="rId6"/>
                      <a:stretch>
                        <a:fillRect/>
                      </a:stretch>
                    </p:blipFill>
                    <p:spPr>
                      <a:xfrm>
                        <a:off x="1385888" y="3903663"/>
                        <a:ext cx="6872287" cy="1477962"/>
                      </a:xfrm>
                      <a:prstGeom prst="rect">
                        <a:avLst/>
                      </a:prstGeom>
                    </p:spPr>
                  </p:pic>
                </p:oleObj>
              </mc:Fallback>
            </mc:AlternateContent>
          </a:graphicData>
        </a:graphic>
      </p:graphicFrame>
      <p:sp>
        <p:nvSpPr>
          <p:cNvPr id="15" name="TextBox 14">
            <a:extLst>
              <a:ext uri="{FF2B5EF4-FFF2-40B4-BE49-F238E27FC236}">
                <a16:creationId xmlns:a16="http://schemas.microsoft.com/office/drawing/2014/main" id="{96280A4C-4BAC-4B51-8099-4B18C1939A7C}"/>
              </a:ext>
            </a:extLst>
          </p:cNvPr>
          <p:cNvSpPr txBox="1"/>
          <p:nvPr/>
        </p:nvSpPr>
        <p:spPr>
          <a:xfrm>
            <a:off x="6750905" y="5353732"/>
            <a:ext cx="1940011" cy="646331"/>
          </a:xfrm>
          <a:prstGeom prst="rect">
            <a:avLst/>
          </a:prstGeom>
          <a:noFill/>
        </p:spPr>
        <p:txBody>
          <a:bodyPr wrap="square" rtlCol="0">
            <a:spAutoFit/>
          </a:bodyPr>
          <a:lstStyle/>
          <a:p>
            <a:pPr algn="ctr"/>
            <a:r>
              <a:rPr lang="en-US" b="1" dirty="0">
                <a:effectLst>
                  <a:outerShdw blurRad="38100" dist="38100" dir="2700000" algn="tl">
                    <a:srgbClr val="000000">
                      <a:alpha val="43137"/>
                    </a:srgbClr>
                  </a:outerShdw>
                </a:effectLst>
                <a:latin typeface="Palatino Linotype" panose="02040502050505030304" pitchFamily="18" charset="0"/>
              </a:rPr>
              <a:t>Base</a:t>
            </a:r>
            <a:r>
              <a:rPr lang="en-US" b="1" dirty="0">
                <a:solidFill>
                  <a:srgbClr val="595959"/>
                </a:solidFill>
                <a:latin typeface="Palatino Linotype" panose="02040502050505030304" pitchFamily="18" charset="0"/>
              </a:rPr>
              <a:t> ring</a:t>
            </a:r>
          </a:p>
          <a:p>
            <a:pPr algn="ctr"/>
            <a:r>
              <a:rPr lang="en-US" b="1" dirty="0">
                <a:solidFill>
                  <a:srgbClr val="0070C0"/>
                </a:solidFill>
                <a:latin typeface="Palatino Linotype" panose="02040502050505030304" pitchFamily="18" charset="0"/>
              </a:rPr>
              <a:t>N</a:t>
            </a:r>
            <a:r>
              <a:rPr lang="en-US" b="1" dirty="0">
                <a:solidFill>
                  <a:srgbClr val="595959"/>
                </a:solidFill>
                <a:latin typeface="Palatino Linotype" panose="02040502050505030304" pitchFamily="18" charset="0"/>
              </a:rPr>
              <a:t> preferred to </a:t>
            </a:r>
            <a:r>
              <a:rPr lang="en-US" b="1" dirty="0">
                <a:solidFill>
                  <a:srgbClr val="FF0000"/>
                </a:solidFill>
                <a:latin typeface="Palatino Linotype" panose="02040502050505030304" pitchFamily="18" charset="0"/>
              </a:rPr>
              <a:t>O</a:t>
            </a:r>
            <a:endParaRPr lang="en-US" b="1" dirty="0">
              <a:solidFill>
                <a:srgbClr val="FF0000"/>
              </a:solidFill>
              <a:effectLst>
                <a:outerShdw blurRad="38100" dist="38100" dir="2700000" algn="tl">
                  <a:srgbClr val="000000">
                    <a:alpha val="43137"/>
                  </a:srgbClr>
                </a:outerShdw>
              </a:effectLst>
              <a:latin typeface="Palatino Linotype" panose="02040502050505030304" pitchFamily="18" charset="0"/>
            </a:endParaRPr>
          </a:p>
        </p:txBody>
      </p:sp>
      <p:sp>
        <p:nvSpPr>
          <p:cNvPr id="24" name="TextBox 23">
            <a:extLst>
              <a:ext uri="{FF2B5EF4-FFF2-40B4-BE49-F238E27FC236}">
                <a16:creationId xmlns:a16="http://schemas.microsoft.com/office/drawing/2014/main" id="{AEA09504-F6D1-4ECB-9452-01DA210B09CC}"/>
              </a:ext>
            </a:extLst>
          </p:cNvPr>
          <p:cNvSpPr txBox="1"/>
          <p:nvPr/>
        </p:nvSpPr>
        <p:spPr>
          <a:xfrm>
            <a:off x="5371070" y="5419636"/>
            <a:ext cx="1231555" cy="646331"/>
          </a:xfrm>
          <a:prstGeom prst="rect">
            <a:avLst/>
          </a:prstGeom>
          <a:noFill/>
        </p:spPr>
        <p:txBody>
          <a:bodyPr wrap="square" rtlCol="0">
            <a:spAutoFit/>
          </a:bodyPr>
          <a:lstStyle/>
          <a:p>
            <a:pPr algn="ctr"/>
            <a:r>
              <a:rPr lang="en-US" b="1" dirty="0">
                <a:solidFill>
                  <a:schemeClr val="accent2">
                    <a:lumMod val="75000"/>
                  </a:schemeClr>
                </a:solidFill>
                <a:effectLst>
                  <a:outerShdw blurRad="38100" dist="38100" dir="2700000" algn="tl">
                    <a:srgbClr val="000000">
                      <a:alpha val="43137"/>
                    </a:srgbClr>
                  </a:outerShdw>
                </a:effectLst>
                <a:latin typeface="Palatino Linotype" panose="02040502050505030304" pitchFamily="18" charset="0"/>
              </a:rPr>
              <a:t>Fused</a:t>
            </a:r>
            <a:r>
              <a:rPr lang="en-US" b="1" dirty="0">
                <a:solidFill>
                  <a:srgbClr val="595959"/>
                </a:solidFill>
                <a:latin typeface="Palatino Linotype" panose="02040502050505030304" pitchFamily="18" charset="0"/>
              </a:rPr>
              <a:t> ring</a:t>
            </a:r>
            <a:endParaRPr lang="en-US" b="1" dirty="0">
              <a:solidFill>
                <a:srgbClr val="0070C0"/>
              </a:solidFill>
              <a:effectLst>
                <a:outerShdw blurRad="38100" dist="38100" dir="2700000" algn="tl">
                  <a:srgbClr val="000000">
                    <a:alpha val="43137"/>
                  </a:srgbClr>
                </a:outerShdw>
              </a:effectLst>
              <a:latin typeface="Palatino Linotype" panose="02040502050505030304" pitchFamily="18" charset="0"/>
            </a:endParaRPr>
          </a:p>
        </p:txBody>
      </p:sp>
      <p:sp>
        <p:nvSpPr>
          <p:cNvPr id="26" name="TextBox 25">
            <a:extLst>
              <a:ext uri="{FF2B5EF4-FFF2-40B4-BE49-F238E27FC236}">
                <a16:creationId xmlns:a16="http://schemas.microsoft.com/office/drawing/2014/main" id="{8C488840-69BB-45B2-836F-11810467512E}"/>
              </a:ext>
            </a:extLst>
          </p:cNvPr>
          <p:cNvSpPr txBox="1"/>
          <p:nvPr/>
        </p:nvSpPr>
        <p:spPr>
          <a:xfrm>
            <a:off x="782594" y="5502266"/>
            <a:ext cx="3113901" cy="369332"/>
          </a:xfrm>
          <a:prstGeom prst="rect">
            <a:avLst/>
          </a:prstGeom>
          <a:noFill/>
        </p:spPr>
        <p:txBody>
          <a:bodyPr wrap="square" rtlCol="0">
            <a:spAutoFit/>
          </a:bodyPr>
          <a:lstStyle/>
          <a:p>
            <a:pPr algn="ctr"/>
            <a:r>
              <a:rPr lang="en-US" b="1" dirty="0">
                <a:solidFill>
                  <a:srgbClr val="595959"/>
                </a:solidFill>
                <a:latin typeface="Palatino Linotype" panose="02040502050505030304" pitchFamily="18" charset="0"/>
              </a:rPr>
              <a:t>6</a:t>
            </a:r>
            <a:r>
              <a:rPr lang="en-US" b="1" i="1" dirty="0">
                <a:solidFill>
                  <a:srgbClr val="595959"/>
                </a:solidFill>
                <a:latin typeface="Palatino Linotype" panose="02040502050505030304" pitchFamily="18" charset="0"/>
              </a:rPr>
              <a:t>H</a:t>
            </a:r>
            <a:r>
              <a:rPr lang="en-US" b="1" dirty="0">
                <a:solidFill>
                  <a:srgbClr val="595959"/>
                </a:solidFill>
                <a:latin typeface="Palatino Linotype" panose="02040502050505030304" pitchFamily="18" charset="0"/>
              </a:rPr>
              <a:t>-</a:t>
            </a:r>
            <a:r>
              <a:rPr lang="en-US" b="1" dirty="0">
                <a:solidFill>
                  <a:schemeClr val="accent2">
                    <a:lumMod val="75000"/>
                  </a:schemeClr>
                </a:solidFill>
                <a:effectLst>
                  <a:outerShdw blurRad="38100" dist="38100" dir="2700000" algn="tl">
                    <a:srgbClr val="000000">
                      <a:alpha val="43137"/>
                    </a:srgbClr>
                  </a:outerShdw>
                </a:effectLst>
                <a:latin typeface="Palatino Linotype" panose="02040502050505030304" pitchFamily="18" charset="0"/>
              </a:rPr>
              <a:t>Furo</a:t>
            </a:r>
            <a:r>
              <a:rPr lang="en-US" b="1" dirty="0">
                <a:solidFill>
                  <a:srgbClr val="595959"/>
                </a:solidFill>
                <a:effectLst>
                  <a:outerShdw blurRad="38100" dist="38100" dir="2700000" algn="tl">
                    <a:srgbClr val="000000">
                      <a:alpha val="43137"/>
                    </a:srgbClr>
                  </a:outerShdw>
                </a:effectLst>
                <a:latin typeface="Palatino Linotype" panose="02040502050505030304" pitchFamily="18" charset="0"/>
              </a:rPr>
              <a:t> </a:t>
            </a:r>
            <a:r>
              <a:rPr lang="en-US" b="1" dirty="0">
                <a:solidFill>
                  <a:srgbClr val="595959"/>
                </a:solidFill>
                <a:latin typeface="Palatino Linotype" panose="02040502050505030304" pitchFamily="18" charset="0"/>
              </a:rPr>
              <a:t>[</a:t>
            </a:r>
            <a:r>
              <a:rPr lang="en-US" b="1" dirty="0">
                <a:solidFill>
                  <a:srgbClr val="30ACEC"/>
                </a:solidFill>
                <a:latin typeface="Palatino Linotype" panose="02040502050505030304" pitchFamily="18" charset="0"/>
              </a:rPr>
              <a:t>2,3-</a:t>
            </a:r>
            <a:r>
              <a:rPr lang="en-US" b="1" i="1" dirty="0">
                <a:solidFill>
                  <a:srgbClr val="30ACEC"/>
                </a:solidFill>
                <a:latin typeface="Palatino Linotype" panose="02040502050505030304" pitchFamily="18" charset="0"/>
              </a:rPr>
              <a:t>b</a:t>
            </a:r>
            <a:r>
              <a:rPr lang="en-US" b="1" dirty="0">
                <a:solidFill>
                  <a:srgbClr val="595959"/>
                </a:solidFill>
                <a:latin typeface="Palatino Linotype" panose="02040502050505030304" pitchFamily="18" charset="0"/>
              </a:rPr>
              <a:t>] </a:t>
            </a:r>
            <a:r>
              <a:rPr lang="en-US" b="1" dirty="0">
                <a:effectLst>
                  <a:outerShdw blurRad="38100" dist="38100" dir="2700000" algn="tl">
                    <a:srgbClr val="000000">
                      <a:alpha val="43137"/>
                    </a:srgbClr>
                  </a:outerShdw>
                </a:effectLst>
                <a:latin typeface="Palatino Linotype" panose="02040502050505030304" pitchFamily="18" charset="0"/>
              </a:rPr>
              <a:t>pyrrole</a:t>
            </a:r>
            <a:endParaRPr lang="en-US" b="1" dirty="0">
              <a:latin typeface="Palatino Linotype" panose="02040502050505030304" pitchFamily="18" charset="0"/>
            </a:endParaRPr>
          </a:p>
        </p:txBody>
      </p:sp>
      <p:sp>
        <p:nvSpPr>
          <p:cNvPr id="13" name="TextBox 12">
            <a:extLst>
              <a:ext uri="{FF2B5EF4-FFF2-40B4-BE49-F238E27FC236}">
                <a16:creationId xmlns:a16="http://schemas.microsoft.com/office/drawing/2014/main" id="{1B1F5B03-A2EF-4FA9-9591-5842DEC91F47}"/>
              </a:ext>
            </a:extLst>
          </p:cNvPr>
          <p:cNvSpPr txBox="1"/>
          <p:nvPr/>
        </p:nvSpPr>
        <p:spPr>
          <a:xfrm>
            <a:off x="920750" y="806450"/>
            <a:ext cx="7962900" cy="506870"/>
          </a:xfrm>
          <a:prstGeom prst="rect">
            <a:avLst/>
          </a:prstGeom>
          <a:noFill/>
        </p:spPr>
        <p:txBody>
          <a:bodyPr wrap="square" rtlCol="0">
            <a:spAutoFit/>
          </a:bodyPr>
          <a:lstStyle/>
          <a:p>
            <a:pPr marL="514350" indent="-514350" algn="just">
              <a:lnSpc>
                <a:spcPct val="150000"/>
              </a:lnSpc>
              <a:buClr>
                <a:schemeClr val="tx1"/>
              </a:buClr>
              <a:buFont typeface="+mj-lt"/>
              <a:buAutoNum type="romanUcPeriod" startAt="2"/>
            </a:pPr>
            <a:r>
              <a:rPr lang="en-US" sz="2000" b="1" dirty="0">
                <a:solidFill>
                  <a:schemeClr val="tx1">
                    <a:lumMod val="50000"/>
                  </a:schemeClr>
                </a:solidFill>
                <a:effectLst>
                  <a:outerShdw blurRad="38100" dist="38100" dir="2700000" algn="tl">
                    <a:srgbClr val="000000">
                      <a:alpha val="43137"/>
                    </a:srgbClr>
                  </a:outerShdw>
                </a:effectLst>
                <a:latin typeface="Palatino Linotype" panose="02040502050505030304" pitchFamily="18" charset="0"/>
              </a:rPr>
              <a:t>Fused Heterocyclic Compounds:</a:t>
            </a:r>
          </a:p>
        </p:txBody>
      </p:sp>
    </p:spTree>
    <p:extLst>
      <p:ext uri="{BB962C8B-B14F-4D97-AF65-F5344CB8AC3E}">
        <p14:creationId xmlns:p14="http://schemas.microsoft.com/office/powerpoint/2010/main" val="25533565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66E7B45-57A7-46DD-BC2E-85F8D1FBD862}"/>
              </a:ext>
            </a:extLst>
          </p:cNvPr>
          <p:cNvSpPr>
            <a:spLocks noGrp="1"/>
          </p:cNvSpPr>
          <p:nvPr>
            <p:ph type="sldNum" sz="quarter" idx="12"/>
          </p:nvPr>
        </p:nvSpPr>
        <p:spPr/>
        <p:txBody>
          <a:bodyPr/>
          <a:lstStyle/>
          <a:p>
            <a:fld id="{1D94C029-46D2-4EB7-AD29-70B14203DBE4}" type="slidenum">
              <a:rPr lang="en-US" smtClean="0"/>
              <a:t>41</a:t>
            </a:fld>
            <a:endParaRPr lang="en-US"/>
          </a:p>
        </p:txBody>
      </p:sp>
      <p:sp>
        <p:nvSpPr>
          <p:cNvPr id="12" name="Title 12">
            <a:extLst>
              <a:ext uri="{FF2B5EF4-FFF2-40B4-BE49-F238E27FC236}">
                <a16:creationId xmlns:a16="http://schemas.microsoft.com/office/drawing/2014/main" id="{3D9916A7-19AB-4A41-B4BD-9BEC201CD9C5}"/>
              </a:ext>
            </a:extLst>
          </p:cNvPr>
          <p:cNvSpPr>
            <a:spLocks noGrp="1"/>
          </p:cNvSpPr>
          <p:nvPr>
            <p:ph type="title"/>
          </p:nvPr>
        </p:nvSpPr>
        <p:spPr>
          <a:xfrm>
            <a:off x="1060333" y="171451"/>
            <a:ext cx="8300230" cy="704849"/>
          </a:xfrm>
        </p:spPr>
        <p:txBody>
          <a:bodyPr>
            <a:noAutofit/>
          </a:bodyPr>
          <a:lstStyle/>
          <a:p>
            <a:pPr algn="l"/>
            <a:r>
              <a:rPr lang="en-US" sz="4400" b="1" dirty="0">
                <a:solidFill>
                  <a:srgbClr val="30ACEC"/>
                </a:solidFill>
                <a:effectLst>
                  <a:outerShdw blurRad="38100" dist="38100" dir="2700000" algn="tl">
                    <a:srgbClr val="000000">
                      <a:alpha val="43137"/>
                    </a:srgbClr>
                  </a:outerShdw>
                </a:effectLst>
              </a:rPr>
              <a:t>2. The </a:t>
            </a:r>
            <a:r>
              <a:rPr lang="en-US" sz="4400" b="1" dirty="0" err="1">
                <a:solidFill>
                  <a:srgbClr val="30ACEC"/>
                </a:solidFill>
                <a:effectLst>
                  <a:outerShdw blurRad="38100" dist="38100" dir="2700000" algn="tl">
                    <a:srgbClr val="000000">
                      <a:alpha val="43137"/>
                    </a:srgbClr>
                  </a:outerShdw>
                </a:effectLst>
              </a:rPr>
              <a:t>Hantzsch</a:t>
            </a:r>
            <a:r>
              <a:rPr lang="en-US" sz="4400" b="1" dirty="0">
                <a:solidFill>
                  <a:srgbClr val="30ACEC"/>
                </a:solidFill>
                <a:effectLst>
                  <a:outerShdw blurRad="38100" dist="38100" dir="2700000" algn="tl">
                    <a:srgbClr val="000000">
                      <a:alpha val="43137"/>
                    </a:srgbClr>
                  </a:outerShdw>
                </a:effectLst>
              </a:rPr>
              <a:t>-Widman Nomenclature</a:t>
            </a:r>
          </a:p>
        </p:txBody>
      </p:sp>
      <p:sp>
        <p:nvSpPr>
          <p:cNvPr id="6" name="Rectangle 5">
            <a:extLst>
              <a:ext uri="{FF2B5EF4-FFF2-40B4-BE49-F238E27FC236}">
                <a16:creationId xmlns:a16="http://schemas.microsoft.com/office/drawing/2014/main" id="{278EAA47-7BBA-4A4B-BFD0-2CB8980C0BEB}"/>
              </a:ext>
            </a:extLst>
          </p:cNvPr>
          <p:cNvSpPr/>
          <p:nvPr/>
        </p:nvSpPr>
        <p:spPr>
          <a:xfrm>
            <a:off x="1160089" y="2153608"/>
            <a:ext cx="7813843" cy="880947"/>
          </a:xfrm>
          <a:prstGeom prst="rect">
            <a:avLst/>
          </a:prstGeom>
        </p:spPr>
        <p:txBody>
          <a:bodyPr wrap="square">
            <a:spAutoFit/>
          </a:bodyPr>
          <a:lstStyle/>
          <a:p>
            <a:pPr marL="457200" indent="-457200">
              <a:lnSpc>
                <a:spcPct val="150000"/>
              </a:lnSpc>
              <a:buFont typeface="+mj-lt"/>
              <a:buAutoNum type="arabicParenR" startAt="2"/>
            </a:pPr>
            <a:r>
              <a:rPr lang="en-US" dirty="0">
                <a:latin typeface="Palatino Linotype" panose="02040502050505030304" pitchFamily="18" charset="0"/>
              </a:rPr>
              <a:t>If the heteroatoms are the same in two different ring sizes, the </a:t>
            </a:r>
            <a:r>
              <a:rPr lang="en-US" b="1" dirty="0">
                <a:effectLst>
                  <a:outerShdw blurRad="38100" dist="38100" dir="2700000" algn="tl">
                    <a:srgbClr val="000000">
                      <a:alpha val="43137"/>
                    </a:srgbClr>
                  </a:outerShdw>
                </a:effectLst>
                <a:latin typeface="Palatino Linotype" panose="02040502050505030304" pitchFamily="18" charset="0"/>
              </a:rPr>
              <a:t>base</a:t>
            </a:r>
            <a:r>
              <a:rPr lang="en-US" dirty="0">
                <a:latin typeface="Palatino Linotype" panose="02040502050505030304" pitchFamily="18" charset="0"/>
              </a:rPr>
              <a:t> ring will be the largest membered ring and the other is </a:t>
            </a:r>
            <a:r>
              <a:rPr lang="en-US" b="1" dirty="0">
                <a:solidFill>
                  <a:schemeClr val="accent2">
                    <a:lumMod val="75000"/>
                  </a:schemeClr>
                </a:solidFill>
                <a:effectLst>
                  <a:outerShdw blurRad="38100" dist="38100" dir="2700000" algn="tl">
                    <a:srgbClr val="000000">
                      <a:alpha val="43137"/>
                    </a:srgbClr>
                  </a:outerShdw>
                </a:effectLst>
                <a:latin typeface="Palatino Linotype" panose="02040502050505030304" pitchFamily="18" charset="0"/>
              </a:rPr>
              <a:t>fused </a:t>
            </a:r>
            <a:r>
              <a:rPr lang="en-US" dirty="0">
                <a:solidFill>
                  <a:srgbClr val="595959"/>
                </a:solidFill>
                <a:latin typeface="Palatino Linotype" panose="02040502050505030304" pitchFamily="18" charset="0"/>
              </a:rPr>
              <a:t>ring.</a:t>
            </a:r>
            <a:endParaRPr lang="en-US" b="1" dirty="0">
              <a:effectLst>
                <a:outerShdw blurRad="38100" dist="38100" dir="2700000" algn="tl">
                  <a:srgbClr val="000000">
                    <a:alpha val="43137"/>
                  </a:srgbClr>
                </a:outerShdw>
              </a:effectLst>
              <a:latin typeface="Palatino Linotype" panose="02040502050505030304" pitchFamily="18" charset="0"/>
            </a:endParaRPr>
          </a:p>
        </p:txBody>
      </p:sp>
      <p:graphicFrame>
        <p:nvGraphicFramePr>
          <p:cNvPr id="7" name="Object 6">
            <a:extLst>
              <a:ext uri="{FF2B5EF4-FFF2-40B4-BE49-F238E27FC236}">
                <a16:creationId xmlns:a16="http://schemas.microsoft.com/office/drawing/2014/main" id="{38E4B171-5AF1-4FCC-A0D2-600592A985DD}"/>
              </a:ext>
            </a:extLst>
          </p:cNvPr>
          <p:cNvGraphicFramePr>
            <a:graphicFrameLocks noChangeAspect="1"/>
          </p:cNvGraphicFramePr>
          <p:nvPr>
            <p:extLst>
              <p:ext uri="{D42A27DB-BD31-4B8C-83A1-F6EECF244321}">
                <p14:modId xmlns:p14="http://schemas.microsoft.com/office/powerpoint/2010/main" val="4220543977"/>
              </p:ext>
            </p:extLst>
          </p:nvPr>
        </p:nvGraphicFramePr>
        <p:xfrm>
          <a:off x="1741488" y="3549650"/>
          <a:ext cx="6321425" cy="1476375"/>
        </p:xfrm>
        <a:graphic>
          <a:graphicData uri="http://schemas.openxmlformats.org/presentationml/2006/ole">
            <mc:AlternateContent xmlns:mc="http://schemas.openxmlformats.org/markup-compatibility/2006">
              <mc:Choice xmlns:v="urn:schemas-microsoft-com:vml" Requires="v">
                <p:oleObj spid="_x0000_s35932" name="CS ChemDraw Drawing" r:id="rId3" imgW="4909889" imgH="1145814" progId="ChemDraw.Document.6.0">
                  <p:embed/>
                </p:oleObj>
              </mc:Choice>
              <mc:Fallback>
                <p:oleObj name="CS ChemDraw Drawing" r:id="rId3" imgW="4909889" imgH="1145814" progId="ChemDraw.Document.6.0">
                  <p:embed/>
                  <p:pic>
                    <p:nvPicPr>
                      <p:cNvPr id="7" name="Object 6">
                        <a:extLst>
                          <a:ext uri="{FF2B5EF4-FFF2-40B4-BE49-F238E27FC236}">
                            <a16:creationId xmlns:a16="http://schemas.microsoft.com/office/drawing/2014/main" id="{38E4B171-5AF1-4FCC-A0D2-600592A985DD}"/>
                          </a:ext>
                        </a:extLst>
                      </p:cNvPr>
                      <p:cNvPicPr/>
                      <p:nvPr/>
                    </p:nvPicPr>
                    <p:blipFill>
                      <a:blip r:embed="rId4"/>
                      <a:stretch>
                        <a:fillRect/>
                      </a:stretch>
                    </p:blipFill>
                    <p:spPr>
                      <a:xfrm>
                        <a:off x="1741488" y="3549650"/>
                        <a:ext cx="6321425" cy="1476375"/>
                      </a:xfrm>
                      <a:prstGeom prst="rect">
                        <a:avLst/>
                      </a:prstGeom>
                    </p:spPr>
                  </p:pic>
                </p:oleObj>
              </mc:Fallback>
            </mc:AlternateContent>
          </a:graphicData>
        </a:graphic>
      </p:graphicFrame>
      <p:sp>
        <p:nvSpPr>
          <p:cNvPr id="9" name="TextBox 8">
            <a:extLst>
              <a:ext uri="{FF2B5EF4-FFF2-40B4-BE49-F238E27FC236}">
                <a16:creationId xmlns:a16="http://schemas.microsoft.com/office/drawing/2014/main" id="{DE5A8DA5-3E69-418A-8A88-8EC709FE6C56}"/>
              </a:ext>
            </a:extLst>
          </p:cNvPr>
          <p:cNvSpPr txBox="1"/>
          <p:nvPr/>
        </p:nvSpPr>
        <p:spPr>
          <a:xfrm>
            <a:off x="6351373" y="5114834"/>
            <a:ext cx="2187146" cy="369332"/>
          </a:xfrm>
          <a:prstGeom prst="rect">
            <a:avLst/>
          </a:prstGeom>
          <a:noFill/>
        </p:spPr>
        <p:txBody>
          <a:bodyPr wrap="square" rtlCol="0">
            <a:spAutoFit/>
          </a:bodyPr>
          <a:lstStyle/>
          <a:p>
            <a:pPr algn="ctr"/>
            <a:r>
              <a:rPr lang="en-US" b="1" dirty="0">
                <a:solidFill>
                  <a:schemeClr val="accent2">
                    <a:lumMod val="75000"/>
                  </a:schemeClr>
                </a:solidFill>
                <a:effectLst>
                  <a:outerShdw blurRad="38100" dist="38100" dir="2700000" algn="tl">
                    <a:srgbClr val="000000">
                      <a:alpha val="43137"/>
                    </a:srgbClr>
                  </a:outerShdw>
                </a:effectLst>
                <a:latin typeface="Palatino Linotype" panose="02040502050505030304" pitchFamily="18" charset="0"/>
              </a:rPr>
              <a:t>Fused</a:t>
            </a:r>
            <a:r>
              <a:rPr lang="en-US" b="1" dirty="0">
                <a:solidFill>
                  <a:srgbClr val="595959"/>
                </a:solidFill>
                <a:latin typeface="Palatino Linotype" panose="02040502050505030304" pitchFamily="18" charset="0"/>
              </a:rPr>
              <a:t> ring</a:t>
            </a:r>
            <a:endParaRPr lang="en-US" b="1" dirty="0">
              <a:solidFill>
                <a:srgbClr val="0070C0"/>
              </a:solidFill>
              <a:effectLst>
                <a:outerShdw blurRad="38100" dist="38100" dir="2700000" algn="tl">
                  <a:srgbClr val="000000">
                    <a:alpha val="43137"/>
                  </a:srgbClr>
                </a:outerShdw>
              </a:effectLst>
              <a:latin typeface="Palatino Linotype" panose="02040502050505030304" pitchFamily="18" charset="0"/>
            </a:endParaRPr>
          </a:p>
        </p:txBody>
      </p:sp>
      <p:sp>
        <p:nvSpPr>
          <p:cNvPr id="10" name="TextBox 9">
            <a:extLst>
              <a:ext uri="{FF2B5EF4-FFF2-40B4-BE49-F238E27FC236}">
                <a16:creationId xmlns:a16="http://schemas.microsoft.com/office/drawing/2014/main" id="{34DEBCAB-8191-4B8F-B3E7-DB504C4776A9}"/>
              </a:ext>
            </a:extLst>
          </p:cNvPr>
          <p:cNvSpPr txBox="1"/>
          <p:nvPr/>
        </p:nvSpPr>
        <p:spPr>
          <a:xfrm>
            <a:off x="4959179" y="5106596"/>
            <a:ext cx="1738183" cy="369332"/>
          </a:xfrm>
          <a:prstGeom prst="rect">
            <a:avLst/>
          </a:prstGeom>
          <a:noFill/>
        </p:spPr>
        <p:txBody>
          <a:bodyPr wrap="square" rtlCol="0">
            <a:spAutoFit/>
          </a:bodyPr>
          <a:lstStyle/>
          <a:p>
            <a:pPr algn="ctr"/>
            <a:r>
              <a:rPr lang="en-US" b="1" dirty="0">
                <a:effectLst>
                  <a:outerShdw blurRad="38100" dist="38100" dir="2700000" algn="tl">
                    <a:srgbClr val="000000">
                      <a:alpha val="43137"/>
                    </a:srgbClr>
                  </a:outerShdw>
                </a:effectLst>
                <a:latin typeface="Palatino Linotype" panose="02040502050505030304" pitchFamily="18" charset="0"/>
              </a:rPr>
              <a:t>Base</a:t>
            </a:r>
            <a:r>
              <a:rPr lang="en-US" b="1" dirty="0">
                <a:solidFill>
                  <a:srgbClr val="595959"/>
                </a:solidFill>
                <a:latin typeface="Palatino Linotype" panose="02040502050505030304" pitchFamily="18" charset="0"/>
              </a:rPr>
              <a:t> ring</a:t>
            </a:r>
            <a:endParaRPr lang="en-US" b="1" dirty="0">
              <a:solidFill>
                <a:srgbClr val="0070C0"/>
              </a:solidFill>
              <a:effectLst>
                <a:outerShdw blurRad="38100" dist="38100" dir="2700000" algn="tl">
                  <a:srgbClr val="000000">
                    <a:alpha val="43137"/>
                  </a:srgbClr>
                </a:outerShdw>
              </a:effectLst>
              <a:latin typeface="Palatino Linotype" panose="02040502050505030304" pitchFamily="18" charset="0"/>
            </a:endParaRPr>
          </a:p>
        </p:txBody>
      </p:sp>
      <p:sp>
        <p:nvSpPr>
          <p:cNvPr id="11" name="TextBox 10">
            <a:extLst>
              <a:ext uri="{FF2B5EF4-FFF2-40B4-BE49-F238E27FC236}">
                <a16:creationId xmlns:a16="http://schemas.microsoft.com/office/drawing/2014/main" id="{87B92C1B-0501-4F1A-89D3-5DCF71445775}"/>
              </a:ext>
            </a:extLst>
          </p:cNvPr>
          <p:cNvSpPr txBox="1"/>
          <p:nvPr/>
        </p:nvSpPr>
        <p:spPr>
          <a:xfrm>
            <a:off x="6367950" y="5457832"/>
            <a:ext cx="2237873" cy="369332"/>
          </a:xfrm>
          <a:prstGeom prst="rect">
            <a:avLst/>
          </a:prstGeom>
          <a:noFill/>
        </p:spPr>
        <p:txBody>
          <a:bodyPr wrap="square" rtlCol="0">
            <a:spAutoFit/>
          </a:bodyPr>
          <a:lstStyle/>
          <a:p>
            <a:pPr algn="ctr"/>
            <a:r>
              <a:rPr lang="en-US" b="1" dirty="0">
                <a:solidFill>
                  <a:srgbClr val="595959"/>
                </a:solidFill>
                <a:effectLst>
                  <a:outerShdw blurRad="38100" dist="38100" dir="2700000" algn="tl">
                    <a:srgbClr val="000000">
                      <a:alpha val="43137"/>
                    </a:srgbClr>
                  </a:outerShdw>
                </a:effectLst>
                <a:latin typeface="Palatino Linotype" panose="02040502050505030304" pitchFamily="18" charset="0"/>
              </a:rPr>
              <a:t>2,5-dihydrofuran</a:t>
            </a:r>
          </a:p>
        </p:txBody>
      </p:sp>
      <p:sp>
        <p:nvSpPr>
          <p:cNvPr id="13" name="TextBox 12">
            <a:extLst>
              <a:ext uri="{FF2B5EF4-FFF2-40B4-BE49-F238E27FC236}">
                <a16:creationId xmlns:a16="http://schemas.microsoft.com/office/drawing/2014/main" id="{08AE5191-0D6A-4E8B-B7A2-F023087981DE}"/>
              </a:ext>
            </a:extLst>
          </p:cNvPr>
          <p:cNvSpPr txBox="1"/>
          <p:nvPr/>
        </p:nvSpPr>
        <p:spPr>
          <a:xfrm>
            <a:off x="4716264" y="5449593"/>
            <a:ext cx="2237873" cy="369332"/>
          </a:xfrm>
          <a:prstGeom prst="rect">
            <a:avLst/>
          </a:prstGeom>
          <a:noFill/>
        </p:spPr>
        <p:txBody>
          <a:bodyPr wrap="square" rtlCol="0">
            <a:spAutoFit/>
          </a:bodyPr>
          <a:lstStyle/>
          <a:p>
            <a:pPr algn="ctr"/>
            <a:r>
              <a:rPr lang="en-US" b="1" dirty="0">
                <a:solidFill>
                  <a:srgbClr val="595959"/>
                </a:solidFill>
                <a:effectLst>
                  <a:outerShdw blurRad="38100" dist="38100" dir="2700000" algn="tl">
                    <a:srgbClr val="000000">
                      <a:alpha val="43137"/>
                    </a:srgbClr>
                  </a:outerShdw>
                </a:effectLst>
                <a:latin typeface="Palatino Linotype" panose="02040502050505030304" pitchFamily="18" charset="0"/>
              </a:rPr>
              <a:t>2</a:t>
            </a:r>
            <a:r>
              <a:rPr lang="en-US" b="1" i="1" dirty="0">
                <a:solidFill>
                  <a:srgbClr val="595959"/>
                </a:solidFill>
                <a:effectLst>
                  <a:outerShdw blurRad="38100" dist="38100" dir="2700000" algn="tl">
                    <a:srgbClr val="000000">
                      <a:alpha val="43137"/>
                    </a:srgbClr>
                  </a:outerShdw>
                </a:effectLst>
                <a:latin typeface="Palatino Linotype" panose="02040502050505030304" pitchFamily="18" charset="0"/>
              </a:rPr>
              <a:t>H</a:t>
            </a:r>
            <a:r>
              <a:rPr lang="en-US" b="1" dirty="0">
                <a:solidFill>
                  <a:srgbClr val="595959"/>
                </a:solidFill>
                <a:effectLst>
                  <a:outerShdw blurRad="38100" dist="38100" dir="2700000" algn="tl">
                    <a:srgbClr val="000000">
                      <a:alpha val="43137"/>
                    </a:srgbClr>
                  </a:outerShdw>
                </a:effectLst>
                <a:latin typeface="Palatino Linotype" panose="02040502050505030304" pitchFamily="18" charset="0"/>
              </a:rPr>
              <a:t>-pyran</a:t>
            </a:r>
          </a:p>
        </p:txBody>
      </p:sp>
      <p:graphicFrame>
        <p:nvGraphicFramePr>
          <p:cNvPr id="14" name="Object 13">
            <a:extLst>
              <a:ext uri="{FF2B5EF4-FFF2-40B4-BE49-F238E27FC236}">
                <a16:creationId xmlns:a16="http://schemas.microsoft.com/office/drawing/2014/main" id="{1E29935A-1910-4F56-A027-ED53F7C053EB}"/>
              </a:ext>
            </a:extLst>
          </p:cNvPr>
          <p:cNvGraphicFramePr>
            <a:graphicFrameLocks noChangeAspect="1"/>
          </p:cNvGraphicFramePr>
          <p:nvPr>
            <p:extLst>
              <p:ext uri="{D42A27DB-BD31-4B8C-83A1-F6EECF244321}">
                <p14:modId xmlns:p14="http://schemas.microsoft.com/office/powerpoint/2010/main" val="172286517"/>
              </p:ext>
            </p:extLst>
          </p:nvPr>
        </p:nvGraphicFramePr>
        <p:xfrm>
          <a:off x="4248023" y="5174390"/>
          <a:ext cx="547687" cy="190500"/>
        </p:xfrm>
        <a:graphic>
          <a:graphicData uri="http://schemas.openxmlformats.org/presentationml/2006/ole">
            <mc:AlternateContent xmlns:mc="http://schemas.openxmlformats.org/markup-compatibility/2006">
              <mc:Choice xmlns:v="urn:schemas-microsoft-com:vml" Requires="v">
                <p:oleObj spid="_x0000_s35933" name="CS ChemDraw Drawing" r:id="rId5" imgW="424938" imgH="147579" progId="ChemDraw.Document.6.0">
                  <p:embed/>
                </p:oleObj>
              </mc:Choice>
              <mc:Fallback>
                <p:oleObj name="CS ChemDraw Drawing" r:id="rId5" imgW="424938" imgH="147579" progId="ChemDraw.Document.6.0">
                  <p:embed/>
                  <p:pic>
                    <p:nvPicPr>
                      <p:cNvPr id="14" name="Object 13">
                        <a:extLst>
                          <a:ext uri="{FF2B5EF4-FFF2-40B4-BE49-F238E27FC236}">
                            <a16:creationId xmlns:a16="http://schemas.microsoft.com/office/drawing/2014/main" id="{1E29935A-1910-4F56-A027-ED53F7C053EB}"/>
                          </a:ext>
                        </a:extLst>
                      </p:cNvPr>
                      <p:cNvPicPr/>
                      <p:nvPr/>
                    </p:nvPicPr>
                    <p:blipFill>
                      <a:blip r:embed="rId6"/>
                      <a:stretch>
                        <a:fillRect/>
                      </a:stretch>
                    </p:blipFill>
                    <p:spPr>
                      <a:xfrm>
                        <a:off x="4248023" y="5174390"/>
                        <a:ext cx="547687" cy="190500"/>
                      </a:xfrm>
                      <a:prstGeom prst="rect">
                        <a:avLst/>
                      </a:prstGeom>
                    </p:spPr>
                  </p:pic>
                </p:oleObj>
              </mc:Fallback>
            </mc:AlternateContent>
          </a:graphicData>
        </a:graphic>
      </p:graphicFrame>
      <p:sp>
        <p:nvSpPr>
          <p:cNvPr id="15" name="TextBox 14">
            <a:extLst>
              <a:ext uri="{FF2B5EF4-FFF2-40B4-BE49-F238E27FC236}">
                <a16:creationId xmlns:a16="http://schemas.microsoft.com/office/drawing/2014/main" id="{724D3580-A813-488D-AB85-BB712AC330E5}"/>
              </a:ext>
            </a:extLst>
          </p:cNvPr>
          <p:cNvSpPr txBox="1"/>
          <p:nvPr/>
        </p:nvSpPr>
        <p:spPr>
          <a:xfrm>
            <a:off x="1124467" y="5078015"/>
            <a:ext cx="2946762" cy="369332"/>
          </a:xfrm>
          <a:prstGeom prst="rect">
            <a:avLst/>
          </a:prstGeom>
          <a:noFill/>
        </p:spPr>
        <p:txBody>
          <a:bodyPr wrap="square" rtlCol="0">
            <a:spAutoFit/>
          </a:bodyPr>
          <a:lstStyle/>
          <a:p>
            <a:pPr algn="ctr"/>
            <a:r>
              <a:rPr lang="en-US" b="1" dirty="0">
                <a:solidFill>
                  <a:srgbClr val="595959"/>
                </a:solidFill>
                <a:latin typeface="Palatino Linotype" panose="02040502050505030304" pitchFamily="18" charset="0"/>
              </a:rPr>
              <a:t>2</a:t>
            </a:r>
            <a:r>
              <a:rPr lang="en-US" b="1" i="1" dirty="0">
                <a:solidFill>
                  <a:srgbClr val="595959"/>
                </a:solidFill>
                <a:latin typeface="Palatino Linotype" panose="02040502050505030304" pitchFamily="18" charset="0"/>
              </a:rPr>
              <a:t>H</a:t>
            </a:r>
            <a:r>
              <a:rPr lang="en-US" b="1" dirty="0">
                <a:solidFill>
                  <a:srgbClr val="595959"/>
                </a:solidFill>
                <a:latin typeface="Palatino Linotype" panose="02040502050505030304" pitchFamily="18" charset="0"/>
              </a:rPr>
              <a:t>-</a:t>
            </a:r>
            <a:r>
              <a:rPr lang="en-US" b="1" dirty="0">
                <a:solidFill>
                  <a:schemeClr val="accent2">
                    <a:lumMod val="75000"/>
                  </a:schemeClr>
                </a:solidFill>
                <a:effectLst>
                  <a:outerShdw blurRad="38100" dist="38100" dir="2700000" algn="tl">
                    <a:srgbClr val="000000">
                      <a:alpha val="43137"/>
                    </a:srgbClr>
                  </a:outerShdw>
                </a:effectLst>
                <a:latin typeface="Palatino Linotype" panose="02040502050505030304" pitchFamily="18" charset="0"/>
              </a:rPr>
              <a:t>Furo</a:t>
            </a:r>
            <a:r>
              <a:rPr lang="en-US" b="1" dirty="0">
                <a:solidFill>
                  <a:srgbClr val="595959"/>
                </a:solidFill>
                <a:latin typeface="Palatino Linotype" panose="02040502050505030304" pitchFamily="18" charset="0"/>
              </a:rPr>
              <a:t> [</a:t>
            </a:r>
            <a:r>
              <a:rPr lang="en-US" b="1" dirty="0">
                <a:solidFill>
                  <a:srgbClr val="30ACEC"/>
                </a:solidFill>
                <a:latin typeface="Palatino Linotype" panose="02040502050505030304" pitchFamily="18" charset="0"/>
              </a:rPr>
              <a:t>3,2-</a:t>
            </a:r>
            <a:r>
              <a:rPr lang="en-US" b="1" i="1" dirty="0">
                <a:solidFill>
                  <a:srgbClr val="30ACEC"/>
                </a:solidFill>
                <a:latin typeface="Palatino Linotype" panose="02040502050505030304" pitchFamily="18" charset="0"/>
              </a:rPr>
              <a:t>b</a:t>
            </a:r>
            <a:r>
              <a:rPr lang="en-US" b="1" dirty="0">
                <a:solidFill>
                  <a:srgbClr val="595959"/>
                </a:solidFill>
                <a:latin typeface="Palatino Linotype" panose="02040502050505030304" pitchFamily="18" charset="0"/>
              </a:rPr>
              <a:t>] </a:t>
            </a:r>
            <a:r>
              <a:rPr lang="en-US" b="1" dirty="0">
                <a:effectLst>
                  <a:outerShdw blurRad="38100" dist="38100" dir="2700000" algn="tl">
                    <a:srgbClr val="000000">
                      <a:alpha val="43137"/>
                    </a:srgbClr>
                  </a:outerShdw>
                </a:effectLst>
                <a:latin typeface="Palatino Linotype" panose="02040502050505030304" pitchFamily="18" charset="0"/>
              </a:rPr>
              <a:t>pyran</a:t>
            </a:r>
            <a:endParaRPr lang="en-US" b="1" dirty="0">
              <a:latin typeface="Palatino Linotype" panose="02040502050505030304" pitchFamily="18" charset="0"/>
            </a:endParaRPr>
          </a:p>
        </p:txBody>
      </p:sp>
      <p:sp>
        <p:nvSpPr>
          <p:cNvPr id="16" name="TextBox 15">
            <a:extLst>
              <a:ext uri="{FF2B5EF4-FFF2-40B4-BE49-F238E27FC236}">
                <a16:creationId xmlns:a16="http://schemas.microsoft.com/office/drawing/2014/main" id="{E8CC0EE9-4BBA-4907-A103-20FE0BA32469}"/>
              </a:ext>
            </a:extLst>
          </p:cNvPr>
          <p:cNvSpPr txBox="1"/>
          <p:nvPr/>
        </p:nvSpPr>
        <p:spPr>
          <a:xfrm>
            <a:off x="920750" y="806450"/>
            <a:ext cx="7962900" cy="506870"/>
          </a:xfrm>
          <a:prstGeom prst="rect">
            <a:avLst/>
          </a:prstGeom>
          <a:noFill/>
        </p:spPr>
        <p:txBody>
          <a:bodyPr wrap="square" rtlCol="0">
            <a:spAutoFit/>
          </a:bodyPr>
          <a:lstStyle/>
          <a:p>
            <a:pPr marL="514350" indent="-514350" algn="just">
              <a:lnSpc>
                <a:spcPct val="150000"/>
              </a:lnSpc>
              <a:buClr>
                <a:schemeClr val="tx1"/>
              </a:buClr>
              <a:buFont typeface="+mj-lt"/>
              <a:buAutoNum type="romanUcPeriod" startAt="2"/>
            </a:pPr>
            <a:r>
              <a:rPr lang="en-US" sz="2000" b="1" dirty="0">
                <a:solidFill>
                  <a:schemeClr val="tx1">
                    <a:lumMod val="50000"/>
                  </a:schemeClr>
                </a:solidFill>
                <a:effectLst>
                  <a:outerShdw blurRad="38100" dist="38100" dir="2700000" algn="tl">
                    <a:srgbClr val="000000">
                      <a:alpha val="43137"/>
                    </a:srgbClr>
                  </a:outerShdw>
                </a:effectLst>
                <a:latin typeface="Palatino Linotype" panose="02040502050505030304" pitchFamily="18" charset="0"/>
              </a:rPr>
              <a:t>Fused Heterocyclic Compounds:</a:t>
            </a:r>
          </a:p>
        </p:txBody>
      </p:sp>
    </p:spTree>
    <p:extLst>
      <p:ext uri="{BB962C8B-B14F-4D97-AF65-F5344CB8AC3E}">
        <p14:creationId xmlns:p14="http://schemas.microsoft.com/office/powerpoint/2010/main" val="35679534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66E7B45-57A7-46DD-BC2E-85F8D1FBD862}"/>
              </a:ext>
            </a:extLst>
          </p:cNvPr>
          <p:cNvSpPr>
            <a:spLocks noGrp="1"/>
          </p:cNvSpPr>
          <p:nvPr>
            <p:ph type="sldNum" sz="quarter" idx="12"/>
          </p:nvPr>
        </p:nvSpPr>
        <p:spPr/>
        <p:txBody>
          <a:bodyPr/>
          <a:lstStyle/>
          <a:p>
            <a:fld id="{1D94C029-46D2-4EB7-AD29-70B14203DBE4}" type="slidenum">
              <a:rPr lang="en-US" smtClean="0"/>
              <a:t>42</a:t>
            </a:fld>
            <a:endParaRPr lang="en-US"/>
          </a:p>
        </p:txBody>
      </p:sp>
      <p:sp>
        <p:nvSpPr>
          <p:cNvPr id="12" name="Title 12">
            <a:extLst>
              <a:ext uri="{FF2B5EF4-FFF2-40B4-BE49-F238E27FC236}">
                <a16:creationId xmlns:a16="http://schemas.microsoft.com/office/drawing/2014/main" id="{3D9916A7-19AB-4A41-B4BD-9BEC201CD9C5}"/>
              </a:ext>
            </a:extLst>
          </p:cNvPr>
          <p:cNvSpPr>
            <a:spLocks noGrp="1"/>
          </p:cNvSpPr>
          <p:nvPr>
            <p:ph type="title"/>
          </p:nvPr>
        </p:nvSpPr>
        <p:spPr>
          <a:xfrm>
            <a:off x="1060333" y="171451"/>
            <a:ext cx="8300230" cy="704849"/>
          </a:xfrm>
        </p:spPr>
        <p:txBody>
          <a:bodyPr>
            <a:noAutofit/>
          </a:bodyPr>
          <a:lstStyle/>
          <a:p>
            <a:pPr algn="l"/>
            <a:r>
              <a:rPr lang="en-US" sz="4400" b="1" dirty="0">
                <a:solidFill>
                  <a:srgbClr val="30ACEC"/>
                </a:solidFill>
                <a:effectLst>
                  <a:outerShdw blurRad="38100" dist="38100" dir="2700000" algn="tl">
                    <a:srgbClr val="000000">
                      <a:alpha val="43137"/>
                    </a:srgbClr>
                  </a:outerShdw>
                </a:effectLst>
              </a:rPr>
              <a:t>2. The </a:t>
            </a:r>
            <a:r>
              <a:rPr lang="en-US" sz="4400" b="1" dirty="0" err="1">
                <a:solidFill>
                  <a:srgbClr val="30ACEC"/>
                </a:solidFill>
                <a:effectLst>
                  <a:outerShdw blurRad="38100" dist="38100" dir="2700000" algn="tl">
                    <a:srgbClr val="000000">
                      <a:alpha val="43137"/>
                    </a:srgbClr>
                  </a:outerShdw>
                </a:effectLst>
              </a:rPr>
              <a:t>Hantzsch</a:t>
            </a:r>
            <a:r>
              <a:rPr lang="en-US" sz="4400" b="1" dirty="0">
                <a:solidFill>
                  <a:srgbClr val="30ACEC"/>
                </a:solidFill>
                <a:effectLst>
                  <a:outerShdw blurRad="38100" dist="38100" dir="2700000" algn="tl">
                    <a:srgbClr val="000000">
                      <a:alpha val="43137"/>
                    </a:srgbClr>
                  </a:outerShdw>
                </a:effectLst>
              </a:rPr>
              <a:t>-Widman Nomenclature</a:t>
            </a:r>
          </a:p>
        </p:txBody>
      </p:sp>
      <p:sp>
        <p:nvSpPr>
          <p:cNvPr id="6" name="Rectangle 5">
            <a:extLst>
              <a:ext uri="{FF2B5EF4-FFF2-40B4-BE49-F238E27FC236}">
                <a16:creationId xmlns:a16="http://schemas.microsoft.com/office/drawing/2014/main" id="{278EAA47-7BBA-4A4B-BFD0-2CB8980C0BEB}"/>
              </a:ext>
            </a:extLst>
          </p:cNvPr>
          <p:cNvSpPr/>
          <p:nvPr/>
        </p:nvSpPr>
        <p:spPr>
          <a:xfrm>
            <a:off x="1160089" y="2153608"/>
            <a:ext cx="7813843" cy="880947"/>
          </a:xfrm>
          <a:prstGeom prst="rect">
            <a:avLst/>
          </a:prstGeom>
        </p:spPr>
        <p:txBody>
          <a:bodyPr wrap="square">
            <a:spAutoFit/>
          </a:bodyPr>
          <a:lstStyle/>
          <a:p>
            <a:pPr marL="457200" indent="-457200">
              <a:lnSpc>
                <a:spcPct val="150000"/>
              </a:lnSpc>
              <a:buFont typeface="+mj-lt"/>
              <a:buAutoNum type="arabicParenR" startAt="3"/>
            </a:pPr>
            <a:r>
              <a:rPr lang="en-US" dirty="0">
                <a:latin typeface="Palatino Linotype" panose="02040502050505030304" pitchFamily="18" charset="0"/>
              </a:rPr>
              <a:t>The ring with greater number of heteroatoms of any kind will be the </a:t>
            </a:r>
            <a:r>
              <a:rPr lang="en-US" b="1" dirty="0">
                <a:effectLst>
                  <a:outerShdw blurRad="38100" dist="38100" dir="2700000" algn="tl">
                    <a:srgbClr val="000000">
                      <a:alpha val="43137"/>
                    </a:srgbClr>
                  </a:outerShdw>
                </a:effectLst>
                <a:latin typeface="Palatino Linotype" panose="02040502050505030304" pitchFamily="18" charset="0"/>
              </a:rPr>
              <a:t>base</a:t>
            </a:r>
            <a:r>
              <a:rPr lang="en-US" dirty="0">
                <a:latin typeface="Palatino Linotype" panose="02040502050505030304" pitchFamily="18" charset="0"/>
              </a:rPr>
              <a:t> ring.</a:t>
            </a:r>
            <a:endParaRPr lang="en-US" b="1" dirty="0">
              <a:effectLst>
                <a:outerShdw blurRad="38100" dist="38100" dir="2700000" algn="tl">
                  <a:srgbClr val="000000">
                    <a:alpha val="43137"/>
                  </a:srgbClr>
                </a:outerShdw>
              </a:effectLst>
              <a:latin typeface="Palatino Linotype" panose="02040502050505030304" pitchFamily="18" charset="0"/>
            </a:endParaRPr>
          </a:p>
        </p:txBody>
      </p:sp>
      <p:graphicFrame>
        <p:nvGraphicFramePr>
          <p:cNvPr id="7" name="Object 6">
            <a:extLst>
              <a:ext uri="{FF2B5EF4-FFF2-40B4-BE49-F238E27FC236}">
                <a16:creationId xmlns:a16="http://schemas.microsoft.com/office/drawing/2014/main" id="{38E4B171-5AF1-4FCC-A0D2-600592A985DD}"/>
              </a:ext>
            </a:extLst>
          </p:cNvPr>
          <p:cNvGraphicFramePr>
            <a:graphicFrameLocks noChangeAspect="1"/>
          </p:cNvGraphicFramePr>
          <p:nvPr>
            <p:extLst>
              <p:ext uri="{D42A27DB-BD31-4B8C-83A1-F6EECF244321}">
                <p14:modId xmlns:p14="http://schemas.microsoft.com/office/powerpoint/2010/main" val="1375272294"/>
              </p:ext>
            </p:extLst>
          </p:nvPr>
        </p:nvGraphicFramePr>
        <p:xfrm>
          <a:off x="1646238" y="3500438"/>
          <a:ext cx="6511925" cy="1581150"/>
        </p:xfrm>
        <a:graphic>
          <a:graphicData uri="http://schemas.openxmlformats.org/presentationml/2006/ole">
            <mc:AlternateContent xmlns:mc="http://schemas.openxmlformats.org/markup-compatibility/2006">
              <mc:Choice xmlns:v="urn:schemas-microsoft-com:vml" Requires="v">
                <p:oleObj spid="_x0000_s38994" name="CS ChemDraw Drawing" r:id="rId3" imgW="5058026" imgH="1230879" progId="ChemDraw.Document.6.0">
                  <p:embed/>
                </p:oleObj>
              </mc:Choice>
              <mc:Fallback>
                <p:oleObj name="CS ChemDraw Drawing" r:id="rId3" imgW="5058026" imgH="1230879" progId="ChemDraw.Document.6.0">
                  <p:embed/>
                  <p:pic>
                    <p:nvPicPr>
                      <p:cNvPr id="7" name="Object 6">
                        <a:extLst>
                          <a:ext uri="{FF2B5EF4-FFF2-40B4-BE49-F238E27FC236}">
                            <a16:creationId xmlns:a16="http://schemas.microsoft.com/office/drawing/2014/main" id="{38E4B171-5AF1-4FCC-A0D2-600592A985DD}"/>
                          </a:ext>
                        </a:extLst>
                      </p:cNvPr>
                      <p:cNvPicPr/>
                      <p:nvPr/>
                    </p:nvPicPr>
                    <p:blipFill>
                      <a:blip r:embed="rId4"/>
                      <a:stretch>
                        <a:fillRect/>
                      </a:stretch>
                    </p:blipFill>
                    <p:spPr>
                      <a:xfrm>
                        <a:off x="1646238" y="3500438"/>
                        <a:ext cx="6511925" cy="1581150"/>
                      </a:xfrm>
                      <a:prstGeom prst="rect">
                        <a:avLst/>
                      </a:prstGeom>
                    </p:spPr>
                  </p:pic>
                </p:oleObj>
              </mc:Fallback>
            </mc:AlternateContent>
          </a:graphicData>
        </a:graphic>
      </p:graphicFrame>
      <p:sp>
        <p:nvSpPr>
          <p:cNvPr id="9" name="TextBox 8">
            <a:extLst>
              <a:ext uri="{FF2B5EF4-FFF2-40B4-BE49-F238E27FC236}">
                <a16:creationId xmlns:a16="http://schemas.microsoft.com/office/drawing/2014/main" id="{DE5A8DA5-3E69-418A-8A88-8EC709FE6C56}"/>
              </a:ext>
            </a:extLst>
          </p:cNvPr>
          <p:cNvSpPr txBox="1"/>
          <p:nvPr/>
        </p:nvSpPr>
        <p:spPr>
          <a:xfrm>
            <a:off x="4732638" y="5210772"/>
            <a:ext cx="2187146" cy="369332"/>
          </a:xfrm>
          <a:prstGeom prst="rect">
            <a:avLst/>
          </a:prstGeom>
          <a:noFill/>
        </p:spPr>
        <p:txBody>
          <a:bodyPr wrap="square" rtlCol="0">
            <a:spAutoFit/>
          </a:bodyPr>
          <a:lstStyle/>
          <a:p>
            <a:pPr algn="ctr"/>
            <a:r>
              <a:rPr lang="en-US" b="1" dirty="0">
                <a:effectLst>
                  <a:outerShdw blurRad="38100" dist="38100" dir="2700000" algn="tl">
                    <a:srgbClr val="000000">
                      <a:alpha val="43137"/>
                    </a:srgbClr>
                  </a:outerShdw>
                </a:effectLst>
                <a:latin typeface="Palatino Linotype" panose="02040502050505030304" pitchFamily="18" charset="0"/>
              </a:rPr>
              <a:t>Base</a:t>
            </a:r>
            <a:r>
              <a:rPr lang="en-US" b="1" dirty="0">
                <a:solidFill>
                  <a:srgbClr val="595959"/>
                </a:solidFill>
                <a:latin typeface="Palatino Linotype" panose="02040502050505030304" pitchFamily="18" charset="0"/>
              </a:rPr>
              <a:t> ring</a:t>
            </a:r>
            <a:endParaRPr lang="en-US" b="1" dirty="0">
              <a:solidFill>
                <a:srgbClr val="0070C0"/>
              </a:solidFill>
              <a:effectLst>
                <a:outerShdw blurRad="38100" dist="38100" dir="2700000" algn="tl">
                  <a:srgbClr val="000000">
                    <a:alpha val="43137"/>
                  </a:srgbClr>
                </a:outerShdw>
              </a:effectLst>
              <a:latin typeface="Palatino Linotype" panose="02040502050505030304" pitchFamily="18" charset="0"/>
            </a:endParaRPr>
          </a:p>
        </p:txBody>
      </p:sp>
      <p:sp>
        <p:nvSpPr>
          <p:cNvPr id="10" name="TextBox 9">
            <a:extLst>
              <a:ext uri="{FF2B5EF4-FFF2-40B4-BE49-F238E27FC236}">
                <a16:creationId xmlns:a16="http://schemas.microsoft.com/office/drawing/2014/main" id="{34DEBCAB-8191-4B8F-B3E7-DB504C4776A9}"/>
              </a:ext>
            </a:extLst>
          </p:cNvPr>
          <p:cNvSpPr txBox="1"/>
          <p:nvPr/>
        </p:nvSpPr>
        <p:spPr>
          <a:xfrm>
            <a:off x="6849762" y="5193093"/>
            <a:ext cx="1404551" cy="369332"/>
          </a:xfrm>
          <a:prstGeom prst="rect">
            <a:avLst/>
          </a:prstGeom>
          <a:noFill/>
        </p:spPr>
        <p:txBody>
          <a:bodyPr wrap="square" rtlCol="0">
            <a:spAutoFit/>
          </a:bodyPr>
          <a:lstStyle/>
          <a:p>
            <a:pPr algn="ctr"/>
            <a:r>
              <a:rPr lang="en-US" b="1" dirty="0">
                <a:solidFill>
                  <a:schemeClr val="accent2">
                    <a:lumMod val="75000"/>
                  </a:schemeClr>
                </a:solidFill>
                <a:effectLst>
                  <a:outerShdw blurRad="38100" dist="38100" dir="2700000" algn="tl">
                    <a:srgbClr val="000000">
                      <a:alpha val="43137"/>
                    </a:srgbClr>
                  </a:outerShdw>
                </a:effectLst>
                <a:latin typeface="Palatino Linotype" panose="02040502050505030304" pitchFamily="18" charset="0"/>
              </a:rPr>
              <a:t>Fused</a:t>
            </a:r>
            <a:r>
              <a:rPr lang="en-US" b="1" dirty="0">
                <a:solidFill>
                  <a:srgbClr val="595959"/>
                </a:solidFill>
                <a:effectLst>
                  <a:outerShdw blurRad="38100" dist="38100" dir="2700000" algn="tl">
                    <a:srgbClr val="000000">
                      <a:alpha val="43137"/>
                    </a:srgbClr>
                  </a:outerShdw>
                </a:effectLst>
                <a:latin typeface="Palatino Linotype" panose="02040502050505030304" pitchFamily="18" charset="0"/>
              </a:rPr>
              <a:t> </a:t>
            </a:r>
            <a:r>
              <a:rPr lang="en-US" b="1" dirty="0">
                <a:solidFill>
                  <a:srgbClr val="595959"/>
                </a:solidFill>
                <a:latin typeface="Palatino Linotype" panose="02040502050505030304" pitchFamily="18" charset="0"/>
              </a:rPr>
              <a:t>ring</a:t>
            </a:r>
            <a:endParaRPr lang="en-US" b="1" dirty="0">
              <a:solidFill>
                <a:srgbClr val="0070C0"/>
              </a:solidFill>
              <a:effectLst>
                <a:outerShdw blurRad="38100" dist="38100" dir="2700000" algn="tl">
                  <a:srgbClr val="000000">
                    <a:alpha val="43137"/>
                  </a:srgbClr>
                </a:outerShdw>
              </a:effectLst>
              <a:latin typeface="Palatino Linotype" panose="02040502050505030304" pitchFamily="18" charset="0"/>
            </a:endParaRPr>
          </a:p>
        </p:txBody>
      </p:sp>
      <p:sp>
        <p:nvSpPr>
          <p:cNvPr id="11" name="TextBox 10">
            <a:extLst>
              <a:ext uri="{FF2B5EF4-FFF2-40B4-BE49-F238E27FC236}">
                <a16:creationId xmlns:a16="http://schemas.microsoft.com/office/drawing/2014/main" id="{87B92C1B-0501-4F1A-89D3-5DCF71445775}"/>
              </a:ext>
            </a:extLst>
          </p:cNvPr>
          <p:cNvSpPr txBox="1"/>
          <p:nvPr/>
        </p:nvSpPr>
        <p:spPr>
          <a:xfrm>
            <a:off x="6944497" y="5519616"/>
            <a:ext cx="1265909" cy="369332"/>
          </a:xfrm>
          <a:prstGeom prst="rect">
            <a:avLst/>
          </a:prstGeom>
          <a:noFill/>
        </p:spPr>
        <p:txBody>
          <a:bodyPr wrap="square" rtlCol="0">
            <a:spAutoFit/>
          </a:bodyPr>
          <a:lstStyle/>
          <a:p>
            <a:pPr algn="ctr"/>
            <a:r>
              <a:rPr lang="en-US" b="1" dirty="0">
                <a:solidFill>
                  <a:srgbClr val="595959"/>
                </a:solidFill>
                <a:effectLst>
                  <a:outerShdw blurRad="38100" dist="38100" dir="2700000" algn="tl">
                    <a:srgbClr val="000000">
                      <a:alpha val="43137"/>
                    </a:srgbClr>
                  </a:outerShdw>
                </a:effectLst>
                <a:latin typeface="Palatino Linotype" panose="02040502050505030304" pitchFamily="18" charset="0"/>
              </a:rPr>
              <a:t>Pyridine</a:t>
            </a:r>
          </a:p>
        </p:txBody>
      </p:sp>
      <p:sp>
        <p:nvSpPr>
          <p:cNvPr id="13" name="TextBox 12">
            <a:extLst>
              <a:ext uri="{FF2B5EF4-FFF2-40B4-BE49-F238E27FC236}">
                <a16:creationId xmlns:a16="http://schemas.microsoft.com/office/drawing/2014/main" id="{08AE5191-0D6A-4E8B-B7A2-F023087981DE}"/>
              </a:ext>
            </a:extLst>
          </p:cNvPr>
          <p:cNvSpPr txBox="1"/>
          <p:nvPr/>
        </p:nvSpPr>
        <p:spPr>
          <a:xfrm>
            <a:off x="4740977" y="5511377"/>
            <a:ext cx="2237873" cy="369332"/>
          </a:xfrm>
          <a:prstGeom prst="rect">
            <a:avLst/>
          </a:prstGeom>
          <a:noFill/>
        </p:spPr>
        <p:txBody>
          <a:bodyPr wrap="square" rtlCol="0">
            <a:spAutoFit/>
          </a:bodyPr>
          <a:lstStyle/>
          <a:p>
            <a:pPr algn="ctr"/>
            <a:r>
              <a:rPr lang="en-US" b="1" dirty="0">
                <a:solidFill>
                  <a:srgbClr val="595959"/>
                </a:solidFill>
                <a:effectLst>
                  <a:outerShdw blurRad="38100" dist="38100" dir="2700000" algn="tl">
                    <a:srgbClr val="000000">
                      <a:alpha val="43137"/>
                    </a:srgbClr>
                  </a:outerShdw>
                </a:effectLst>
                <a:latin typeface="Palatino Linotype" panose="02040502050505030304" pitchFamily="18" charset="0"/>
              </a:rPr>
              <a:t>6</a:t>
            </a:r>
            <a:r>
              <a:rPr lang="en-US" b="1" i="1" dirty="0">
                <a:solidFill>
                  <a:srgbClr val="595959"/>
                </a:solidFill>
                <a:effectLst>
                  <a:outerShdw blurRad="38100" dist="38100" dir="2700000" algn="tl">
                    <a:srgbClr val="000000">
                      <a:alpha val="43137"/>
                    </a:srgbClr>
                  </a:outerShdw>
                </a:effectLst>
                <a:latin typeface="Palatino Linotype" panose="02040502050505030304" pitchFamily="18" charset="0"/>
              </a:rPr>
              <a:t>H</a:t>
            </a:r>
            <a:r>
              <a:rPr lang="en-US" b="1" dirty="0">
                <a:solidFill>
                  <a:srgbClr val="595959"/>
                </a:solidFill>
                <a:effectLst>
                  <a:outerShdw blurRad="38100" dist="38100" dir="2700000" algn="tl">
                    <a:srgbClr val="000000">
                      <a:alpha val="43137"/>
                    </a:srgbClr>
                  </a:outerShdw>
                </a:effectLst>
                <a:latin typeface="Palatino Linotype" panose="02040502050505030304" pitchFamily="18" charset="0"/>
              </a:rPr>
              <a:t>-1,2-oxazine</a:t>
            </a:r>
          </a:p>
        </p:txBody>
      </p:sp>
      <p:graphicFrame>
        <p:nvGraphicFramePr>
          <p:cNvPr id="14" name="Object 13">
            <a:extLst>
              <a:ext uri="{FF2B5EF4-FFF2-40B4-BE49-F238E27FC236}">
                <a16:creationId xmlns:a16="http://schemas.microsoft.com/office/drawing/2014/main" id="{1E29935A-1910-4F56-A027-ED53F7C053EB}"/>
              </a:ext>
            </a:extLst>
          </p:cNvPr>
          <p:cNvGraphicFramePr>
            <a:graphicFrameLocks noChangeAspect="1"/>
          </p:cNvGraphicFramePr>
          <p:nvPr>
            <p:extLst>
              <p:ext uri="{D42A27DB-BD31-4B8C-83A1-F6EECF244321}">
                <p14:modId xmlns:p14="http://schemas.microsoft.com/office/powerpoint/2010/main" val="2808748527"/>
              </p:ext>
            </p:extLst>
          </p:nvPr>
        </p:nvGraphicFramePr>
        <p:xfrm>
          <a:off x="4309808" y="5260889"/>
          <a:ext cx="547687" cy="190500"/>
        </p:xfrm>
        <a:graphic>
          <a:graphicData uri="http://schemas.openxmlformats.org/presentationml/2006/ole">
            <mc:AlternateContent xmlns:mc="http://schemas.openxmlformats.org/markup-compatibility/2006">
              <mc:Choice xmlns:v="urn:schemas-microsoft-com:vml" Requires="v">
                <p:oleObj spid="_x0000_s38995" name="CS ChemDraw Drawing" r:id="rId5" imgW="424938" imgH="147579" progId="ChemDraw.Document.6.0">
                  <p:embed/>
                </p:oleObj>
              </mc:Choice>
              <mc:Fallback>
                <p:oleObj name="CS ChemDraw Drawing" r:id="rId5" imgW="424938" imgH="147579" progId="ChemDraw.Document.6.0">
                  <p:embed/>
                  <p:pic>
                    <p:nvPicPr>
                      <p:cNvPr id="14" name="Object 13">
                        <a:extLst>
                          <a:ext uri="{FF2B5EF4-FFF2-40B4-BE49-F238E27FC236}">
                            <a16:creationId xmlns:a16="http://schemas.microsoft.com/office/drawing/2014/main" id="{1E29935A-1910-4F56-A027-ED53F7C053EB}"/>
                          </a:ext>
                        </a:extLst>
                      </p:cNvPr>
                      <p:cNvPicPr/>
                      <p:nvPr/>
                    </p:nvPicPr>
                    <p:blipFill>
                      <a:blip r:embed="rId6"/>
                      <a:stretch>
                        <a:fillRect/>
                      </a:stretch>
                    </p:blipFill>
                    <p:spPr>
                      <a:xfrm>
                        <a:off x="4309808" y="5260889"/>
                        <a:ext cx="547687" cy="190500"/>
                      </a:xfrm>
                      <a:prstGeom prst="rect">
                        <a:avLst/>
                      </a:prstGeom>
                    </p:spPr>
                  </p:pic>
                </p:oleObj>
              </mc:Fallback>
            </mc:AlternateContent>
          </a:graphicData>
        </a:graphic>
      </p:graphicFrame>
      <p:sp>
        <p:nvSpPr>
          <p:cNvPr id="15" name="TextBox 14">
            <a:extLst>
              <a:ext uri="{FF2B5EF4-FFF2-40B4-BE49-F238E27FC236}">
                <a16:creationId xmlns:a16="http://schemas.microsoft.com/office/drawing/2014/main" id="{724D3580-A813-488D-AB85-BB712AC330E5}"/>
              </a:ext>
            </a:extLst>
          </p:cNvPr>
          <p:cNvSpPr txBox="1"/>
          <p:nvPr/>
        </p:nvSpPr>
        <p:spPr>
          <a:xfrm>
            <a:off x="716691" y="5152157"/>
            <a:ext cx="3336323" cy="369332"/>
          </a:xfrm>
          <a:prstGeom prst="rect">
            <a:avLst/>
          </a:prstGeom>
          <a:noFill/>
        </p:spPr>
        <p:txBody>
          <a:bodyPr wrap="square" rtlCol="0">
            <a:spAutoFit/>
          </a:bodyPr>
          <a:lstStyle/>
          <a:p>
            <a:pPr algn="ctr"/>
            <a:r>
              <a:rPr lang="en-US" b="1" dirty="0">
                <a:solidFill>
                  <a:srgbClr val="595959"/>
                </a:solidFill>
                <a:latin typeface="Palatino Linotype" panose="02040502050505030304" pitchFamily="18" charset="0"/>
              </a:rPr>
              <a:t>5</a:t>
            </a:r>
            <a:r>
              <a:rPr lang="en-US" b="1" i="1" dirty="0">
                <a:solidFill>
                  <a:srgbClr val="595959"/>
                </a:solidFill>
                <a:latin typeface="Palatino Linotype" panose="02040502050505030304" pitchFamily="18" charset="0"/>
              </a:rPr>
              <a:t>H</a:t>
            </a:r>
            <a:r>
              <a:rPr lang="en-US" b="1" dirty="0">
                <a:solidFill>
                  <a:srgbClr val="595959"/>
                </a:solidFill>
                <a:latin typeface="Palatino Linotype" panose="02040502050505030304" pitchFamily="18" charset="0"/>
              </a:rPr>
              <a:t>-</a:t>
            </a:r>
            <a:r>
              <a:rPr lang="en-US" b="1" dirty="0">
                <a:solidFill>
                  <a:schemeClr val="accent2">
                    <a:lumMod val="75000"/>
                  </a:schemeClr>
                </a:solidFill>
                <a:effectLst>
                  <a:outerShdw blurRad="38100" dist="38100" dir="2700000" algn="tl">
                    <a:srgbClr val="000000">
                      <a:alpha val="43137"/>
                    </a:srgbClr>
                  </a:outerShdw>
                </a:effectLst>
                <a:latin typeface="Palatino Linotype" panose="02040502050505030304" pitchFamily="18" charset="0"/>
              </a:rPr>
              <a:t>Pyrido</a:t>
            </a:r>
            <a:r>
              <a:rPr lang="en-US" b="1" dirty="0">
                <a:solidFill>
                  <a:srgbClr val="595959"/>
                </a:solidFill>
                <a:latin typeface="Palatino Linotype" panose="02040502050505030304" pitchFamily="18" charset="0"/>
              </a:rPr>
              <a:t> [</a:t>
            </a:r>
            <a:r>
              <a:rPr lang="en-US" b="1" dirty="0">
                <a:solidFill>
                  <a:srgbClr val="30ACEC"/>
                </a:solidFill>
                <a:latin typeface="Palatino Linotype" panose="02040502050505030304" pitchFamily="18" charset="0"/>
              </a:rPr>
              <a:t>2,3-</a:t>
            </a:r>
            <a:r>
              <a:rPr lang="en-US" b="1" i="1" dirty="0">
                <a:solidFill>
                  <a:srgbClr val="30ACEC"/>
                </a:solidFill>
                <a:latin typeface="Palatino Linotype" panose="02040502050505030304" pitchFamily="18" charset="0"/>
              </a:rPr>
              <a:t>d</a:t>
            </a:r>
            <a:r>
              <a:rPr lang="en-US" b="1" dirty="0">
                <a:solidFill>
                  <a:srgbClr val="595959"/>
                </a:solidFill>
                <a:latin typeface="Palatino Linotype" panose="02040502050505030304" pitchFamily="18" charset="0"/>
              </a:rPr>
              <a:t>] [1,2]</a:t>
            </a:r>
            <a:r>
              <a:rPr lang="en-US" b="1" dirty="0" err="1">
                <a:effectLst>
                  <a:outerShdw blurRad="38100" dist="38100" dir="2700000" algn="tl">
                    <a:srgbClr val="000000">
                      <a:alpha val="43137"/>
                    </a:srgbClr>
                  </a:outerShdw>
                </a:effectLst>
                <a:latin typeface="Palatino Linotype" panose="02040502050505030304" pitchFamily="18" charset="0"/>
              </a:rPr>
              <a:t>oxazine</a:t>
            </a:r>
            <a:endParaRPr lang="en-US" b="1" dirty="0">
              <a:effectLst>
                <a:outerShdw blurRad="38100" dist="38100" dir="2700000" algn="tl">
                  <a:srgbClr val="000000">
                    <a:alpha val="43137"/>
                  </a:srgbClr>
                </a:outerShdw>
              </a:effectLst>
              <a:latin typeface="Palatino Linotype" panose="02040502050505030304" pitchFamily="18" charset="0"/>
            </a:endParaRPr>
          </a:p>
        </p:txBody>
      </p:sp>
      <p:sp>
        <p:nvSpPr>
          <p:cNvPr id="16" name="TextBox 15">
            <a:extLst>
              <a:ext uri="{FF2B5EF4-FFF2-40B4-BE49-F238E27FC236}">
                <a16:creationId xmlns:a16="http://schemas.microsoft.com/office/drawing/2014/main" id="{A963F7FD-CC36-4CB8-8A97-389897D88DEF}"/>
              </a:ext>
            </a:extLst>
          </p:cNvPr>
          <p:cNvSpPr txBox="1"/>
          <p:nvPr/>
        </p:nvSpPr>
        <p:spPr>
          <a:xfrm>
            <a:off x="920750" y="806450"/>
            <a:ext cx="7962900" cy="506870"/>
          </a:xfrm>
          <a:prstGeom prst="rect">
            <a:avLst/>
          </a:prstGeom>
          <a:noFill/>
        </p:spPr>
        <p:txBody>
          <a:bodyPr wrap="square" rtlCol="0">
            <a:spAutoFit/>
          </a:bodyPr>
          <a:lstStyle/>
          <a:p>
            <a:pPr marL="514350" indent="-514350" algn="just">
              <a:lnSpc>
                <a:spcPct val="150000"/>
              </a:lnSpc>
              <a:buClr>
                <a:schemeClr val="tx1"/>
              </a:buClr>
              <a:buFont typeface="+mj-lt"/>
              <a:buAutoNum type="romanUcPeriod" startAt="2"/>
            </a:pPr>
            <a:r>
              <a:rPr lang="en-US" sz="2000" b="1" dirty="0">
                <a:solidFill>
                  <a:schemeClr val="tx1">
                    <a:lumMod val="50000"/>
                  </a:schemeClr>
                </a:solidFill>
                <a:effectLst>
                  <a:outerShdw blurRad="38100" dist="38100" dir="2700000" algn="tl">
                    <a:srgbClr val="000000">
                      <a:alpha val="43137"/>
                    </a:srgbClr>
                  </a:outerShdw>
                </a:effectLst>
                <a:latin typeface="Palatino Linotype" panose="02040502050505030304" pitchFamily="18" charset="0"/>
              </a:rPr>
              <a:t>Fused Heterocyclic Compounds:</a:t>
            </a:r>
          </a:p>
        </p:txBody>
      </p:sp>
    </p:spTree>
    <p:extLst>
      <p:ext uri="{BB962C8B-B14F-4D97-AF65-F5344CB8AC3E}">
        <p14:creationId xmlns:p14="http://schemas.microsoft.com/office/powerpoint/2010/main" val="16411275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66E7B45-57A7-46DD-BC2E-85F8D1FBD862}"/>
              </a:ext>
            </a:extLst>
          </p:cNvPr>
          <p:cNvSpPr>
            <a:spLocks noGrp="1"/>
          </p:cNvSpPr>
          <p:nvPr>
            <p:ph type="sldNum" sz="quarter" idx="12"/>
          </p:nvPr>
        </p:nvSpPr>
        <p:spPr/>
        <p:txBody>
          <a:bodyPr/>
          <a:lstStyle/>
          <a:p>
            <a:fld id="{1D94C029-46D2-4EB7-AD29-70B14203DBE4}" type="slidenum">
              <a:rPr lang="en-US" smtClean="0"/>
              <a:t>43</a:t>
            </a:fld>
            <a:endParaRPr lang="en-US"/>
          </a:p>
        </p:txBody>
      </p:sp>
      <p:sp>
        <p:nvSpPr>
          <p:cNvPr id="12" name="Title 12">
            <a:extLst>
              <a:ext uri="{FF2B5EF4-FFF2-40B4-BE49-F238E27FC236}">
                <a16:creationId xmlns:a16="http://schemas.microsoft.com/office/drawing/2014/main" id="{3D9916A7-19AB-4A41-B4BD-9BEC201CD9C5}"/>
              </a:ext>
            </a:extLst>
          </p:cNvPr>
          <p:cNvSpPr>
            <a:spLocks noGrp="1"/>
          </p:cNvSpPr>
          <p:nvPr>
            <p:ph type="title"/>
          </p:nvPr>
        </p:nvSpPr>
        <p:spPr>
          <a:xfrm>
            <a:off x="1060333" y="171451"/>
            <a:ext cx="8300230" cy="704849"/>
          </a:xfrm>
        </p:spPr>
        <p:txBody>
          <a:bodyPr>
            <a:noAutofit/>
          </a:bodyPr>
          <a:lstStyle/>
          <a:p>
            <a:pPr algn="l"/>
            <a:r>
              <a:rPr lang="en-US" sz="4400" b="1" dirty="0">
                <a:solidFill>
                  <a:srgbClr val="30ACEC"/>
                </a:solidFill>
                <a:effectLst>
                  <a:outerShdw blurRad="38100" dist="38100" dir="2700000" algn="tl">
                    <a:srgbClr val="000000">
                      <a:alpha val="43137"/>
                    </a:srgbClr>
                  </a:outerShdw>
                </a:effectLst>
              </a:rPr>
              <a:t>2. The </a:t>
            </a:r>
            <a:r>
              <a:rPr lang="en-US" sz="4400" b="1" dirty="0" err="1">
                <a:solidFill>
                  <a:srgbClr val="30ACEC"/>
                </a:solidFill>
                <a:effectLst>
                  <a:outerShdw blurRad="38100" dist="38100" dir="2700000" algn="tl">
                    <a:srgbClr val="000000">
                      <a:alpha val="43137"/>
                    </a:srgbClr>
                  </a:outerShdw>
                </a:effectLst>
              </a:rPr>
              <a:t>Hantzsch</a:t>
            </a:r>
            <a:r>
              <a:rPr lang="en-US" sz="4400" b="1" dirty="0">
                <a:solidFill>
                  <a:srgbClr val="30ACEC"/>
                </a:solidFill>
                <a:effectLst>
                  <a:outerShdw blurRad="38100" dist="38100" dir="2700000" algn="tl">
                    <a:srgbClr val="000000">
                      <a:alpha val="43137"/>
                    </a:srgbClr>
                  </a:outerShdw>
                </a:effectLst>
              </a:rPr>
              <a:t>-Widman Nomenclature</a:t>
            </a:r>
          </a:p>
        </p:txBody>
      </p:sp>
      <p:sp>
        <p:nvSpPr>
          <p:cNvPr id="6" name="Rectangle 5">
            <a:extLst>
              <a:ext uri="{FF2B5EF4-FFF2-40B4-BE49-F238E27FC236}">
                <a16:creationId xmlns:a16="http://schemas.microsoft.com/office/drawing/2014/main" id="{278EAA47-7BBA-4A4B-BFD0-2CB8980C0BEB}"/>
              </a:ext>
            </a:extLst>
          </p:cNvPr>
          <p:cNvSpPr/>
          <p:nvPr/>
        </p:nvSpPr>
        <p:spPr>
          <a:xfrm>
            <a:off x="1160089" y="2153608"/>
            <a:ext cx="7813843" cy="880947"/>
          </a:xfrm>
          <a:prstGeom prst="rect">
            <a:avLst/>
          </a:prstGeom>
        </p:spPr>
        <p:txBody>
          <a:bodyPr wrap="square">
            <a:spAutoFit/>
          </a:bodyPr>
          <a:lstStyle/>
          <a:p>
            <a:pPr marL="457200" indent="-457200">
              <a:lnSpc>
                <a:spcPct val="150000"/>
              </a:lnSpc>
              <a:buFont typeface="+mj-lt"/>
              <a:buAutoNum type="arabicParenR" startAt="4"/>
            </a:pPr>
            <a:r>
              <a:rPr lang="en-US" dirty="0">
                <a:latin typeface="Palatino Linotype" panose="02040502050505030304" pitchFamily="18" charset="0"/>
              </a:rPr>
              <a:t>If the same number of heteroatoms where in the two rings, the </a:t>
            </a:r>
            <a:r>
              <a:rPr lang="en-US" b="1" dirty="0">
                <a:effectLst>
                  <a:outerShdw blurRad="38100" dist="38100" dir="2700000" algn="tl">
                    <a:srgbClr val="000000">
                      <a:alpha val="43137"/>
                    </a:srgbClr>
                  </a:outerShdw>
                </a:effectLst>
                <a:latin typeface="Palatino Linotype" panose="02040502050505030304" pitchFamily="18" charset="0"/>
              </a:rPr>
              <a:t>base</a:t>
            </a:r>
            <a:r>
              <a:rPr lang="en-US" dirty="0">
                <a:latin typeface="Palatino Linotype" panose="02040502050505030304" pitchFamily="18" charset="0"/>
              </a:rPr>
              <a:t> ring will have a greater variety of heteroatoms</a:t>
            </a:r>
            <a:r>
              <a:rPr lang="en-US" dirty="0">
                <a:solidFill>
                  <a:srgbClr val="595959"/>
                </a:solidFill>
                <a:latin typeface="Palatino Linotype" panose="02040502050505030304" pitchFamily="18" charset="0"/>
              </a:rPr>
              <a:t>.</a:t>
            </a:r>
            <a:endParaRPr lang="en-US" b="1" dirty="0">
              <a:effectLst>
                <a:outerShdw blurRad="38100" dist="38100" dir="2700000" algn="tl">
                  <a:srgbClr val="000000">
                    <a:alpha val="43137"/>
                  </a:srgbClr>
                </a:outerShdw>
              </a:effectLst>
              <a:latin typeface="Palatino Linotype" panose="02040502050505030304" pitchFamily="18" charset="0"/>
            </a:endParaRPr>
          </a:p>
        </p:txBody>
      </p:sp>
      <p:graphicFrame>
        <p:nvGraphicFramePr>
          <p:cNvPr id="7" name="Object 6">
            <a:extLst>
              <a:ext uri="{FF2B5EF4-FFF2-40B4-BE49-F238E27FC236}">
                <a16:creationId xmlns:a16="http://schemas.microsoft.com/office/drawing/2014/main" id="{38E4B171-5AF1-4FCC-A0D2-600592A985DD}"/>
              </a:ext>
            </a:extLst>
          </p:cNvPr>
          <p:cNvGraphicFramePr>
            <a:graphicFrameLocks noChangeAspect="1"/>
          </p:cNvGraphicFramePr>
          <p:nvPr>
            <p:extLst>
              <p:ext uri="{D42A27DB-BD31-4B8C-83A1-F6EECF244321}">
                <p14:modId xmlns:p14="http://schemas.microsoft.com/office/powerpoint/2010/main" val="4135827666"/>
              </p:ext>
            </p:extLst>
          </p:nvPr>
        </p:nvGraphicFramePr>
        <p:xfrm>
          <a:off x="1858963" y="3065033"/>
          <a:ext cx="6089650" cy="1338262"/>
        </p:xfrm>
        <a:graphic>
          <a:graphicData uri="http://schemas.openxmlformats.org/presentationml/2006/ole">
            <mc:AlternateContent xmlns:mc="http://schemas.openxmlformats.org/markup-compatibility/2006">
              <mc:Choice xmlns:v="urn:schemas-microsoft-com:vml" Requires="v">
                <p:oleObj spid="_x0000_s40096" name="CS ChemDraw Drawing" r:id="rId3" imgW="4728536" imgH="1043339" progId="ChemDraw.Document.6.0">
                  <p:embed/>
                </p:oleObj>
              </mc:Choice>
              <mc:Fallback>
                <p:oleObj name="CS ChemDraw Drawing" r:id="rId3" imgW="4728536" imgH="1043339" progId="ChemDraw.Document.6.0">
                  <p:embed/>
                  <p:pic>
                    <p:nvPicPr>
                      <p:cNvPr id="7" name="Object 6">
                        <a:extLst>
                          <a:ext uri="{FF2B5EF4-FFF2-40B4-BE49-F238E27FC236}">
                            <a16:creationId xmlns:a16="http://schemas.microsoft.com/office/drawing/2014/main" id="{38E4B171-5AF1-4FCC-A0D2-600592A985DD}"/>
                          </a:ext>
                        </a:extLst>
                      </p:cNvPr>
                      <p:cNvPicPr/>
                      <p:nvPr/>
                    </p:nvPicPr>
                    <p:blipFill>
                      <a:blip r:embed="rId4"/>
                      <a:stretch>
                        <a:fillRect/>
                      </a:stretch>
                    </p:blipFill>
                    <p:spPr>
                      <a:xfrm>
                        <a:off x="1858963" y="3065033"/>
                        <a:ext cx="6089650" cy="1338262"/>
                      </a:xfrm>
                      <a:prstGeom prst="rect">
                        <a:avLst/>
                      </a:prstGeom>
                    </p:spPr>
                  </p:pic>
                </p:oleObj>
              </mc:Fallback>
            </mc:AlternateContent>
          </a:graphicData>
        </a:graphic>
      </p:graphicFrame>
      <p:sp>
        <p:nvSpPr>
          <p:cNvPr id="9" name="TextBox 8">
            <a:extLst>
              <a:ext uri="{FF2B5EF4-FFF2-40B4-BE49-F238E27FC236}">
                <a16:creationId xmlns:a16="http://schemas.microsoft.com/office/drawing/2014/main" id="{DE5A8DA5-3E69-418A-8A88-8EC709FE6C56}"/>
              </a:ext>
            </a:extLst>
          </p:cNvPr>
          <p:cNvSpPr txBox="1"/>
          <p:nvPr/>
        </p:nvSpPr>
        <p:spPr>
          <a:xfrm>
            <a:off x="5251623" y="4323997"/>
            <a:ext cx="1198605" cy="369332"/>
          </a:xfrm>
          <a:prstGeom prst="rect">
            <a:avLst/>
          </a:prstGeom>
          <a:noFill/>
        </p:spPr>
        <p:txBody>
          <a:bodyPr wrap="square" rtlCol="0">
            <a:spAutoFit/>
          </a:bodyPr>
          <a:lstStyle/>
          <a:p>
            <a:pPr algn="ctr"/>
            <a:r>
              <a:rPr lang="en-US" b="1" dirty="0">
                <a:effectLst>
                  <a:outerShdw blurRad="38100" dist="38100" dir="2700000" algn="tl">
                    <a:srgbClr val="000000">
                      <a:alpha val="43137"/>
                    </a:srgbClr>
                  </a:outerShdw>
                </a:effectLst>
                <a:latin typeface="Palatino Linotype" panose="02040502050505030304" pitchFamily="18" charset="0"/>
              </a:rPr>
              <a:t>Base</a:t>
            </a:r>
            <a:r>
              <a:rPr lang="en-US" b="1" dirty="0">
                <a:solidFill>
                  <a:srgbClr val="595959"/>
                </a:solidFill>
                <a:latin typeface="Palatino Linotype" panose="02040502050505030304" pitchFamily="18" charset="0"/>
              </a:rPr>
              <a:t> ring</a:t>
            </a:r>
            <a:endParaRPr lang="en-US" b="1" dirty="0">
              <a:solidFill>
                <a:srgbClr val="0070C0"/>
              </a:solidFill>
              <a:effectLst>
                <a:outerShdw blurRad="38100" dist="38100" dir="2700000" algn="tl">
                  <a:srgbClr val="000000">
                    <a:alpha val="43137"/>
                  </a:srgbClr>
                </a:outerShdw>
              </a:effectLst>
              <a:latin typeface="Palatino Linotype" panose="02040502050505030304" pitchFamily="18" charset="0"/>
            </a:endParaRPr>
          </a:p>
        </p:txBody>
      </p:sp>
      <p:sp>
        <p:nvSpPr>
          <p:cNvPr id="10" name="TextBox 9">
            <a:extLst>
              <a:ext uri="{FF2B5EF4-FFF2-40B4-BE49-F238E27FC236}">
                <a16:creationId xmlns:a16="http://schemas.microsoft.com/office/drawing/2014/main" id="{34DEBCAB-8191-4B8F-B3E7-DB504C4776A9}"/>
              </a:ext>
            </a:extLst>
          </p:cNvPr>
          <p:cNvSpPr txBox="1"/>
          <p:nvPr/>
        </p:nvSpPr>
        <p:spPr>
          <a:xfrm>
            <a:off x="6800337" y="4340473"/>
            <a:ext cx="1441620" cy="369332"/>
          </a:xfrm>
          <a:prstGeom prst="rect">
            <a:avLst/>
          </a:prstGeom>
          <a:noFill/>
        </p:spPr>
        <p:txBody>
          <a:bodyPr wrap="square" rtlCol="0">
            <a:spAutoFit/>
          </a:bodyPr>
          <a:lstStyle/>
          <a:p>
            <a:pPr algn="ctr"/>
            <a:r>
              <a:rPr lang="en-US" b="1" dirty="0">
                <a:solidFill>
                  <a:schemeClr val="accent2">
                    <a:lumMod val="75000"/>
                  </a:schemeClr>
                </a:solidFill>
                <a:effectLst>
                  <a:outerShdw blurRad="38100" dist="38100" dir="2700000" algn="tl">
                    <a:srgbClr val="000000">
                      <a:alpha val="43137"/>
                    </a:srgbClr>
                  </a:outerShdw>
                </a:effectLst>
                <a:latin typeface="Palatino Linotype" panose="02040502050505030304" pitchFamily="18" charset="0"/>
              </a:rPr>
              <a:t>Fused</a:t>
            </a:r>
            <a:r>
              <a:rPr lang="en-US" b="1" dirty="0">
                <a:solidFill>
                  <a:srgbClr val="595959"/>
                </a:solidFill>
                <a:latin typeface="Palatino Linotype" panose="02040502050505030304" pitchFamily="18" charset="0"/>
              </a:rPr>
              <a:t> ring</a:t>
            </a:r>
            <a:endParaRPr lang="en-US" b="1" dirty="0">
              <a:solidFill>
                <a:srgbClr val="0070C0"/>
              </a:solidFill>
              <a:effectLst>
                <a:outerShdw blurRad="38100" dist="38100" dir="2700000" algn="tl">
                  <a:srgbClr val="000000">
                    <a:alpha val="43137"/>
                  </a:srgbClr>
                </a:outerShdw>
              </a:effectLst>
              <a:latin typeface="Palatino Linotype" panose="02040502050505030304" pitchFamily="18" charset="0"/>
            </a:endParaRPr>
          </a:p>
        </p:txBody>
      </p:sp>
      <p:sp>
        <p:nvSpPr>
          <p:cNvPr id="11" name="TextBox 10">
            <a:extLst>
              <a:ext uri="{FF2B5EF4-FFF2-40B4-BE49-F238E27FC236}">
                <a16:creationId xmlns:a16="http://schemas.microsoft.com/office/drawing/2014/main" id="{87B92C1B-0501-4F1A-89D3-5DCF71445775}"/>
              </a:ext>
            </a:extLst>
          </p:cNvPr>
          <p:cNvSpPr txBox="1"/>
          <p:nvPr/>
        </p:nvSpPr>
        <p:spPr>
          <a:xfrm>
            <a:off x="6734431" y="4605211"/>
            <a:ext cx="1500688" cy="369332"/>
          </a:xfrm>
          <a:prstGeom prst="rect">
            <a:avLst/>
          </a:prstGeom>
          <a:noFill/>
        </p:spPr>
        <p:txBody>
          <a:bodyPr wrap="square" rtlCol="0">
            <a:spAutoFit/>
          </a:bodyPr>
          <a:lstStyle/>
          <a:p>
            <a:pPr algn="ctr"/>
            <a:r>
              <a:rPr lang="en-US" b="1" dirty="0">
                <a:solidFill>
                  <a:srgbClr val="595959"/>
                </a:solidFill>
                <a:effectLst>
                  <a:outerShdw blurRad="38100" dist="38100" dir="2700000" algn="tl">
                    <a:srgbClr val="000000">
                      <a:alpha val="43137"/>
                    </a:srgbClr>
                  </a:outerShdw>
                </a:effectLst>
                <a:latin typeface="Palatino Linotype" panose="02040502050505030304" pitchFamily="18" charset="0"/>
              </a:rPr>
              <a:t>1</a:t>
            </a:r>
            <a:r>
              <a:rPr lang="en-US" b="1" i="1" dirty="0">
                <a:solidFill>
                  <a:srgbClr val="595959"/>
                </a:solidFill>
                <a:effectLst>
                  <a:outerShdw blurRad="38100" dist="38100" dir="2700000" algn="tl">
                    <a:srgbClr val="000000">
                      <a:alpha val="43137"/>
                    </a:srgbClr>
                  </a:outerShdw>
                </a:effectLst>
                <a:latin typeface="Palatino Linotype" panose="02040502050505030304" pitchFamily="18" charset="0"/>
              </a:rPr>
              <a:t>H</a:t>
            </a:r>
            <a:r>
              <a:rPr lang="en-US" b="1" dirty="0">
                <a:solidFill>
                  <a:srgbClr val="595959"/>
                </a:solidFill>
                <a:effectLst>
                  <a:outerShdw blurRad="38100" dist="38100" dir="2700000" algn="tl">
                    <a:srgbClr val="000000">
                      <a:alpha val="43137"/>
                    </a:srgbClr>
                  </a:outerShdw>
                </a:effectLst>
                <a:latin typeface="Palatino Linotype" panose="02040502050505030304" pitchFamily="18" charset="0"/>
              </a:rPr>
              <a:t>-pyrazole</a:t>
            </a:r>
          </a:p>
        </p:txBody>
      </p:sp>
      <p:sp>
        <p:nvSpPr>
          <p:cNvPr id="13" name="TextBox 12">
            <a:extLst>
              <a:ext uri="{FF2B5EF4-FFF2-40B4-BE49-F238E27FC236}">
                <a16:creationId xmlns:a16="http://schemas.microsoft.com/office/drawing/2014/main" id="{08AE5191-0D6A-4E8B-B7A2-F023087981DE}"/>
              </a:ext>
            </a:extLst>
          </p:cNvPr>
          <p:cNvSpPr txBox="1"/>
          <p:nvPr/>
        </p:nvSpPr>
        <p:spPr>
          <a:xfrm>
            <a:off x="5321747" y="4609328"/>
            <a:ext cx="1054342" cy="369332"/>
          </a:xfrm>
          <a:prstGeom prst="rect">
            <a:avLst/>
          </a:prstGeom>
          <a:noFill/>
        </p:spPr>
        <p:txBody>
          <a:bodyPr wrap="square" rtlCol="0">
            <a:spAutoFit/>
          </a:bodyPr>
          <a:lstStyle/>
          <a:p>
            <a:pPr algn="ctr"/>
            <a:r>
              <a:rPr lang="en-US" b="1" dirty="0">
                <a:solidFill>
                  <a:srgbClr val="595959"/>
                </a:solidFill>
                <a:effectLst>
                  <a:outerShdw blurRad="38100" dist="38100" dir="2700000" algn="tl">
                    <a:srgbClr val="000000">
                      <a:alpha val="43137"/>
                    </a:srgbClr>
                  </a:outerShdw>
                </a:effectLst>
                <a:latin typeface="Palatino Linotype" panose="02040502050505030304" pitchFamily="18" charset="0"/>
              </a:rPr>
              <a:t>Oxazole</a:t>
            </a:r>
          </a:p>
        </p:txBody>
      </p:sp>
      <p:graphicFrame>
        <p:nvGraphicFramePr>
          <p:cNvPr id="14" name="Object 13">
            <a:extLst>
              <a:ext uri="{FF2B5EF4-FFF2-40B4-BE49-F238E27FC236}">
                <a16:creationId xmlns:a16="http://schemas.microsoft.com/office/drawing/2014/main" id="{1E29935A-1910-4F56-A027-ED53F7C053EB}"/>
              </a:ext>
            </a:extLst>
          </p:cNvPr>
          <p:cNvGraphicFramePr>
            <a:graphicFrameLocks noChangeAspect="1"/>
          </p:cNvGraphicFramePr>
          <p:nvPr>
            <p:extLst>
              <p:ext uri="{D42A27DB-BD31-4B8C-83A1-F6EECF244321}">
                <p14:modId xmlns:p14="http://schemas.microsoft.com/office/powerpoint/2010/main" val="1102279351"/>
              </p:ext>
            </p:extLst>
          </p:nvPr>
        </p:nvGraphicFramePr>
        <p:xfrm>
          <a:off x="4186238" y="4420625"/>
          <a:ext cx="547687" cy="190500"/>
        </p:xfrm>
        <a:graphic>
          <a:graphicData uri="http://schemas.openxmlformats.org/presentationml/2006/ole">
            <mc:AlternateContent xmlns:mc="http://schemas.openxmlformats.org/markup-compatibility/2006">
              <mc:Choice xmlns:v="urn:schemas-microsoft-com:vml" Requires="v">
                <p:oleObj spid="_x0000_s40097" name="CS ChemDraw Drawing" r:id="rId5" imgW="424938" imgH="147579" progId="ChemDraw.Document.6.0">
                  <p:embed/>
                </p:oleObj>
              </mc:Choice>
              <mc:Fallback>
                <p:oleObj name="CS ChemDraw Drawing" r:id="rId5" imgW="424938" imgH="147579" progId="ChemDraw.Document.6.0">
                  <p:embed/>
                  <p:pic>
                    <p:nvPicPr>
                      <p:cNvPr id="14" name="Object 13">
                        <a:extLst>
                          <a:ext uri="{FF2B5EF4-FFF2-40B4-BE49-F238E27FC236}">
                            <a16:creationId xmlns:a16="http://schemas.microsoft.com/office/drawing/2014/main" id="{1E29935A-1910-4F56-A027-ED53F7C053EB}"/>
                          </a:ext>
                        </a:extLst>
                      </p:cNvPr>
                      <p:cNvPicPr/>
                      <p:nvPr/>
                    </p:nvPicPr>
                    <p:blipFill>
                      <a:blip r:embed="rId6"/>
                      <a:stretch>
                        <a:fillRect/>
                      </a:stretch>
                    </p:blipFill>
                    <p:spPr>
                      <a:xfrm>
                        <a:off x="4186238" y="4420625"/>
                        <a:ext cx="547687" cy="190500"/>
                      </a:xfrm>
                      <a:prstGeom prst="rect">
                        <a:avLst/>
                      </a:prstGeom>
                    </p:spPr>
                  </p:pic>
                </p:oleObj>
              </mc:Fallback>
            </mc:AlternateContent>
          </a:graphicData>
        </a:graphic>
      </p:graphicFrame>
      <p:sp>
        <p:nvSpPr>
          <p:cNvPr id="15" name="TextBox 14">
            <a:extLst>
              <a:ext uri="{FF2B5EF4-FFF2-40B4-BE49-F238E27FC236}">
                <a16:creationId xmlns:a16="http://schemas.microsoft.com/office/drawing/2014/main" id="{724D3580-A813-488D-AB85-BB712AC330E5}"/>
              </a:ext>
            </a:extLst>
          </p:cNvPr>
          <p:cNvSpPr txBox="1"/>
          <p:nvPr/>
        </p:nvSpPr>
        <p:spPr>
          <a:xfrm>
            <a:off x="1062682" y="4324250"/>
            <a:ext cx="3076832" cy="646331"/>
          </a:xfrm>
          <a:prstGeom prst="rect">
            <a:avLst/>
          </a:prstGeom>
          <a:noFill/>
        </p:spPr>
        <p:txBody>
          <a:bodyPr wrap="square" rtlCol="0">
            <a:spAutoFit/>
          </a:bodyPr>
          <a:lstStyle/>
          <a:p>
            <a:pPr algn="ctr"/>
            <a:r>
              <a:rPr lang="en-US" b="1" dirty="0">
                <a:solidFill>
                  <a:srgbClr val="595959"/>
                </a:solidFill>
                <a:latin typeface="Palatino Linotype" panose="02040502050505030304" pitchFamily="18" charset="0"/>
              </a:rPr>
              <a:t>1</a:t>
            </a:r>
            <a:r>
              <a:rPr lang="en-US" b="1" i="1" dirty="0">
                <a:solidFill>
                  <a:srgbClr val="595959"/>
                </a:solidFill>
                <a:latin typeface="Palatino Linotype" panose="02040502050505030304" pitchFamily="18" charset="0"/>
              </a:rPr>
              <a:t>H</a:t>
            </a:r>
            <a:r>
              <a:rPr lang="en-US" b="1" dirty="0">
                <a:solidFill>
                  <a:srgbClr val="595959"/>
                </a:solidFill>
                <a:latin typeface="Palatino Linotype" panose="02040502050505030304" pitchFamily="18" charset="0"/>
              </a:rPr>
              <a:t>-</a:t>
            </a:r>
            <a:r>
              <a:rPr lang="en-US" b="1" dirty="0">
                <a:solidFill>
                  <a:schemeClr val="accent2">
                    <a:lumMod val="75000"/>
                  </a:schemeClr>
                </a:solidFill>
                <a:effectLst>
                  <a:outerShdw blurRad="38100" dist="38100" dir="2700000" algn="tl">
                    <a:srgbClr val="000000">
                      <a:alpha val="43137"/>
                    </a:srgbClr>
                  </a:outerShdw>
                </a:effectLst>
                <a:latin typeface="Palatino Linotype" panose="02040502050505030304" pitchFamily="18" charset="0"/>
              </a:rPr>
              <a:t>Pyrazolo</a:t>
            </a:r>
            <a:r>
              <a:rPr lang="en-US" b="1" dirty="0">
                <a:solidFill>
                  <a:srgbClr val="595959"/>
                </a:solidFill>
                <a:latin typeface="Palatino Linotype" panose="02040502050505030304" pitchFamily="18" charset="0"/>
              </a:rPr>
              <a:t> [</a:t>
            </a:r>
            <a:r>
              <a:rPr lang="en-US" b="1" dirty="0">
                <a:solidFill>
                  <a:srgbClr val="30ACEC"/>
                </a:solidFill>
                <a:latin typeface="Palatino Linotype" panose="02040502050505030304" pitchFamily="18" charset="0"/>
              </a:rPr>
              <a:t>4,3-</a:t>
            </a:r>
            <a:r>
              <a:rPr lang="en-US" b="1" i="1" dirty="0">
                <a:solidFill>
                  <a:srgbClr val="30ACEC"/>
                </a:solidFill>
                <a:latin typeface="Palatino Linotype" panose="02040502050505030304" pitchFamily="18" charset="0"/>
              </a:rPr>
              <a:t>d</a:t>
            </a:r>
            <a:r>
              <a:rPr lang="en-US" b="1" dirty="0">
                <a:solidFill>
                  <a:srgbClr val="595959"/>
                </a:solidFill>
                <a:latin typeface="Palatino Linotype" panose="02040502050505030304" pitchFamily="18" charset="0"/>
              </a:rPr>
              <a:t>] [1,3]</a:t>
            </a:r>
            <a:r>
              <a:rPr lang="en-US" b="1" dirty="0">
                <a:effectLst>
                  <a:outerShdw blurRad="38100" dist="38100" dir="2700000" algn="tl">
                    <a:srgbClr val="000000">
                      <a:alpha val="43137"/>
                    </a:srgbClr>
                  </a:outerShdw>
                </a:effectLst>
                <a:latin typeface="Palatino Linotype" panose="02040502050505030304" pitchFamily="18" charset="0"/>
              </a:rPr>
              <a:t>oxazole</a:t>
            </a:r>
            <a:endParaRPr lang="en-US" b="1" dirty="0">
              <a:latin typeface="Palatino Linotype" panose="02040502050505030304" pitchFamily="18" charset="0"/>
            </a:endParaRPr>
          </a:p>
        </p:txBody>
      </p:sp>
      <p:graphicFrame>
        <p:nvGraphicFramePr>
          <p:cNvPr id="24" name="Object 23">
            <a:extLst>
              <a:ext uri="{FF2B5EF4-FFF2-40B4-BE49-F238E27FC236}">
                <a16:creationId xmlns:a16="http://schemas.microsoft.com/office/drawing/2014/main" id="{8831E31F-B7A4-4A33-B967-9C96C05BEF35}"/>
              </a:ext>
            </a:extLst>
          </p:cNvPr>
          <p:cNvGraphicFramePr>
            <a:graphicFrameLocks noChangeAspect="1"/>
          </p:cNvGraphicFramePr>
          <p:nvPr>
            <p:extLst>
              <p:ext uri="{D42A27DB-BD31-4B8C-83A1-F6EECF244321}">
                <p14:modId xmlns:p14="http://schemas.microsoft.com/office/powerpoint/2010/main" val="2775870084"/>
              </p:ext>
            </p:extLst>
          </p:nvPr>
        </p:nvGraphicFramePr>
        <p:xfrm>
          <a:off x="1905647" y="5006975"/>
          <a:ext cx="6178550" cy="1212850"/>
        </p:xfrm>
        <a:graphic>
          <a:graphicData uri="http://schemas.openxmlformats.org/presentationml/2006/ole">
            <mc:AlternateContent xmlns:mc="http://schemas.openxmlformats.org/markup-compatibility/2006">
              <mc:Choice xmlns:v="urn:schemas-microsoft-com:vml" Requires="v">
                <p:oleObj spid="_x0000_s40098" name="CS ChemDraw Drawing" r:id="rId7" imgW="4795732" imgH="946008" progId="ChemDraw.Document.6.0">
                  <p:embed/>
                </p:oleObj>
              </mc:Choice>
              <mc:Fallback>
                <p:oleObj name="CS ChemDraw Drawing" r:id="rId7" imgW="4795732" imgH="946008" progId="ChemDraw.Document.6.0">
                  <p:embed/>
                  <p:pic>
                    <p:nvPicPr>
                      <p:cNvPr id="7" name="Object 6">
                        <a:extLst>
                          <a:ext uri="{FF2B5EF4-FFF2-40B4-BE49-F238E27FC236}">
                            <a16:creationId xmlns:a16="http://schemas.microsoft.com/office/drawing/2014/main" id="{38E4B171-5AF1-4FCC-A0D2-600592A985DD}"/>
                          </a:ext>
                        </a:extLst>
                      </p:cNvPr>
                      <p:cNvPicPr/>
                      <p:nvPr/>
                    </p:nvPicPr>
                    <p:blipFill>
                      <a:blip r:embed="rId8"/>
                      <a:stretch>
                        <a:fillRect/>
                      </a:stretch>
                    </p:blipFill>
                    <p:spPr>
                      <a:xfrm>
                        <a:off x="1905647" y="5006975"/>
                        <a:ext cx="6178550" cy="1212850"/>
                      </a:xfrm>
                      <a:prstGeom prst="rect">
                        <a:avLst/>
                      </a:prstGeom>
                    </p:spPr>
                  </p:pic>
                </p:oleObj>
              </mc:Fallback>
            </mc:AlternateContent>
          </a:graphicData>
        </a:graphic>
      </p:graphicFrame>
      <p:sp>
        <p:nvSpPr>
          <p:cNvPr id="25" name="TextBox 24">
            <a:extLst>
              <a:ext uri="{FF2B5EF4-FFF2-40B4-BE49-F238E27FC236}">
                <a16:creationId xmlns:a16="http://schemas.microsoft.com/office/drawing/2014/main" id="{1603E669-F684-4550-A47C-90BD3EFB677F}"/>
              </a:ext>
            </a:extLst>
          </p:cNvPr>
          <p:cNvSpPr txBox="1"/>
          <p:nvPr/>
        </p:nvSpPr>
        <p:spPr>
          <a:xfrm>
            <a:off x="5206315" y="6203337"/>
            <a:ext cx="1198605" cy="369332"/>
          </a:xfrm>
          <a:prstGeom prst="rect">
            <a:avLst/>
          </a:prstGeom>
          <a:noFill/>
        </p:spPr>
        <p:txBody>
          <a:bodyPr wrap="square" rtlCol="0">
            <a:spAutoFit/>
          </a:bodyPr>
          <a:lstStyle/>
          <a:p>
            <a:pPr algn="ctr"/>
            <a:r>
              <a:rPr lang="en-US" b="1" dirty="0">
                <a:effectLst>
                  <a:outerShdw blurRad="38100" dist="38100" dir="2700000" algn="tl">
                    <a:srgbClr val="000000">
                      <a:alpha val="43137"/>
                    </a:srgbClr>
                  </a:outerShdw>
                </a:effectLst>
                <a:latin typeface="Palatino Linotype" panose="02040502050505030304" pitchFamily="18" charset="0"/>
              </a:rPr>
              <a:t>Base</a:t>
            </a:r>
            <a:r>
              <a:rPr lang="en-US" b="1" dirty="0">
                <a:solidFill>
                  <a:srgbClr val="595959"/>
                </a:solidFill>
                <a:latin typeface="Palatino Linotype" panose="02040502050505030304" pitchFamily="18" charset="0"/>
              </a:rPr>
              <a:t> ring</a:t>
            </a:r>
            <a:endParaRPr lang="en-US" b="1" dirty="0">
              <a:solidFill>
                <a:srgbClr val="0070C0"/>
              </a:solidFill>
              <a:effectLst>
                <a:outerShdw blurRad="38100" dist="38100" dir="2700000" algn="tl">
                  <a:srgbClr val="000000">
                    <a:alpha val="43137"/>
                  </a:srgbClr>
                </a:outerShdw>
              </a:effectLst>
              <a:latin typeface="Palatino Linotype" panose="02040502050505030304" pitchFamily="18" charset="0"/>
            </a:endParaRPr>
          </a:p>
        </p:txBody>
      </p:sp>
      <p:sp>
        <p:nvSpPr>
          <p:cNvPr id="26" name="TextBox 25">
            <a:extLst>
              <a:ext uri="{FF2B5EF4-FFF2-40B4-BE49-F238E27FC236}">
                <a16:creationId xmlns:a16="http://schemas.microsoft.com/office/drawing/2014/main" id="{DC795EC3-F3F6-4436-8DB6-A8DCEB557800}"/>
              </a:ext>
            </a:extLst>
          </p:cNvPr>
          <p:cNvSpPr txBox="1"/>
          <p:nvPr/>
        </p:nvSpPr>
        <p:spPr>
          <a:xfrm>
            <a:off x="6755029" y="6219813"/>
            <a:ext cx="1441620" cy="369332"/>
          </a:xfrm>
          <a:prstGeom prst="rect">
            <a:avLst/>
          </a:prstGeom>
          <a:noFill/>
        </p:spPr>
        <p:txBody>
          <a:bodyPr wrap="square" rtlCol="0">
            <a:spAutoFit/>
          </a:bodyPr>
          <a:lstStyle/>
          <a:p>
            <a:pPr algn="ctr"/>
            <a:r>
              <a:rPr lang="en-US" b="1" dirty="0">
                <a:solidFill>
                  <a:schemeClr val="accent2">
                    <a:lumMod val="75000"/>
                  </a:schemeClr>
                </a:solidFill>
                <a:effectLst>
                  <a:outerShdw blurRad="38100" dist="38100" dir="2700000" algn="tl">
                    <a:srgbClr val="000000">
                      <a:alpha val="43137"/>
                    </a:srgbClr>
                  </a:outerShdw>
                </a:effectLst>
                <a:latin typeface="Palatino Linotype" panose="02040502050505030304" pitchFamily="18" charset="0"/>
              </a:rPr>
              <a:t>Fused</a:t>
            </a:r>
            <a:r>
              <a:rPr lang="en-US" b="1" dirty="0">
                <a:solidFill>
                  <a:srgbClr val="595959"/>
                </a:solidFill>
                <a:latin typeface="Palatino Linotype" panose="02040502050505030304" pitchFamily="18" charset="0"/>
              </a:rPr>
              <a:t> ring</a:t>
            </a:r>
            <a:endParaRPr lang="en-US" b="1" dirty="0">
              <a:solidFill>
                <a:srgbClr val="0070C0"/>
              </a:solidFill>
              <a:effectLst>
                <a:outerShdw blurRad="38100" dist="38100" dir="2700000" algn="tl">
                  <a:srgbClr val="000000">
                    <a:alpha val="43137"/>
                  </a:srgbClr>
                </a:outerShdw>
              </a:effectLst>
              <a:latin typeface="Palatino Linotype" panose="02040502050505030304" pitchFamily="18" charset="0"/>
            </a:endParaRPr>
          </a:p>
        </p:txBody>
      </p:sp>
      <p:sp>
        <p:nvSpPr>
          <p:cNvPr id="27" name="TextBox 26">
            <a:extLst>
              <a:ext uri="{FF2B5EF4-FFF2-40B4-BE49-F238E27FC236}">
                <a16:creationId xmlns:a16="http://schemas.microsoft.com/office/drawing/2014/main" id="{02E15466-077C-4F65-8FD8-8B747A88FD32}"/>
              </a:ext>
            </a:extLst>
          </p:cNvPr>
          <p:cNvSpPr txBox="1"/>
          <p:nvPr/>
        </p:nvSpPr>
        <p:spPr>
          <a:xfrm>
            <a:off x="6689123" y="6484551"/>
            <a:ext cx="1651688" cy="369332"/>
          </a:xfrm>
          <a:prstGeom prst="rect">
            <a:avLst/>
          </a:prstGeom>
          <a:noFill/>
        </p:spPr>
        <p:txBody>
          <a:bodyPr wrap="square" rtlCol="0">
            <a:spAutoFit/>
          </a:bodyPr>
          <a:lstStyle/>
          <a:p>
            <a:pPr algn="ctr"/>
            <a:r>
              <a:rPr lang="en-US" b="1" dirty="0">
                <a:solidFill>
                  <a:srgbClr val="595959"/>
                </a:solidFill>
                <a:effectLst>
                  <a:outerShdw blurRad="38100" dist="38100" dir="2700000" algn="tl">
                    <a:srgbClr val="000000">
                      <a:alpha val="43137"/>
                    </a:srgbClr>
                  </a:outerShdw>
                </a:effectLst>
                <a:latin typeface="Palatino Linotype" panose="02040502050505030304" pitchFamily="18" charset="0"/>
              </a:rPr>
              <a:t>1</a:t>
            </a:r>
            <a:r>
              <a:rPr lang="en-US" b="1" i="1" dirty="0">
                <a:solidFill>
                  <a:srgbClr val="595959"/>
                </a:solidFill>
                <a:effectLst>
                  <a:outerShdw blurRad="38100" dist="38100" dir="2700000" algn="tl">
                    <a:srgbClr val="000000">
                      <a:alpha val="43137"/>
                    </a:srgbClr>
                  </a:outerShdw>
                </a:effectLst>
                <a:latin typeface="Palatino Linotype" panose="02040502050505030304" pitchFamily="18" charset="0"/>
              </a:rPr>
              <a:t>H</a:t>
            </a:r>
            <a:r>
              <a:rPr lang="en-US" b="1" dirty="0">
                <a:solidFill>
                  <a:srgbClr val="595959"/>
                </a:solidFill>
                <a:effectLst>
                  <a:outerShdw blurRad="38100" dist="38100" dir="2700000" algn="tl">
                    <a:srgbClr val="000000">
                      <a:alpha val="43137"/>
                    </a:srgbClr>
                  </a:outerShdw>
                </a:effectLst>
                <a:latin typeface="Palatino Linotype" panose="02040502050505030304" pitchFamily="18" charset="0"/>
              </a:rPr>
              <a:t>-imidazole</a:t>
            </a:r>
          </a:p>
        </p:txBody>
      </p:sp>
      <p:sp>
        <p:nvSpPr>
          <p:cNvPr id="28" name="TextBox 27">
            <a:extLst>
              <a:ext uri="{FF2B5EF4-FFF2-40B4-BE49-F238E27FC236}">
                <a16:creationId xmlns:a16="http://schemas.microsoft.com/office/drawing/2014/main" id="{C259C23A-6B04-4B93-B690-E6A553831109}"/>
              </a:ext>
            </a:extLst>
          </p:cNvPr>
          <p:cNvSpPr txBox="1"/>
          <p:nvPr/>
        </p:nvSpPr>
        <p:spPr>
          <a:xfrm>
            <a:off x="5276439" y="6488668"/>
            <a:ext cx="1099648" cy="369332"/>
          </a:xfrm>
          <a:prstGeom prst="rect">
            <a:avLst/>
          </a:prstGeom>
          <a:noFill/>
        </p:spPr>
        <p:txBody>
          <a:bodyPr wrap="square" rtlCol="0">
            <a:spAutoFit/>
          </a:bodyPr>
          <a:lstStyle/>
          <a:p>
            <a:pPr algn="ctr"/>
            <a:r>
              <a:rPr lang="en-US" b="1" dirty="0" err="1">
                <a:solidFill>
                  <a:srgbClr val="595959"/>
                </a:solidFill>
                <a:effectLst>
                  <a:outerShdw blurRad="38100" dist="38100" dir="2700000" algn="tl">
                    <a:srgbClr val="000000">
                      <a:alpha val="43137"/>
                    </a:srgbClr>
                  </a:outerShdw>
                </a:effectLst>
                <a:latin typeface="Palatino Linotype" panose="02040502050505030304" pitchFamily="18" charset="0"/>
              </a:rPr>
              <a:t>Thiazole</a:t>
            </a:r>
            <a:endParaRPr lang="en-US" b="1" dirty="0">
              <a:solidFill>
                <a:srgbClr val="595959"/>
              </a:solidFill>
              <a:effectLst>
                <a:outerShdw blurRad="38100" dist="38100" dir="2700000" algn="tl">
                  <a:srgbClr val="000000">
                    <a:alpha val="43137"/>
                  </a:srgbClr>
                </a:outerShdw>
              </a:effectLst>
              <a:latin typeface="Palatino Linotype" panose="02040502050505030304" pitchFamily="18" charset="0"/>
            </a:endParaRPr>
          </a:p>
        </p:txBody>
      </p:sp>
      <p:graphicFrame>
        <p:nvGraphicFramePr>
          <p:cNvPr id="29" name="Object 28">
            <a:extLst>
              <a:ext uri="{FF2B5EF4-FFF2-40B4-BE49-F238E27FC236}">
                <a16:creationId xmlns:a16="http://schemas.microsoft.com/office/drawing/2014/main" id="{E69B9BED-C8CD-4E2B-A4F6-B16B572FDAB7}"/>
              </a:ext>
            </a:extLst>
          </p:cNvPr>
          <p:cNvGraphicFramePr>
            <a:graphicFrameLocks noChangeAspect="1"/>
          </p:cNvGraphicFramePr>
          <p:nvPr>
            <p:extLst>
              <p:ext uri="{D42A27DB-BD31-4B8C-83A1-F6EECF244321}">
                <p14:modId xmlns:p14="http://schemas.microsoft.com/office/powerpoint/2010/main" val="4093517503"/>
              </p:ext>
            </p:extLst>
          </p:nvPr>
        </p:nvGraphicFramePr>
        <p:xfrm>
          <a:off x="4165644" y="6299965"/>
          <a:ext cx="547687" cy="190500"/>
        </p:xfrm>
        <a:graphic>
          <a:graphicData uri="http://schemas.openxmlformats.org/presentationml/2006/ole">
            <mc:AlternateContent xmlns:mc="http://schemas.openxmlformats.org/markup-compatibility/2006">
              <mc:Choice xmlns:v="urn:schemas-microsoft-com:vml" Requires="v">
                <p:oleObj spid="_x0000_s40099" name="CS ChemDraw Drawing" r:id="rId9" imgW="424938" imgH="147579" progId="ChemDraw.Document.6.0">
                  <p:embed/>
                </p:oleObj>
              </mc:Choice>
              <mc:Fallback>
                <p:oleObj name="CS ChemDraw Drawing" r:id="rId9" imgW="424938" imgH="147579" progId="ChemDraw.Document.6.0">
                  <p:embed/>
                  <p:pic>
                    <p:nvPicPr>
                      <p:cNvPr id="14" name="Object 13">
                        <a:extLst>
                          <a:ext uri="{FF2B5EF4-FFF2-40B4-BE49-F238E27FC236}">
                            <a16:creationId xmlns:a16="http://schemas.microsoft.com/office/drawing/2014/main" id="{1E29935A-1910-4F56-A027-ED53F7C053EB}"/>
                          </a:ext>
                        </a:extLst>
                      </p:cNvPr>
                      <p:cNvPicPr/>
                      <p:nvPr/>
                    </p:nvPicPr>
                    <p:blipFill>
                      <a:blip r:embed="rId6"/>
                      <a:stretch>
                        <a:fillRect/>
                      </a:stretch>
                    </p:blipFill>
                    <p:spPr>
                      <a:xfrm>
                        <a:off x="4165644" y="6299965"/>
                        <a:ext cx="547687" cy="190500"/>
                      </a:xfrm>
                      <a:prstGeom prst="rect">
                        <a:avLst/>
                      </a:prstGeom>
                    </p:spPr>
                  </p:pic>
                </p:oleObj>
              </mc:Fallback>
            </mc:AlternateContent>
          </a:graphicData>
        </a:graphic>
      </p:graphicFrame>
      <p:sp>
        <p:nvSpPr>
          <p:cNvPr id="30" name="TextBox 29">
            <a:extLst>
              <a:ext uri="{FF2B5EF4-FFF2-40B4-BE49-F238E27FC236}">
                <a16:creationId xmlns:a16="http://schemas.microsoft.com/office/drawing/2014/main" id="{32456423-C686-462C-B9D9-432E71DCA3FE}"/>
              </a:ext>
            </a:extLst>
          </p:cNvPr>
          <p:cNvSpPr txBox="1"/>
          <p:nvPr/>
        </p:nvSpPr>
        <p:spPr>
          <a:xfrm>
            <a:off x="1606376" y="6203590"/>
            <a:ext cx="2228338" cy="646331"/>
          </a:xfrm>
          <a:prstGeom prst="rect">
            <a:avLst/>
          </a:prstGeom>
          <a:noFill/>
        </p:spPr>
        <p:txBody>
          <a:bodyPr wrap="square" rtlCol="0">
            <a:spAutoFit/>
          </a:bodyPr>
          <a:lstStyle/>
          <a:p>
            <a:pPr algn="ctr"/>
            <a:r>
              <a:rPr lang="en-US" b="1" dirty="0">
                <a:solidFill>
                  <a:srgbClr val="595959"/>
                </a:solidFill>
                <a:latin typeface="Palatino Linotype" panose="02040502050505030304" pitchFamily="18" charset="0"/>
              </a:rPr>
              <a:t>1</a:t>
            </a:r>
            <a:r>
              <a:rPr lang="en-US" b="1" i="1" dirty="0">
                <a:solidFill>
                  <a:srgbClr val="595959"/>
                </a:solidFill>
                <a:latin typeface="Palatino Linotype" panose="02040502050505030304" pitchFamily="18" charset="0"/>
              </a:rPr>
              <a:t>H</a:t>
            </a:r>
            <a:r>
              <a:rPr lang="en-US" b="1" dirty="0">
                <a:solidFill>
                  <a:srgbClr val="595959"/>
                </a:solidFill>
                <a:latin typeface="Palatino Linotype" panose="02040502050505030304" pitchFamily="18" charset="0"/>
              </a:rPr>
              <a:t>-</a:t>
            </a:r>
            <a:r>
              <a:rPr lang="en-US" b="1" dirty="0">
                <a:solidFill>
                  <a:schemeClr val="accent2">
                    <a:lumMod val="75000"/>
                  </a:schemeClr>
                </a:solidFill>
                <a:effectLst>
                  <a:outerShdw blurRad="38100" dist="38100" dir="2700000" algn="tl">
                    <a:srgbClr val="000000">
                      <a:alpha val="43137"/>
                    </a:srgbClr>
                  </a:outerShdw>
                </a:effectLst>
                <a:latin typeface="Palatino Linotype" panose="02040502050505030304" pitchFamily="18" charset="0"/>
              </a:rPr>
              <a:t>Imidazo</a:t>
            </a:r>
            <a:r>
              <a:rPr lang="en-US" b="1" dirty="0">
                <a:solidFill>
                  <a:srgbClr val="595959"/>
                </a:solidFill>
                <a:latin typeface="Palatino Linotype" panose="02040502050505030304" pitchFamily="18" charset="0"/>
              </a:rPr>
              <a:t> [</a:t>
            </a:r>
            <a:r>
              <a:rPr lang="en-US" b="1" dirty="0">
                <a:solidFill>
                  <a:srgbClr val="30ACEC"/>
                </a:solidFill>
                <a:latin typeface="Palatino Linotype" panose="02040502050505030304" pitchFamily="18" charset="0"/>
              </a:rPr>
              <a:t>4,5-</a:t>
            </a:r>
            <a:r>
              <a:rPr lang="en-US" b="1" i="1" dirty="0">
                <a:solidFill>
                  <a:srgbClr val="30ACEC"/>
                </a:solidFill>
                <a:latin typeface="Palatino Linotype" panose="02040502050505030304" pitchFamily="18" charset="0"/>
              </a:rPr>
              <a:t>d</a:t>
            </a:r>
            <a:r>
              <a:rPr lang="en-US" b="1" dirty="0">
                <a:solidFill>
                  <a:srgbClr val="595959"/>
                </a:solidFill>
                <a:latin typeface="Palatino Linotype" panose="02040502050505030304" pitchFamily="18" charset="0"/>
              </a:rPr>
              <a:t>] [1,3]</a:t>
            </a:r>
            <a:r>
              <a:rPr lang="en-US" b="1" dirty="0" err="1">
                <a:effectLst>
                  <a:outerShdw blurRad="38100" dist="38100" dir="2700000" algn="tl">
                    <a:srgbClr val="000000">
                      <a:alpha val="43137"/>
                    </a:srgbClr>
                  </a:outerShdw>
                </a:effectLst>
                <a:latin typeface="Palatino Linotype" panose="02040502050505030304" pitchFamily="18" charset="0"/>
              </a:rPr>
              <a:t>thiazole</a:t>
            </a:r>
            <a:endParaRPr lang="en-US" b="1" dirty="0">
              <a:latin typeface="Palatino Linotype" panose="02040502050505030304" pitchFamily="18" charset="0"/>
            </a:endParaRPr>
          </a:p>
        </p:txBody>
      </p:sp>
      <p:sp>
        <p:nvSpPr>
          <p:cNvPr id="20" name="TextBox 19">
            <a:extLst>
              <a:ext uri="{FF2B5EF4-FFF2-40B4-BE49-F238E27FC236}">
                <a16:creationId xmlns:a16="http://schemas.microsoft.com/office/drawing/2014/main" id="{7F84C580-86F0-46AE-BF49-83C49042FB95}"/>
              </a:ext>
            </a:extLst>
          </p:cNvPr>
          <p:cNvSpPr txBox="1"/>
          <p:nvPr/>
        </p:nvSpPr>
        <p:spPr>
          <a:xfrm>
            <a:off x="920750" y="806450"/>
            <a:ext cx="7962900" cy="506870"/>
          </a:xfrm>
          <a:prstGeom prst="rect">
            <a:avLst/>
          </a:prstGeom>
          <a:noFill/>
        </p:spPr>
        <p:txBody>
          <a:bodyPr wrap="square" rtlCol="0">
            <a:spAutoFit/>
          </a:bodyPr>
          <a:lstStyle/>
          <a:p>
            <a:pPr marL="514350" indent="-514350" algn="just">
              <a:lnSpc>
                <a:spcPct val="150000"/>
              </a:lnSpc>
              <a:buClr>
                <a:schemeClr val="tx1"/>
              </a:buClr>
              <a:buFont typeface="+mj-lt"/>
              <a:buAutoNum type="romanUcPeriod" startAt="2"/>
            </a:pPr>
            <a:r>
              <a:rPr lang="en-US" sz="2000" b="1" dirty="0">
                <a:solidFill>
                  <a:schemeClr val="tx1">
                    <a:lumMod val="50000"/>
                  </a:schemeClr>
                </a:solidFill>
                <a:effectLst>
                  <a:outerShdw blurRad="38100" dist="38100" dir="2700000" algn="tl">
                    <a:srgbClr val="000000">
                      <a:alpha val="43137"/>
                    </a:srgbClr>
                  </a:outerShdw>
                </a:effectLst>
                <a:latin typeface="Palatino Linotype" panose="02040502050505030304" pitchFamily="18" charset="0"/>
              </a:rPr>
              <a:t>Fused Heterocyclic Compounds:</a:t>
            </a:r>
          </a:p>
        </p:txBody>
      </p:sp>
    </p:spTree>
    <p:extLst>
      <p:ext uri="{BB962C8B-B14F-4D97-AF65-F5344CB8AC3E}">
        <p14:creationId xmlns:p14="http://schemas.microsoft.com/office/powerpoint/2010/main" val="144133926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66E7B45-57A7-46DD-BC2E-85F8D1FBD862}"/>
              </a:ext>
            </a:extLst>
          </p:cNvPr>
          <p:cNvSpPr>
            <a:spLocks noGrp="1"/>
          </p:cNvSpPr>
          <p:nvPr>
            <p:ph type="sldNum" sz="quarter" idx="12"/>
          </p:nvPr>
        </p:nvSpPr>
        <p:spPr/>
        <p:txBody>
          <a:bodyPr/>
          <a:lstStyle/>
          <a:p>
            <a:fld id="{1D94C029-46D2-4EB7-AD29-70B14203DBE4}" type="slidenum">
              <a:rPr lang="en-US" smtClean="0"/>
              <a:t>44</a:t>
            </a:fld>
            <a:endParaRPr lang="en-US"/>
          </a:p>
        </p:txBody>
      </p:sp>
      <p:sp>
        <p:nvSpPr>
          <p:cNvPr id="12" name="Title 12">
            <a:extLst>
              <a:ext uri="{FF2B5EF4-FFF2-40B4-BE49-F238E27FC236}">
                <a16:creationId xmlns:a16="http://schemas.microsoft.com/office/drawing/2014/main" id="{3D9916A7-19AB-4A41-B4BD-9BEC201CD9C5}"/>
              </a:ext>
            </a:extLst>
          </p:cNvPr>
          <p:cNvSpPr>
            <a:spLocks noGrp="1"/>
          </p:cNvSpPr>
          <p:nvPr>
            <p:ph type="title"/>
          </p:nvPr>
        </p:nvSpPr>
        <p:spPr>
          <a:xfrm>
            <a:off x="1060333" y="171451"/>
            <a:ext cx="8300230" cy="704849"/>
          </a:xfrm>
        </p:spPr>
        <p:txBody>
          <a:bodyPr>
            <a:noAutofit/>
          </a:bodyPr>
          <a:lstStyle/>
          <a:p>
            <a:pPr algn="l"/>
            <a:r>
              <a:rPr lang="en-US" sz="4400" b="1" dirty="0">
                <a:solidFill>
                  <a:srgbClr val="30ACEC"/>
                </a:solidFill>
                <a:effectLst>
                  <a:outerShdw blurRad="38100" dist="38100" dir="2700000" algn="tl">
                    <a:srgbClr val="000000">
                      <a:alpha val="43137"/>
                    </a:srgbClr>
                  </a:outerShdw>
                </a:effectLst>
              </a:rPr>
              <a:t>2. The </a:t>
            </a:r>
            <a:r>
              <a:rPr lang="en-US" sz="4400" b="1" dirty="0" err="1">
                <a:solidFill>
                  <a:srgbClr val="30ACEC"/>
                </a:solidFill>
                <a:effectLst>
                  <a:outerShdw blurRad="38100" dist="38100" dir="2700000" algn="tl">
                    <a:srgbClr val="000000">
                      <a:alpha val="43137"/>
                    </a:srgbClr>
                  </a:outerShdw>
                </a:effectLst>
              </a:rPr>
              <a:t>Hantzsch</a:t>
            </a:r>
            <a:r>
              <a:rPr lang="en-US" sz="4400" b="1" dirty="0">
                <a:solidFill>
                  <a:srgbClr val="30ACEC"/>
                </a:solidFill>
                <a:effectLst>
                  <a:outerShdw blurRad="38100" dist="38100" dir="2700000" algn="tl">
                    <a:srgbClr val="000000">
                      <a:alpha val="43137"/>
                    </a:srgbClr>
                  </a:outerShdw>
                </a:effectLst>
              </a:rPr>
              <a:t>-Widman Nomenclature</a:t>
            </a:r>
          </a:p>
        </p:txBody>
      </p:sp>
      <p:sp>
        <p:nvSpPr>
          <p:cNvPr id="6" name="Rectangle 5">
            <a:extLst>
              <a:ext uri="{FF2B5EF4-FFF2-40B4-BE49-F238E27FC236}">
                <a16:creationId xmlns:a16="http://schemas.microsoft.com/office/drawing/2014/main" id="{278EAA47-7BBA-4A4B-BFD0-2CB8980C0BEB}"/>
              </a:ext>
            </a:extLst>
          </p:cNvPr>
          <p:cNvSpPr/>
          <p:nvPr/>
        </p:nvSpPr>
        <p:spPr>
          <a:xfrm>
            <a:off x="1160089" y="2153608"/>
            <a:ext cx="7813843" cy="880947"/>
          </a:xfrm>
          <a:prstGeom prst="rect">
            <a:avLst/>
          </a:prstGeom>
        </p:spPr>
        <p:txBody>
          <a:bodyPr wrap="square">
            <a:spAutoFit/>
          </a:bodyPr>
          <a:lstStyle/>
          <a:p>
            <a:pPr marL="457200" indent="-457200">
              <a:lnSpc>
                <a:spcPct val="150000"/>
              </a:lnSpc>
              <a:buFont typeface="+mj-lt"/>
              <a:buAutoNum type="arabicParenR" startAt="5"/>
            </a:pPr>
            <a:r>
              <a:rPr lang="en-US" dirty="0">
                <a:latin typeface="Palatino Linotype" panose="02040502050505030304" pitchFamily="18" charset="0"/>
              </a:rPr>
              <a:t>If the two rings have variable heteroatoms, the </a:t>
            </a:r>
            <a:r>
              <a:rPr lang="en-US" b="1" dirty="0">
                <a:effectLst>
                  <a:outerShdw blurRad="38100" dist="38100" dir="2700000" algn="tl">
                    <a:srgbClr val="000000">
                      <a:alpha val="43137"/>
                    </a:srgbClr>
                  </a:outerShdw>
                </a:effectLst>
                <a:latin typeface="Palatino Linotype" panose="02040502050505030304" pitchFamily="18" charset="0"/>
              </a:rPr>
              <a:t>base</a:t>
            </a:r>
            <a:r>
              <a:rPr lang="en-US" dirty="0">
                <a:latin typeface="Palatino Linotype" panose="02040502050505030304" pitchFamily="18" charset="0"/>
              </a:rPr>
              <a:t> ring will have the most preferred heteroatom according to the following number;</a:t>
            </a:r>
            <a:endParaRPr lang="en-US" b="1" dirty="0">
              <a:effectLst>
                <a:outerShdw blurRad="38100" dist="38100" dir="2700000" algn="tl">
                  <a:srgbClr val="000000">
                    <a:alpha val="43137"/>
                  </a:srgbClr>
                </a:outerShdw>
              </a:effectLst>
              <a:latin typeface="Palatino Linotype" panose="02040502050505030304" pitchFamily="18" charset="0"/>
            </a:endParaRPr>
          </a:p>
        </p:txBody>
      </p:sp>
      <p:graphicFrame>
        <p:nvGraphicFramePr>
          <p:cNvPr id="16" name="Object 15">
            <a:extLst>
              <a:ext uri="{FF2B5EF4-FFF2-40B4-BE49-F238E27FC236}">
                <a16:creationId xmlns:a16="http://schemas.microsoft.com/office/drawing/2014/main" id="{00771833-7560-4DE6-94F3-E33E87D13369}"/>
              </a:ext>
            </a:extLst>
          </p:cNvPr>
          <p:cNvGraphicFramePr>
            <a:graphicFrameLocks noChangeAspect="1"/>
          </p:cNvGraphicFramePr>
          <p:nvPr>
            <p:extLst>
              <p:ext uri="{D42A27DB-BD31-4B8C-83A1-F6EECF244321}">
                <p14:modId xmlns:p14="http://schemas.microsoft.com/office/powerpoint/2010/main" val="1913907160"/>
              </p:ext>
            </p:extLst>
          </p:nvPr>
        </p:nvGraphicFramePr>
        <p:xfrm>
          <a:off x="2871831" y="5042860"/>
          <a:ext cx="4811713" cy="1182688"/>
        </p:xfrm>
        <a:graphic>
          <a:graphicData uri="http://schemas.openxmlformats.org/presentationml/2006/ole">
            <mc:AlternateContent xmlns:mc="http://schemas.openxmlformats.org/markup-compatibility/2006">
              <mc:Choice xmlns:v="urn:schemas-microsoft-com:vml" Requires="v">
                <p:oleObj spid="_x0000_s41078" name="CS ChemDraw Drawing" r:id="rId3" imgW="3735104" imgH="926226" progId="ChemDraw.Document.6.0">
                  <p:embed/>
                </p:oleObj>
              </mc:Choice>
              <mc:Fallback>
                <p:oleObj name="CS ChemDraw Drawing" r:id="rId3" imgW="3735104" imgH="926226" progId="ChemDraw.Document.6.0">
                  <p:embed/>
                  <p:pic>
                    <p:nvPicPr>
                      <p:cNvPr id="24" name="Object 23">
                        <a:extLst>
                          <a:ext uri="{FF2B5EF4-FFF2-40B4-BE49-F238E27FC236}">
                            <a16:creationId xmlns:a16="http://schemas.microsoft.com/office/drawing/2014/main" id="{8831E31F-B7A4-4A33-B967-9C96C05BEF35}"/>
                          </a:ext>
                        </a:extLst>
                      </p:cNvPr>
                      <p:cNvPicPr/>
                      <p:nvPr/>
                    </p:nvPicPr>
                    <p:blipFill>
                      <a:blip r:embed="rId4"/>
                      <a:stretch>
                        <a:fillRect/>
                      </a:stretch>
                    </p:blipFill>
                    <p:spPr>
                      <a:xfrm>
                        <a:off x="2871831" y="5042860"/>
                        <a:ext cx="4811713" cy="1182688"/>
                      </a:xfrm>
                      <a:prstGeom prst="rect">
                        <a:avLst/>
                      </a:prstGeom>
                    </p:spPr>
                  </p:pic>
                </p:oleObj>
              </mc:Fallback>
            </mc:AlternateContent>
          </a:graphicData>
        </a:graphic>
      </p:graphicFrame>
      <p:sp>
        <p:nvSpPr>
          <p:cNvPr id="18" name="TextBox 17">
            <a:extLst>
              <a:ext uri="{FF2B5EF4-FFF2-40B4-BE49-F238E27FC236}">
                <a16:creationId xmlns:a16="http://schemas.microsoft.com/office/drawing/2014/main" id="{4D4571F2-A6D2-45F7-9E9D-FB3A321B511D}"/>
              </a:ext>
            </a:extLst>
          </p:cNvPr>
          <p:cNvSpPr txBox="1"/>
          <p:nvPr/>
        </p:nvSpPr>
        <p:spPr>
          <a:xfrm>
            <a:off x="5354597" y="6161989"/>
            <a:ext cx="1198605" cy="369332"/>
          </a:xfrm>
          <a:prstGeom prst="rect">
            <a:avLst/>
          </a:prstGeom>
          <a:noFill/>
        </p:spPr>
        <p:txBody>
          <a:bodyPr wrap="square" rtlCol="0">
            <a:spAutoFit/>
          </a:bodyPr>
          <a:lstStyle/>
          <a:p>
            <a:pPr algn="ctr"/>
            <a:r>
              <a:rPr lang="en-US" b="1" dirty="0">
                <a:effectLst>
                  <a:outerShdw blurRad="38100" dist="38100" dir="2700000" algn="tl">
                    <a:srgbClr val="000000">
                      <a:alpha val="43137"/>
                    </a:srgbClr>
                  </a:outerShdw>
                </a:effectLst>
                <a:latin typeface="Palatino Linotype" panose="02040502050505030304" pitchFamily="18" charset="0"/>
              </a:rPr>
              <a:t>Base</a:t>
            </a:r>
            <a:r>
              <a:rPr lang="en-US" b="1" dirty="0">
                <a:solidFill>
                  <a:srgbClr val="595959"/>
                </a:solidFill>
                <a:latin typeface="Palatino Linotype" panose="02040502050505030304" pitchFamily="18" charset="0"/>
              </a:rPr>
              <a:t> ring</a:t>
            </a:r>
            <a:endParaRPr lang="en-US" b="1" dirty="0">
              <a:solidFill>
                <a:srgbClr val="0070C0"/>
              </a:solidFill>
              <a:effectLst>
                <a:outerShdw blurRad="38100" dist="38100" dir="2700000" algn="tl">
                  <a:srgbClr val="000000">
                    <a:alpha val="43137"/>
                  </a:srgbClr>
                </a:outerShdw>
              </a:effectLst>
              <a:latin typeface="Palatino Linotype" panose="02040502050505030304" pitchFamily="18" charset="0"/>
            </a:endParaRPr>
          </a:p>
        </p:txBody>
      </p:sp>
      <p:sp>
        <p:nvSpPr>
          <p:cNvPr id="19" name="TextBox 18">
            <a:extLst>
              <a:ext uri="{FF2B5EF4-FFF2-40B4-BE49-F238E27FC236}">
                <a16:creationId xmlns:a16="http://schemas.microsoft.com/office/drawing/2014/main" id="{08AA43EA-5BDF-44FB-A2C1-87D1285169AF}"/>
              </a:ext>
            </a:extLst>
          </p:cNvPr>
          <p:cNvSpPr txBox="1"/>
          <p:nvPr/>
        </p:nvSpPr>
        <p:spPr>
          <a:xfrm>
            <a:off x="6483181" y="6190821"/>
            <a:ext cx="1301576" cy="369332"/>
          </a:xfrm>
          <a:prstGeom prst="rect">
            <a:avLst/>
          </a:prstGeom>
          <a:noFill/>
        </p:spPr>
        <p:txBody>
          <a:bodyPr wrap="square" rtlCol="0">
            <a:spAutoFit/>
          </a:bodyPr>
          <a:lstStyle/>
          <a:p>
            <a:pPr algn="ctr"/>
            <a:r>
              <a:rPr lang="en-US" b="1" dirty="0">
                <a:solidFill>
                  <a:schemeClr val="accent2">
                    <a:lumMod val="75000"/>
                  </a:schemeClr>
                </a:solidFill>
                <a:effectLst>
                  <a:outerShdw blurRad="38100" dist="38100" dir="2700000" algn="tl">
                    <a:srgbClr val="000000">
                      <a:alpha val="43137"/>
                    </a:srgbClr>
                  </a:outerShdw>
                </a:effectLst>
                <a:latin typeface="Palatino Linotype" panose="02040502050505030304" pitchFamily="18" charset="0"/>
              </a:rPr>
              <a:t>Fused</a:t>
            </a:r>
            <a:r>
              <a:rPr lang="en-US" b="1" dirty="0">
                <a:solidFill>
                  <a:srgbClr val="595959"/>
                </a:solidFill>
                <a:latin typeface="Palatino Linotype" panose="02040502050505030304" pitchFamily="18" charset="0"/>
              </a:rPr>
              <a:t> ring</a:t>
            </a:r>
            <a:endParaRPr lang="en-US" b="1" dirty="0">
              <a:solidFill>
                <a:srgbClr val="0070C0"/>
              </a:solidFill>
              <a:effectLst>
                <a:outerShdw blurRad="38100" dist="38100" dir="2700000" algn="tl">
                  <a:srgbClr val="000000">
                    <a:alpha val="43137"/>
                  </a:srgbClr>
                </a:outerShdw>
              </a:effectLst>
              <a:latin typeface="Palatino Linotype" panose="02040502050505030304" pitchFamily="18" charset="0"/>
            </a:endParaRPr>
          </a:p>
        </p:txBody>
      </p:sp>
      <p:sp>
        <p:nvSpPr>
          <p:cNvPr id="20" name="TextBox 19">
            <a:extLst>
              <a:ext uri="{FF2B5EF4-FFF2-40B4-BE49-F238E27FC236}">
                <a16:creationId xmlns:a16="http://schemas.microsoft.com/office/drawing/2014/main" id="{3D355B8B-E577-406D-B8B1-28B7B4ECD17B}"/>
              </a:ext>
            </a:extLst>
          </p:cNvPr>
          <p:cNvSpPr txBox="1"/>
          <p:nvPr/>
        </p:nvSpPr>
        <p:spPr>
          <a:xfrm>
            <a:off x="6454345" y="6455560"/>
            <a:ext cx="1379839" cy="369332"/>
          </a:xfrm>
          <a:prstGeom prst="rect">
            <a:avLst/>
          </a:prstGeom>
          <a:noFill/>
        </p:spPr>
        <p:txBody>
          <a:bodyPr wrap="square" rtlCol="0">
            <a:spAutoFit/>
          </a:bodyPr>
          <a:lstStyle/>
          <a:p>
            <a:pPr algn="ctr"/>
            <a:r>
              <a:rPr lang="en-US" b="1" dirty="0" err="1">
                <a:solidFill>
                  <a:srgbClr val="595959"/>
                </a:solidFill>
                <a:effectLst>
                  <a:outerShdw blurRad="38100" dist="38100" dir="2700000" algn="tl">
                    <a:srgbClr val="000000">
                      <a:alpha val="43137"/>
                    </a:srgbClr>
                  </a:outerShdw>
                </a:effectLst>
                <a:latin typeface="Palatino Linotype" panose="02040502050505030304" pitchFamily="18" charset="0"/>
              </a:rPr>
              <a:t>Thiazole</a:t>
            </a:r>
            <a:endParaRPr lang="en-US" b="1" dirty="0">
              <a:solidFill>
                <a:srgbClr val="595959"/>
              </a:solidFill>
              <a:effectLst>
                <a:outerShdw blurRad="38100" dist="38100" dir="2700000" algn="tl">
                  <a:srgbClr val="000000">
                    <a:alpha val="43137"/>
                  </a:srgbClr>
                </a:outerShdw>
              </a:effectLst>
              <a:latin typeface="Palatino Linotype" panose="02040502050505030304" pitchFamily="18" charset="0"/>
            </a:endParaRPr>
          </a:p>
        </p:txBody>
      </p:sp>
      <p:sp>
        <p:nvSpPr>
          <p:cNvPr id="21" name="TextBox 20">
            <a:extLst>
              <a:ext uri="{FF2B5EF4-FFF2-40B4-BE49-F238E27FC236}">
                <a16:creationId xmlns:a16="http://schemas.microsoft.com/office/drawing/2014/main" id="{D4A84CE0-A711-4C15-ADA5-1FE6693EF1E4}"/>
              </a:ext>
            </a:extLst>
          </p:cNvPr>
          <p:cNvSpPr txBox="1"/>
          <p:nvPr/>
        </p:nvSpPr>
        <p:spPr>
          <a:xfrm>
            <a:off x="5424721" y="6447320"/>
            <a:ext cx="1099648" cy="369332"/>
          </a:xfrm>
          <a:prstGeom prst="rect">
            <a:avLst/>
          </a:prstGeom>
          <a:noFill/>
        </p:spPr>
        <p:txBody>
          <a:bodyPr wrap="square" rtlCol="0">
            <a:spAutoFit/>
          </a:bodyPr>
          <a:lstStyle/>
          <a:p>
            <a:pPr algn="ctr"/>
            <a:r>
              <a:rPr lang="en-US" b="1" dirty="0">
                <a:solidFill>
                  <a:srgbClr val="595959"/>
                </a:solidFill>
                <a:effectLst>
                  <a:outerShdw blurRad="38100" dist="38100" dir="2700000" algn="tl">
                    <a:srgbClr val="000000">
                      <a:alpha val="43137"/>
                    </a:srgbClr>
                  </a:outerShdw>
                </a:effectLst>
                <a:latin typeface="Palatino Linotype" panose="02040502050505030304" pitchFamily="18" charset="0"/>
              </a:rPr>
              <a:t>Oxazole</a:t>
            </a:r>
          </a:p>
        </p:txBody>
      </p:sp>
      <p:graphicFrame>
        <p:nvGraphicFramePr>
          <p:cNvPr id="22" name="Object 21">
            <a:extLst>
              <a:ext uri="{FF2B5EF4-FFF2-40B4-BE49-F238E27FC236}">
                <a16:creationId xmlns:a16="http://schemas.microsoft.com/office/drawing/2014/main" id="{8F4C18A1-8AA4-4F7B-8EEA-A0592312F72B}"/>
              </a:ext>
            </a:extLst>
          </p:cNvPr>
          <p:cNvGraphicFramePr>
            <a:graphicFrameLocks noChangeAspect="1"/>
          </p:cNvGraphicFramePr>
          <p:nvPr>
            <p:extLst>
              <p:ext uri="{D42A27DB-BD31-4B8C-83A1-F6EECF244321}">
                <p14:modId xmlns:p14="http://schemas.microsoft.com/office/powerpoint/2010/main" val="2779922396"/>
              </p:ext>
            </p:extLst>
          </p:nvPr>
        </p:nvGraphicFramePr>
        <p:xfrm>
          <a:off x="4635201" y="6308044"/>
          <a:ext cx="547687" cy="190500"/>
        </p:xfrm>
        <a:graphic>
          <a:graphicData uri="http://schemas.openxmlformats.org/presentationml/2006/ole">
            <mc:AlternateContent xmlns:mc="http://schemas.openxmlformats.org/markup-compatibility/2006">
              <mc:Choice xmlns:v="urn:schemas-microsoft-com:vml" Requires="v">
                <p:oleObj spid="_x0000_s41079" name="CS ChemDraw Drawing" r:id="rId5" imgW="424938" imgH="147579" progId="ChemDraw.Document.6.0">
                  <p:embed/>
                </p:oleObj>
              </mc:Choice>
              <mc:Fallback>
                <p:oleObj name="CS ChemDraw Drawing" r:id="rId5" imgW="424938" imgH="147579" progId="ChemDraw.Document.6.0">
                  <p:embed/>
                  <p:pic>
                    <p:nvPicPr>
                      <p:cNvPr id="29" name="Object 28">
                        <a:extLst>
                          <a:ext uri="{FF2B5EF4-FFF2-40B4-BE49-F238E27FC236}">
                            <a16:creationId xmlns:a16="http://schemas.microsoft.com/office/drawing/2014/main" id="{E69B9BED-C8CD-4E2B-A4F6-B16B572FDAB7}"/>
                          </a:ext>
                        </a:extLst>
                      </p:cNvPr>
                      <p:cNvPicPr/>
                      <p:nvPr/>
                    </p:nvPicPr>
                    <p:blipFill>
                      <a:blip r:embed="rId6"/>
                      <a:stretch>
                        <a:fillRect/>
                      </a:stretch>
                    </p:blipFill>
                    <p:spPr>
                      <a:xfrm>
                        <a:off x="4635201" y="6308044"/>
                        <a:ext cx="547687" cy="190500"/>
                      </a:xfrm>
                      <a:prstGeom prst="rect">
                        <a:avLst/>
                      </a:prstGeom>
                    </p:spPr>
                  </p:pic>
                </p:oleObj>
              </mc:Fallback>
            </mc:AlternateContent>
          </a:graphicData>
        </a:graphic>
      </p:graphicFrame>
      <p:sp>
        <p:nvSpPr>
          <p:cNvPr id="23" name="TextBox 22">
            <a:extLst>
              <a:ext uri="{FF2B5EF4-FFF2-40B4-BE49-F238E27FC236}">
                <a16:creationId xmlns:a16="http://schemas.microsoft.com/office/drawing/2014/main" id="{A8C94084-831F-4248-AD5E-9F6716338207}"/>
              </a:ext>
            </a:extLst>
          </p:cNvPr>
          <p:cNvSpPr txBox="1"/>
          <p:nvPr/>
        </p:nvSpPr>
        <p:spPr>
          <a:xfrm>
            <a:off x="2248930" y="6211669"/>
            <a:ext cx="2327190" cy="646331"/>
          </a:xfrm>
          <a:prstGeom prst="rect">
            <a:avLst/>
          </a:prstGeom>
          <a:noFill/>
        </p:spPr>
        <p:txBody>
          <a:bodyPr wrap="square" rtlCol="0">
            <a:spAutoFit/>
          </a:bodyPr>
          <a:lstStyle/>
          <a:p>
            <a:pPr algn="ctr"/>
            <a:r>
              <a:rPr lang="en-US" b="1" dirty="0">
                <a:solidFill>
                  <a:srgbClr val="595959"/>
                </a:solidFill>
                <a:latin typeface="Palatino Linotype" panose="02040502050505030304" pitchFamily="18" charset="0"/>
              </a:rPr>
              <a:t>[1,3] </a:t>
            </a:r>
            <a:r>
              <a:rPr lang="en-US" b="1" dirty="0" err="1">
                <a:solidFill>
                  <a:schemeClr val="accent2">
                    <a:lumMod val="75000"/>
                  </a:schemeClr>
                </a:solidFill>
                <a:effectLst>
                  <a:outerShdw blurRad="38100" dist="38100" dir="2700000" algn="tl">
                    <a:srgbClr val="000000">
                      <a:alpha val="43137"/>
                    </a:srgbClr>
                  </a:outerShdw>
                </a:effectLst>
                <a:latin typeface="Palatino Linotype" panose="02040502050505030304" pitchFamily="18" charset="0"/>
              </a:rPr>
              <a:t>Thiazolo</a:t>
            </a:r>
            <a:r>
              <a:rPr lang="en-US" b="1" dirty="0">
                <a:solidFill>
                  <a:srgbClr val="595959"/>
                </a:solidFill>
                <a:latin typeface="Palatino Linotype" panose="02040502050505030304" pitchFamily="18" charset="0"/>
              </a:rPr>
              <a:t> [</a:t>
            </a:r>
            <a:r>
              <a:rPr lang="en-US" b="1" dirty="0">
                <a:solidFill>
                  <a:srgbClr val="30ACEC"/>
                </a:solidFill>
                <a:latin typeface="Palatino Linotype" panose="02040502050505030304" pitchFamily="18" charset="0"/>
              </a:rPr>
              <a:t>5,4-</a:t>
            </a:r>
            <a:r>
              <a:rPr lang="en-US" b="1" i="1" dirty="0">
                <a:solidFill>
                  <a:srgbClr val="30ACEC"/>
                </a:solidFill>
                <a:latin typeface="Palatino Linotype" panose="02040502050505030304" pitchFamily="18" charset="0"/>
              </a:rPr>
              <a:t>d</a:t>
            </a:r>
            <a:r>
              <a:rPr lang="en-US" b="1" dirty="0">
                <a:solidFill>
                  <a:srgbClr val="595959"/>
                </a:solidFill>
                <a:latin typeface="Palatino Linotype" panose="02040502050505030304" pitchFamily="18" charset="0"/>
              </a:rPr>
              <a:t>] [1,3]</a:t>
            </a:r>
            <a:r>
              <a:rPr lang="en-US" b="1" dirty="0">
                <a:effectLst>
                  <a:outerShdw blurRad="38100" dist="38100" dir="2700000" algn="tl">
                    <a:srgbClr val="000000">
                      <a:alpha val="43137"/>
                    </a:srgbClr>
                  </a:outerShdw>
                </a:effectLst>
                <a:latin typeface="Palatino Linotype" panose="02040502050505030304" pitchFamily="18" charset="0"/>
              </a:rPr>
              <a:t>oxazole</a:t>
            </a:r>
            <a:endParaRPr lang="en-US" b="1" dirty="0">
              <a:latin typeface="Palatino Linotype" panose="02040502050505030304" pitchFamily="18" charset="0"/>
            </a:endParaRPr>
          </a:p>
        </p:txBody>
      </p:sp>
      <p:graphicFrame>
        <p:nvGraphicFramePr>
          <p:cNvPr id="31" name="Object 30">
            <a:extLst>
              <a:ext uri="{FF2B5EF4-FFF2-40B4-BE49-F238E27FC236}">
                <a16:creationId xmlns:a16="http://schemas.microsoft.com/office/drawing/2014/main" id="{9BE09F93-C1ED-4037-8A8D-C12B6813E048}"/>
              </a:ext>
            </a:extLst>
          </p:cNvPr>
          <p:cNvGraphicFramePr>
            <a:graphicFrameLocks noChangeAspect="1"/>
          </p:cNvGraphicFramePr>
          <p:nvPr>
            <p:extLst>
              <p:ext uri="{D42A27DB-BD31-4B8C-83A1-F6EECF244321}">
                <p14:modId xmlns:p14="http://schemas.microsoft.com/office/powerpoint/2010/main" val="2676266040"/>
              </p:ext>
            </p:extLst>
          </p:nvPr>
        </p:nvGraphicFramePr>
        <p:xfrm>
          <a:off x="3314271" y="2999552"/>
          <a:ext cx="3210097" cy="2011993"/>
        </p:xfrm>
        <a:graphic>
          <a:graphicData uri="http://schemas.openxmlformats.org/presentationml/2006/ole">
            <mc:AlternateContent xmlns:mc="http://schemas.openxmlformats.org/markup-compatibility/2006">
              <mc:Choice xmlns:v="urn:schemas-microsoft-com:vml" Requires="v">
                <p:oleObj spid="_x0000_s41080" name="CS ChemDraw Drawing" r:id="rId7" imgW="3117741" imgH="1931978" progId="ChemDraw.Document.6.0">
                  <p:embed/>
                </p:oleObj>
              </mc:Choice>
              <mc:Fallback>
                <p:oleObj name="CS ChemDraw Drawing" r:id="rId7" imgW="3117741" imgH="1931978" progId="ChemDraw.Document.6.0">
                  <p:embed/>
                  <p:pic>
                    <p:nvPicPr>
                      <p:cNvPr id="15" name="Object 14">
                        <a:extLst>
                          <a:ext uri="{FF2B5EF4-FFF2-40B4-BE49-F238E27FC236}">
                            <a16:creationId xmlns:a16="http://schemas.microsoft.com/office/drawing/2014/main" id="{7F59B28F-E5F9-41E2-BC15-3D95E0182F6D}"/>
                          </a:ext>
                        </a:extLst>
                      </p:cNvPr>
                      <p:cNvPicPr/>
                      <p:nvPr/>
                    </p:nvPicPr>
                    <p:blipFill>
                      <a:blip r:embed="rId8"/>
                      <a:stretch>
                        <a:fillRect/>
                      </a:stretch>
                    </p:blipFill>
                    <p:spPr>
                      <a:xfrm>
                        <a:off x="3314271" y="2999552"/>
                        <a:ext cx="3210097" cy="2011993"/>
                      </a:xfrm>
                      <a:prstGeom prst="rect">
                        <a:avLst/>
                      </a:prstGeom>
                    </p:spPr>
                  </p:pic>
                </p:oleObj>
              </mc:Fallback>
            </mc:AlternateContent>
          </a:graphicData>
        </a:graphic>
      </p:graphicFrame>
      <p:sp>
        <p:nvSpPr>
          <p:cNvPr id="14" name="TextBox 13">
            <a:extLst>
              <a:ext uri="{FF2B5EF4-FFF2-40B4-BE49-F238E27FC236}">
                <a16:creationId xmlns:a16="http://schemas.microsoft.com/office/drawing/2014/main" id="{4EA66447-C197-48FD-9B96-79C29AB8488F}"/>
              </a:ext>
            </a:extLst>
          </p:cNvPr>
          <p:cNvSpPr txBox="1"/>
          <p:nvPr/>
        </p:nvSpPr>
        <p:spPr>
          <a:xfrm>
            <a:off x="920750" y="806450"/>
            <a:ext cx="7962900" cy="506870"/>
          </a:xfrm>
          <a:prstGeom prst="rect">
            <a:avLst/>
          </a:prstGeom>
          <a:noFill/>
        </p:spPr>
        <p:txBody>
          <a:bodyPr wrap="square" rtlCol="0">
            <a:spAutoFit/>
          </a:bodyPr>
          <a:lstStyle/>
          <a:p>
            <a:pPr marL="514350" indent="-514350" algn="just">
              <a:lnSpc>
                <a:spcPct val="150000"/>
              </a:lnSpc>
              <a:buClr>
                <a:schemeClr val="tx1"/>
              </a:buClr>
              <a:buFont typeface="+mj-lt"/>
              <a:buAutoNum type="romanUcPeriod" startAt="2"/>
            </a:pPr>
            <a:r>
              <a:rPr lang="en-US" sz="2000" b="1" dirty="0">
                <a:solidFill>
                  <a:schemeClr val="tx1">
                    <a:lumMod val="50000"/>
                  </a:schemeClr>
                </a:solidFill>
                <a:effectLst>
                  <a:outerShdw blurRad="38100" dist="38100" dir="2700000" algn="tl">
                    <a:srgbClr val="000000">
                      <a:alpha val="43137"/>
                    </a:srgbClr>
                  </a:outerShdw>
                </a:effectLst>
                <a:latin typeface="Palatino Linotype" panose="02040502050505030304" pitchFamily="18" charset="0"/>
              </a:rPr>
              <a:t>Fused Heterocyclic Compounds:</a:t>
            </a:r>
          </a:p>
        </p:txBody>
      </p:sp>
    </p:spTree>
    <p:extLst>
      <p:ext uri="{BB962C8B-B14F-4D97-AF65-F5344CB8AC3E}">
        <p14:creationId xmlns:p14="http://schemas.microsoft.com/office/powerpoint/2010/main" val="419568665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66E7B45-57A7-46DD-BC2E-85F8D1FBD862}"/>
              </a:ext>
            </a:extLst>
          </p:cNvPr>
          <p:cNvSpPr>
            <a:spLocks noGrp="1"/>
          </p:cNvSpPr>
          <p:nvPr>
            <p:ph type="sldNum" sz="quarter" idx="12"/>
          </p:nvPr>
        </p:nvSpPr>
        <p:spPr/>
        <p:txBody>
          <a:bodyPr/>
          <a:lstStyle/>
          <a:p>
            <a:fld id="{1D94C029-46D2-4EB7-AD29-70B14203DBE4}" type="slidenum">
              <a:rPr lang="en-US" smtClean="0"/>
              <a:t>45</a:t>
            </a:fld>
            <a:endParaRPr lang="en-US"/>
          </a:p>
        </p:txBody>
      </p:sp>
      <p:sp>
        <p:nvSpPr>
          <p:cNvPr id="12" name="Title 12">
            <a:extLst>
              <a:ext uri="{FF2B5EF4-FFF2-40B4-BE49-F238E27FC236}">
                <a16:creationId xmlns:a16="http://schemas.microsoft.com/office/drawing/2014/main" id="{3D9916A7-19AB-4A41-B4BD-9BEC201CD9C5}"/>
              </a:ext>
            </a:extLst>
          </p:cNvPr>
          <p:cNvSpPr>
            <a:spLocks noGrp="1"/>
          </p:cNvSpPr>
          <p:nvPr>
            <p:ph type="title"/>
          </p:nvPr>
        </p:nvSpPr>
        <p:spPr>
          <a:xfrm>
            <a:off x="1060333" y="171451"/>
            <a:ext cx="8300230" cy="704849"/>
          </a:xfrm>
        </p:spPr>
        <p:txBody>
          <a:bodyPr>
            <a:noAutofit/>
          </a:bodyPr>
          <a:lstStyle/>
          <a:p>
            <a:pPr algn="l"/>
            <a:r>
              <a:rPr lang="en-US" sz="4400" b="1" dirty="0">
                <a:solidFill>
                  <a:srgbClr val="30ACEC"/>
                </a:solidFill>
                <a:effectLst>
                  <a:outerShdw blurRad="38100" dist="38100" dir="2700000" algn="tl">
                    <a:srgbClr val="000000">
                      <a:alpha val="43137"/>
                    </a:srgbClr>
                  </a:outerShdw>
                </a:effectLst>
              </a:rPr>
              <a:t>2. The </a:t>
            </a:r>
            <a:r>
              <a:rPr lang="en-US" sz="4400" b="1" dirty="0" err="1">
                <a:solidFill>
                  <a:srgbClr val="30ACEC"/>
                </a:solidFill>
                <a:effectLst>
                  <a:outerShdw blurRad="38100" dist="38100" dir="2700000" algn="tl">
                    <a:srgbClr val="000000">
                      <a:alpha val="43137"/>
                    </a:srgbClr>
                  </a:outerShdw>
                </a:effectLst>
              </a:rPr>
              <a:t>Hantzsch</a:t>
            </a:r>
            <a:r>
              <a:rPr lang="en-US" sz="4400" b="1" dirty="0">
                <a:solidFill>
                  <a:srgbClr val="30ACEC"/>
                </a:solidFill>
                <a:effectLst>
                  <a:outerShdw blurRad="38100" dist="38100" dir="2700000" algn="tl">
                    <a:srgbClr val="000000">
                      <a:alpha val="43137"/>
                    </a:srgbClr>
                  </a:outerShdw>
                </a:effectLst>
              </a:rPr>
              <a:t>-Widman Nomenclature</a:t>
            </a:r>
          </a:p>
        </p:txBody>
      </p:sp>
      <p:sp>
        <p:nvSpPr>
          <p:cNvPr id="6" name="Rectangle 5">
            <a:extLst>
              <a:ext uri="{FF2B5EF4-FFF2-40B4-BE49-F238E27FC236}">
                <a16:creationId xmlns:a16="http://schemas.microsoft.com/office/drawing/2014/main" id="{278EAA47-7BBA-4A4B-BFD0-2CB8980C0BEB}"/>
              </a:ext>
            </a:extLst>
          </p:cNvPr>
          <p:cNvSpPr/>
          <p:nvPr/>
        </p:nvSpPr>
        <p:spPr>
          <a:xfrm>
            <a:off x="1160089" y="2153608"/>
            <a:ext cx="7813843" cy="880947"/>
          </a:xfrm>
          <a:prstGeom prst="rect">
            <a:avLst/>
          </a:prstGeom>
        </p:spPr>
        <p:txBody>
          <a:bodyPr wrap="square">
            <a:spAutoFit/>
          </a:bodyPr>
          <a:lstStyle/>
          <a:p>
            <a:pPr marL="457200" indent="-457200">
              <a:lnSpc>
                <a:spcPct val="150000"/>
              </a:lnSpc>
              <a:buFont typeface="+mj-lt"/>
              <a:buAutoNum type="arabicParenR" startAt="6"/>
            </a:pPr>
            <a:r>
              <a:rPr lang="en-US" dirty="0">
                <a:latin typeface="Palatino Linotype" panose="02040502050505030304" pitchFamily="18" charset="0"/>
              </a:rPr>
              <a:t>If the two rings have the same number of heteroatoms, the </a:t>
            </a:r>
            <a:r>
              <a:rPr lang="en-US" b="1" dirty="0">
                <a:effectLst>
                  <a:outerShdw blurRad="38100" dist="38100" dir="2700000" algn="tl">
                    <a:srgbClr val="000000">
                      <a:alpha val="43137"/>
                    </a:srgbClr>
                  </a:outerShdw>
                </a:effectLst>
                <a:latin typeface="Palatino Linotype" panose="02040502050505030304" pitchFamily="18" charset="0"/>
              </a:rPr>
              <a:t>base</a:t>
            </a:r>
            <a:r>
              <a:rPr lang="en-US" dirty="0">
                <a:latin typeface="Palatino Linotype" panose="02040502050505030304" pitchFamily="18" charset="0"/>
              </a:rPr>
              <a:t> ring will have heteroatom with lower locants.</a:t>
            </a:r>
            <a:endParaRPr lang="en-US" b="1" dirty="0">
              <a:effectLst>
                <a:outerShdw blurRad="38100" dist="38100" dir="2700000" algn="tl">
                  <a:srgbClr val="000000">
                    <a:alpha val="43137"/>
                  </a:srgbClr>
                </a:outerShdw>
              </a:effectLst>
              <a:latin typeface="Palatino Linotype" panose="02040502050505030304" pitchFamily="18" charset="0"/>
            </a:endParaRPr>
          </a:p>
        </p:txBody>
      </p:sp>
      <p:graphicFrame>
        <p:nvGraphicFramePr>
          <p:cNvPr id="16" name="Object 15">
            <a:extLst>
              <a:ext uri="{FF2B5EF4-FFF2-40B4-BE49-F238E27FC236}">
                <a16:creationId xmlns:a16="http://schemas.microsoft.com/office/drawing/2014/main" id="{25194AB8-1243-49A6-84CC-FF4924AB3405}"/>
              </a:ext>
            </a:extLst>
          </p:cNvPr>
          <p:cNvGraphicFramePr>
            <a:graphicFrameLocks noChangeAspect="1"/>
          </p:cNvGraphicFramePr>
          <p:nvPr>
            <p:extLst>
              <p:ext uri="{D42A27DB-BD31-4B8C-83A1-F6EECF244321}">
                <p14:modId xmlns:p14="http://schemas.microsoft.com/office/powerpoint/2010/main" val="934512611"/>
              </p:ext>
            </p:extLst>
          </p:nvPr>
        </p:nvGraphicFramePr>
        <p:xfrm>
          <a:off x="1646238" y="3511550"/>
          <a:ext cx="6510337" cy="1555750"/>
        </p:xfrm>
        <a:graphic>
          <a:graphicData uri="http://schemas.openxmlformats.org/presentationml/2006/ole">
            <mc:AlternateContent xmlns:mc="http://schemas.openxmlformats.org/markup-compatibility/2006">
              <mc:Choice xmlns:v="urn:schemas-microsoft-com:vml" Requires="v">
                <p:oleObj spid="_x0000_s42064" name="CS ChemDraw Drawing" r:id="rId3" imgW="5057644" imgH="1211096" progId="ChemDraw.Document.6.0">
                  <p:embed/>
                </p:oleObj>
              </mc:Choice>
              <mc:Fallback>
                <p:oleObj name="CS ChemDraw Drawing" r:id="rId3" imgW="5057644" imgH="1211096" progId="ChemDraw.Document.6.0">
                  <p:embed/>
                  <p:pic>
                    <p:nvPicPr>
                      <p:cNvPr id="7" name="Object 6">
                        <a:extLst>
                          <a:ext uri="{FF2B5EF4-FFF2-40B4-BE49-F238E27FC236}">
                            <a16:creationId xmlns:a16="http://schemas.microsoft.com/office/drawing/2014/main" id="{38E4B171-5AF1-4FCC-A0D2-600592A985DD}"/>
                          </a:ext>
                        </a:extLst>
                      </p:cNvPr>
                      <p:cNvPicPr/>
                      <p:nvPr/>
                    </p:nvPicPr>
                    <p:blipFill>
                      <a:blip r:embed="rId4"/>
                      <a:stretch>
                        <a:fillRect/>
                      </a:stretch>
                    </p:blipFill>
                    <p:spPr>
                      <a:xfrm>
                        <a:off x="1646238" y="3511550"/>
                        <a:ext cx="6510337" cy="1555750"/>
                      </a:xfrm>
                      <a:prstGeom prst="rect">
                        <a:avLst/>
                      </a:prstGeom>
                    </p:spPr>
                  </p:pic>
                </p:oleObj>
              </mc:Fallback>
            </mc:AlternateContent>
          </a:graphicData>
        </a:graphic>
      </p:graphicFrame>
      <p:sp>
        <p:nvSpPr>
          <p:cNvPr id="18" name="TextBox 17">
            <a:extLst>
              <a:ext uri="{FF2B5EF4-FFF2-40B4-BE49-F238E27FC236}">
                <a16:creationId xmlns:a16="http://schemas.microsoft.com/office/drawing/2014/main" id="{5578EA39-9036-4C75-9B2E-3061BAC9E791}"/>
              </a:ext>
            </a:extLst>
          </p:cNvPr>
          <p:cNvSpPr txBox="1"/>
          <p:nvPr/>
        </p:nvSpPr>
        <p:spPr>
          <a:xfrm>
            <a:off x="4732638" y="5210772"/>
            <a:ext cx="2187146" cy="369332"/>
          </a:xfrm>
          <a:prstGeom prst="rect">
            <a:avLst/>
          </a:prstGeom>
          <a:noFill/>
        </p:spPr>
        <p:txBody>
          <a:bodyPr wrap="square" rtlCol="0">
            <a:spAutoFit/>
          </a:bodyPr>
          <a:lstStyle/>
          <a:p>
            <a:pPr algn="ctr"/>
            <a:r>
              <a:rPr lang="en-US" b="1" dirty="0">
                <a:effectLst>
                  <a:outerShdw blurRad="38100" dist="38100" dir="2700000" algn="tl">
                    <a:srgbClr val="000000">
                      <a:alpha val="43137"/>
                    </a:srgbClr>
                  </a:outerShdw>
                </a:effectLst>
                <a:latin typeface="Palatino Linotype" panose="02040502050505030304" pitchFamily="18" charset="0"/>
              </a:rPr>
              <a:t>Base</a:t>
            </a:r>
            <a:r>
              <a:rPr lang="en-US" b="1" dirty="0">
                <a:solidFill>
                  <a:srgbClr val="595959"/>
                </a:solidFill>
                <a:latin typeface="Palatino Linotype" panose="02040502050505030304" pitchFamily="18" charset="0"/>
              </a:rPr>
              <a:t> ring</a:t>
            </a:r>
            <a:endParaRPr lang="en-US" b="1" dirty="0">
              <a:solidFill>
                <a:srgbClr val="0070C0"/>
              </a:solidFill>
              <a:effectLst>
                <a:outerShdw blurRad="38100" dist="38100" dir="2700000" algn="tl">
                  <a:srgbClr val="000000">
                    <a:alpha val="43137"/>
                  </a:srgbClr>
                </a:outerShdw>
              </a:effectLst>
              <a:latin typeface="Palatino Linotype" panose="02040502050505030304" pitchFamily="18" charset="0"/>
            </a:endParaRPr>
          </a:p>
        </p:txBody>
      </p:sp>
      <p:sp>
        <p:nvSpPr>
          <p:cNvPr id="19" name="TextBox 18">
            <a:extLst>
              <a:ext uri="{FF2B5EF4-FFF2-40B4-BE49-F238E27FC236}">
                <a16:creationId xmlns:a16="http://schemas.microsoft.com/office/drawing/2014/main" id="{BE3F5091-FA55-45CC-AC3D-7A4FBBBB934E}"/>
              </a:ext>
            </a:extLst>
          </p:cNvPr>
          <p:cNvSpPr txBox="1"/>
          <p:nvPr/>
        </p:nvSpPr>
        <p:spPr>
          <a:xfrm>
            <a:off x="6849762" y="5193093"/>
            <a:ext cx="1404551" cy="369332"/>
          </a:xfrm>
          <a:prstGeom prst="rect">
            <a:avLst/>
          </a:prstGeom>
          <a:noFill/>
        </p:spPr>
        <p:txBody>
          <a:bodyPr wrap="square" rtlCol="0">
            <a:spAutoFit/>
          </a:bodyPr>
          <a:lstStyle/>
          <a:p>
            <a:pPr algn="ctr"/>
            <a:r>
              <a:rPr lang="en-US" b="1" dirty="0">
                <a:solidFill>
                  <a:schemeClr val="accent2">
                    <a:lumMod val="75000"/>
                  </a:schemeClr>
                </a:solidFill>
                <a:effectLst>
                  <a:outerShdw blurRad="38100" dist="38100" dir="2700000" algn="tl">
                    <a:srgbClr val="000000">
                      <a:alpha val="43137"/>
                    </a:srgbClr>
                  </a:outerShdw>
                </a:effectLst>
                <a:latin typeface="Palatino Linotype" panose="02040502050505030304" pitchFamily="18" charset="0"/>
              </a:rPr>
              <a:t>Fused</a:t>
            </a:r>
            <a:r>
              <a:rPr lang="en-US" b="1" dirty="0">
                <a:solidFill>
                  <a:srgbClr val="595959"/>
                </a:solidFill>
                <a:effectLst>
                  <a:outerShdw blurRad="38100" dist="38100" dir="2700000" algn="tl">
                    <a:srgbClr val="000000">
                      <a:alpha val="43137"/>
                    </a:srgbClr>
                  </a:outerShdw>
                </a:effectLst>
                <a:latin typeface="Palatino Linotype" panose="02040502050505030304" pitchFamily="18" charset="0"/>
              </a:rPr>
              <a:t> </a:t>
            </a:r>
            <a:r>
              <a:rPr lang="en-US" b="1" dirty="0">
                <a:solidFill>
                  <a:srgbClr val="595959"/>
                </a:solidFill>
                <a:latin typeface="Palatino Linotype" panose="02040502050505030304" pitchFamily="18" charset="0"/>
              </a:rPr>
              <a:t>ring</a:t>
            </a:r>
            <a:endParaRPr lang="en-US" b="1" dirty="0">
              <a:solidFill>
                <a:srgbClr val="0070C0"/>
              </a:solidFill>
              <a:effectLst>
                <a:outerShdw blurRad="38100" dist="38100" dir="2700000" algn="tl">
                  <a:srgbClr val="000000">
                    <a:alpha val="43137"/>
                  </a:srgbClr>
                </a:outerShdw>
              </a:effectLst>
              <a:latin typeface="Palatino Linotype" panose="02040502050505030304" pitchFamily="18" charset="0"/>
            </a:endParaRPr>
          </a:p>
        </p:txBody>
      </p:sp>
      <p:sp>
        <p:nvSpPr>
          <p:cNvPr id="20" name="TextBox 19">
            <a:extLst>
              <a:ext uri="{FF2B5EF4-FFF2-40B4-BE49-F238E27FC236}">
                <a16:creationId xmlns:a16="http://schemas.microsoft.com/office/drawing/2014/main" id="{DC1B13BB-F9D7-4E43-8E2A-C774C7EE4769}"/>
              </a:ext>
            </a:extLst>
          </p:cNvPr>
          <p:cNvSpPr txBox="1"/>
          <p:nvPr/>
        </p:nvSpPr>
        <p:spPr>
          <a:xfrm>
            <a:off x="6944497" y="5519616"/>
            <a:ext cx="1265909" cy="369332"/>
          </a:xfrm>
          <a:prstGeom prst="rect">
            <a:avLst/>
          </a:prstGeom>
          <a:noFill/>
        </p:spPr>
        <p:txBody>
          <a:bodyPr wrap="square" rtlCol="0">
            <a:spAutoFit/>
          </a:bodyPr>
          <a:lstStyle/>
          <a:p>
            <a:pPr algn="ctr"/>
            <a:r>
              <a:rPr lang="en-US" b="1" dirty="0">
                <a:solidFill>
                  <a:srgbClr val="595959"/>
                </a:solidFill>
                <a:effectLst>
                  <a:outerShdw blurRad="38100" dist="38100" dir="2700000" algn="tl">
                    <a:srgbClr val="000000">
                      <a:alpha val="43137"/>
                    </a:srgbClr>
                  </a:outerShdw>
                </a:effectLst>
                <a:latin typeface="Palatino Linotype" panose="02040502050505030304" pitchFamily="18" charset="0"/>
              </a:rPr>
              <a:t>Pyrazine</a:t>
            </a:r>
          </a:p>
        </p:txBody>
      </p:sp>
      <p:sp>
        <p:nvSpPr>
          <p:cNvPr id="21" name="TextBox 20">
            <a:extLst>
              <a:ext uri="{FF2B5EF4-FFF2-40B4-BE49-F238E27FC236}">
                <a16:creationId xmlns:a16="http://schemas.microsoft.com/office/drawing/2014/main" id="{6465DE7F-D715-4AC0-A41D-1E71047E7BE9}"/>
              </a:ext>
            </a:extLst>
          </p:cNvPr>
          <p:cNvSpPr txBox="1"/>
          <p:nvPr/>
        </p:nvSpPr>
        <p:spPr>
          <a:xfrm>
            <a:off x="4740977" y="5511377"/>
            <a:ext cx="2237873" cy="369332"/>
          </a:xfrm>
          <a:prstGeom prst="rect">
            <a:avLst/>
          </a:prstGeom>
          <a:noFill/>
        </p:spPr>
        <p:txBody>
          <a:bodyPr wrap="square" rtlCol="0">
            <a:spAutoFit/>
          </a:bodyPr>
          <a:lstStyle/>
          <a:p>
            <a:pPr algn="ctr"/>
            <a:r>
              <a:rPr lang="en-US" b="1" dirty="0">
                <a:solidFill>
                  <a:srgbClr val="595959"/>
                </a:solidFill>
                <a:effectLst>
                  <a:outerShdw blurRad="38100" dist="38100" dir="2700000" algn="tl">
                    <a:srgbClr val="000000">
                      <a:alpha val="43137"/>
                    </a:srgbClr>
                  </a:outerShdw>
                </a:effectLst>
                <a:latin typeface="Palatino Linotype" panose="02040502050505030304" pitchFamily="18" charset="0"/>
              </a:rPr>
              <a:t>Pyridazine</a:t>
            </a:r>
          </a:p>
        </p:txBody>
      </p:sp>
      <p:graphicFrame>
        <p:nvGraphicFramePr>
          <p:cNvPr id="22" name="Object 21">
            <a:extLst>
              <a:ext uri="{FF2B5EF4-FFF2-40B4-BE49-F238E27FC236}">
                <a16:creationId xmlns:a16="http://schemas.microsoft.com/office/drawing/2014/main" id="{435DC308-6398-48F6-A6E1-EA5B817260D9}"/>
              </a:ext>
            </a:extLst>
          </p:cNvPr>
          <p:cNvGraphicFramePr>
            <a:graphicFrameLocks noChangeAspect="1"/>
          </p:cNvGraphicFramePr>
          <p:nvPr>
            <p:extLst>
              <p:ext uri="{D42A27DB-BD31-4B8C-83A1-F6EECF244321}">
                <p14:modId xmlns:p14="http://schemas.microsoft.com/office/powerpoint/2010/main" val="1452392872"/>
              </p:ext>
            </p:extLst>
          </p:nvPr>
        </p:nvGraphicFramePr>
        <p:xfrm>
          <a:off x="4309808" y="5260889"/>
          <a:ext cx="547687" cy="190500"/>
        </p:xfrm>
        <a:graphic>
          <a:graphicData uri="http://schemas.openxmlformats.org/presentationml/2006/ole">
            <mc:AlternateContent xmlns:mc="http://schemas.openxmlformats.org/markup-compatibility/2006">
              <mc:Choice xmlns:v="urn:schemas-microsoft-com:vml" Requires="v">
                <p:oleObj spid="_x0000_s42065" name="CS ChemDraw Drawing" r:id="rId5" imgW="424938" imgH="147579" progId="ChemDraw.Document.6.0">
                  <p:embed/>
                </p:oleObj>
              </mc:Choice>
              <mc:Fallback>
                <p:oleObj name="CS ChemDraw Drawing" r:id="rId5" imgW="424938" imgH="147579" progId="ChemDraw.Document.6.0">
                  <p:embed/>
                  <p:pic>
                    <p:nvPicPr>
                      <p:cNvPr id="14" name="Object 13">
                        <a:extLst>
                          <a:ext uri="{FF2B5EF4-FFF2-40B4-BE49-F238E27FC236}">
                            <a16:creationId xmlns:a16="http://schemas.microsoft.com/office/drawing/2014/main" id="{1E29935A-1910-4F56-A027-ED53F7C053EB}"/>
                          </a:ext>
                        </a:extLst>
                      </p:cNvPr>
                      <p:cNvPicPr/>
                      <p:nvPr/>
                    </p:nvPicPr>
                    <p:blipFill>
                      <a:blip r:embed="rId6"/>
                      <a:stretch>
                        <a:fillRect/>
                      </a:stretch>
                    </p:blipFill>
                    <p:spPr>
                      <a:xfrm>
                        <a:off x="4309808" y="5260889"/>
                        <a:ext cx="547687" cy="190500"/>
                      </a:xfrm>
                      <a:prstGeom prst="rect">
                        <a:avLst/>
                      </a:prstGeom>
                    </p:spPr>
                  </p:pic>
                </p:oleObj>
              </mc:Fallback>
            </mc:AlternateContent>
          </a:graphicData>
        </a:graphic>
      </p:graphicFrame>
      <p:sp>
        <p:nvSpPr>
          <p:cNvPr id="23" name="TextBox 22">
            <a:extLst>
              <a:ext uri="{FF2B5EF4-FFF2-40B4-BE49-F238E27FC236}">
                <a16:creationId xmlns:a16="http://schemas.microsoft.com/office/drawing/2014/main" id="{DC7ED0A0-FD6E-4C9E-8606-59D246AD15E3}"/>
              </a:ext>
            </a:extLst>
          </p:cNvPr>
          <p:cNvSpPr txBox="1"/>
          <p:nvPr/>
        </p:nvSpPr>
        <p:spPr>
          <a:xfrm>
            <a:off x="716691" y="5152157"/>
            <a:ext cx="3336323" cy="369332"/>
          </a:xfrm>
          <a:prstGeom prst="rect">
            <a:avLst/>
          </a:prstGeom>
          <a:noFill/>
        </p:spPr>
        <p:txBody>
          <a:bodyPr wrap="square" rtlCol="0">
            <a:spAutoFit/>
          </a:bodyPr>
          <a:lstStyle/>
          <a:p>
            <a:pPr algn="ctr"/>
            <a:r>
              <a:rPr lang="en-US" b="1" dirty="0">
                <a:solidFill>
                  <a:schemeClr val="accent2">
                    <a:lumMod val="75000"/>
                  </a:schemeClr>
                </a:solidFill>
                <a:effectLst>
                  <a:outerShdw blurRad="38100" dist="38100" dir="2700000" algn="tl">
                    <a:srgbClr val="000000">
                      <a:alpha val="43137"/>
                    </a:srgbClr>
                  </a:outerShdw>
                </a:effectLst>
                <a:latin typeface="Palatino Linotype" panose="02040502050505030304" pitchFamily="18" charset="0"/>
              </a:rPr>
              <a:t>Pyrazino</a:t>
            </a:r>
            <a:r>
              <a:rPr lang="en-US" b="1" dirty="0">
                <a:solidFill>
                  <a:srgbClr val="595959"/>
                </a:solidFill>
                <a:latin typeface="Palatino Linotype" panose="02040502050505030304" pitchFamily="18" charset="0"/>
              </a:rPr>
              <a:t> [</a:t>
            </a:r>
            <a:r>
              <a:rPr lang="en-US" b="1" dirty="0">
                <a:solidFill>
                  <a:srgbClr val="30ACEC"/>
                </a:solidFill>
                <a:latin typeface="Palatino Linotype" panose="02040502050505030304" pitchFamily="18" charset="0"/>
              </a:rPr>
              <a:t>2,3-</a:t>
            </a:r>
            <a:r>
              <a:rPr lang="en-US" b="1" i="1" dirty="0">
                <a:solidFill>
                  <a:srgbClr val="30ACEC"/>
                </a:solidFill>
                <a:latin typeface="Palatino Linotype" panose="02040502050505030304" pitchFamily="18" charset="0"/>
              </a:rPr>
              <a:t>d</a:t>
            </a:r>
            <a:r>
              <a:rPr lang="en-US" b="1" dirty="0">
                <a:solidFill>
                  <a:srgbClr val="595959"/>
                </a:solidFill>
                <a:latin typeface="Palatino Linotype" panose="02040502050505030304" pitchFamily="18" charset="0"/>
              </a:rPr>
              <a:t>] </a:t>
            </a:r>
            <a:r>
              <a:rPr lang="en-US" b="1" dirty="0">
                <a:effectLst>
                  <a:outerShdw blurRad="38100" dist="38100" dir="2700000" algn="tl">
                    <a:srgbClr val="000000">
                      <a:alpha val="43137"/>
                    </a:srgbClr>
                  </a:outerShdw>
                </a:effectLst>
                <a:latin typeface="Palatino Linotype" panose="02040502050505030304" pitchFamily="18" charset="0"/>
              </a:rPr>
              <a:t>pyridazine</a:t>
            </a:r>
          </a:p>
        </p:txBody>
      </p:sp>
      <p:sp>
        <p:nvSpPr>
          <p:cNvPr id="13" name="TextBox 12">
            <a:extLst>
              <a:ext uri="{FF2B5EF4-FFF2-40B4-BE49-F238E27FC236}">
                <a16:creationId xmlns:a16="http://schemas.microsoft.com/office/drawing/2014/main" id="{C3E0CF65-3A74-47A2-9325-A713B3F64DEA}"/>
              </a:ext>
            </a:extLst>
          </p:cNvPr>
          <p:cNvSpPr txBox="1"/>
          <p:nvPr/>
        </p:nvSpPr>
        <p:spPr>
          <a:xfrm>
            <a:off x="920750" y="806450"/>
            <a:ext cx="7962900" cy="506870"/>
          </a:xfrm>
          <a:prstGeom prst="rect">
            <a:avLst/>
          </a:prstGeom>
          <a:noFill/>
        </p:spPr>
        <p:txBody>
          <a:bodyPr wrap="square" rtlCol="0">
            <a:spAutoFit/>
          </a:bodyPr>
          <a:lstStyle/>
          <a:p>
            <a:pPr marL="514350" indent="-514350" algn="just">
              <a:lnSpc>
                <a:spcPct val="150000"/>
              </a:lnSpc>
              <a:buClr>
                <a:schemeClr val="tx1"/>
              </a:buClr>
              <a:buFont typeface="+mj-lt"/>
              <a:buAutoNum type="romanUcPeriod" startAt="2"/>
            </a:pPr>
            <a:r>
              <a:rPr lang="en-US" sz="2000" b="1" dirty="0">
                <a:solidFill>
                  <a:schemeClr val="tx1">
                    <a:lumMod val="50000"/>
                  </a:schemeClr>
                </a:solidFill>
                <a:effectLst>
                  <a:outerShdw blurRad="38100" dist="38100" dir="2700000" algn="tl">
                    <a:srgbClr val="000000">
                      <a:alpha val="43137"/>
                    </a:srgbClr>
                  </a:outerShdw>
                </a:effectLst>
                <a:latin typeface="Palatino Linotype" panose="02040502050505030304" pitchFamily="18" charset="0"/>
              </a:rPr>
              <a:t>Fused Heterocyclic Compounds:</a:t>
            </a:r>
          </a:p>
        </p:txBody>
      </p:sp>
    </p:spTree>
    <p:extLst>
      <p:ext uri="{BB962C8B-B14F-4D97-AF65-F5344CB8AC3E}">
        <p14:creationId xmlns:p14="http://schemas.microsoft.com/office/powerpoint/2010/main" val="294116109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66E7B45-57A7-46DD-BC2E-85F8D1FBD862}"/>
              </a:ext>
            </a:extLst>
          </p:cNvPr>
          <p:cNvSpPr>
            <a:spLocks noGrp="1"/>
          </p:cNvSpPr>
          <p:nvPr>
            <p:ph type="sldNum" sz="quarter" idx="12"/>
          </p:nvPr>
        </p:nvSpPr>
        <p:spPr/>
        <p:txBody>
          <a:bodyPr/>
          <a:lstStyle/>
          <a:p>
            <a:fld id="{1D94C029-46D2-4EB7-AD29-70B14203DBE4}" type="slidenum">
              <a:rPr lang="en-US" smtClean="0"/>
              <a:t>46</a:t>
            </a:fld>
            <a:endParaRPr lang="en-US"/>
          </a:p>
        </p:txBody>
      </p:sp>
      <p:sp>
        <p:nvSpPr>
          <p:cNvPr id="12" name="Title 12">
            <a:extLst>
              <a:ext uri="{FF2B5EF4-FFF2-40B4-BE49-F238E27FC236}">
                <a16:creationId xmlns:a16="http://schemas.microsoft.com/office/drawing/2014/main" id="{3D9916A7-19AB-4A41-B4BD-9BEC201CD9C5}"/>
              </a:ext>
            </a:extLst>
          </p:cNvPr>
          <p:cNvSpPr>
            <a:spLocks noGrp="1"/>
          </p:cNvSpPr>
          <p:nvPr>
            <p:ph type="title"/>
          </p:nvPr>
        </p:nvSpPr>
        <p:spPr>
          <a:xfrm>
            <a:off x="1060333" y="171451"/>
            <a:ext cx="8300230" cy="704849"/>
          </a:xfrm>
        </p:spPr>
        <p:txBody>
          <a:bodyPr>
            <a:noAutofit/>
          </a:bodyPr>
          <a:lstStyle/>
          <a:p>
            <a:pPr algn="l"/>
            <a:r>
              <a:rPr lang="en-US" sz="4400" b="1" dirty="0">
                <a:solidFill>
                  <a:srgbClr val="30ACEC"/>
                </a:solidFill>
                <a:effectLst>
                  <a:outerShdw blurRad="38100" dist="38100" dir="2700000" algn="tl">
                    <a:srgbClr val="000000">
                      <a:alpha val="43137"/>
                    </a:srgbClr>
                  </a:outerShdw>
                </a:effectLst>
              </a:rPr>
              <a:t>2. The </a:t>
            </a:r>
            <a:r>
              <a:rPr lang="en-US" sz="4400" b="1" dirty="0" err="1">
                <a:solidFill>
                  <a:srgbClr val="30ACEC"/>
                </a:solidFill>
                <a:effectLst>
                  <a:outerShdw blurRad="38100" dist="38100" dir="2700000" algn="tl">
                    <a:srgbClr val="000000">
                      <a:alpha val="43137"/>
                    </a:srgbClr>
                  </a:outerShdw>
                </a:effectLst>
              </a:rPr>
              <a:t>Hantzsch</a:t>
            </a:r>
            <a:r>
              <a:rPr lang="en-US" sz="4400" b="1" dirty="0">
                <a:solidFill>
                  <a:srgbClr val="30ACEC"/>
                </a:solidFill>
                <a:effectLst>
                  <a:outerShdw blurRad="38100" dist="38100" dir="2700000" algn="tl">
                    <a:srgbClr val="000000">
                      <a:alpha val="43137"/>
                    </a:srgbClr>
                  </a:outerShdw>
                </a:effectLst>
              </a:rPr>
              <a:t>-Widman Nomenclature</a:t>
            </a:r>
          </a:p>
        </p:txBody>
      </p:sp>
      <p:sp>
        <p:nvSpPr>
          <p:cNvPr id="6" name="Rectangle 5">
            <a:extLst>
              <a:ext uri="{FF2B5EF4-FFF2-40B4-BE49-F238E27FC236}">
                <a16:creationId xmlns:a16="http://schemas.microsoft.com/office/drawing/2014/main" id="{278EAA47-7BBA-4A4B-BFD0-2CB8980C0BEB}"/>
              </a:ext>
            </a:extLst>
          </p:cNvPr>
          <p:cNvSpPr/>
          <p:nvPr/>
        </p:nvSpPr>
        <p:spPr>
          <a:xfrm>
            <a:off x="1160089" y="2153608"/>
            <a:ext cx="7813843" cy="880947"/>
          </a:xfrm>
          <a:prstGeom prst="rect">
            <a:avLst/>
          </a:prstGeom>
        </p:spPr>
        <p:txBody>
          <a:bodyPr wrap="square">
            <a:spAutoFit/>
          </a:bodyPr>
          <a:lstStyle/>
          <a:p>
            <a:pPr marL="457200" indent="-457200">
              <a:lnSpc>
                <a:spcPct val="150000"/>
              </a:lnSpc>
              <a:buFont typeface="+mj-lt"/>
              <a:buAutoNum type="arabicParenR" startAt="7"/>
            </a:pPr>
            <a:r>
              <a:rPr lang="en-US" dirty="0">
                <a:latin typeface="Palatino Linotype" panose="02040502050505030304" pitchFamily="18" charset="0"/>
              </a:rPr>
              <a:t>If a heteroatom occupies a position of fusion, the </a:t>
            </a:r>
            <a:r>
              <a:rPr lang="en-US" b="1" dirty="0">
                <a:effectLst>
                  <a:outerShdw blurRad="38100" dist="38100" dir="2700000" algn="tl">
                    <a:srgbClr val="000000">
                      <a:alpha val="43137"/>
                    </a:srgbClr>
                  </a:outerShdw>
                </a:effectLst>
                <a:latin typeface="Palatino Linotype" panose="02040502050505030304" pitchFamily="18" charset="0"/>
              </a:rPr>
              <a:t>base</a:t>
            </a:r>
            <a:r>
              <a:rPr lang="en-US" dirty="0">
                <a:latin typeface="Palatino Linotype" panose="02040502050505030304" pitchFamily="18" charset="0"/>
              </a:rPr>
              <a:t> ring will have a greater variety of heteroatoms</a:t>
            </a:r>
            <a:r>
              <a:rPr lang="en-US" dirty="0">
                <a:solidFill>
                  <a:srgbClr val="595959"/>
                </a:solidFill>
                <a:latin typeface="Palatino Linotype" panose="02040502050505030304" pitchFamily="18" charset="0"/>
              </a:rPr>
              <a:t>.</a:t>
            </a:r>
            <a:endParaRPr lang="en-US" b="1" dirty="0">
              <a:effectLst>
                <a:outerShdw blurRad="38100" dist="38100" dir="2700000" algn="tl">
                  <a:srgbClr val="000000">
                    <a:alpha val="43137"/>
                  </a:srgbClr>
                </a:outerShdw>
              </a:effectLst>
              <a:latin typeface="Palatino Linotype" panose="02040502050505030304" pitchFamily="18" charset="0"/>
            </a:endParaRPr>
          </a:p>
        </p:txBody>
      </p:sp>
      <p:graphicFrame>
        <p:nvGraphicFramePr>
          <p:cNvPr id="16" name="Object 15">
            <a:extLst>
              <a:ext uri="{FF2B5EF4-FFF2-40B4-BE49-F238E27FC236}">
                <a16:creationId xmlns:a16="http://schemas.microsoft.com/office/drawing/2014/main" id="{34D5C4D7-C24C-4D5D-BE01-DE08EFDC4339}"/>
              </a:ext>
            </a:extLst>
          </p:cNvPr>
          <p:cNvGraphicFramePr>
            <a:graphicFrameLocks noChangeAspect="1"/>
          </p:cNvGraphicFramePr>
          <p:nvPr>
            <p:extLst>
              <p:ext uri="{D42A27DB-BD31-4B8C-83A1-F6EECF244321}">
                <p14:modId xmlns:p14="http://schemas.microsoft.com/office/powerpoint/2010/main" val="3411700719"/>
              </p:ext>
            </p:extLst>
          </p:nvPr>
        </p:nvGraphicFramePr>
        <p:xfrm>
          <a:off x="1939925" y="3611563"/>
          <a:ext cx="5759450" cy="1365250"/>
        </p:xfrm>
        <a:graphic>
          <a:graphicData uri="http://schemas.openxmlformats.org/presentationml/2006/ole">
            <mc:AlternateContent xmlns:mc="http://schemas.openxmlformats.org/markup-compatibility/2006">
              <mc:Choice xmlns:v="urn:schemas-microsoft-com:vml" Requires="v">
                <p:oleObj spid="_x0000_s43085" name="CS ChemDraw Drawing" r:id="rId3" imgW="4472733" imgH="1061539" progId="ChemDraw.Document.6.0">
                  <p:embed/>
                </p:oleObj>
              </mc:Choice>
              <mc:Fallback>
                <p:oleObj name="CS ChemDraw Drawing" r:id="rId3" imgW="4472733" imgH="1061539" progId="ChemDraw.Document.6.0">
                  <p:embed/>
                  <p:pic>
                    <p:nvPicPr>
                      <p:cNvPr id="14" name="Object 13">
                        <a:extLst>
                          <a:ext uri="{FF2B5EF4-FFF2-40B4-BE49-F238E27FC236}">
                            <a16:creationId xmlns:a16="http://schemas.microsoft.com/office/drawing/2014/main" id="{56021F3F-0EE5-48BC-8605-D1F4B33483B6}"/>
                          </a:ext>
                        </a:extLst>
                      </p:cNvPr>
                      <p:cNvPicPr/>
                      <p:nvPr/>
                    </p:nvPicPr>
                    <p:blipFill>
                      <a:blip r:embed="rId4"/>
                      <a:stretch>
                        <a:fillRect/>
                      </a:stretch>
                    </p:blipFill>
                    <p:spPr>
                      <a:xfrm>
                        <a:off x="1939925" y="3611563"/>
                        <a:ext cx="5759450" cy="1365250"/>
                      </a:xfrm>
                      <a:prstGeom prst="rect">
                        <a:avLst/>
                      </a:prstGeom>
                    </p:spPr>
                  </p:pic>
                </p:oleObj>
              </mc:Fallback>
            </mc:AlternateContent>
          </a:graphicData>
        </a:graphic>
      </p:graphicFrame>
      <p:sp>
        <p:nvSpPr>
          <p:cNvPr id="21" name="TextBox 20">
            <a:extLst>
              <a:ext uri="{FF2B5EF4-FFF2-40B4-BE49-F238E27FC236}">
                <a16:creationId xmlns:a16="http://schemas.microsoft.com/office/drawing/2014/main" id="{5C6F6C98-8DA7-4B76-AE62-1E866CEE99F8}"/>
              </a:ext>
            </a:extLst>
          </p:cNvPr>
          <p:cNvSpPr txBox="1"/>
          <p:nvPr/>
        </p:nvSpPr>
        <p:spPr>
          <a:xfrm>
            <a:off x="6783861" y="5210773"/>
            <a:ext cx="1260389" cy="369332"/>
          </a:xfrm>
          <a:prstGeom prst="rect">
            <a:avLst/>
          </a:prstGeom>
          <a:noFill/>
        </p:spPr>
        <p:txBody>
          <a:bodyPr wrap="square" rtlCol="0">
            <a:spAutoFit/>
          </a:bodyPr>
          <a:lstStyle/>
          <a:p>
            <a:pPr algn="ctr"/>
            <a:r>
              <a:rPr lang="en-US" b="1" dirty="0">
                <a:effectLst>
                  <a:outerShdw blurRad="38100" dist="38100" dir="2700000" algn="tl">
                    <a:srgbClr val="000000">
                      <a:alpha val="43137"/>
                    </a:srgbClr>
                  </a:outerShdw>
                </a:effectLst>
                <a:latin typeface="Palatino Linotype" panose="02040502050505030304" pitchFamily="18" charset="0"/>
              </a:rPr>
              <a:t>Base</a:t>
            </a:r>
            <a:r>
              <a:rPr lang="en-US" b="1" dirty="0">
                <a:solidFill>
                  <a:srgbClr val="595959"/>
                </a:solidFill>
                <a:latin typeface="Palatino Linotype" panose="02040502050505030304" pitchFamily="18" charset="0"/>
              </a:rPr>
              <a:t> ring</a:t>
            </a:r>
            <a:endParaRPr lang="en-US" b="1" dirty="0">
              <a:solidFill>
                <a:srgbClr val="0070C0"/>
              </a:solidFill>
              <a:effectLst>
                <a:outerShdw blurRad="38100" dist="38100" dir="2700000" algn="tl">
                  <a:srgbClr val="000000">
                    <a:alpha val="43137"/>
                  </a:srgbClr>
                </a:outerShdw>
              </a:effectLst>
              <a:latin typeface="Palatino Linotype" panose="02040502050505030304" pitchFamily="18" charset="0"/>
            </a:endParaRPr>
          </a:p>
        </p:txBody>
      </p:sp>
      <p:sp>
        <p:nvSpPr>
          <p:cNvPr id="22" name="TextBox 21">
            <a:extLst>
              <a:ext uri="{FF2B5EF4-FFF2-40B4-BE49-F238E27FC236}">
                <a16:creationId xmlns:a16="http://schemas.microsoft.com/office/drawing/2014/main" id="{14C6F933-56E3-46F7-923E-0C4AD1FC8C29}"/>
              </a:ext>
            </a:extLst>
          </p:cNvPr>
          <p:cNvSpPr txBox="1"/>
          <p:nvPr/>
        </p:nvSpPr>
        <p:spPr>
          <a:xfrm>
            <a:off x="5132172" y="5205450"/>
            <a:ext cx="1404551" cy="369332"/>
          </a:xfrm>
          <a:prstGeom prst="rect">
            <a:avLst/>
          </a:prstGeom>
          <a:noFill/>
        </p:spPr>
        <p:txBody>
          <a:bodyPr wrap="square" rtlCol="0">
            <a:spAutoFit/>
          </a:bodyPr>
          <a:lstStyle/>
          <a:p>
            <a:pPr algn="ctr"/>
            <a:r>
              <a:rPr lang="en-US" b="1" dirty="0">
                <a:solidFill>
                  <a:schemeClr val="accent2">
                    <a:lumMod val="75000"/>
                  </a:schemeClr>
                </a:solidFill>
                <a:effectLst>
                  <a:outerShdw blurRad="38100" dist="38100" dir="2700000" algn="tl">
                    <a:srgbClr val="000000">
                      <a:alpha val="43137"/>
                    </a:srgbClr>
                  </a:outerShdw>
                </a:effectLst>
                <a:latin typeface="Palatino Linotype" panose="02040502050505030304" pitchFamily="18" charset="0"/>
              </a:rPr>
              <a:t>Fused</a:t>
            </a:r>
            <a:r>
              <a:rPr lang="en-US" b="1" dirty="0">
                <a:solidFill>
                  <a:srgbClr val="595959"/>
                </a:solidFill>
                <a:effectLst>
                  <a:outerShdw blurRad="38100" dist="38100" dir="2700000" algn="tl">
                    <a:srgbClr val="000000">
                      <a:alpha val="43137"/>
                    </a:srgbClr>
                  </a:outerShdw>
                </a:effectLst>
                <a:latin typeface="Palatino Linotype" panose="02040502050505030304" pitchFamily="18" charset="0"/>
              </a:rPr>
              <a:t> </a:t>
            </a:r>
            <a:r>
              <a:rPr lang="en-US" b="1" dirty="0">
                <a:solidFill>
                  <a:srgbClr val="595959"/>
                </a:solidFill>
                <a:latin typeface="Palatino Linotype" panose="02040502050505030304" pitchFamily="18" charset="0"/>
              </a:rPr>
              <a:t>ring</a:t>
            </a:r>
            <a:endParaRPr lang="en-US" b="1" dirty="0">
              <a:solidFill>
                <a:srgbClr val="0070C0"/>
              </a:solidFill>
              <a:effectLst>
                <a:outerShdw blurRad="38100" dist="38100" dir="2700000" algn="tl">
                  <a:srgbClr val="000000">
                    <a:alpha val="43137"/>
                  </a:srgbClr>
                </a:outerShdw>
              </a:effectLst>
              <a:latin typeface="Palatino Linotype" panose="02040502050505030304" pitchFamily="18" charset="0"/>
            </a:endParaRPr>
          </a:p>
        </p:txBody>
      </p:sp>
      <p:sp>
        <p:nvSpPr>
          <p:cNvPr id="23" name="TextBox 22">
            <a:extLst>
              <a:ext uri="{FF2B5EF4-FFF2-40B4-BE49-F238E27FC236}">
                <a16:creationId xmlns:a16="http://schemas.microsoft.com/office/drawing/2014/main" id="{DD21D2E1-08BA-45FD-8942-F79897B96BCC}"/>
              </a:ext>
            </a:extLst>
          </p:cNvPr>
          <p:cNvSpPr txBox="1"/>
          <p:nvPr/>
        </p:nvSpPr>
        <p:spPr>
          <a:xfrm>
            <a:off x="6623222" y="5457832"/>
            <a:ext cx="1519881" cy="369332"/>
          </a:xfrm>
          <a:prstGeom prst="rect">
            <a:avLst/>
          </a:prstGeom>
          <a:noFill/>
        </p:spPr>
        <p:txBody>
          <a:bodyPr wrap="square" rtlCol="0">
            <a:spAutoFit/>
          </a:bodyPr>
          <a:lstStyle/>
          <a:p>
            <a:pPr algn="ctr"/>
            <a:r>
              <a:rPr lang="en-US" b="1" dirty="0">
                <a:solidFill>
                  <a:srgbClr val="595959"/>
                </a:solidFill>
                <a:effectLst>
                  <a:outerShdw blurRad="38100" dist="38100" dir="2700000" algn="tl">
                    <a:srgbClr val="000000">
                      <a:alpha val="43137"/>
                    </a:srgbClr>
                  </a:outerShdw>
                </a:effectLst>
                <a:latin typeface="Palatino Linotype" panose="02040502050505030304" pitchFamily="18" charset="0"/>
              </a:rPr>
              <a:t>[1,3]</a:t>
            </a:r>
            <a:r>
              <a:rPr lang="en-US" b="1" dirty="0" err="1">
                <a:solidFill>
                  <a:srgbClr val="595959"/>
                </a:solidFill>
                <a:effectLst>
                  <a:outerShdw blurRad="38100" dist="38100" dir="2700000" algn="tl">
                    <a:srgbClr val="000000">
                      <a:alpha val="43137"/>
                    </a:srgbClr>
                  </a:outerShdw>
                </a:effectLst>
                <a:latin typeface="Palatino Linotype" panose="02040502050505030304" pitchFamily="18" charset="0"/>
              </a:rPr>
              <a:t>thiazole</a:t>
            </a:r>
            <a:endParaRPr lang="en-US" b="1" dirty="0">
              <a:solidFill>
                <a:srgbClr val="595959"/>
              </a:solidFill>
              <a:effectLst>
                <a:outerShdw blurRad="38100" dist="38100" dir="2700000" algn="tl">
                  <a:srgbClr val="000000">
                    <a:alpha val="43137"/>
                  </a:srgbClr>
                </a:outerShdw>
              </a:effectLst>
              <a:latin typeface="Palatino Linotype" panose="02040502050505030304" pitchFamily="18" charset="0"/>
            </a:endParaRPr>
          </a:p>
        </p:txBody>
      </p:sp>
      <p:sp>
        <p:nvSpPr>
          <p:cNvPr id="24" name="TextBox 23">
            <a:extLst>
              <a:ext uri="{FF2B5EF4-FFF2-40B4-BE49-F238E27FC236}">
                <a16:creationId xmlns:a16="http://schemas.microsoft.com/office/drawing/2014/main" id="{B7EDBEEB-345F-408B-9AD6-CECF3D2E88B6}"/>
              </a:ext>
            </a:extLst>
          </p:cNvPr>
          <p:cNvSpPr txBox="1"/>
          <p:nvPr/>
        </p:nvSpPr>
        <p:spPr>
          <a:xfrm>
            <a:off x="4716264" y="5474307"/>
            <a:ext cx="2237873" cy="369332"/>
          </a:xfrm>
          <a:prstGeom prst="rect">
            <a:avLst/>
          </a:prstGeom>
          <a:noFill/>
        </p:spPr>
        <p:txBody>
          <a:bodyPr wrap="square" rtlCol="0">
            <a:spAutoFit/>
          </a:bodyPr>
          <a:lstStyle/>
          <a:p>
            <a:pPr algn="ctr"/>
            <a:r>
              <a:rPr lang="en-US" b="1" dirty="0">
                <a:solidFill>
                  <a:srgbClr val="595959"/>
                </a:solidFill>
                <a:effectLst>
                  <a:outerShdw blurRad="38100" dist="38100" dir="2700000" algn="tl">
                    <a:srgbClr val="000000">
                      <a:alpha val="43137"/>
                    </a:srgbClr>
                  </a:outerShdw>
                </a:effectLst>
                <a:latin typeface="Palatino Linotype" panose="02040502050505030304" pitchFamily="18" charset="0"/>
              </a:rPr>
              <a:t>1</a:t>
            </a:r>
            <a:r>
              <a:rPr lang="en-US" b="1" i="1" dirty="0">
                <a:solidFill>
                  <a:srgbClr val="595959"/>
                </a:solidFill>
                <a:effectLst>
                  <a:outerShdw blurRad="38100" dist="38100" dir="2700000" algn="tl">
                    <a:srgbClr val="000000">
                      <a:alpha val="43137"/>
                    </a:srgbClr>
                  </a:outerShdw>
                </a:effectLst>
                <a:latin typeface="Palatino Linotype" panose="02040502050505030304" pitchFamily="18" charset="0"/>
              </a:rPr>
              <a:t>H</a:t>
            </a:r>
            <a:r>
              <a:rPr lang="en-US" b="1" dirty="0">
                <a:solidFill>
                  <a:srgbClr val="595959"/>
                </a:solidFill>
                <a:effectLst>
                  <a:outerShdw blurRad="38100" dist="38100" dir="2700000" algn="tl">
                    <a:srgbClr val="000000">
                      <a:alpha val="43137"/>
                    </a:srgbClr>
                  </a:outerShdw>
                </a:effectLst>
                <a:latin typeface="Palatino Linotype" panose="02040502050505030304" pitchFamily="18" charset="0"/>
              </a:rPr>
              <a:t>-imidazole</a:t>
            </a:r>
          </a:p>
        </p:txBody>
      </p:sp>
      <p:graphicFrame>
        <p:nvGraphicFramePr>
          <p:cNvPr id="25" name="Object 24">
            <a:extLst>
              <a:ext uri="{FF2B5EF4-FFF2-40B4-BE49-F238E27FC236}">
                <a16:creationId xmlns:a16="http://schemas.microsoft.com/office/drawing/2014/main" id="{A78C4463-BEAA-44CB-9296-92B072DE563C}"/>
              </a:ext>
            </a:extLst>
          </p:cNvPr>
          <p:cNvGraphicFramePr>
            <a:graphicFrameLocks noChangeAspect="1"/>
          </p:cNvGraphicFramePr>
          <p:nvPr>
            <p:extLst>
              <p:ext uri="{D42A27DB-BD31-4B8C-83A1-F6EECF244321}">
                <p14:modId xmlns:p14="http://schemas.microsoft.com/office/powerpoint/2010/main" val="2243984710"/>
              </p:ext>
            </p:extLst>
          </p:nvPr>
        </p:nvGraphicFramePr>
        <p:xfrm>
          <a:off x="4285095" y="5223819"/>
          <a:ext cx="547687" cy="190500"/>
        </p:xfrm>
        <a:graphic>
          <a:graphicData uri="http://schemas.openxmlformats.org/presentationml/2006/ole">
            <mc:AlternateContent xmlns:mc="http://schemas.openxmlformats.org/markup-compatibility/2006">
              <mc:Choice xmlns:v="urn:schemas-microsoft-com:vml" Requires="v">
                <p:oleObj spid="_x0000_s43086" name="CS ChemDraw Drawing" r:id="rId5" imgW="424938" imgH="147579" progId="ChemDraw.Document.6.0">
                  <p:embed/>
                </p:oleObj>
              </mc:Choice>
              <mc:Fallback>
                <p:oleObj name="CS ChemDraw Drawing" r:id="rId5" imgW="424938" imgH="147579" progId="ChemDraw.Document.6.0">
                  <p:embed/>
                  <p:pic>
                    <p:nvPicPr>
                      <p:cNvPr id="22" name="Object 21">
                        <a:extLst>
                          <a:ext uri="{FF2B5EF4-FFF2-40B4-BE49-F238E27FC236}">
                            <a16:creationId xmlns:a16="http://schemas.microsoft.com/office/drawing/2014/main" id="{435DC308-6398-48F6-A6E1-EA5B817260D9}"/>
                          </a:ext>
                        </a:extLst>
                      </p:cNvPr>
                      <p:cNvPicPr/>
                      <p:nvPr/>
                    </p:nvPicPr>
                    <p:blipFill>
                      <a:blip r:embed="rId6"/>
                      <a:stretch>
                        <a:fillRect/>
                      </a:stretch>
                    </p:blipFill>
                    <p:spPr>
                      <a:xfrm>
                        <a:off x="4285095" y="5223819"/>
                        <a:ext cx="547687" cy="190500"/>
                      </a:xfrm>
                      <a:prstGeom prst="rect">
                        <a:avLst/>
                      </a:prstGeom>
                    </p:spPr>
                  </p:pic>
                </p:oleObj>
              </mc:Fallback>
            </mc:AlternateContent>
          </a:graphicData>
        </a:graphic>
      </p:graphicFrame>
      <p:sp>
        <p:nvSpPr>
          <p:cNvPr id="26" name="TextBox 25">
            <a:extLst>
              <a:ext uri="{FF2B5EF4-FFF2-40B4-BE49-F238E27FC236}">
                <a16:creationId xmlns:a16="http://schemas.microsoft.com/office/drawing/2014/main" id="{ED4D4023-E015-4683-A579-F2DEAF17658F}"/>
              </a:ext>
            </a:extLst>
          </p:cNvPr>
          <p:cNvSpPr txBox="1"/>
          <p:nvPr/>
        </p:nvSpPr>
        <p:spPr>
          <a:xfrm>
            <a:off x="1050324" y="5090374"/>
            <a:ext cx="3336323" cy="369332"/>
          </a:xfrm>
          <a:prstGeom prst="rect">
            <a:avLst/>
          </a:prstGeom>
          <a:noFill/>
        </p:spPr>
        <p:txBody>
          <a:bodyPr wrap="square" rtlCol="0">
            <a:spAutoFit/>
          </a:bodyPr>
          <a:lstStyle/>
          <a:p>
            <a:pPr algn="ctr"/>
            <a:r>
              <a:rPr lang="en-US" b="1" dirty="0" err="1">
                <a:solidFill>
                  <a:schemeClr val="accent2">
                    <a:lumMod val="75000"/>
                  </a:schemeClr>
                </a:solidFill>
                <a:effectLst>
                  <a:outerShdw blurRad="38100" dist="38100" dir="2700000" algn="tl">
                    <a:srgbClr val="000000">
                      <a:alpha val="43137"/>
                    </a:srgbClr>
                  </a:outerShdw>
                </a:effectLst>
                <a:latin typeface="Palatino Linotype" panose="02040502050505030304" pitchFamily="18" charset="0"/>
              </a:rPr>
              <a:t>Imidazo</a:t>
            </a:r>
            <a:r>
              <a:rPr lang="en-US" b="1" dirty="0">
                <a:solidFill>
                  <a:srgbClr val="595959"/>
                </a:solidFill>
                <a:latin typeface="Palatino Linotype" panose="02040502050505030304" pitchFamily="18" charset="0"/>
              </a:rPr>
              <a:t> [</a:t>
            </a:r>
            <a:r>
              <a:rPr lang="en-US" b="1" dirty="0">
                <a:solidFill>
                  <a:srgbClr val="30ACEC"/>
                </a:solidFill>
                <a:latin typeface="Palatino Linotype" panose="02040502050505030304" pitchFamily="18" charset="0"/>
              </a:rPr>
              <a:t>2,1-</a:t>
            </a:r>
            <a:r>
              <a:rPr lang="en-US" b="1" i="1" dirty="0">
                <a:solidFill>
                  <a:srgbClr val="30ACEC"/>
                </a:solidFill>
                <a:latin typeface="Palatino Linotype" panose="02040502050505030304" pitchFamily="18" charset="0"/>
              </a:rPr>
              <a:t>b</a:t>
            </a:r>
            <a:r>
              <a:rPr lang="en-US" b="1" dirty="0">
                <a:solidFill>
                  <a:srgbClr val="595959"/>
                </a:solidFill>
                <a:latin typeface="Palatino Linotype" panose="02040502050505030304" pitchFamily="18" charset="0"/>
              </a:rPr>
              <a:t>] </a:t>
            </a:r>
            <a:r>
              <a:rPr lang="en-US" b="1" dirty="0">
                <a:solidFill>
                  <a:srgbClr val="595959"/>
                </a:solidFill>
                <a:effectLst>
                  <a:outerShdw blurRad="38100" dist="38100" dir="2700000" algn="tl">
                    <a:srgbClr val="000000">
                      <a:alpha val="43137"/>
                    </a:srgbClr>
                  </a:outerShdw>
                </a:effectLst>
                <a:latin typeface="Palatino Linotype" panose="02040502050505030304" pitchFamily="18" charset="0"/>
              </a:rPr>
              <a:t>[1,3]</a:t>
            </a:r>
            <a:r>
              <a:rPr lang="en-US" b="1" dirty="0" err="1">
                <a:effectLst>
                  <a:outerShdw blurRad="38100" dist="38100" dir="2700000" algn="tl">
                    <a:srgbClr val="000000">
                      <a:alpha val="43137"/>
                    </a:srgbClr>
                  </a:outerShdw>
                </a:effectLst>
                <a:latin typeface="Palatino Linotype" panose="02040502050505030304" pitchFamily="18" charset="0"/>
              </a:rPr>
              <a:t>thiazole</a:t>
            </a:r>
            <a:endParaRPr lang="en-US" b="1" dirty="0">
              <a:effectLst>
                <a:outerShdw blurRad="38100" dist="38100" dir="2700000" algn="tl">
                  <a:srgbClr val="000000">
                    <a:alpha val="43137"/>
                  </a:srgbClr>
                </a:outerShdw>
              </a:effectLst>
              <a:latin typeface="Palatino Linotype" panose="02040502050505030304" pitchFamily="18" charset="0"/>
            </a:endParaRPr>
          </a:p>
        </p:txBody>
      </p:sp>
      <p:sp>
        <p:nvSpPr>
          <p:cNvPr id="13" name="TextBox 12">
            <a:extLst>
              <a:ext uri="{FF2B5EF4-FFF2-40B4-BE49-F238E27FC236}">
                <a16:creationId xmlns:a16="http://schemas.microsoft.com/office/drawing/2014/main" id="{123C4517-1C8B-4BFD-951D-CE4E76D60067}"/>
              </a:ext>
            </a:extLst>
          </p:cNvPr>
          <p:cNvSpPr txBox="1"/>
          <p:nvPr/>
        </p:nvSpPr>
        <p:spPr>
          <a:xfrm>
            <a:off x="920750" y="806450"/>
            <a:ext cx="7962900" cy="506870"/>
          </a:xfrm>
          <a:prstGeom prst="rect">
            <a:avLst/>
          </a:prstGeom>
          <a:noFill/>
        </p:spPr>
        <p:txBody>
          <a:bodyPr wrap="square" rtlCol="0">
            <a:spAutoFit/>
          </a:bodyPr>
          <a:lstStyle/>
          <a:p>
            <a:pPr marL="514350" indent="-514350" algn="just">
              <a:lnSpc>
                <a:spcPct val="150000"/>
              </a:lnSpc>
              <a:buClr>
                <a:schemeClr val="tx1"/>
              </a:buClr>
              <a:buFont typeface="+mj-lt"/>
              <a:buAutoNum type="romanUcPeriod" startAt="2"/>
            </a:pPr>
            <a:r>
              <a:rPr lang="en-US" sz="2000" b="1" dirty="0">
                <a:solidFill>
                  <a:schemeClr val="tx1">
                    <a:lumMod val="50000"/>
                  </a:schemeClr>
                </a:solidFill>
                <a:effectLst>
                  <a:outerShdw blurRad="38100" dist="38100" dir="2700000" algn="tl">
                    <a:srgbClr val="000000">
                      <a:alpha val="43137"/>
                    </a:srgbClr>
                  </a:outerShdw>
                </a:effectLst>
                <a:latin typeface="Palatino Linotype" panose="02040502050505030304" pitchFamily="18" charset="0"/>
              </a:rPr>
              <a:t>Fused Heterocyclic Compounds:</a:t>
            </a:r>
          </a:p>
        </p:txBody>
      </p:sp>
    </p:spTree>
    <p:extLst>
      <p:ext uri="{BB962C8B-B14F-4D97-AF65-F5344CB8AC3E}">
        <p14:creationId xmlns:p14="http://schemas.microsoft.com/office/powerpoint/2010/main" val="182269709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66E7B45-57A7-46DD-BC2E-85F8D1FBD862}"/>
              </a:ext>
            </a:extLst>
          </p:cNvPr>
          <p:cNvSpPr>
            <a:spLocks noGrp="1"/>
          </p:cNvSpPr>
          <p:nvPr>
            <p:ph type="sldNum" sz="quarter" idx="12"/>
          </p:nvPr>
        </p:nvSpPr>
        <p:spPr/>
        <p:txBody>
          <a:bodyPr/>
          <a:lstStyle/>
          <a:p>
            <a:fld id="{1D94C029-46D2-4EB7-AD29-70B14203DBE4}" type="slidenum">
              <a:rPr lang="en-US" smtClean="0"/>
              <a:t>47</a:t>
            </a:fld>
            <a:endParaRPr lang="en-US"/>
          </a:p>
        </p:txBody>
      </p:sp>
      <p:sp>
        <p:nvSpPr>
          <p:cNvPr id="12" name="Title 12">
            <a:extLst>
              <a:ext uri="{FF2B5EF4-FFF2-40B4-BE49-F238E27FC236}">
                <a16:creationId xmlns:a16="http://schemas.microsoft.com/office/drawing/2014/main" id="{3D9916A7-19AB-4A41-B4BD-9BEC201CD9C5}"/>
              </a:ext>
            </a:extLst>
          </p:cNvPr>
          <p:cNvSpPr>
            <a:spLocks noGrp="1"/>
          </p:cNvSpPr>
          <p:nvPr>
            <p:ph type="title"/>
          </p:nvPr>
        </p:nvSpPr>
        <p:spPr>
          <a:xfrm>
            <a:off x="1060333" y="171451"/>
            <a:ext cx="8300230" cy="704849"/>
          </a:xfrm>
        </p:spPr>
        <p:txBody>
          <a:bodyPr>
            <a:noAutofit/>
          </a:bodyPr>
          <a:lstStyle/>
          <a:p>
            <a:pPr algn="l"/>
            <a:r>
              <a:rPr lang="en-US" sz="4400" b="1" dirty="0">
                <a:solidFill>
                  <a:srgbClr val="30ACEC"/>
                </a:solidFill>
                <a:effectLst>
                  <a:outerShdw blurRad="38100" dist="38100" dir="2700000" algn="tl">
                    <a:srgbClr val="000000">
                      <a:alpha val="43137"/>
                    </a:srgbClr>
                  </a:outerShdw>
                </a:effectLst>
              </a:rPr>
              <a:t>2. The </a:t>
            </a:r>
            <a:r>
              <a:rPr lang="en-US" sz="4400" b="1" dirty="0" err="1">
                <a:solidFill>
                  <a:srgbClr val="30ACEC"/>
                </a:solidFill>
                <a:effectLst>
                  <a:outerShdw blurRad="38100" dist="38100" dir="2700000" algn="tl">
                    <a:srgbClr val="000000">
                      <a:alpha val="43137"/>
                    </a:srgbClr>
                  </a:outerShdw>
                </a:effectLst>
              </a:rPr>
              <a:t>Hantzsch</a:t>
            </a:r>
            <a:r>
              <a:rPr lang="en-US" sz="4400" b="1" dirty="0">
                <a:solidFill>
                  <a:srgbClr val="30ACEC"/>
                </a:solidFill>
                <a:effectLst>
                  <a:outerShdw blurRad="38100" dist="38100" dir="2700000" algn="tl">
                    <a:srgbClr val="000000">
                      <a:alpha val="43137"/>
                    </a:srgbClr>
                  </a:outerShdw>
                </a:effectLst>
              </a:rPr>
              <a:t>-Widman Nomenclature</a:t>
            </a:r>
          </a:p>
        </p:txBody>
      </p:sp>
      <p:sp>
        <p:nvSpPr>
          <p:cNvPr id="8" name="Rectangle 7">
            <a:extLst>
              <a:ext uri="{FF2B5EF4-FFF2-40B4-BE49-F238E27FC236}">
                <a16:creationId xmlns:a16="http://schemas.microsoft.com/office/drawing/2014/main" id="{C1D5AF37-E325-4503-9C03-CBFDBD300F9D}"/>
              </a:ext>
            </a:extLst>
          </p:cNvPr>
          <p:cNvSpPr/>
          <p:nvPr/>
        </p:nvSpPr>
        <p:spPr>
          <a:xfrm>
            <a:off x="985252" y="1429545"/>
            <a:ext cx="7899256" cy="707886"/>
          </a:xfrm>
          <a:prstGeom prst="rect">
            <a:avLst/>
          </a:prstGeom>
        </p:spPr>
        <p:txBody>
          <a:bodyPr wrap="square">
            <a:spAutoFit/>
          </a:bodyPr>
          <a:lstStyle/>
          <a:p>
            <a:pPr marL="285750" indent="-285750">
              <a:buFont typeface="Courier New" panose="02070309020205020404" pitchFamily="49" charset="0"/>
              <a:buChar char="o"/>
            </a:pPr>
            <a:r>
              <a:rPr lang="en-US" sz="2000" u="sng" dirty="0">
                <a:latin typeface="Palatino Linotype" panose="02040502050505030304" pitchFamily="18" charset="0"/>
              </a:rPr>
              <a:t>Number the fused system starting from the first atom after the fusion point, following the rules in sequence:</a:t>
            </a:r>
          </a:p>
        </p:txBody>
      </p:sp>
      <p:sp>
        <p:nvSpPr>
          <p:cNvPr id="6" name="Rectangle 5">
            <a:extLst>
              <a:ext uri="{FF2B5EF4-FFF2-40B4-BE49-F238E27FC236}">
                <a16:creationId xmlns:a16="http://schemas.microsoft.com/office/drawing/2014/main" id="{278EAA47-7BBA-4A4B-BFD0-2CB8980C0BEB}"/>
              </a:ext>
            </a:extLst>
          </p:cNvPr>
          <p:cNvSpPr/>
          <p:nvPr/>
        </p:nvSpPr>
        <p:spPr>
          <a:xfrm>
            <a:off x="1160089" y="2153608"/>
            <a:ext cx="7813843" cy="465448"/>
          </a:xfrm>
          <a:prstGeom prst="rect">
            <a:avLst/>
          </a:prstGeom>
        </p:spPr>
        <p:txBody>
          <a:bodyPr wrap="square">
            <a:spAutoFit/>
          </a:bodyPr>
          <a:lstStyle/>
          <a:p>
            <a:pPr marL="342900" indent="-342900">
              <a:lnSpc>
                <a:spcPct val="150000"/>
              </a:lnSpc>
              <a:buFont typeface="+mj-lt"/>
              <a:buAutoNum type="arabicParenR"/>
            </a:pPr>
            <a:r>
              <a:rPr lang="en-US" dirty="0">
                <a:latin typeface="Palatino Linotype" panose="02040502050505030304" pitchFamily="18" charset="0"/>
              </a:rPr>
              <a:t>The heteroatoms </a:t>
            </a:r>
            <a:r>
              <a:rPr lang="en-US" dirty="0">
                <a:solidFill>
                  <a:srgbClr val="30ACEC"/>
                </a:solidFill>
                <a:latin typeface="Palatino Linotype" panose="02040502050505030304" pitchFamily="18" charset="0"/>
              </a:rPr>
              <a:t>saturated</a:t>
            </a:r>
            <a:r>
              <a:rPr lang="en-US" dirty="0">
                <a:latin typeface="Palatino Linotype" panose="02040502050505030304" pitchFamily="18" charset="0"/>
              </a:rPr>
              <a:t> will have the lowest possible numbers.</a:t>
            </a:r>
          </a:p>
        </p:txBody>
      </p:sp>
      <p:sp>
        <p:nvSpPr>
          <p:cNvPr id="20" name="TextBox 19">
            <a:extLst>
              <a:ext uri="{FF2B5EF4-FFF2-40B4-BE49-F238E27FC236}">
                <a16:creationId xmlns:a16="http://schemas.microsoft.com/office/drawing/2014/main" id="{8047428B-9F13-4082-A410-D768B0E9BC76}"/>
              </a:ext>
            </a:extLst>
          </p:cNvPr>
          <p:cNvSpPr txBox="1"/>
          <p:nvPr/>
        </p:nvSpPr>
        <p:spPr>
          <a:xfrm>
            <a:off x="4304371" y="3950308"/>
            <a:ext cx="786613" cy="307777"/>
          </a:xfrm>
          <a:prstGeom prst="rect">
            <a:avLst/>
          </a:prstGeom>
          <a:noFill/>
        </p:spPr>
        <p:txBody>
          <a:bodyPr wrap="square" rtlCol="0">
            <a:spAutoFit/>
          </a:bodyPr>
          <a:lstStyle/>
          <a:p>
            <a:pPr algn="ctr"/>
            <a:r>
              <a:rPr lang="en-US" sz="1400" b="1" dirty="0">
                <a:solidFill>
                  <a:srgbClr val="FF0000"/>
                </a:solidFill>
                <a:effectLst>
                  <a:outerShdw blurRad="38100" dist="38100" dir="2700000" algn="tl">
                    <a:srgbClr val="000000">
                      <a:alpha val="43137"/>
                    </a:srgbClr>
                  </a:outerShdw>
                </a:effectLst>
                <a:latin typeface="Palatino Linotype" panose="02040502050505030304" pitchFamily="18" charset="0"/>
              </a:rPr>
              <a:t>NOT</a:t>
            </a:r>
          </a:p>
        </p:txBody>
      </p:sp>
      <p:sp>
        <p:nvSpPr>
          <p:cNvPr id="23" name="TextBox 22">
            <a:extLst>
              <a:ext uri="{FF2B5EF4-FFF2-40B4-BE49-F238E27FC236}">
                <a16:creationId xmlns:a16="http://schemas.microsoft.com/office/drawing/2014/main" id="{1D30E4C7-D3A0-4A2E-A7F0-9DA5F38FC9E3}"/>
              </a:ext>
            </a:extLst>
          </p:cNvPr>
          <p:cNvSpPr txBox="1"/>
          <p:nvPr/>
        </p:nvSpPr>
        <p:spPr>
          <a:xfrm>
            <a:off x="3163331" y="4213044"/>
            <a:ext cx="2946762" cy="369332"/>
          </a:xfrm>
          <a:prstGeom prst="rect">
            <a:avLst/>
          </a:prstGeom>
          <a:noFill/>
        </p:spPr>
        <p:txBody>
          <a:bodyPr wrap="square" rtlCol="0">
            <a:spAutoFit/>
          </a:bodyPr>
          <a:lstStyle/>
          <a:p>
            <a:pPr algn="ctr"/>
            <a:r>
              <a:rPr lang="en-US" b="1" dirty="0">
                <a:solidFill>
                  <a:srgbClr val="595959"/>
                </a:solidFill>
                <a:latin typeface="Palatino Linotype" panose="02040502050505030304" pitchFamily="18" charset="0"/>
              </a:rPr>
              <a:t>1</a:t>
            </a:r>
            <a:r>
              <a:rPr lang="en-US" b="1" i="1" dirty="0">
                <a:solidFill>
                  <a:srgbClr val="595959"/>
                </a:solidFill>
                <a:latin typeface="Palatino Linotype" panose="02040502050505030304" pitchFamily="18" charset="0"/>
              </a:rPr>
              <a:t>H</a:t>
            </a:r>
            <a:r>
              <a:rPr lang="en-US" b="1" dirty="0">
                <a:solidFill>
                  <a:srgbClr val="595959"/>
                </a:solidFill>
                <a:latin typeface="Palatino Linotype" panose="02040502050505030304" pitchFamily="18" charset="0"/>
              </a:rPr>
              <a:t>-</a:t>
            </a:r>
            <a:r>
              <a:rPr lang="en-US" b="1" dirty="0">
                <a:solidFill>
                  <a:schemeClr val="accent2">
                    <a:lumMod val="75000"/>
                  </a:schemeClr>
                </a:solidFill>
                <a:effectLst>
                  <a:outerShdw blurRad="38100" dist="38100" dir="2700000" algn="tl">
                    <a:srgbClr val="000000">
                      <a:alpha val="43137"/>
                    </a:srgbClr>
                  </a:outerShdw>
                </a:effectLst>
                <a:latin typeface="Palatino Linotype" panose="02040502050505030304" pitchFamily="18" charset="0"/>
              </a:rPr>
              <a:t>furo</a:t>
            </a:r>
            <a:r>
              <a:rPr lang="en-US" b="1" dirty="0">
                <a:solidFill>
                  <a:srgbClr val="595959"/>
                </a:solidFill>
                <a:latin typeface="Palatino Linotype" panose="02040502050505030304" pitchFamily="18" charset="0"/>
              </a:rPr>
              <a:t> [</a:t>
            </a:r>
            <a:r>
              <a:rPr lang="en-US" b="1" dirty="0">
                <a:solidFill>
                  <a:srgbClr val="30ACEC"/>
                </a:solidFill>
                <a:latin typeface="Palatino Linotype" panose="02040502050505030304" pitchFamily="18" charset="0"/>
              </a:rPr>
              <a:t>2,3-</a:t>
            </a:r>
            <a:r>
              <a:rPr lang="en-US" b="1" i="1" dirty="0">
                <a:solidFill>
                  <a:srgbClr val="30ACEC"/>
                </a:solidFill>
                <a:latin typeface="Palatino Linotype" panose="02040502050505030304" pitchFamily="18" charset="0"/>
              </a:rPr>
              <a:t>d</a:t>
            </a:r>
            <a:r>
              <a:rPr lang="en-US" b="1" dirty="0">
                <a:solidFill>
                  <a:srgbClr val="595959"/>
                </a:solidFill>
                <a:latin typeface="Palatino Linotype" panose="02040502050505030304" pitchFamily="18" charset="0"/>
              </a:rPr>
              <a:t>] </a:t>
            </a:r>
            <a:r>
              <a:rPr lang="en-US" b="1" dirty="0">
                <a:effectLst>
                  <a:outerShdw blurRad="38100" dist="38100" dir="2700000" algn="tl">
                    <a:srgbClr val="000000">
                      <a:alpha val="43137"/>
                    </a:srgbClr>
                  </a:outerShdw>
                </a:effectLst>
                <a:latin typeface="Palatino Linotype" panose="02040502050505030304" pitchFamily="18" charset="0"/>
              </a:rPr>
              <a:t>imidazole</a:t>
            </a:r>
            <a:endParaRPr lang="en-US" b="1" dirty="0">
              <a:latin typeface="Palatino Linotype" panose="02040502050505030304" pitchFamily="18" charset="0"/>
            </a:endParaRPr>
          </a:p>
        </p:txBody>
      </p:sp>
      <p:graphicFrame>
        <p:nvGraphicFramePr>
          <p:cNvPr id="13" name="Object 12">
            <a:extLst>
              <a:ext uri="{FF2B5EF4-FFF2-40B4-BE49-F238E27FC236}">
                <a16:creationId xmlns:a16="http://schemas.microsoft.com/office/drawing/2014/main" id="{ED05CC95-87ED-418A-A32B-94F966647000}"/>
              </a:ext>
            </a:extLst>
          </p:cNvPr>
          <p:cNvGraphicFramePr>
            <a:graphicFrameLocks noChangeAspect="1"/>
          </p:cNvGraphicFramePr>
          <p:nvPr>
            <p:extLst>
              <p:ext uri="{D42A27DB-BD31-4B8C-83A1-F6EECF244321}">
                <p14:modId xmlns:p14="http://schemas.microsoft.com/office/powerpoint/2010/main" val="2156701242"/>
              </p:ext>
            </p:extLst>
          </p:nvPr>
        </p:nvGraphicFramePr>
        <p:xfrm>
          <a:off x="1462088" y="2779713"/>
          <a:ext cx="6613525" cy="1216025"/>
        </p:xfrm>
        <a:graphic>
          <a:graphicData uri="http://schemas.openxmlformats.org/presentationml/2006/ole">
            <mc:AlternateContent xmlns:mc="http://schemas.openxmlformats.org/markup-compatibility/2006">
              <mc:Choice xmlns:v="urn:schemas-microsoft-com:vml" Requires="v">
                <p:oleObj spid="_x0000_s49218" name="CS ChemDraw Drawing" r:id="rId3" imgW="5138584" imgH="947591" progId="ChemDraw.Document.6.0">
                  <p:embed/>
                </p:oleObj>
              </mc:Choice>
              <mc:Fallback>
                <p:oleObj name="CS ChemDraw Drawing" r:id="rId3" imgW="5138584" imgH="947591" progId="ChemDraw.Document.6.0">
                  <p:embed/>
                  <p:pic>
                    <p:nvPicPr>
                      <p:cNvPr id="7" name="Object 6">
                        <a:extLst>
                          <a:ext uri="{FF2B5EF4-FFF2-40B4-BE49-F238E27FC236}">
                            <a16:creationId xmlns:a16="http://schemas.microsoft.com/office/drawing/2014/main" id="{38E4B171-5AF1-4FCC-A0D2-600592A985DD}"/>
                          </a:ext>
                        </a:extLst>
                      </p:cNvPr>
                      <p:cNvPicPr/>
                      <p:nvPr/>
                    </p:nvPicPr>
                    <p:blipFill>
                      <a:blip r:embed="rId4"/>
                      <a:stretch>
                        <a:fillRect/>
                      </a:stretch>
                    </p:blipFill>
                    <p:spPr>
                      <a:xfrm>
                        <a:off x="1462088" y="2779713"/>
                        <a:ext cx="6613525" cy="1216025"/>
                      </a:xfrm>
                      <a:prstGeom prst="rect">
                        <a:avLst/>
                      </a:prstGeom>
                    </p:spPr>
                  </p:pic>
                </p:oleObj>
              </mc:Fallback>
            </mc:AlternateContent>
          </a:graphicData>
        </a:graphic>
      </p:graphicFrame>
      <p:sp>
        <p:nvSpPr>
          <p:cNvPr id="14" name="TextBox 13">
            <a:extLst>
              <a:ext uri="{FF2B5EF4-FFF2-40B4-BE49-F238E27FC236}">
                <a16:creationId xmlns:a16="http://schemas.microsoft.com/office/drawing/2014/main" id="{DBA44422-4E1E-4912-AC1F-CB6E2A14B604}"/>
              </a:ext>
            </a:extLst>
          </p:cNvPr>
          <p:cNvSpPr txBox="1"/>
          <p:nvPr/>
        </p:nvSpPr>
        <p:spPr>
          <a:xfrm>
            <a:off x="6804555" y="3979140"/>
            <a:ext cx="786613" cy="307777"/>
          </a:xfrm>
          <a:prstGeom prst="rect">
            <a:avLst/>
          </a:prstGeom>
          <a:noFill/>
        </p:spPr>
        <p:txBody>
          <a:bodyPr wrap="square" rtlCol="0">
            <a:spAutoFit/>
          </a:bodyPr>
          <a:lstStyle/>
          <a:p>
            <a:pPr algn="ctr"/>
            <a:r>
              <a:rPr lang="en-US" sz="1400" b="1" dirty="0">
                <a:solidFill>
                  <a:srgbClr val="FF0000"/>
                </a:solidFill>
                <a:effectLst>
                  <a:outerShdw blurRad="38100" dist="38100" dir="2700000" algn="tl">
                    <a:srgbClr val="000000">
                      <a:alpha val="43137"/>
                    </a:srgbClr>
                  </a:outerShdw>
                </a:effectLst>
                <a:latin typeface="Palatino Linotype" panose="02040502050505030304" pitchFamily="18" charset="0"/>
              </a:rPr>
              <a:t>NOT</a:t>
            </a:r>
          </a:p>
        </p:txBody>
      </p:sp>
      <p:sp>
        <p:nvSpPr>
          <p:cNvPr id="15" name="Rectangle 14">
            <a:extLst>
              <a:ext uri="{FF2B5EF4-FFF2-40B4-BE49-F238E27FC236}">
                <a16:creationId xmlns:a16="http://schemas.microsoft.com/office/drawing/2014/main" id="{9226FF19-E059-4EC4-B12B-4819E026FB75}"/>
              </a:ext>
            </a:extLst>
          </p:cNvPr>
          <p:cNvSpPr/>
          <p:nvPr/>
        </p:nvSpPr>
        <p:spPr>
          <a:xfrm>
            <a:off x="1330157" y="4517867"/>
            <a:ext cx="7813843" cy="465448"/>
          </a:xfrm>
          <a:prstGeom prst="rect">
            <a:avLst/>
          </a:prstGeom>
        </p:spPr>
        <p:txBody>
          <a:bodyPr wrap="square">
            <a:spAutoFit/>
          </a:bodyPr>
          <a:lstStyle/>
          <a:p>
            <a:pPr marL="342900" indent="-342900">
              <a:lnSpc>
                <a:spcPct val="150000"/>
              </a:lnSpc>
              <a:buFont typeface="+mj-lt"/>
              <a:buAutoNum type="arabicParenR" startAt="2"/>
            </a:pPr>
            <a:r>
              <a:rPr lang="en-US" dirty="0">
                <a:latin typeface="Palatino Linotype" panose="02040502050505030304" pitchFamily="18" charset="0"/>
              </a:rPr>
              <a:t>The heteroatoms of higher priority will have the lowest numbers.</a:t>
            </a:r>
          </a:p>
        </p:txBody>
      </p:sp>
      <p:graphicFrame>
        <p:nvGraphicFramePr>
          <p:cNvPr id="22" name="Object 21">
            <a:extLst>
              <a:ext uri="{FF2B5EF4-FFF2-40B4-BE49-F238E27FC236}">
                <a16:creationId xmlns:a16="http://schemas.microsoft.com/office/drawing/2014/main" id="{39002F38-88A1-48DD-A4FD-B0DA19B42432}"/>
              </a:ext>
            </a:extLst>
          </p:cNvPr>
          <p:cNvGraphicFramePr>
            <a:graphicFrameLocks noChangeAspect="1"/>
          </p:cNvGraphicFramePr>
          <p:nvPr>
            <p:extLst>
              <p:ext uri="{D42A27DB-BD31-4B8C-83A1-F6EECF244321}">
                <p14:modId xmlns:p14="http://schemas.microsoft.com/office/powerpoint/2010/main" val="4150760056"/>
              </p:ext>
            </p:extLst>
          </p:nvPr>
        </p:nvGraphicFramePr>
        <p:xfrm>
          <a:off x="2738438" y="5011738"/>
          <a:ext cx="4195762" cy="1230312"/>
        </p:xfrm>
        <a:graphic>
          <a:graphicData uri="http://schemas.openxmlformats.org/presentationml/2006/ole">
            <mc:AlternateContent xmlns:mc="http://schemas.openxmlformats.org/markup-compatibility/2006">
              <mc:Choice xmlns:v="urn:schemas-microsoft-com:vml" Requires="v">
                <p:oleObj spid="_x0000_s49219" name="CS ChemDraw Drawing" r:id="rId5" imgW="3262442" imgH="958274" progId="ChemDraw.Document.6.0">
                  <p:embed/>
                </p:oleObj>
              </mc:Choice>
              <mc:Fallback>
                <p:oleObj name="CS ChemDraw Drawing" r:id="rId5" imgW="3262442" imgH="958274" progId="ChemDraw.Document.6.0">
                  <p:embed/>
                  <p:pic>
                    <p:nvPicPr>
                      <p:cNvPr id="13" name="Object 12">
                        <a:extLst>
                          <a:ext uri="{FF2B5EF4-FFF2-40B4-BE49-F238E27FC236}">
                            <a16:creationId xmlns:a16="http://schemas.microsoft.com/office/drawing/2014/main" id="{ED05CC95-87ED-418A-A32B-94F966647000}"/>
                          </a:ext>
                        </a:extLst>
                      </p:cNvPr>
                      <p:cNvPicPr/>
                      <p:nvPr/>
                    </p:nvPicPr>
                    <p:blipFill>
                      <a:blip r:embed="rId6"/>
                      <a:stretch>
                        <a:fillRect/>
                      </a:stretch>
                    </p:blipFill>
                    <p:spPr>
                      <a:xfrm>
                        <a:off x="2738438" y="5011738"/>
                        <a:ext cx="4195762" cy="1230312"/>
                      </a:xfrm>
                      <a:prstGeom prst="rect">
                        <a:avLst/>
                      </a:prstGeom>
                    </p:spPr>
                  </p:pic>
                </p:oleObj>
              </mc:Fallback>
            </mc:AlternateContent>
          </a:graphicData>
        </a:graphic>
      </p:graphicFrame>
      <p:sp>
        <p:nvSpPr>
          <p:cNvPr id="24" name="TextBox 23">
            <a:extLst>
              <a:ext uri="{FF2B5EF4-FFF2-40B4-BE49-F238E27FC236}">
                <a16:creationId xmlns:a16="http://schemas.microsoft.com/office/drawing/2014/main" id="{D35C9DED-F61E-4D36-8761-7E9060FC07C1}"/>
              </a:ext>
            </a:extLst>
          </p:cNvPr>
          <p:cNvSpPr txBox="1"/>
          <p:nvPr/>
        </p:nvSpPr>
        <p:spPr>
          <a:xfrm>
            <a:off x="2994455" y="6389816"/>
            <a:ext cx="3653480" cy="369332"/>
          </a:xfrm>
          <a:prstGeom prst="rect">
            <a:avLst/>
          </a:prstGeom>
          <a:noFill/>
        </p:spPr>
        <p:txBody>
          <a:bodyPr wrap="square" rtlCol="0">
            <a:spAutoFit/>
          </a:bodyPr>
          <a:lstStyle/>
          <a:p>
            <a:pPr algn="ctr"/>
            <a:r>
              <a:rPr lang="en-US" b="1" dirty="0">
                <a:solidFill>
                  <a:srgbClr val="595959"/>
                </a:solidFill>
                <a:latin typeface="Palatino Linotype" panose="02040502050505030304" pitchFamily="18" charset="0"/>
              </a:rPr>
              <a:t>4,5-dihydro</a:t>
            </a:r>
            <a:r>
              <a:rPr lang="en-US" b="1" dirty="0">
                <a:solidFill>
                  <a:schemeClr val="accent2">
                    <a:lumMod val="75000"/>
                  </a:schemeClr>
                </a:solidFill>
                <a:effectLst>
                  <a:outerShdw blurRad="38100" dist="38100" dir="2700000" algn="tl">
                    <a:srgbClr val="000000">
                      <a:alpha val="43137"/>
                    </a:srgbClr>
                  </a:outerShdw>
                </a:effectLst>
                <a:latin typeface="Palatino Linotype" panose="02040502050505030304" pitchFamily="18" charset="0"/>
              </a:rPr>
              <a:t>thieno</a:t>
            </a:r>
            <a:r>
              <a:rPr lang="en-US" b="1" dirty="0">
                <a:solidFill>
                  <a:srgbClr val="595959"/>
                </a:solidFill>
                <a:latin typeface="Palatino Linotype" panose="02040502050505030304" pitchFamily="18" charset="0"/>
              </a:rPr>
              <a:t> [</a:t>
            </a:r>
            <a:r>
              <a:rPr lang="en-US" b="1" dirty="0">
                <a:solidFill>
                  <a:srgbClr val="30ACEC"/>
                </a:solidFill>
                <a:latin typeface="Palatino Linotype" panose="02040502050505030304" pitchFamily="18" charset="0"/>
              </a:rPr>
              <a:t>2,3-</a:t>
            </a:r>
            <a:r>
              <a:rPr lang="en-US" b="1" i="1" dirty="0">
                <a:solidFill>
                  <a:srgbClr val="30ACEC"/>
                </a:solidFill>
                <a:latin typeface="Palatino Linotype" panose="02040502050505030304" pitchFamily="18" charset="0"/>
              </a:rPr>
              <a:t>d</a:t>
            </a:r>
            <a:r>
              <a:rPr lang="en-US" b="1" dirty="0">
                <a:solidFill>
                  <a:srgbClr val="595959"/>
                </a:solidFill>
                <a:latin typeface="Palatino Linotype" panose="02040502050505030304" pitchFamily="18" charset="0"/>
              </a:rPr>
              <a:t>] </a:t>
            </a:r>
            <a:r>
              <a:rPr lang="en-US" b="1" dirty="0">
                <a:effectLst>
                  <a:outerShdw blurRad="38100" dist="38100" dir="2700000" algn="tl">
                    <a:srgbClr val="000000">
                      <a:alpha val="43137"/>
                    </a:srgbClr>
                  </a:outerShdw>
                </a:effectLst>
                <a:latin typeface="Palatino Linotype" panose="02040502050505030304" pitchFamily="18" charset="0"/>
              </a:rPr>
              <a:t>furan</a:t>
            </a:r>
            <a:endParaRPr lang="en-US" b="1" dirty="0">
              <a:latin typeface="Palatino Linotype" panose="02040502050505030304" pitchFamily="18" charset="0"/>
            </a:endParaRPr>
          </a:p>
        </p:txBody>
      </p:sp>
      <p:sp>
        <p:nvSpPr>
          <p:cNvPr id="25" name="TextBox 24">
            <a:extLst>
              <a:ext uri="{FF2B5EF4-FFF2-40B4-BE49-F238E27FC236}">
                <a16:creationId xmlns:a16="http://schemas.microsoft.com/office/drawing/2014/main" id="{C987E709-0A1E-4970-9C0A-D029F5BDB115}"/>
              </a:ext>
            </a:extLst>
          </p:cNvPr>
          <p:cNvSpPr txBox="1"/>
          <p:nvPr/>
        </p:nvSpPr>
        <p:spPr>
          <a:xfrm>
            <a:off x="5585355" y="6046838"/>
            <a:ext cx="786613" cy="307777"/>
          </a:xfrm>
          <a:prstGeom prst="rect">
            <a:avLst/>
          </a:prstGeom>
          <a:noFill/>
        </p:spPr>
        <p:txBody>
          <a:bodyPr wrap="square" rtlCol="0">
            <a:spAutoFit/>
          </a:bodyPr>
          <a:lstStyle/>
          <a:p>
            <a:pPr algn="ctr"/>
            <a:r>
              <a:rPr lang="en-US" sz="1400" b="1" dirty="0">
                <a:solidFill>
                  <a:srgbClr val="FF0000"/>
                </a:solidFill>
                <a:effectLst>
                  <a:outerShdw blurRad="38100" dist="38100" dir="2700000" algn="tl">
                    <a:srgbClr val="000000">
                      <a:alpha val="43137"/>
                    </a:srgbClr>
                  </a:outerShdw>
                </a:effectLst>
                <a:latin typeface="Palatino Linotype" panose="02040502050505030304" pitchFamily="18" charset="0"/>
              </a:rPr>
              <a:t>NOT</a:t>
            </a:r>
          </a:p>
        </p:txBody>
      </p:sp>
      <p:sp>
        <p:nvSpPr>
          <p:cNvPr id="16" name="TextBox 15">
            <a:extLst>
              <a:ext uri="{FF2B5EF4-FFF2-40B4-BE49-F238E27FC236}">
                <a16:creationId xmlns:a16="http://schemas.microsoft.com/office/drawing/2014/main" id="{07D546C8-C62A-410F-AD6B-B2EC85A73B97}"/>
              </a:ext>
            </a:extLst>
          </p:cNvPr>
          <p:cNvSpPr txBox="1"/>
          <p:nvPr/>
        </p:nvSpPr>
        <p:spPr>
          <a:xfrm>
            <a:off x="920750" y="806450"/>
            <a:ext cx="7962900" cy="506870"/>
          </a:xfrm>
          <a:prstGeom prst="rect">
            <a:avLst/>
          </a:prstGeom>
          <a:noFill/>
        </p:spPr>
        <p:txBody>
          <a:bodyPr wrap="square" rtlCol="0">
            <a:spAutoFit/>
          </a:bodyPr>
          <a:lstStyle/>
          <a:p>
            <a:pPr marL="514350" indent="-514350" algn="just">
              <a:lnSpc>
                <a:spcPct val="150000"/>
              </a:lnSpc>
              <a:buClr>
                <a:schemeClr val="tx1"/>
              </a:buClr>
              <a:buFont typeface="+mj-lt"/>
              <a:buAutoNum type="romanUcPeriod" startAt="2"/>
            </a:pPr>
            <a:r>
              <a:rPr lang="en-US" sz="2000" b="1" dirty="0">
                <a:solidFill>
                  <a:schemeClr val="tx1">
                    <a:lumMod val="50000"/>
                  </a:schemeClr>
                </a:solidFill>
                <a:effectLst>
                  <a:outerShdw blurRad="38100" dist="38100" dir="2700000" algn="tl">
                    <a:srgbClr val="000000">
                      <a:alpha val="43137"/>
                    </a:srgbClr>
                  </a:outerShdw>
                </a:effectLst>
                <a:latin typeface="Palatino Linotype" panose="02040502050505030304" pitchFamily="18" charset="0"/>
              </a:rPr>
              <a:t>Fused Heterocyclic Compounds:</a:t>
            </a:r>
          </a:p>
        </p:txBody>
      </p:sp>
    </p:spTree>
    <p:extLst>
      <p:ext uri="{BB962C8B-B14F-4D97-AF65-F5344CB8AC3E}">
        <p14:creationId xmlns:p14="http://schemas.microsoft.com/office/powerpoint/2010/main" val="303843353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66E7B45-57A7-46DD-BC2E-85F8D1FBD862}"/>
              </a:ext>
            </a:extLst>
          </p:cNvPr>
          <p:cNvSpPr>
            <a:spLocks noGrp="1"/>
          </p:cNvSpPr>
          <p:nvPr>
            <p:ph type="sldNum" sz="quarter" idx="12"/>
          </p:nvPr>
        </p:nvSpPr>
        <p:spPr/>
        <p:txBody>
          <a:bodyPr/>
          <a:lstStyle/>
          <a:p>
            <a:fld id="{1D94C029-46D2-4EB7-AD29-70B14203DBE4}" type="slidenum">
              <a:rPr lang="en-US" smtClean="0"/>
              <a:t>48</a:t>
            </a:fld>
            <a:endParaRPr lang="en-US"/>
          </a:p>
        </p:txBody>
      </p:sp>
      <p:sp>
        <p:nvSpPr>
          <p:cNvPr id="12" name="Title 12">
            <a:extLst>
              <a:ext uri="{FF2B5EF4-FFF2-40B4-BE49-F238E27FC236}">
                <a16:creationId xmlns:a16="http://schemas.microsoft.com/office/drawing/2014/main" id="{3D9916A7-19AB-4A41-B4BD-9BEC201CD9C5}"/>
              </a:ext>
            </a:extLst>
          </p:cNvPr>
          <p:cNvSpPr>
            <a:spLocks noGrp="1"/>
          </p:cNvSpPr>
          <p:nvPr>
            <p:ph type="title"/>
          </p:nvPr>
        </p:nvSpPr>
        <p:spPr>
          <a:xfrm>
            <a:off x="1060333" y="171451"/>
            <a:ext cx="8300230" cy="704849"/>
          </a:xfrm>
        </p:spPr>
        <p:txBody>
          <a:bodyPr>
            <a:noAutofit/>
          </a:bodyPr>
          <a:lstStyle/>
          <a:p>
            <a:pPr algn="l"/>
            <a:r>
              <a:rPr lang="en-US" sz="4400" b="1" dirty="0">
                <a:solidFill>
                  <a:srgbClr val="30ACEC"/>
                </a:solidFill>
                <a:effectLst>
                  <a:outerShdw blurRad="38100" dist="38100" dir="2700000" algn="tl">
                    <a:srgbClr val="000000">
                      <a:alpha val="43137"/>
                    </a:srgbClr>
                  </a:outerShdw>
                </a:effectLst>
              </a:rPr>
              <a:t>2. The </a:t>
            </a:r>
            <a:r>
              <a:rPr lang="en-US" sz="4400" b="1" dirty="0" err="1">
                <a:solidFill>
                  <a:srgbClr val="30ACEC"/>
                </a:solidFill>
                <a:effectLst>
                  <a:outerShdw blurRad="38100" dist="38100" dir="2700000" algn="tl">
                    <a:srgbClr val="000000">
                      <a:alpha val="43137"/>
                    </a:srgbClr>
                  </a:outerShdw>
                </a:effectLst>
              </a:rPr>
              <a:t>Hantzsch</a:t>
            </a:r>
            <a:r>
              <a:rPr lang="en-US" sz="4400" b="1" dirty="0">
                <a:solidFill>
                  <a:srgbClr val="30ACEC"/>
                </a:solidFill>
                <a:effectLst>
                  <a:outerShdw blurRad="38100" dist="38100" dir="2700000" algn="tl">
                    <a:srgbClr val="000000">
                      <a:alpha val="43137"/>
                    </a:srgbClr>
                  </a:outerShdw>
                </a:effectLst>
              </a:rPr>
              <a:t>-Widman Nomenclature</a:t>
            </a:r>
          </a:p>
        </p:txBody>
      </p:sp>
      <p:sp>
        <p:nvSpPr>
          <p:cNvPr id="6" name="Rectangle 5">
            <a:extLst>
              <a:ext uri="{FF2B5EF4-FFF2-40B4-BE49-F238E27FC236}">
                <a16:creationId xmlns:a16="http://schemas.microsoft.com/office/drawing/2014/main" id="{278EAA47-7BBA-4A4B-BFD0-2CB8980C0BEB}"/>
              </a:ext>
            </a:extLst>
          </p:cNvPr>
          <p:cNvSpPr/>
          <p:nvPr/>
        </p:nvSpPr>
        <p:spPr>
          <a:xfrm>
            <a:off x="1160089" y="2153608"/>
            <a:ext cx="7813843" cy="465448"/>
          </a:xfrm>
          <a:prstGeom prst="rect">
            <a:avLst/>
          </a:prstGeom>
        </p:spPr>
        <p:txBody>
          <a:bodyPr wrap="square">
            <a:spAutoFit/>
          </a:bodyPr>
          <a:lstStyle/>
          <a:p>
            <a:pPr marL="342900" indent="-342900">
              <a:lnSpc>
                <a:spcPct val="150000"/>
              </a:lnSpc>
              <a:buFont typeface="+mj-lt"/>
              <a:buAutoNum type="arabicParenR" startAt="3"/>
            </a:pPr>
            <a:r>
              <a:rPr lang="en-US" dirty="0">
                <a:latin typeface="Palatino Linotype" panose="02040502050505030304" pitchFamily="18" charset="0"/>
              </a:rPr>
              <a:t>The fusion carbon atoms will have the lowest possible numbers.</a:t>
            </a:r>
          </a:p>
        </p:txBody>
      </p:sp>
      <p:sp>
        <p:nvSpPr>
          <p:cNvPr id="20" name="TextBox 19">
            <a:extLst>
              <a:ext uri="{FF2B5EF4-FFF2-40B4-BE49-F238E27FC236}">
                <a16:creationId xmlns:a16="http://schemas.microsoft.com/office/drawing/2014/main" id="{8047428B-9F13-4082-A410-D768B0E9BC76}"/>
              </a:ext>
            </a:extLst>
          </p:cNvPr>
          <p:cNvSpPr txBox="1"/>
          <p:nvPr/>
        </p:nvSpPr>
        <p:spPr>
          <a:xfrm>
            <a:off x="6627441" y="3900881"/>
            <a:ext cx="786613" cy="307777"/>
          </a:xfrm>
          <a:prstGeom prst="rect">
            <a:avLst/>
          </a:prstGeom>
          <a:noFill/>
        </p:spPr>
        <p:txBody>
          <a:bodyPr wrap="square" rtlCol="0">
            <a:spAutoFit/>
          </a:bodyPr>
          <a:lstStyle/>
          <a:p>
            <a:pPr algn="ctr"/>
            <a:r>
              <a:rPr lang="en-US" sz="1400" b="1" dirty="0">
                <a:solidFill>
                  <a:srgbClr val="FF0000"/>
                </a:solidFill>
                <a:effectLst>
                  <a:outerShdw blurRad="38100" dist="38100" dir="2700000" algn="tl">
                    <a:srgbClr val="000000">
                      <a:alpha val="43137"/>
                    </a:srgbClr>
                  </a:outerShdw>
                </a:effectLst>
                <a:latin typeface="Palatino Linotype" panose="02040502050505030304" pitchFamily="18" charset="0"/>
              </a:rPr>
              <a:t>NOT</a:t>
            </a:r>
          </a:p>
        </p:txBody>
      </p:sp>
      <p:sp>
        <p:nvSpPr>
          <p:cNvPr id="23" name="TextBox 22">
            <a:extLst>
              <a:ext uri="{FF2B5EF4-FFF2-40B4-BE49-F238E27FC236}">
                <a16:creationId xmlns:a16="http://schemas.microsoft.com/office/drawing/2014/main" id="{1D30E4C7-D3A0-4A2E-A7F0-9DA5F38FC9E3}"/>
              </a:ext>
            </a:extLst>
          </p:cNvPr>
          <p:cNvSpPr txBox="1"/>
          <p:nvPr/>
        </p:nvSpPr>
        <p:spPr>
          <a:xfrm>
            <a:off x="2403714" y="4200688"/>
            <a:ext cx="4417216" cy="369332"/>
          </a:xfrm>
          <a:prstGeom prst="rect">
            <a:avLst/>
          </a:prstGeom>
          <a:noFill/>
        </p:spPr>
        <p:txBody>
          <a:bodyPr wrap="square" rtlCol="0">
            <a:spAutoFit/>
          </a:bodyPr>
          <a:lstStyle/>
          <a:p>
            <a:pPr algn="ctr"/>
            <a:r>
              <a:rPr lang="en-US" b="1" dirty="0" err="1">
                <a:solidFill>
                  <a:schemeClr val="accent2">
                    <a:lumMod val="75000"/>
                  </a:schemeClr>
                </a:solidFill>
                <a:effectLst>
                  <a:outerShdw blurRad="38100" dist="38100" dir="2700000" algn="tl">
                    <a:srgbClr val="000000">
                      <a:alpha val="43137"/>
                    </a:srgbClr>
                  </a:outerShdw>
                </a:effectLst>
                <a:latin typeface="Palatino Linotype" panose="02040502050505030304" pitchFamily="18" charset="0"/>
              </a:rPr>
              <a:t>Imidazo</a:t>
            </a:r>
            <a:r>
              <a:rPr lang="en-US" b="1" dirty="0">
                <a:solidFill>
                  <a:srgbClr val="595959"/>
                </a:solidFill>
                <a:latin typeface="Palatino Linotype" panose="02040502050505030304" pitchFamily="18" charset="0"/>
              </a:rPr>
              <a:t> [</a:t>
            </a:r>
            <a:r>
              <a:rPr lang="en-US" b="1" dirty="0">
                <a:solidFill>
                  <a:srgbClr val="30ACEC"/>
                </a:solidFill>
                <a:latin typeface="Palatino Linotype" panose="02040502050505030304" pitchFamily="18" charset="0"/>
              </a:rPr>
              <a:t>1,2-</a:t>
            </a:r>
            <a:r>
              <a:rPr lang="en-US" b="1" i="1" dirty="0">
                <a:solidFill>
                  <a:srgbClr val="30ACEC"/>
                </a:solidFill>
                <a:latin typeface="Palatino Linotype" panose="02040502050505030304" pitchFamily="18" charset="0"/>
              </a:rPr>
              <a:t>b</a:t>
            </a:r>
            <a:r>
              <a:rPr lang="en-US" b="1" dirty="0">
                <a:solidFill>
                  <a:srgbClr val="595959"/>
                </a:solidFill>
                <a:latin typeface="Palatino Linotype" panose="02040502050505030304" pitchFamily="18" charset="0"/>
              </a:rPr>
              <a:t>]</a:t>
            </a:r>
            <a:r>
              <a:rPr lang="en-US" b="1" dirty="0">
                <a:latin typeface="Palatino Linotype" panose="02040502050505030304" pitchFamily="18" charset="0"/>
              </a:rPr>
              <a:t>[1</a:t>
            </a:r>
            <a:r>
              <a:rPr lang="en-US" b="1" dirty="0">
                <a:effectLst>
                  <a:outerShdw blurRad="38100" dist="38100" dir="2700000" algn="tl">
                    <a:srgbClr val="000000">
                      <a:alpha val="43137"/>
                    </a:srgbClr>
                  </a:outerShdw>
                </a:effectLst>
                <a:latin typeface="Palatino Linotype" panose="02040502050505030304" pitchFamily="18" charset="0"/>
              </a:rPr>
              <a:t>,2,4]triazine</a:t>
            </a:r>
            <a:endParaRPr lang="en-US" b="1" dirty="0">
              <a:latin typeface="Palatino Linotype" panose="02040502050505030304" pitchFamily="18" charset="0"/>
            </a:endParaRPr>
          </a:p>
        </p:txBody>
      </p:sp>
      <p:graphicFrame>
        <p:nvGraphicFramePr>
          <p:cNvPr id="13" name="Object 12">
            <a:extLst>
              <a:ext uri="{FF2B5EF4-FFF2-40B4-BE49-F238E27FC236}">
                <a16:creationId xmlns:a16="http://schemas.microsoft.com/office/drawing/2014/main" id="{ED05CC95-87ED-418A-A32B-94F966647000}"/>
              </a:ext>
            </a:extLst>
          </p:cNvPr>
          <p:cNvGraphicFramePr>
            <a:graphicFrameLocks noChangeAspect="1"/>
          </p:cNvGraphicFramePr>
          <p:nvPr>
            <p:extLst>
              <p:ext uri="{D42A27DB-BD31-4B8C-83A1-F6EECF244321}">
                <p14:modId xmlns:p14="http://schemas.microsoft.com/office/powerpoint/2010/main" val="1040229521"/>
              </p:ext>
            </p:extLst>
          </p:nvPr>
        </p:nvGraphicFramePr>
        <p:xfrm>
          <a:off x="1566176" y="2617702"/>
          <a:ext cx="6481762" cy="1338262"/>
        </p:xfrm>
        <a:graphic>
          <a:graphicData uri="http://schemas.openxmlformats.org/presentationml/2006/ole">
            <mc:AlternateContent xmlns:mc="http://schemas.openxmlformats.org/markup-compatibility/2006">
              <mc:Choice xmlns:v="urn:schemas-microsoft-com:vml" Requires="v">
                <p:oleObj spid="_x0000_s50246" name="CS ChemDraw Drawing" r:id="rId3" imgW="5033209" imgH="1045317" progId="ChemDraw.Document.6.0">
                  <p:embed/>
                </p:oleObj>
              </mc:Choice>
              <mc:Fallback>
                <p:oleObj name="CS ChemDraw Drawing" r:id="rId3" imgW="5033209" imgH="1045317" progId="ChemDraw.Document.6.0">
                  <p:embed/>
                  <p:pic>
                    <p:nvPicPr>
                      <p:cNvPr id="13" name="Object 12">
                        <a:extLst>
                          <a:ext uri="{FF2B5EF4-FFF2-40B4-BE49-F238E27FC236}">
                            <a16:creationId xmlns:a16="http://schemas.microsoft.com/office/drawing/2014/main" id="{ED05CC95-87ED-418A-A32B-94F966647000}"/>
                          </a:ext>
                        </a:extLst>
                      </p:cNvPr>
                      <p:cNvPicPr/>
                      <p:nvPr/>
                    </p:nvPicPr>
                    <p:blipFill>
                      <a:blip r:embed="rId4"/>
                      <a:stretch>
                        <a:fillRect/>
                      </a:stretch>
                    </p:blipFill>
                    <p:spPr>
                      <a:xfrm>
                        <a:off x="1566176" y="2617702"/>
                        <a:ext cx="6481762" cy="1338262"/>
                      </a:xfrm>
                      <a:prstGeom prst="rect">
                        <a:avLst/>
                      </a:prstGeom>
                    </p:spPr>
                  </p:pic>
                </p:oleObj>
              </mc:Fallback>
            </mc:AlternateContent>
          </a:graphicData>
        </a:graphic>
      </p:graphicFrame>
      <p:sp>
        <p:nvSpPr>
          <p:cNvPr id="14" name="TextBox 13">
            <a:extLst>
              <a:ext uri="{FF2B5EF4-FFF2-40B4-BE49-F238E27FC236}">
                <a16:creationId xmlns:a16="http://schemas.microsoft.com/office/drawing/2014/main" id="{DBA44422-4E1E-4912-AC1F-CB6E2A14B604}"/>
              </a:ext>
            </a:extLst>
          </p:cNvPr>
          <p:cNvSpPr txBox="1"/>
          <p:nvPr/>
        </p:nvSpPr>
        <p:spPr>
          <a:xfrm>
            <a:off x="4357916" y="3843215"/>
            <a:ext cx="786613" cy="307777"/>
          </a:xfrm>
          <a:prstGeom prst="rect">
            <a:avLst/>
          </a:prstGeom>
          <a:noFill/>
        </p:spPr>
        <p:txBody>
          <a:bodyPr wrap="square" rtlCol="0">
            <a:spAutoFit/>
          </a:bodyPr>
          <a:lstStyle/>
          <a:p>
            <a:pPr algn="ctr"/>
            <a:r>
              <a:rPr lang="en-US" sz="1400" b="1" dirty="0">
                <a:solidFill>
                  <a:srgbClr val="FF0000"/>
                </a:solidFill>
                <a:effectLst>
                  <a:outerShdw blurRad="38100" dist="38100" dir="2700000" algn="tl">
                    <a:srgbClr val="000000">
                      <a:alpha val="43137"/>
                    </a:srgbClr>
                  </a:outerShdw>
                </a:effectLst>
                <a:latin typeface="Palatino Linotype" panose="02040502050505030304" pitchFamily="18" charset="0"/>
              </a:rPr>
              <a:t>NOT</a:t>
            </a:r>
          </a:p>
        </p:txBody>
      </p:sp>
      <p:sp>
        <p:nvSpPr>
          <p:cNvPr id="15" name="Rectangle 14">
            <a:extLst>
              <a:ext uri="{FF2B5EF4-FFF2-40B4-BE49-F238E27FC236}">
                <a16:creationId xmlns:a16="http://schemas.microsoft.com/office/drawing/2014/main" id="{9226FF19-E059-4EC4-B12B-4819E026FB75}"/>
              </a:ext>
            </a:extLst>
          </p:cNvPr>
          <p:cNvSpPr/>
          <p:nvPr/>
        </p:nvSpPr>
        <p:spPr>
          <a:xfrm>
            <a:off x="1330157" y="4554937"/>
            <a:ext cx="7813843" cy="465448"/>
          </a:xfrm>
          <a:prstGeom prst="rect">
            <a:avLst/>
          </a:prstGeom>
        </p:spPr>
        <p:txBody>
          <a:bodyPr wrap="square">
            <a:spAutoFit/>
          </a:bodyPr>
          <a:lstStyle/>
          <a:p>
            <a:pPr marL="342900" indent="-342900">
              <a:lnSpc>
                <a:spcPct val="150000"/>
              </a:lnSpc>
              <a:buFont typeface="+mj-lt"/>
              <a:buAutoNum type="arabicParenR" startAt="4"/>
            </a:pPr>
            <a:r>
              <a:rPr lang="en-US" dirty="0">
                <a:latin typeface="Palatino Linotype" panose="02040502050505030304" pitchFamily="18" charset="0"/>
              </a:rPr>
              <a:t>The indicated hydrogen atoms will have the lowest numbers.</a:t>
            </a:r>
          </a:p>
        </p:txBody>
      </p:sp>
      <p:graphicFrame>
        <p:nvGraphicFramePr>
          <p:cNvPr id="22" name="Object 21">
            <a:extLst>
              <a:ext uri="{FF2B5EF4-FFF2-40B4-BE49-F238E27FC236}">
                <a16:creationId xmlns:a16="http://schemas.microsoft.com/office/drawing/2014/main" id="{39002F38-88A1-48DD-A4FD-B0DA19B42432}"/>
              </a:ext>
            </a:extLst>
          </p:cNvPr>
          <p:cNvGraphicFramePr>
            <a:graphicFrameLocks noChangeAspect="1"/>
          </p:cNvGraphicFramePr>
          <p:nvPr>
            <p:extLst>
              <p:ext uri="{D42A27DB-BD31-4B8C-83A1-F6EECF244321}">
                <p14:modId xmlns:p14="http://schemas.microsoft.com/office/powerpoint/2010/main" val="405695796"/>
              </p:ext>
            </p:extLst>
          </p:nvPr>
        </p:nvGraphicFramePr>
        <p:xfrm>
          <a:off x="2744788" y="5048250"/>
          <a:ext cx="4175125" cy="1158875"/>
        </p:xfrm>
        <a:graphic>
          <a:graphicData uri="http://schemas.openxmlformats.org/presentationml/2006/ole">
            <mc:AlternateContent xmlns:mc="http://schemas.openxmlformats.org/markup-compatibility/2006">
              <mc:Choice xmlns:v="urn:schemas-microsoft-com:vml" Requires="v">
                <p:oleObj spid="_x0000_s50247" name="CS ChemDraw Drawing" r:id="rId5" imgW="3242588" imgH="903278" progId="ChemDraw.Document.6.0">
                  <p:embed/>
                </p:oleObj>
              </mc:Choice>
              <mc:Fallback>
                <p:oleObj name="CS ChemDraw Drawing" r:id="rId5" imgW="3242588" imgH="903278" progId="ChemDraw.Document.6.0">
                  <p:embed/>
                  <p:pic>
                    <p:nvPicPr>
                      <p:cNvPr id="22" name="Object 21">
                        <a:extLst>
                          <a:ext uri="{FF2B5EF4-FFF2-40B4-BE49-F238E27FC236}">
                            <a16:creationId xmlns:a16="http://schemas.microsoft.com/office/drawing/2014/main" id="{39002F38-88A1-48DD-A4FD-B0DA19B42432}"/>
                          </a:ext>
                        </a:extLst>
                      </p:cNvPr>
                      <p:cNvPicPr/>
                      <p:nvPr/>
                    </p:nvPicPr>
                    <p:blipFill>
                      <a:blip r:embed="rId6"/>
                      <a:stretch>
                        <a:fillRect/>
                      </a:stretch>
                    </p:blipFill>
                    <p:spPr>
                      <a:xfrm>
                        <a:off x="2744788" y="5048250"/>
                        <a:ext cx="4175125" cy="1158875"/>
                      </a:xfrm>
                      <a:prstGeom prst="rect">
                        <a:avLst/>
                      </a:prstGeom>
                    </p:spPr>
                  </p:pic>
                </p:oleObj>
              </mc:Fallback>
            </mc:AlternateContent>
          </a:graphicData>
        </a:graphic>
      </p:graphicFrame>
      <p:sp>
        <p:nvSpPr>
          <p:cNvPr id="24" name="TextBox 23">
            <a:extLst>
              <a:ext uri="{FF2B5EF4-FFF2-40B4-BE49-F238E27FC236}">
                <a16:creationId xmlns:a16="http://schemas.microsoft.com/office/drawing/2014/main" id="{D35C9DED-F61E-4D36-8761-7E9060FC07C1}"/>
              </a:ext>
            </a:extLst>
          </p:cNvPr>
          <p:cNvSpPr txBox="1"/>
          <p:nvPr/>
        </p:nvSpPr>
        <p:spPr>
          <a:xfrm>
            <a:off x="2870888" y="6377459"/>
            <a:ext cx="3653480" cy="369332"/>
          </a:xfrm>
          <a:prstGeom prst="rect">
            <a:avLst/>
          </a:prstGeom>
          <a:noFill/>
        </p:spPr>
        <p:txBody>
          <a:bodyPr wrap="square" rtlCol="0">
            <a:spAutoFit/>
          </a:bodyPr>
          <a:lstStyle/>
          <a:p>
            <a:pPr algn="ctr"/>
            <a:r>
              <a:rPr lang="en-US" b="1" dirty="0">
                <a:solidFill>
                  <a:srgbClr val="595959"/>
                </a:solidFill>
                <a:latin typeface="Palatino Linotype" panose="02040502050505030304" pitchFamily="18" charset="0"/>
              </a:rPr>
              <a:t>4</a:t>
            </a:r>
            <a:r>
              <a:rPr lang="en-US" b="1" i="1" dirty="0">
                <a:solidFill>
                  <a:srgbClr val="595959"/>
                </a:solidFill>
                <a:latin typeface="Palatino Linotype" panose="02040502050505030304" pitchFamily="18" charset="0"/>
              </a:rPr>
              <a:t>H</a:t>
            </a:r>
            <a:r>
              <a:rPr lang="en-US" b="1" dirty="0">
                <a:solidFill>
                  <a:srgbClr val="595959"/>
                </a:solidFill>
                <a:latin typeface="Palatino Linotype" panose="02040502050505030304" pitchFamily="18" charset="0"/>
              </a:rPr>
              <a:t>-[1,3]</a:t>
            </a:r>
            <a:r>
              <a:rPr lang="en-US" b="1" dirty="0" err="1">
                <a:solidFill>
                  <a:schemeClr val="accent2">
                    <a:lumMod val="75000"/>
                  </a:schemeClr>
                </a:solidFill>
                <a:effectLst>
                  <a:outerShdw blurRad="38100" dist="38100" dir="2700000" algn="tl">
                    <a:srgbClr val="000000">
                      <a:alpha val="43137"/>
                    </a:srgbClr>
                  </a:outerShdw>
                </a:effectLst>
                <a:latin typeface="Palatino Linotype" panose="02040502050505030304" pitchFamily="18" charset="0"/>
              </a:rPr>
              <a:t>dioxolo</a:t>
            </a:r>
            <a:r>
              <a:rPr lang="en-US" b="1" dirty="0">
                <a:solidFill>
                  <a:srgbClr val="595959"/>
                </a:solidFill>
                <a:latin typeface="Palatino Linotype" panose="02040502050505030304" pitchFamily="18" charset="0"/>
              </a:rPr>
              <a:t> [</a:t>
            </a:r>
            <a:r>
              <a:rPr lang="en-US" b="1" dirty="0">
                <a:solidFill>
                  <a:srgbClr val="30ACEC"/>
                </a:solidFill>
                <a:latin typeface="Palatino Linotype" panose="02040502050505030304" pitchFamily="18" charset="0"/>
              </a:rPr>
              <a:t>4,5-</a:t>
            </a:r>
            <a:r>
              <a:rPr lang="en-US" b="1" i="1" dirty="0">
                <a:solidFill>
                  <a:srgbClr val="30ACEC"/>
                </a:solidFill>
                <a:latin typeface="Palatino Linotype" panose="02040502050505030304" pitchFamily="18" charset="0"/>
              </a:rPr>
              <a:t>d</a:t>
            </a:r>
            <a:r>
              <a:rPr lang="en-US" b="1" dirty="0">
                <a:solidFill>
                  <a:srgbClr val="595959"/>
                </a:solidFill>
                <a:latin typeface="Palatino Linotype" panose="02040502050505030304" pitchFamily="18" charset="0"/>
              </a:rPr>
              <a:t>] </a:t>
            </a:r>
            <a:r>
              <a:rPr lang="en-US" b="1" dirty="0">
                <a:effectLst>
                  <a:outerShdw blurRad="38100" dist="38100" dir="2700000" algn="tl">
                    <a:srgbClr val="000000">
                      <a:alpha val="43137"/>
                    </a:srgbClr>
                  </a:outerShdw>
                </a:effectLst>
                <a:latin typeface="Palatino Linotype" panose="02040502050505030304" pitchFamily="18" charset="0"/>
              </a:rPr>
              <a:t>imidazole</a:t>
            </a:r>
            <a:endParaRPr lang="en-US" b="1" dirty="0">
              <a:latin typeface="Palatino Linotype" panose="02040502050505030304" pitchFamily="18" charset="0"/>
            </a:endParaRPr>
          </a:p>
        </p:txBody>
      </p:sp>
      <p:sp>
        <p:nvSpPr>
          <p:cNvPr id="25" name="TextBox 24">
            <a:extLst>
              <a:ext uri="{FF2B5EF4-FFF2-40B4-BE49-F238E27FC236}">
                <a16:creationId xmlns:a16="http://schemas.microsoft.com/office/drawing/2014/main" id="{C987E709-0A1E-4970-9C0A-D029F5BDB115}"/>
              </a:ext>
            </a:extLst>
          </p:cNvPr>
          <p:cNvSpPr txBox="1"/>
          <p:nvPr/>
        </p:nvSpPr>
        <p:spPr>
          <a:xfrm>
            <a:off x="5585355" y="6133336"/>
            <a:ext cx="786613" cy="307777"/>
          </a:xfrm>
          <a:prstGeom prst="rect">
            <a:avLst/>
          </a:prstGeom>
          <a:noFill/>
        </p:spPr>
        <p:txBody>
          <a:bodyPr wrap="square" rtlCol="0">
            <a:spAutoFit/>
          </a:bodyPr>
          <a:lstStyle/>
          <a:p>
            <a:pPr algn="ctr"/>
            <a:r>
              <a:rPr lang="en-US" sz="1400" b="1" dirty="0">
                <a:solidFill>
                  <a:srgbClr val="FF0000"/>
                </a:solidFill>
                <a:effectLst>
                  <a:outerShdw blurRad="38100" dist="38100" dir="2700000" algn="tl">
                    <a:srgbClr val="000000">
                      <a:alpha val="43137"/>
                    </a:srgbClr>
                  </a:outerShdw>
                </a:effectLst>
                <a:latin typeface="Palatino Linotype" panose="02040502050505030304" pitchFamily="18" charset="0"/>
              </a:rPr>
              <a:t>NOT</a:t>
            </a:r>
          </a:p>
        </p:txBody>
      </p:sp>
      <p:sp>
        <p:nvSpPr>
          <p:cNvPr id="16" name="TextBox 15">
            <a:extLst>
              <a:ext uri="{FF2B5EF4-FFF2-40B4-BE49-F238E27FC236}">
                <a16:creationId xmlns:a16="http://schemas.microsoft.com/office/drawing/2014/main" id="{2F188989-00D5-49CD-9A14-6801FDF60363}"/>
              </a:ext>
            </a:extLst>
          </p:cNvPr>
          <p:cNvSpPr txBox="1"/>
          <p:nvPr/>
        </p:nvSpPr>
        <p:spPr>
          <a:xfrm>
            <a:off x="920750" y="806450"/>
            <a:ext cx="7962900" cy="506870"/>
          </a:xfrm>
          <a:prstGeom prst="rect">
            <a:avLst/>
          </a:prstGeom>
          <a:noFill/>
        </p:spPr>
        <p:txBody>
          <a:bodyPr wrap="square" rtlCol="0">
            <a:spAutoFit/>
          </a:bodyPr>
          <a:lstStyle/>
          <a:p>
            <a:pPr marL="514350" indent="-514350" algn="just">
              <a:lnSpc>
                <a:spcPct val="150000"/>
              </a:lnSpc>
              <a:buClr>
                <a:schemeClr val="tx1"/>
              </a:buClr>
              <a:buFont typeface="+mj-lt"/>
              <a:buAutoNum type="romanUcPeriod" startAt="2"/>
            </a:pPr>
            <a:r>
              <a:rPr lang="en-US" sz="2000" b="1" dirty="0">
                <a:solidFill>
                  <a:schemeClr val="tx1">
                    <a:lumMod val="50000"/>
                  </a:schemeClr>
                </a:solidFill>
                <a:effectLst>
                  <a:outerShdw blurRad="38100" dist="38100" dir="2700000" algn="tl">
                    <a:srgbClr val="000000">
                      <a:alpha val="43137"/>
                    </a:srgbClr>
                  </a:outerShdw>
                </a:effectLst>
                <a:latin typeface="Palatino Linotype" panose="02040502050505030304" pitchFamily="18" charset="0"/>
              </a:rPr>
              <a:t>Fused Heterocyclic Compounds:</a:t>
            </a:r>
          </a:p>
        </p:txBody>
      </p:sp>
    </p:spTree>
    <p:extLst>
      <p:ext uri="{BB962C8B-B14F-4D97-AF65-F5344CB8AC3E}">
        <p14:creationId xmlns:p14="http://schemas.microsoft.com/office/powerpoint/2010/main" val="249241392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66E7B45-57A7-46DD-BC2E-85F8D1FBD862}"/>
              </a:ext>
            </a:extLst>
          </p:cNvPr>
          <p:cNvSpPr>
            <a:spLocks noGrp="1"/>
          </p:cNvSpPr>
          <p:nvPr>
            <p:ph type="sldNum" sz="quarter" idx="12"/>
          </p:nvPr>
        </p:nvSpPr>
        <p:spPr/>
        <p:txBody>
          <a:bodyPr/>
          <a:lstStyle/>
          <a:p>
            <a:fld id="{1D94C029-46D2-4EB7-AD29-70B14203DBE4}" type="slidenum">
              <a:rPr lang="en-US" smtClean="0"/>
              <a:t>49</a:t>
            </a:fld>
            <a:endParaRPr lang="en-US"/>
          </a:p>
        </p:txBody>
      </p:sp>
      <p:sp>
        <p:nvSpPr>
          <p:cNvPr id="17" name="TextBox 16">
            <a:extLst>
              <a:ext uri="{FF2B5EF4-FFF2-40B4-BE49-F238E27FC236}">
                <a16:creationId xmlns:a16="http://schemas.microsoft.com/office/drawing/2014/main" id="{4A9050F6-219A-4534-A3BB-4BDC78CA4B1C}"/>
              </a:ext>
            </a:extLst>
          </p:cNvPr>
          <p:cNvSpPr txBox="1"/>
          <p:nvPr/>
        </p:nvSpPr>
        <p:spPr>
          <a:xfrm>
            <a:off x="920750" y="806450"/>
            <a:ext cx="7962900" cy="506870"/>
          </a:xfrm>
          <a:prstGeom prst="rect">
            <a:avLst/>
          </a:prstGeom>
          <a:noFill/>
        </p:spPr>
        <p:txBody>
          <a:bodyPr wrap="square" rtlCol="0">
            <a:spAutoFit/>
          </a:bodyPr>
          <a:lstStyle/>
          <a:p>
            <a:pPr marL="514350" indent="-514350" algn="just">
              <a:lnSpc>
                <a:spcPct val="150000"/>
              </a:lnSpc>
              <a:buClr>
                <a:schemeClr val="tx1"/>
              </a:buClr>
              <a:buFont typeface="+mj-lt"/>
              <a:buAutoNum type="romanUcPeriod" startAt="3"/>
            </a:pPr>
            <a:r>
              <a:rPr lang="en-US" sz="2000" b="1" dirty="0">
                <a:solidFill>
                  <a:schemeClr val="tx1">
                    <a:lumMod val="50000"/>
                  </a:schemeClr>
                </a:solidFill>
                <a:effectLst>
                  <a:outerShdw blurRad="38100" dist="38100" dir="2700000" algn="tl">
                    <a:srgbClr val="000000">
                      <a:alpha val="43137"/>
                    </a:srgbClr>
                  </a:outerShdw>
                </a:effectLst>
                <a:latin typeface="Palatino Linotype" panose="02040502050505030304" pitchFamily="18" charset="0"/>
              </a:rPr>
              <a:t>Identical systems connected by a single bond: </a:t>
            </a:r>
          </a:p>
        </p:txBody>
      </p:sp>
      <p:sp>
        <p:nvSpPr>
          <p:cNvPr id="12" name="Title 12">
            <a:extLst>
              <a:ext uri="{FF2B5EF4-FFF2-40B4-BE49-F238E27FC236}">
                <a16:creationId xmlns:a16="http://schemas.microsoft.com/office/drawing/2014/main" id="{3D9916A7-19AB-4A41-B4BD-9BEC201CD9C5}"/>
              </a:ext>
            </a:extLst>
          </p:cNvPr>
          <p:cNvSpPr>
            <a:spLocks noGrp="1"/>
          </p:cNvSpPr>
          <p:nvPr>
            <p:ph type="title"/>
          </p:nvPr>
        </p:nvSpPr>
        <p:spPr>
          <a:xfrm>
            <a:off x="1060333" y="171451"/>
            <a:ext cx="8300230" cy="704849"/>
          </a:xfrm>
        </p:spPr>
        <p:txBody>
          <a:bodyPr>
            <a:noAutofit/>
          </a:bodyPr>
          <a:lstStyle/>
          <a:p>
            <a:pPr algn="l"/>
            <a:r>
              <a:rPr lang="en-US" sz="4400" b="1" dirty="0">
                <a:solidFill>
                  <a:srgbClr val="30ACEC"/>
                </a:solidFill>
                <a:effectLst>
                  <a:outerShdw blurRad="38100" dist="38100" dir="2700000" algn="tl">
                    <a:srgbClr val="000000">
                      <a:alpha val="43137"/>
                    </a:srgbClr>
                  </a:outerShdw>
                </a:effectLst>
              </a:rPr>
              <a:t>2. The </a:t>
            </a:r>
            <a:r>
              <a:rPr lang="en-US" sz="4400" b="1" dirty="0" err="1">
                <a:solidFill>
                  <a:srgbClr val="30ACEC"/>
                </a:solidFill>
                <a:effectLst>
                  <a:outerShdw blurRad="38100" dist="38100" dir="2700000" algn="tl">
                    <a:srgbClr val="000000">
                      <a:alpha val="43137"/>
                    </a:srgbClr>
                  </a:outerShdw>
                </a:effectLst>
              </a:rPr>
              <a:t>Hantzsch</a:t>
            </a:r>
            <a:r>
              <a:rPr lang="en-US" sz="4400" b="1" dirty="0">
                <a:solidFill>
                  <a:srgbClr val="30ACEC"/>
                </a:solidFill>
                <a:effectLst>
                  <a:outerShdw blurRad="38100" dist="38100" dir="2700000" algn="tl">
                    <a:srgbClr val="000000">
                      <a:alpha val="43137"/>
                    </a:srgbClr>
                  </a:outerShdw>
                </a:effectLst>
              </a:rPr>
              <a:t>-Widman Nomenclature</a:t>
            </a:r>
          </a:p>
        </p:txBody>
      </p:sp>
      <p:sp>
        <p:nvSpPr>
          <p:cNvPr id="9" name="Rectangle 8">
            <a:extLst>
              <a:ext uri="{FF2B5EF4-FFF2-40B4-BE49-F238E27FC236}">
                <a16:creationId xmlns:a16="http://schemas.microsoft.com/office/drawing/2014/main" id="{9805BF25-30E5-4845-83A0-37ACFE9108D0}"/>
              </a:ext>
            </a:extLst>
          </p:cNvPr>
          <p:cNvSpPr/>
          <p:nvPr/>
        </p:nvSpPr>
        <p:spPr>
          <a:xfrm>
            <a:off x="985252" y="1429545"/>
            <a:ext cx="7874543" cy="1015663"/>
          </a:xfrm>
          <a:prstGeom prst="rect">
            <a:avLst/>
          </a:prstGeom>
        </p:spPr>
        <p:txBody>
          <a:bodyPr wrap="square">
            <a:spAutoFit/>
          </a:bodyPr>
          <a:lstStyle/>
          <a:p>
            <a:pPr marL="285750" indent="-285750">
              <a:buFont typeface="Courier New" panose="02070309020205020404" pitchFamily="49" charset="0"/>
              <a:buChar char="o"/>
            </a:pPr>
            <a:r>
              <a:rPr lang="en-US" sz="2000" u="sng" dirty="0">
                <a:latin typeface="Palatino Linotype" panose="02040502050505030304" pitchFamily="18" charset="0"/>
              </a:rPr>
              <a:t>These compounds are classified using </a:t>
            </a:r>
            <a:r>
              <a:rPr lang="en-US" sz="2000" i="1" u="sng" dirty="0">
                <a:solidFill>
                  <a:srgbClr val="30ACEC"/>
                </a:solidFill>
                <a:latin typeface="Palatino Linotype" panose="02040502050505030304" pitchFamily="18" charset="0"/>
              </a:rPr>
              <a:t>prefixes</a:t>
            </a:r>
            <a:r>
              <a:rPr lang="en-US" sz="2000" u="sng" dirty="0">
                <a:latin typeface="Palatino Linotype" panose="02040502050505030304" pitchFamily="18" charset="0"/>
              </a:rPr>
              <a:t>;</a:t>
            </a:r>
            <a:r>
              <a:rPr lang="en-US" sz="2000" i="1" u="sng" dirty="0">
                <a:solidFill>
                  <a:srgbClr val="30ACEC"/>
                </a:solidFill>
                <a:latin typeface="Palatino Linotype" panose="02040502050505030304" pitchFamily="18" charset="0"/>
              </a:rPr>
              <a:t> </a:t>
            </a:r>
            <a:r>
              <a:rPr lang="en-US" sz="2000" i="1" u="sng" dirty="0">
                <a:latin typeface="Palatino Linotype" panose="02040502050505030304" pitchFamily="18" charset="0"/>
              </a:rPr>
              <a:t>bi</a:t>
            </a:r>
            <a:r>
              <a:rPr lang="en-US" sz="2000" u="sng" dirty="0">
                <a:latin typeface="Palatino Linotype" panose="02040502050505030304" pitchFamily="18" charset="0"/>
              </a:rPr>
              <a:t>-, </a:t>
            </a:r>
            <a:r>
              <a:rPr lang="en-US" sz="2000" i="1" u="sng" dirty="0">
                <a:latin typeface="Palatino Linotype" panose="02040502050505030304" pitchFamily="18" charset="0"/>
              </a:rPr>
              <a:t>tert</a:t>
            </a:r>
            <a:r>
              <a:rPr lang="en-US" sz="2000" u="sng" dirty="0">
                <a:latin typeface="Palatino Linotype" panose="02040502050505030304" pitchFamily="18" charset="0"/>
              </a:rPr>
              <a:t>-, and </a:t>
            </a:r>
            <a:r>
              <a:rPr lang="en-US" sz="2000" i="1" u="sng" dirty="0" err="1">
                <a:latin typeface="Palatino Linotype" panose="02040502050505030304" pitchFamily="18" charset="0"/>
              </a:rPr>
              <a:t>quater</a:t>
            </a:r>
            <a:r>
              <a:rPr lang="en-US" sz="2000" u="sng" dirty="0">
                <a:latin typeface="Palatino Linotype" panose="02040502050505030304" pitchFamily="18" charset="0"/>
              </a:rPr>
              <a:t>-, based on the number of systems, with the bonding specified accordingly:</a:t>
            </a:r>
          </a:p>
        </p:txBody>
      </p:sp>
      <p:graphicFrame>
        <p:nvGraphicFramePr>
          <p:cNvPr id="8" name="Object 7">
            <a:extLst>
              <a:ext uri="{FF2B5EF4-FFF2-40B4-BE49-F238E27FC236}">
                <a16:creationId xmlns:a16="http://schemas.microsoft.com/office/drawing/2014/main" id="{7A8B48F4-6C85-4001-BA90-6E6CC269772B}"/>
              </a:ext>
            </a:extLst>
          </p:cNvPr>
          <p:cNvGraphicFramePr>
            <a:graphicFrameLocks noChangeAspect="1"/>
          </p:cNvGraphicFramePr>
          <p:nvPr>
            <p:extLst>
              <p:ext uri="{D42A27DB-BD31-4B8C-83A1-F6EECF244321}">
                <p14:modId xmlns:p14="http://schemas.microsoft.com/office/powerpoint/2010/main" val="310672990"/>
              </p:ext>
            </p:extLst>
          </p:nvPr>
        </p:nvGraphicFramePr>
        <p:xfrm>
          <a:off x="1327279" y="2859560"/>
          <a:ext cx="6840537" cy="1625600"/>
        </p:xfrm>
        <a:graphic>
          <a:graphicData uri="http://schemas.openxmlformats.org/presentationml/2006/ole">
            <mc:AlternateContent xmlns:mc="http://schemas.openxmlformats.org/markup-compatibility/2006">
              <mc:Choice xmlns:v="urn:schemas-microsoft-com:vml" Requires="v">
                <p:oleObj spid="_x0000_s51232" name="CS ChemDraw Drawing" r:id="rId3" imgW="5313828" imgH="1269258" progId="ChemDraw.Document.6.0">
                  <p:embed/>
                </p:oleObj>
              </mc:Choice>
              <mc:Fallback>
                <p:oleObj name="CS ChemDraw Drawing" r:id="rId3" imgW="5313828" imgH="1269258" progId="ChemDraw.Document.6.0">
                  <p:embed/>
                  <p:pic>
                    <p:nvPicPr>
                      <p:cNvPr id="13" name="Object 12">
                        <a:extLst>
                          <a:ext uri="{FF2B5EF4-FFF2-40B4-BE49-F238E27FC236}">
                            <a16:creationId xmlns:a16="http://schemas.microsoft.com/office/drawing/2014/main" id="{ED05CC95-87ED-418A-A32B-94F966647000}"/>
                          </a:ext>
                        </a:extLst>
                      </p:cNvPr>
                      <p:cNvPicPr/>
                      <p:nvPr/>
                    </p:nvPicPr>
                    <p:blipFill>
                      <a:blip r:embed="rId4"/>
                      <a:stretch>
                        <a:fillRect/>
                      </a:stretch>
                    </p:blipFill>
                    <p:spPr>
                      <a:xfrm>
                        <a:off x="1327279" y="2859560"/>
                        <a:ext cx="6840537" cy="1625600"/>
                      </a:xfrm>
                      <a:prstGeom prst="rect">
                        <a:avLst/>
                      </a:prstGeom>
                    </p:spPr>
                  </p:pic>
                </p:oleObj>
              </mc:Fallback>
            </mc:AlternateContent>
          </a:graphicData>
        </a:graphic>
      </p:graphicFrame>
      <p:sp>
        <p:nvSpPr>
          <p:cNvPr id="10" name="TextBox 9">
            <a:extLst>
              <a:ext uri="{FF2B5EF4-FFF2-40B4-BE49-F238E27FC236}">
                <a16:creationId xmlns:a16="http://schemas.microsoft.com/office/drawing/2014/main" id="{C6120BA1-89B0-4716-B8A3-E466D299C23D}"/>
              </a:ext>
            </a:extLst>
          </p:cNvPr>
          <p:cNvSpPr txBox="1"/>
          <p:nvPr/>
        </p:nvSpPr>
        <p:spPr>
          <a:xfrm>
            <a:off x="1439887" y="4521964"/>
            <a:ext cx="2069432" cy="369332"/>
          </a:xfrm>
          <a:prstGeom prst="rect">
            <a:avLst/>
          </a:prstGeom>
          <a:noFill/>
        </p:spPr>
        <p:txBody>
          <a:bodyPr wrap="square" rtlCol="0">
            <a:spAutoFit/>
          </a:bodyPr>
          <a:lstStyle/>
          <a:p>
            <a:pPr algn="ctr"/>
            <a:r>
              <a:rPr lang="en-US" b="1" dirty="0">
                <a:solidFill>
                  <a:srgbClr val="30ACEC"/>
                </a:solidFill>
                <a:latin typeface="Palatino Linotype" panose="02040502050505030304" pitchFamily="18" charset="0"/>
              </a:rPr>
              <a:t>2,2’</a:t>
            </a:r>
            <a:r>
              <a:rPr lang="en-US" b="1" dirty="0">
                <a:effectLst>
                  <a:outerShdw blurRad="38100" dist="38100" dir="2700000" algn="tl">
                    <a:srgbClr val="000000">
                      <a:alpha val="43137"/>
                    </a:srgbClr>
                  </a:outerShdw>
                </a:effectLst>
                <a:latin typeface="Palatino Linotype" panose="02040502050505030304" pitchFamily="18" charset="0"/>
              </a:rPr>
              <a:t>-Bipyridine</a:t>
            </a:r>
          </a:p>
        </p:txBody>
      </p:sp>
      <p:sp>
        <p:nvSpPr>
          <p:cNvPr id="11" name="TextBox 10">
            <a:extLst>
              <a:ext uri="{FF2B5EF4-FFF2-40B4-BE49-F238E27FC236}">
                <a16:creationId xmlns:a16="http://schemas.microsoft.com/office/drawing/2014/main" id="{54FD5ACA-F4BE-43D4-B0EF-F2C5E843B92E}"/>
              </a:ext>
            </a:extLst>
          </p:cNvPr>
          <p:cNvSpPr txBox="1"/>
          <p:nvPr/>
        </p:nvSpPr>
        <p:spPr>
          <a:xfrm>
            <a:off x="4978038" y="4563153"/>
            <a:ext cx="2658438" cy="369332"/>
          </a:xfrm>
          <a:prstGeom prst="rect">
            <a:avLst/>
          </a:prstGeom>
          <a:noFill/>
        </p:spPr>
        <p:txBody>
          <a:bodyPr wrap="square" rtlCol="0">
            <a:spAutoFit/>
          </a:bodyPr>
          <a:lstStyle/>
          <a:p>
            <a:pPr algn="ctr"/>
            <a:r>
              <a:rPr lang="en-US" b="1" dirty="0">
                <a:solidFill>
                  <a:srgbClr val="30ACEC"/>
                </a:solidFill>
                <a:latin typeface="Palatino Linotype" panose="02040502050505030304" pitchFamily="18" charset="0"/>
              </a:rPr>
              <a:t>2,2</a:t>
            </a:r>
            <a:r>
              <a:rPr lang="en-US" b="1">
                <a:solidFill>
                  <a:srgbClr val="30ACEC"/>
                </a:solidFill>
                <a:latin typeface="Palatino Linotype" panose="02040502050505030304" pitchFamily="18" charset="0"/>
              </a:rPr>
              <a:t>’: 4’,3’’</a:t>
            </a:r>
            <a:r>
              <a:rPr lang="en-US" b="1">
                <a:effectLst>
                  <a:outerShdw blurRad="38100" dist="38100" dir="2700000" algn="tl">
                    <a:srgbClr val="000000">
                      <a:alpha val="43137"/>
                    </a:srgbClr>
                  </a:outerShdw>
                </a:effectLst>
                <a:latin typeface="Palatino Linotype" panose="02040502050505030304" pitchFamily="18" charset="0"/>
              </a:rPr>
              <a:t>-</a:t>
            </a:r>
            <a:r>
              <a:rPr lang="en-US" b="1" dirty="0">
                <a:effectLst>
                  <a:outerShdw blurRad="38100" dist="38100" dir="2700000" algn="tl">
                    <a:srgbClr val="000000">
                      <a:alpha val="43137"/>
                    </a:srgbClr>
                  </a:outerShdw>
                </a:effectLst>
                <a:latin typeface="Palatino Linotype" panose="02040502050505030304" pitchFamily="18" charset="0"/>
              </a:rPr>
              <a:t>Terthiophene</a:t>
            </a:r>
          </a:p>
        </p:txBody>
      </p:sp>
    </p:spTree>
    <p:extLst>
      <p:ext uri="{BB962C8B-B14F-4D97-AF65-F5344CB8AC3E}">
        <p14:creationId xmlns:p14="http://schemas.microsoft.com/office/powerpoint/2010/main" val="26427403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EEF7FB82-CE00-471C-BDE5-AD1DFD0F4264}"/>
              </a:ext>
            </a:extLst>
          </p:cNvPr>
          <p:cNvSpPr>
            <a:spLocks noGrp="1"/>
          </p:cNvSpPr>
          <p:nvPr>
            <p:ph type="title"/>
          </p:nvPr>
        </p:nvSpPr>
        <p:spPr>
          <a:xfrm>
            <a:off x="1096433" y="171451"/>
            <a:ext cx="7704667" cy="704849"/>
          </a:xfrm>
        </p:spPr>
        <p:txBody>
          <a:bodyPr>
            <a:noAutofit/>
          </a:bodyPr>
          <a:lstStyle/>
          <a:p>
            <a:pPr algn="l"/>
            <a:r>
              <a:rPr lang="en-US" sz="4400" b="1" dirty="0">
                <a:solidFill>
                  <a:srgbClr val="30ACEC"/>
                </a:solidFill>
                <a:effectLst>
                  <a:outerShdw blurRad="38100" dist="38100" dir="2700000" algn="tl">
                    <a:srgbClr val="000000">
                      <a:alpha val="43137"/>
                    </a:srgbClr>
                  </a:outerShdw>
                </a:effectLst>
              </a:rPr>
              <a:t>Classification of Heterocycles</a:t>
            </a:r>
          </a:p>
        </p:txBody>
      </p:sp>
      <p:sp>
        <p:nvSpPr>
          <p:cNvPr id="3" name="Slide Number Placeholder 2">
            <a:extLst>
              <a:ext uri="{FF2B5EF4-FFF2-40B4-BE49-F238E27FC236}">
                <a16:creationId xmlns:a16="http://schemas.microsoft.com/office/drawing/2014/main" id="{566E7B45-57A7-46DD-BC2E-85F8D1FBD862}"/>
              </a:ext>
            </a:extLst>
          </p:cNvPr>
          <p:cNvSpPr>
            <a:spLocks noGrp="1"/>
          </p:cNvSpPr>
          <p:nvPr>
            <p:ph type="sldNum" sz="quarter" idx="12"/>
          </p:nvPr>
        </p:nvSpPr>
        <p:spPr/>
        <p:txBody>
          <a:bodyPr/>
          <a:lstStyle/>
          <a:p>
            <a:fld id="{1D94C029-46D2-4EB7-AD29-70B14203DBE4}" type="slidenum">
              <a:rPr lang="en-US" smtClean="0"/>
              <a:t>5</a:t>
            </a:fld>
            <a:endParaRPr lang="en-US"/>
          </a:p>
        </p:txBody>
      </p:sp>
      <p:sp>
        <p:nvSpPr>
          <p:cNvPr id="17" name="TextBox 16">
            <a:extLst>
              <a:ext uri="{FF2B5EF4-FFF2-40B4-BE49-F238E27FC236}">
                <a16:creationId xmlns:a16="http://schemas.microsoft.com/office/drawing/2014/main" id="{4A9050F6-219A-4534-A3BB-4BDC78CA4B1C}"/>
              </a:ext>
            </a:extLst>
          </p:cNvPr>
          <p:cNvSpPr txBox="1"/>
          <p:nvPr/>
        </p:nvSpPr>
        <p:spPr>
          <a:xfrm>
            <a:off x="768350" y="1238250"/>
            <a:ext cx="8248650" cy="2353529"/>
          </a:xfrm>
          <a:prstGeom prst="rect">
            <a:avLst/>
          </a:prstGeom>
          <a:noFill/>
        </p:spPr>
        <p:txBody>
          <a:bodyPr wrap="square" rtlCol="0">
            <a:spAutoFit/>
          </a:bodyPr>
          <a:lstStyle/>
          <a:p>
            <a:pPr marL="457200" indent="-457200" algn="just">
              <a:lnSpc>
                <a:spcPct val="150000"/>
              </a:lnSpc>
              <a:buFont typeface="+mj-lt"/>
              <a:buAutoNum type="alphaUcPeriod"/>
            </a:pPr>
            <a:r>
              <a:rPr lang="en-US" sz="2000" b="1" u="sng" dirty="0">
                <a:solidFill>
                  <a:schemeClr val="tx1">
                    <a:lumMod val="50000"/>
                  </a:schemeClr>
                </a:solidFill>
                <a:latin typeface="Palatino Linotype" panose="02040502050505030304" pitchFamily="18" charset="0"/>
              </a:rPr>
              <a:t>Heterocyclic compounds can be classified into three types based on their general structural;</a:t>
            </a:r>
          </a:p>
          <a:p>
            <a:pPr marL="914400" lvl="1" indent="-457200" algn="just">
              <a:lnSpc>
                <a:spcPct val="150000"/>
              </a:lnSpc>
              <a:buClr>
                <a:schemeClr val="tx1"/>
              </a:buClr>
              <a:buFont typeface="+mj-lt"/>
              <a:buAutoNum type="arabicPeriod"/>
            </a:pPr>
            <a:r>
              <a:rPr lang="en-US" sz="2000" dirty="0">
                <a:solidFill>
                  <a:srgbClr val="30ACEC"/>
                </a:solidFill>
                <a:latin typeface="Palatino Linotype" panose="02040502050505030304" pitchFamily="18" charset="0"/>
              </a:rPr>
              <a:t>Saturated </a:t>
            </a:r>
            <a:r>
              <a:rPr lang="en-US" sz="2000" dirty="0">
                <a:solidFill>
                  <a:schemeClr val="tx1">
                    <a:lumMod val="50000"/>
                  </a:schemeClr>
                </a:solidFill>
                <a:latin typeface="Palatino Linotype" panose="02040502050505030304" pitchFamily="18" charset="0"/>
              </a:rPr>
              <a:t>systems – Heterocycloalkanes</a:t>
            </a:r>
            <a:endParaRPr lang="en-US" sz="2000" dirty="0">
              <a:solidFill>
                <a:srgbClr val="30ACEC"/>
              </a:solidFill>
              <a:latin typeface="Palatino Linotype" panose="02040502050505030304" pitchFamily="18" charset="0"/>
            </a:endParaRPr>
          </a:p>
          <a:p>
            <a:pPr marL="914400" lvl="1" indent="-457200" algn="just">
              <a:lnSpc>
                <a:spcPct val="150000"/>
              </a:lnSpc>
              <a:buFont typeface="+mj-lt"/>
              <a:buAutoNum type="arabicPeriod"/>
            </a:pPr>
            <a:r>
              <a:rPr lang="en-US" sz="2000" dirty="0">
                <a:latin typeface="Palatino Linotype" panose="02040502050505030304" pitchFamily="18" charset="0"/>
              </a:rPr>
              <a:t>Partially </a:t>
            </a:r>
            <a:r>
              <a:rPr lang="en-US" sz="2000" dirty="0">
                <a:solidFill>
                  <a:srgbClr val="30ACEC"/>
                </a:solidFill>
                <a:latin typeface="Palatino Linotype" panose="02040502050505030304" pitchFamily="18" charset="0"/>
              </a:rPr>
              <a:t>Unsaturated</a:t>
            </a:r>
            <a:r>
              <a:rPr lang="en-US" sz="2000" dirty="0">
                <a:solidFill>
                  <a:schemeClr val="tx1">
                    <a:lumMod val="50000"/>
                  </a:schemeClr>
                </a:solidFill>
                <a:latin typeface="Palatino Linotype" panose="02040502050505030304" pitchFamily="18" charset="0"/>
              </a:rPr>
              <a:t> systems – </a:t>
            </a:r>
            <a:r>
              <a:rPr lang="en-US" sz="2000" dirty="0" err="1">
                <a:solidFill>
                  <a:schemeClr val="tx1">
                    <a:lumMod val="50000"/>
                  </a:schemeClr>
                </a:solidFill>
                <a:latin typeface="Palatino Linotype" panose="02040502050505030304" pitchFamily="18" charset="0"/>
              </a:rPr>
              <a:t>Heterocycloalkenes</a:t>
            </a:r>
            <a:endParaRPr lang="en-US" sz="2000" dirty="0">
              <a:latin typeface="Palatino Linotype" panose="02040502050505030304" pitchFamily="18" charset="0"/>
            </a:endParaRPr>
          </a:p>
          <a:p>
            <a:pPr marL="914400" lvl="1" indent="-457200" algn="just">
              <a:lnSpc>
                <a:spcPct val="150000"/>
              </a:lnSpc>
              <a:buClr>
                <a:schemeClr val="tx1"/>
              </a:buClr>
              <a:buFont typeface="+mj-lt"/>
              <a:buAutoNum type="arabicPeriod"/>
            </a:pPr>
            <a:r>
              <a:rPr lang="en-US" sz="2000" dirty="0">
                <a:solidFill>
                  <a:srgbClr val="30ACEC"/>
                </a:solidFill>
                <a:latin typeface="Palatino Linotype" panose="02040502050505030304" pitchFamily="18" charset="0"/>
              </a:rPr>
              <a:t>Aromatic </a:t>
            </a:r>
            <a:r>
              <a:rPr lang="en-US" sz="2000" dirty="0">
                <a:latin typeface="Palatino Linotype" panose="02040502050505030304" pitchFamily="18" charset="0"/>
              </a:rPr>
              <a:t>systems - </a:t>
            </a:r>
            <a:r>
              <a:rPr lang="en-US" sz="2000" dirty="0" err="1">
                <a:solidFill>
                  <a:schemeClr val="tx1">
                    <a:lumMod val="50000"/>
                  </a:schemeClr>
                </a:solidFill>
                <a:latin typeface="Palatino Linotype" panose="02040502050505030304" pitchFamily="18" charset="0"/>
              </a:rPr>
              <a:t>Heteroannulenes</a:t>
            </a:r>
            <a:endParaRPr lang="en-US" sz="2000" dirty="0">
              <a:solidFill>
                <a:schemeClr val="tx1">
                  <a:lumMod val="50000"/>
                </a:schemeClr>
              </a:solidFill>
              <a:latin typeface="Palatino Linotype" panose="02040502050505030304" pitchFamily="18" charset="0"/>
            </a:endParaRPr>
          </a:p>
        </p:txBody>
      </p:sp>
      <p:sp>
        <p:nvSpPr>
          <p:cNvPr id="5" name="TextBox 4">
            <a:extLst>
              <a:ext uri="{FF2B5EF4-FFF2-40B4-BE49-F238E27FC236}">
                <a16:creationId xmlns:a16="http://schemas.microsoft.com/office/drawing/2014/main" id="{23FE0EC0-FD88-4847-B7D0-B92AA0638AF8}"/>
              </a:ext>
            </a:extLst>
          </p:cNvPr>
          <p:cNvSpPr txBox="1"/>
          <p:nvPr/>
        </p:nvSpPr>
        <p:spPr>
          <a:xfrm>
            <a:off x="447074" y="3240045"/>
            <a:ext cx="8248650" cy="2661306"/>
          </a:xfrm>
          <a:prstGeom prst="rect">
            <a:avLst/>
          </a:prstGeom>
          <a:noFill/>
        </p:spPr>
        <p:txBody>
          <a:bodyPr wrap="square" rtlCol="0">
            <a:spAutoFit/>
          </a:bodyPr>
          <a:lstStyle/>
          <a:p>
            <a:pPr algn="just"/>
            <a:endParaRPr lang="en-US" sz="2000" dirty="0">
              <a:solidFill>
                <a:schemeClr val="tx1">
                  <a:lumMod val="50000"/>
                </a:schemeClr>
              </a:solidFill>
              <a:latin typeface="Palatino Linotype" panose="02040502050505030304" pitchFamily="18" charset="0"/>
            </a:endParaRPr>
          </a:p>
          <a:p>
            <a:pPr marL="457200" indent="-457200" algn="just">
              <a:lnSpc>
                <a:spcPct val="150000"/>
              </a:lnSpc>
              <a:buFont typeface="+mj-lt"/>
              <a:buAutoNum type="alphaUcPeriod" startAt="2"/>
            </a:pPr>
            <a:r>
              <a:rPr lang="en-US" sz="2000" b="1" u="sng" dirty="0">
                <a:solidFill>
                  <a:schemeClr val="tx1">
                    <a:lumMod val="50000"/>
                  </a:schemeClr>
                </a:solidFill>
                <a:latin typeface="Palatino Linotype" panose="02040502050505030304" pitchFamily="18" charset="0"/>
              </a:rPr>
              <a:t>Heterocyclic compounds can be classified into two types based on the variety of structure; </a:t>
            </a:r>
            <a:endParaRPr lang="en-AU" sz="2000" b="1" u="sng" dirty="0">
              <a:solidFill>
                <a:schemeClr val="tx1">
                  <a:lumMod val="50000"/>
                </a:schemeClr>
              </a:solidFill>
              <a:latin typeface="Palatino Linotype" panose="02040502050505030304" pitchFamily="18" charset="0"/>
            </a:endParaRPr>
          </a:p>
          <a:p>
            <a:pPr marL="914400" lvl="1" indent="-457200" algn="just">
              <a:lnSpc>
                <a:spcPct val="150000"/>
              </a:lnSpc>
              <a:buFont typeface="+mj-lt"/>
              <a:buAutoNum type="arabicPeriod"/>
            </a:pPr>
            <a:r>
              <a:rPr lang="en-AU" sz="2000" dirty="0">
                <a:solidFill>
                  <a:schemeClr val="tx1">
                    <a:lumMod val="50000"/>
                  </a:schemeClr>
                </a:solidFill>
                <a:latin typeface="Palatino Linotype" panose="02040502050505030304" pitchFamily="18" charset="0"/>
              </a:rPr>
              <a:t>Five membered </a:t>
            </a:r>
            <a:r>
              <a:rPr lang="en-US" sz="2000" dirty="0">
                <a:solidFill>
                  <a:schemeClr val="tx1">
                    <a:lumMod val="50000"/>
                  </a:schemeClr>
                </a:solidFill>
                <a:latin typeface="Palatino Linotype" panose="02040502050505030304" pitchFamily="18" charset="0"/>
              </a:rPr>
              <a:t>heterocyclic compounds</a:t>
            </a:r>
          </a:p>
          <a:p>
            <a:pPr marL="914400" lvl="1" indent="-457200" algn="just">
              <a:lnSpc>
                <a:spcPct val="150000"/>
              </a:lnSpc>
              <a:buFont typeface="+mj-lt"/>
              <a:buAutoNum type="arabicPeriod"/>
            </a:pPr>
            <a:r>
              <a:rPr lang="en-AU" sz="2000">
                <a:solidFill>
                  <a:schemeClr val="tx1">
                    <a:lumMod val="50000"/>
                  </a:schemeClr>
                </a:solidFill>
                <a:latin typeface="Palatino Linotype" panose="02040502050505030304" pitchFamily="18" charset="0"/>
              </a:rPr>
              <a:t>Six membered </a:t>
            </a:r>
            <a:r>
              <a:rPr lang="en-US" sz="2000">
                <a:solidFill>
                  <a:schemeClr val="tx1">
                    <a:lumMod val="50000"/>
                  </a:schemeClr>
                </a:solidFill>
                <a:latin typeface="Palatino Linotype" panose="02040502050505030304" pitchFamily="18" charset="0"/>
              </a:rPr>
              <a:t>heterocyclic compounds </a:t>
            </a:r>
          </a:p>
          <a:p>
            <a:pPr marL="914400" lvl="1" indent="-457200" algn="just">
              <a:lnSpc>
                <a:spcPct val="150000"/>
              </a:lnSpc>
              <a:buFont typeface="+mj-lt"/>
              <a:buAutoNum type="arabicPeriod"/>
            </a:pPr>
            <a:r>
              <a:rPr lang="en-US" sz="2000" dirty="0">
                <a:solidFill>
                  <a:schemeClr val="tx1">
                    <a:lumMod val="50000"/>
                  </a:schemeClr>
                </a:solidFill>
                <a:latin typeface="Palatino Linotype" panose="02040502050505030304" pitchFamily="18" charset="0"/>
              </a:rPr>
              <a:t>Fused or condensed</a:t>
            </a:r>
            <a:r>
              <a:rPr lang="en-AU" sz="2000">
                <a:solidFill>
                  <a:schemeClr val="tx1">
                    <a:lumMod val="50000"/>
                  </a:schemeClr>
                </a:solidFill>
                <a:latin typeface="Palatino Linotype" panose="02040502050505030304" pitchFamily="18" charset="0"/>
              </a:rPr>
              <a:t> </a:t>
            </a:r>
            <a:r>
              <a:rPr lang="en-US" sz="2000">
                <a:solidFill>
                  <a:schemeClr val="tx1">
                    <a:lumMod val="50000"/>
                  </a:schemeClr>
                </a:solidFill>
                <a:latin typeface="Palatino Linotype" panose="02040502050505030304" pitchFamily="18" charset="0"/>
              </a:rPr>
              <a:t>heterocyclic compounds </a:t>
            </a:r>
          </a:p>
        </p:txBody>
      </p:sp>
    </p:spTree>
    <p:extLst>
      <p:ext uri="{BB962C8B-B14F-4D97-AF65-F5344CB8AC3E}">
        <p14:creationId xmlns:p14="http://schemas.microsoft.com/office/powerpoint/2010/main" val="428205232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66E7B45-57A7-46DD-BC2E-85F8D1FBD862}"/>
              </a:ext>
            </a:extLst>
          </p:cNvPr>
          <p:cNvSpPr>
            <a:spLocks noGrp="1"/>
          </p:cNvSpPr>
          <p:nvPr>
            <p:ph type="sldNum" sz="quarter" idx="12"/>
          </p:nvPr>
        </p:nvSpPr>
        <p:spPr/>
        <p:txBody>
          <a:bodyPr/>
          <a:lstStyle/>
          <a:p>
            <a:fld id="{1D94C029-46D2-4EB7-AD29-70B14203DBE4}" type="slidenum">
              <a:rPr lang="en-US" smtClean="0"/>
              <a:t>50</a:t>
            </a:fld>
            <a:endParaRPr lang="en-US"/>
          </a:p>
        </p:txBody>
      </p:sp>
      <p:sp>
        <p:nvSpPr>
          <p:cNvPr id="4" name="Title 12">
            <a:extLst>
              <a:ext uri="{FF2B5EF4-FFF2-40B4-BE49-F238E27FC236}">
                <a16:creationId xmlns:a16="http://schemas.microsoft.com/office/drawing/2014/main" id="{BC549554-4DB7-4A4F-B030-A1BCDCCA09AD}"/>
              </a:ext>
            </a:extLst>
          </p:cNvPr>
          <p:cNvSpPr>
            <a:spLocks noGrp="1"/>
          </p:cNvSpPr>
          <p:nvPr>
            <p:ph type="title"/>
          </p:nvPr>
        </p:nvSpPr>
        <p:spPr>
          <a:xfrm>
            <a:off x="1060333" y="171451"/>
            <a:ext cx="8300230" cy="704849"/>
          </a:xfrm>
        </p:spPr>
        <p:txBody>
          <a:bodyPr>
            <a:noAutofit/>
          </a:bodyPr>
          <a:lstStyle/>
          <a:p>
            <a:pPr algn="l"/>
            <a:r>
              <a:rPr lang="en-US" sz="4400" b="1" dirty="0">
                <a:solidFill>
                  <a:srgbClr val="30ACEC"/>
                </a:solidFill>
                <a:effectLst>
                  <a:outerShdw blurRad="38100" dist="38100" dir="2700000" algn="tl">
                    <a:srgbClr val="000000">
                      <a:alpha val="43137"/>
                    </a:srgbClr>
                  </a:outerShdw>
                </a:effectLst>
              </a:rPr>
              <a:t>3. The Replacement Nomenclature</a:t>
            </a:r>
          </a:p>
        </p:txBody>
      </p:sp>
      <p:sp>
        <p:nvSpPr>
          <p:cNvPr id="8" name="TextBox 7">
            <a:extLst>
              <a:ext uri="{FF2B5EF4-FFF2-40B4-BE49-F238E27FC236}">
                <a16:creationId xmlns:a16="http://schemas.microsoft.com/office/drawing/2014/main" id="{A89D2ABE-1EC9-4116-B318-28D0E8C5EDFF}"/>
              </a:ext>
            </a:extLst>
          </p:cNvPr>
          <p:cNvSpPr txBox="1"/>
          <p:nvPr/>
        </p:nvSpPr>
        <p:spPr>
          <a:xfrm>
            <a:off x="840542" y="1238250"/>
            <a:ext cx="7918447" cy="3276859"/>
          </a:xfrm>
          <a:prstGeom prst="rect">
            <a:avLst/>
          </a:prstGeom>
          <a:noFill/>
        </p:spPr>
        <p:txBody>
          <a:bodyPr wrap="square" rtlCol="0">
            <a:spAutoFit/>
          </a:bodyPr>
          <a:lstStyle/>
          <a:p>
            <a:pPr marL="342900" indent="-342900" algn="just">
              <a:lnSpc>
                <a:spcPct val="150000"/>
              </a:lnSpc>
              <a:buFont typeface="Courier New" panose="02070309020205020404" pitchFamily="49" charset="0"/>
              <a:buChar char="o"/>
            </a:pPr>
            <a:r>
              <a:rPr lang="en-US" sz="2000" dirty="0">
                <a:solidFill>
                  <a:schemeClr val="tx1">
                    <a:lumMod val="50000"/>
                  </a:schemeClr>
                </a:solidFill>
                <a:latin typeface="Palatino Linotype" panose="02040502050505030304" pitchFamily="18" charset="0"/>
              </a:rPr>
              <a:t>In replacement nomenclature, the name of a heterocycle is derived from the name of the corresponding carbocycle, with a </a:t>
            </a:r>
            <a:r>
              <a:rPr lang="en-US" sz="2000" i="1" dirty="0">
                <a:solidFill>
                  <a:srgbClr val="30ACEC"/>
                </a:solidFill>
                <a:latin typeface="Palatino Linotype" panose="02040502050505030304" pitchFamily="18" charset="0"/>
              </a:rPr>
              <a:t>prefix</a:t>
            </a:r>
            <a:r>
              <a:rPr lang="en-US" sz="2000" dirty="0">
                <a:solidFill>
                  <a:schemeClr val="tx1">
                    <a:lumMod val="50000"/>
                  </a:schemeClr>
                </a:solidFill>
                <a:latin typeface="Palatino Linotype" panose="02040502050505030304" pitchFamily="18" charset="0"/>
              </a:rPr>
              <a:t> added to indicate the specific heteroatom present in the ring. For example, "</a:t>
            </a:r>
            <a:r>
              <a:rPr lang="en-US" sz="2000" b="1" dirty="0" err="1">
                <a:solidFill>
                  <a:srgbClr val="0070C0"/>
                </a:solidFill>
                <a:latin typeface="Palatino Linotype" panose="02040502050505030304" pitchFamily="18" charset="0"/>
              </a:rPr>
              <a:t>aza</a:t>
            </a:r>
            <a:r>
              <a:rPr lang="en-US" sz="2000" dirty="0">
                <a:solidFill>
                  <a:schemeClr val="tx1">
                    <a:lumMod val="50000"/>
                  </a:schemeClr>
                </a:solidFill>
                <a:latin typeface="Palatino Linotype" panose="02040502050505030304" pitchFamily="18" charset="0"/>
              </a:rPr>
              <a:t>," "</a:t>
            </a:r>
            <a:r>
              <a:rPr lang="en-US" sz="2000" b="1" dirty="0" err="1">
                <a:solidFill>
                  <a:srgbClr val="FF0000"/>
                </a:solidFill>
                <a:latin typeface="Palatino Linotype" panose="02040502050505030304" pitchFamily="18" charset="0"/>
              </a:rPr>
              <a:t>oxa</a:t>
            </a:r>
            <a:r>
              <a:rPr lang="en-US" sz="2000" dirty="0">
                <a:solidFill>
                  <a:schemeClr val="tx1">
                    <a:lumMod val="50000"/>
                  </a:schemeClr>
                </a:solidFill>
                <a:latin typeface="Palatino Linotype" panose="02040502050505030304" pitchFamily="18" charset="0"/>
              </a:rPr>
              <a:t>," and "</a:t>
            </a:r>
            <a:r>
              <a:rPr lang="en-US" sz="2000" b="1" dirty="0" err="1">
                <a:solidFill>
                  <a:schemeClr val="accent3"/>
                </a:solidFill>
                <a:latin typeface="Palatino Linotype" panose="02040502050505030304" pitchFamily="18" charset="0"/>
              </a:rPr>
              <a:t>thia</a:t>
            </a:r>
            <a:r>
              <a:rPr lang="en-US" sz="2000" dirty="0">
                <a:solidFill>
                  <a:schemeClr val="tx1">
                    <a:lumMod val="50000"/>
                  </a:schemeClr>
                </a:solidFill>
                <a:latin typeface="Palatino Linotype" panose="02040502050505030304" pitchFamily="18" charset="0"/>
              </a:rPr>
              <a:t>" are </a:t>
            </a:r>
            <a:r>
              <a:rPr lang="en-US" sz="2000" i="1" dirty="0">
                <a:solidFill>
                  <a:srgbClr val="30ACEC"/>
                </a:solidFill>
                <a:latin typeface="Palatino Linotype" panose="02040502050505030304" pitchFamily="18" charset="0"/>
              </a:rPr>
              <a:t>prefixes</a:t>
            </a:r>
            <a:r>
              <a:rPr lang="en-US" sz="2000" dirty="0">
                <a:solidFill>
                  <a:schemeClr val="tx1">
                    <a:lumMod val="50000"/>
                  </a:schemeClr>
                </a:solidFill>
                <a:latin typeface="Palatino Linotype" panose="02040502050505030304" pitchFamily="18" charset="0"/>
              </a:rPr>
              <a:t> used for </a:t>
            </a:r>
            <a:r>
              <a:rPr lang="en-US" sz="2000" dirty="0">
                <a:solidFill>
                  <a:srgbClr val="0070C0"/>
                </a:solidFill>
                <a:latin typeface="Palatino Linotype" panose="02040502050505030304" pitchFamily="18" charset="0"/>
              </a:rPr>
              <a:t>Nitrogen</a:t>
            </a:r>
            <a:r>
              <a:rPr lang="en-US" sz="2000" dirty="0">
                <a:solidFill>
                  <a:schemeClr val="tx1">
                    <a:lumMod val="50000"/>
                  </a:schemeClr>
                </a:solidFill>
                <a:latin typeface="Palatino Linotype" panose="02040502050505030304" pitchFamily="18" charset="0"/>
              </a:rPr>
              <a:t> ‘</a:t>
            </a:r>
            <a:r>
              <a:rPr lang="en-US" sz="2000" b="1" dirty="0">
                <a:solidFill>
                  <a:srgbClr val="0070C0"/>
                </a:solidFill>
                <a:effectLst>
                  <a:outerShdw blurRad="38100" dist="38100" dir="2700000" algn="tl">
                    <a:srgbClr val="000000">
                      <a:alpha val="43137"/>
                    </a:srgbClr>
                  </a:outerShdw>
                </a:effectLst>
                <a:latin typeface="Palatino Linotype" panose="02040502050505030304" pitchFamily="18" charset="0"/>
              </a:rPr>
              <a:t>N</a:t>
            </a:r>
            <a:r>
              <a:rPr lang="en-US" sz="2000" dirty="0">
                <a:solidFill>
                  <a:schemeClr val="tx1">
                    <a:lumMod val="50000"/>
                  </a:schemeClr>
                </a:solidFill>
                <a:latin typeface="Palatino Linotype" panose="02040502050505030304" pitchFamily="18" charset="0"/>
              </a:rPr>
              <a:t>’, </a:t>
            </a:r>
            <a:r>
              <a:rPr lang="en-US" sz="2000" dirty="0">
                <a:solidFill>
                  <a:srgbClr val="FF0000"/>
                </a:solidFill>
                <a:latin typeface="Palatino Linotype" panose="02040502050505030304" pitchFamily="18" charset="0"/>
              </a:rPr>
              <a:t>Oxygen</a:t>
            </a:r>
            <a:r>
              <a:rPr lang="en-US" sz="2000" dirty="0">
                <a:solidFill>
                  <a:schemeClr val="tx1">
                    <a:lumMod val="50000"/>
                  </a:schemeClr>
                </a:solidFill>
                <a:latin typeface="Palatino Linotype" panose="02040502050505030304" pitchFamily="18" charset="0"/>
              </a:rPr>
              <a:t> ‘</a:t>
            </a:r>
            <a:r>
              <a:rPr lang="en-US" sz="2000" b="1" dirty="0">
                <a:solidFill>
                  <a:srgbClr val="FF0000"/>
                </a:solidFill>
                <a:effectLst>
                  <a:outerShdw blurRad="38100" dist="38100" dir="2700000" algn="tl">
                    <a:srgbClr val="000000">
                      <a:alpha val="43137"/>
                    </a:srgbClr>
                  </a:outerShdw>
                </a:effectLst>
                <a:latin typeface="Palatino Linotype" panose="02040502050505030304" pitchFamily="18" charset="0"/>
              </a:rPr>
              <a:t>O</a:t>
            </a:r>
            <a:r>
              <a:rPr lang="en-US" sz="2000" dirty="0">
                <a:solidFill>
                  <a:schemeClr val="tx1">
                    <a:lumMod val="50000"/>
                  </a:schemeClr>
                </a:solidFill>
                <a:latin typeface="Palatino Linotype" panose="02040502050505030304" pitchFamily="18" charset="0"/>
              </a:rPr>
              <a:t>’, and </a:t>
            </a:r>
            <a:r>
              <a:rPr lang="en-US" sz="2000" dirty="0">
                <a:solidFill>
                  <a:schemeClr val="accent3"/>
                </a:solidFill>
                <a:latin typeface="Palatino Linotype" panose="02040502050505030304" pitchFamily="18" charset="0"/>
              </a:rPr>
              <a:t>Sulfur</a:t>
            </a:r>
            <a:r>
              <a:rPr lang="en-US" sz="2000" dirty="0">
                <a:solidFill>
                  <a:schemeClr val="tx1">
                    <a:lumMod val="50000"/>
                  </a:schemeClr>
                </a:solidFill>
                <a:latin typeface="Palatino Linotype" panose="02040502050505030304" pitchFamily="18" charset="0"/>
              </a:rPr>
              <a:t> ‘</a:t>
            </a:r>
            <a:r>
              <a:rPr lang="en-US" sz="2000" b="1" dirty="0">
                <a:solidFill>
                  <a:schemeClr val="accent3"/>
                </a:solidFill>
                <a:effectLst>
                  <a:outerShdw blurRad="38100" dist="38100" dir="2700000" algn="tl">
                    <a:srgbClr val="000000">
                      <a:alpha val="43137"/>
                    </a:srgbClr>
                  </a:outerShdw>
                </a:effectLst>
                <a:latin typeface="Palatino Linotype" panose="02040502050505030304" pitchFamily="18" charset="0"/>
              </a:rPr>
              <a:t>S</a:t>
            </a:r>
            <a:r>
              <a:rPr lang="en-US" sz="2000" dirty="0">
                <a:solidFill>
                  <a:schemeClr val="tx1">
                    <a:lumMod val="50000"/>
                  </a:schemeClr>
                </a:solidFill>
                <a:latin typeface="Palatino Linotype" panose="02040502050505030304" pitchFamily="18" charset="0"/>
              </a:rPr>
              <a:t>’ atoms, respectively. The numbering of heterocyclic rings is done in a way that assigns the lowest possible number to the heteroatom. </a:t>
            </a:r>
          </a:p>
        </p:txBody>
      </p:sp>
    </p:spTree>
    <p:extLst>
      <p:ext uri="{BB962C8B-B14F-4D97-AF65-F5344CB8AC3E}">
        <p14:creationId xmlns:p14="http://schemas.microsoft.com/office/powerpoint/2010/main" val="409308666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66E7B45-57A7-46DD-BC2E-85F8D1FBD862}"/>
              </a:ext>
            </a:extLst>
          </p:cNvPr>
          <p:cNvSpPr>
            <a:spLocks noGrp="1"/>
          </p:cNvSpPr>
          <p:nvPr>
            <p:ph type="sldNum" sz="quarter" idx="12"/>
          </p:nvPr>
        </p:nvSpPr>
        <p:spPr/>
        <p:txBody>
          <a:bodyPr/>
          <a:lstStyle/>
          <a:p>
            <a:fld id="{1D94C029-46D2-4EB7-AD29-70B14203DBE4}" type="slidenum">
              <a:rPr lang="en-US" smtClean="0"/>
              <a:t>51</a:t>
            </a:fld>
            <a:endParaRPr lang="en-US"/>
          </a:p>
        </p:txBody>
      </p:sp>
      <p:sp>
        <p:nvSpPr>
          <p:cNvPr id="4" name="Title 12">
            <a:extLst>
              <a:ext uri="{FF2B5EF4-FFF2-40B4-BE49-F238E27FC236}">
                <a16:creationId xmlns:a16="http://schemas.microsoft.com/office/drawing/2014/main" id="{BC549554-4DB7-4A4F-B030-A1BCDCCA09AD}"/>
              </a:ext>
            </a:extLst>
          </p:cNvPr>
          <p:cNvSpPr>
            <a:spLocks noGrp="1"/>
          </p:cNvSpPr>
          <p:nvPr>
            <p:ph type="title"/>
          </p:nvPr>
        </p:nvSpPr>
        <p:spPr>
          <a:xfrm>
            <a:off x="1060333" y="171451"/>
            <a:ext cx="8300230" cy="704849"/>
          </a:xfrm>
        </p:spPr>
        <p:txBody>
          <a:bodyPr>
            <a:noAutofit/>
          </a:bodyPr>
          <a:lstStyle/>
          <a:p>
            <a:pPr algn="l"/>
            <a:r>
              <a:rPr lang="en-US" sz="4400" b="1" dirty="0">
                <a:solidFill>
                  <a:srgbClr val="30ACEC"/>
                </a:solidFill>
                <a:effectLst>
                  <a:outerShdw blurRad="38100" dist="38100" dir="2700000" algn="tl">
                    <a:srgbClr val="000000">
                      <a:alpha val="43137"/>
                    </a:srgbClr>
                  </a:outerShdw>
                </a:effectLst>
              </a:rPr>
              <a:t>3. The Replacement Nomenclature</a:t>
            </a:r>
          </a:p>
        </p:txBody>
      </p:sp>
      <p:graphicFrame>
        <p:nvGraphicFramePr>
          <p:cNvPr id="5" name="Object 4">
            <a:extLst>
              <a:ext uri="{FF2B5EF4-FFF2-40B4-BE49-F238E27FC236}">
                <a16:creationId xmlns:a16="http://schemas.microsoft.com/office/drawing/2014/main" id="{F735F3BC-45E6-4408-9929-10234EFB31F4}"/>
              </a:ext>
            </a:extLst>
          </p:cNvPr>
          <p:cNvGraphicFramePr>
            <a:graphicFrameLocks noChangeAspect="1"/>
          </p:cNvGraphicFramePr>
          <p:nvPr>
            <p:extLst>
              <p:ext uri="{D42A27DB-BD31-4B8C-83A1-F6EECF244321}">
                <p14:modId xmlns:p14="http://schemas.microsoft.com/office/powerpoint/2010/main" val="648597336"/>
              </p:ext>
            </p:extLst>
          </p:nvPr>
        </p:nvGraphicFramePr>
        <p:xfrm>
          <a:off x="1360488" y="1809750"/>
          <a:ext cx="6931025" cy="4270375"/>
        </p:xfrm>
        <a:graphic>
          <a:graphicData uri="http://schemas.openxmlformats.org/presentationml/2006/ole">
            <mc:AlternateContent xmlns:mc="http://schemas.openxmlformats.org/markup-compatibility/2006">
              <mc:Choice xmlns:v="urn:schemas-microsoft-com:vml" Requires="v">
                <p:oleObj spid="_x0000_s44096" name="CS ChemDraw Drawing" r:id="rId3" imgW="8670955" imgH="5338162" progId="ChemDraw.Document.6.0">
                  <p:embed/>
                </p:oleObj>
              </mc:Choice>
              <mc:Fallback>
                <p:oleObj name="CS ChemDraw Drawing" r:id="rId3" imgW="8670955" imgH="5338162" progId="ChemDraw.Document.6.0">
                  <p:embed/>
                  <p:pic>
                    <p:nvPicPr>
                      <p:cNvPr id="6" name="Object 5">
                        <a:extLst>
                          <a:ext uri="{FF2B5EF4-FFF2-40B4-BE49-F238E27FC236}">
                            <a16:creationId xmlns:a16="http://schemas.microsoft.com/office/drawing/2014/main" id="{683AE594-1F93-4200-BD0C-119A45EDD3F7}"/>
                          </a:ext>
                        </a:extLst>
                      </p:cNvPr>
                      <p:cNvPicPr/>
                      <p:nvPr/>
                    </p:nvPicPr>
                    <p:blipFill>
                      <a:blip r:embed="rId4"/>
                      <a:stretch>
                        <a:fillRect/>
                      </a:stretch>
                    </p:blipFill>
                    <p:spPr>
                      <a:xfrm>
                        <a:off x="1360488" y="1809750"/>
                        <a:ext cx="6931025" cy="4270375"/>
                      </a:xfrm>
                      <a:prstGeom prst="rect">
                        <a:avLst/>
                      </a:prstGeom>
                      <a:ln w="19050">
                        <a:solidFill>
                          <a:srgbClr val="30ACEC"/>
                        </a:solidFill>
                      </a:ln>
                    </p:spPr>
                  </p:pic>
                </p:oleObj>
              </mc:Fallback>
            </mc:AlternateContent>
          </a:graphicData>
        </a:graphic>
      </p:graphicFrame>
      <p:sp>
        <p:nvSpPr>
          <p:cNvPr id="6" name="TextBox 5">
            <a:extLst>
              <a:ext uri="{FF2B5EF4-FFF2-40B4-BE49-F238E27FC236}">
                <a16:creationId xmlns:a16="http://schemas.microsoft.com/office/drawing/2014/main" id="{76E95E92-6A2A-4642-884C-5B0F385D2FE9}"/>
              </a:ext>
            </a:extLst>
          </p:cNvPr>
          <p:cNvSpPr txBox="1"/>
          <p:nvPr/>
        </p:nvSpPr>
        <p:spPr>
          <a:xfrm>
            <a:off x="840542" y="1238250"/>
            <a:ext cx="7918447" cy="506870"/>
          </a:xfrm>
          <a:prstGeom prst="rect">
            <a:avLst/>
          </a:prstGeom>
          <a:noFill/>
        </p:spPr>
        <p:txBody>
          <a:bodyPr wrap="square" rtlCol="0">
            <a:spAutoFit/>
          </a:bodyPr>
          <a:lstStyle/>
          <a:p>
            <a:pPr marL="342900" indent="-342900" algn="just">
              <a:lnSpc>
                <a:spcPct val="150000"/>
              </a:lnSpc>
              <a:buFont typeface="Courier New" panose="02070309020205020404" pitchFamily="49" charset="0"/>
              <a:buChar char="o"/>
            </a:pPr>
            <a:r>
              <a:rPr lang="en-US" sz="2000" dirty="0">
                <a:solidFill>
                  <a:schemeClr val="tx1">
                    <a:lumMod val="50000"/>
                  </a:schemeClr>
                </a:solidFill>
                <a:latin typeface="Palatino Linotype" panose="02040502050505030304" pitchFamily="18" charset="0"/>
              </a:rPr>
              <a:t>Examples; </a:t>
            </a:r>
          </a:p>
        </p:txBody>
      </p:sp>
    </p:spTree>
    <p:extLst>
      <p:ext uri="{BB962C8B-B14F-4D97-AF65-F5344CB8AC3E}">
        <p14:creationId xmlns:p14="http://schemas.microsoft.com/office/powerpoint/2010/main" val="233785157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66E7B45-57A7-46DD-BC2E-85F8D1FBD862}"/>
              </a:ext>
            </a:extLst>
          </p:cNvPr>
          <p:cNvSpPr>
            <a:spLocks noGrp="1"/>
          </p:cNvSpPr>
          <p:nvPr>
            <p:ph type="sldNum" sz="quarter" idx="12"/>
          </p:nvPr>
        </p:nvSpPr>
        <p:spPr/>
        <p:txBody>
          <a:bodyPr/>
          <a:lstStyle/>
          <a:p>
            <a:fld id="{1D94C029-46D2-4EB7-AD29-70B14203DBE4}" type="slidenum">
              <a:rPr lang="en-US" smtClean="0"/>
              <a:t>52</a:t>
            </a:fld>
            <a:endParaRPr lang="en-US"/>
          </a:p>
        </p:txBody>
      </p:sp>
      <p:sp>
        <p:nvSpPr>
          <p:cNvPr id="12" name="Title 12">
            <a:extLst>
              <a:ext uri="{FF2B5EF4-FFF2-40B4-BE49-F238E27FC236}">
                <a16:creationId xmlns:a16="http://schemas.microsoft.com/office/drawing/2014/main" id="{3D9916A7-19AB-4A41-B4BD-9BEC201CD9C5}"/>
              </a:ext>
            </a:extLst>
          </p:cNvPr>
          <p:cNvSpPr>
            <a:spLocks noGrp="1"/>
          </p:cNvSpPr>
          <p:nvPr>
            <p:ph type="title"/>
          </p:nvPr>
        </p:nvSpPr>
        <p:spPr>
          <a:xfrm>
            <a:off x="1060333" y="171451"/>
            <a:ext cx="8300230" cy="704849"/>
          </a:xfrm>
        </p:spPr>
        <p:txBody>
          <a:bodyPr>
            <a:noAutofit/>
          </a:bodyPr>
          <a:lstStyle/>
          <a:p>
            <a:pPr algn="l"/>
            <a:r>
              <a:rPr lang="en-US" sz="4400" b="1" dirty="0">
                <a:solidFill>
                  <a:srgbClr val="30ACEC"/>
                </a:solidFill>
                <a:effectLst>
                  <a:outerShdw blurRad="38100" dist="38100" dir="2700000" algn="tl">
                    <a:srgbClr val="000000">
                      <a:alpha val="43137"/>
                    </a:srgbClr>
                  </a:outerShdw>
                </a:effectLst>
              </a:rPr>
              <a:t>Overview of Nomenclature Rules</a:t>
            </a:r>
          </a:p>
        </p:txBody>
      </p:sp>
      <p:sp>
        <p:nvSpPr>
          <p:cNvPr id="8" name="Rectangle 7">
            <a:extLst>
              <a:ext uri="{FF2B5EF4-FFF2-40B4-BE49-F238E27FC236}">
                <a16:creationId xmlns:a16="http://schemas.microsoft.com/office/drawing/2014/main" id="{7CFF52F8-EC74-43FC-9C29-7D75B650EC22}"/>
              </a:ext>
            </a:extLst>
          </p:cNvPr>
          <p:cNvSpPr/>
          <p:nvPr/>
        </p:nvSpPr>
        <p:spPr>
          <a:xfrm>
            <a:off x="985252" y="1429545"/>
            <a:ext cx="8039100" cy="400110"/>
          </a:xfrm>
          <a:prstGeom prst="rect">
            <a:avLst/>
          </a:prstGeom>
        </p:spPr>
        <p:txBody>
          <a:bodyPr wrap="square">
            <a:spAutoFit/>
          </a:bodyPr>
          <a:lstStyle/>
          <a:p>
            <a:pPr marL="285750" indent="-285750">
              <a:buFont typeface="Courier New" panose="02070309020205020404" pitchFamily="49" charset="0"/>
              <a:buChar char="o"/>
            </a:pPr>
            <a:r>
              <a:rPr lang="en-US" sz="2000" u="sng" dirty="0">
                <a:latin typeface="Palatino Linotype" panose="02040502050505030304" pitchFamily="18" charset="0"/>
              </a:rPr>
              <a:t>Decision-Making Guide for fused Ring system:</a:t>
            </a:r>
          </a:p>
        </p:txBody>
      </p:sp>
      <p:sp>
        <p:nvSpPr>
          <p:cNvPr id="6" name="Rectangle 5">
            <a:extLst>
              <a:ext uri="{FF2B5EF4-FFF2-40B4-BE49-F238E27FC236}">
                <a16:creationId xmlns:a16="http://schemas.microsoft.com/office/drawing/2014/main" id="{B0374F60-FA0B-4493-8DCA-9F238F178521}"/>
              </a:ext>
            </a:extLst>
          </p:cNvPr>
          <p:cNvSpPr/>
          <p:nvPr/>
        </p:nvSpPr>
        <p:spPr>
          <a:xfrm>
            <a:off x="775188" y="1997957"/>
            <a:ext cx="8039100" cy="1015663"/>
          </a:xfrm>
          <a:prstGeom prst="rect">
            <a:avLst/>
          </a:prstGeom>
        </p:spPr>
        <p:txBody>
          <a:bodyPr wrap="square">
            <a:spAutoFit/>
          </a:bodyPr>
          <a:lstStyle/>
          <a:p>
            <a:pPr marL="457200" indent="-457200">
              <a:buFont typeface="+mj-lt"/>
              <a:buAutoNum type="arabicPeriod"/>
            </a:pPr>
            <a:r>
              <a:rPr lang="en-US" sz="2000" dirty="0">
                <a:latin typeface="Palatino Linotype" panose="02040502050505030304" pitchFamily="18" charset="0"/>
              </a:rPr>
              <a:t>Is there only one ring that contains nitrogen?</a:t>
            </a:r>
          </a:p>
          <a:p>
            <a:endParaRPr lang="en-US" sz="2000" dirty="0">
              <a:latin typeface="Palatino Linotype" panose="02040502050505030304" pitchFamily="18" charset="0"/>
            </a:endParaRPr>
          </a:p>
          <a:p>
            <a:r>
              <a:rPr lang="en-US" sz="2000" dirty="0">
                <a:latin typeface="Palatino Linotype" panose="02040502050505030304" pitchFamily="18" charset="0"/>
              </a:rPr>
              <a:t>	</a:t>
            </a:r>
            <a:r>
              <a:rPr lang="en-US" sz="2000" dirty="0">
                <a:solidFill>
                  <a:srgbClr val="30ACEC"/>
                </a:solidFill>
                <a:latin typeface="Palatino Linotype" panose="02040502050505030304" pitchFamily="18" charset="0"/>
              </a:rPr>
              <a:t>Yes, select this as the base component.</a:t>
            </a:r>
          </a:p>
        </p:txBody>
      </p:sp>
      <p:sp>
        <p:nvSpPr>
          <p:cNvPr id="7" name="Rectangle 6">
            <a:extLst>
              <a:ext uri="{FF2B5EF4-FFF2-40B4-BE49-F238E27FC236}">
                <a16:creationId xmlns:a16="http://schemas.microsoft.com/office/drawing/2014/main" id="{60787273-B98D-44AE-B6FE-CF2AB6BA32B3}"/>
              </a:ext>
            </a:extLst>
          </p:cNvPr>
          <p:cNvSpPr/>
          <p:nvPr/>
        </p:nvSpPr>
        <p:spPr>
          <a:xfrm>
            <a:off x="565123" y="3134780"/>
            <a:ext cx="8039100" cy="1015663"/>
          </a:xfrm>
          <a:prstGeom prst="rect">
            <a:avLst/>
          </a:prstGeom>
        </p:spPr>
        <p:txBody>
          <a:bodyPr wrap="square">
            <a:spAutoFit/>
          </a:bodyPr>
          <a:lstStyle/>
          <a:p>
            <a:pPr marL="457200" indent="-457200">
              <a:buFont typeface="+mj-lt"/>
              <a:buAutoNum type="arabicPeriod" startAt="2"/>
            </a:pPr>
            <a:r>
              <a:rPr lang="en-US" sz="2000" dirty="0">
                <a:latin typeface="Palatino Linotype" panose="02040502050505030304" pitchFamily="18" charset="0"/>
              </a:rPr>
              <a:t>Do the two rings have the same heteroatoms but differ in size?</a:t>
            </a:r>
          </a:p>
          <a:p>
            <a:endParaRPr lang="en-US" sz="2000" dirty="0">
              <a:latin typeface="Palatino Linotype" panose="02040502050505030304" pitchFamily="18" charset="0"/>
            </a:endParaRPr>
          </a:p>
          <a:p>
            <a:r>
              <a:rPr lang="en-US" sz="2000" dirty="0">
                <a:solidFill>
                  <a:srgbClr val="30ACEC"/>
                </a:solidFill>
                <a:latin typeface="Palatino Linotype" panose="02040502050505030304" pitchFamily="18" charset="0"/>
              </a:rPr>
              <a:t>	Yes, select the larger ring.</a:t>
            </a:r>
          </a:p>
        </p:txBody>
      </p:sp>
      <p:sp>
        <p:nvSpPr>
          <p:cNvPr id="9" name="Rectangle 8">
            <a:extLst>
              <a:ext uri="{FF2B5EF4-FFF2-40B4-BE49-F238E27FC236}">
                <a16:creationId xmlns:a16="http://schemas.microsoft.com/office/drawing/2014/main" id="{5DD566A5-7FDC-49F4-AF21-734043F049F0}"/>
              </a:ext>
            </a:extLst>
          </p:cNvPr>
          <p:cNvSpPr/>
          <p:nvPr/>
        </p:nvSpPr>
        <p:spPr>
          <a:xfrm>
            <a:off x="441554" y="4358097"/>
            <a:ext cx="8702446" cy="1323439"/>
          </a:xfrm>
          <a:prstGeom prst="rect">
            <a:avLst/>
          </a:prstGeom>
        </p:spPr>
        <p:txBody>
          <a:bodyPr wrap="square">
            <a:spAutoFit/>
          </a:bodyPr>
          <a:lstStyle/>
          <a:p>
            <a:pPr marL="457200" indent="-457200">
              <a:buFont typeface="+mj-lt"/>
              <a:buAutoNum type="arabicPeriod" startAt="3"/>
            </a:pPr>
            <a:r>
              <a:rPr lang="en-US" sz="2000" dirty="0">
                <a:latin typeface="Palatino Linotype" panose="02040502050505030304" pitchFamily="18" charset="0"/>
              </a:rPr>
              <a:t>Are the two rings the same size but contain different heteroatoms?</a:t>
            </a:r>
          </a:p>
          <a:p>
            <a:pPr marL="457200" indent="-457200">
              <a:buFont typeface="+mj-lt"/>
              <a:buAutoNum type="arabicPeriod" startAt="3"/>
            </a:pPr>
            <a:endParaRPr lang="en-US" sz="2000" dirty="0">
              <a:latin typeface="Palatino Linotype" panose="02040502050505030304" pitchFamily="18" charset="0"/>
            </a:endParaRPr>
          </a:p>
          <a:p>
            <a:r>
              <a:rPr lang="en-US" sz="2000" dirty="0">
                <a:solidFill>
                  <a:srgbClr val="30ACEC"/>
                </a:solidFill>
                <a:latin typeface="Palatino Linotype" panose="02040502050505030304" pitchFamily="18" charset="0"/>
              </a:rPr>
              <a:t>	Yes, select the ring that contains the heteroatom with the highest 	priority </a:t>
            </a:r>
            <a:r>
              <a:rPr lang="en-US" sz="2000" dirty="0">
                <a:solidFill>
                  <a:srgbClr val="FF0000"/>
                </a:solidFill>
                <a:latin typeface="Palatino Linotype" panose="02040502050505030304" pitchFamily="18" charset="0"/>
              </a:rPr>
              <a:t>Oxygen</a:t>
            </a:r>
            <a:r>
              <a:rPr lang="en-US" sz="2000" dirty="0">
                <a:solidFill>
                  <a:schemeClr val="tx1">
                    <a:lumMod val="50000"/>
                  </a:schemeClr>
                </a:solidFill>
                <a:latin typeface="Palatino Linotype" panose="02040502050505030304" pitchFamily="18" charset="0"/>
              </a:rPr>
              <a:t> </a:t>
            </a:r>
            <a:r>
              <a:rPr lang="en-US" sz="2000" dirty="0">
                <a:solidFill>
                  <a:srgbClr val="30ACEC"/>
                </a:solidFill>
                <a:latin typeface="Palatino Linotype" panose="02040502050505030304" pitchFamily="18" charset="0"/>
              </a:rPr>
              <a:t>‘</a:t>
            </a:r>
            <a:r>
              <a:rPr lang="en-US" sz="2000" b="1" dirty="0">
                <a:solidFill>
                  <a:srgbClr val="FF0000"/>
                </a:solidFill>
                <a:effectLst>
                  <a:outerShdw blurRad="38100" dist="38100" dir="2700000" algn="tl">
                    <a:srgbClr val="000000">
                      <a:alpha val="43137"/>
                    </a:srgbClr>
                  </a:outerShdw>
                </a:effectLst>
                <a:latin typeface="Palatino Linotype" panose="02040502050505030304" pitchFamily="18" charset="0"/>
              </a:rPr>
              <a:t>O</a:t>
            </a:r>
            <a:r>
              <a:rPr lang="en-US" sz="2000" dirty="0">
                <a:solidFill>
                  <a:srgbClr val="30ACEC"/>
                </a:solidFill>
                <a:latin typeface="Palatino Linotype" panose="02040502050505030304" pitchFamily="18" charset="0"/>
              </a:rPr>
              <a:t>’</a:t>
            </a:r>
            <a:r>
              <a:rPr lang="en-US" sz="2000" dirty="0">
                <a:latin typeface="Palatino Linotype" panose="02040502050505030304" pitchFamily="18" charset="0"/>
              </a:rPr>
              <a:t> </a:t>
            </a:r>
            <a:r>
              <a:rPr lang="en-US" sz="2000" dirty="0">
                <a:solidFill>
                  <a:srgbClr val="30ACEC"/>
                </a:solidFill>
                <a:latin typeface="Palatino Linotype" panose="02040502050505030304" pitchFamily="18" charset="0"/>
              </a:rPr>
              <a:t>first, followed by </a:t>
            </a:r>
            <a:r>
              <a:rPr lang="en-US" sz="2000" dirty="0">
                <a:solidFill>
                  <a:schemeClr val="accent3"/>
                </a:solidFill>
                <a:latin typeface="Palatino Linotype" panose="02040502050505030304" pitchFamily="18" charset="0"/>
              </a:rPr>
              <a:t>Sulfur</a:t>
            </a:r>
            <a:r>
              <a:rPr lang="en-US" sz="2000" dirty="0">
                <a:solidFill>
                  <a:schemeClr val="tx1">
                    <a:lumMod val="50000"/>
                  </a:schemeClr>
                </a:solidFill>
                <a:latin typeface="Palatino Linotype" panose="02040502050505030304" pitchFamily="18" charset="0"/>
              </a:rPr>
              <a:t> </a:t>
            </a:r>
            <a:r>
              <a:rPr lang="en-US" sz="2000" dirty="0">
                <a:solidFill>
                  <a:srgbClr val="30ACEC"/>
                </a:solidFill>
                <a:latin typeface="Palatino Linotype" panose="02040502050505030304" pitchFamily="18" charset="0"/>
              </a:rPr>
              <a:t>‘</a:t>
            </a:r>
            <a:r>
              <a:rPr lang="en-US" sz="2000" b="1" dirty="0">
                <a:solidFill>
                  <a:schemeClr val="accent3"/>
                </a:solidFill>
                <a:effectLst>
                  <a:outerShdw blurRad="38100" dist="38100" dir="2700000" algn="tl">
                    <a:srgbClr val="000000">
                      <a:alpha val="43137"/>
                    </a:srgbClr>
                  </a:outerShdw>
                </a:effectLst>
                <a:latin typeface="Palatino Linotype" panose="02040502050505030304" pitchFamily="18" charset="0"/>
              </a:rPr>
              <a:t>S</a:t>
            </a:r>
            <a:r>
              <a:rPr lang="en-US" sz="2000" dirty="0">
                <a:solidFill>
                  <a:srgbClr val="30ACEC"/>
                </a:solidFill>
                <a:latin typeface="Palatino Linotype" panose="02040502050505030304" pitchFamily="18" charset="0"/>
              </a:rPr>
              <a:t>’, and then </a:t>
            </a:r>
            <a:r>
              <a:rPr lang="en-US" sz="2000" dirty="0">
                <a:solidFill>
                  <a:srgbClr val="0070C0"/>
                </a:solidFill>
                <a:latin typeface="Palatino Linotype" panose="02040502050505030304" pitchFamily="18" charset="0"/>
              </a:rPr>
              <a:t>Nitrogen</a:t>
            </a:r>
            <a:r>
              <a:rPr lang="en-US" sz="2000" dirty="0">
                <a:solidFill>
                  <a:schemeClr val="tx1">
                    <a:lumMod val="50000"/>
                  </a:schemeClr>
                </a:solidFill>
                <a:latin typeface="Palatino Linotype" panose="02040502050505030304" pitchFamily="18" charset="0"/>
              </a:rPr>
              <a:t> </a:t>
            </a:r>
            <a:r>
              <a:rPr lang="en-US" sz="2000" dirty="0">
                <a:solidFill>
                  <a:srgbClr val="30ACEC"/>
                </a:solidFill>
                <a:latin typeface="Palatino Linotype" panose="02040502050505030304" pitchFamily="18" charset="0"/>
              </a:rPr>
              <a:t>‘</a:t>
            </a:r>
            <a:r>
              <a:rPr lang="en-US" sz="2000" b="1" dirty="0">
                <a:solidFill>
                  <a:srgbClr val="0070C0"/>
                </a:solidFill>
                <a:effectLst>
                  <a:outerShdw blurRad="38100" dist="38100" dir="2700000" algn="tl">
                    <a:srgbClr val="000000">
                      <a:alpha val="43137"/>
                    </a:srgbClr>
                  </a:outerShdw>
                </a:effectLst>
                <a:latin typeface="Palatino Linotype" panose="02040502050505030304" pitchFamily="18" charset="0"/>
              </a:rPr>
              <a:t>N</a:t>
            </a:r>
            <a:r>
              <a:rPr lang="en-US" sz="2000" dirty="0">
                <a:solidFill>
                  <a:srgbClr val="30ACEC"/>
                </a:solidFill>
                <a:latin typeface="Palatino Linotype" panose="02040502050505030304" pitchFamily="18" charset="0"/>
              </a:rPr>
              <a:t>’.</a:t>
            </a:r>
          </a:p>
        </p:txBody>
      </p:sp>
    </p:spTree>
    <p:extLst>
      <p:ext uri="{BB962C8B-B14F-4D97-AF65-F5344CB8AC3E}">
        <p14:creationId xmlns:p14="http://schemas.microsoft.com/office/powerpoint/2010/main" val="172913759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66E7B45-57A7-46DD-BC2E-85F8D1FBD862}"/>
              </a:ext>
            </a:extLst>
          </p:cNvPr>
          <p:cNvSpPr>
            <a:spLocks noGrp="1"/>
          </p:cNvSpPr>
          <p:nvPr>
            <p:ph type="sldNum" sz="quarter" idx="12"/>
          </p:nvPr>
        </p:nvSpPr>
        <p:spPr/>
        <p:txBody>
          <a:bodyPr/>
          <a:lstStyle/>
          <a:p>
            <a:fld id="{1D94C029-46D2-4EB7-AD29-70B14203DBE4}" type="slidenum">
              <a:rPr lang="en-US" smtClean="0"/>
              <a:t>53</a:t>
            </a:fld>
            <a:endParaRPr lang="en-US"/>
          </a:p>
        </p:txBody>
      </p:sp>
      <p:sp>
        <p:nvSpPr>
          <p:cNvPr id="12" name="Title 12">
            <a:extLst>
              <a:ext uri="{FF2B5EF4-FFF2-40B4-BE49-F238E27FC236}">
                <a16:creationId xmlns:a16="http://schemas.microsoft.com/office/drawing/2014/main" id="{3D9916A7-19AB-4A41-B4BD-9BEC201CD9C5}"/>
              </a:ext>
            </a:extLst>
          </p:cNvPr>
          <p:cNvSpPr>
            <a:spLocks noGrp="1"/>
          </p:cNvSpPr>
          <p:nvPr>
            <p:ph type="title"/>
          </p:nvPr>
        </p:nvSpPr>
        <p:spPr>
          <a:xfrm>
            <a:off x="1060333" y="171451"/>
            <a:ext cx="8300230" cy="704849"/>
          </a:xfrm>
        </p:spPr>
        <p:txBody>
          <a:bodyPr>
            <a:noAutofit/>
          </a:bodyPr>
          <a:lstStyle/>
          <a:p>
            <a:pPr algn="l"/>
            <a:r>
              <a:rPr lang="en-US" sz="4400" b="1" dirty="0">
                <a:solidFill>
                  <a:srgbClr val="30ACEC"/>
                </a:solidFill>
                <a:effectLst>
                  <a:outerShdw blurRad="38100" dist="38100" dir="2700000" algn="tl">
                    <a:srgbClr val="000000">
                      <a:alpha val="43137"/>
                    </a:srgbClr>
                  </a:outerShdw>
                </a:effectLst>
              </a:rPr>
              <a:t>Overview of Nomenclature Rules</a:t>
            </a:r>
          </a:p>
        </p:txBody>
      </p:sp>
      <p:sp>
        <p:nvSpPr>
          <p:cNvPr id="10" name="Rectangle 9">
            <a:extLst>
              <a:ext uri="{FF2B5EF4-FFF2-40B4-BE49-F238E27FC236}">
                <a16:creationId xmlns:a16="http://schemas.microsoft.com/office/drawing/2014/main" id="{ABE78F14-408C-4C35-874D-2E6E440A73C8}"/>
              </a:ext>
            </a:extLst>
          </p:cNvPr>
          <p:cNvSpPr/>
          <p:nvPr/>
        </p:nvSpPr>
        <p:spPr>
          <a:xfrm>
            <a:off x="750474" y="1911459"/>
            <a:ext cx="8195818" cy="1323439"/>
          </a:xfrm>
          <a:prstGeom prst="rect">
            <a:avLst/>
          </a:prstGeom>
        </p:spPr>
        <p:txBody>
          <a:bodyPr wrap="square">
            <a:spAutoFit/>
          </a:bodyPr>
          <a:lstStyle/>
          <a:p>
            <a:pPr marL="457200" indent="-457200">
              <a:buFont typeface="+mj-lt"/>
              <a:buAutoNum type="arabicPeriod" startAt="4"/>
            </a:pPr>
            <a:r>
              <a:rPr lang="en-US" sz="2000" dirty="0">
                <a:latin typeface="Palatino Linotype" panose="02040502050505030304" pitchFamily="18" charset="0"/>
              </a:rPr>
              <a:t>Are the rings the same size but contain different numbers of heteroatoms?</a:t>
            </a:r>
          </a:p>
          <a:p>
            <a:endParaRPr lang="en-US" sz="2000" dirty="0">
              <a:latin typeface="Palatino Linotype" panose="02040502050505030304" pitchFamily="18" charset="0"/>
            </a:endParaRPr>
          </a:p>
          <a:p>
            <a:r>
              <a:rPr lang="en-US" sz="2000" dirty="0">
                <a:solidFill>
                  <a:srgbClr val="30ACEC"/>
                </a:solidFill>
                <a:latin typeface="Palatino Linotype" panose="02040502050505030304" pitchFamily="18" charset="0"/>
              </a:rPr>
              <a:t>	Yes, select the ring with the greater number of heteroatoms.</a:t>
            </a:r>
          </a:p>
        </p:txBody>
      </p:sp>
      <p:sp>
        <p:nvSpPr>
          <p:cNvPr id="11" name="Rectangle 10">
            <a:extLst>
              <a:ext uri="{FF2B5EF4-FFF2-40B4-BE49-F238E27FC236}">
                <a16:creationId xmlns:a16="http://schemas.microsoft.com/office/drawing/2014/main" id="{FBD3EAFC-B6F1-4A96-B44C-858D9E95BC53}"/>
              </a:ext>
            </a:extLst>
          </p:cNvPr>
          <p:cNvSpPr/>
          <p:nvPr/>
        </p:nvSpPr>
        <p:spPr>
          <a:xfrm>
            <a:off x="441556" y="3483340"/>
            <a:ext cx="8269958" cy="1323439"/>
          </a:xfrm>
          <a:prstGeom prst="rect">
            <a:avLst/>
          </a:prstGeom>
        </p:spPr>
        <p:txBody>
          <a:bodyPr wrap="square">
            <a:spAutoFit/>
          </a:bodyPr>
          <a:lstStyle/>
          <a:p>
            <a:pPr marL="457200" indent="-457200">
              <a:buFont typeface="+mj-lt"/>
              <a:buAutoNum type="arabicPeriod" startAt="5"/>
            </a:pPr>
            <a:r>
              <a:rPr lang="en-US" sz="2000" dirty="0">
                <a:latin typeface="Palatino Linotype" panose="02040502050505030304" pitchFamily="18" charset="0"/>
              </a:rPr>
              <a:t>Are the two rings the same size and contain the same number of different heteroatoms?</a:t>
            </a:r>
          </a:p>
          <a:p>
            <a:endParaRPr lang="en-US" sz="2000" dirty="0">
              <a:latin typeface="Palatino Linotype" panose="02040502050505030304" pitchFamily="18" charset="0"/>
            </a:endParaRPr>
          </a:p>
          <a:p>
            <a:r>
              <a:rPr lang="en-US" sz="2000" dirty="0">
                <a:solidFill>
                  <a:srgbClr val="30ACEC"/>
                </a:solidFill>
                <a:latin typeface="Palatino Linotype" panose="02040502050505030304" pitchFamily="18" charset="0"/>
              </a:rPr>
              <a:t>	Yes, select the ring with the greatest variety of heteroatoms.</a:t>
            </a:r>
          </a:p>
        </p:txBody>
      </p:sp>
      <p:sp>
        <p:nvSpPr>
          <p:cNvPr id="13" name="Rectangle 12">
            <a:extLst>
              <a:ext uri="{FF2B5EF4-FFF2-40B4-BE49-F238E27FC236}">
                <a16:creationId xmlns:a16="http://schemas.microsoft.com/office/drawing/2014/main" id="{34F67AAC-5425-4E52-8F19-250DF7AF7FF0}"/>
              </a:ext>
            </a:extLst>
          </p:cNvPr>
          <p:cNvSpPr/>
          <p:nvPr/>
        </p:nvSpPr>
        <p:spPr>
          <a:xfrm>
            <a:off x="1309816" y="5032053"/>
            <a:ext cx="6944497" cy="1631216"/>
          </a:xfrm>
          <a:prstGeom prst="rect">
            <a:avLst/>
          </a:prstGeom>
        </p:spPr>
        <p:txBody>
          <a:bodyPr wrap="square">
            <a:spAutoFit/>
          </a:bodyPr>
          <a:lstStyle/>
          <a:p>
            <a:pPr marL="457200" indent="-457200">
              <a:buFont typeface="+mj-lt"/>
              <a:buAutoNum type="arabicPeriod" startAt="6"/>
            </a:pPr>
            <a:r>
              <a:rPr lang="en-US" sz="2000" dirty="0">
                <a:latin typeface="Palatino Linotype" panose="02040502050505030304" pitchFamily="18" charset="0"/>
              </a:rPr>
              <a:t>Do the two rings have the same size and contain the same number and type of heteroatoms?</a:t>
            </a:r>
          </a:p>
          <a:p>
            <a:endParaRPr lang="en-US" sz="2000" b="1" dirty="0">
              <a:latin typeface="Palatino Linotype" panose="02040502050505030304" pitchFamily="18" charset="0"/>
            </a:endParaRPr>
          </a:p>
          <a:p>
            <a:r>
              <a:rPr lang="en-US" sz="2000" b="1" dirty="0">
                <a:solidFill>
                  <a:srgbClr val="30ACEC"/>
                </a:solidFill>
                <a:latin typeface="Palatino Linotype" panose="02040502050505030304" pitchFamily="18" charset="0"/>
              </a:rPr>
              <a:t>	</a:t>
            </a:r>
            <a:r>
              <a:rPr lang="en-US" sz="2000" dirty="0">
                <a:solidFill>
                  <a:srgbClr val="30ACEC"/>
                </a:solidFill>
                <a:latin typeface="Palatino Linotype" panose="02040502050505030304" pitchFamily="18" charset="0"/>
              </a:rPr>
              <a:t>Yes: Select the ring with the lower numbers assigned to 	the 	heteroatoms.</a:t>
            </a:r>
          </a:p>
        </p:txBody>
      </p:sp>
    </p:spTree>
    <p:extLst>
      <p:ext uri="{BB962C8B-B14F-4D97-AF65-F5344CB8AC3E}">
        <p14:creationId xmlns:p14="http://schemas.microsoft.com/office/powerpoint/2010/main" val="7861574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EEF7FB82-CE00-471C-BDE5-AD1DFD0F4264}"/>
              </a:ext>
            </a:extLst>
          </p:cNvPr>
          <p:cNvSpPr>
            <a:spLocks noGrp="1"/>
          </p:cNvSpPr>
          <p:nvPr>
            <p:ph type="title"/>
          </p:nvPr>
        </p:nvSpPr>
        <p:spPr>
          <a:xfrm>
            <a:off x="1096433" y="171451"/>
            <a:ext cx="7704667" cy="704849"/>
          </a:xfrm>
        </p:spPr>
        <p:txBody>
          <a:bodyPr>
            <a:noAutofit/>
          </a:bodyPr>
          <a:lstStyle/>
          <a:p>
            <a:pPr algn="l"/>
            <a:r>
              <a:rPr lang="en-US" sz="4400" b="1" dirty="0">
                <a:solidFill>
                  <a:srgbClr val="30ACEC"/>
                </a:solidFill>
                <a:effectLst>
                  <a:outerShdw blurRad="38100" dist="38100" dir="2700000" algn="tl">
                    <a:srgbClr val="000000">
                      <a:alpha val="43137"/>
                    </a:srgbClr>
                  </a:outerShdw>
                </a:effectLst>
              </a:rPr>
              <a:t>Classification of Heterocycles</a:t>
            </a:r>
          </a:p>
        </p:txBody>
      </p:sp>
      <p:sp>
        <p:nvSpPr>
          <p:cNvPr id="3" name="Slide Number Placeholder 2">
            <a:extLst>
              <a:ext uri="{FF2B5EF4-FFF2-40B4-BE49-F238E27FC236}">
                <a16:creationId xmlns:a16="http://schemas.microsoft.com/office/drawing/2014/main" id="{566E7B45-57A7-46DD-BC2E-85F8D1FBD862}"/>
              </a:ext>
            </a:extLst>
          </p:cNvPr>
          <p:cNvSpPr>
            <a:spLocks noGrp="1"/>
          </p:cNvSpPr>
          <p:nvPr>
            <p:ph type="sldNum" sz="quarter" idx="12"/>
          </p:nvPr>
        </p:nvSpPr>
        <p:spPr/>
        <p:txBody>
          <a:bodyPr/>
          <a:lstStyle/>
          <a:p>
            <a:fld id="{1D94C029-46D2-4EB7-AD29-70B14203DBE4}" type="slidenum">
              <a:rPr lang="en-US" smtClean="0"/>
              <a:t>6</a:t>
            </a:fld>
            <a:endParaRPr lang="en-US"/>
          </a:p>
        </p:txBody>
      </p:sp>
      <p:sp>
        <p:nvSpPr>
          <p:cNvPr id="17" name="TextBox 16">
            <a:extLst>
              <a:ext uri="{FF2B5EF4-FFF2-40B4-BE49-F238E27FC236}">
                <a16:creationId xmlns:a16="http://schemas.microsoft.com/office/drawing/2014/main" id="{4A9050F6-219A-4534-A3BB-4BDC78CA4B1C}"/>
              </a:ext>
            </a:extLst>
          </p:cNvPr>
          <p:cNvSpPr txBox="1"/>
          <p:nvPr/>
        </p:nvSpPr>
        <p:spPr>
          <a:xfrm>
            <a:off x="840542" y="1238250"/>
            <a:ext cx="8248650" cy="968535"/>
          </a:xfrm>
          <a:prstGeom prst="rect">
            <a:avLst/>
          </a:prstGeom>
          <a:noFill/>
        </p:spPr>
        <p:txBody>
          <a:bodyPr wrap="square" rtlCol="0">
            <a:spAutoFit/>
          </a:bodyPr>
          <a:lstStyle/>
          <a:p>
            <a:pPr marL="342900" indent="-342900" algn="just">
              <a:lnSpc>
                <a:spcPct val="150000"/>
              </a:lnSpc>
              <a:buFont typeface="Courier New" panose="02070309020205020404" pitchFamily="49" charset="0"/>
              <a:buChar char="o"/>
            </a:pPr>
            <a:r>
              <a:rPr lang="en-US" sz="2000" u="sng" dirty="0">
                <a:solidFill>
                  <a:schemeClr val="tx1">
                    <a:lumMod val="50000"/>
                  </a:schemeClr>
                </a:solidFill>
                <a:latin typeface="Palatino Linotype" panose="02040502050505030304" pitchFamily="18" charset="0"/>
              </a:rPr>
              <a:t>Heterocyclic compounds can be classified into three types based on their general structural;</a:t>
            </a:r>
          </a:p>
        </p:txBody>
      </p:sp>
      <p:sp>
        <p:nvSpPr>
          <p:cNvPr id="5" name="TextBox 4">
            <a:extLst>
              <a:ext uri="{FF2B5EF4-FFF2-40B4-BE49-F238E27FC236}">
                <a16:creationId xmlns:a16="http://schemas.microsoft.com/office/drawing/2014/main" id="{4B3EC000-A19C-47E2-9564-AE96EB15183B}"/>
              </a:ext>
            </a:extLst>
          </p:cNvPr>
          <p:cNvSpPr txBox="1"/>
          <p:nvPr/>
        </p:nvSpPr>
        <p:spPr>
          <a:xfrm>
            <a:off x="209560" y="2184734"/>
            <a:ext cx="8248650" cy="506870"/>
          </a:xfrm>
          <a:prstGeom prst="rect">
            <a:avLst/>
          </a:prstGeom>
          <a:noFill/>
        </p:spPr>
        <p:txBody>
          <a:bodyPr wrap="square" rtlCol="0">
            <a:spAutoFit/>
          </a:bodyPr>
          <a:lstStyle/>
          <a:p>
            <a:pPr marL="914400" lvl="1" indent="-457200" algn="just">
              <a:lnSpc>
                <a:spcPct val="150000"/>
              </a:lnSpc>
              <a:buClr>
                <a:schemeClr val="tx1"/>
              </a:buClr>
              <a:buFont typeface="+mj-lt"/>
              <a:buAutoNum type="arabicPeriod"/>
            </a:pPr>
            <a:r>
              <a:rPr lang="en-US" sz="2000" dirty="0">
                <a:solidFill>
                  <a:srgbClr val="30ACEC"/>
                </a:solidFill>
                <a:latin typeface="Palatino Linotype" panose="02040502050505030304" pitchFamily="18" charset="0"/>
              </a:rPr>
              <a:t>Saturated </a:t>
            </a:r>
            <a:r>
              <a:rPr lang="en-US" sz="2000" dirty="0">
                <a:solidFill>
                  <a:schemeClr val="tx1">
                    <a:lumMod val="50000"/>
                  </a:schemeClr>
                </a:solidFill>
                <a:latin typeface="Palatino Linotype" panose="02040502050505030304" pitchFamily="18" charset="0"/>
              </a:rPr>
              <a:t>heterocyclic compounds </a:t>
            </a:r>
            <a:endParaRPr lang="en-US" sz="2000" dirty="0">
              <a:solidFill>
                <a:srgbClr val="30ACEC"/>
              </a:solidFill>
              <a:latin typeface="Palatino Linotype" panose="02040502050505030304" pitchFamily="18" charset="0"/>
            </a:endParaRPr>
          </a:p>
        </p:txBody>
      </p:sp>
      <p:sp>
        <p:nvSpPr>
          <p:cNvPr id="6" name="TextBox 5">
            <a:extLst>
              <a:ext uri="{FF2B5EF4-FFF2-40B4-BE49-F238E27FC236}">
                <a16:creationId xmlns:a16="http://schemas.microsoft.com/office/drawing/2014/main" id="{608CFBD1-5F6D-4D72-A23C-1A90FCC11488}"/>
              </a:ext>
            </a:extLst>
          </p:cNvPr>
          <p:cNvSpPr txBox="1"/>
          <p:nvPr/>
        </p:nvSpPr>
        <p:spPr>
          <a:xfrm>
            <a:off x="-23056" y="3768892"/>
            <a:ext cx="8986582" cy="506870"/>
          </a:xfrm>
          <a:prstGeom prst="rect">
            <a:avLst/>
          </a:prstGeom>
          <a:noFill/>
        </p:spPr>
        <p:txBody>
          <a:bodyPr wrap="square" rtlCol="0">
            <a:spAutoFit/>
          </a:bodyPr>
          <a:lstStyle/>
          <a:p>
            <a:pPr marL="914400" lvl="1" indent="-457200">
              <a:lnSpc>
                <a:spcPct val="150000"/>
              </a:lnSpc>
              <a:buFont typeface="+mj-lt"/>
              <a:buAutoNum type="arabicPeriod" startAt="2"/>
            </a:pPr>
            <a:r>
              <a:rPr lang="en-US" sz="2000" dirty="0">
                <a:latin typeface="Palatino Linotype" panose="02040502050505030304" pitchFamily="18" charset="0"/>
              </a:rPr>
              <a:t>Partially </a:t>
            </a:r>
            <a:r>
              <a:rPr lang="en-US" sz="2000" dirty="0">
                <a:solidFill>
                  <a:srgbClr val="30ACEC"/>
                </a:solidFill>
                <a:latin typeface="Palatino Linotype" panose="02040502050505030304" pitchFamily="18" charset="0"/>
              </a:rPr>
              <a:t>unsaturated</a:t>
            </a:r>
            <a:r>
              <a:rPr lang="en-US" sz="2000" dirty="0">
                <a:solidFill>
                  <a:schemeClr val="tx1">
                    <a:lumMod val="50000"/>
                  </a:schemeClr>
                </a:solidFill>
                <a:latin typeface="Palatino Linotype" panose="02040502050505030304" pitchFamily="18" charset="0"/>
              </a:rPr>
              <a:t> heterocyclic compounds</a:t>
            </a:r>
            <a:endParaRPr lang="en-US" sz="2000" dirty="0">
              <a:latin typeface="Palatino Linotype" panose="02040502050505030304" pitchFamily="18" charset="0"/>
            </a:endParaRPr>
          </a:p>
        </p:txBody>
      </p:sp>
      <p:graphicFrame>
        <p:nvGraphicFramePr>
          <p:cNvPr id="7" name="Object 6">
            <a:extLst>
              <a:ext uri="{FF2B5EF4-FFF2-40B4-BE49-F238E27FC236}">
                <a16:creationId xmlns:a16="http://schemas.microsoft.com/office/drawing/2014/main" id="{189D0A33-87DB-4C33-AEA2-399BD2278CFC}"/>
              </a:ext>
            </a:extLst>
          </p:cNvPr>
          <p:cNvGraphicFramePr>
            <a:graphicFrameLocks noChangeAspect="1"/>
          </p:cNvGraphicFramePr>
          <p:nvPr>
            <p:extLst>
              <p:ext uri="{D42A27DB-BD31-4B8C-83A1-F6EECF244321}">
                <p14:modId xmlns:p14="http://schemas.microsoft.com/office/powerpoint/2010/main" val="1025399981"/>
              </p:ext>
            </p:extLst>
          </p:nvPr>
        </p:nvGraphicFramePr>
        <p:xfrm>
          <a:off x="2268538" y="2811463"/>
          <a:ext cx="4773612" cy="890587"/>
        </p:xfrm>
        <a:graphic>
          <a:graphicData uri="http://schemas.openxmlformats.org/presentationml/2006/ole">
            <mc:AlternateContent xmlns:mc="http://schemas.openxmlformats.org/markup-compatibility/2006">
              <mc:Choice xmlns:v="urn:schemas-microsoft-com:vml" Requires="v">
                <p:oleObj spid="_x0000_s9387" name="CS ChemDraw Drawing" r:id="rId3" imgW="5082460" imgH="949174" progId="ChemDraw.Document.6.0">
                  <p:embed/>
                </p:oleObj>
              </mc:Choice>
              <mc:Fallback>
                <p:oleObj name="CS ChemDraw Drawing" r:id="rId3" imgW="5082460" imgH="949174" progId="ChemDraw.Document.6.0">
                  <p:embed/>
                  <p:pic>
                    <p:nvPicPr>
                      <p:cNvPr id="4" name="Object 3">
                        <a:extLst>
                          <a:ext uri="{FF2B5EF4-FFF2-40B4-BE49-F238E27FC236}">
                            <a16:creationId xmlns:a16="http://schemas.microsoft.com/office/drawing/2014/main" id="{EED80147-B419-4AA3-8D71-BCE208994F8F}"/>
                          </a:ext>
                        </a:extLst>
                      </p:cNvPr>
                      <p:cNvPicPr/>
                      <p:nvPr/>
                    </p:nvPicPr>
                    <p:blipFill>
                      <a:blip r:embed="rId4"/>
                      <a:stretch>
                        <a:fillRect/>
                      </a:stretch>
                    </p:blipFill>
                    <p:spPr>
                      <a:xfrm>
                        <a:off x="2268538" y="2811463"/>
                        <a:ext cx="4773612" cy="890587"/>
                      </a:xfrm>
                      <a:prstGeom prst="rect">
                        <a:avLst/>
                      </a:prstGeom>
                    </p:spPr>
                  </p:pic>
                </p:oleObj>
              </mc:Fallback>
            </mc:AlternateContent>
          </a:graphicData>
        </a:graphic>
      </p:graphicFrame>
      <p:sp>
        <p:nvSpPr>
          <p:cNvPr id="8" name="TextBox 7">
            <a:extLst>
              <a:ext uri="{FF2B5EF4-FFF2-40B4-BE49-F238E27FC236}">
                <a16:creationId xmlns:a16="http://schemas.microsoft.com/office/drawing/2014/main" id="{84B0FB47-D8F0-4354-A35A-F04ECC96594F}"/>
              </a:ext>
            </a:extLst>
          </p:cNvPr>
          <p:cNvSpPr txBox="1"/>
          <p:nvPr/>
        </p:nvSpPr>
        <p:spPr>
          <a:xfrm>
            <a:off x="101273" y="5196640"/>
            <a:ext cx="8248650" cy="506870"/>
          </a:xfrm>
          <a:prstGeom prst="rect">
            <a:avLst/>
          </a:prstGeom>
          <a:noFill/>
        </p:spPr>
        <p:txBody>
          <a:bodyPr wrap="square" rtlCol="0">
            <a:spAutoFit/>
          </a:bodyPr>
          <a:lstStyle/>
          <a:p>
            <a:pPr marL="914400" lvl="1" indent="-457200" algn="just">
              <a:lnSpc>
                <a:spcPct val="150000"/>
              </a:lnSpc>
              <a:buClr>
                <a:schemeClr val="tx1"/>
              </a:buClr>
              <a:buFont typeface="+mj-lt"/>
              <a:buAutoNum type="arabicPeriod" startAt="3"/>
            </a:pPr>
            <a:r>
              <a:rPr lang="en-US" sz="2000" dirty="0">
                <a:solidFill>
                  <a:srgbClr val="30ACEC"/>
                </a:solidFill>
                <a:latin typeface="Palatino Linotype" panose="02040502050505030304" pitchFamily="18" charset="0"/>
              </a:rPr>
              <a:t>Aromatic </a:t>
            </a:r>
            <a:r>
              <a:rPr lang="en-US" sz="2000" dirty="0">
                <a:solidFill>
                  <a:schemeClr val="tx1">
                    <a:lumMod val="50000"/>
                  </a:schemeClr>
                </a:solidFill>
                <a:latin typeface="Palatino Linotype" panose="02040502050505030304" pitchFamily="18" charset="0"/>
              </a:rPr>
              <a:t>heterocyclic compounds</a:t>
            </a:r>
            <a:r>
              <a:rPr lang="en-US" sz="2000" dirty="0">
                <a:latin typeface="Palatino Linotype" panose="02040502050505030304" pitchFamily="18" charset="0"/>
              </a:rPr>
              <a:t> </a:t>
            </a:r>
            <a:endParaRPr lang="en-US" sz="2000" dirty="0">
              <a:solidFill>
                <a:schemeClr val="tx1">
                  <a:lumMod val="50000"/>
                </a:schemeClr>
              </a:solidFill>
              <a:latin typeface="Palatino Linotype" panose="02040502050505030304" pitchFamily="18" charset="0"/>
            </a:endParaRPr>
          </a:p>
        </p:txBody>
      </p:sp>
      <p:graphicFrame>
        <p:nvGraphicFramePr>
          <p:cNvPr id="9" name="Object 8">
            <a:extLst>
              <a:ext uri="{FF2B5EF4-FFF2-40B4-BE49-F238E27FC236}">
                <a16:creationId xmlns:a16="http://schemas.microsoft.com/office/drawing/2014/main" id="{409CC487-BF37-4DA5-8BC5-FBA4C9C1B81F}"/>
              </a:ext>
            </a:extLst>
          </p:cNvPr>
          <p:cNvGraphicFramePr>
            <a:graphicFrameLocks noChangeAspect="1"/>
          </p:cNvGraphicFramePr>
          <p:nvPr>
            <p:extLst>
              <p:ext uri="{D42A27DB-BD31-4B8C-83A1-F6EECF244321}">
                <p14:modId xmlns:p14="http://schemas.microsoft.com/office/powerpoint/2010/main" val="2429010104"/>
              </p:ext>
            </p:extLst>
          </p:nvPr>
        </p:nvGraphicFramePr>
        <p:xfrm>
          <a:off x="2244725" y="4348163"/>
          <a:ext cx="4762500" cy="890587"/>
        </p:xfrm>
        <a:graphic>
          <a:graphicData uri="http://schemas.openxmlformats.org/presentationml/2006/ole">
            <mc:AlternateContent xmlns:mc="http://schemas.openxmlformats.org/markup-compatibility/2006">
              <mc:Choice xmlns:v="urn:schemas-microsoft-com:vml" Requires="v">
                <p:oleObj spid="_x0000_s9388" name="CS ChemDraw Drawing" r:id="rId5" imgW="5071388" imgH="949174" progId="ChemDraw.Document.6.0">
                  <p:embed/>
                </p:oleObj>
              </mc:Choice>
              <mc:Fallback>
                <p:oleObj name="CS ChemDraw Drawing" r:id="rId5" imgW="5071388" imgH="949174" progId="ChemDraw.Document.6.0">
                  <p:embed/>
                  <p:pic>
                    <p:nvPicPr>
                      <p:cNvPr id="7" name="Object 6">
                        <a:extLst>
                          <a:ext uri="{FF2B5EF4-FFF2-40B4-BE49-F238E27FC236}">
                            <a16:creationId xmlns:a16="http://schemas.microsoft.com/office/drawing/2014/main" id="{189D0A33-87DB-4C33-AEA2-399BD2278CFC}"/>
                          </a:ext>
                        </a:extLst>
                      </p:cNvPr>
                      <p:cNvPicPr/>
                      <p:nvPr/>
                    </p:nvPicPr>
                    <p:blipFill>
                      <a:blip r:embed="rId6"/>
                      <a:stretch>
                        <a:fillRect/>
                      </a:stretch>
                    </p:blipFill>
                    <p:spPr>
                      <a:xfrm>
                        <a:off x="2244725" y="4348163"/>
                        <a:ext cx="4762500" cy="890587"/>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0D672E80-419A-431A-B90C-E447AD81C7E6}"/>
              </a:ext>
            </a:extLst>
          </p:cNvPr>
          <p:cNvGraphicFramePr>
            <a:graphicFrameLocks noChangeAspect="1"/>
          </p:cNvGraphicFramePr>
          <p:nvPr>
            <p:extLst>
              <p:ext uri="{D42A27DB-BD31-4B8C-83A1-F6EECF244321}">
                <p14:modId xmlns:p14="http://schemas.microsoft.com/office/powerpoint/2010/main" val="3408098366"/>
              </p:ext>
            </p:extLst>
          </p:nvPr>
        </p:nvGraphicFramePr>
        <p:xfrm>
          <a:off x="3119438" y="5788025"/>
          <a:ext cx="3009900" cy="890588"/>
        </p:xfrm>
        <a:graphic>
          <a:graphicData uri="http://schemas.openxmlformats.org/presentationml/2006/ole">
            <mc:AlternateContent xmlns:mc="http://schemas.openxmlformats.org/markup-compatibility/2006">
              <mc:Choice xmlns:v="urn:schemas-microsoft-com:vml" Requires="v">
                <p:oleObj spid="_x0000_s9389" name="CS ChemDraw Drawing" r:id="rId7" imgW="3205936" imgH="949174" progId="ChemDraw.Document.6.0">
                  <p:embed/>
                </p:oleObj>
              </mc:Choice>
              <mc:Fallback>
                <p:oleObj name="CS ChemDraw Drawing" r:id="rId7" imgW="3205936" imgH="949174" progId="ChemDraw.Document.6.0">
                  <p:embed/>
                  <p:pic>
                    <p:nvPicPr>
                      <p:cNvPr id="9" name="Object 8">
                        <a:extLst>
                          <a:ext uri="{FF2B5EF4-FFF2-40B4-BE49-F238E27FC236}">
                            <a16:creationId xmlns:a16="http://schemas.microsoft.com/office/drawing/2014/main" id="{409CC487-BF37-4DA5-8BC5-FBA4C9C1B81F}"/>
                          </a:ext>
                        </a:extLst>
                      </p:cNvPr>
                      <p:cNvPicPr/>
                      <p:nvPr/>
                    </p:nvPicPr>
                    <p:blipFill>
                      <a:blip r:embed="rId8"/>
                      <a:stretch>
                        <a:fillRect/>
                      </a:stretch>
                    </p:blipFill>
                    <p:spPr>
                      <a:xfrm>
                        <a:off x="3119438" y="5788025"/>
                        <a:ext cx="3009900" cy="890588"/>
                      </a:xfrm>
                      <a:prstGeom prst="rect">
                        <a:avLst/>
                      </a:prstGeom>
                    </p:spPr>
                  </p:pic>
                </p:oleObj>
              </mc:Fallback>
            </mc:AlternateContent>
          </a:graphicData>
        </a:graphic>
      </p:graphicFrame>
    </p:spTree>
    <p:extLst>
      <p:ext uri="{BB962C8B-B14F-4D97-AF65-F5344CB8AC3E}">
        <p14:creationId xmlns:p14="http://schemas.microsoft.com/office/powerpoint/2010/main" val="40463504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66E7B45-57A7-46DD-BC2E-85F8D1FBD862}"/>
              </a:ext>
            </a:extLst>
          </p:cNvPr>
          <p:cNvSpPr>
            <a:spLocks noGrp="1"/>
          </p:cNvSpPr>
          <p:nvPr>
            <p:ph type="sldNum" sz="quarter" idx="12"/>
          </p:nvPr>
        </p:nvSpPr>
        <p:spPr/>
        <p:txBody>
          <a:bodyPr/>
          <a:lstStyle/>
          <a:p>
            <a:fld id="{1D94C029-46D2-4EB7-AD29-70B14203DBE4}" type="slidenum">
              <a:rPr lang="en-US" smtClean="0"/>
              <a:t>7</a:t>
            </a:fld>
            <a:endParaRPr lang="en-US"/>
          </a:p>
        </p:txBody>
      </p:sp>
      <p:sp>
        <p:nvSpPr>
          <p:cNvPr id="2" name="Rectangle 1">
            <a:extLst>
              <a:ext uri="{FF2B5EF4-FFF2-40B4-BE49-F238E27FC236}">
                <a16:creationId xmlns:a16="http://schemas.microsoft.com/office/drawing/2014/main" id="{C17DAFC3-90B8-4D90-982A-2732D47B89D5}"/>
              </a:ext>
            </a:extLst>
          </p:cNvPr>
          <p:cNvSpPr/>
          <p:nvPr/>
        </p:nvSpPr>
        <p:spPr>
          <a:xfrm>
            <a:off x="922422" y="1477674"/>
            <a:ext cx="8153400" cy="1323439"/>
          </a:xfrm>
          <a:prstGeom prst="rect">
            <a:avLst/>
          </a:prstGeom>
        </p:spPr>
        <p:txBody>
          <a:bodyPr wrap="square">
            <a:spAutoFit/>
          </a:bodyPr>
          <a:lstStyle/>
          <a:p>
            <a:pPr marL="285750" indent="-285750">
              <a:buClr>
                <a:schemeClr val="tx1"/>
              </a:buClr>
              <a:buFont typeface="Courier New" panose="02070309020205020404" pitchFamily="49" charset="0"/>
              <a:buChar char="o"/>
            </a:pPr>
            <a:r>
              <a:rPr lang="en-US" sz="2000" dirty="0">
                <a:solidFill>
                  <a:srgbClr val="30ACEC"/>
                </a:solidFill>
                <a:latin typeface="Palatino Linotype" panose="02040502050505030304" pitchFamily="18" charset="0"/>
              </a:rPr>
              <a:t>Saturated</a:t>
            </a:r>
            <a:r>
              <a:rPr lang="en-US" sz="2000" dirty="0">
                <a:latin typeface="Palatino Linotype" panose="02040502050505030304" pitchFamily="18" charset="0"/>
              </a:rPr>
              <a:t> heterocyclic compounds are </a:t>
            </a:r>
            <a:r>
              <a:rPr lang="en-US" sz="2000" dirty="0">
                <a:solidFill>
                  <a:schemeClr val="tx1">
                    <a:lumMod val="50000"/>
                  </a:schemeClr>
                </a:solidFill>
                <a:latin typeface="Palatino Linotype" panose="02040502050505030304" pitchFamily="18" charset="0"/>
              </a:rPr>
              <a:t>heterocycloalkanes </a:t>
            </a:r>
            <a:r>
              <a:rPr lang="en-US" sz="2000" dirty="0">
                <a:latin typeface="Palatino Linotype" panose="02040502050505030304" pitchFamily="18" charset="0"/>
              </a:rPr>
              <a:t>include cyclic amines, cyclic amides, cyclic ethers, and cyclic thioethers.</a:t>
            </a:r>
          </a:p>
          <a:p>
            <a:endParaRPr lang="en-US" sz="2000" dirty="0">
              <a:latin typeface="Palatino Linotype" panose="02040502050505030304" pitchFamily="18" charset="0"/>
            </a:endParaRPr>
          </a:p>
          <a:p>
            <a:pPr marL="285750" indent="-285750">
              <a:buClr>
                <a:schemeClr val="tx1"/>
              </a:buClr>
              <a:buFont typeface="Courier New" panose="02070309020205020404" pitchFamily="49" charset="0"/>
              <a:buChar char="o"/>
            </a:pPr>
            <a:r>
              <a:rPr lang="en-US" sz="2000" dirty="0">
                <a:solidFill>
                  <a:srgbClr val="30ACEC"/>
                </a:solidFill>
                <a:latin typeface="Palatino Linotype" panose="02040502050505030304" pitchFamily="18" charset="0"/>
              </a:rPr>
              <a:t>Saturated</a:t>
            </a:r>
            <a:r>
              <a:rPr lang="en-US" sz="2000" dirty="0">
                <a:latin typeface="Palatino Linotype" panose="02040502050505030304" pitchFamily="18" charset="0"/>
              </a:rPr>
              <a:t> heterocyclic compounds without double bonds.</a:t>
            </a:r>
          </a:p>
        </p:txBody>
      </p:sp>
      <p:graphicFrame>
        <p:nvGraphicFramePr>
          <p:cNvPr id="4" name="Object 3">
            <a:extLst>
              <a:ext uri="{FF2B5EF4-FFF2-40B4-BE49-F238E27FC236}">
                <a16:creationId xmlns:a16="http://schemas.microsoft.com/office/drawing/2014/main" id="{EED80147-B419-4AA3-8D71-BCE208994F8F}"/>
              </a:ext>
            </a:extLst>
          </p:cNvPr>
          <p:cNvGraphicFramePr>
            <a:graphicFrameLocks noChangeAspect="1"/>
          </p:cNvGraphicFramePr>
          <p:nvPr>
            <p:extLst>
              <p:ext uri="{D42A27DB-BD31-4B8C-83A1-F6EECF244321}">
                <p14:modId xmlns:p14="http://schemas.microsoft.com/office/powerpoint/2010/main" val="320010406"/>
              </p:ext>
            </p:extLst>
          </p:nvPr>
        </p:nvGraphicFramePr>
        <p:xfrm>
          <a:off x="2190750" y="3462338"/>
          <a:ext cx="5530850" cy="3349625"/>
        </p:xfrm>
        <a:graphic>
          <a:graphicData uri="http://schemas.openxmlformats.org/presentationml/2006/ole">
            <mc:AlternateContent xmlns:mc="http://schemas.openxmlformats.org/markup-compatibility/2006">
              <mc:Choice xmlns:v="urn:schemas-microsoft-com:vml" Requires="v">
                <p:oleObj spid="_x0000_s3138" name="CS ChemDraw Drawing" r:id="rId3" imgW="5879267" imgH="3562863" progId="ChemDraw.Document.6.0">
                  <p:embed/>
                </p:oleObj>
              </mc:Choice>
              <mc:Fallback>
                <p:oleObj name="CS ChemDraw Drawing" r:id="rId3" imgW="5879267" imgH="3562863" progId="ChemDraw.Document.6.0">
                  <p:embed/>
                  <p:pic>
                    <p:nvPicPr>
                      <p:cNvPr id="0" name=""/>
                      <p:cNvPicPr/>
                      <p:nvPr/>
                    </p:nvPicPr>
                    <p:blipFill>
                      <a:blip r:embed="rId4"/>
                      <a:stretch>
                        <a:fillRect/>
                      </a:stretch>
                    </p:blipFill>
                    <p:spPr>
                      <a:xfrm>
                        <a:off x="2190750" y="3462338"/>
                        <a:ext cx="5530850" cy="3349625"/>
                      </a:xfrm>
                      <a:prstGeom prst="rect">
                        <a:avLst/>
                      </a:prstGeom>
                    </p:spPr>
                  </p:pic>
                </p:oleObj>
              </mc:Fallback>
            </mc:AlternateContent>
          </a:graphicData>
        </a:graphic>
      </p:graphicFrame>
      <p:sp>
        <p:nvSpPr>
          <p:cNvPr id="7" name="Rectangle 6">
            <a:extLst>
              <a:ext uri="{FF2B5EF4-FFF2-40B4-BE49-F238E27FC236}">
                <a16:creationId xmlns:a16="http://schemas.microsoft.com/office/drawing/2014/main" id="{6BEB1909-50E3-46A5-8746-32672503FA22}"/>
              </a:ext>
            </a:extLst>
          </p:cNvPr>
          <p:cNvSpPr/>
          <p:nvPr/>
        </p:nvSpPr>
        <p:spPr>
          <a:xfrm>
            <a:off x="923759" y="3030416"/>
            <a:ext cx="8039100" cy="400110"/>
          </a:xfrm>
          <a:prstGeom prst="rect">
            <a:avLst/>
          </a:prstGeom>
        </p:spPr>
        <p:txBody>
          <a:bodyPr wrap="square">
            <a:spAutoFit/>
          </a:bodyPr>
          <a:lstStyle/>
          <a:p>
            <a:pPr marL="285750" indent="-285750">
              <a:buFont typeface="Courier New" panose="02070309020205020404" pitchFamily="49" charset="0"/>
              <a:buChar char="o"/>
            </a:pPr>
            <a:r>
              <a:rPr lang="en-US" sz="2000" dirty="0">
                <a:latin typeface="Palatino Linotype" panose="02040502050505030304" pitchFamily="18" charset="0"/>
              </a:rPr>
              <a:t>Examples;</a:t>
            </a:r>
          </a:p>
        </p:txBody>
      </p:sp>
      <p:sp>
        <p:nvSpPr>
          <p:cNvPr id="10" name="TextBox 9">
            <a:extLst>
              <a:ext uri="{FF2B5EF4-FFF2-40B4-BE49-F238E27FC236}">
                <a16:creationId xmlns:a16="http://schemas.microsoft.com/office/drawing/2014/main" id="{1654D174-0386-4E5D-B4AC-A28E4EB7B2CB}"/>
              </a:ext>
            </a:extLst>
          </p:cNvPr>
          <p:cNvSpPr txBox="1"/>
          <p:nvPr/>
        </p:nvSpPr>
        <p:spPr>
          <a:xfrm>
            <a:off x="920750" y="806450"/>
            <a:ext cx="7962900" cy="506870"/>
          </a:xfrm>
          <a:prstGeom prst="rect">
            <a:avLst/>
          </a:prstGeom>
          <a:noFill/>
        </p:spPr>
        <p:txBody>
          <a:bodyPr wrap="square" rtlCol="0">
            <a:spAutoFit/>
          </a:bodyPr>
          <a:lstStyle/>
          <a:p>
            <a:pPr marL="457200" indent="-457200" algn="just">
              <a:lnSpc>
                <a:spcPct val="150000"/>
              </a:lnSpc>
              <a:buClr>
                <a:schemeClr val="tx1"/>
              </a:buClr>
              <a:buFont typeface="+mj-lt"/>
              <a:buAutoNum type="arabicPeriod"/>
            </a:pPr>
            <a:r>
              <a:rPr lang="en-US" sz="2000" b="1" dirty="0">
                <a:solidFill>
                  <a:srgbClr val="30ACEC"/>
                </a:solidFill>
                <a:effectLst>
                  <a:outerShdw blurRad="38100" dist="38100" dir="2700000" algn="tl">
                    <a:srgbClr val="000000">
                      <a:alpha val="43137"/>
                    </a:srgbClr>
                  </a:outerShdw>
                </a:effectLst>
                <a:latin typeface="Palatino Linotype" panose="02040502050505030304" pitchFamily="18" charset="0"/>
              </a:rPr>
              <a:t>Saturated</a:t>
            </a:r>
            <a:r>
              <a:rPr lang="en-US" sz="2000" b="1" dirty="0">
                <a:solidFill>
                  <a:schemeClr val="tx1">
                    <a:lumMod val="50000"/>
                  </a:schemeClr>
                </a:solidFill>
                <a:effectLst>
                  <a:outerShdw blurRad="38100" dist="38100" dir="2700000" algn="tl">
                    <a:srgbClr val="000000">
                      <a:alpha val="43137"/>
                    </a:srgbClr>
                  </a:outerShdw>
                </a:effectLst>
                <a:latin typeface="Palatino Linotype" panose="02040502050505030304" pitchFamily="18" charset="0"/>
              </a:rPr>
              <a:t>  Heterocyclic Compounds</a:t>
            </a:r>
          </a:p>
        </p:txBody>
      </p:sp>
      <p:sp>
        <p:nvSpPr>
          <p:cNvPr id="14" name="Title 12">
            <a:extLst>
              <a:ext uri="{FF2B5EF4-FFF2-40B4-BE49-F238E27FC236}">
                <a16:creationId xmlns:a16="http://schemas.microsoft.com/office/drawing/2014/main" id="{46E78AD1-DCC6-471C-93B4-8CE1965751EB}"/>
              </a:ext>
            </a:extLst>
          </p:cNvPr>
          <p:cNvSpPr>
            <a:spLocks noGrp="1"/>
          </p:cNvSpPr>
          <p:nvPr>
            <p:ph type="title"/>
          </p:nvPr>
        </p:nvSpPr>
        <p:spPr>
          <a:xfrm>
            <a:off x="1096433" y="171451"/>
            <a:ext cx="7704667" cy="704849"/>
          </a:xfrm>
        </p:spPr>
        <p:txBody>
          <a:bodyPr>
            <a:noAutofit/>
          </a:bodyPr>
          <a:lstStyle/>
          <a:p>
            <a:pPr algn="l"/>
            <a:r>
              <a:rPr lang="en-US" sz="4400" b="1" dirty="0">
                <a:solidFill>
                  <a:srgbClr val="30ACEC"/>
                </a:solidFill>
                <a:effectLst>
                  <a:outerShdw blurRad="38100" dist="38100" dir="2700000" algn="tl">
                    <a:srgbClr val="000000">
                      <a:alpha val="43137"/>
                    </a:srgbClr>
                  </a:outerShdw>
                </a:effectLst>
              </a:rPr>
              <a:t>Classification of Heterocycles</a:t>
            </a:r>
          </a:p>
        </p:txBody>
      </p:sp>
    </p:spTree>
    <p:extLst>
      <p:ext uri="{BB962C8B-B14F-4D97-AF65-F5344CB8AC3E}">
        <p14:creationId xmlns:p14="http://schemas.microsoft.com/office/powerpoint/2010/main" val="32182448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66E7B45-57A7-46DD-BC2E-85F8D1FBD862}"/>
              </a:ext>
            </a:extLst>
          </p:cNvPr>
          <p:cNvSpPr>
            <a:spLocks noGrp="1"/>
          </p:cNvSpPr>
          <p:nvPr>
            <p:ph type="sldNum" sz="quarter" idx="12"/>
          </p:nvPr>
        </p:nvSpPr>
        <p:spPr/>
        <p:txBody>
          <a:bodyPr/>
          <a:lstStyle/>
          <a:p>
            <a:fld id="{1D94C029-46D2-4EB7-AD29-70B14203DBE4}" type="slidenum">
              <a:rPr lang="en-US" smtClean="0"/>
              <a:t>8</a:t>
            </a:fld>
            <a:endParaRPr lang="en-US"/>
          </a:p>
        </p:txBody>
      </p:sp>
      <p:sp>
        <p:nvSpPr>
          <p:cNvPr id="2" name="Rectangle 1">
            <a:extLst>
              <a:ext uri="{FF2B5EF4-FFF2-40B4-BE49-F238E27FC236}">
                <a16:creationId xmlns:a16="http://schemas.microsoft.com/office/drawing/2014/main" id="{C17DAFC3-90B8-4D90-982A-2732D47B89D5}"/>
              </a:ext>
            </a:extLst>
          </p:cNvPr>
          <p:cNvSpPr/>
          <p:nvPr/>
        </p:nvSpPr>
        <p:spPr>
          <a:xfrm>
            <a:off x="990600" y="1477672"/>
            <a:ext cx="8153400" cy="1631216"/>
          </a:xfrm>
          <a:prstGeom prst="rect">
            <a:avLst/>
          </a:prstGeom>
        </p:spPr>
        <p:txBody>
          <a:bodyPr wrap="square">
            <a:spAutoFit/>
          </a:bodyPr>
          <a:lstStyle/>
          <a:p>
            <a:pPr marL="285750" indent="-285750">
              <a:buClr>
                <a:schemeClr val="tx1"/>
              </a:buClr>
              <a:buFont typeface="Courier New" panose="02070309020205020404" pitchFamily="49" charset="0"/>
              <a:buChar char="o"/>
            </a:pPr>
            <a:r>
              <a:rPr lang="en-US" sz="2000" dirty="0">
                <a:latin typeface="Palatino Linotype" panose="02040502050505030304" pitchFamily="18" charset="0"/>
              </a:rPr>
              <a:t>Partially</a:t>
            </a:r>
            <a:r>
              <a:rPr lang="en-US" sz="2000" dirty="0">
                <a:solidFill>
                  <a:srgbClr val="30ACEC"/>
                </a:solidFill>
                <a:latin typeface="Palatino Linotype" panose="02040502050505030304" pitchFamily="18" charset="0"/>
              </a:rPr>
              <a:t> Unsaturated</a:t>
            </a:r>
            <a:r>
              <a:rPr lang="en-US" sz="2000" dirty="0">
                <a:latin typeface="Palatino Linotype" panose="02040502050505030304" pitchFamily="18" charset="0"/>
              </a:rPr>
              <a:t> heterocyclic compounds are </a:t>
            </a:r>
            <a:r>
              <a:rPr lang="en-US" sz="2000" dirty="0" err="1">
                <a:solidFill>
                  <a:schemeClr val="tx1">
                    <a:lumMod val="50000"/>
                  </a:schemeClr>
                </a:solidFill>
                <a:latin typeface="Palatino Linotype" panose="02040502050505030304" pitchFamily="18" charset="0"/>
              </a:rPr>
              <a:t>heterocycloalkenes</a:t>
            </a:r>
            <a:endParaRPr lang="en-US" sz="2000" dirty="0">
              <a:latin typeface="Palatino Linotype" panose="02040502050505030304" pitchFamily="18" charset="0"/>
            </a:endParaRPr>
          </a:p>
          <a:p>
            <a:endParaRPr lang="en-US" sz="2000" dirty="0">
              <a:latin typeface="Palatino Linotype" panose="02040502050505030304" pitchFamily="18" charset="0"/>
            </a:endParaRPr>
          </a:p>
          <a:p>
            <a:pPr marL="285750" indent="-285750">
              <a:buClr>
                <a:schemeClr val="tx1"/>
              </a:buClr>
              <a:buFont typeface="Courier New" panose="02070309020205020404" pitchFamily="49" charset="0"/>
              <a:buChar char="o"/>
            </a:pPr>
            <a:r>
              <a:rPr lang="en-US" sz="2000" dirty="0">
                <a:latin typeface="Palatino Linotype" panose="02040502050505030304" pitchFamily="18" charset="0"/>
              </a:rPr>
              <a:t>Partially </a:t>
            </a:r>
            <a:r>
              <a:rPr lang="en-US" sz="2000" dirty="0">
                <a:solidFill>
                  <a:srgbClr val="30ACEC"/>
                </a:solidFill>
                <a:latin typeface="Palatino Linotype" panose="02040502050505030304" pitchFamily="18" charset="0"/>
              </a:rPr>
              <a:t>Unsaturated</a:t>
            </a:r>
            <a:r>
              <a:rPr lang="en-US" sz="2000" dirty="0">
                <a:latin typeface="Palatino Linotype" panose="02040502050505030304" pitchFamily="18" charset="0"/>
              </a:rPr>
              <a:t> heterocyclic compounds with one or tow double bonds.</a:t>
            </a:r>
          </a:p>
        </p:txBody>
      </p:sp>
      <p:graphicFrame>
        <p:nvGraphicFramePr>
          <p:cNvPr id="4" name="Object 3">
            <a:extLst>
              <a:ext uri="{FF2B5EF4-FFF2-40B4-BE49-F238E27FC236}">
                <a16:creationId xmlns:a16="http://schemas.microsoft.com/office/drawing/2014/main" id="{EED80147-B419-4AA3-8D71-BCE208994F8F}"/>
              </a:ext>
            </a:extLst>
          </p:cNvPr>
          <p:cNvGraphicFramePr>
            <a:graphicFrameLocks noChangeAspect="1"/>
          </p:cNvGraphicFramePr>
          <p:nvPr>
            <p:extLst>
              <p:ext uri="{D42A27DB-BD31-4B8C-83A1-F6EECF244321}">
                <p14:modId xmlns:p14="http://schemas.microsoft.com/office/powerpoint/2010/main" val="4110576584"/>
              </p:ext>
            </p:extLst>
          </p:nvPr>
        </p:nvGraphicFramePr>
        <p:xfrm>
          <a:off x="1524000" y="3689350"/>
          <a:ext cx="6872288" cy="2719388"/>
        </p:xfrm>
        <a:graphic>
          <a:graphicData uri="http://schemas.openxmlformats.org/presentationml/2006/ole">
            <mc:AlternateContent xmlns:mc="http://schemas.openxmlformats.org/markup-compatibility/2006">
              <mc:Choice xmlns:v="urn:schemas-microsoft-com:vml" Requires="v">
                <p:oleObj spid="_x0000_s10300" name="CS ChemDraw Drawing" r:id="rId3" imgW="6109108" imgH="2419819" progId="ChemDraw.Document.6.0">
                  <p:embed/>
                </p:oleObj>
              </mc:Choice>
              <mc:Fallback>
                <p:oleObj name="CS ChemDraw Drawing" r:id="rId3" imgW="6109108" imgH="2419819" progId="ChemDraw.Document.6.0">
                  <p:embed/>
                  <p:pic>
                    <p:nvPicPr>
                      <p:cNvPr id="4" name="Object 3">
                        <a:extLst>
                          <a:ext uri="{FF2B5EF4-FFF2-40B4-BE49-F238E27FC236}">
                            <a16:creationId xmlns:a16="http://schemas.microsoft.com/office/drawing/2014/main" id="{EED80147-B419-4AA3-8D71-BCE208994F8F}"/>
                          </a:ext>
                        </a:extLst>
                      </p:cNvPr>
                      <p:cNvPicPr/>
                      <p:nvPr/>
                    </p:nvPicPr>
                    <p:blipFill>
                      <a:blip r:embed="rId4"/>
                      <a:stretch>
                        <a:fillRect/>
                      </a:stretch>
                    </p:blipFill>
                    <p:spPr>
                      <a:xfrm>
                        <a:off x="1524000" y="3689350"/>
                        <a:ext cx="6872288" cy="2719388"/>
                      </a:xfrm>
                      <a:prstGeom prst="rect">
                        <a:avLst/>
                      </a:prstGeom>
                    </p:spPr>
                  </p:pic>
                </p:oleObj>
              </mc:Fallback>
            </mc:AlternateContent>
          </a:graphicData>
        </a:graphic>
      </p:graphicFrame>
      <p:sp>
        <p:nvSpPr>
          <p:cNvPr id="7" name="Rectangle 6">
            <a:extLst>
              <a:ext uri="{FF2B5EF4-FFF2-40B4-BE49-F238E27FC236}">
                <a16:creationId xmlns:a16="http://schemas.microsoft.com/office/drawing/2014/main" id="{6BEB1909-50E3-46A5-8746-32672503FA22}"/>
              </a:ext>
            </a:extLst>
          </p:cNvPr>
          <p:cNvSpPr/>
          <p:nvPr/>
        </p:nvSpPr>
        <p:spPr>
          <a:xfrm>
            <a:off x="1007980" y="3192841"/>
            <a:ext cx="8039100" cy="400110"/>
          </a:xfrm>
          <a:prstGeom prst="rect">
            <a:avLst/>
          </a:prstGeom>
        </p:spPr>
        <p:txBody>
          <a:bodyPr wrap="square">
            <a:spAutoFit/>
          </a:bodyPr>
          <a:lstStyle/>
          <a:p>
            <a:pPr marL="285750" indent="-285750">
              <a:buFont typeface="Courier New" panose="02070309020205020404" pitchFamily="49" charset="0"/>
              <a:buChar char="o"/>
            </a:pPr>
            <a:r>
              <a:rPr lang="en-US" sz="2000" dirty="0">
                <a:latin typeface="Palatino Linotype" panose="02040502050505030304" pitchFamily="18" charset="0"/>
              </a:rPr>
              <a:t>Examples;</a:t>
            </a:r>
          </a:p>
        </p:txBody>
      </p:sp>
      <p:sp>
        <p:nvSpPr>
          <p:cNvPr id="9" name="TextBox 8">
            <a:extLst>
              <a:ext uri="{FF2B5EF4-FFF2-40B4-BE49-F238E27FC236}">
                <a16:creationId xmlns:a16="http://schemas.microsoft.com/office/drawing/2014/main" id="{9E66E0CF-0CF2-441D-A6C4-5991D2475C07}"/>
              </a:ext>
            </a:extLst>
          </p:cNvPr>
          <p:cNvSpPr txBox="1"/>
          <p:nvPr/>
        </p:nvSpPr>
        <p:spPr>
          <a:xfrm>
            <a:off x="920750" y="806450"/>
            <a:ext cx="7962900" cy="506870"/>
          </a:xfrm>
          <a:prstGeom prst="rect">
            <a:avLst/>
          </a:prstGeom>
          <a:noFill/>
        </p:spPr>
        <p:txBody>
          <a:bodyPr wrap="square" rtlCol="0">
            <a:spAutoFit/>
          </a:bodyPr>
          <a:lstStyle/>
          <a:p>
            <a:pPr marL="457200" indent="-457200" algn="just">
              <a:lnSpc>
                <a:spcPct val="150000"/>
              </a:lnSpc>
              <a:buFont typeface="+mj-lt"/>
              <a:buAutoNum type="arabicPeriod" startAt="2"/>
            </a:pPr>
            <a:r>
              <a:rPr lang="en-US" sz="2000" b="1" dirty="0">
                <a:solidFill>
                  <a:schemeClr val="tx1">
                    <a:lumMod val="50000"/>
                  </a:schemeClr>
                </a:solidFill>
                <a:effectLst>
                  <a:outerShdw blurRad="38100" dist="38100" dir="2700000" algn="tl">
                    <a:srgbClr val="000000">
                      <a:alpha val="43137"/>
                    </a:srgbClr>
                  </a:outerShdw>
                </a:effectLst>
                <a:latin typeface="Palatino Linotype" panose="02040502050505030304" pitchFamily="18" charset="0"/>
              </a:rPr>
              <a:t>Partially </a:t>
            </a:r>
            <a:r>
              <a:rPr lang="en-US" sz="2000" b="1" dirty="0">
                <a:solidFill>
                  <a:srgbClr val="30ACEC"/>
                </a:solidFill>
                <a:effectLst>
                  <a:outerShdw blurRad="38100" dist="38100" dir="2700000" algn="tl">
                    <a:srgbClr val="000000">
                      <a:alpha val="43137"/>
                    </a:srgbClr>
                  </a:outerShdw>
                </a:effectLst>
                <a:latin typeface="Palatino Linotype" panose="02040502050505030304" pitchFamily="18" charset="0"/>
              </a:rPr>
              <a:t>Unsaturated</a:t>
            </a:r>
            <a:r>
              <a:rPr lang="en-US" sz="2000" b="1" dirty="0">
                <a:solidFill>
                  <a:schemeClr val="tx1">
                    <a:lumMod val="50000"/>
                  </a:schemeClr>
                </a:solidFill>
                <a:effectLst>
                  <a:outerShdw blurRad="38100" dist="38100" dir="2700000" algn="tl">
                    <a:srgbClr val="000000">
                      <a:alpha val="43137"/>
                    </a:srgbClr>
                  </a:outerShdw>
                </a:effectLst>
                <a:latin typeface="Palatino Linotype" panose="02040502050505030304" pitchFamily="18" charset="0"/>
              </a:rPr>
              <a:t> Heterocyclic Compounds</a:t>
            </a:r>
          </a:p>
        </p:txBody>
      </p:sp>
      <p:sp>
        <p:nvSpPr>
          <p:cNvPr id="11" name="Title 12">
            <a:extLst>
              <a:ext uri="{FF2B5EF4-FFF2-40B4-BE49-F238E27FC236}">
                <a16:creationId xmlns:a16="http://schemas.microsoft.com/office/drawing/2014/main" id="{EB33AD39-71EA-4498-85C6-BEE4FD631599}"/>
              </a:ext>
            </a:extLst>
          </p:cNvPr>
          <p:cNvSpPr>
            <a:spLocks noGrp="1"/>
          </p:cNvSpPr>
          <p:nvPr>
            <p:ph type="title"/>
          </p:nvPr>
        </p:nvSpPr>
        <p:spPr>
          <a:xfrm>
            <a:off x="1096433" y="171451"/>
            <a:ext cx="7704667" cy="704849"/>
          </a:xfrm>
        </p:spPr>
        <p:txBody>
          <a:bodyPr>
            <a:noAutofit/>
          </a:bodyPr>
          <a:lstStyle/>
          <a:p>
            <a:pPr algn="l"/>
            <a:r>
              <a:rPr lang="en-US" sz="4400" b="1" dirty="0">
                <a:solidFill>
                  <a:srgbClr val="30ACEC"/>
                </a:solidFill>
                <a:effectLst>
                  <a:outerShdw blurRad="38100" dist="38100" dir="2700000" algn="tl">
                    <a:srgbClr val="000000">
                      <a:alpha val="43137"/>
                    </a:srgbClr>
                  </a:outerShdw>
                </a:effectLst>
              </a:rPr>
              <a:t>Classification of Heterocycles</a:t>
            </a:r>
          </a:p>
        </p:txBody>
      </p:sp>
    </p:spTree>
    <p:extLst>
      <p:ext uri="{BB962C8B-B14F-4D97-AF65-F5344CB8AC3E}">
        <p14:creationId xmlns:p14="http://schemas.microsoft.com/office/powerpoint/2010/main" val="38569240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66E7B45-57A7-46DD-BC2E-85F8D1FBD862}"/>
              </a:ext>
            </a:extLst>
          </p:cNvPr>
          <p:cNvSpPr>
            <a:spLocks noGrp="1"/>
          </p:cNvSpPr>
          <p:nvPr>
            <p:ph type="sldNum" sz="quarter" idx="12"/>
          </p:nvPr>
        </p:nvSpPr>
        <p:spPr/>
        <p:txBody>
          <a:bodyPr/>
          <a:lstStyle/>
          <a:p>
            <a:fld id="{1D94C029-46D2-4EB7-AD29-70B14203DBE4}" type="slidenum">
              <a:rPr lang="en-US" smtClean="0"/>
              <a:t>9</a:t>
            </a:fld>
            <a:endParaRPr lang="en-US"/>
          </a:p>
        </p:txBody>
      </p:sp>
      <p:sp>
        <p:nvSpPr>
          <p:cNvPr id="17" name="TextBox 16">
            <a:extLst>
              <a:ext uri="{FF2B5EF4-FFF2-40B4-BE49-F238E27FC236}">
                <a16:creationId xmlns:a16="http://schemas.microsoft.com/office/drawing/2014/main" id="{4A9050F6-219A-4534-A3BB-4BDC78CA4B1C}"/>
              </a:ext>
            </a:extLst>
          </p:cNvPr>
          <p:cNvSpPr txBox="1"/>
          <p:nvPr/>
        </p:nvSpPr>
        <p:spPr>
          <a:xfrm>
            <a:off x="920750" y="806450"/>
            <a:ext cx="7962900" cy="506870"/>
          </a:xfrm>
          <a:prstGeom prst="rect">
            <a:avLst/>
          </a:prstGeom>
          <a:noFill/>
        </p:spPr>
        <p:txBody>
          <a:bodyPr wrap="square" rtlCol="0">
            <a:spAutoFit/>
          </a:bodyPr>
          <a:lstStyle/>
          <a:p>
            <a:pPr marL="457200" indent="-457200" algn="just">
              <a:lnSpc>
                <a:spcPct val="150000"/>
              </a:lnSpc>
              <a:buClr>
                <a:schemeClr val="tx1"/>
              </a:buClr>
              <a:buFont typeface="+mj-lt"/>
              <a:buAutoNum type="arabicPeriod" startAt="3"/>
            </a:pPr>
            <a:r>
              <a:rPr lang="en-US" sz="2000" b="1" dirty="0">
                <a:solidFill>
                  <a:srgbClr val="30ACEC"/>
                </a:solidFill>
                <a:effectLst>
                  <a:outerShdw blurRad="38100" dist="38100" dir="2700000" algn="tl">
                    <a:srgbClr val="000000">
                      <a:alpha val="43137"/>
                    </a:srgbClr>
                  </a:outerShdw>
                </a:effectLst>
                <a:latin typeface="Palatino Linotype" panose="02040502050505030304" pitchFamily="18" charset="0"/>
              </a:rPr>
              <a:t>Aromatic</a:t>
            </a:r>
            <a:r>
              <a:rPr lang="en-US" sz="2000" b="1" dirty="0">
                <a:solidFill>
                  <a:schemeClr val="tx1">
                    <a:lumMod val="50000"/>
                  </a:schemeClr>
                </a:solidFill>
                <a:effectLst>
                  <a:outerShdw blurRad="38100" dist="38100" dir="2700000" algn="tl">
                    <a:srgbClr val="000000">
                      <a:alpha val="43137"/>
                    </a:srgbClr>
                  </a:outerShdw>
                </a:effectLst>
                <a:latin typeface="Palatino Linotype" panose="02040502050505030304" pitchFamily="18" charset="0"/>
              </a:rPr>
              <a:t> Heterocyclic Compounds</a:t>
            </a:r>
          </a:p>
        </p:txBody>
      </p:sp>
      <p:sp>
        <p:nvSpPr>
          <p:cNvPr id="2" name="Rectangle 1">
            <a:extLst>
              <a:ext uri="{FF2B5EF4-FFF2-40B4-BE49-F238E27FC236}">
                <a16:creationId xmlns:a16="http://schemas.microsoft.com/office/drawing/2014/main" id="{C17DAFC3-90B8-4D90-982A-2732D47B89D5}"/>
              </a:ext>
            </a:extLst>
          </p:cNvPr>
          <p:cNvSpPr/>
          <p:nvPr/>
        </p:nvSpPr>
        <p:spPr>
          <a:xfrm>
            <a:off x="985251" y="1730329"/>
            <a:ext cx="7945389" cy="3738524"/>
          </a:xfrm>
          <a:prstGeom prst="rect">
            <a:avLst/>
          </a:prstGeom>
        </p:spPr>
        <p:txBody>
          <a:bodyPr wrap="square">
            <a:spAutoFit/>
          </a:bodyPr>
          <a:lstStyle/>
          <a:p>
            <a:pPr marL="285750" indent="-285750">
              <a:lnSpc>
                <a:spcPct val="150000"/>
              </a:lnSpc>
              <a:buFont typeface="Courier New" panose="02070309020205020404" pitchFamily="49" charset="0"/>
              <a:buChar char="o"/>
            </a:pPr>
            <a:r>
              <a:rPr lang="en-US" sz="2000" u="sng" dirty="0">
                <a:latin typeface="Palatino Linotype" panose="02040502050505030304" pitchFamily="18" charset="0"/>
              </a:rPr>
              <a:t>To be classified as aromatic, a compound must have:</a:t>
            </a:r>
            <a:r>
              <a:rPr lang="en-US" sz="2000" dirty="0">
                <a:latin typeface="Palatino Linotype" panose="02040502050505030304" pitchFamily="18" charset="0"/>
              </a:rPr>
              <a:t> </a:t>
            </a:r>
          </a:p>
          <a:p>
            <a:pPr marL="914400" lvl="1" indent="-457200">
              <a:lnSpc>
                <a:spcPct val="150000"/>
              </a:lnSpc>
              <a:buFont typeface="+mj-lt"/>
              <a:buAutoNum type="arabicParenR"/>
            </a:pPr>
            <a:r>
              <a:rPr lang="en-US" sz="2000" dirty="0">
                <a:latin typeface="Palatino Linotype" panose="02040502050505030304" pitchFamily="18" charset="0"/>
              </a:rPr>
              <a:t>Cyclic structure </a:t>
            </a:r>
          </a:p>
          <a:p>
            <a:pPr marL="914400" lvl="1" indent="-457200">
              <a:lnSpc>
                <a:spcPct val="150000"/>
              </a:lnSpc>
              <a:buFont typeface="+mj-lt"/>
              <a:buAutoNum type="arabicParenR"/>
            </a:pPr>
            <a:r>
              <a:rPr lang="en-US" sz="2000" dirty="0">
                <a:latin typeface="Palatino Linotype" panose="02040502050505030304" pitchFamily="18" charset="0"/>
              </a:rPr>
              <a:t>Cyclic structure contains what looks like a conjugated system of alternating double and single bonds</a:t>
            </a:r>
          </a:p>
          <a:p>
            <a:pPr marL="914400" lvl="1" indent="-457200">
              <a:lnSpc>
                <a:spcPct val="150000"/>
              </a:lnSpc>
              <a:buFont typeface="+mj-lt"/>
              <a:buAutoNum type="arabicParenR"/>
            </a:pPr>
            <a:r>
              <a:rPr lang="en-US" sz="2000" dirty="0">
                <a:latin typeface="Palatino Linotype" panose="02040502050505030304" pitchFamily="18" charset="0"/>
              </a:rPr>
              <a:t>Aromatic compounds must be planar</a:t>
            </a:r>
          </a:p>
          <a:p>
            <a:pPr marL="914400" lvl="1" indent="-457200">
              <a:lnSpc>
                <a:spcPct val="150000"/>
              </a:lnSpc>
              <a:buFont typeface="+mj-lt"/>
              <a:buAutoNum type="arabicParenR"/>
            </a:pPr>
            <a:r>
              <a:rPr lang="en-US" sz="2000" dirty="0">
                <a:latin typeface="Palatino Linotype" panose="02040502050505030304" pitchFamily="18" charset="0"/>
              </a:rPr>
              <a:t>Fulfill </a:t>
            </a:r>
            <a:r>
              <a:rPr lang="en-US" sz="2000" dirty="0" err="1">
                <a:latin typeface="Palatino Linotype" panose="02040502050505030304" pitchFamily="18" charset="0"/>
              </a:rPr>
              <a:t>Huckel</a:t>
            </a:r>
            <a:r>
              <a:rPr lang="en-US" sz="2000" dirty="0">
                <a:latin typeface="Palatino Linotype" panose="02040502050505030304" pitchFamily="18" charset="0"/>
              </a:rPr>
              <a:t> rule </a:t>
            </a:r>
          </a:p>
          <a:p>
            <a:pPr lvl="1" algn="ctr">
              <a:lnSpc>
                <a:spcPct val="150000"/>
              </a:lnSpc>
            </a:pPr>
            <a:r>
              <a:rPr lang="en-US" altLang="en-US" sz="2000" dirty="0">
                <a:solidFill>
                  <a:srgbClr val="30ACEC"/>
                </a:solidFill>
                <a:latin typeface="Palatino Linotype" panose="02040502050505030304" pitchFamily="18" charset="0"/>
                <a:cs typeface="Arial" charset="0"/>
              </a:rPr>
              <a:t>The number of  </a:t>
            </a:r>
            <a:r>
              <a:rPr lang="el-GR" altLang="en-US" sz="2000" dirty="0">
                <a:solidFill>
                  <a:srgbClr val="30ACEC"/>
                </a:solidFill>
                <a:latin typeface="Palatino Linotype" panose="02040502050505030304" pitchFamily="18" charset="0"/>
                <a:cs typeface="Arial" charset="0"/>
              </a:rPr>
              <a:t>π</a:t>
            </a:r>
            <a:r>
              <a:rPr lang="en-US" altLang="en-US" sz="2000" dirty="0">
                <a:solidFill>
                  <a:srgbClr val="30ACEC"/>
                </a:solidFill>
                <a:latin typeface="Palatino Linotype" panose="02040502050505030304" pitchFamily="18" charset="0"/>
                <a:cs typeface="Arial" charset="0"/>
              </a:rPr>
              <a:t> electrons in the compound = 4n + 2</a:t>
            </a:r>
          </a:p>
          <a:p>
            <a:pPr lvl="1" algn="ctr"/>
            <a:r>
              <a:rPr lang="en-US" altLang="en-US" sz="2000" dirty="0">
                <a:solidFill>
                  <a:srgbClr val="30ACEC"/>
                </a:solidFill>
                <a:latin typeface="Palatino Linotype" panose="02040502050505030304" pitchFamily="18" charset="0"/>
                <a:cs typeface="Arial" charset="0"/>
              </a:rPr>
              <a:t>Where (n = 0,1, 2, 3, and so on)</a:t>
            </a:r>
          </a:p>
        </p:txBody>
      </p:sp>
      <p:sp>
        <p:nvSpPr>
          <p:cNvPr id="8" name="Rectangle 7">
            <a:extLst>
              <a:ext uri="{FF2B5EF4-FFF2-40B4-BE49-F238E27FC236}">
                <a16:creationId xmlns:a16="http://schemas.microsoft.com/office/drawing/2014/main" id="{D88CC349-90F9-46A6-A1C6-BF4C68D39C34}"/>
              </a:ext>
            </a:extLst>
          </p:cNvPr>
          <p:cNvSpPr/>
          <p:nvPr/>
        </p:nvSpPr>
        <p:spPr>
          <a:xfrm>
            <a:off x="985252" y="1429545"/>
            <a:ext cx="8039100" cy="400110"/>
          </a:xfrm>
          <a:prstGeom prst="rect">
            <a:avLst/>
          </a:prstGeom>
        </p:spPr>
        <p:txBody>
          <a:bodyPr wrap="square">
            <a:spAutoFit/>
          </a:bodyPr>
          <a:lstStyle/>
          <a:p>
            <a:pPr marL="285750" indent="-285750">
              <a:buFont typeface="Courier New" panose="02070309020205020404" pitchFamily="49" charset="0"/>
              <a:buChar char="o"/>
            </a:pPr>
            <a:r>
              <a:rPr lang="en-US" sz="2000" dirty="0">
                <a:latin typeface="Palatino Linotype" panose="02040502050505030304" pitchFamily="18" charset="0"/>
              </a:rPr>
              <a:t>Aromatic heterocyclic compounds are similar to benzene.</a:t>
            </a:r>
          </a:p>
        </p:txBody>
      </p:sp>
      <p:graphicFrame>
        <p:nvGraphicFramePr>
          <p:cNvPr id="5" name="Object 4">
            <a:extLst>
              <a:ext uri="{FF2B5EF4-FFF2-40B4-BE49-F238E27FC236}">
                <a16:creationId xmlns:a16="http://schemas.microsoft.com/office/drawing/2014/main" id="{6C63A0A7-5EEE-47E9-B6D8-D7917E412AB1}"/>
              </a:ext>
            </a:extLst>
          </p:cNvPr>
          <p:cNvGraphicFramePr>
            <a:graphicFrameLocks noChangeAspect="1"/>
          </p:cNvGraphicFramePr>
          <p:nvPr>
            <p:extLst>
              <p:ext uri="{D42A27DB-BD31-4B8C-83A1-F6EECF244321}">
                <p14:modId xmlns:p14="http://schemas.microsoft.com/office/powerpoint/2010/main" val="2489781227"/>
              </p:ext>
            </p:extLst>
          </p:nvPr>
        </p:nvGraphicFramePr>
        <p:xfrm>
          <a:off x="2135316" y="5328165"/>
          <a:ext cx="5903913" cy="919163"/>
        </p:xfrm>
        <a:graphic>
          <a:graphicData uri="http://schemas.openxmlformats.org/presentationml/2006/ole">
            <mc:AlternateContent xmlns:mc="http://schemas.openxmlformats.org/markup-compatibility/2006">
              <mc:Choice xmlns:v="urn:schemas-microsoft-com:vml" Requires="v">
                <p:oleObj spid="_x0000_s5190" name="CS ChemDraw Drawing" r:id="rId3" imgW="5903702" imgH="918708" progId="ChemDraw.Document.6.0">
                  <p:embed/>
                </p:oleObj>
              </mc:Choice>
              <mc:Fallback>
                <p:oleObj name="CS ChemDraw Drawing" r:id="rId3" imgW="5903702" imgH="918708" progId="ChemDraw.Document.6.0">
                  <p:embed/>
                  <p:pic>
                    <p:nvPicPr>
                      <p:cNvPr id="0" name=""/>
                      <p:cNvPicPr/>
                      <p:nvPr/>
                    </p:nvPicPr>
                    <p:blipFill>
                      <a:blip r:embed="rId4"/>
                      <a:stretch>
                        <a:fillRect/>
                      </a:stretch>
                    </p:blipFill>
                    <p:spPr>
                      <a:xfrm>
                        <a:off x="2135316" y="5328165"/>
                        <a:ext cx="5903913" cy="919163"/>
                      </a:xfrm>
                      <a:prstGeom prst="rect">
                        <a:avLst/>
                      </a:prstGeom>
                    </p:spPr>
                  </p:pic>
                </p:oleObj>
              </mc:Fallback>
            </mc:AlternateContent>
          </a:graphicData>
        </a:graphic>
      </p:graphicFrame>
      <p:sp>
        <p:nvSpPr>
          <p:cNvPr id="6" name="Rectangle 5">
            <a:extLst>
              <a:ext uri="{FF2B5EF4-FFF2-40B4-BE49-F238E27FC236}">
                <a16:creationId xmlns:a16="http://schemas.microsoft.com/office/drawing/2014/main" id="{E406C74B-1941-41D3-8470-5CBF81122793}"/>
              </a:ext>
            </a:extLst>
          </p:cNvPr>
          <p:cNvSpPr/>
          <p:nvPr/>
        </p:nvSpPr>
        <p:spPr>
          <a:xfrm>
            <a:off x="1585358" y="6176462"/>
            <a:ext cx="538930" cy="400110"/>
          </a:xfrm>
          <a:prstGeom prst="rect">
            <a:avLst/>
          </a:prstGeom>
        </p:spPr>
        <p:txBody>
          <a:bodyPr wrap="none">
            <a:spAutoFit/>
          </a:bodyPr>
          <a:lstStyle/>
          <a:p>
            <a:r>
              <a:rPr lang="el-GR" altLang="en-US" sz="2000" b="1" i="1" dirty="0">
                <a:solidFill>
                  <a:srgbClr val="30ACEC"/>
                </a:solidFill>
                <a:latin typeface="Palatino Linotype" panose="02040502050505030304" pitchFamily="18" charset="0"/>
                <a:cs typeface="Arial" charset="0"/>
              </a:rPr>
              <a:t>π</a:t>
            </a:r>
            <a:r>
              <a:rPr lang="en-US" altLang="en-US" sz="2000" b="1" i="1" dirty="0">
                <a:solidFill>
                  <a:srgbClr val="30ACEC"/>
                </a:solidFill>
                <a:latin typeface="Palatino Linotype" panose="02040502050505030304" pitchFamily="18" charset="0"/>
                <a:cs typeface="Arial" charset="0"/>
              </a:rPr>
              <a:t> =</a:t>
            </a:r>
            <a:endParaRPr lang="en-US" sz="2000" b="1" dirty="0"/>
          </a:p>
        </p:txBody>
      </p:sp>
      <p:sp>
        <p:nvSpPr>
          <p:cNvPr id="11" name="Title 12">
            <a:extLst>
              <a:ext uri="{FF2B5EF4-FFF2-40B4-BE49-F238E27FC236}">
                <a16:creationId xmlns:a16="http://schemas.microsoft.com/office/drawing/2014/main" id="{779E29B5-4363-4D2B-981A-2D78F9B1A82A}"/>
              </a:ext>
            </a:extLst>
          </p:cNvPr>
          <p:cNvSpPr>
            <a:spLocks noGrp="1"/>
          </p:cNvSpPr>
          <p:nvPr>
            <p:ph type="title"/>
          </p:nvPr>
        </p:nvSpPr>
        <p:spPr>
          <a:xfrm>
            <a:off x="1096433" y="171451"/>
            <a:ext cx="7704667" cy="704849"/>
          </a:xfrm>
        </p:spPr>
        <p:txBody>
          <a:bodyPr>
            <a:noAutofit/>
          </a:bodyPr>
          <a:lstStyle/>
          <a:p>
            <a:pPr algn="l"/>
            <a:r>
              <a:rPr lang="en-US" sz="4400" b="1" dirty="0">
                <a:solidFill>
                  <a:srgbClr val="30ACEC"/>
                </a:solidFill>
                <a:effectLst>
                  <a:outerShdw blurRad="38100" dist="38100" dir="2700000" algn="tl">
                    <a:srgbClr val="000000">
                      <a:alpha val="43137"/>
                    </a:srgbClr>
                  </a:outerShdw>
                </a:effectLst>
              </a:rPr>
              <a:t>Classification of Heterocycles</a:t>
            </a:r>
          </a:p>
        </p:txBody>
      </p:sp>
      <p:sp>
        <p:nvSpPr>
          <p:cNvPr id="9" name="Rectangle 8">
            <a:extLst>
              <a:ext uri="{FF2B5EF4-FFF2-40B4-BE49-F238E27FC236}">
                <a16:creationId xmlns:a16="http://schemas.microsoft.com/office/drawing/2014/main" id="{A700C192-0D04-4C55-B93A-B71B88B44D8A}"/>
              </a:ext>
            </a:extLst>
          </p:cNvPr>
          <p:cNvSpPr/>
          <p:nvPr/>
        </p:nvSpPr>
        <p:spPr>
          <a:xfrm>
            <a:off x="3097002" y="6217652"/>
            <a:ext cx="274434" cy="307777"/>
          </a:xfrm>
          <a:prstGeom prst="rect">
            <a:avLst/>
          </a:prstGeom>
        </p:spPr>
        <p:txBody>
          <a:bodyPr wrap="none">
            <a:spAutoFit/>
          </a:bodyPr>
          <a:lstStyle/>
          <a:p>
            <a:r>
              <a:rPr lang="en-US" altLang="en-US" sz="1400" b="1" dirty="0">
                <a:solidFill>
                  <a:srgbClr val="30ACEC"/>
                </a:solidFill>
                <a:latin typeface="Palatino Linotype" panose="02040502050505030304" pitchFamily="18" charset="0"/>
                <a:cs typeface="Arial" charset="0"/>
              </a:rPr>
              <a:t>6</a:t>
            </a:r>
            <a:endParaRPr lang="en-US" sz="1400" b="1" dirty="0"/>
          </a:p>
        </p:txBody>
      </p:sp>
      <p:sp>
        <p:nvSpPr>
          <p:cNvPr id="10" name="Rectangle 9">
            <a:extLst>
              <a:ext uri="{FF2B5EF4-FFF2-40B4-BE49-F238E27FC236}">
                <a16:creationId xmlns:a16="http://schemas.microsoft.com/office/drawing/2014/main" id="{DFD072A1-3EC2-42BF-8F05-410FE3377B01}"/>
              </a:ext>
            </a:extLst>
          </p:cNvPr>
          <p:cNvSpPr/>
          <p:nvPr/>
        </p:nvSpPr>
        <p:spPr>
          <a:xfrm>
            <a:off x="2297931" y="6209414"/>
            <a:ext cx="274434" cy="307777"/>
          </a:xfrm>
          <a:prstGeom prst="rect">
            <a:avLst/>
          </a:prstGeom>
        </p:spPr>
        <p:txBody>
          <a:bodyPr wrap="none">
            <a:spAutoFit/>
          </a:bodyPr>
          <a:lstStyle/>
          <a:p>
            <a:r>
              <a:rPr lang="en-US" altLang="en-US" sz="1400" b="1" dirty="0">
                <a:solidFill>
                  <a:srgbClr val="30ACEC"/>
                </a:solidFill>
                <a:latin typeface="Palatino Linotype" panose="02040502050505030304" pitchFamily="18" charset="0"/>
                <a:cs typeface="Arial" charset="0"/>
              </a:rPr>
              <a:t>6</a:t>
            </a:r>
            <a:endParaRPr lang="en-US" sz="1400" b="1" dirty="0"/>
          </a:p>
        </p:txBody>
      </p:sp>
      <p:sp>
        <p:nvSpPr>
          <p:cNvPr id="12" name="Rectangle 11">
            <a:extLst>
              <a:ext uri="{FF2B5EF4-FFF2-40B4-BE49-F238E27FC236}">
                <a16:creationId xmlns:a16="http://schemas.microsoft.com/office/drawing/2014/main" id="{EF7D4E0B-C8D6-4131-9B72-A4F2FB0D3D7A}"/>
              </a:ext>
            </a:extLst>
          </p:cNvPr>
          <p:cNvSpPr/>
          <p:nvPr/>
        </p:nvSpPr>
        <p:spPr>
          <a:xfrm>
            <a:off x="4649833" y="6262960"/>
            <a:ext cx="274434" cy="307777"/>
          </a:xfrm>
          <a:prstGeom prst="rect">
            <a:avLst/>
          </a:prstGeom>
        </p:spPr>
        <p:txBody>
          <a:bodyPr wrap="none">
            <a:spAutoFit/>
          </a:bodyPr>
          <a:lstStyle/>
          <a:p>
            <a:r>
              <a:rPr lang="en-US" altLang="en-US" sz="1400" b="1" dirty="0">
                <a:solidFill>
                  <a:srgbClr val="30ACEC"/>
                </a:solidFill>
                <a:latin typeface="Palatino Linotype" panose="02040502050505030304" pitchFamily="18" charset="0"/>
                <a:cs typeface="Arial" charset="0"/>
              </a:rPr>
              <a:t>6</a:t>
            </a:r>
            <a:endParaRPr lang="en-US" sz="1400" b="1" dirty="0"/>
          </a:p>
        </p:txBody>
      </p:sp>
      <p:sp>
        <p:nvSpPr>
          <p:cNvPr id="13" name="Rectangle 12">
            <a:extLst>
              <a:ext uri="{FF2B5EF4-FFF2-40B4-BE49-F238E27FC236}">
                <a16:creationId xmlns:a16="http://schemas.microsoft.com/office/drawing/2014/main" id="{96D885F5-1B7F-419A-9977-8E04D002C5E9}"/>
              </a:ext>
            </a:extLst>
          </p:cNvPr>
          <p:cNvSpPr/>
          <p:nvPr/>
        </p:nvSpPr>
        <p:spPr>
          <a:xfrm>
            <a:off x="3813692" y="6217651"/>
            <a:ext cx="274434" cy="307777"/>
          </a:xfrm>
          <a:prstGeom prst="rect">
            <a:avLst/>
          </a:prstGeom>
        </p:spPr>
        <p:txBody>
          <a:bodyPr wrap="none">
            <a:spAutoFit/>
          </a:bodyPr>
          <a:lstStyle/>
          <a:p>
            <a:r>
              <a:rPr lang="en-US" altLang="en-US" sz="1400" b="1" dirty="0">
                <a:solidFill>
                  <a:srgbClr val="30ACEC"/>
                </a:solidFill>
                <a:latin typeface="Palatino Linotype" panose="02040502050505030304" pitchFamily="18" charset="0"/>
                <a:cs typeface="Arial" charset="0"/>
              </a:rPr>
              <a:t>6</a:t>
            </a:r>
            <a:endParaRPr lang="en-US" sz="1400" b="1" dirty="0"/>
          </a:p>
        </p:txBody>
      </p:sp>
      <p:sp>
        <p:nvSpPr>
          <p:cNvPr id="14" name="Rectangle 13">
            <a:extLst>
              <a:ext uri="{FF2B5EF4-FFF2-40B4-BE49-F238E27FC236}">
                <a16:creationId xmlns:a16="http://schemas.microsoft.com/office/drawing/2014/main" id="{99E59A44-ADEA-44F3-927D-7E23C1246284}"/>
              </a:ext>
            </a:extLst>
          </p:cNvPr>
          <p:cNvSpPr/>
          <p:nvPr/>
        </p:nvSpPr>
        <p:spPr>
          <a:xfrm>
            <a:off x="5708396" y="6246484"/>
            <a:ext cx="364202" cy="307777"/>
          </a:xfrm>
          <a:prstGeom prst="rect">
            <a:avLst/>
          </a:prstGeom>
        </p:spPr>
        <p:txBody>
          <a:bodyPr wrap="none">
            <a:spAutoFit/>
          </a:bodyPr>
          <a:lstStyle/>
          <a:p>
            <a:r>
              <a:rPr lang="en-US" altLang="en-US" sz="1400" b="1" dirty="0">
                <a:solidFill>
                  <a:srgbClr val="30ACEC"/>
                </a:solidFill>
                <a:latin typeface="Palatino Linotype" panose="02040502050505030304" pitchFamily="18" charset="0"/>
                <a:cs typeface="Arial" charset="0"/>
              </a:rPr>
              <a:t>10</a:t>
            </a:r>
            <a:endParaRPr lang="en-US" sz="1400" b="1" dirty="0"/>
          </a:p>
        </p:txBody>
      </p:sp>
      <p:sp>
        <p:nvSpPr>
          <p:cNvPr id="15" name="Rectangle 14">
            <a:extLst>
              <a:ext uri="{FF2B5EF4-FFF2-40B4-BE49-F238E27FC236}">
                <a16:creationId xmlns:a16="http://schemas.microsoft.com/office/drawing/2014/main" id="{78B1246B-2ACF-4251-B1DE-8F5452041336}"/>
              </a:ext>
            </a:extLst>
          </p:cNvPr>
          <p:cNvSpPr/>
          <p:nvPr/>
        </p:nvSpPr>
        <p:spPr>
          <a:xfrm>
            <a:off x="7133542" y="6262960"/>
            <a:ext cx="364202" cy="307777"/>
          </a:xfrm>
          <a:prstGeom prst="rect">
            <a:avLst/>
          </a:prstGeom>
        </p:spPr>
        <p:txBody>
          <a:bodyPr wrap="none">
            <a:spAutoFit/>
          </a:bodyPr>
          <a:lstStyle/>
          <a:p>
            <a:r>
              <a:rPr lang="en-US" altLang="en-US" sz="1400" b="1" dirty="0">
                <a:solidFill>
                  <a:srgbClr val="30ACEC"/>
                </a:solidFill>
                <a:latin typeface="Palatino Linotype" panose="02040502050505030304" pitchFamily="18" charset="0"/>
                <a:cs typeface="Arial" charset="0"/>
              </a:rPr>
              <a:t>10</a:t>
            </a:r>
            <a:endParaRPr lang="en-US" sz="1400" b="1" dirty="0"/>
          </a:p>
        </p:txBody>
      </p:sp>
    </p:spTree>
    <p:extLst>
      <p:ext uri="{BB962C8B-B14F-4D97-AF65-F5344CB8AC3E}">
        <p14:creationId xmlns:p14="http://schemas.microsoft.com/office/powerpoint/2010/main" val="199381339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EBEBEB"/>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a7846e44-b92c-41a6-a022-fd9bcbf4bced"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D4C5FFB292FB347924CDF580B003E14" ma:contentTypeVersion="15" ma:contentTypeDescription="Create a new document." ma:contentTypeScope="" ma:versionID="3ed1c0713ed2160fb1d6a97c535ade13">
  <xsd:schema xmlns:xsd="http://www.w3.org/2001/XMLSchema" xmlns:xs="http://www.w3.org/2001/XMLSchema" xmlns:p="http://schemas.microsoft.com/office/2006/metadata/properties" xmlns:ns3="a7846e44-b92c-41a6-a022-fd9bcbf4bced" xmlns:ns4="345886eb-6373-4d89-9248-fd92befdd224" targetNamespace="http://schemas.microsoft.com/office/2006/metadata/properties" ma:root="true" ma:fieldsID="b767cf49c1e70a9fa5ad07bc48fa617a" ns3:_="" ns4:_="">
    <xsd:import namespace="a7846e44-b92c-41a6-a022-fd9bcbf4bced"/>
    <xsd:import namespace="345886eb-6373-4d89-9248-fd92befdd224"/>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_activity" minOccurs="0"/>
                <xsd:element ref="ns3:MediaServiceObjectDetectorVersions" minOccurs="0"/>
                <xsd:element ref="ns3:MediaServiceSearchProperties" minOccurs="0"/>
                <xsd:element ref="ns3:MediaServiceSystemTags" minOccurs="0"/>
                <xsd:element ref="ns3:MediaServiceOCR" minOccurs="0"/>
                <xsd:element ref="ns3:MediaServiceGenerationTime" minOccurs="0"/>
                <xsd:element ref="ns3:MediaServiceEventHashCod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7846e44-b92c-41a6-a022-fd9bcbf4bce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_activity" ma:index="15" nillable="true" ma:displayName="_activity" ma:hidden="true" ma:internalName="_activity">
      <xsd:simpleType>
        <xsd:restriction base="dms:Note"/>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SearchProperties" ma:index="17" nillable="true" ma:displayName="MediaServiceSearchProperties" ma:hidden="true" ma:internalName="MediaServiceSearchProperties" ma:readOnly="true">
      <xsd:simpleType>
        <xsd:restriction base="dms:Note"/>
      </xsd:simpleType>
    </xsd:element>
    <xsd:element name="MediaServiceSystemTags" ma:index="18" nillable="true" ma:displayName="MediaServiceSystemTags" ma:hidden="true" ma:internalName="MediaServiceSystemTags" ma:readOnly="true">
      <xsd:simpleType>
        <xsd:restriction base="dms:Note"/>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DateTaken" ma:index="22"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45886eb-6373-4d89-9248-fd92befdd22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03A82C2-172B-4664-8D4F-E537D8CF82FA}">
  <ds:schemaRefs>
    <ds:schemaRef ds:uri="a7846e44-b92c-41a6-a022-fd9bcbf4bced"/>
    <ds:schemaRef ds:uri="http://purl.org/dc/dcmitype/"/>
    <ds:schemaRef ds:uri="http://schemas.microsoft.com/office/infopath/2007/PartnerControls"/>
    <ds:schemaRef ds:uri="http://purl.org/dc/terms/"/>
    <ds:schemaRef ds:uri="http://schemas.microsoft.com/office/2006/metadata/properties"/>
    <ds:schemaRef ds:uri="http://schemas.microsoft.com/office/2006/documentManagement/types"/>
    <ds:schemaRef ds:uri="http://purl.org/dc/elements/1.1/"/>
    <ds:schemaRef ds:uri="345886eb-6373-4d89-9248-fd92befdd224"/>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2AF8D9E0-B8B1-48F9-ABC5-43BCD1118CE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7846e44-b92c-41a6-a022-fd9bcbf4bced"/>
    <ds:schemaRef ds:uri="345886eb-6373-4d89-9248-fd92befdd22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3FC5D57-D3C3-4073-A5E4-BF5C838A3C9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TM03457496[[fn=Parallax]]</Template>
  <TotalTime>43785</TotalTime>
  <Words>3101</Words>
  <Application>Microsoft Office PowerPoint</Application>
  <PresentationFormat>On-screen Show (4:3)</PresentationFormat>
  <Paragraphs>552</Paragraphs>
  <Slides>53</Slides>
  <Notes>0</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53</vt:i4>
      </vt:variant>
    </vt:vector>
  </HeadingPairs>
  <TitlesOfParts>
    <vt:vector size="63" baseType="lpstr">
      <vt:lpstr>Arial</vt:lpstr>
      <vt:lpstr>Calibri</vt:lpstr>
      <vt:lpstr>Corbel</vt:lpstr>
      <vt:lpstr>Courier New</vt:lpstr>
      <vt:lpstr>Palatino Linotype</vt:lpstr>
      <vt:lpstr>Sakkal Majalla</vt:lpstr>
      <vt:lpstr>Times New Roman</vt:lpstr>
      <vt:lpstr>Wingdings</vt:lpstr>
      <vt:lpstr>Parallax</vt:lpstr>
      <vt:lpstr>CS ChemDraw Drawing</vt:lpstr>
      <vt:lpstr>PowerPoint Presentation</vt:lpstr>
      <vt:lpstr>Introduction</vt:lpstr>
      <vt:lpstr>PowerPoint Presentation</vt:lpstr>
      <vt:lpstr>Some Drugs Containing Heterocycles</vt:lpstr>
      <vt:lpstr>Classification of Heterocycles</vt:lpstr>
      <vt:lpstr>Classification of Heterocycles</vt:lpstr>
      <vt:lpstr>Classification of Heterocycles</vt:lpstr>
      <vt:lpstr>Classification of Heterocycles</vt:lpstr>
      <vt:lpstr>Classification of Heterocycles</vt:lpstr>
      <vt:lpstr>Classification of Heterocycles</vt:lpstr>
      <vt:lpstr>Classification of Heterocycles</vt:lpstr>
      <vt:lpstr>Nomenclature</vt:lpstr>
      <vt:lpstr>PowerPoint Presentation</vt:lpstr>
      <vt:lpstr>1. Common names “Trivial names”</vt:lpstr>
      <vt:lpstr>1. Common names “Trivial names”</vt:lpstr>
      <vt:lpstr>1. Common names “Trivial names”</vt:lpstr>
      <vt:lpstr>2. The Hantzsch-Widman Nomenclature</vt:lpstr>
      <vt:lpstr>2. The Hantzsch-Widman Nomenclature</vt:lpstr>
      <vt:lpstr>2. The Hantzsch-Widman Nomenclature</vt:lpstr>
      <vt:lpstr>2. The Hantzsch-Widman Nomenclature</vt:lpstr>
      <vt:lpstr>2. The Hantzsch-Widman Nomenclature</vt:lpstr>
      <vt:lpstr>2. The Hantzsch-Widman Nomenclature</vt:lpstr>
      <vt:lpstr>2. The Hantzsch-Widman Nomenclature</vt:lpstr>
      <vt:lpstr>2. The Hantzsch-Widman Nomenclature</vt:lpstr>
      <vt:lpstr>2. The Hantzsch-Widman Nomenclature</vt:lpstr>
      <vt:lpstr>2. The Hantzsch-Widman Nomenclature</vt:lpstr>
      <vt:lpstr>2. The Hantzsch-Widman Nomenclature</vt:lpstr>
      <vt:lpstr>2. The Hantzsch-Widman Nomenclature</vt:lpstr>
      <vt:lpstr>2. The Hantzsch-Widman Nomenclature</vt:lpstr>
      <vt:lpstr>2. The Hantzsch-Widman Nomenclature</vt:lpstr>
      <vt:lpstr>2. The Hantzsch-Widman Nomenclature</vt:lpstr>
      <vt:lpstr>2. The Hantzsch-Widman Nomenclature</vt:lpstr>
      <vt:lpstr>2. The Hantzsch-Widman Nomenclature</vt:lpstr>
      <vt:lpstr>2. The Hantzsch-Widman Nomenclature</vt:lpstr>
      <vt:lpstr>2. The Hantzsch-Widman Nomenclature</vt:lpstr>
      <vt:lpstr>2. The Hantzsch-Widman Nomenclature</vt:lpstr>
      <vt:lpstr>2. The Hantzsch-Widman Nomenclature</vt:lpstr>
      <vt:lpstr>2. The Hantzsch-Widman Nomenclature</vt:lpstr>
      <vt:lpstr>2. The Hantzsch-Widman Nomenclature</vt:lpstr>
      <vt:lpstr>2. The Hantzsch-Widman Nomenclature</vt:lpstr>
      <vt:lpstr>2. The Hantzsch-Widman Nomenclature</vt:lpstr>
      <vt:lpstr>2. The Hantzsch-Widman Nomenclature</vt:lpstr>
      <vt:lpstr>2. The Hantzsch-Widman Nomenclature</vt:lpstr>
      <vt:lpstr>2. The Hantzsch-Widman Nomenclature</vt:lpstr>
      <vt:lpstr>2. The Hantzsch-Widman Nomenclature</vt:lpstr>
      <vt:lpstr>2. The Hantzsch-Widman Nomenclature</vt:lpstr>
      <vt:lpstr>2. The Hantzsch-Widman Nomenclature</vt:lpstr>
      <vt:lpstr>2. The Hantzsch-Widman Nomenclature</vt:lpstr>
      <vt:lpstr>2. The Hantzsch-Widman Nomenclature</vt:lpstr>
      <vt:lpstr>3. The Replacement Nomenclature</vt:lpstr>
      <vt:lpstr>3. The Replacement Nomenclature</vt:lpstr>
      <vt:lpstr>Overview of Nomenclature Rules</vt:lpstr>
      <vt:lpstr>Overview of Nomenclature Rules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تحفيز الطلبة باستخدام منتديات النقاش</dc:title>
  <dc:creator>Riyadh Alshammari</dc:creator>
  <cp:lastModifiedBy>Sultan Saad Almadhhi</cp:lastModifiedBy>
  <cp:revision>230</cp:revision>
  <cp:lastPrinted>2024-08-22T07:07:05Z</cp:lastPrinted>
  <dcterms:created xsi:type="dcterms:W3CDTF">2024-04-15T17:58:11Z</dcterms:created>
  <dcterms:modified xsi:type="dcterms:W3CDTF">2025-09-28T08:34:02Z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0x0101001D4C5FFB292FB347924CDF580B003E14</vt:lpwstr>
  </property>
</Properties>
</file>