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4"/>
  </p:sldMasterIdLst>
  <p:notesMasterIdLst>
    <p:notesMasterId r:id="rId58"/>
  </p:notesMasterIdLst>
  <p:sldIdLst>
    <p:sldId id="256" r:id="rId5"/>
    <p:sldId id="277" r:id="rId6"/>
    <p:sldId id="278" r:id="rId7"/>
    <p:sldId id="279" r:id="rId8"/>
    <p:sldId id="280" r:id="rId9"/>
    <p:sldId id="287" r:id="rId10"/>
    <p:sldId id="281" r:id="rId11"/>
    <p:sldId id="288" r:id="rId12"/>
    <p:sldId id="283" r:id="rId13"/>
    <p:sldId id="340" r:id="rId14"/>
    <p:sldId id="284" r:id="rId15"/>
    <p:sldId id="289" r:id="rId16"/>
    <p:sldId id="290" r:id="rId17"/>
    <p:sldId id="291" r:id="rId18"/>
    <p:sldId id="293" r:id="rId19"/>
    <p:sldId id="335" r:id="rId20"/>
    <p:sldId id="294" r:id="rId21"/>
    <p:sldId id="295" r:id="rId22"/>
    <p:sldId id="296" r:id="rId23"/>
    <p:sldId id="297" r:id="rId24"/>
    <p:sldId id="298" r:id="rId25"/>
    <p:sldId id="303" r:id="rId26"/>
    <p:sldId id="300" r:id="rId27"/>
    <p:sldId id="304" r:id="rId28"/>
    <p:sldId id="305" r:id="rId29"/>
    <p:sldId id="306" r:id="rId30"/>
    <p:sldId id="307" r:id="rId31"/>
    <p:sldId id="308" r:id="rId32"/>
    <p:sldId id="309" r:id="rId33"/>
    <p:sldId id="310" r:id="rId34"/>
    <p:sldId id="301" r:id="rId35"/>
    <p:sldId id="320" r:id="rId36"/>
    <p:sldId id="321" r:id="rId37"/>
    <p:sldId id="317" r:id="rId38"/>
    <p:sldId id="326" r:id="rId39"/>
    <p:sldId id="322" r:id="rId40"/>
    <p:sldId id="323" r:id="rId41"/>
    <p:sldId id="324" r:id="rId42"/>
    <p:sldId id="313" r:id="rId43"/>
    <p:sldId id="327" r:id="rId44"/>
    <p:sldId id="325" r:id="rId45"/>
    <p:sldId id="328" r:id="rId46"/>
    <p:sldId id="329" r:id="rId47"/>
    <p:sldId id="330" r:id="rId48"/>
    <p:sldId id="331" r:id="rId49"/>
    <p:sldId id="332" r:id="rId50"/>
    <p:sldId id="336" r:id="rId51"/>
    <p:sldId id="337" r:id="rId52"/>
    <p:sldId id="311" r:id="rId53"/>
    <p:sldId id="316" r:id="rId54"/>
    <p:sldId id="333" r:id="rId55"/>
    <p:sldId id="338" r:id="rId56"/>
    <p:sldId id="33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3" userDrawn="1">
          <p15:clr>
            <a:srgbClr val="A4A3A4"/>
          </p15:clr>
        </p15:guide>
        <p15:guide id="2" pos="3084"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CE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A3B90-A5F0-4D10-A858-F06B7F1788EB}" v="187" dt="2024-04-28T19:5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2" autoAdjust="0"/>
    <p:restoredTop sz="94660"/>
  </p:normalViewPr>
  <p:slideViewPr>
    <p:cSldViewPr snapToGrid="0">
      <p:cViewPr>
        <p:scale>
          <a:sx n="200" d="100"/>
          <a:sy n="200" d="100"/>
        </p:scale>
        <p:origin x="-1020" y="-3048"/>
      </p:cViewPr>
      <p:guideLst>
        <p:guide orient="horz" pos="2863"/>
        <p:guide pos="30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yadh Alshammari" userId="ca8aced9-c928-45ca-81cc-0a6e988ccfb6" providerId="ADAL" clId="{0B1A3B90-A5F0-4D10-A858-F06B7F1788EB}"/>
    <pc:docChg chg="undo custSel addSld delSld modSld sldOrd">
      <pc:chgData name="Riyadh Alshammari" userId="ca8aced9-c928-45ca-81cc-0a6e988ccfb6" providerId="ADAL" clId="{0B1A3B90-A5F0-4D10-A858-F06B7F1788EB}" dt="2024-04-28T19:58:03" v="184" actId="1076"/>
      <pc:docMkLst>
        <pc:docMk/>
      </pc:docMkLst>
      <pc:sldChg chg="modSp">
        <pc:chgData name="Riyadh Alshammari" userId="ca8aced9-c928-45ca-81cc-0a6e988ccfb6" providerId="ADAL" clId="{0B1A3B90-A5F0-4D10-A858-F06B7F1788EB}" dt="2024-04-28T19:56:17.741" v="183" actId="1076"/>
        <pc:sldMkLst>
          <pc:docMk/>
          <pc:sldMk cId="2590662906" sldId="256"/>
        </pc:sldMkLst>
        <pc:spChg chg="mod">
          <ac:chgData name="Riyadh Alshammari" userId="ca8aced9-c928-45ca-81cc-0a6e988ccfb6" providerId="ADAL" clId="{0B1A3B90-A5F0-4D10-A858-F06B7F1788EB}" dt="2024-04-28T19:55:59.587" v="181" actId="1076"/>
          <ac:spMkLst>
            <pc:docMk/>
            <pc:sldMk cId="2590662906" sldId="256"/>
            <ac:spMk id="2" creationId="{74B5BF8C-9D4C-4CB5-AE18-FC5C100374AD}"/>
          </ac:spMkLst>
        </pc:spChg>
        <pc:spChg chg="mod">
          <ac:chgData name="Riyadh Alshammari" userId="ca8aced9-c928-45ca-81cc-0a6e988ccfb6" providerId="ADAL" clId="{0B1A3B90-A5F0-4D10-A858-F06B7F1788EB}" dt="2024-04-28T19:56:17.741" v="183" actId="1076"/>
          <ac:spMkLst>
            <pc:docMk/>
            <pc:sldMk cId="2590662906" sldId="256"/>
            <ac:spMk id="3" creationId="{61AED5C3-8402-41F3-953D-2C2B49106648}"/>
          </ac:spMkLst>
        </pc:spChg>
        <pc:spChg chg="mod">
          <ac:chgData name="Riyadh Alshammari" userId="ca8aced9-c928-45ca-81cc-0a6e988ccfb6" providerId="ADAL" clId="{0B1A3B90-A5F0-4D10-A858-F06B7F1788EB}" dt="2024-04-28T19:55:49.979" v="180" actId="1076"/>
          <ac:spMkLst>
            <pc:docMk/>
            <pc:sldMk cId="2590662906" sldId="256"/>
            <ac:spMk id="4" creationId="{29FF5638-B23F-4E10-9080-E24F20E364AD}"/>
          </ac:spMkLst>
        </pc:spChg>
      </pc:sldChg>
      <pc:sldChg chg="modSp">
        <pc:chgData name="Riyadh Alshammari" userId="ca8aced9-c928-45ca-81cc-0a6e988ccfb6" providerId="ADAL" clId="{0B1A3B90-A5F0-4D10-A858-F06B7F1788EB}" dt="2024-04-28T19:34:39.830" v="0" actId="732"/>
        <pc:sldMkLst>
          <pc:docMk/>
          <pc:sldMk cId="2311266153" sldId="258"/>
        </pc:sldMkLst>
        <pc:picChg chg="mod modCrop">
          <ac:chgData name="Riyadh Alshammari" userId="ca8aced9-c928-45ca-81cc-0a6e988ccfb6" providerId="ADAL" clId="{0B1A3B90-A5F0-4D10-A858-F06B7F1788EB}" dt="2024-04-28T19:34:39.830" v="0" actId="732"/>
          <ac:picMkLst>
            <pc:docMk/>
            <pc:sldMk cId="2311266153" sldId="258"/>
            <ac:picMk id="5" creationId="{602941BE-9331-4FA3-8018-5F528BA0948D}"/>
          </ac:picMkLst>
        </pc:picChg>
      </pc:sldChg>
      <pc:sldChg chg="modSp">
        <pc:chgData name="Riyadh Alshammari" userId="ca8aced9-c928-45ca-81cc-0a6e988ccfb6" providerId="ADAL" clId="{0B1A3B90-A5F0-4D10-A858-F06B7F1788EB}" dt="2024-04-28T19:38:19.023" v="64" actId="207"/>
        <pc:sldMkLst>
          <pc:docMk/>
          <pc:sldMk cId="688237358" sldId="259"/>
        </pc:sldMkLst>
        <pc:graphicFrameChg chg="mod">
          <ac:chgData name="Riyadh Alshammari" userId="ca8aced9-c928-45ca-81cc-0a6e988ccfb6" providerId="ADAL" clId="{0B1A3B90-A5F0-4D10-A858-F06B7F1788EB}" dt="2024-04-28T19:38:19.023" v="64" actId="207"/>
          <ac:graphicFrameMkLst>
            <pc:docMk/>
            <pc:sldMk cId="688237358" sldId="259"/>
            <ac:graphicFrameMk id="5" creationId="{2696549E-32EA-0B58-D36C-981311B07D63}"/>
          </ac:graphicFrameMkLst>
        </pc:graphicFrameChg>
      </pc:sldChg>
      <pc:sldChg chg="addSp modSp">
        <pc:chgData name="Riyadh Alshammari" userId="ca8aced9-c928-45ca-81cc-0a6e988ccfb6" providerId="ADAL" clId="{0B1A3B90-A5F0-4D10-A858-F06B7F1788EB}" dt="2024-04-28T19:44:13.594" v="120" actId="1076"/>
        <pc:sldMkLst>
          <pc:docMk/>
          <pc:sldMk cId="254106729" sldId="262"/>
        </pc:sldMkLst>
        <pc:spChg chg="mod">
          <ac:chgData name="Riyadh Alshammari" userId="ca8aced9-c928-45ca-81cc-0a6e988ccfb6" providerId="ADAL" clId="{0B1A3B90-A5F0-4D10-A858-F06B7F1788EB}" dt="2024-04-28T19:43:27.626" v="112" actId="1076"/>
          <ac:spMkLst>
            <pc:docMk/>
            <pc:sldMk cId="254106729" sldId="262"/>
            <ac:spMk id="3" creationId="{E00F28FA-FC81-4ED5-A71A-A4A7EDE3F3B4}"/>
          </ac:spMkLst>
        </pc:spChg>
        <pc:picChg chg="mod modCrop">
          <ac:chgData name="Riyadh Alshammari" userId="ca8aced9-c928-45ca-81cc-0a6e988ccfb6" providerId="ADAL" clId="{0B1A3B90-A5F0-4D10-A858-F06B7F1788EB}" dt="2024-04-28T19:43:31.686" v="113" actId="1076"/>
          <ac:picMkLst>
            <pc:docMk/>
            <pc:sldMk cId="254106729" sldId="262"/>
            <ac:picMk id="5" creationId="{DF4F0931-DD01-48A5-96DA-2F6FAACCA2F4}"/>
          </ac:picMkLst>
        </pc:picChg>
        <pc:picChg chg="add mod modCrop">
          <ac:chgData name="Riyadh Alshammari" userId="ca8aced9-c928-45ca-81cc-0a6e988ccfb6" providerId="ADAL" clId="{0B1A3B90-A5F0-4D10-A858-F06B7F1788EB}" dt="2024-04-28T19:44:07.655" v="119" actId="1440"/>
          <ac:picMkLst>
            <pc:docMk/>
            <pc:sldMk cId="254106729" sldId="262"/>
            <ac:picMk id="6" creationId="{CE6D108F-3FCE-428A-891A-096E4839B62B}"/>
          </ac:picMkLst>
        </pc:picChg>
        <pc:inkChg chg="add mod">
          <ac:chgData name="Riyadh Alshammari" userId="ca8aced9-c928-45ca-81cc-0a6e988ccfb6" providerId="ADAL" clId="{0B1A3B90-A5F0-4D10-A858-F06B7F1788EB}" dt="2024-04-28T19:44:13.594" v="120" actId="1076"/>
          <ac:inkMkLst>
            <pc:docMk/>
            <pc:sldMk cId="254106729" sldId="262"/>
            <ac:inkMk id="4" creationId="{9ACE7386-BF7D-4BA3-BD29-C343602970E4}"/>
          </ac:inkMkLst>
        </pc:inkChg>
      </pc:sldChg>
      <pc:sldChg chg="addSp delSp modSp">
        <pc:chgData name="Riyadh Alshammari" userId="ca8aced9-c928-45ca-81cc-0a6e988ccfb6" providerId="ADAL" clId="{0B1A3B90-A5F0-4D10-A858-F06B7F1788EB}" dt="2024-04-28T19:45:19.227" v="136" actId="1076"/>
        <pc:sldMkLst>
          <pc:docMk/>
          <pc:sldMk cId="1097085585" sldId="263"/>
        </pc:sldMkLst>
        <pc:picChg chg="del">
          <ac:chgData name="Riyadh Alshammari" userId="ca8aced9-c928-45ca-81cc-0a6e988ccfb6" providerId="ADAL" clId="{0B1A3B90-A5F0-4D10-A858-F06B7F1788EB}" dt="2024-04-28T19:44:47.606" v="123"/>
          <ac:picMkLst>
            <pc:docMk/>
            <pc:sldMk cId="1097085585" sldId="263"/>
            <ac:picMk id="6" creationId="{B3AB889E-3988-4724-899D-77E80149309E}"/>
          </ac:picMkLst>
        </pc:picChg>
        <pc:picChg chg="add mod">
          <ac:chgData name="Riyadh Alshammari" userId="ca8aced9-c928-45ca-81cc-0a6e988ccfb6" providerId="ADAL" clId="{0B1A3B90-A5F0-4D10-A858-F06B7F1788EB}" dt="2024-04-28T19:45:17.589" v="135" actId="1076"/>
          <ac:picMkLst>
            <pc:docMk/>
            <pc:sldMk cId="1097085585" sldId="263"/>
            <ac:picMk id="7" creationId="{254139AB-BA4F-49F6-8DEF-97563751C399}"/>
          </ac:picMkLst>
        </pc:picChg>
        <pc:picChg chg="add mod">
          <ac:chgData name="Riyadh Alshammari" userId="ca8aced9-c928-45ca-81cc-0a6e988ccfb6" providerId="ADAL" clId="{0B1A3B90-A5F0-4D10-A858-F06B7F1788EB}" dt="2024-04-28T19:45:19.227" v="136" actId="1076"/>
          <ac:picMkLst>
            <pc:docMk/>
            <pc:sldMk cId="1097085585" sldId="263"/>
            <ac:picMk id="8" creationId="{F3539667-9951-4F3F-8F4F-DE6EC6223594}"/>
          </ac:picMkLst>
        </pc:picChg>
      </pc:sldChg>
      <pc:sldChg chg="addSp delSp modSp ord">
        <pc:chgData name="Riyadh Alshammari" userId="ca8aced9-c928-45ca-81cc-0a6e988ccfb6" providerId="ADAL" clId="{0B1A3B90-A5F0-4D10-A858-F06B7F1788EB}" dt="2024-04-28T19:55:21.593" v="169" actId="1076"/>
        <pc:sldMkLst>
          <pc:docMk/>
          <pc:sldMk cId="1301248217" sldId="266"/>
        </pc:sldMkLst>
        <pc:spChg chg="mod">
          <ac:chgData name="Riyadh Alshammari" userId="ca8aced9-c928-45ca-81cc-0a6e988ccfb6" providerId="ADAL" clId="{0B1A3B90-A5F0-4D10-A858-F06B7F1788EB}" dt="2024-04-28T19:52:45.234" v="158" actId="403"/>
          <ac:spMkLst>
            <pc:docMk/>
            <pc:sldMk cId="1301248217" sldId="266"/>
            <ac:spMk id="2" creationId="{950875C6-4E5E-4DE8-A13D-CC5B5EE681E5}"/>
          </ac:spMkLst>
        </pc:spChg>
        <pc:spChg chg="mod">
          <ac:chgData name="Riyadh Alshammari" userId="ca8aced9-c928-45ca-81cc-0a6e988ccfb6" providerId="ADAL" clId="{0B1A3B90-A5F0-4D10-A858-F06B7F1788EB}" dt="2024-04-28T19:52:35.632" v="156" actId="12"/>
          <ac:spMkLst>
            <pc:docMk/>
            <pc:sldMk cId="1301248217" sldId="266"/>
            <ac:spMk id="3" creationId="{E912768F-908B-4AA2-8EF2-1849DE9F391A}"/>
          </ac:spMkLst>
        </pc:spChg>
        <pc:picChg chg="add mod modCrop">
          <ac:chgData name="Riyadh Alshammari" userId="ca8aced9-c928-45ca-81cc-0a6e988ccfb6" providerId="ADAL" clId="{0B1A3B90-A5F0-4D10-A858-F06B7F1788EB}" dt="2024-04-28T19:55:21.593" v="169" actId="1076"/>
          <ac:picMkLst>
            <pc:docMk/>
            <pc:sldMk cId="1301248217" sldId="266"/>
            <ac:picMk id="5" creationId="{E240A007-6F2E-4BFA-8C9B-A1B0BFD4EB11}"/>
          </ac:picMkLst>
        </pc:picChg>
        <pc:picChg chg="add del mod modCrop">
          <ac:chgData name="Riyadh Alshammari" userId="ca8aced9-c928-45ca-81cc-0a6e988ccfb6" providerId="ADAL" clId="{0B1A3B90-A5F0-4D10-A858-F06B7F1788EB}" dt="2024-04-28T19:54:44.894" v="164" actId="478"/>
          <ac:picMkLst>
            <pc:docMk/>
            <pc:sldMk cId="1301248217" sldId="266"/>
            <ac:picMk id="1026" creationId="{B88BB0AC-6C1C-402B-9442-422D7525D8E5}"/>
          </ac:picMkLst>
        </pc:picChg>
      </pc:sldChg>
      <pc:sldChg chg="addSp delSp modSp">
        <pc:chgData name="Riyadh Alshammari" userId="ca8aced9-c928-45ca-81cc-0a6e988ccfb6" providerId="ADAL" clId="{0B1A3B90-A5F0-4D10-A858-F06B7F1788EB}" dt="2024-04-28T19:50:03.925" v="143" actId="1076"/>
        <pc:sldMkLst>
          <pc:docMk/>
          <pc:sldMk cId="3745922840" sldId="267"/>
        </pc:sldMkLst>
        <pc:spChg chg="del">
          <ac:chgData name="Riyadh Alshammari" userId="ca8aced9-c928-45ca-81cc-0a6e988ccfb6" providerId="ADAL" clId="{0B1A3B90-A5F0-4D10-A858-F06B7F1788EB}" dt="2024-04-28T19:49:30.235" v="137"/>
          <ac:spMkLst>
            <pc:docMk/>
            <pc:sldMk cId="3745922840" sldId="267"/>
            <ac:spMk id="3" creationId="{ECE33126-BEF5-45D0-85F7-744ADAF8ACDC}"/>
          </ac:spMkLst>
        </pc:spChg>
        <pc:picChg chg="add mod modCrop">
          <ac:chgData name="Riyadh Alshammari" userId="ca8aced9-c928-45ca-81cc-0a6e988ccfb6" providerId="ADAL" clId="{0B1A3B90-A5F0-4D10-A858-F06B7F1788EB}" dt="2024-04-28T19:50:03.925" v="143" actId="1076"/>
          <ac:picMkLst>
            <pc:docMk/>
            <pc:sldMk cId="3745922840" sldId="267"/>
            <ac:picMk id="5" creationId="{B0D00750-6D59-4A6B-A19F-63BC1AE9C311}"/>
          </ac:picMkLst>
        </pc:picChg>
      </pc:sldChg>
      <pc:sldChg chg="modSp">
        <pc:chgData name="Riyadh Alshammari" userId="ca8aced9-c928-45ca-81cc-0a6e988ccfb6" providerId="ADAL" clId="{0B1A3B90-A5F0-4D10-A858-F06B7F1788EB}" dt="2024-04-28T19:36:19.797" v="53" actId="20577"/>
        <pc:sldMkLst>
          <pc:docMk/>
          <pc:sldMk cId="1006704057" sldId="269"/>
        </pc:sldMkLst>
        <pc:spChg chg="mod">
          <ac:chgData name="Riyadh Alshammari" userId="ca8aced9-c928-45ca-81cc-0a6e988ccfb6" providerId="ADAL" clId="{0B1A3B90-A5F0-4D10-A858-F06B7F1788EB}" dt="2024-04-28T19:36:19.797" v="53" actId="20577"/>
          <ac:spMkLst>
            <pc:docMk/>
            <pc:sldMk cId="1006704057" sldId="269"/>
            <ac:spMk id="3" creationId="{9584758C-A0D8-49C6-9958-4233F2070102}"/>
          </ac:spMkLst>
        </pc:spChg>
      </pc:sldChg>
      <pc:sldChg chg="addSp delSp">
        <pc:chgData name="Riyadh Alshammari" userId="ca8aced9-c928-45ca-81cc-0a6e988ccfb6" providerId="ADAL" clId="{0B1A3B90-A5F0-4D10-A858-F06B7F1788EB}" dt="2024-04-28T19:40:33.918" v="83"/>
        <pc:sldMkLst>
          <pc:docMk/>
          <pc:sldMk cId="675540128" sldId="277"/>
        </pc:sldMkLst>
        <pc:inkChg chg="add del">
          <ac:chgData name="Riyadh Alshammari" userId="ca8aced9-c928-45ca-81cc-0a6e988ccfb6" providerId="ADAL" clId="{0B1A3B90-A5F0-4D10-A858-F06B7F1788EB}" dt="2024-04-28T19:40:09.384" v="75"/>
          <ac:inkMkLst>
            <pc:docMk/>
            <pc:sldMk cId="675540128" sldId="277"/>
            <ac:inkMk id="3" creationId="{89074BBB-1ACE-4291-BEF4-B8FAF5B07A18}"/>
          </ac:inkMkLst>
        </pc:inkChg>
        <pc:inkChg chg="add del">
          <ac:chgData name="Riyadh Alshammari" userId="ca8aced9-c928-45ca-81cc-0a6e988ccfb6" providerId="ADAL" clId="{0B1A3B90-A5F0-4D10-A858-F06B7F1788EB}" dt="2024-04-28T19:40:08.382" v="74"/>
          <ac:inkMkLst>
            <pc:docMk/>
            <pc:sldMk cId="675540128" sldId="277"/>
            <ac:inkMk id="6" creationId="{6E1412CB-8305-4CD5-BAAE-3F3DB6A90397}"/>
          </ac:inkMkLst>
        </pc:inkChg>
        <pc:inkChg chg="add del">
          <ac:chgData name="Riyadh Alshammari" userId="ca8aced9-c928-45ca-81cc-0a6e988ccfb6" providerId="ADAL" clId="{0B1A3B90-A5F0-4D10-A858-F06B7F1788EB}" dt="2024-04-28T19:40:07.898" v="73"/>
          <ac:inkMkLst>
            <pc:docMk/>
            <pc:sldMk cId="675540128" sldId="277"/>
            <ac:inkMk id="7" creationId="{7157D749-C8D1-44C8-91E2-4C9E8E8BBB40}"/>
          </ac:inkMkLst>
        </pc:inkChg>
        <pc:inkChg chg="add del">
          <ac:chgData name="Riyadh Alshammari" userId="ca8aced9-c928-45ca-81cc-0a6e988ccfb6" providerId="ADAL" clId="{0B1A3B90-A5F0-4D10-A858-F06B7F1788EB}" dt="2024-04-28T19:40:07.679" v="72"/>
          <ac:inkMkLst>
            <pc:docMk/>
            <pc:sldMk cId="675540128" sldId="277"/>
            <ac:inkMk id="8" creationId="{0058E606-68C8-4F5C-B76A-3972478626C5}"/>
          </ac:inkMkLst>
        </pc:inkChg>
        <pc:inkChg chg="add">
          <ac:chgData name="Riyadh Alshammari" userId="ca8aced9-c928-45ca-81cc-0a6e988ccfb6" providerId="ADAL" clId="{0B1A3B90-A5F0-4D10-A858-F06B7F1788EB}" dt="2024-04-28T19:40:04.090" v="69"/>
          <ac:inkMkLst>
            <pc:docMk/>
            <pc:sldMk cId="675540128" sldId="277"/>
            <ac:inkMk id="9" creationId="{4081B2A2-7666-45E6-B30A-FE8F508D67F8}"/>
          </ac:inkMkLst>
        </pc:inkChg>
        <pc:inkChg chg="add del">
          <ac:chgData name="Riyadh Alshammari" userId="ca8aced9-c928-45ca-81cc-0a6e988ccfb6" providerId="ADAL" clId="{0B1A3B90-A5F0-4D10-A858-F06B7F1788EB}" dt="2024-04-28T19:40:07.445" v="71"/>
          <ac:inkMkLst>
            <pc:docMk/>
            <pc:sldMk cId="675540128" sldId="277"/>
            <ac:inkMk id="10" creationId="{8ABA7F5A-C99E-46AF-9F37-1ADE0911C566}"/>
          </ac:inkMkLst>
        </pc:inkChg>
        <pc:inkChg chg="add del">
          <ac:chgData name="Riyadh Alshammari" userId="ca8aced9-c928-45ca-81cc-0a6e988ccfb6" providerId="ADAL" clId="{0B1A3B90-A5F0-4D10-A858-F06B7F1788EB}" dt="2024-04-28T19:40:16.325" v="77"/>
          <ac:inkMkLst>
            <pc:docMk/>
            <pc:sldMk cId="675540128" sldId="277"/>
            <ac:inkMk id="11" creationId="{71E54A11-6AFE-4092-B9E0-87037DF1BC98}"/>
          </ac:inkMkLst>
        </pc:inkChg>
        <pc:inkChg chg="add">
          <ac:chgData name="Riyadh Alshammari" userId="ca8aced9-c928-45ca-81cc-0a6e988ccfb6" providerId="ADAL" clId="{0B1A3B90-A5F0-4D10-A858-F06B7F1788EB}" dt="2024-04-28T19:40:26.213" v="78"/>
          <ac:inkMkLst>
            <pc:docMk/>
            <pc:sldMk cId="675540128" sldId="277"/>
            <ac:inkMk id="12" creationId="{AAE89813-D3DB-4CC7-B0B2-5647DC9FA594}"/>
          </ac:inkMkLst>
        </pc:inkChg>
        <pc:inkChg chg="add">
          <ac:chgData name="Riyadh Alshammari" userId="ca8aced9-c928-45ca-81cc-0a6e988ccfb6" providerId="ADAL" clId="{0B1A3B90-A5F0-4D10-A858-F06B7F1788EB}" dt="2024-04-28T19:40:27.812" v="79"/>
          <ac:inkMkLst>
            <pc:docMk/>
            <pc:sldMk cId="675540128" sldId="277"/>
            <ac:inkMk id="13" creationId="{3A3FF116-6BE2-457E-AC42-90D561AF5419}"/>
          </ac:inkMkLst>
        </pc:inkChg>
        <pc:inkChg chg="add del">
          <ac:chgData name="Riyadh Alshammari" userId="ca8aced9-c928-45ca-81cc-0a6e988ccfb6" providerId="ADAL" clId="{0B1A3B90-A5F0-4D10-A858-F06B7F1788EB}" dt="2024-04-28T19:40:32.297" v="82"/>
          <ac:inkMkLst>
            <pc:docMk/>
            <pc:sldMk cId="675540128" sldId="277"/>
            <ac:inkMk id="14" creationId="{FFF1CAE3-1636-4A62-83D5-57AFEA661747}"/>
          </ac:inkMkLst>
        </pc:inkChg>
        <pc:inkChg chg="add del">
          <ac:chgData name="Riyadh Alshammari" userId="ca8aced9-c928-45ca-81cc-0a6e988ccfb6" providerId="ADAL" clId="{0B1A3B90-A5F0-4D10-A858-F06B7F1788EB}" dt="2024-04-28T19:40:32.297" v="82"/>
          <ac:inkMkLst>
            <pc:docMk/>
            <pc:sldMk cId="675540128" sldId="277"/>
            <ac:inkMk id="15" creationId="{9A209871-256B-4B70-9673-45C182B10D8C}"/>
          </ac:inkMkLst>
        </pc:inkChg>
        <pc:inkChg chg="add">
          <ac:chgData name="Riyadh Alshammari" userId="ca8aced9-c928-45ca-81cc-0a6e988ccfb6" providerId="ADAL" clId="{0B1A3B90-A5F0-4D10-A858-F06B7F1788EB}" dt="2024-04-28T19:40:32.297" v="82"/>
          <ac:inkMkLst>
            <pc:docMk/>
            <pc:sldMk cId="675540128" sldId="277"/>
            <ac:inkMk id="16" creationId="{9AF21753-2884-4444-A5F1-1510A8218B42}"/>
          </ac:inkMkLst>
        </pc:inkChg>
        <pc:inkChg chg="add">
          <ac:chgData name="Riyadh Alshammari" userId="ca8aced9-c928-45ca-81cc-0a6e988ccfb6" providerId="ADAL" clId="{0B1A3B90-A5F0-4D10-A858-F06B7F1788EB}" dt="2024-04-28T19:40:33.918" v="83"/>
          <ac:inkMkLst>
            <pc:docMk/>
            <pc:sldMk cId="675540128" sldId="277"/>
            <ac:inkMk id="17" creationId="{D07B81BE-6644-4CBA-8E53-435C3CE834A1}"/>
          </ac:inkMkLst>
        </pc:inkChg>
      </pc:sldChg>
      <pc:sldChg chg="addSp delSp modSp">
        <pc:chgData name="Riyadh Alshammari" userId="ca8aced9-c928-45ca-81cc-0a6e988ccfb6" providerId="ADAL" clId="{0B1A3B90-A5F0-4D10-A858-F06B7F1788EB}" dt="2024-04-28T19:45:02.111" v="129" actId="1076"/>
        <pc:sldMkLst>
          <pc:docMk/>
          <pc:sldMk cId="3662769795" sldId="278"/>
        </pc:sldMkLst>
        <pc:spChg chg="add del mod">
          <ac:chgData name="Riyadh Alshammari" userId="ca8aced9-c928-45ca-81cc-0a6e988ccfb6" providerId="ADAL" clId="{0B1A3B90-A5F0-4D10-A858-F06B7F1788EB}" dt="2024-04-28T19:44:55.692" v="125" actId="478"/>
          <ac:spMkLst>
            <pc:docMk/>
            <pc:sldMk cId="3662769795" sldId="278"/>
            <ac:spMk id="6" creationId="{5F11B329-1801-416F-8408-C0270B663F3A}"/>
          </ac:spMkLst>
        </pc:spChg>
        <pc:picChg chg="del">
          <ac:chgData name="Riyadh Alshammari" userId="ca8aced9-c928-45ca-81cc-0a6e988ccfb6" providerId="ADAL" clId="{0B1A3B90-A5F0-4D10-A858-F06B7F1788EB}" dt="2024-04-28T19:44:51.723" v="124" actId="478"/>
          <ac:picMkLst>
            <pc:docMk/>
            <pc:sldMk cId="3662769795" sldId="278"/>
            <ac:picMk id="4" creationId="{1450C4B3-BFD4-4941-8600-728D7E23B84D}"/>
          </ac:picMkLst>
        </pc:picChg>
        <pc:picChg chg="del">
          <ac:chgData name="Riyadh Alshammari" userId="ca8aced9-c928-45ca-81cc-0a6e988ccfb6" providerId="ADAL" clId="{0B1A3B90-A5F0-4D10-A858-F06B7F1788EB}" dt="2024-04-28T19:44:56.317" v="126" actId="478"/>
          <ac:picMkLst>
            <pc:docMk/>
            <pc:sldMk cId="3662769795" sldId="278"/>
            <ac:picMk id="5" creationId="{356CFF16-447D-4DDB-9BC2-D244B748AA32}"/>
          </ac:picMkLst>
        </pc:picChg>
        <pc:picChg chg="add mod">
          <ac:chgData name="Riyadh Alshammari" userId="ca8aced9-c928-45ca-81cc-0a6e988ccfb6" providerId="ADAL" clId="{0B1A3B90-A5F0-4D10-A858-F06B7F1788EB}" dt="2024-04-28T19:45:02.111" v="129" actId="1076"/>
          <ac:picMkLst>
            <pc:docMk/>
            <pc:sldMk cId="3662769795" sldId="278"/>
            <ac:picMk id="7" creationId="{444FDB8D-03E5-4230-AAF9-2E85E6E211D1}"/>
          </ac:picMkLst>
        </pc:picChg>
      </pc:sldChg>
      <pc:sldChg chg="modSp">
        <pc:chgData name="Riyadh Alshammari" userId="ca8aced9-c928-45ca-81cc-0a6e988ccfb6" providerId="ADAL" clId="{0B1A3B90-A5F0-4D10-A858-F06B7F1788EB}" dt="2024-04-28T19:35:55.344" v="50" actId="6549"/>
        <pc:sldMkLst>
          <pc:docMk/>
          <pc:sldMk cId="549261367" sldId="279"/>
        </pc:sldMkLst>
        <pc:spChg chg="mod">
          <ac:chgData name="Riyadh Alshammari" userId="ca8aced9-c928-45ca-81cc-0a6e988ccfb6" providerId="ADAL" clId="{0B1A3B90-A5F0-4D10-A858-F06B7F1788EB}" dt="2024-04-28T19:35:55.344" v="50" actId="6549"/>
          <ac:spMkLst>
            <pc:docMk/>
            <pc:sldMk cId="549261367" sldId="279"/>
            <ac:spMk id="3" creationId="{FC430456-9154-48DA-9251-34AC7D20F36D}"/>
          </ac:spMkLst>
        </pc:spChg>
      </pc:sldChg>
      <pc:sldChg chg="add del">
        <pc:chgData name="Riyadh Alshammari" userId="ca8aced9-c928-45ca-81cc-0a6e988ccfb6" providerId="ADAL" clId="{0B1A3B90-A5F0-4D10-A858-F06B7F1788EB}" dt="2024-04-28T19:52:09.727" v="152" actId="2696"/>
        <pc:sldMkLst>
          <pc:docMk/>
          <pc:sldMk cId="1214354542" sldId="280"/>
        </pc:sldMkLst>
      </pc:sldChg>
      <pc:sldChg chg="addSp delSp modSp add">
        <pc:chgData name="Riyadh Alshammari" userId="ca8aced9-c928-45ca-81cc-0a6e988ccfb6" providerId="ADAL" clId="{0B1A3B90-A5F0-4D10-A858-F06B7F1788EB}" dt="2024-04-28T19:58:03" v="184" actId="1076"/>
        <pc:sldMkLst>
          <pc:docMk/>
          <pc:sldMk cId="4120572797" sldId="281"/>
        </pc:sldMkLst>
        <pc:spChg chg="add mod">
          <ac:chgData name="Riyadh Alshammari" userId="ca8aced9-c928-45ca-81cc-0a6e988ccfb6" providerId="ADAL" clId="{0B1A3B90-A5F0-4D10-A858-F06B7F1788EB}" dt="2024-04-28T19:51:49.049" v="146" actId="478"/>
          <ac:spMkLst>
            <pc:docMk/>
            <pc:sldMk cId="4120572797" sldId="281"/>
            <ac:spMk id="6" creationId="{4ECA1D38-B7BF-4BB5-8EA6-2C374D25AEC4}"/>
          </ac:spMkLst>
        </pc:spChg>
        <pc:picChg chg="del">
          <ac:chgData name="Riyadh Alshammari" userId="ca8aced9-c928-45ca-81cc-0a6e988ccfb6" providerId="ADAL" clId="{0B1A3B90-A5F0-4D10-A858-F06B7F1788EB}" dt="2024-04-28T19:51:49.049" v="146" actId="478"/>
          <ac:picMkLst>
            <pc:docMk/>
            <pc:sldMk cId="4120572797" sldId="281"/>
            <ac:picMk id="5" creationId="{B0D00750-6D59-4A6B-A19F-63BC1AE9C311}"/>
          </ac:picMkLst>
        </pc:picChg>
        <pc:picChg chg="add mod">
          <ac:chgData name="Riyadh Alshammari" userId="ca8aced9-c928-45ca-81cc-0a6e988ccfb6" providerId="ADAL" clId="{0B1A3B90-A5F0-4D10-A858-F06B7F1788EB}" dt="2024-04-28T19:58:03" v="184" actId="1076"/>
          <ac:picMkLst>
            <pc:docMk/>
            <pc:sldMk cId="4120572797" sldId="281"/>
            <ac:picMk id="7" creationId="{565824D7-5097-4496-911E-A3320D9E8BCC}"/>
          </ac:picMkLst>
        </pc:picChg>
      </pc:sldChg>
      <pc:sldChg chg="add del">
        <pc:chgData name="Riyadh Alshammari" userId="ca8aced9-c928-45ca-81cc-0a6e988ccfb6" providerId="ADAL" clId="{0B1A3B90-A5F0-4D10-A858-F06B7F1788EB}" dt="2024-04-28T19:52:23.595" v="155" actId="2696"/>
        <pc:sldMkLst>
          <pc:docMk/>
          <pc:sldMk cId="3037075440" sldId="28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7.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6.emf"/><Relationship Id="rId1" Type="http://schemas.openxmlformats.org/officeDocument/2006/relationships/image" Target="../media/image68.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66.emf"/><Relationship Id="rId1" Type="http://schemas.openxmlformats.org/officeDocument/2006/relationships/image" Target="../media/image7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71.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72.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BCC2D-D83C-41B8-AF8C-55543772F0A6}" type="datetimeFigureOut">
              <a:rPr lang="en-US" smtClean="0"/>
              <a:t>2/20/2025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811D8-84DA-4E68-AB0A-3241D69B7CAB}" type="slidenum">
              <a:rPr lang="en-US" smtClean="0"/>
              <a:t>‹#›</a:t>
            </a:fld>
            <a:endParaRPr lang="en-US"/>
          </a:p>
        </p:txBody>
      </p:sp>
    </p:spTree>
    <p:extLst>
      <p:ext uri="{BB962C8B-B14F-4D97-AF65-F5344CB8AC3E}">
        <p14:creationId xmlns:p14="http://schemas.microsoft.com/office/powerpoint/2010/main" val="285621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E95C64A-C58D-4ECE-AA5D-058F9021DA38}" type="datetime1">
              <a:rPr lang="en-US" smtClean="0"/>
              <a:t>2/20/2025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D94C029-46D2-4EB7-AD29-70B14203DBE4}"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93358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09B1B5-2F75-4837-B98F-0BF794FB191E}"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82680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dirty="0"/>
              <a:t>Click to edit Master title style</a:t>
            </a:r>
          </a:p>
        </p:txBody>
      </p:sp>
      <p:sp>
        <p:nvSpPr>
          <p:cNvPr id="3" name="Content Placeholder 2"/>
          <p:cNvSpPr>
            <a:spLocks noGrp="1"/>
          </p:cNvSpPr>
          <p:nvPr>
            <p:ph idx="1"/>
          </p:nvPr>
        </p:nvSpPr>
        <p:spPr>
          <a:xfrm>
            <a:off x="982133" y="2667000"/>
            <a:ext cx="7704667" cy="3332816"/>
          </a:xfrm>
        </p:spPr>
        <p:txBody>
          <a:bodyPr anchor="ct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6AE35FA-D103-4BA3-AF94-D1CE89F48DF7}" type="datetime1">
              <a:rPr lang="en-US" smtClean="0"/>
              <a:t>2/20/2025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94218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C7599B-73DF-4963-B159-CD17E09F0FFC}"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44653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8015B-4F41-45CC-BAFC-F2D08C674A25}"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41043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DE885E-B3AE-4B3A-80DA-084793586162}" type="datetime1">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25156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128D80-EA5A-4D65-914C-0573BF7CCD6A}" type="datetime1">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74623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1E060-8B5F-48AF-AC2A-6FD95F734179}" type="datetime1">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155938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588905-4A57-40E5-9D49-0AAB1C82A1D6}"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103670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11FCB8-C020-4F28-8AE3-E46CD01C82E6}"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428242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Sakkal Majalla" panose="02000000000000000000" pitchFamily="2" charset="-78"/>
              </a:defRPr>
            </a:lvl1pPr>
          </a:lstStyle>
          <a:p>
            <a:fld id="{28340112-DC8E-49E1-A4A2-4EF75ABD0475}" type="datetime1">
              <a:rPr lang="en-US" smtClean="0"/>
              <a:t>2/20/2025</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Sakkal Majalla" panose="02000000000000000000" pitchFamily="2" charset="-78"/>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Sakkal Majalla" panose="02000000000000000000" pitchFamily="2" charset="-78"/>
              </a:defRPr>
            </a:lvl1pPr>
          </a:lstStyle>
          <a:p>
            <a:fld id="{1D94C029-46D2-4EB7-AD29-70B14203DBE4}" type="slidenum">
              <a:rPr lang="en-US" smtClean="0"/>
              <a:pPr/>
              <a:t>‹#›</a:t>
            </a:fld>
            <a:endParaRPr lang="en-US" dirty="0"/>
          </a:p>
        </p:txBody>
      </p:sp>
    </p:spTree>
    <p:extLst>
      <p:ext uri="{BB962C8B-B14F-4D97-AF65-F5344CB8AC3E}">
        <p14:creationId xmlns:p14="http://schemas.microsoft.com/office/powerpoint/2010/main" val="23397142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oleObject" Target="../embeddings/oleObject11.bin"/><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emf"/><Relationship Id="rId5" Type="http://schemas.openxmlformats.org/officeDocument/2006/relationships/oleObject" Target="../embeddings/oleObject15.bin"/><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4.e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25.bin"/><Relationship Id="rId1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emf"/><Relationship Id="rId5" Type="http://schemas.openxmlformats.org/officeDocument/2006/relationships/oleObject" Target="../embeddings/oleObject29.bin"/><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2.emf"/><Relationship Id="rId5" Type="http://schemas.openxmlformats.org/officeDocument/2006/relationships/oleObject" Target="../embeddings/oleObject31.bin"/><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5.emf"/><Relationship Id="rId5" Type="http://schemas.openxmlformats.org/officeDocument/2006/relationships/oleObject" Target="../embeddings/oleObject34.bin"/><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7.emf"/><Relationship Id="rId5" Type="http://schemas.openxmlformats.org/officeDocument/2006/relationships/oleObject" Target="../embeddings/oleObject36.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1.emf"/><Relationship Id="rId5" Type="http://schemas.openxmlformats.org/officeDocument/2006/relationships/oleObject" Target="../embeddings/oleObject40.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4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5.emf"/><Relationship Id="rId5" Type="http://schemas.openxmlformats.org/officeDocument/2006/relationships/oleObject" Target="../embeddings/oleObject44.bin"/><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7.emf"/><Relationship Id="rId5" Type="http://schemas.openxmlformats.org/officeDocument/2006/relationships/oleObject" Target="../embeddings/oleObject46.bin"/><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9.emf"/><Relationship Id="rId5" Type="http://schemas.openxmlformats.org/officeDocument/2006/relationships/oleObject" Target="../embeddings/oleObject48.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5.emf"/><Relationship Id="rId5" Type="http://schemas.openxmlformats.org/officeDocument/2006/relationships/oleObject" Target="../embeddings/oleObject54.bin"/><Relationship Id="rId10" Type="http://schemas.openxmlformats.org/officeDocument/2006/relationships/image" Target="../media/image57.emf"/><Relationship Id="rId4" Type="http://schemas.openxmlformats.org/officeDocument/2006/relationships/image" Target="../media/image54.emf"/><Relationship Id="rId9" Type="http://schemas.openxmlformats.org/officeDocument/2006/relationships/oleObject" Target="../embeddings/oleObject5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0.emf"/><Relationship Id="rId5" Type="http://schemas.openxmlformats.org/officeDocument/2006/relationships/oleObject" Target="../embeddings/oleObject59.bin"/><Relationship Id="rId4" Type="http://schemas.openxmlformats.org/officeDocument/2006/relationships/image" Target="../media/image5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4.emf"/><Relationship Id="rId5" Type="http://schemas.openxmlformats.org/officeDocument/2006/relationships/oleObject" Target="../embeddings/oleObject63.bin"/><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6.emf"/><Relationship Id="rId5" Type="http://schemas.openxmlformats.org/officeDocument/2006/relationships/oleObject" Target="../embeddings/oleObject65.bin"/><Relationship Id="rId4" Type="http://schemas.openxmlformats.org/officeDocument/2006/relationships/image" Target="../media/image65.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6.emf"/><Relationship Id="rId5" Type="http://schemas.openxmlformats.org/officeDocument/2006/relationships/oleObject" Target="../embeddings/oleObject67.bin"/><Relationship Id="rId4" Type="http://schemas.openxmlformats.org/officeDocument/2006/relationships/image" Target="../media/image67.emf"/></Relationships>
</file>

<file path=ppt/slides/_rels/slide43.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6.emf"/><Relationship Id="rId5" Type="http://schemas.openxmlformats.org/officeDocument/2006/relationships/oleObject" Target="../embeddings/oleObject69.bin"/><Relationship Id="rId4" Type="http://schemas.openxmlformats.org/officeDocument/2006/relationships/image" Target="../media/image68.emf"/><Relationship Id="rId9" Type="http://schemas.openxmlformats.org/officeDocument/2006/relationships/oleObject" Target="../embeddings/oleObject71.bin"/></Relationships>
</file>

<file path=ppt/slides/_rels/slide4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66.emf"/><Relationship Id="rId5" Type="http://schemas.openxmlformats.org/officeDocument/2006/relationships/oleObject" Target="../embeddings/oleObject73.bin"/><Relationship Id="rId4" Type="http://schemas.openxmlformats.org/officeDocument/2006/relationships/image" Target="../media/image7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66.emf"/><Relationship Id="rId5" Type="http://schemas.openxmlformats.org/officeDocument/2006/relationships/oleObject" Target="../embeddings/oleObject76.bin"/><Relationship Id="rId4" Type="http://schemas.openxmlformats.org/officeDocument/2006/relationships/image" Target="../media/image7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66.emf"/><Relationship Id="rId5" Type="http://schemas.openxmlformats.org/officeDocument/2006/relationships/oleObject" Target="../embeddings/oleObject78.bin"/><Relationship Id="rId4" Type="http://schemas.openxmlformats.org/officeDocument/2006/relationships/image" Target="../media/image7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4.emf"/><Relationship Id="rId5" Type="http://schemas.openxmlformats.org/officeDocument/2006/relationships/oleObject" Target="../embeddings/oleObject80.bin"/><Relationship Id="rId4" Type="http://schemas.openxmlformats.org/officeDocument/2006/relationships/image" Target="../media/image73.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6.emf"/><Relationship Id="rId5" Type="http://schemas.openxmlformats.org/officeDocument/2006/relationships/oleObject" Target="../embeddings/oleObject82.bin"/><Relationship Id="rId4" Type="http://schemas.openxmlformats.org/officeDocument/2006/relationships/image" Target="../media/image75.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7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7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BED2829-284D-483C-80BD-AF6A6AEB1BE9}"/>
              </a:ext>
            </a:extLst>
          </p:cNvPr>
          <p:cNvSpPr>
            <a:spLocks noChangeArrowheads="1"/>
          </p:cNvSpPr>
          <p:nvPr/>
        </p:nvSpPr>
        <p:spPr bwMode="auto">
          <a:xfrm>
            <a:off x="1323473" y="2001253"/>
            <a:ext cx="762802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66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Heterocyclic Organic Chemistry</a:t>
            </a:r>
          </a:p>
          <a:p>
            <a:pPr algn="ctr" eaLnBrk="1" hangingPunct="1">
              <a:spcBef>
                <a:spcPct val="0"/>
              </a:spcBef>
              <a:buClrTx/>
              <a:buFontTx/>
              <a:buNone/>
              <a:defRPr/>
            </a:pPr>
            <a:r>
              <a:rPr lang="en-US"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CHEM 341</a:t>
            </a:r>
            <a:endParaRPr lang="en-IN"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endParaRPr>
          </a:p>
        </p:txBody>
      </p:sp>
      <p:sp>
        <p:nvSpPr>
          <p:cNvPr id="6" name="Rectangle 6">
            <a:extLst>
              <a:ext uri="{FF2B5EF4-FFF2-40B4-BE49-F238E27FC236}">
                <a16:creationId xmlns:a16="http://schemas.microsoft.com/office/drawing/2014/main" id="{CD5C7845-7435-4A40-A0CC-11A68CA4B8C3}"/>
              </a:ext>
            </a:extLst>
          </p:cNvPr>
          <p:cNvSpPr>
            <a:spLocks noChangeArrowheads="1"/>
          </p:cNvSpPr>
          <p:nvPr/>
        </p:nvSpPr>
        <p:spPr bwMode="auto">
          <a:xfrm>
            <a:off x="2572854" y="5012915"/>
            <a:ext cx="49600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rPr>
              <a:t>Dr. Sultan </a:t>
            </a:r>
            <a:r>
              <a:rPr lang="en-US" altLang="en-US" sz="1800" dirty="0" err="1">
                <a:solidFill>
                  <a:srgbClr val="30ACEC"/>
                </a:solidFill>
                <a:effectLst>
                  <a:outerShdw blurRad="38100" dist="38100" dir="2700000" algn="tl">
                    <a:srgbClr val="000000">
                      <a:alpha val="43137"/>
                    </a:srgbClr>
                  </a:outerShdw>
                </a:effectLst>
                <a:latin typeface="Palatino Linotype" panose="02040502050505030304" pitchFamily="18" charset="0"/>
              </a:rPr>
              <a:t>Almadhhi</a:t>
            </a:r>
            <a:endPar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endParaRPr>
          </a:p>
          <a:p>
            <a:pPr algn="ctr">
              <a:spcBef>
                <a:spcPct val="0"/>
              </a:spcBef>
              <a:buClrTx/>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Assistant Professor of Organic Chemistry </a:t>
            </a:r>
          </a:p>
          <a:p>
            <a:pPr algn="ctr">
              <a:spcBef>
                <a:spcPct val="0"/>
              </a:spcBef>
              <a:buClrTx/>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King Saud University</a:t>
            </a:r>
          </a:p>
        </p:txBody>
      </p:sp>
      <p:graphicFrame>
        <p:nvGraphicFramePr>
          <p:cNvPr id="2" name="Object 1">
            <a:extLst>
              <a:ext uri="{FF2B5EF4-FFF2-40B4-BE49-F238E27FC236}">
                <a16:creationId xmlns:a16="http://schemas.microsoft.com/office/drawing/2014/main" id="{C61F4862-935C-443C-81AA-660AE7B085B9}"/>
              </a:ext>
            </a:extLst>
          </p:cNvPr>
          <p:cNvGraphicFramePr>
            <a:graphicFrameLocks noChangeAspect="1"/>
          </p:cNvGraphicFramePr>
          <p:nvPr>
            <p:extLst>
              <p:ext uri="{D42A27DB-BD31-4B8C-83A1-F6EECF244321}">
                <p14:modId xmlns:p14="http://schemas.microsoft.com/office/powerpoint/2010/main" val="674529450"/>
              </p:ext>
            </p:extLst>
          </p:nvPr>
        </p:nvGraphicFramePr>
        <p:xfrm>
          <a:off x="7466013" y="5199063"/>
          <a:ext cx="1525587" cy="1558925"/>
        </p:xfrm>
        <a:graphic>
          <a:graphicData uri="http://schemas.openxmlformats.org/presentationml/2006/ole">
            <mc:AlternateContent xmlns:mc="http://schemas.openxmlformats.org/markup-compatibility/2006">
              <mc:Choice xmlns:v="urn:schemas-microsoft-com:vml" Requires="v">
                <p:oleObj spid="_x0000_s52246" name="CS ChemDraw Drawing" r:id="rId3" imgW="1525273" imgH="1558480" progId="ChemDraw.Document.6.0">
                  <p:embed/>
                </p:oleObj>
              </mc:Choice>
              <mc:Fallback>
                <p:oleObj name="CS ChemDraw Drawing" r:id="rId3" imgW="1525273" imgH="1558480" progId="ChemDraw.Document.6.0">
                  <p:embed/>
                  <p:pic>
                    <p:nvPicPr>
                      <p:cNvPr id="0" name=""/>
                      <p:cNvPicPr/>
                      <p:nvPr/>
                    </p:nvPicPr>
                    <p:blipFill>
                      <a:blip r:embed="rId4"/>
                      <a:stretch>
                        <a:fillRect/>
                      </a:stretch>
                    </p:blipFill>
                    <p:spPr>
                      <a:xfrm>
                        <a:off x="7466013" y="5199063"/>
                        <a:ext cx="1525587" cy="1558925"/>
                      </a:xfrm>
                      <a:prstGeom prst="rect">
                        <a:avLst/>
                      </a:prstGeom>
                    </p:spPr>
                  </p:pic>
                </p:oleObj>
              </mc:Fallback>
            </mc:AlternateContent>
          </a:graphicData>
        </a:graphic>
      </p:graphicFrame>
    </p:spTree>
    <p:extLst>
      <p:ext uri="{BB962C8B-B14F-4D97-AF65-F5344CB8AC3E}">
        <p14:creationId xmlns:p14="http://schemas.microsoft.com/office/powerpoint/2010/main" val="259066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10</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Clr>
                <a:schemeClr val="tx1"/>
              </a:buClr>
              <a:buFont typeface="+mj-lt"/>
              <a:buAutoNum type="arabicPeriod" startAt="3"/>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8" name="Rectangle 7">
            <a:extLst>
              <a:ext uri="{FF2B5EF4-FFF2-40B4-BE49-F238E27FC236}">
                <a16:creationId xmlns:a16="http://schemas.microsoft.com/office/drawing/2014/main" id="{D88CC349-90F9-46A6-A1C6-BF4C68D39C34}"/>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Examples; </a:t>
            </a:r>
          </a:p>
        </p:txBody>
      </p:sp>
      <p:sp>
        <p:nvSpPr>
          <p:cNvPr id="11" name="Title 12">
            <a:extLst>
              <a:ext uri="{FF2B5EF4-FFF2-40B4-BE49-F238E27FC236}">
                <a16:creationId xmlns:a16="http://schemas.microsoft.com/office/drawing/2014/main" id="{779E29B5-4363-4D2B-981A-2D78F9B1A82A}"/>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graphicFrame>
        <p:nvGraphicFramePr>
          <p:cNvPr id="16" name="Object 15">
            <a:extLst>
              <a:ext uri="{FF2B5EF4-FFF2-40B4-BE49-F238E27FC236}">
                <a16:creationId xmlns:a16="http://schemas.microsoft.com/office/drawing/2014/main" id="{C2585509-A300-49CB-946B-D7C0D3E7CFBD}"/>
              </a:ext>
            </a:extLst>
          </p:cNvPr>
          <p:cNvGraphicFramePr>
            <a:graphicFrameLocks noChangeAspect="1"/>
          </p:cNvGraphicFramePr>
          <p:nvPr>
            <p:extLst>
              <p:ext uri="{D42A27DB-BD31-4B8C-83A1-F6EECF244321}">
                <p14:modId xmlns:p14="http://schemas.microsoft.com/office/powerpoint/2010/main" val="853574473"/>
              </p:ext>
            </p:extLst>
          </p:nvPr>
        </p:nvGraphicFramePr>
        <p:xfrm>
          <a:off x="1614788" y="2298486"/>
          <a:ext cx="1029558" cy="1194676"/>
        </p:xfrm>
        <a:graphic>
          <a:graphicData uri="http://schemas.openxmlformats.org/presentationml/2006/ole">
            <mc:AlternateContent xmlns:mc="http://schemas.openxmlformats.org/markup-compatibility/2006">
              <mc:Choice xmlns:v="urn:schemas-microsoft-com:vml" Requires="v">
                <p:oleObj spid="_x0000_s53329" name="CS ChemDraw Drawing" r:id="rId3" imgW="673105" imgH="781416" progId="ChemDraw.Document.6.0">
                  <p:embed/>
                </p:oleObj>
              </mc:Choice>
              <mc:Fallback>
                <p:oleObj name="CS ChemDraw Drawing" r:id="rId3" imgW="673105" imgH="781416" progId="ChemDraw.Document.6.0">
                  <p:embed/>
                  <p:pic>
                    <p:nvPicPr>
                      <p:cNvPr id="5" name="Object 4">
                        <a:extLst>
                          <a:ext uri="{FF2B5EF4-FFF2-40B4-BE49-F238E27FC236}">
                            <a16:creationId xmlns:a16="http://schemas.microsoft.com/office/drawing/2014/main" id="{6C63A0A7-5EEE-47E9-B6D8-D7917E412AB1}"/>
                          </a:ext>
                        </a:extLst>
                      </p:cNvPr>
                      <p:cNvPicPr/>
                      <p:nvPr/>
                    </p:nvPicPr>
                    <p:blipFill>
                      <a:blip r:embed="rId4"/>
                      <a:stretch>
                        <a:fillRect/>
                      </a:stretch>
                    </p:blipFill>
                    <p:spPr>
                      <a:xfrm>
                        <a:off x="1614788" y="2298486"/>
                        <a:ext cx="1029558" cy="1194676"/>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1BD12DA-9D01-4E03-910C-7496FC2BD73D}"/>
              </a:ext>
            </a:extLst>
          </p:cNvPr>
          <p:cNvGraphicFramePr>
            <a:graphicFrameLocks noChangeAspect="1"/>
          </p:cNvGraphicFramePr>
          <p:nvPr>
            <p:extLst>
              <p:ext uri="{D42A27DB-BD31-4B8C-83A1-F6EECF244321}">
                <p14:modId xmlns:p14="http://schemas.microsoft.com/office/powerpoint/2010/main" val="2076083483"/>
              </p:ext>
            </p:extLst>
          </p:nvPr>
        </p:nvGraphicFramePr>
        <p:xfrm>
          <a:off x="3114288" y="2227992"/>
          <a:ext cx="928687" cy="1252538"/>
        </p:xfrm>
        <a:graphic>
          <a:graphicData uri="http://schemas.openxmlformats.org/presentationml/2006/ole">
            <mc:AlternateContent xmlns:mc="http://schemas.openxmlformats.org/markup-compatibility/2006">
              <mc:Choice xmlns:v="urn:schemas-microsoft-com:vml" Requires="v">
                <p:oleObj spid="_x0000_s53330" name="CS ChemDraw Drawing" r:id="rId5" imgW="714339" imgH="963021" progId="ChemDraw.Document.6.0">
                  <p:embed/>
                </p:oleObj>
              </mc:Choice>
              <mc:Fallback>
                <p:oleObj name="CS ChemDraw Drawing" r:id="rId5" imgW="714339" imgH="963021" progId="ChemDraw.Document.6.0">
                  <p:embed/>
                  <p:pic>
                    <p:nvPicPr>
                      <p:cNvPr id="5" name="Object 4">
                        <a:extLst>
                          <a:ext uri="{FF2B5EF4-FFF2-40B4-BE49-F238E27FC236}">
                            <a16:creationId xmlns:a16="http://schemas.microsoft.com/office/drawing/2014/main" id="{6C63A0A7-5EEE-47E9-B6D8-D7917E412AB1}"/>
                          </a:ext>
                        </a:extLst>
                      </p:cNvPr>
                      <p:cNvPicPr/>
                      <p:nvPr/>
                    </p:nvPicPr>
                    <p:blipFill>
                      <a:blip r:embed="rId6"/>
                      <a:stretch>
                        <a:fillRect/>
                      </a:stretch>
                    </p:blipFill>
                    <p:spPr>
                      <a:xfrm>
                        <a:off x="3114288" y="2227992"/>
                        <a:ext cx="928687" cy="125253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3375C5A-5F11-4936-BAF2-3352C1E1C2D6}"/>
              </a:ext>
            </a:extLst>
          </p:cNvPr>
          <p:cNvGraphicFramePr>
            <a:graphicFrameLocks noChangeAspect="1"/>
          </p:cNvGraphicFramePr>
          <p:nvPr>
            <p:extLst>
              <p:ext uri="{D42A27DB-BD31-4B8C-83A1-F6EECF244321}">
                <p14:modId xmlns:p14="http://schemas.microsoft.com/office/powerpoint/2010/main" val="3248655268"/>
              </p:ext>
            </p:extLst>
          </p:nvPr>
        </p:nvGraphicFramePr>
        <p:xfrm>
          <a:off x="4289597" y="2264075"/>
          <a:ext cx="1593850" cy="1047750"/>
        </p:xfrm>
        <a:graphic>
          <a:graphicData uri="http://schemas.openxmlformats.org/presentationml/2006/ole">
            <mc:AlternateContent xmlns:mc="http://schemas.openxmlformats.org/markup-compatibility/2006">
              <mc:Choice xmlns:v="urn:schemas-microsoft-com:vml" Requires="v">
                <p:oleObj spid="_x0000_s53331" name="CS ChemDraw Drawing" r:id="rId7" imgW="1304213" imgH="857778" progId="ChemDraw.Document.6.0">
                  <p:embed/>
                </p:oleObj>
              </mc:Choice>
              <mc:Fallback>
                <p:oleObj name="CS ChemDraw Drawing" r:id="rId7" imgW="1304213" imgH="857778" progId="ChemDraw.Document.6.0">
                  <p:embed/>
                  <p:pic>
                    <p:nvPicPr>
                      <p:cNvPr id="5" name="Object 4">
                        <a:extLst>
                          <a:ext uri="{FF2B5EF4-FFF2-40B4-BE49-F238E27FC236}">
                            <a16:creationId xmlns:a16="http://schemas.microsoft.com/office/drawing/2014/main" id="{6C63A0A7-5EEE-47E9-B6D8-D7917E412AB1}"/>
                          </a:ext>
                        </a:extLst>
                      </p:cNvPr>
                      <p:cNvPicPr/>
                      <p:nvPr/>
                    </p:nvPicPr>
                    <p:blipFill>
                      <a:blip r:embed="rId8"/>
                      <a:stretch>
                        <a:fillRect/>
                      </a:stretch>
                    </p:blipFill>
                    <p:spPr>
                      <a:xfrm>
                        <a:off x="4289597" y="2264075"/>
                        <a:ext cx="1593850" cy="10477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9CFD83D-32B4-4492-978F-153B132892C4}"/>
              </a:ext>
            </a:extLst>
          </p:cNvPr>
          <p:cNvGraphicFramePr>
            <a:graphicFrameLocks noChangeAspect="1"/>
          </p:cNvGraphicFramePr>
          <p:nvPr>
            <p:extLst>
              <p:ext uri="{D42A27DB-BD31-4B8C-83A1-F6EECF244321}">
                <p14:modId xmlns:p14="http://schemas.microsoft.com/office/powerpoint/2010/main" val="3522782417"/>
              </p:ext>
            </p:extLst>
          </p:nvPr>
        </p:nvGraphicFramePr>
        <p:xfrm>
          <a:off x="6184086" y="2270039"/>
          <a:ext cx="1916112" cy="1192213"/>
        </p:xfrm>
        <a:graphic>
          <a:graphicData uri="http://schemas.openxmlformats.org/presentationml/2006/ole">
            <mc:AlternateContent xmlns:mc="http://schemas.openxmlformats.org/markup-compatibility/2006">
              <mc:Choice xmlns:v="urn:schemas-microsoft-com:vml" Requires="v">
                <p:oleObj spid="_x0000_s53332" name="CS ChemDraw Drawing" r:id="rId9" imgW="1563070" imgH="974891" progId="ChemDraw.Document.6.0">
                  <p:embed/>
                </p:oleObj>
              </mc:Choice>
              <mc:Fallback>
                <p:oleObj name="CS ChemDraw Drawing" r:id="rId9" imgW="1563070" imgH="974891" progId="ChemDraw.Document.6.0">
                  <p:embed/>
                  <p:pic>
                    <p:nvPicPr>
                      <p:cNvPr id="19" name="Object 18">
                        <a:extLst>
                          <a:ext uri="{FF2B5EF4-FFF2-40B4-BE49-F238E27FC236}">
                            <a16:creationId xmlns:a16="http://schemas.microsoft.com/office/drawing/2014/main" id="{83375C5A-5F11-4936-BAF2-3352C1E1C2D6}"/>
                          </a:ext>
                        </a:extLst>
                      </p:cNvPr>
                      <p:cNvPicPr/>
                      <p:nvPr/>
                    </p:nvPicPr>
                    <p:blipFill>
                      <a:blip r:embed="rId10"/>
                      <a:stretch>
                        <a:fillRect/>
                      </a:stretch>
                    </p:blipFill>
                    <p:spPr>
                      <a:xfrm>
                        <a:off x="6184086" y="2270039"/>
                        <a:ext cx="1916112" cy="1192213"/>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DF0C6F87-D2A9-4529-9412-33FAC2793540}"/>
              </a:ext>
            </a:extLst>
          </p:cNvPr>
          <p:cNvSpPr/>
          <p:nvPr/>
        </p:nvSpPr>
        <p:spPr>
          <a:xfrm>
            <a:off x="1721281" y="3675661"/>
            <a:ext cx="73129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4</a:t>
            </a:r>
            <a:endParaRPr lang="en-US" sz="2000" b="1" dirty="0"/>
          </a:p>
        </p:txBody>
      </p:sp>
      <p:sp>
        <p:nvSpPr>
          <p:cNvPr id="23" name="Rectangle 22">
            <a:extLst>
              <a:ext uri="{FF2B5EF4-FFF2-40B4-BE49-F238E27FC236}">
                <a16:creationId xmlns:a16="http://schemas.microsoft.com/office/drawing/2014/main" id="{AC8CF7F9-4BC8-41EE-9F56-4DAE46AB12FF}"/>
              </a:ext>
            </a:extLst>
          </p:cNvPr>
          <p:cNvSpPr/>
          <p:nvPr/>
        </p:nvSpPr>
        <p:spPr>
          <a:xfrm>
            <a:off x="1675973" y="4056043"/>
            <a:ext cx="91884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0.5</a:t>
            </a:r>
            <a:endParaRPr lang="en-US" sz="2000" b="1" dirty="0"/>
          </a:p>
        </p:txBody>
      </p:sp>
      <p:sp>
        <p:nvSpPr>
          <p:cNvPr id="24" name="Rectangle 23">
            <a:extLst>
              <a:ext uri="{FF2B5EF4-FFF2-40B4-BE49-F238E27FC236}">
                <a16:creationId xmlns:a16="http://schemas.microsoft.com/office/drawing/2014/main" id="{4C3AA2A5-6EA1-4022-B7C9-6A697F3B6B1C}"/>
              </a:ext>
            </a:extLst>
          </p:cNvPr>
          <p:cNvSpPr/>
          <p:nvPr/>
        </p:nvSpPr>
        <p:spPr>
          <a:xfrm>
            <a:off x="3121712" y="3674014"/>
            <a:ext cx="73129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6</a:t>
            </a:r>
            <a:endParaRPr lang="en-US" sz="2000" b="1" dirty="0"/>
          </a:p>
        </p:txBody>
      </p:sp>
      <p:sp>
        <p:nvSpPr>
          <p:cNvPr id="25" name="Rectangle 24">
            <a:extLst>
              <a:ext uri="{FF2B5EF4-FFF2-40B4-BE49-F238E27FC236}">
                <a16:creationId xmlns:a16="http://schemas.microsoft.com/office/drawing/2014/main" id="{1417BD9E-456B-4A7D-979B-FA49D20CE1BB}"/>
              </a:ext>
            </a:extLst>
          </p:cNvPr>
          <p:cNvSpPr/>
          <p:nvPr/>
        </p:nvSpPr>
        <p:spPr>
          <a:xfrm>
            <a:off x="3113475" y="4061192"/>
            <a:ext cx="72648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1</a:t>
            </a:r>
            <a:endParaRPr lang="en-US" sz="2000" b="1" dirty="0"/>
          </a:p>
        </p:txBody>
      </p:sp>
      <p:sp>
        <p:nvSpPr>
          <p:cNvPr id="26" name="Rectangle 25">
            <a:extLst>
              <a:ext uri="{FF2B5EF4-FFF2-40B4-BE49-F238E27FC236}">
                <a16:creationId xmlns:a16="http://schemas.microsoft.com/office/drawing/2014/main" id="{9AD41F65-4EAE-4352-8D79-61C66E739751}"/>
              </a:ext>
            </a:extLst>
          </p:cNvPr>
          <p:cNvSpPr/>
          <p:nvPr/>
        </p:nvSpPr>
        <p:spPr>
          <a:xfrm>
            <a:off x="4744567" y="3679162"/>
            <a:ext cx="73129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8</a:t>
            </a:r>
            <a:endParaRPr lang="en-US" sz="2000" b="1" dirty="0"/>
          </a:p>
        </p:txBody>
      </p:sp>
      <p:sp>
        <p:nvSpPr>
          <p:cNvPr id="27" name="Rectangle 26">
            <a:extLst>
              <a:ext uri="{FF2B5EF4-FFF2-40B4-BE49-F238E27FC236}">
                <a16:creationId xmlns:a16="http://schemas.microsoft.com/office/drawing/2014/main" id="{47DAC340-504C-44FE-828A-0174DACE5EE1}"/>
              </a:ext>
            </a:extLst>
          </p:cNvPr>
          <p:cNvSpPr/>
          <p:nvPr/>
        </p:nvSpPr>
        <p:spPr>
          <a:xfrm>
            <a:off x="4736330" y="4055837"/>
            <a:ext cx="91884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1.5</a:t>
            </a:r>
            <a:endParaRPr lang="en-US" sz="2000" b="1" dirty="0"/>
          </a:p>
        </p:txBody>
      </p:sp>
      <p:sp>
        <p:nvSpPr>
          <p:cNvPr id="28" name="Rectangle 27">
            <a:extLst>
              <a:ext uri="{FF2B5EF4-FFF2-40B4-BE49-F238E27FC236}">
                <a16:creationId xmlns:a16="http://schemas.microsoft.com/office/drawing/2014/main" id="{61AF6C10-FBB5-47C0-9E71-4C1990466435}"/>
              </a:ext>
            </a:extLst>
          </p:cNvPr>
          <p:cNvSpPr/>
          <p:nvPr/>
        </p:nvSpPr>
        <p:spPr>
          <a:xfrm>
            <a:off x="6787551" y="3678544"/>
            <a:ext cx="859531"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12</a:t>
            </a:r>
            <a:endParaRPr lang="en-US" sz="2000" b="1" dirty="0"/>
          </a:p>
        </p:txBody>
      </p:sp>
      <p:sp>
        <p:nvSpPr>
          <p:cNvPr id="29" name="Rectangle 28">
            <a:extLst>
              <a:ext uri="{FF2B5EF4-FFF2-40B4-BE49-F238E27FC236}">
                <a16:creationId xmlns:a16="http://schemas.microsoft.com/office/drawing/2014/main" id="{FDC6DED5-0ECB-468F-A4AD-77F0B6F7F126}"/>
              </a:ext>
            </a:extLst>
          </p:cNvPr>
          <p:cNvSpPr/>
          <p:nvPr/>
        </p:nvSpPr>
        <p:spPr>
          <a:xfrm>
            <a:off x="6754600" y="4058102"/>
            <a:ext cx="918841" cy="400110"/>
          </a:xfrm>
          <a:prstGeom prst="rect">
            <a:avLst/>
          </a:prstGeom>
        </p:spPr>
        <p:txBody>
          <a:bodyPr wrap="none">
            <a:spAutoFit/>
          </a:bodyPr>
          <a:lstStyle/>
          <a:p>
            <a:r>
              <a:rPr lang="en-US" altLang="en-US" sz="2000" b="1" dirty="0">
                <a:solidFill>
                  <a:srgbClr val="30ACEC"/>
                </a:solidFill>
                <a:latin typeface="Palatino Linotype" panose="02040502050505030304" pitchFamily="18" charset="0"/>
                <a:cs typeface="Arial" charset="0"/>
              </a:rPr>
              <a:t>n</a:t>
            </a:r>
            <a:r>
              <a:rPr lang="en-US" altLang="en-US" sz="2000" b="1" i="1" dirty="0">
                <a:solidFill>
                  <a:srgbClr val="30ACEC"/>
                </a:solidFill>
                <a:latin typeface="Palatino Linotype" panose="02040502050505030304" pitchFamily="18" charset="0"/>
                <a:cs typeface="Arial" charset="0"/>
              </a:rPr>
              <a:t> = </a:t>
            </a:r>
            <a:r>
              <a:rPr lang="en-US" altLang="en-US" sz="2000" b="1" dirty="0">
                <a:solidFill>
                  <a:srgbClr val="30ACEC"/>
                </a:solidFill>
                <a:latin typeface="Palatino Linotype" panose="02040502050505030304" pitchFamily="18" charset="0"/>
                <a:cs typeface="Arial" charset="0"/>
              </a:rPr>
              <a:t>2.5</a:t>
            </a:r>
            <a:endParaRPr lang="en-US" sz="2000" b="1" dirty="0"/>
          </a:p>
        </p:txBody>
      </p:sp>
      <p:sp>
        <p:nvSpPr>
          <p:cNvPr id="31" name="Rectangle 30">
            <a:extLst>
              <a:ext uri="{FF2B5EF4-FFF2-40B4-BE49-F238E27FC236}">
                <a16:creationId xmlns:a16="http://schemas.microsoft.com/office/drawing/2014/main" id="{8B083974-21BC-4BB2-AC2E-CF169CA871BE}"/>
              </a:ext>
            </a:extLst>
          </p:cNvPr>
          <p:cNvSpPr/>
          <p:nvPr/>
        </p:nvSpPr>
        <p:spPr>
          <a:xfrm>
            <a:off x="158707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
        <p:nvSpPr>
          <p:cNvPr id="32" name="Rectangle 31">
            <a:extLst>
              <a:ext uri="{FF2B5EF4-FFF2-40B4-BE49-F238E27FC236}">
                <a16:creationId xmlns:a16="http://schemas.microsoft.com/office/drawing/2014/main" id="{37F5FF15-21DC-4DCF-BDD6-4D4EFFC3BE7C}"/>
              </a:ext>
            </a:extLst>
          </p:cNvPr>
          <p:cNvSpPr/>
          <p:nvPr/>
        </p:nvSpPr>
        <p:spPr>
          <a:xfrm>
            <a:off x="471127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
        <p:nvSpPr>
          <p:cNvPr id="33" name="Rectangle 32">
            <a:extLst>
              <a:ext uri="{FF2B5EF4-FFF2-40B4-BE49-F238E27FC236}">
                <a16:creationId xmlns:a16="http://schemas.microsoft.com/office/drawing/2014/main" id="{0622CDC2-52CA-4113-8FB5-5CC806C09B8D}"/>
              </a:ext>
            </a:extLst>
          </p:cNvPr>
          <p:cNvSpPr/>
          <p:nvPr/>
        </p:nvSpPr>
        <p:spPr>
          <a:xfrm>
            <a:off x="674327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3DA35B1C-4554-484A-BF48-45FB34E10998}"/>
              </a:ext>
            </a:extLst>
          </p:cNvPr>
          <p:cNvSpPr/>
          <p:nvPr/>
        </p:nvSpPr>
        <p:spPr>
          <a:xfrm>
            <a:off x="3080593" y="4614843"/>
            <a:ext cx="1053494" cy="584775"/>
          </a:xfrm>
          <a:prstGeom prst="rect">
            <a:avLst/>
          </a:prstGeom>
        </p:spPr>
        <p:txBody>
          <a:bodyPr wrap="none">
            <a:spAutoFit/>
          </a:bodyPr>
          <a:lstStyle/>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Not </a:t>
            </a:r>
          </a:p>
          <a:p>
            <a:pPr algn="ctr"/>
            <a:r>
              <a:rPr lang="en-US" altLang="en-US"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charset="0"/>
              </a:rPr>
              <a:t>Aromatic</a:t>
            </a:r>
            <a:endParaRPr lang="en-US"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07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11</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740270" y="1636652"/>
            <a:ext cx="7962900" cy="506870"/>
          </a:xfrm>
          <a:prstGeom prst="rect">
            <a:avLst/>
          </a:prstGeom>
          <a:noFill/>
        </p:spPr>
        <p:txBody>
          <a:bodyPr wrap="square" rtlCol="0">
            <a:spAutoFit/>
          </a:bodyPr>
          <a:lstStyle/>
          <a:p>
            <a:pPr marL="514350" indent="-514350" algn="just">
              <a:lnSpc>
                <a:spcPct val="150000"/>
              </a:lnSpc>
              <a:buFont typeface="+mj-lt"/>
              <a:buAutoNum type="romanLcPeriod"/>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Five membered heterocyclic compounds </a:t>
            </a:r>
          </a:p>
        </p:txBody>
      </p:sp>
      <p:graphicFrame>
        <p:nvGraphicFramePr>
          <p:cNvPr id="5" name="Object 4">
            <a:extLst>
              <a:ext uri="{FF2B5EF4-FFF2-40B4-BE49-F238E27FC236}">
                <a16:creationId xmlns:a16="http://schemas.microsoft.com/office/drawing/2014/main" id="{09F20051-8769-4419-94D9-1344FD7FCE0A}"/>
              </a:ext>
            </a:extLst>
          </p:cNvPr>
          <p:cNvGraphicFramePr>
            <a:graphicFrameLocks noChangeAspect="1"/>
          </p:cNvGraphicFramePr>
          <p:nvPr>
            <p:extLst>
              <p:ext uri="{D42A27DB-BD31-4B8C-83A1-F6EECF244321}">
                <p14:modId xmlns:p14="http://schemas.microsoft.com/office/powerpoint/2010/main" val="494927464"/>
              </p:ext>
            </p:extLst>
          </p:nvPr>
        </p:nvGraphicFramePr>
        <p:xfrm>
          <a:off x="1355725" y="2170113"/>
          <a:ext cx="6454775" cy="1082675"/>
        </p:xfrm>
        <a:graphic>
          <a:graphicData uri="http://schemas.openxmlformats.org/presentationml/2006/ole">
            <mc:AlternateContent xmlns:mc="http://schemas.openxmlformats.org/markup-compatibility/2006">
              <mc:Choice xmlns:v="urn:schemas-microsoft-com:vml" Requires="v">
                <p:oleObj spid="_x0000_s6326" name="CS ChemDraw Drawing" r:id="rId3" imgW="6818102" imgH="1144231" progId="ChemDraw.Document.6.0">
                  <p:embed/>
                </p:oleObj>
              </mc:Choice>
              <mc:Fallback>
                <p:oleObj name="CS ChemDraw Drawing" r:id="rId3" imgW="6818102" imgH="1144231" progId="ChemDraw.Document.6.0">
                  <p:embed/>
                  <p:pic>
                    <p:nvPicPr>
                      <p:cNvPr id="0" name=""/>
                      <p:cNvPicPr/>
                      <p:nvPr/>
                    </p:nvPicPr>
                    <p:blipFill>
                      <a:blip r:embed="rId4"/>
                      <a:stretch>
                        <a:fillRect/>
                      </a:stretch>
                    </p:blipFill>
                    <p:spPr>
                      <a:xfrm>
                        <a:off x="1355725" y="2170113"/>
                        <a:ext cx="6454775" cy="10826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CAF8697-F172-43A2-8070-C4CCC104B7EF}"/>
              </a:ext>
            </a:extLst>
          </p:cNvPr>
          <p:cNvSpPr txBox="1"/>
          <p:nvPr/>
        </p:nvSpPr>
        <p:spPr>
          <a:xfrm>
            <a:off x="457530" y="3133240"/>
            <a:ext cx="7962900" cy="506870"/>
          </a:xfrm>
          <a:prstGeom prst="rect">
            <a:avLst/>
          </a:prstGeom>
          <a:noFill/>
        </p:spPr>
        <p:txBody>
          <a:bodyPr wrap="square" rtlCol="0">
            <a:spAutoFit/>
          </a:bodyPr>
          <a:lstStyle/>
          <a:p>
            <a:pPr marL="514350" indent="-514350" algn="just">
              <a:lnSpc>
                <a:spcPct val="150000"/>
              </a:lnSpc>
              <a:buFont typeface="+mj-lt"/>
              <a:buAutoNum type="romanLcPeriod" startAt="2"/>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Six membered heterocyclic compounds </a:t>
            </a:r>
          </a:p>
        </p:txBody>
      </p:sp>
      <p:graphicFrame>
        <p:nvGraphicFramePr>
          <p:cNvPr id="10" name="Object 9">
            <a:extLst>
              <a:ext uri="{FF2B5EF4-FFF2-40B4-BE49-F238E27FC236}">
                <a16:creationId xmlns:a16="http://schemas.microsoft.com/office/drawing/2014/main" id="{5DF2480B-AD7F-4299-9596-EDF0E52610F0}"/>
              </a:ext>
            </a:extLst>
          </p:cNvPr>
          <p:cNvGraphicFramePr>
            <a:graphicFrameLocks noChangeAspect="1"/>
          </p:cNvGraphicFramePr>
          <p:nvPr>
            <p:extLst>
              <p:ext uri="{D42A27DB-BD31-4B8C-83A1-F6EECF244321}">
                <p14:modId xmlns:p14="http://schemas.microsoft.com/office/powerpoint/2010/main" val="1391471690"/>
              </p:ext>
            </p:extLst>
          </p:nvPr>
        </p:nvGraphicFramePr>
        <p:xfrm>
          <a:off x="3041650" y="3730625"/>
          <a:ext cx="2797175" cy="962025"/>
        </p:xfrm>
        <a:graphic>
          <a:graphicData uri="http://schemas.openxmlformats.org/presentationml/2006/ole">
            <mc:AlternateContent xmlns:mc="http://schemas.openxmlformats.org/markup-compatibility/2006">
              <mc:Choice xmlns:v="urn:schemas-microsoft-com:vml" Requires="v">
                <p:oleObj spid="_x0000_s6327" name="CS ChemDraw Drawing" r:id="rId5" imgW="3238007" imgH="1116535" progId="ChemDraw.Document.6.0">
                  <p:embed/>
                </p:oleObj>
              </mc:Choice>
              <mc:Fallback>
                <p:oleObj name="CS ChemDraw Drawing" r:id="rId5" imgW="3238007" imgH="1116535"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6"/>
                      <a:stretch>
                        <a:fillRect/>
                      </a:stretch>
                    </p:blipFill>
                    <p:spPr>
                      <a:xfrm>
                        <a:off x="3041650" y="3730625"/>
                        <a:ext cx="2797175" cy="96202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E4B8C246-177E-4EC3-ADCF-380B4D54A947}"/>
              </a:ext>
            </a:extLst>
          </p:cNvPr>
          <p:cNvSpPr txBox="1"/>
          <p:nvPr/>
        </p:nvSpPr>
        <p:spPr>
          <a:xfrm>
            <a:off x="250322" y="4531568"/>
            <a:ext cx="7962900" cy="506870"/>
          </a:xfrm>
          <a:prstGeom prst="rect">
            <a:avLst/>
          </a:prstGeom>
          <a:noFill/>
        </p:spPr>
        <p:txBody>
          <a:bodyPr wrap="square" rtlCol="0">
            <a:spAutoFit/>
          </a:bodyPr>
          <a:lstStyle/>
          <a:p>
            <a:pPr marL="514350" indent="-514350" algn="just">
              <a:lnSpc>
                <a:spcPct val="150000"/>
              </a:lnSpc>
              <a:buFont typeface="+mj-lt"/>
              <a:buAutoNum type="romanLcPeriod" startAt="3"/>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Fused heterocyclic compounds </a:t>
            </a:r>
          </a:p>
        </p:txBody>
      </p:sp>
      <p:graphicFrame>
        <p:nvGraphicFramePr>
          <p:cNvPr id="14" name="Object 13">
            <a:extLst>
              <a:ext uri="{FF2B5EF4-FFF2-40B4-BE49-F238E27FC236}">
                <a16:creationId xmlns:a16="http://schemas.microsoft.com/office/drawing/2014/main" id="{1D926E6C-0FC2-4A3A-B808-22CBFA9B08A4}"/>
              </a:ext>
            </a:extLst>
          </p:cNvPr>
          <p:cNvGraphicFramePr>
            <a:graphicFrameLocks noChangeAspect="1"/>
          </p:cNvGraphicFramePr>
          <p:nvPr>
            <p:extLst>
              <p:ext uri="{D42A27DB-BD31-4B8C-83A1-F6EECF244321}">
                <p14:modId xmlns:p14="http://schemas.microsoft.com/office/powerpoint/2010/main" val="3114385857"/>
              </p:ext>
            </p:extLst>
          </p:nvPr>
        </p:nvGraphicFramePr>
        <p:xfrm>
          <a:off x="1828800" y="5069826"/>
          <a:ext cx="5695616" cy="1788174"/>
        </p:xfrm>
        <a:graphic>
          <a:graphicData uri="http://schemas.openxmlformats.org/presentationml/2006/ole">
            <mc:AlternateContent xmlns:mc="http://schemas.openxmlformats.org/markup-compatibility/2006">
              <mc:Choice xmlns:v="urn:schemas-microsoft-com:vml" Requires="v">
                <p:oleObj spid="_x0000_s6328" name="CS ChemDraw Drawing" r:id="rId7" imgW="8670955" imgH="2722890" progId="ChemDraw.Document.6.0">
                  <p:embed/>
                </p:oleObj>
              </mc:Choice>
              <mc:Fallback>
                <p:oleObj name="CS ChemDraw Drawing" r:id="rId7" imgW="8670955" imgH="2722890"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8"/>
                      <a:stretch>
                        <a:fillRect/>
                      </a:stretch>
                    </p:blipFill>
                    <p:spPr>
                      <a:xfrm>
                        <a:off x="1828800" y="5069826"/>
                        <a:ext cx="5695616" cy="1788174"/>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F1F65FE0-46D9-4B36-B229-0A8BBE06212F}"/>
              </a:ext>
            </a:extLst>
          </p:cNvPr>
          <p:cNvSpPr txBox="1"/>
          <p:nvPr/>
        </p:nvSpPr>
        <p:spPr>
          <a:xfrm>
            <a:off x="840542" y="1238250"/>
            <a:ext cx="8248650" cy="506870"/>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u="sng" dirty="0">
                <a:solidFill>
                  <a:schemeClr val="tx1">
                    <a:lumMod val="50000"/>
                  </a:schemeClr>
                </a:solidFill>
                <a:latin typeface="Palatino Linotype" panose="02040502050505030304" pitchFamily="18" charset="0"/>
              </a:rPr>
              <a:t>Aromatic heterocyclic compounds can be classified into three types;</a:t>
            </a:r>
          </a:p>
        </p:txBody>
      </p:sp>
      <p:sp>
        <p:nvSpPr>
          <p:cNvPr id="16" name="Title 12">
            <a:extLst>
              <a:ext uri="{FF2B5EF4-FFF2-40B4-BE49-F238E27FC236}">
                <a16:creationId xmlns:a16="http://schemas.microsoft.com/office/drawing/2014/main" id="{6EBB9FF0-3246-4113-A66B-85D6214892D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Tree>
    <p:extLst>
      <p:ext uri="{BB962C8B-B14F-4D97-AF65-F5344CB8AC3E}">
        <p14:creationId xmlns:p14="http://schemas.microsoft.com/office/powerpoint/2010/main" val="185538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5" name="Title 4">
            <a:extLst>
              <a:ext uri="{FF2B5EF4-FFF2-40B4-BE49-F238E27FC236}">
                <a16:creationId xmlns:a16="http://schemas.microsoft.com/office/drawing/2014/main" id="{26F46CCE-F0D7-4D1B-9B97-A5FD260DAD40}"/>
              </a:ext>
            </a:extLst>
          </p:cNvPr>
          <p:cNvSpPr>
            <a:spLocks noGrp="1"/>
          </p:cNvSpPr>
          <p:nvPr>
            <p:ph type="title"/>
          </p:nvPr>
        </p:nvSpPr>
        <p:spPr>
          <a:xfrm>
            <a:off x="1986995" y="2666998"/>
            <a:ext cx="6699805" cy="2360071"/>
          </a:xfrm>
        </p:spPr>
        <p:txBody>
          <a:bodyPr>
            <a:noAutofit/>
          </a:bodyPr>
          <a:lstStyle/>
          <a:p>
            <a:pPr algn="l"/>
            <a:r>
              <a:rPr lang="en-US" sz="8000" b="1" u="sng" dirty="0">
                <a:solidFill>
                  <a:srgbClr val="30ACEC"/>
                </a:solidFill>
                <a:effectLst>
                  <a:outerShdw blurRad="38100" dist="38100" dir="2700000" algn="tl">
                    <a:srgbClr val="000000">
                      <a:alpha val="43137"/>
                    </a:srgbClr>
                  </a:outerShdw>
                </a:effectLst>
              </a:rPr>
              <a:t>Nomenclature</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12</a:t>
            </a:fld>
            <a:endParaRPr lang="en-US"/>
          </a:p>
        </p:txBody>
      </p:sp>
    </p:spTree>
    <p:extLst>
      <p:ext uri="{BB962C8B-B14F-4D97-AF65-F5344CB8AC3E}">
        <p14:creationId xmlns:p14="http://schemas.microsoft.com/office/powerpoint/2010/main" val="245633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13</a:t>
            </a:fld>
            <a:endParaRPr lang="en-US"/>
          </a:p>
        </p:txBody>
      </p:sp>
      <p:sp>
        <p:nvSpPr>
          <p:cNvPr id="12" name="TextBox 11">
            <a:extLst>
              <a:ext uri="{FF2B5EF4-FFF2-40B4-BE49-F238E27FC236}">
                <a16:creationId xmlns:a16="http://schemas.microsoft.com/office/drawing/2014/main" id="{8DA3782C-0442-4BA7-95FA-1A24F23EED6C}"/>
              </a:ext>
            </a:extLst>
          </p:cNvPr>
          <p:cNvSpPr txBox="1"/>
          <p:nvPr/>
        </p:nvSpPr>
        <p:spPr>
          <a:xfrm>
            <a:off x="840542" y="1238250"/>
            <a:ext cx="7918447" cy="3276859"/>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Many heterocyclic compounds are known by their common names, which makes it difficult for chemists to remember all these names. This has led to the necessity of a systematic method for naming these compounds. </a:t>
            </a:r>
          </a:p>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 International Union of Pure and Applied Chemistry (</a:t>
            </a:r>
            <a:r>
              <a:rPr lang="en-US" sz="2000" dirty="0">
                <a:solidFill>
                  <a:srgbClr val="30ACEC"/>
                </a:solidFill>
                <a:latin typeface="Palatino Linotype" panose="02040502050505030304" pitchFamily="18" charset="0"/>
              </a:rPr>
              <a:t>IUPAC</a:t>
            </a:r>
            <a:r>
              <a:rPr lang="en-US" sz="2000" dirty="0">
                <a:solidFill>
                  <a:schemeClr val="tx1">
                    <a:lumMod val="50000"/>
                  </a:schemeClr>
                </a:solidFill>
                <a:latin typeface="Palatino Linotype" panose="02040502050505030304" pitchFamily="18" charset="0"/>
              </a:rPr>
              <a:t>) has adopted method for naming such compounds, </a:t>
            </a:r>
            <a:r>
              <a:rPr lang="en-US" sz="2000" i="1" u="sng" dirty="0">
                <a:solidFill>
                  <a:schemeClr val="tx1">
                    <a:lumMod val="50000"/>
                  </a:schemeClr>
                </a:solidFill>
                <a:latin typeface="Palatino Linotype" panose="02040502050505030304" pitchFamily="18" charset="0"/>
              </a:rPr>
              <a:t>which allow three nomenclatures; </a:t>
            </a:r>
          </a:p>
        </p:txBody>
      </p:sp>
      <p:sp>
        <p:nvSpPr>
          <p:cNvPr id="13" name="TextBox 12">
            <a:extLst>
              <a:ext uri="{FF2B5EF4-FFF2-40B4-BE49-F238E27FC236}">
                <a16:creationId xmlns:a16="http://schemas.microsoft.com/office/drawing/2014/main" id="{844E365C-B2BC-4852-A34E-E146D561251D}"/>
              </a:ext>
            </a:extLst>
          </p:cNvPr>
          <p:cNvSpPr txBox="1"/>
          <p:nvPr/>
        </p:nvSpPr>
        <p:spPr>
          <a:xfrm>
            <a:off x="750971" y="4506828"/>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a:pPr>
            <a:r>
              <a:rPr lang="en-US" sz="2000" b="1" dirty="0">
                <a:latin typeface="Palatino Linotype" panose="02040502050505030304" pitchFamily="18" charset="0"/>
              </a:rPr>
              <a:t>Common names “Trivial names”</a:t>
            </a:r>
          </a:p>
        </p:txBody>
      </p:sp>
      <p:sp>
        <p:nvSpPr>
          <p:cNvPr id="16" name="TextBox 15">
            <a:extLst>
              <a:ext uri="{FF2B5EF4-FFF2-40B4-BE49-F238E27FC236}">
                <a16:creationId xmlns:a16="http://schemas.microsoft.com/office/drawing/2014/main" id="{F0211DA2-C638-4268-B947-CC65031AF772}"/>
              </a:ext>
            </a:extLst>
          </p:cNvPr>
          <p:cNvSpPr txBox="1"/>
          <p:nvPr/>
        </p:nvSpPr>
        <p:spPr>
          <a:xfrm>
            <a:off x="746966" y="4996113"/>
            <a:ext cx="8986582" cy="506870"/>
          </a:xfrm>
          <a:prstGeom prst="rect">
            <a:avLst/>
          </a:prstGeom>
          <a:noFill/>
        </p:spPr>
        <p:txBody>
          <a:bodyPr wrap="square" rtlCol="0">
            <a:spAutoFit/>
          </a:bodyPr>
          <a:lstStyle/>
          <a:p>
            <a:pPr marL="914400" lvl="1" indent="-457200">
              <a:lnSpc>
                <a:spcPct val="150000"/>
              </a:lnSpc>
              <a:buFont typeface="+mj-lt"/>
              <a:buAutoNum type="arabicPeriod" startAt="2"/>
            </a:pPr>
            <a:r>
              <a:rPr lang="en-US" sz="2000" b="1" dirty="0">
                <a:latin typeface="Palatino Linotype" panose="02040502050505030304" pitchFamily="18" charset="0"/>
              </a:rPr>
              <a:t>The </a:t>
            </a:r>
            <a:r>
              <a:rPr lang="en-US" sz="2000" b="1" dirty="0" err="1">
                <a:latin typeface="Palatino Linotype" panose="02040502050505030304" pitchFamily="18" charset="0"/>
              </a:rPr>
              <a:t>Hantzsch</a:t>
            </a:r>
            <a:r>
              <a:rPr lang="en-US" sz="2000" b="1" dirty="0">
                <a:latin typeface="Palatino Linotype" panose="02040502050505030304" pitchFamily="18" charset="0"/>
              </a:rPr>
              <a:t>-Widman nomenclature</a:t>
            </a:r>
          </a:p>
        </p:txBody>
      </p:sp>
      <p:sp>
        <p:nvSpPr>
          <p:cNvPr id="18" name="TextBox 17">
            <a:extLst>
              <a:ext uri="{FF2B5EF4-FFF2-40B4-BE49-F238E27FC236}">
                <a16:creationId xmlns:a16="http://schemas.microsoft.com/office/drawing/2014/main" id="{3D1131EA-2442-4BFC-8AC7-D619840AAA72}"/>
              </a:ext>
            </a:extLst>
          </p:cNvPr>
          <p:cNvSpPr txBox="1"/>
          <p:nvPr/>
        </p:nvSpPr>
        <p:spPr>
          <a:xfrm>
            <a:off x="750978" y="5473366"/>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startAt="3"/>
            </a:pPr>
            <a:r>
              <a:rPr lang="en-US" sz="2000" b="1" dirty="0">
                <a:solidFill>
                  <a:schemeClr val="tx1">
                    <a:lumMod val="50000"/>
                  </a:schemeClr>
                </a:solidFill>
                <a:latin typeface="Palatino Linotype" panose="02040502050505030304" pitchFamily="18" charset="0"/>
              </a:rPr>
              <a:t>The Replacement Nomenclature</a:t>
            </a:r>
            <a:r>
              <a:rPr lang="en-US" sz="2000" b="1" dirty="0">
                <a:latin typeface="Palatino Linotype" panose="02040502050505030304" pitchFamily="18" charset="0"/>
              </a:rPr>
              <a:t> </a:t>
            </a:r>
            <a:endParaRPr lang="en-US" sz="2000" b="1" dirty="0">
              <a:solidFill>
                <a:schemeClr val="tx1">
                  <a:lumMod val="50000"/>
                </a:schemeClr>
              </a:solidFill>
              <a:latin typeface="Palatino Linotype" panose="02040502050505030304" pitchFamily="18" charset="0"/>
            </a:endParaRPr>
          </a:p>
        </p:txBody>
      </p:sp>
      <p:sp>
        <p:nvSpPr>
          <p:cNvPr id="8" name="Title 12">
            <a:extLst>
              <a:ext uri="{FF2B5EF4-FFF2-40B4-BE49-F238E27FC236}">
                <a16:creationId xmlns:a16="http://schemas.microsoft.com/office/drawing/2014/main" id="{25E7AAE2-FBA5-4DA0-B068-A1B1535AD962}"/>
              </a:ext>
            </a:extLst>
          </p:cNvPr>
          <p:cNvSpPr txBox="1">
            <a:spLocks/>
          </p:cNvSpPr>
          <p:nvPr/>
        </p:nvSpPr>
        <p:spPr>
          <a:xfrm>
            <a:off x="1248833" y="3238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dirty="0">
                <a:solidFill>
                  <a:srgbClr val="30ACEC"/>
                </a:solidFill>
                <a:effectLst>
                  <a:outerShdw blurRad="38100" dist="38100" dir="2700000" algn="tl">
                    <a:srgbClr val="000000">
                      <a:alpha val="43137"/>
                    </a:srgbClr>
                  </a:outerShdw>
                </a:effectLst>
              </a:rPr>
              <a:t>Nomenclature </a:t>
            </a:r>
          </a:p>
        </p:txBody>
      </p:sp>
    </p:spTree>
    <p:extLst>
      <p:ext uri="{BB962C8B-B14F-4D97-AF65-F5344CB8AC3E}">
        <p14:creationId xmlns:p14="http://schemas.microsoft.com/office/powerpoint/2010/main" val="414446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14</a:t>
            </a:fld>
            <a:endParaRPr lang="en-US"/>
          </a:p>
        </p:txBody>
      </p:sp>
      <p:sp>
        <p:nvSpPr>
          <p:cNvPr id="12" name="TextBox 11">
            <a:extLst>
              <a:ext uri="{FF2B5EF4-FFF2-40B4-BE49-F238E27FC236}">
                <a16:creationId xmlns:a16="http://schemas.microsoft.com/office/drawing/2014/main" id="{8DA3782C-0442-4BA7-95FA-1A24F23EED6C}"/>
              </a:ext>
            </a:extLst>
          </p:cNvPr>
          <p:cNvSpPr txBox="1"/>
          <p:nvPr/>
        </p:nvSpPr>
        <p:spPr>
          <a:xfrm>
            <a:off x="840542" y="1238250"/>
            <a:ext cx="7918447" cy="4661854"/>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There are many heterocyclic compounds widely known by their non-systematic or common names. These names are recognized in scientific circles without a systematic basis, derived from ancient languages like Latin to indicate compound properties such as usage or smell. They are frequently used for their simplicity and can be combined with other naming methods, as they do not follow a scientific rule and are memorized.</a:t>
            </a:r>
          </a:p>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In this course, will be focused on compounds that contain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chemeClr val="tx1">
                    <a:lumMod val="50000"/>
                  </a:schemeClr>
                </a:solidFill>
                <a:latin typeface="Palatino Linotype" panose="02040502050505030304" pitchFamily="18" charset="0"/>
              </a:rPr>
              <a:t>’,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chemeClr val="tx1">
                    <a:lumMod val="50000"/>
                  </a:schemeClr>
                </a:solidFill>
                <a:latin typeface="Palatino Linotype" panose="02040502050505030304" pitchFamily="18" charset="0"/>
              </a:rPr>
              <a:t>’, and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 atoms as heteroatoms due to their significance. </a:t>
            </a:r>
          </a:p>
        </p:txBody>
      </p:sp>
      <p:sp>
        <p:nvSpPr>
          <p:cNvPr id="8" name="Title 12">
            <a:extLst>
              <a:ext uri="{FF2B5EF4-FFF2-40B4-BE49-F238E27FC236}">
                <a16:creationId xmlns:a16="http://schemas.microsoft.com/office/drawing/2014/main" id="{78919EC9-F5F9-4207-B907-A576E83B3155}"/>
              </a:ext>
            </a:extLst>
          </p:cNvPr>
          <p:cNvSpPr>
            <a:spLocks noGrp="1"/>
          </p:cNvSpPr>
          <p:nvPr>
            <p:ph type="title"/>
          </p:nvPr>
        </p:nvSpPr>
        <p:spPr>
          <a:xfrm>
            <a:off x="1108789" y="356802"/>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1. Common names “Trivial names”</a:t>
            </a:r>
          </a:p>
        </p:txBody>
      </p:sp>
    </p:spTree>
    <p:extLst>
      <p:ext uri="{BB962C8B-B14F-4D97-AF65-F5344CB8AC3E}">
        <p14:creationId xmlns:p14="http://schemas.microsoft.com/office/powerpoint/2010/main" val="232931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15</a:t>
            </a:fld>
            <a:endParaRPr lang="en-US"/>
          </a:p>
        </p:txBody>
      </p:sp>
      <p:sp>
        <p:nvSpPr>
          <p:cNvPr id="12" name="TextBox 11">
            <a:extLst>
              <a:ext uri="{FF2B5EF4-FFF2-40B4-BE49-F238E27FC236}">
                <a16:creationId xmlns:a16="http://schemas.microsoft.com/office/drawing/2014/main" id="{8DA3782C-0442-4BA7-95FA-1A24F23EED6C}"/>
              </a:ext>
            </a:extLst>
          </p:cNvPr>
          <p:cNvSpPr txBox="1"/>
          <p:nvPr/>
        </p:nvSpPr>
        <p:spPr>
          <a:xfrm>
            <a:off x="840542" y="1238250"/>
            <a:ext cx="7918447" cy="506870"/>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Examples; </a:t>
            </a:r>
          </a:p>
        </p:txBody>
      </p:sp>
      <p:graphicFrame>
        <p:nvGraphicFramePr>
          <p:cNvPr id="6" name="Object 5">
            <a:extLst>
              <a:ext uri="{FF2B5EF4-FFF2-40B4-BE49-F238E27FC236}">
                <a16:creationId xmlns:a16="http://schemas.microsoft.com/office/drawing/2014/main" id="{683AE594-1F93-4200-BD0C-119A45EDD3F7}"/>
              </a:ext>
            </a:extLst>
          </p:cNvPr>
          <p:cNvGraphicFramePr>
            <a:graphicFrameLocks noChangeAspect="1"/>
          </p:cNvGraphicFramePr>
          <p:nvPr>
            <p:extLst>
              <p:ext uri="{D42A27DB-BD31-4B8C-83A1-F6EECF244321}">
                <p14:modId xmlns:p14="http://schemas.microsoft.com/office/powerpoint/2010/main" val="3309394007"/>
              </p:ext>
            </p:extLst>
          </p:nvPr>
        </p:nvGraphicFramePr>
        <p:xfrm>
          <a:off x="1182732" y="1880887"/>
          <a:ext cx="2859088" cy="2573338"/>
        </p:xfrm>
        <a:graphic>
          <a:graphicData uri="http://schemas.openxmlformats.org/presentationml/2006/ole">
            <mc:AlternateContent xmlns:mc="http://schemas.openxmlformats.org/markup-compatibility/2006">
              <mc:Choice xmlns:v="urn:schemas-microsoft-com:vml" Requires="v">
                <p:oleObj spid="_x0000_s11390" name="CS ChemDraw Drawing" r:id="rId3" imgW="2839031" imgH="2558693" progId="ChemDraw.Document.6.0">
                  <p:embed/>
                </p:oleObj>
              </mc:Choice>
              <mc:Fallback>
                <p:oleObj name="CS ChemDraw Drawing" r:id="rId3" imgW="2839031" imgH="2558693" progId="ChemDraw.Document.6.0">
                  <p:embed/>
                  <p:pic>
                    <p:nvPicPr>
                      <p:cNvPr id="0" name=""/>
                      <p:cNvPicPr/>
                      <p:nvPr/>
                    </p:nvPicPr>
                    <p:blipFill>
                      <a:blip r:embed="rId4"/>
                      <a:stretch>
                        <a:fillRect/>
                      </a:stretch>
                    </p:blipFill>
                    <p:spPr>
                      <a:xfrm>
                        <a:off x="1182732" y="1880887"/>
                        <a:ext cx="2859088" cy="2573338"/>
                      </a:xfrm>
                      <a:prstGeom prst="rect">
                        <a:avLst/>
                      </a:prstGeom>
                      <a:ln w="19050">
                        <a:solidFill>
                          <a:srgbClr val="30ACEC"/>
                        </a:solidFill>
                      </a:ln>
                    </p:spPr>
                  </p:pic>
                </p:oleObj>
              </mc:Fallback>
            </mc:AlternateContent>
          </a:graphicData>
        </a:graphic>
      </p:graphicFrame>
      <p:sp>
        <p:nvSpPr>
          <p:cNvPr id="11" name="Title 12">
            <a:extLst>
              <a:ext uri="{FF2B5EF4-FFF2-40B4-BE49-F238E27FC236}">
                <a16:creationId xmlns:a16="http://schemas.microsoft.com/office/drawing/2014/main" id="{0D979B7B-C5BB-481D-8070-CB8603C728C2}"/>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1. Common names “Trivial names”</a:t>
            </a:r>
          </a:p>
        </p:txBody>
      </p:sp>
      <p:graphicFrame>
        <p:nvGraphicFramePr>
          <p:cNvPr id="8" name="Object 7">
            <a:extLst>
              <a:ext uri="{FF2B5EF4-FFF2-40B4-BE49-F238E27FC236}">
                <a16:creationId xmlns:a16="http://schemas.microsoft.com/office/drawing/2014/main" id="{6CF42437-518D-4454-95EE-5923D36ED867}"/>
              </a:ext>
            </a:extLst>
          </p:cNvPr>
          <p:cNvGraphicFramePr>
            <a:graphicFrameLocks noChangeAspect="1"/>
          </p:cNvGraphicFramePr>
          <p:nvPr>
            <p:extLst>
              <p:ext uri="{D42A27DB-BD31-4B8C-83A1-F6EECF244321}">
                <p14:modId xmlns:p14="http://schemas.microsoft.com/office/powerpoint/2010/main" val="2656165446"/>
              </p:ext>
            </p:extLst>
          </p:nvPr>
        </p:nvGraphicFramePr>
        <p:xfrm>
          <a:off x="4198639" y="1860268"/>
          <a:ext cx="2474011" cy="3467898"/>
        </p:xfrm>
        <a:graphic>
          <a:graphicData uri="http://schemas.openxmlformats.org/presentationml/2006/ole">
            <mc:AlternateContent xmlns:mc="http://schemas.openxmlformats.org/markup-compatibility/2006">
              <mc:Choice xmlns:v="urn:schemas-microsoft-com:vml" Requires="v">
                <p:oleObj spid="_x0000_s11391" name="CS ChemDraw Drawing" r:id="rId5" imgW="2378585" imgH="3347627" progId="ChemDraw.Document.6.0">
                  <p:embed/>
                </p:oleObj>
              </mc:Choice>
              <mc:Fallback>
                <p:oleObj name="CS ChemDraw Drawing" r:id="rId5" imgW="2378585" imgH="3347627" progId="ChemDraw.Document.6.0">
                  <p:embed/>
                  <p:pic>
                    <p:nvPicPr>
                      <p:cNvPr id="6" name="Object 5">
                        <a:extLst>
                          <a:ext uri="{FF2B5EF4-FFF2-40B4-BE49-F238E27FC236}">
                            <a16:creationId xmlns:a16="http://schemas.microsoft.com/office/drawing/2014/main" id="{683AE594-1F93-4200-BD0C-119A45EDD3F7}"/>
                          </a:ext>
                        </a:extLst>
                      </p:cNvPr>
                      <p:cNvPicPr/>
                      <p:nvPr/>
                    </p:nvPicPr>
                    <p:blipFill>
                      <a:blip r:embed="rId6"/>
                      <a:stretch>
                        <a:fillRect/>
                      </a:stretch>
                    </p:blipFill>
                    <p:spPr>
                      <a:xfrm>
                        <a:off x="4198639" y="1860268"/>
                        <a:ext cx="2474011" cy="3467898"/>
                      </a:xfrm>
                      <a:prstGeom prst="rect">
                        <a:avLst/>
                      </a:prstGeom>
                      <a:ln w="19050">
                        <a:solidFill>
                          <a:srgbClr val="30ACEC"/>
                        </a:solidFill>
                      </a:ln>
                    </p:spPr>
                  </p:pic>
                </p:oleObj>
              </mc:Fallback>
            </mc:AlternateContent>
          </a:graphicData>
        </a:graphic>
      </p:graphicFrame>
      <p:graphicFrame>
        <p:nvGraphicFramePr>
          <p:cNvPr id="9" name="Object 8">
            <a:extLst>
              <a:ext uri="{FF2B5EF4-FFF2-40B4-BE49-F238E27FC236}">
                <a16:creationId xmlns:a16="http://schemas.microsoft.com/office/drawing/2014/main" id="{5CB47D05-8DA1-4F7B-B34F-568F73BAEFE2}"/>
              </a:ext>
            </a:extLst>
          </p:cNvPr>
          <p:cNvGraphicFramePr>
            <a:graphicFrameLocks noChangeAspect="1"/>
          </p:cNvGraphicFramePr>
          <p:nvPr>
            <p:extLst>
              <p:ext uri="{D42A27DB-BD31-4B8C-83A1-F6EECF244321}">
                <p14:modId xmlns:p14="http://schemas.microsoft.com/office/powerpoint/2010/main" val="1126406447"/>
              </p:ext>
            </p:extLst>
          </p:nvPr>
        </p:nvGraphicFramePr>
        <p:xfrm>
          <a:off x="6866838" y="857466"/>
          <a:ext cx="1898650" cy="4468812"/>
        </p:xfrm>
        <a:graphic>
          <a:graphicData uri="http://schemas.openxmlformats.org/presentationml/2006/ole">
            <mc:AlternateContent xmlns:mc="http://schemas.openxmlformats.org/markup-compatibility/2006">
              <mc:Choice xmlns:v="urn:schemas-microsoft-com:vml" Requires="v">
                <p:oleObj spid="_x0000_s11392" name="CS ChemDraw Drawing" r:id="rId7" imgW="1886451" imgH="4440819" progId="ChemDraw.Document.6.0">
                  <p:embed/>
                </p:oleObj>
              </mc:Choice>
              <mc:Fallback>
                <p:oleObj name="CS ChemDraw Drawing" r:id="rId7" imgW="1886451" imgH="4440819" progId="ChemDraw.Document.6.0">
                  <p:embed/>
                  <p:pic>
                    <p:nvPicPr>
                      <p:cNvPr id="6" name="Object 5">
                        <a:extLst>
                          <a:ext uri="{FF2B5EF4-FFF2-40B4-BE49-F238E27FC236}">
                            <a16:creationId xmlns:a16="http://schemas.microsoft.com/office/drawing/2014/main" id="{683AE594-1F93-4200-BD0C-119A45EDD3F7}"/>
                          </a:ext>
                        </a:extLst>
                      </p:cNvPr>
                      <p:cNvPicPr/>
                      <p:nvPr/>
                    </p:nvPicPr>
                    <p:blipFill>
                      <a:blip r:embed="rId8"/>
                      <a:stretch>
                        <a:fillRect/>
                      </a:stretch>
                    </p:blipFill>
                    <p:spPr>
                      <a:xfrm>
                        <a:off x="6866838" y="857466"/>
                        <a:ext cx="1898650" cy="4468812"/>
                      </a:xfrm>
                      <a:prstGeom prst="rect">
                        <a:avLst/>
                      </a:prstGeom>
                      <a:ln w="19050">
                        <a:solidFill>
                          <a:srgbClr val="30ACEC"/>
                        </a:solidFill>
                      </a:ln>
                    </p:spPr>
                  </p:pic>
                </p:oleObj>
              </mc:Fallback>
            </mc:AlternateContent>
          </a:graphicData>
        </a:graphic>
      </p:graphicFrame>
      <p:sp>
        <p:nvSpPr>
          <p:cNvPr id="10" name="TextBox 9">
            <a:extLst>
              <a:ext uri="{FF2B5EF4-FFF2-40B4-BE49-F238E27FC236}">
                <a16:creationId xmlns:a16="http://schemas.microsoft.com/office/drawing/2014/main" id="{658631DE-3FA4-4E07-914F-C7987CE7EE6B}"/>
              </a:ext>
            </a:extLst>
          </p:cNvPr>
          <p:cNvSpPr txBox="1"/>
          <p:nvPr/>
        </p:nvSpPr>
        <p:spPr>
          <a:xfrm>
            <a:off x="1690522" y="4627482"/>
            <a:ext cx="1794083" cy="646331"/>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Saturated</a:t>
            </a:r>
          </a:p>
          <a:p>
            <a:pPr algn="ctr"/>
            <a:r>
              <a:rPr lang="en-US" b="1" dirty="0">
                <a:effectLst>
                  <a:outerShdw blurRad="38100" dist="38100" dir="2700000" algn="tl">
                    <a:srgbClr val="000000">
                      <a:alpha val="43137"/>
                    </a:srgbClr>
                  </a:outerShdw>
                </a:effectLst>
                <a:latin typeface="Palatino Linotype" panose="02040502050505030304" pitchFamily="18" charset="0"/>
              </a:rPr>
              <a:t>heterocycles</a:t>
            </a:r>
          </a:p>
        </p:txBody>
      </p:sp>
      <p:sp>
        <p:nvSpPr>
          <p:cNvPr id="13" name="TextBox 12">
            <a:extLst>
              <a:ext uri="{FF2B5EF4-FFF2-40B4-BE49-F238E27FC236}">
                <a16:creationId xmlns:a16="http://schemas.microsoft.com/office/drawing/2014/main" id="{27AE7AC4-4E67-43E2-85BE-0A2BCA9D7A16}"/>
              </a:ext>
            </a:extLst>
          </p:cNvPr>
          <p:cNvSpPr txBox="1"/>
          <p:nvPr/>
        </p:nvSpPr>
        <p:spPr>
          <a:xfrm>
            <a:off x="4511982" y="5471861"/>
            <a:ext cx="1901175" cy="646331"/>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Five-membered heterocycles</a:t>
            </a:r>
          </a:p>
        </p:txBody>
      </p:sp>
      <p:sp>
        <p:nvSpPr>
          <p:cNvPr id="14" name="TextBox 13">
            <a:extLst>
              <a:ext uri="{FF2B5EF4-FFF2-40B4-BE49-F238E27FC236}">
                <a16:creationId xmlns:a16="http://schemas.microsoft.com/office/drawing/2014/main" id="{5EB68BE6-D497-4043-B9CF-C9C8C0DB8D6D}"/>
              </a:ext>
            </a:extLst>
          </p:cNvPr>
          <p:cNvSpPr txBox="1"/>
          <p:nvPr/>
        </p:nvSpPr>
        <p:spPr>
          <a:xfrm>
            <a:off x="6863885" y="5463623"/>
            <a:ext cx="1901175" cy="646331"/>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Six-membered heterocycles</a:t>
            </a:r>
          </a:p>
        </p:txBody>
      </p:sp>
    </p:spTree>
    <p:extLst>
      <p:ext uri="{BB962C8B-B14F-4D97-AF65-F5344CB8AC3E}">
        <p14:creationId xmlns:p14="http://schemas.microsoft.com/office/powerpoint/2010/main" val="280053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16</a:t>
            </a:fld>
            <a:endParaRPr lang="en-US"/>
          </a:p>
        </p:txBody>
      </p:sp>
      <p:sp>
        <p:nvSpPr>
          <p:cNvPr id="11" name="Title 12">
            <a:extLst>
              <a:ext uri="{FF2B5EF4-FFF2-40B4-BE49-F238E27FC236}">
                <a16:creationId xmlns:a16="http://schemas.microsoft.com/office/drawing/2014/main" id="{0D979B7B-C5BB-481D-8070-CB8603C728C2}"/>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1. Common names “Trivial names”</a:t>
            </a:r>
          </a:p>
        </p:txBody>
      </p:sp>
      <p:sp>
        <p:nvSpPr>
          <p:cNvPr id="14" name="TextBox 13">
            <a:extLst>
              <a:ext uri="{FF2B5EF4-FFF2-40B4-BE49-F238E27FC236}">
                <a16:creationId xmlns:a16="http://schemas.microsoft.com/office/drawing/2014/main" id="{5EB68BE6-D497-4043-B9CF-C9C8C0DB8D6D}"/>
              </a:ext>
            </a:extLst>
          </p:cNvPr>
          <p:cNvSpPr txBox="1"/>
          <p:nvPr/>
        </p:nvSpPr>
        <p:spPr>
          <a:xfrm>
            <a:off x="3663485" y="6261096"/>
            <a:ext cx="2255401" cy="369332"/>
          </a:xfrm>
          <a:prstGeom prst="rect">
            <a:avLst/>
          </a:prstGeom>
          <a:noFill/>
          <a:ln w="19050">
            <a:solidFill>
              <a:srgbClr val="595959"/>
            </a:solidFill>
          </a:ln>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Fused heterocycles</a:t>
            </a:r>
          </a:p>
        </p:txBody>
      </p:sp>
      <p:graphicFrame>
        <p:nvGraphicFramePr>
          <p:cNvPr id="2" name="Object 1">
            <a:extLst>
              <a:ext uri="{FF2B5EF4-FFF2-40B4-BE49-F238E27FC236}">
                <a16:creationId xmlns:a16="http://schemas.microsoft.com/office/drawing/2014/main" id="{47A153DA-6960-4B09-BDCD-47420BBAD742}"/>
              </a:ext>
            </a:extLst>
          </p:cNvPr>
          <p:cNvGraphicFramePr>
            <a:graphicFrameLocks noChangeAspect="1"/>
          </p:cNvGraphicFramePr>
          <p:nvPr>
            <p:extLst>
              <p:ext uri="{D42A27DB-BD31-4B8C-83A1-F6EECF244321}">
                <p14:modId xmlns:p14="http://schemas.microsoft.com/office/powerpoint/2010/main" val="3766339912"/>
              </p:ext>
            </p:extLst>
          </p:nvPr>
        </p:nvGraphicFramePr>
        <p:xfrm>
          <a:off x="1327142" y="1158239"/>
          <a:ext cx="7516186" cy="4868545"/>
        </p:xfrm>
        <a:graphic>
          <a:graphicData uri="http://schemas.openxmlformats.org/presentationml/2006/ole">
            <mc:AlternateContent xmlns:mc="http://schemas.openxmlformats.org/markup-compatibility/2006">
              <mc:Choice xmlns:v="urn:schemas-microsoft-com:vml" Requires="v">
                <p:oleObj spid="_x0000_s46119" name="CS ChemDraw Drawing" r:id="rId3" imgW="8892015" imgH="5758742" progId="ChemDraw.Document.6.0">
                  <p:embed/>
                </p:oleObj>
              </mc:Choice>
              <mc:Fallback>
                <p:oleObj name="CS ChemDraw Drawing" r:id="rId3" imgW="8892015" imgH="5758742" progId="ChemDraw.Document.6.0">
                  <p:embed/>
                  <p:pic>
                    <p:nvPicPr>
                      <p:cNvPr id="0" name=""/>
                      <p:cNvPicPr/>
                      <p:nvPr/>
                    </p:nvPicPr>
                    <p:blipFill>
                      <a:blip r:embed="rId4"/>
                      <a:stretch>
                        <a:fillRect/>
                      </a:stretch>
                    </p:blipFill>
                    <p:spPr>
                      <a:xfrm>
                        <a:off x="1327142" y="1158239"/>
                        <a:ext cx="7516186" cy="4868545"/>
                      </a:xfrm>
                      <a:prstGeom prst="rect">
                        <a:avLst/>
                      </a:prstGeom>
                      <a:ln w="19050">
                        <a:solidFill>
                          <a:srgbClr val="30ACEC"/>
                        </a:solidFill>
                      </a:ln>
                    </p:spPr>
                  </p:pic>
                </p:oleObj>
              </mc:Fallback>
            </mc:AlternateContent>
          </a:graphicData>
        </a:graphic>
      </p:graphicFrame>
    </p:spTree>
    <p:extLst>
      <p:ext uri="{BB962C8B-B14F-4D97-AF65-F5344CB8AC3E}">
        <p14:creationId xmlns:p14="http://schemas.microsoft.com/office/powerpoint/2010/main" val="1081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17</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7918447" cy="3276859"/>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 </a:t>
            </a:r>
            <a:r>
              <a:rPr lang="en-US" sz="2000" dirty="0" err="1">
                <a:solidFill>
                  <a:schemeClr val="tx1">
                    <a:lumMod val="50000"/>
                  </a:schemeClr>
                </a:solidFill>
                <a:latin typeface="Palatino Linotype" panose="02040502050505030304" pitchFamily="18" charset="0"/>
              </a:rPr>
              <a:t>Hatsch</a:t>
            </a:r>
            <a:r>
              <a:rPr lang="en-US" sz="2000" dirty="0">
                <a:solidFill>
                  <a:schemeClr val="tx1">
                    <a:lumMod val="50000"/>
                  </a:schemeClr>
                </a:solidFill>
                <a:latin typeface="Palatino Linotype" panose="02040502050505030304" pitchFamily="18" charset="0"/>
              </a:rPr>
              <a:t>-Wiedemann method is used for naming heterocyclic compounds, whether they are </a:t>
            </a:r>
            <a:r>
              <a:rPr lang="en-US" sz="2000" dirty="0">
                <a:solidFill>
                  <a:srgbClr val="30ACEC"/>
                </a:solidFill>
                <a:latin typeface="Palatino Linotype" panose="02040502050505030304" pitchFamily="18" charset="0"/>
              </a:rPr>
              <a:t>saturated</a:t>
            </a:r>
            <a:r>
              <a:rPr lang="en-US" sz="2000" dirty="0">
                <a:solidFill>
                  <a:schemeClr val="tx1">
                    <a:lumMod val="50000"/>
                  </a:schemeClr>
                </a:solidFill>
                <a:latin typeface="Palatino Linotype" panose="02040502050505030304" pitchFamily="18" charset="0"/>
              </a:rPr>
              <a:t> or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This naming system includes a </a:t>
            </a:r>
            <a:r>
              <a:rPr lang="en-US" sz="2000" b="1"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 at the beginning of the name to indicate the type of </a:t>
            </a:r>
            <a:r>
              <a:rPr lang="en-US" sz="2000" u="sng" dirty="0">
                <a:solidFill>
                  <a:schemeClr val="tx1">
                    <a:lumMod val="50000"/>
                  </a:schemeClr>
                </a:solidFill>
                <a:latin typeface="Palatino Linotype" panose="02040502050505030304" pitchFamily="18" charset="0"/>
              </a:rPr>
              <a:t>heteroatom</a:t>
            </a:r>
            <a:r>
              <a:rPr lang="en-US" sz="2000" dirty="0">
                <a:solidFill>
                  <a:schemeClr val="tx1">
                    <a:lumMod val="50000"/>
                  </a:schemeClr>
                </a:solidFill>
                <a:latin typeface="Palatino Linotype" panose="02040502050505030304" pitchFamily="18" charset="0"/>
              </a:rPr>
              <a:t>, </a:t>
            </a:r>
            <a:r>
              <a:rPr lang="en-US" sz="2000" b="1" i="1" dirty="0">
                <a:solidFill>
                  <a:srgbClr val="30ACEC"/>
                </a:solidFill>
                <a:latin typeface="Palatino Linotype" panose="02040502050505030304" pitchFamily="18" charset="0"/>
              </a:rPr>
              <a:t>stem</a:t>
            </a:r>
            <a:r>
              <a:rPr lang="en-US" sz="2000" dirty="0">
                <a:solidFill>
                  <a:schemeClr val="tx1">
                    <a:lumMod val="50000"/>
                  </a:schemeClr>
                </a:solidFill>
                <a:latin typeface="Palatino Linotype" panose="02040502050505030304" pitchFamily="18" charset="0"/>
              </a:rPr>
              <a:t> at the middle to indicate </a:t>
            </a:r>
            <a:r>
              <a:rPr lang="en-US" sz="2000" u="sng" dirty="0">
                <a:solidFill>
                  <a:schemeClr val="tx1">
                    <a:lumMod val="50000"/>
                  </a:schemeClr>
                </a:solidFill>
                <a:latin typeface="Palatino Linotype" panose="02040502050505030304" pitchFamily="18" charset="0"/>
              </a:rPr>
              <a:t>the ring size</a:t>
            </a:r>
            <a:r>
              <a:rPr lang="en-US" sz="2000" dirty="0">
                <a:solidFill>
                  <a:schemeClr val="tx1">
                    <a:lumMod val="50000"/>
                  </a:schemeClr>
                </a:solidFill>
                <a:latin typeface="Palatino Linotype" panose="02040502050505030304" pitchFamily="18" charset="0"/>
              </a:rPr>
              <a:t>, and </a:t>
            </a:r>
            <a:r>
              <a:rPr lang="en-US" sz="2000" b="1" i="1" dirty="0">
                <a:solidFill>
                  <a:srgbClr val="30ACEC"/>
                </a:solidFill>
                <a:latin typeface="Palatino Linotype" panose="02040502050505030304" pitchFamily="18" charset="0"/>
              </a:rPr>
              <a:t>suffix </a:t>
            </a:r>
            <a:r>
              <a:rPr lang="en-US" sz="2000" dirty="0">
                <a:solidFill>
                  <a:schemeClr val="tx1">
                    <a:lumMod val="50000"/>
                  </a:schemeClr>
                </a:solidFill>
                <a:latin typeface="Palatino Linotype" panose="02040502050505030304" pitchFamily="18" charset="0"/>
              </a:rPr>
              <a:t>at the end to indicate </a:t>
            </a:r>
            <a:r>
              <a:rPr lang="en-US" sz="2000" u="sng" dirty="0">
                <a:solidFill>
                  <a:schemeClr val="tx1">
                    <a:lumMod val="50000"/>
                  </a:schemeClr>
                </a:solidFill>
                <a:latin typeface="Palatino Linotype" panose="02040502050505030304" pitchFamily="18" charset="0"/>
              </a:rPr>
              <a:t>the degree of saturation</a:t>
            </a:r>
            <a:r>
              <a:rPr lang="en-US" sz="2000" dirty="0">
                <a:solidFill>
                  <a:schemeClr val="tx1">
                    <a:lumMod val="50000"/>
                  </a:schemeClr>
                </a:solidFill>
                <a:latin typeface="Palatino Linotype" panose="02040502050505030304" pitchFamily="18" charset="0"/>
              </a:rPr>
              <a:t>. If applicable, the </a:t>
            </a:r>
            <a:r>
              <a:rPr lang="en-US" sz="2000" b="1" i="1" dirty="0">
                <a:solidFill>
                  <a:srgbClr val="30ACEC"/>
                </a:solidFill>
                <a:latin typeface="Palatino Linotype" panose="02040502050505030304" pitchFamily="18" charset="0"/>
              </a:rPr>
              <a:t>locants</a:t>
            </a:r>
            <a:r>
              <a:rPr lang="en-US" sz="2000" dirty="0">
                <a:solidFill>
                  <a:schemeClr val="tx1">
                    <a:lumMod val="50000"/>
                  </a:schemeClr>
                </a:solidFill>
                <a:latin typeface="Palatino Linotype" panose="02040502050505030304" pitchFamily="18" charset="0"/>
              </a:rPr>
              <a:t> </a:t>
            </a:r>
            <a:r>
              <a:rPr lang="en-US" sz="2000" u="sng" dirty="0">
                <a:solidFill>
                  <a:schemeClr val="tx1">
                    <a:lumMod val="50000"/>
                  </a:schemeClr>
                </a:solidFill>
                <a:latin typeface="Palatino Linotype" panose="02040502050505030304" pitchFamily="18" charset="0"/>
              </a:rPr>
              <a:t>number</a:t>
            </a:r>
            <a:r>
              <a:rPr lang="en-US" sz="2000" dirty="0">
                <a:solidFill>
                  <a:schemeClr val="tx1">
                    <a:lumMod val="50000"/>
                  </a:schemeClr>
                </a:solidFill>
                <a:latin typeface="Palatino Linotype" panose="02040502050505030304" pitchFamily="18" charset="0"/>
              </a:rPr>
              <a:t> is placed at the beginning of the name (before the </a:t>
            </a:r>
            <a:r>
              <a:rPr lang="en-US" sz="2000" b="1"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a:t>
            </a:r>
          </a:p>
        </p:txBody>
      </p:sp>
      <p:graphicFrame>
        <p:nvGraphicFramePr>
          <p:cNvPr id="2" name="Table 1">
            <a:extLst>
              <a:ext uri="{FF2B5EF4-FFF2-40B4-BE49-F238E27FC236}">
                <a16:creationId xmlns:a16="http://schemas.microsoft.com/office/drawing/2014/main" id="{85BD752A-A645-4871-840C-D81836229421}"/>
              </a:ext>
            </a:extLst>
          </p:cNvPr>
          <p:cNvGraphicFramePr>
            <a:graphicFrameLocks noGrp="1"/>
          </p:cNvGraphicFramePr>
          <p:nvPr>
            <p:extLst>
              <p:ext uri="{D42A27DB-BD31-4B8C-83A1-F6EECF244321}">
                <p14:modId xmlns:p14="http://schemas.microsoft.com/office/powerpoint/2010/main" val="1914003642"/>
              </p:ext>
            </p:extLst>
          </p:nvPr>
        </p:nvGraphicFramePr>
        <p:xfrm>
          <a:off x="1109398" y="4705007"/>
          <a:ext cx="7315200" cy="370840"/>
        </p:xfrm>
        <a:graphic>
          <a:graphicData uri="http://schemas.openxmlformats.org/drawingml/2006/table">
            <a:tbl>
              <a:tblPr firstRow="1" bandRow="1">
                <a:tableStyleId>{69CF1AB2-1976-4502-BF36-3FF5EA218861}</a:tableStyleId>
              </a:tblPr>
              <a:tblGrid>
                <a:gridCol w="1828800">
                  <a:extLst>
                    <a:ext uri="{9D8B030D-6E8A-4147-A177-3AD203B41FA5}">
                      <a16:colId xmlns:a16="http://schemas.microsoft.com/office/drawing/2014/main" val="2679803797"/>
                    </a:ext>
                  </a:extLst>
                </a:gridCol>
                <a:gridCol w="1828800">
                  <a:extLst>
                    <a:ext uri="{9D8B030D-6E8A-4147-A177-3AD203B41FA5}">
                      <a16:colId xmlns:a16="http://schemas.microsoft.com/office/drawing/2014/main" val="3946819877"/>
                    </a:ext>
                  </a:extLst>
                </a:gridCol>
                <a:gridCol w="1828800">
                  <a:extLst>
                    <a:ext uri="{9D8B030D-6E8A-4147-A177-3AD203B41FA5}">
                      <a16:colId xmlns:a16="http://schemas.microsoft.com/office/drawing/2014/main" val="2292997399"/>
                    </a:ext>
                  </a:extLst>
                </a:gridCol>
                <a:gridCol w="1828800">
                  <a:extLst>
                    <a:ext uri="{9D8B030D-6E8A-4147-A177-3AD203B41FA5}">
                      <a16:colId xmlns:a16="http://schemas.microsoft.com/office/drawing/2014/main" val="2249105364"/>
                    </a:ext>
                  </a:extLst>
                </a:gridCol>
              </a:tblGrid>
              <a:tr h="370840">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Locants</a:t>
                      </a:r>
                    </a:p>
                  </a:txBody>
                  <a:tcPr>
                    <a:solidFill>
                      <a:schemeClr val="bg1">
                        <a:lumMod val="85000"/>
                      </a:schemeClr>
                    </a:solidFill>
                  </a:tcPr>
                </a:tc>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Prefix</a:t>
                      </a:r>
                    </a:p>
                  </a:txBody>
                  <a:tcPr>
                    <a:solidFill>
                      <a:schemeClr val="bg1">
                        <a:lumMod val="85000"/>
                      </a:schemeClr>
                    </a:solidFill>
                  </a:tcPr>
                </a:tc>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Stem</a:t>
                      </a:r>
                    </a:p>
                  </a:txBody>
                  <a:tcPr>
                    <a:solidFill>
                      <a:schemeClr val="bg1">
                        <a:lumMod val="85000"/>
                      </a:schemeClr>
                    </a:solidFill>
                  </a:tcPr>
                </a:tc>
                <a:tc>
                  <a:txBody>
                    <a:bodyPr/>
                    <a:lstStyle/>
                    <a:p>
                      <a:pPr algn="ctr"/>
                      <a:r>
                        <a:rPr lang="en-US" dirty="0">
                          <a:solidFill>
                            <a:srgbClr val="30ACEC"/>
                          </a:solidFill>
                          <a:effectLst>
                            <a:outerShdw blurRad="38100" dist="38100" dir="2700000" algn="tl">
                              <a:srgbClr val="000000">
                                <a:alpha val="43137"/>
                              </a:srgbClr>
                            </a:outerShdw>
                          </a:effectLst>
                          <a:latin typeface="Palatino Linotype" panose="02040502050505030304" pitchFamily="18" charset="0"/>
                        </a:rPr>
                        <a:t>Suffix</a:t>
                      </a:r>
                    </a:p>
                  </a:txBody>
                  <a:tcPr>
                    <a:solidFill>
                      <a:schemeClr val="bg1">
                        <a:lumMod val="85000"/>
                      </a:schemeClr>
                    </a:solidFill>
                  </a:tcPr>
                </a:tc>
                <a:extLst>
                  <a:ext uri="{0D108BD9-81ED-4DB2-BD59-A6C34878D82A}">
                    <a16:rowId xmlns:a16="http://schemas.microsoft.com/office/drawing/2014/main" val="2155480731"/>
                  </a:ext>
                </a:extLst>
              </a:tr>
            </a:tbl>
          </a:graphicData>
        </a:graphic>
      </p:graphicFrame>
      <p:sp>
        <p:nvSpPr>
          <p:cNvPr id="15" name="TextBox 14">
            <a:extLst>
              <a:ext uri="{FF2B5EF4-FFF2-40B4-BE49-F238E27FC236}">
                <a16:creationId xmlns:a16="http://schemas.microsoft.com/office/drawing/2014/main" id="{6931E284-FF21-4C0C-9530-323ECCEAF836}"/>
              </a:ext>
            </a:extLst>
          </p:cNvPr>
          <p:cNvSpPr txBox="1"/>
          <p:nvPr/>
        </p:nvSpPr>
        <p:spPr>
          <a:xfrm>
            <a:off x="2818652" y="5546124"/>
            <a:ext cx="2033337" cy="880947"/>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Heteroatom</a:t>
            </a:r>
          </a:p>
          <a:p>
            <a:pPr algn="ctr">
              <a:lnSpc>
                <a:spcPct val="150000"/>
              </a:lnSpc>
            </a:pPr>
            <a:r>
              <a:rPr lang="en-US" b="1" dirty="0">
                <a:latin typeface="Palatino Linotype" panose="02040502050505030304" pitchFamily="18" charset="0"/>
              </a:rPr>
              <a:t>[Table 1]</a:t>
            </a:r>
          </a:p>
        </p:txBody>
      </p:sp>
      <p:sp>
        <p:nvSpPr>
          <p:cNvPr id="16" name="TextBox 15">
            <a:extLst>
              <a:ext uri="{FF2B5EF4-FFF2-40B4-BE49-F238E27FC236}">
                <a16:creationId xmlns:a16="http://schemas.microsoft.com/office/drawing/2014/main" id="{3CD5915B-6E56-420F-A5DB-293B4A469DF2}"/>
              </a:ext>
            </a:extLst>
          </p:cNvPr>
          <p:cNvSpPr txBox="1"/>
          <p:nvPr/>
        </p:nvSpPr>
        <p:spPr>
          <a:xfrm>
            <a:off x="4562883" y="5554469"/>
            <a:ext cx="2033337" cy="880947"/>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Ring Size</a:t>
            </a:r>
          </a:p>
          <a:p>
            <a:pPr algn="ctr">
              <a:lnSpc>
                <a:spcPct val="150000"/>
              </a:lnSpc>
            </a:pPr>
            <a:r>
              <a:rPr lang="en-US" b="1" dirty="0">
                <a:latin typeface="Palatino Linotype" panose="02040502050505030304" pitchFamily="18" charset="0"/>
              </a:rPr>
              <a:t>[Table 2]</a:t>
            </a:r>
          </a:p>
        </p:txBody>
      </p:sp>
      <p:sp>
        <p:nvSpPr>
          <p:cNvPr id="17" name="TextBox 16">
            <a:extLst>
              <a:ext uri="{FF2B5EF4-FFF2-40B4-BE49-F238E27FC236}">
                <a16:creationId xmlns:a16="http://schemas.microsoft.com/office/drawing/2014/main" id="{689A7537-68F9-4FC6-B4BE-054F4FC1777F}"/>
              </a:ext>
            </a:extLst>
          </p:cNvPr>
          <p:cNvSpPr txBox="1"/>
          <p:nvPr/>
        </p:nvSpPr>
        <p:spPr>
          <a:xfrm>
            <a:off x="6286775" y="5537450"/>
            <a:ext cx="2534659" cy="880947"/>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Degree of Saturation</a:t>
            </a:r>
          </a:p>
          <a:p>
            <a:pPr algn="ctr">
              <a:lnSpc>
                <a:spcPct val="150000"/>
              </a:lnSpc>
            </a:pPr>
            <a:r>
              <a:rPr lang="en-US" b="1" dirty="0">
                <a:latin typeface="Palatino Linotype" panose="02040502050505030304" pitchFamily="18" charset="0"/>
              </a:rPr>
              <a:t>[Table 3]</a:t>
            </a:r>
          </a:p>
        </p:txBody>
      </p:sp>
      <p:sp>
        <p:nvSpPr>
          <p:cNvPr id="12" name="TextBox 11">
            <a:extLst>
              <a:ext uri="{FF2B5EF4-FFF2-40B4-BE49-F238E27FC236}">
                <a16:creationId xmlns:a16="http://schemas.microsoft.com/office/drawing/2014/main" id="{CA558F5E-F0E1-41EF-A9DB-A05C739196FC}"/>
              </a:ext>
            </a:extLst>
          </p:cNvPr>
          <p:cNvSpPr txBox="1"/>
          <p:nvPr/>
        </p:nvSpPr>
        <p:spPr>
          <a:xfrm>
            <a:off x="1031042" y="5550243"/>
            <a:ext cx="2033337" cy="465448"/>
          </a:xfrm>
          <a:prstGeom prst="rect">
            <a:avLst/>
          </a:prstGeom>
          <a:noFill/>
        </p:spPr>
        <p:txBody>
          <a:bodyPr wrap="square" rtlCol="0">
            <a:spAutoFit/>
          </a:bodyPr>
          <a:lstStyle/>
          <a:p>
            <a:pPr algn="ctr">
              <a:lnSpc>
                <a:spcPct val="150000"/>
              </a:lnSpc>
            </a:pPr>
            <a:r>
              <a:rPr lang="en-US" b="1" dirty="0">
                <a:latin typeface="Palatino Linotype" panose="02040502050505030304" pitchFamily="18" charset="0"/>
              </a:rPr>
              <a:t>If Applicable</a:t>
            </a:r>
          </a:p>
        </p:txBody>
      </p:sp>
      <p:cxnSp>
        <p:nvCxnSpPr>
          <p:cNvPr id="13" name="Straight Arrow Connector 12">
            <a:extLst>
              <a:ext uri="{FF2B5EF4-FFF2-40B4-BE49-F238E27FC236}">
                <a16:creationId xmlns:a16="http://schemas.microsoft.com/office/drawing/2014/main" id="{21BEAD75-9F4E-4B1C-B46C-E3206D1C6598}"/>
              </a:ext>
            </a:extLst>
          </p:cNvPr>
          <p:cNvCxnSpPr>
            <a:cxnSpLocks/>
          </p:cNvCxnSpPr>
          <p:nvPr/>
        </p:nvCxnSpPr>
        <p:spPr>
          <a:xfrm>
            <a:off x="2051007" y="5086184"/>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5D55F4-1908-4319-AB43-746D3E71386C}"/>
              </a:ext>
            </a:extLst>
          </p:cNvPr>
          <p:cNvCxnSpPr>
            <a:cxnSpLocks/>
          </p:cNvCxnSpPr>
          <p:nvPr/>
        </p:nvCxnSpPr>
        <p:spPr>
          <a:xfrm>
            <a:off x="3868434" y="5088458"/>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025307F-6599-46E9-9EE2-85C2811864B0}"/>
              </a:ext>
            </a:extLst>
          </p:cNvPr>
          <p:cNvCxnSpPr>
            <a:cxnSpLocks/>
          </p:cNvCxnSpPr>
          <p:nvPr/>
        </p:nvCxnSpPr>
        <p:spPr>
          <a:xfrm>
            <a:off x="5535733" y="5090733"/>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AD91EAC-9AD4-4B8B-91D5-5D071FBBA8C7}"/>
              </a:ext>
            </a:extLst>
          </p:cNvPr>
          <p:cNvCxnSpPr>
            <a:cxnSpLocks/>
          </p:cNvCxnSpPr>
          <p:nvPr/>
        </p:nvCxnSpPr>
        <p:spPr>
          <a:xfrm>
            <a:off x="7530583" y="5065712"/>
            <a:ext cx="0" cy="441163"/>
          </a:xfrm>
          <a:prstGeom prst="straightConnector1">
            <a:avLst/>
          </a:prstGeom>
          <a:ln w="12700">
            <a:solidFill>
              <a:srgbClr val="30ACE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3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18</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50795" cy="2815194"/>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u="sng" dirty="0">
                <a:solidFill>
                  <a:schemeClr val="tx1">
                    <a:lumMod val="50000"/>
                  </a:schemeClr>
                </a:solidFill>
                <a:latin typeface="Palatino Linotype" panose="02040502050505030304" pitchFamily="18" charset="0"/>
              </a:rPr>
              <a:t>Before naming the compound, it is essential to identify three main aspects;</a:t>
            </a:r>
          </a:p>
          <a:p>
            <a:pPr marL="914400" lvl="1" indent="-457200" algn="just">
              <a:lnSpc>
                <a:spcPct val="150000"/>
              </a:lnSpc>
              <a:buFont typeface="+mj-lt"/>
              <a:buAutoNum type="alphaLcPeriod"/>
            </a:pPr>
            <a:r>
              <a:rPr lang="en-US" sz="2000" dirty="0">
                <a:solidFill>
                  <a:schemeClr val="tx1">
                    <a:lumMod val="50000"/>
                  </a:schemeClr>
                </a:solidFill>
                <a:latin typeface="Palatino Linotype" panose="02040502050505030304" pitchFamily="18" charset="0"/>
              </a:rPr>
              <a:t>What type of </a:t>
            </a:r>
            <a:r>
              <a:rPr lang="en-US" sz="2000" dirty="0">
                <a:solidFill>
                  <a:srgbClr val="30ACEC"/>
                </a:solidFill>
                <a:latin typeface="Palatino Linotype" panose="02040502050505030304" pitchFamily="18" charset="0"/>
              </a:rPr>
              <a:t>heteroatom </a:t>
            </a:r>
            <a:r>
              <a:rPr lang="en-US" sz="2000" b="1" dirty="0">
                <a:latin typeface="Palatino Linotype" panose="02040502050505030304" pitchFamily="18" charset="0"/>
              </a:rPr>
              <a:t>‘Z’</a:t>
            </a:r>
            <a:r>
              <a:rPr lang="en-US" sz="2000" dirty="0">
                <a:solidFill>
                  <a:schemeClr val="tx1">
                    <a:lumMod val="50000"/>
                  </a:schemeClr>
                </a:solidFill>
                <a:latin typeface="Palatino Linotype" panose="02040502050505030304" pitchFamily="18" charset="0"/>
              </a:rPr>
              <a:t> is present in the compound?</a:t>
            </a:r>
          </a:p>
          <a:p>
            <a:pPr marL="914400" lvl="1" indent="-457200" algn="just">
              <a:lnSpc>
                <a:spcPct val="150000"/>
              </a:lnSpc>
              <a:buFont typeface="+mj-lt"/>
              <a:buAutoNum type="alphaLcPeriod"/>
            </a:pPr>
            <a:r>
              <a:rPr lang="en-US" sz="2000" dirty="0">
                <a:solidFill>
                  <a:schemeClr val="tx1">
                    <a:lumMod val="50000"/>
                  </a:schemeClr>
                </a:solidFill>
                <a:latin typeface="Palatino Linotype" panose="02040502050505030304" pitchFamily="18" charset="0"/>
              </a:rPr>
              <a:t>What is </a:t>
            </a:r>
            <a:r>
              <a:rPr lang="en-US" sz="2000" dirty="0">
                <a:solidFill>
                  <a:srgbClr val="30ACEC"/>
                </a:solidFill>
                <a:latin typeface="Palatino Linotype" panose="02040502050505030304" pitchFamily="18" charset="0"/>
              </a:rPr>
              <a:t>the ring size </a:t>
            </a:r>
            <a:r>
              <a:rPr lang="en-US" sz="2000" b="1" dirty="0">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 </a:t>
            </a:r>
          </a:p>
          <a:p>
            <a:pPr marL="914400" lvl="1" indent="-457200" algn="just">
              <a:lnSpc>
                <a:spcPct val="150000"/>
              </a:lnSpc>
              <a:buFont typeface="+mj-lt"/>
              <a:buAutoNum type="alphaLcPeriod"/>
            </a:pPr>
            <a:r>
              <a:rPr lang="en-US" sz="2000" dirty="0">
                <a:latin typeface="Palatino Linotype" panose="02040502050505030304" pitchFamily="18" charset="0"/>
              </a:rPr>
              <a:t>Does</a:t>
            </a:r>
            <a:r>
              <a:rPr lang="en-US" sz="2000" dirty="0">
                <a:solidFill>
                  <a:schemeClr val="tx1">
                    <a:lumMod val="50000"/>
                  </a:schemeClr>
                </a:solidFill>
                <a:latin typeface="Palatino Linotype" panose="02040502050505030304" pitchFamily="18" charset="0"/>
              </a:rPr>
              <a:t> the compound contain a </a:t>
            </a:r>
            <a:r>
              <a:rPr lang="en-US" sz="2000" dirty="0">
                <a:solidFill>
                  <a:srgbClr val="30ACEC"/>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atom or not? And is the compound </a:t>
            </a:r>
            <a:r>
              <a:rPr lang="en-US" sz="2000" dirty="0">
                <a:solidFill>
                  <a:srgbClr val="30ACEC"/>
                </a:solidFill>
                <a:latin typeface="Palatino Linotype" panose="02040502050505030304" pitchFamily="18" charset="0"/>
              </a:rPr>
              <a:t>saturated</a:t>
            </a:r>
            <a:r>
              <a:rPr lang="en-US" sz="2000" dirty="0">
                <a:solidFill>
                  <a:schemeClr val="tx1">
                    <a:lumMod val="50000"/>
                  </a:schemeClr>
                </a:solidFill>
                <a:latin typeface="Palatino Linotype" panose="02040502050505030304" pitchFamily="18" charset="0"/>
              </a:rPr>
              <a:t> or not?</a:t>
            </a:r>
          </a:p>
        </p:txBody>
      </p:sp>
      <p:graphicFrame>
        <p:nvGraphicFramePr>
          <p:cNvPr id="6" name="Object 5">
            <a:extLst>
              <a:ext uri="{FF2B5EF4-FFF2-40B4-BE49-F238E27FC236}">
                <a16:creationId xmlns:a16="http://schemas.microsoft.com/office/drawing/2014/main" id="{70988428-30C6-4101-B38F-11CEF4148624}"/>
              </a:ext>
            </a:extLst>
          </p:cNvPr>
          <p:cNvGraphicFramePr>
            <a:graphicFrameLocks noChangeAspect="1"/>
          </p:cNvGraphicFramePr>
          <p:nvPr>
            <p:extLst>
              <p:ext uri="{D42A27DB-BD31-4B8C-83A1-F6EECF244321}">
                <p14:modId xmlns:p14="http://schemas.microsoft.com/office/powerpoint/2010/main" val="1607807231"/>
              </p:ext>
            </p:extLst>
          </p:nvPr>
        </p:nvGraphicFramePr>
        <p:xfrm>
          <a:off x="3946525" y="4529138"/>
          <a:ext cx="1908175" cy="1433512"/>
        </p:xfrm>
        <a:graphic>
          <a:graphicData uri="http://schemas.openxmlformats.org/presentationml/2006/ole">
            <mc:AlternateContent xmlns:mc="http://schemas.openxmlformats.org/markup-compatibility/2006">
              <mc:Choice xmlns:v="urn:schemas-microsoft-com:vml" Requires="v">
                <p:oleObj spid="_x0000_s12333" name="CS ChemDraw Drawing" r:id="rId3" imgW="654779" imgH="490611" progId="ChemDraw.Document.6.0">
                  <p:embed/>
                </p:oleObj>
              </mc:Choice>
              <mc:Fallback>
                <p:oleObj name="CS ChemDraw Drawing" r:id="rId3" imgW="654779" imgH="490611" progId="ChemDraw.Document.6.0">
                  <p:embed/>
                  <p:pic>
                    <p:nvPicPr>
                      <p:cNvPr id="0" name=""/>
                      <p:cNvPicPr/>
                      <p:nvPr/>
                    </p:nvPicPr>
                    <p:blipFill>
                      <a:blip r:embed="rId4"/>
                      <a:stretch>
                        <a:fillRect/>
                      </a:stretch>
                    </p:blipFill>
                    <p:spPr>
                      <a:xfrm>
                        <a:off x="3946525" y="4529138"/>
                        <a:ext cx="1908175" cy="1433512"/>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A57B07D-5865-4229-9498-940DE5E59008}"/>
              </a:ext>
            </a:extLst>
          </p:cNvPr>
          <p:cNvSpPr txBox="1"/>
          <p:nvPr/>
        </p:nvSpPr>
        <p:spPr>
          <a:xfrm>
            <a:off x="3934327" y="5906504"/>
            <a:ext cx="1720515" cy="506870"/>
          </a:xfrm>
          <a:prstGeom prst="rect">
            <a:avLst/>
          </a:prstGeom>
          <a:noFill/>
        </p:spPr>
        <p:txBody>
          <a:bodyPr wrap="square" rtlCol="0">
            <a:spAutoFit/>
          </a:bodyPr>
          <a:lstStyle/>
          <a:p>
            <a:pPr algn="just">
              <a:lnSpc>
                <a:spcPct val="150000"/>
              </a:lnSpc>
            </a:pPr>
            <a:r>
              <a:rPr lang="en-US" sz="2000" dirty="0">
                <a:solidFill>
                  <a:schemeClr val="tx1">
                    <a:lumMod val="50000"/>
                  </a:schemeClr>
                </a:solidFill>
                <a:latin typeface="Palatino Linotype" panose="02040502050505030304" pitchFamily="18" charset="0"/>
              </a:rPr>
              <a:t>n= 1, 2, 3, …..</a:t>
            </a:r>
          </a:p>
        </p:txBody>
      </p:sp>
    </p:spTree>
    <p:extLst>
      <p:ext uri="{BB962C8B-B14F-4D97-AF65-F5344CB8AC3E}">
        <p14:creationId xmlns:p14="http://schemas.microsoft.com/office/powerpoint/2010/main" val="7754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19</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98921" cy="968535"/>
          </a:xfrm>
          <a:prstGeom prst="rect">
            <a:avLst/>
          </a:prstGeom>
          <a:noFill/>
        </p:spPr>
        <p:txBody>
          <a:bodyPr wrap="square" rtlCol="0">
            <a:spAutoFit/>
          </a:bodyPr>
          <a:lstStyle/>
          <a:p>
            <a:pPr marL="457200" indent="-457200" algn="just">
              <a:lnSpc>
                <a:spcPct val="150000"/>
              </a:lnSpc>
              <a:buFont typeface="+mj-lt"/>
              <a:buAutoNum type="alphaLcPeriod"/>
            </a:pPr>
            <a:r>
              <a:rPr lang="en-US" sz="2000" dirty="0">
                <a:solidFill>
                  <a:schemeClr val="tx1">
                    <a:lumMod val="50000"/>
                  </a:schemeClr>
                </a:solidFill>
                <a:latin typeface="Palatino Linotype" panose="02040502050505030304" pitchFamily="18" charset="0"/>
              </a:rPr>
              <a:t>The type of </a:t>
            </a:r>
            <a:r>
              <a:rPr lang="en-US" sz="2000" dirty="0">
                <a:solidFill>
                  <a:srgbClr val="30ACEC"/>
                </a:solidFill>
                <a:latin typeface="Palatino Linotype" panose="02040502050505030304" pitchFamily="18" charset="0"/>
              </a:rPr>
              <a:t>heteroatom</a:t>
            </a:r>
            <a:r>
              <a:rPr lang="en-US" sz="2000" dirty="0">
                <a:solidFill>
                  <a:schemeClr val="tx1">
                    <a:lumMod val="50000"/>
                  </a:schemeClr>
                </a:solidFill>
                <a:latin typeface="Palatino Linotype" panose="02040502050505030304" pitchFamily="18" charset="0"/>
              </a:rPr>
              <a:t> is indicated by a </a:t>
            </a:r>
            <a:r>
              <a:rPr lang="en-US" sz="2000" b="1"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 according to “</a:t>
            </a:r>
            <a:r>
              <a:rPr lang="en-US" sz="2000" b="1" dirty="0">
                <a:solidFill>
                  <a:schemeClr val="tx1">
                    <a:lumMod val="50000"/>
                  </a:schemeClr>
                </a:solidFill>
                <a:latin typeface="Palatino Linotype" panose="02040502050505030304" pitchFamily="18" charset="0"/>
              </a:rPr>
              <a:t>Table 1”</a:t>
            </a:r>
            <a:r>
              <a:rPr lang="en-US" sz="2000" dirty="0">
                <a:solidFill>
                  <a:schemeClr val="tx1">
                    <a:lumMod val="50000"/>
                  </a:schemeClr>
                </a:solidFill>
                <a:latin typeface="Palatino Linotype" panose="02040502050505030304" pitchFamily="18" charset="0"/>
              </a:rPr>
              <a:t> below;</a:t>
            </a:r>
          </a:p>
        </p:txBody>
      </p:sp>
      <p:graphicFrame>
        <p:nvGraphicFramePr>
          <p:cNvPr id="5" name="Table 4">
            <a:extLst>
              <a:ext uri="{FF2B5EF4-FFF2-40B4-BE49-F238E27FC236}">
                <a16:creationId xmlns:a16="http://schemas.microsoft.com/office/drawing/2014/main" id="{6FCC2C32-9E41-4778-8DF4-4DF18F0A2679}"/>
              </a:ext>
            </a:extLst>
          </p:cNvPr>
          <p:cNvGraphicFramePr>
            <a:graphicFrameLocks noGrp="1"/>
          </p:cNvGraphicFramePr>
          <p:nvPr>
            <p:extLst>
              <p:ext uri="{D42A27DB-BD31-4B8C-83A1-F6EECF244321}">
                <p14:modId xmlns:p14="http://schemas.microsoft.com/office/powerpoint/2010/main" val="2297092382"/>
              </p:ext>
            </p:extLst>
          </p:nvPr>
        </p:nvGraphicFramePr>
        <p:xfrm>
          <a:off x="3080084" y="2275305"/>
          <a:ext cx="3408948" cy="1468120"/>
        </p:xfrm>
        <a:graphic>
          <a:graphicData uri="http://schemas.openxmlformats.org/drawingml/2006/table">
            <a:tbl>
              <a:tblPr firstRow="1" bandRow="1">
                <a:tableStyleId>{5C22544A-7EE6-4342-B048-85BDC9FD1C3A}</a:tableStyleId>
              </a:tblPr>
              <a:tblGrid>
                <a:gridCol w="1704474">
                  <a:extLst>
                    <a:ext uri="{9D8B030D-6E8A-4147-A177-3AD203B41FA5}">
                      <a16:colId xmlns:a16="http://schemas.microsoft.com/office/drawing/2014/main" val="2283220305"/>
                    </a:ext>
                  </a:extLst>
                </a:gridCol>
                <a:gridCol w="1704474">
                  <a:extLst>
                    <a:ext uri="{9D8B030D-6E8A-4147-A177-3AD203B41FA5}">
                      <a16:colId xmlns:a16="http://schemas.microsoft.com/office/drawing/2014/main" val="3580114410"/>
                    </a:ext>
                  </a:extLst>
                </a:gridCol>
              </a:tblGrid>
              <a:tr h="370840">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Heteroatom</a:t>
                      </a:r>
                    </a:p>
                  </a:txBody>
                  <a:tcPr/>
                </a:tc>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Prefix</a:t>
                      </a:r>
                    </a:p>
                  </a:txBody>
                  <a:tcPr/>
                </a:tc>
                <a:extLst>
                  <a:ext uri="{0D108BD9-81ED-4DB2-BD59-A6C34878D82A}">
                    <a16:rowId xmlns:a16="http://schemas.microsoft.com/office/drawing/2014/main" val="1777107410"/>
                  </a:ext>
                </a:extLst>
              </a:tr>
              <a:tr h="274320">
                <a:tc>
                  <a:txBody>
                    <a:bodyPr/>
                    <a:lstStyle/>
                    <a:p>
                      <a:pPr algn="ctr"/>
                      <a:r>
                        <a:rPr lang="en-US" b="1" dirty="0">
                          <a:solidFill>
                            <a:srgbClr val="FF0000"/>
                          </a:solidFill>
                          <a:effectLst/>
                          <a:latin typeface="Palatino Linotype" panose="02040502050505030304" pitchFamily="18" charset="0"/>
                        </a:rPr>
                        <a:t>O</a:t>
                      </a:r>
                    </a:p>
                  </a:txBody>
                  <a:tcPr/>
                </a:tc>
                <a:tc>
                  <a:txBody>
                    <a:bodyPr/>
                    <a:lstStyle/>
                    <a:p>
                      <a:pPr algn="ctr"/>
                      <a:r>
                        <a:rPr lang="en-US" b="1" dirty="0">
                          <a:solidFill>
                            <a:srgbClr val="595959"/>
                          </a:solidFill>
                          <a:effectLst/>
                          <a:latin typeface="Palatino Linotype" panose="02040502050505030304" pitchFamily="18" charset="0"/>
                        </a:rPr>
                        <a:t>Oxa-</a:t>
                      </a:r>
                    </a:p>
                  </a:txBody>
                  <a:tcPr/>
                </a:tc>
                <a:extLst>
                  <a:ext uri="{0D108BD9-81ED-4DB2-BD59-A6C34878D82A}">
                    <a16:rowId xmlns:a16="http://schemas.microsoft.com/office/drawing/2014/main" val="1057777361"/>
                  </a:ext>
                </a:extLst>
              </a:tr>
              <a:tr h="274320">
                <a:tc>
                  <a:txBody>
                    <a:bodyPr/>
                    <a:lstStyle/>
                    <a:p>
                      <a:pPr algn="ctr"/>
                      <a:r>
                        <a:rPr lang="en-US" b="1" dirty="0">
                          <a:solidFill>
                            <a:srgbClr val="0070C0"/>
                          </a:solidFill>
                          <a:effectLst/>
                          <a:latin typeface="Palatino Linotype" panose="02040502050505030304" pitchFamily="18" charset="0"/>
                        </a:rPr>
                        <a:t>N</a:t>
                      </a:r>
                    </a:p>
                  </a:txBody>
                  <a:tcPr/>
                </a:tc>
                <a:tc>
                  <a:txBody>
                    <a:bodyPr/>
                    <a:lstStyle/>
                    <a:p>
                      <a:pPr algn="ctr"/>
                      <a:r>
                        <a:rPr lang="en-US" b="1" dirty="0">
                          <a:solidFill>
                            <a:srgbClr val="595959"/>
                          </a:solidFill>
                          <a:effectLst/>
                          <a:latin typeface="Palatino Linotype" panose="02040502050505030304" pitchFamily="18" charset="0"/>
                        </a:rPr>
                        <a:t>Aza-</a:t>
                      </a:r>
                    </a:p>
                  </a:txBody>
                  <a:tcPr/>
                </a:tc>
                <a:extLst>
                  <a:ext uri="{0D108BD9-81ED-4DB2-BD59-A6C34878D82A}">
                    <a16:rowId xmlns:a16="http://schemas.microsoft.com/office/drawing/2014/main" val="4249135001"/>
                  </a:ext>
                </a:extLst>
              </a:tr>
              <a:tr h="274320">
                <a:tc>
                  <a:txBody>
                    <a:bodyPr/>
                    <a:lstStyle/>
                    <a:p>
                      <a:pPr algn="ctr"/>
                      <a:r>
                        <a:rPr lang="en-US" b="1" dirty="0">
                          <a:solidFill>
                            <a:srgbClr val="FFC000"/>
                          </a:solidFill>
                          <a:effectLst/>
                          <a:latin typeface="Palatino Linotype" panose="02040502050505030304" pitchFamily="18" charset="0"/>
                        </a:rPr>
                        <a:t>S</a:t>
                      </a:r>
                    </a:p>
                  </a:txBody>
                  <a:tcPr/>
                </a:tc>
                <a:tc>
                  <a:txBody>
                    <a:bodyPr/>
                    <a:lstStyle/>
                    <a:p>
                      <a:pPr algn="ctr"/>
                      <a:r>
                        <a:rPr lang="en-US" b="1" dirty="0">
                          <a:solidFill>
                            <a:srgbClr val="595959"/>
                          </a:solidFill>
                          <a:effectLst/>
                          <a:latin typeface="Palatino Linotype" panose="02040502050505030304" pitchFamily="18" charset="0"/>
                        </a:rPr>
                        <a:t>Thia-</a:t>
                      </a:r>
                    </a:p>
                  </a:txBody>
                  <a:tcPr/>
                </a:tc>
                <a:extLst>
                  <a:ext uri="{0D108BD9-81ED-4DB2-BD59-A6C34878D82A}">
                    <a16:rowId xmlns:a16="http://schemas.microsoft.com/office/drawing/2014/main" val="2002028170"/>
                  </a:ext>
                </a:extLst>
              </a:tr>
            </a:tbl>
          </a:graphicData>
        </a:graphic>
      </p:graphicFrame>
      <p:sp>
        <p:nvSpPr>
          <p:cNvPr id="7" name="TextBox 6">
            <a:extLst>
              <a:ext uri="{FF2B5EF4-FFF2-40B4-BE49-F238E27FC236}">
                <a16:creationId xmlns:a16="http://schemas.microsoft.com/office/drawing/2014/main" id="{7A5D741B-0ED4-4559-A24E-71F10B981B44}"/>
              </a:ext>
            </a:extLst>
          </p:cNvPr>
          <p:cNvSpPr txBox="1"/>
          <p:nvPr/>
        </p:nvSpPr>
        <p:spPr>
          <a:xfrm>
            <a:off x="451521" y="3652584"/>
            <a:ext cx="8512006" cy="506870"/>
          </a:xfrm>
          <a:prstGeom prst="rect">
            <a:avLst/>
          </a:prstGeom>
          <a:noFill/>
        </p:spPr>
        <p:txBody>
          <a:bodyPr wrap="square" rtlCol="0">
            <a:spAutoFit/>
          </a:bodyPr>
          <a:lstStyle/>
          <a:p>
            <a:pPr marL="457200" indent="-457200" algn="just">
              <a:lnSpc>
                <a:spcPct val="150000"/>
              </a:lnSpc>
              <a:buFont typeface="+mj-lt"/>
              <a:buAutoNum type="alphaLcPeriod" startAt="2"/>
            </a:pPr>
            <a:r>
              <a:rPr lang="en-US" sz="2000" dirty="0">
                <a:solidFill>
                  <a:schemeClr val="tx1">
                    <a:lumMod val="50000"/>
                  </a:schemeClr>
                </a:solidFill>
                <a:latin typeface="Palatino Linotype" panose="02040502050505030304" pitchFamily="18" charset="0"/>
              </a:rPr>
              <a:t>The </a:t>
            </a:r>
            <a:r>
              <a:rPr lang="en-US" sz="2000" dirty="0">
                <a:solidFill>
                  <a:srgbClr val="30ACEC"/>
                </a:solidFill>
                <a:latin typeface="Palatino Linotype" panose="02040502050505030304" pitchFamily="18" charset="0"/>
              </a:rPr>
              <a:t>ring size </a:t>
            </a:r>
            <a:r>
              <a:rPr lang="en-US" sz="2000" dirty="0">
                <a:solidFill>
                  <a:schemeClr val="tx1">
                    <a:lumMod val="50000"/>
                  </a:schemeClr>
                </a:solidFill>
                <a:latin typeface="Palatino Linotype" panose="02040502050505030304" pitchFamily="18" charset="0"/>
              </a:rPr>
              <a:t>is indicated by a </a:t>
            </a:r>
            <a:r>
              <a:rPr lang="en-US" sz="2000" b="1" i="1" dirty="0">
                <a:solidFill>
                  <a:srgbClr val="30ACEC"/>
                </a:solidFill>
                <a:latin typeface="Palatino Linotype" panose="02040502050505030304" pitchFamily="18" charset="0"/>
              </a:rPr>
              <a:t>stem</a:t>
            </a:r>
            <a:r>
              <a:rPr lang="en-US" sz="2000" dirty="0">
                <a:solidFill>
                  <a:schemeClr val="tx1">
                    <a:lumMod val="50000"/>
                  </a:schemeClr>
                </a:solidFill>
                <a:latin typeface="Palatino Linotype" panose="02040502050505030304" pitchFamily="18" charset="0"/>
              </a:rPr>
              <a:t> according to “</a:t>
            </a:r>
            <a:r>
              <a:rPr lang="en-US" sz="2000" b="1" dirty="0">
                <a:solidFill>
                  <a:schemeClr val="tx1">
                    <a:lumMod val="50000"/>
                  </a:schemeClr>
                </a:solidFill>
                <a:latin typeface="Palatino Linotype" panose="02040502050505030304" pitchFamily="18" charset="0"/>
              </a:rPr>
              <a:t>Table 2”</a:t>
            </a:r>
            <a:r>
              <a:rPr lang="en-US" sz="2000" dirty="0">
                <a:solidFill>
                  <a:schemeClr val="tx1">
                    <a:lumMod val="50000"/>
                  </a:schemeClr>
                </a:solidFill>
                <a:latin typeface="Palatino Linotype" panose="02040502050505030304" pitchFamily="18" charset="0"/>
              </a:rPr>
              <a:t> below;</a:t>
            </a:r>
          </a:p>
        </p:txBody>
      </p:sp>
      <p:graphicFrame>
        <p:nvGraphicFramePr>
          <p:cNvPr id="6" name="Table 5">
            <a:extLst>
              <a:ext uri="{FF2B5EF4-FFF2-40B4-BE49-F238E27FC236}">
                <a16:creationId xmlns:a16="http://schemas.microsoft.com/office/drawing/2014/main" id="{34C511C9-156E-478A-978A-41F07BB534F6}"/>
              </a:ext>
            </a:extLst>
          </p:cNvPr>
          <p:cNvGraphicFramePr>
            <a:graphicFrameLocks noGrp="1"/>
          </p:cNvGraphicFramePr>
          <p:nvPr>
            <p:extLst>
              <p:ext uri="{D42A27DB-BD31-4B8C-83A1-F6EECF244321}">
                <p14:modId xmlns:p14="http://schemas.microsoft.com/office/powerpoint/2010/main" val="2910749870"/>
              </p:ext>
            </p:extLst>
          </p:nvPr>
        </p:nvGraphicFramePr>
        <p:xfrm>
          <a:off x="1596195" y="4236448"/>
          <a:ext cx="6786880" cy="18592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4117569964"/>
                    </a:ext>
                  </a:extLst>
                </a:gridCol>
                <a:gridCol w="1280160">
                  <a:extLst>
                    <a:ext uri="{9D8B030D-6E8A-4147-A177-3AD203B41FA5}">
                      <a16:colId xmlns:a16="http://schemas.microsoft.com/office/drawing/2014/main" val="1941537621"/>
                    </a:ext>
                  </a:extLst>
                </a:gridCol>
                <a:gridCol w="1016000">
                  <a:extLst>
                    <a:ext uri="{9D8B030D-6E8A-4147-A177-3AD203B41FA5}">
                      <a16:colId xmlns:a16="http://schemas.microsoft.com/office/drawing/2014/main" val="2814011517"/>
                    </a:ext>
                  </a:extLst>
                </a:gridCol>
                <a:gridCol w="1097280">
                  <a:extLst>
                    <a:ext uri="{9D8B030D-6E8A-4147-A177-3AD203B41FA5}">
                      <a16:colId xmlns:a16="http://schemas.microsoft.com/office/drawing/2014/main" val="1654928642"/>
                    </a:ext>
                  </a:extLst>
                </a:gridCol>
                <a:gridCol w="1280160">
                  <a:extLst>
                    <a:ext uri="{9D8B030D-6E8A-4147-A177-3AD203B41FA5}">
                      <a16:colId xmlns:a16="http://schemas.microsoft.com/office/drawing/2014/main" val="1556195586"/>
                    </a:ext>
                  </a:extLst>
                </a:gridCol>
                <a:gridCol w="1016000">
                  <a:extLst>
                    <a:ext uri="{9D8B030D-6E8A-4147-A177-3AD203B41FA5}">
                      <a16:colId xmlns:a16="http://schemas.microsoft.com/office/drawing/2014/main" val="234328174"/>
                    </a:ext>
                  </a:extLst>
                </a:gridCol>
              </a:tblGrid>
              <a:tr h="370840">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Latin Numerals</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Latin Numerals</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extLst>
                  <a:ext uri="{0D108BD9-81ED-4DB2-BD59-A6C34878D82A}">
                    <a16:rowId xmlns:a16="http://schemas.microsoft.com/office/drawing/2014/main" val="397088820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3</a:t>
                      </a:r>
                    </a:p>
                  </a:txBody>
                  <a:tcPr anchor="ctr"/>
                </a:tc>
                <a:tc>
                  <a:txBody>
                    <a:bodyPr/>
                    <a:lstStyle/>
                    <a:p>
                      <a:pPr marL="0" algn="ctr" defTabSz="457200" rtl="1" eaLnBrk="1" latinLnBrk="0" hangingPunct="1"/>
                      <a:r>
                        <a:rPr lang="en-AU" altLang="en-US" sz="1400" b="1" kern="1200" dirty="0">
                          <a:solidFill>
                            <a:srgbClr val="595959"/>
                          </a:solidFill>
                          <a:effectLst/>
                          <a:latin typeface="Palatino Linotype" panose="02040502050505030304" pitchFamily="18" charset="0"/>
                          <a:ea typeface="+mn-ea"/>
                          <a:cs typeface="+mn-cs"/>
                        </a:rPr>
                        <a:t>tri</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ir</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7</a:t>
                      </a:r>
                    </a:p>
                  </a:txBody>
                  <a:tcPr anchor="ctr"/>
                </a:tc>
                <a:tc>
                  <a:txBody>
                    <a:bodyPr/>
                    <a:lstStyle/>
                    <a:p>
                      <a:pPr marL="0" algn="ctr" defTabSz="457200" rtl="1" eaLnBrk="1" latinLnBrk="0" hangingPunct="1"/>
                      <a:r>
                        <a:rPr lang="en-AU" altLang="en-US" sz="1400" b="1" kern="1200" dirty="0" err="1">
                          <a:solidFill>
                            <a:srgbClr val="595959"/>
                          </a:solidFill>
                          <a:effectLst/>
                          <a:latin typeface="Palatino Linotype" panose="02040502050505030304" pitchFamily="18" charset="0"/>
                          <a:ea typeface="+mn-ea"/>
                          <a:cs typeface="+mn-cs"/>
                        </a:rPr>
                        <a:t>h</a:t>
                      </a:r>
                      <a:r>
                        <a:rPr lang="en-AU" altLang="en-US" sz="1400" b="1" kern="1200" dirty="0" err="1">
                          <a:solidFill>
                            <a:srgbClr val="30ACEC"/>
                          </a:solidFill>
                          <a:effectLst/>
                          <a:latin typeface="Palatino Linotype" panose="02040502050505030304" pitchFamily="18" charset="0"/>
                          <a:ea typeface="+mn-ea"/>
                          <a:cs typeface="+mn-cs"/>
                        </a:rPr>
                        <a:t>ep</a:t>
                      </a:r>
                      <a:r>
                        <a:rPr lang="en-AU" altLang="en-US" sz="1400" b="1" kern="1200" dirty="0" err="1">
                          <a:solidFill>
                            <a:srgbClr val="595959"/>
                          </a:solidFill>
                          <a:effectLst/>
                          <a:latin typeface="Palatino Linotype" panose="02040502050505030304" pitchFamily="18" charset="0"/>
                          <a:ea typeface="+mn-ea"/>
                          <a:cs typeface="+mn-cs"/>
                        </a:rPr>
                        <a:t>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ep</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471980968"/>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4</a:t>
                      </a:r>
                    </a:p>
                  </a:txBody>
                  <a:tcPr anchor="ctr"/>
                </a:tc>
                <a:tc>
                  <a:txBody>
                    <a:bodyPr/>
                    <a:lstStyle/>
                    <a:p>
                      <a:pPr marL="0" algn="ctr" defTabSz="457200" rtl="1" eaLnBrk="1" latinLnBrk="0" hangingPunct="1"/>
                      <a:r>
                        <a:rPr lang="en-AU" altLang="en-US" sz="1400" b="1" kern="1200" dirty="0">
                          <a:solidFill>
                            <a:srgbClr val="595959"/>
                          </a:solidFill>
                          <a:effectLst/>
                          <a:latin typeface="Palatino Linotype" panose="02040502050505030304" pitchFamily="18" charset="0"/>
                          <a:ea typeface="+mn-ea"/>
                          <a:cs typeface="+mn-cs"/>
                        </a:rPr>
                        <a:t>t</a:t>
                      </a:r>
                      <a:r>
                        <a:rPr lang="en-AU" altLang="en-US" sz="1400" b="1" kern="1200" dirty="0">
                          <a:solidFill>
                            <a:srgbClr val="30ACEC"/>
                          </a:solidFill>
                          <a:effectLst/>
                          <a:latin typeface="Palatino Linotype" panose="02040502050505030304" pitchFamily="18" charset="0"/>
                          <a:ea typeface="+mn-ea"/>
                          <a:cs typeface="+mn-cs"/>
                        </a:rPr>
                        <a:t>et</a:t>
                      </a:r>
                      <a:r>
                        <a:rPr lang="en-AU" altLang="en-US" sz="1400" b="1" kern="1200" dirty="0">
                          <a:solidFill>
                            <a:srgbClr val="595959"/>
                          </a:solidFill>
                          <a:effectLst/>
                          <a:latin typeface="Palatino Linotype" panose="02040502050505030304" pitchFamily="18" charset="0"/>
                          <a:ea typeface="+mn-ea"/>
                          <a:cs typeface="+mn-cs"/>
                        </a:rPr>
                        <a:t>ra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et</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8</a:t>
                      </a:r>
                    </a:p>
                  </a:txBody>
                  <a:tcPr anchor="ctr"/>
                </a:tc>
                <a:tc>
                  <a:txBody>
                    <a:bodyPr/>
                    <a:lstStyle/>
                    <a:p>
                      <a:pPr marL="0" algn="ctr" defTabSz="457200" rtl="0" eaLnBrk="1" latinLnBrk="0" hangingPunct="1"/>
                      <a:r>
                        <a:rPr lang="en-AU" altLang="en-US" sz="1400" b="1" kern="1200" dirty="0">
                          <a:solidFill>
                            <a:srgbClr val="30ACEC"/>
                          </a:solidFill>
                          <a:effectLst/>
                          <a:latin typeface="Palatino Linotype" panose="02040502050505030304" pitchFamily="18" charset="0"/>
                          <a:ea typeface="+mn-ea"/>
                          <a:cs typeface="+mn-cs"/>
                        </a:rPr>
                        <a:t>oc</a:t>
                      </a:r>
                      <a:r>
                        <a:rPr lang="en-AU" altLang="en-US" sz="1400" b="1" kern="1200" dirty="0">
                          <a:solidFill>
                            <a:srgbClr val="595959"/>
                          </a:solidFill>
                          <a:effectLst/>
                          <a:latin typeface="Palatino Linotype" panose="02040502050505030304" pitchFamily="18" charset="0"/>
                          <a:ea typeface="+mn-ea"/>
                          <a:cs typeface="+mn-cs"/>
                        </a:rPr>
                        <a:t>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oc</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400648330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5</a:t>
                      </a:r>
                    </a:p>
                  </a:txBody>
                  <a:tcPr anchor="ctr"/>
                </a:tc>
                <a:tc>
                  <a:txBody>
                    <a:bodyPr/>
                    <a:lstStyle/>
                    <a:p>
                      <a:pPr marL="0" algn="ctr" defTabSz="457200" rtl="1" eaLnBrk="1" latinLnBrk="0" hangingPunct="1"/>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ol</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9</a:t>
                      </a:r>
                    </a:p>
                  </a:txBody>
                  <a:tcPr anchor="ctr"/>
                </a:tc>
                <a:tc>
                  <a:txBody>
                    <a:bodyPr/>
                    <a:lstStyle/>
                    <a:p>
                      <a:pPr marL="0" algn="ctr" defTabSz="457200" rtl="0" eaLnBrk="1" latinLnBrk="0" hangingPunct="1"/>
                      <a:r>
                        <a:rPr lang="en-AU" altLang="en-US" sz="1400" b="1" kern="1200" dirty="0" err="1">
                          <a:solidFill>
                            <a:srgbClr val="595959"/>
                          </a:solidFill>
                          <a:effectLst/>
                          <a:latin typeface="Palatino Linotype" panose="02040502050505030304" pitchFamily="18" charset="0"/>
                          <a:ea typeface="+mn-ea"/>
                          <a:cs typeface="+mn-cs"/>
                        </a:rPr>
                        <a:t>n</a:t>
                      </a:r>
                      <a:r>
                        <a:rPr lang="en-AU" altLang="en-US" sz="1400" b="1" kern="1200" dirty="0" err="1">
                          <a:solidFill>
                            <a:srgbClr val="30ACEC"/>
                          </a:solidFill>
                          <a:effectLst/>
                          <a:latin typeface="Palatino Linotype" panose="02040502050505030304" pitchFamily="18" charset="0"/>
                          <a:ea typeface="+mn-ea"/>
                          <a:cs typeface="+mn-cs"/>
                        </a:rPr>
                        <a:t>on</a:t>
                      </a:r>
                      <a:r>
                        <a:rPr lang="en-AU" altLang="en-US" sz="1400" b="1" kern="1200" dirty="0" err="1">
                          <a:solidFill>
                            <a:srgbClr val="595959"/>
                          </a:solidFill>
                          <a:effectLst/>
                          <a:latin typeface="Palatino Linotype" panose="02040502050505030304" pitchFamily="18" charset="0"/>
                          <a:ea typeface="+mn-ea"/>
                          <a:cs typeface="+mn-cs"/>
                        </a:rPr>
                        <a: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on</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43822393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6</a:t>
                      </a:r>
                    </a:p>
                  </a:txBody>
                  <a:tcPr anchor="ctr"/>
                </a:tc>
                <a:tc>
                  <a:txBody>
                    <a:bodyPr/>
                    <a:lstStyle/>
                    <a:p>
                      <a:pPr marL="0" algn="ctr" defTabSz="457200" rtl="1" eaLnBrk="1" latinLnBrk="0" hangingPunct="1"/>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in</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595959"/>
                          </a:solidFill>
                          <a:effectLst/>
                          <a:latin typeface="Palatino Linotype" panose="02040502050505030304" pitchFamily="18" charset="0"/>
                          <a:ea typeface="+mn-ea"/>
                          <a:cs typeface="+mn-cs"/>
                        </a:rPr>
                        <a:t>10</a:t>
                      </a:r>
                    </a:p>
                  </a:txBody>
                  <a:tcPr anchor="ctr"/>
                </a:tc>
                <a:tc>
                  <a:txBody>
                    <a:bodyPr/>
                    <a:lstStyle/>
                    <a:p>
                      <a:pPr marL="0" algn="ctr" defTabSz="457200" rtl="0" eaLnBrk="1" latinLnBrk="0" hangingPunct="1"/>
                      <a:r>
                        <a:rPr lang="en-AU" altLang="en-US" sz="1400" b="1" kern="1200" dirty="0" err="1">
                          <a:solidFill>
                            <a:srgbClr val="595959"/>
                          </a:solidFill>
                          <a:effectLst/>
                          <a:latin typeface="Palatino Linotype" panose="02040502050505030304" pitchFamily="18" charset="0"/>
                          <a:ea typeface="+mn-ea"/>
                          <a:cs typeface="+mn-cs"/>
                        </a:rPr>
                        <a:t>d</a:t>
                      </a:r>
                      <a:r>
                        <a:rPr lang="en-AU" altLang="en-US" sz="1400" b="1" kern="1200" dirty="0" err="1">
                          <a:solidFill>
                            <a:srgbClr val="30ACEC"/>
                          </a:solidFill>
                          <a:effectLst/>
                          <a:latin typeface="Palatino Linotype" panose="02040502050505030304" pitchFamily="18" charset="0"/>
                          <a:ea typeface="+mn-ea"/>
                          <a:cs typeface="+mn-cs"/>
                        </a:rPr>
                        <a:t>ec</a:t>
                      </a:r>
                      <a:r>
                        <a:rPr lang="en-AU" altLang="en-US" sz="1400" b="1" kern="1200" dirty="0" err="1">
                          <a:solidFill>
                            <a:srgbClr val="595959"/>
                          </a:solidFill>
                          <a:effectLst/>
                          <a:latin typeface="Palatino Linotype" panose="02040502050505030304" pitchFamily="18" charset="0"/>
                          <a:ea typeface="+mn-ea"/>
                          <a:cs typeface="+mn-cs"/>
                        </a:rPr>
                        <a:t>a</a:t>
                      </a:r>
                      <a:endParaRPr lang="en-US" sz="1400" b="1" kern="1200" dirty="0">
                        <a:solidFill>
                          <a:srgbClr val="595959"/>
                        </a:solidFill>
                        <a:effectLst/>
                        <a:latin typeface="Palatino Linotype" panose="02040502050505030304" pitchFamily="18" charset="0"/>
                        <a:ea typeface="+mn-ea"/>
                        <a:cs typeface="+mn-cs"/>
                      </a:endParaRP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ec</a:t>
                      </a:r>
                      <a:r>
                        <a:rPr lang="en-US" sz="1400" b="1" kern="1200" dirty="0">
                          <a:solidFill>
                            <a:srgbClr val="595959"/>
                          </a:solidFill>
                          <a:effectLst/>
                          <a:latin typeface="Palatino Linotype" panose="02040502050505030304" pitchFamily="18" charset="0"/>
                          <a:ea typeface="+mn-ea"/>
                          <a:cs typeface="+mn-cs"/>
                        </a:rPr>
                        <a:t>-</a:t>
                      </a:r>
                    </a:p>
                  </a:txBody>
                  <a:tcPr anchor="ctr"/>
                </a:tc>
                <a:extLst>
                  <a:ext uri="{0D108BD9-81ED-4DB2-BD59-A6C34878D82A}">
                    <a16:rowId xmlns:a16="http://schemas.microsoft.com/office/drawing/2014/main" val="374219565"/>
                  </a:ext>
                </a:extLst>
              </a:tr>
            </a:tbl>
          </a:graphicData>
        </a:graphic>
      </p:graphicFrame>
    </p:spTree>
    <p:extLst>
      <p:ext uri="{BB962C8B-B14F-4D97-AF65-F5344CB8AC3E}">
        <p14:creationId xmlns:p14="http://schemas.microsoft.com/office/powerpoint/2010/main" val="404594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5" name="Title 4">
            <a:extLst>
              <a:ext uri="{FF2B5EF4-FFF2-40B4-BE49-F238E27FC236}">
                <a16:creationId xmlns:a16="http://schemas.microsoft.com/office/drawing/2014/main" id="{26F46CCE-F0D7-4D1B-9B97-A5FD260DAD40}"/>
              </a:ext>
            </a:extLst>
          </p:cNvPr>
          <p:cNvSpPr>
            <a:spLocks noGrp="1"/>
          </p:cNvSpPr>
          <p:nvPr>
            <p:ph type="title"/>
          </p:nvPr>
        </p:nvSpPr>
        <p:spPr/>
        <p:txBody>
          <a:bodyPr>
            <a:normAutofit/>
          </a:bodyPr>
          <a:lstStyle/>
          <a:p>
            <a:pPr algn="l"/>
            <a:r>
              <a:rPr lang="en-US" sz="8000" b="1" u="sng" dirty="0">
                <a:solidFill>
                  <a:srgbClr val="30ACEC"/>
                </a:solidFill>
                <a:effectLst>
                  <a:outerShdw blurRad="38100" dist="38100" dir="2700000" algn="tl">
                    <a:srgbClr val="000000">
                      <a:alpha val="43137"/>
                    </a:srgbClr>
                  </a:outerShdw>
                </a:effectLst>
              </a:rPr>
              <a:t>Introduction</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a:t>
            </a:fld>
            <a:endParaRPr lang="en-US"/>
          </a:p>
        </p:txBody>
      </p:sp>
    </p:spTree>
    <p:extLst>
      <p:ext uri="{BB962C8B-B14F-4D97-AF65-F5344CB8AC3E}">
        <p14:creationId xmlns:p14="http://schemas.microsoft.com/office/powerpoint/2010/main" val="223351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20</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98921" cy="968535"/>
          </a:xfrm>
          <a:prstGeom prst="rect">
            <a:avLst/>
          </a:prstGeom>
          <a:noFill/>
        </p:spPr>
        <p:txBody>
          <a:bodyPr wrap="square" rtlCol="0">
            <a:spAutoFit/>
          </a:bodyPr>
          <a:lstStyle/>
          <a:p>
            <a:pPr marL="457200" indent="-457200" algn="just">
              <a:lnSpc>
                <a:spcPct val="150000"/>
              </a:lnSpc>
              <a:buFont typeface="+mj-lt"/>
              <a:buAutoNum type="alphaLcPeriod" startAt="3"/>
            </a:pPr>
            <a:r>
              <a:rPr lang="en-US" sz="2000" dirty="0">
                <a:solidFill>
                  <a:schemeClr val="tx1">
                    <a:lumMod val="50000"/>
                  </a:schemeClr>
                </a:solidFill>
                <a:latin typeface="Palatino Linotype" panose="02040502050505030304" pitchFamily="18" charset="0"/>
              </a:rPr>
              <a:t>The </a:t>
            </a:r>
            <a:r>
              <a:rPr lang="en-US" sz="2000" b="1" i="1" dirty="0">
                <a:solidFill>
                  <a:srgbClr val="30ACEC"/>
                </a:solidFill>
                <a:latin typeface="Palatino Linotype" panose="02040502050505030304" pitchFamily="18" charset="0"/>
              </a:rPr>
              <a:t>suffix </a:t>
            </a:r>
            <a:r>
              <a:rPr lang="en-US" sz="2000" dirty="0">
                <a:latin typeface="Palatino Linotype" panose="02040502050505030304" pitchFamily="18" charset="0"/>
              </a:rPr>
              <a:t>to indicate the </a:t>
            </a:r>
            <a:r>
              <a:rPr lang="en-US" sz="2000" dirty="0">
                <a:solidFill>
                  <a:srgbClr val="30ACEC"/>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containing and </a:t>
            </a:r>
            <a:r>
              <a:rPr lang="en-US" sz="2000" dirty="0">
                <a:latin typeface="Palatino Linotype" panose="02040502050505030304" pitchFamily="18" charset="0"/>
              </a:rPr>
              <a:t>degree of saturation </a:t>
            </a:r>
            <a:r>
              <a:rPr lang="en-US" sz="2000" dirty="0">
                <a:solidFill>
                  <a:schemeClr val="tx1">
                    <a:lumMod val="50000"/>
                  </a:schemeClr>
                </a:solidFill>
                <a:latin typeface="Palatino Linotype" panose="02040502050505030304" pitchFamily="18" charset="0"/>
              </a:rPr>
              <a:t>according to “</a:t>
            </a:r>
            <a:r>
              <a:rPr lang="en-US" sz="2000" b="1" dirty="0">
                <a:solidFill>
                  <a:schemeClr val="tx1">
                    <a:lumMod val="50000"/>
                  </a:schemeClr>
                </a:solidFill>
                <a:latin typeface="Palatino Linotype" panose="02040502050505030304" pitchFamily="18" charset="0"/>
              </a:rPr>
              <a:t>Table 3”</a:t>
            </a:r>
            <a:r>
              <a:rPr lang="en-US" sz="2000" dirty="0">
                <a:solidFill>
                  <a:schemeClr val="tx1">
                    <a:lumMod val="50000"/>
                  </a:schemeClr>
                </a:solidFill>
                <a:latin typeface="Palatino Linotype" panose="02040502050505030304" pitchFamily="18" charset="0"/>
              </a:rPr>
              <a:t> below;</a:t>
            </a:r>
          </a:p>
        </p:txBody>
      </p:sp>
      <p:graphicFrame>
        <p:nvGraphicFramePr>
          <p:cNvPr id="2" name="Table 1">
            <a:extLst>
              <a:ext uri="{FF2B5EF4-FFF2-40B4-BE49-F238E27FC236}">
                <a16:creationId xmlns:a16="http://schemas.microsoft.com/office/drawing/2014/main" id="{512A9C1A-73CA-4A71-98E0-E74C427DE02B}"/>
              </a:ext>
            </a:extLst>
          </p:cNvPr>
          <p:cNvGraphicFramePr>
            <a:graphicFrameLocks noGrp="1"/>
          </p:cNvGraphicFramePr>
          <p:nvPr>
            <p:extLst>
              <p:ext uri="{D42A27DB-BD31-4B8C-83A1-F6EECF244321}">
                <p14:modId xmlns:p14="http://schemas.microsoft.com/office/powerpoint/2010/main" val="2664052786"/>
              </p:ext>
            </p:extLst>
          </p:nvPr>
        </p:nvGraphicFramePr>
        <p:xfrm>
          <a:off x="1407694" y="2985168"/>
          <a:ext cx="7002379" cy="3078480"/>
        </p:xfrm>
        <a:graphic>
          <a:graphicData uri="http://schemas.openxmlformats.org/drawingml/2006/table">
            <a:tbl>
              <a:tblPr firstRow="1" bandRow="1">
                <a:tableStyleId>{5C22544A-7EE6-4342-B048-85BDC9FD1C3A}</a:tableStyleId>
              </a:tblPr>
              <a:tblGrid>
                <a:gridCol w="757990">
                  <a:extLst>
                    <a:ext uri="{9D8B030D-6E8A-4147-A177-3AD203B41FA5}">
                      <a16:colId xmlns:a16="http://schemas.microsoft.com/office/drawing/2014/main" val="3552078298"/>
                    </a:ext>
                  </a:extLst>
                </a:gridCol>
                <a:gridCol w="757989">
                  <a:extLst>
                    <a:ext uri="{9D8B030D-6E8A-4147-A177-3AD203B41FA5}">
                      <a16:colId xmlns:a16="http://schemas.microsoft.com/office/drawing/2014/main" val="2066035973"/>
                    </a:ext>
                  </a:extLst>
                </a:gridCol>
                <a:gridCol w="1554480">
                  <a:extLst>
                    <a:ext uri="{9D8B030D-6E8A-4147-A177-3AD203B41FA5}">
                      <a16:colId xmlns:a16="http://schemas.microsoft.com/office/drawing/2014/main" val="1417217623"/>
                    </a:ext>
                  </a:extLst>
                </a:gridCol>
                <a:gridCol w="1188720">
                  <a:extLst>
                    <a:ext uri="{9D8B030D-6E8A-4147-A177-3AD203B41FA5}">
                      <a16:colId xmlns:a16="http://schemas.microsoft.com/office/drawing/2014/main" val="2097279025"/>
                    </a:ext>
                  </a:extLst>
                </a:gridCol>
                <a:gridCol w="1554480">
                  <a:extLst>
                    <a:ext uri="{9D8B030D-6E8A-4147-A177-3AD203B41FA5}">
                      <a16:colId xmlns:a16="http://schemas.microsoft.com/office/drawing/2014/main" val="77175816"/>
                    </a:ext>
                  </a:extLst>
                </a:gridCol>
                <a:gridCol w="1188720">
                  <a:extLst>
                    <a:ext uri="{9D8B030D-6E8A-4147-A177-3AD203B41FA5}">
                      <a16:colId xmlns:a16="http://schemas.microsoft.com/office/drawing/2014/main" val="2469291831"/>
                    </a:ext>
                  </a:extLst>
                </a:gridCol>
              </a:tblGrid>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Unsaturated</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Saturated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Unsaturated</a:t>
                      </a:r>
                    </a:p>
                  </a:txBody>
                  <a:tcPr anchor="ctr"/>
                </a:tc>
                <a:tc>
                  <a:txBody>
                    <a:bodyPr/>
                    <a:lstStyle/>
                    <a:p>
                      <a:pPr marL="0" algn="ctr" defTabSz="457200" rtl="0" eaLnBrk="1" latinLnBrk="0" hangingPunct="1"/>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Saturated</a:t>
                      </a:r>
                    </a:p>
                  </a:txBody>
                  <a:tcPr anchor="ctr"/>
                </a:tc>
                <a:extLst>
                  <a:ext uri="{0D108BD9-81ED-4DB2-BD59-A6C34878D82A}">
                    <a16:rowId xmlns:a16="http://schemas.microsoft.com/office/drawing/2014/main" val="348692279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3</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ir</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idine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ene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175476712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4</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et</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idine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3566356751"/>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5</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ol</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idine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277376926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6</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in</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-e</a:t>
                      </a: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ane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4267520964"/>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7</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ep</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350158047"/>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8</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oc</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rPr>
                        <a:t>-</a:t>
                      </a:r>
                      <a:r>
                        <a:rPr kumimoji="0" lang="en-US" sz="1400" b="1" i="0" u="none" strike="noStrike" kern="1200" cap="none" spc="0" normalizeH="0" baseline="0" noProof="0" dirty="0" err="1">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3024276042"/>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9</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on</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rPr>
                        <a:t>-</a:t>
                      </a:r>
                      <a:r>
                        <a:rPr kumimoji="0" lang="en-US" sz="1400" b="1" i="0" u="none" strike="noStrike" kern="1200" cap="none" spc="0" normalizeH="0" baseline="0" noProof="0" dirty="0" err="1">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277934243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10</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ec</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chemeClr val="accent2">
                              <a:lumMod val="75000"/>
                            </a:schemeClr>
                          </a:solidFill>
                          <a:effectLst/>
                          <a:latin typeface="Palatino Linotype" panose="02040502050505030304" pitchFamily="18" charset="0"/>
                          <a:ea typeface="+mn-ea"/>
                          <a:cs typeface="+mn-cs"/>
                        </a:rPr>
                        <a:t>Perhydro-</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rPr>
                        <a:t>-</a:t>
                      </a:r>
                      <a:r>
                        <a:rPr kumimoji="0" lang="en-US" sz="1400" b="1" i="0" u="none" strike="noStrike" kern="1200" cap="none" spc="0" normalizeH="0" baseline="0" noProof="0" dirty="0" err="1">
                          <a:ln>
                            <a:noFill/>
                          </a:ln>
                          <a:solidFill>
                            <a:srgbClr val="595959"/>
                          </a:solidFill>
                          <a:effectLst/>
                          <a:uLnTx/>
                          <a:uFillTx/>
                          <a:latin typeface="Palatino Linotype" panose="02040502050505030304" pitchFamily="18" charset="0"/>
                          <a:ea typeface="+mn-ea"/>
                          <a:cs typeface="+mn-cs"/>
                        </a:rPr>
                        <a:t>ane</a:t>
                      </a:r>
                      <a:endParaRPr kumimoji="0" lang="en-US" sz="1400" b="1" i="0" u="none" strike="noStrike" kern="1200" cap="none" spc="0" normalizeH="0" baseline="0" noProof="0" dirty="0">
                        <a:ln>
                          <a:noFill/>
                        </a:ln>
                        <a:solidFill>
                          <a:srgbClr val="595959"/>
                        </a:solidFill>
                        <a:effectLst/>
                        <a:uLnTx/>
                        <a:uFillTx/>
                        <a:latin typeface="Palatino Linotype" panose="02040502050505030304" pitchFamily="18" charset="0"/>
                        <a:ea typeface="+mn-ea"/>
                        <a:cs typeface="+mn-cs"/>
                      </a:endParaRPr>
                    </a:p>
                  </a:txBody>
                  <a:tcPr/>
                </a:tc>
                <a:extLst>
                  <a:ext uri="{0D108BD9-81ED-4DB2-BD59-A6C34878D82A}">
                    <a16:rowId xmlns:a16="http://schemas.microsoft.com/office/drawing/2014/main" val="3197105668"/>
                  </a:ext>
                </a:extLst>
              </a:tr>
            </a:tbl>
          </a:graphicData>
        </a:graphic>
      </p:graphicFrame>
      <p:graphicFrame>
        <p:nvGraphicFramePr>
          <p:cNvPr id="10" name="Table 9">
            <a:extLst>
              <a:ext uri="{FF2B5EF4-FFF2-40B4-BE49-F238E27FC236}">
                <a16:creationId xmlns:a16="http://schemas.microsoft.com/office/drawing/2014/main" id="{20CD0759-F58F-463F-B2AD-1F423151BB79}"/>
              </a:ext>
            </a:extLst>
          </p:cNvPr>
          <p:cNvGraphicFramePr>
            <a:graphicFrameLocks noGrp="1"/>
          </p:cNvGraphicFramePr>
          <p:nvPr>
            <p:extLst>
              <p:ext uri="{D42A27DB-BD31-4B8C-83A1-F6EECF244321}">
                <p14:modId xmlns:p14="http://schemas.microsoft.com/office/powerpoint/2010/main" val="234285528"/>
              </p:ext>
            </p:extLst>
          </p:nvPr>
        </p:nvGraphicFramePr>
        <p:xfrm>
          <a:off x="2923670" y="2612189"/>
          <a:ext cx="5474370" cy="370840"/>
        </p:xfrm>
        <a:graphic>
          <a:graphicData uri="http://schemas.openxmlformats.org/drawingml/2006/table">
            <a:tbl>
              <a:tblPr firstRow="1" bandRow="1">
                <a:tableStyleId>{5C22544A-7EE6-4342-B048-85BDC9FD1C3A}</a:tableStyleId>
              </a:tblPr>
              <a:tblGrid>
                <a:gridCol w="2741665">
                  <a:extLst>
                    <a:ext uri="{9D8B030D-6E8A-4147-A177-3AD203B41FA5}">
                      <a16:colId xmlns:a16="http://schemas.microsoft.com/office/drawing/2014/main" val="826149793"/>
                    </a:ext>
                  </a:extLst>
                </a:gridCol>
                <a:gridCol w="2732705">
                  <a:extLst>
                    <a:ext uri="{9D8B030D-6E8A-4147-A177-3AD203B41FA5}">
                      <a16:colId xmlns:a16="http://schemas.microsoft.com/office/drawing/2014/main" val="1668035418"/>
                    </a:ext>
                  </a:extLst>
                </a:gridCol>
              </a:tblGrid>
              <a:tr h="370840">
                <a:tc>
                  <a:txBody>
                    <a:bodyPr/>
                    <a:lstStyle/>
                    <a:p>
                      <a:pPr algn="ct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 Nitrogen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without Nitrogen</a:t>
                      </a:r>
                    </a:p>
                  </a:txBody>
                  <a:tcPr/>
                </a:tc>
                <a:extLst>
                  <a:ext uri="{0D108BD9-81ED-4DB2-BD59-A6C34878D82A}">
                    <a16:rowId xmlns:a16="http://schemas.microsoft.com/office/drawing/2014/main" val="1790853336"/>
                  </a:ext>
                </a:extLst>
              </a:tr>
            </a:tbl>
          </a:graphicData>
        </a:graphic>
      </p:graphicFrame>
      <p:graphicFrame>
        <p:nvGraphicFramePr>
          <p:cNvPr id="11" name="Table 10">
            <a:extLst>
              <a:ext uri="{FF2B5EF4-FFF2-40B4-BE49-F238E27FC236}">
                <a16:creationId xmlns:a16="http://schemas.microsoft.com/office/drawing/2014/main" id="{7F78D527-2E1F-4016-A6DE-8CEE7DA3F2EB}"/>
              </a:ext>
            </a:extLst>
          </p:cNvPr>
          <p:cNvGraphicFramePr>
            <a:graphicFrameLocks noGrp="1"/>
          </p:cNvGraphicFramePr>
          <p:nvPr>
            <p:extLst>
              <p:ext uri="{D42A27DB-BD31-4B8C-83A1-F6EECF244321}">
                <p14:modId xmlns:p14="http://schemas.microsoft.com/office/powerpoint/2010/main" val="1732854526"/>
              </p:ext>
            </p:extLst>
          </p:nvPr>
        </p:nvGraphicFramePr>
        <p:xfrm>
          <a:off x="2919660" y="2225842"/>
          <a:ext cx="5474370" cy="370840"/>
        </p:xfrm>
        <a:graphic>
          <a:graphicData uri="http://schemas.openxmlformats.org/drawingml/2006/table">
            <a:tbl>
              <a:tblPr firstRow="1" bandRow="1">
                <a:tableStyleId>{5C22544A-7EE6-4342-B048-85BDC9FD1C3A}</a:tableStyleId>
              </a:tblPr>
              <a:tblGrid>
                <a:gridCol w="5474370">
                  <a:extLst>
                    <a:ext uri="{9D8B030D-6E8A-4147-A177-3AD203B41FA5}">
                      <a16:colId xmlns:a16="http://schemas.microsoft.com/office/drawing/2014/main" val="826149793"/>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Suffix</a:t>
                      </a:r>
                    </a:p>
                  </a:txBody>
                  <a:tcPr/>
                </a:tc>
                <a:extLst>
                  <a:ext uri="{0D108BD9-81ED-4DB2-BD59-A6C34878D82A}">
                    <a16:rowId xmlns:a16="http://schemas.microsoft.com/office/drawing/2014/main" val="1790853336"/>
                  </a:ext>
                </a:extLst>
              </a:tr>
            </a:tbl>
          </a:graphicData>
        </a:graphic>
      </p:graphicFrame>
      <p:sp>
        <p:nvSpPr>
          <p:cNvPr id="12" name="TextBox 11">
            <a:extLst>
              <a:ext uri="{FF2B5EF4-FFF2-40B4-BE49-F238E27FC236}">
                <a16:creationId xmlns:a16="http://schemas.microsoft.com/office/drawing/2014/main" id="{92C7D3A2-DFB3-462F-8133-5411D242B581}"/>
              </a:ext>
            </a:extLst>
          </p:cNvPr>
          <p:cNvSpPr txBox="1"/>
          <p:nvPr/>
        </p:nvSpPr>
        <p:spPr>
          <a:xfrm>
            <a:off x="1684421" y="5966656"/>
            <a:ext cx="6725653" cy="880947"/>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Unsaturated; the ring contains the largest possible number of bonds. </a:t>
            </a:r>
          </a:p>
        </p:txBody>
      </p:sp>
    </p:spTree>
    <p:extLst>
      <p:ext uri="{BB962C8B-B14F-4D97-AF65-F5344CB8AC3E}">
        <p14:creationId xmlns:p14="http://schemas.microsoft.com/office/powerpoint/2010/main" val="22755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21</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8098921" cy="968535"/>
          </a:xfrm>
          <a:prstGeom prst="rect">
            <a:avLst/>
          </a:prstGeom>
          <a:noFill/>
        </p:spPr>
        <p:txBody>
          <a:bodyPr wrap="square" rtlCol="0">
            <a:spAutoFit/>
          </a:bodyPr>
          <a:lstStyle/>
          <a:p>
            <a:pPr marL="457200" indent="-4572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The </a:t>
            </a:r>
            <a:r>
              <a:rPr lang="en-US" sz="2000" b="1" i="1" dirty="0">
                <a:solidFill>
                  <a:srgbClr val="30ACEC"/>
                </a:solidFill>
                <a:latin typeface="Palatino Linotype" panose="02040502050505030304" pitchFamily="18" charset="0"/>
              </a:rPr>
              <a:t>suffix </a:t>
            </a:r>
            <a:r>
              <a:rPr lang="en-US" sz="2000" dirty="0">
                <a:solidFill>
                  <a:schemeClr val="tx1">
                    <a:lumMod val="50000"/>
                  </a:schemeClr>
                </a:solidFill>
                <a:latin typeface="Palatino Linotype" panose="02040502050505030304" pitchFamily="18" charset="0"/>
              </a:rPr>
              <a:t>for </a:t>
            </a:r>
            <a:r>
              <a:rPr lang="en-US" sz="2000" dirty="0">
                <a:solidFill>
                  <a:srgbClr val="30ACEC"/>
                </a:solidFill>
                <a:latin typeface="Palatino Linotype" panose="02040502050505030304" pitchFamily="18" charset="0"/>
              </a:rPr>
              <a:t>partially</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heterocyclic compounds, according to “</a:t>
            </a:r>
            <a:r>
              <a:rPr lang="en-US" sz="2000" b="1" dirty="0">
                <a:solidFill>
                  <a:schemeClr val="tx1">
                    <a:lumMod val="50000"/>
                  </a:schemeClr>
                </a:solidFill>
                <a:latin typeface="Palatino Linotype" panose="02040502050505030304" pitchFamily="18" charset="0"/>
              </a:rPr>
              <a:t>Table 4”</a:t>
            </a:r>
            <a:r>
              <a:rPr lang="en-US" sz="2000" dirty="0">
                <a:solidFill>
                  <a:schemeClr val="tx1">
                    <a:lumMod val="50000"/>
                  </a:schemeClr>
                </a:solidFill>
                <a:latin typeface="Palatino Linotype" panose="02040502050505030304" pitchFamily="18" charset="0"/>
              </a:rPr>
              <a:t> below;</a:t>
            </a:r>
          </a:p>
        </p:txBody>
      </p:sp>
      <p:graphicFrame>
        <p:nvGraphicFramePr>
          <p:cNvPr id="2" name="Table 1">
            <a:extLst>
              <a:ext uri="{FF2B5EF4-FFF2-40B4-BE49-F238E27FC236}">
                <a16:creationId xmlns:a16="http://schemas.microsoft.com/office/drawing/2014/main" id="{512A9C1A-73CA-4A71-98E0-E74C427DE02B}"/>
              </a:ext>
            </a:extLst>
          </p:cNvPr>
          <p:cNvGraphicFramePr>
            <a:graphicFrameLocks noGrp="1"/>
          </p:cNvGraphicFramePr>
          <p:nvPr>
            <p:extLst>
              <p:ext uri="{D42A27DB-BD31-4B8C-83A1-F6EECF244321}">
                <p14:modId xmlns:p14="http://schemas.microsoft.com/office/powerpoint/2010/main" val="3599582205"/>
              </p:ext>
            </p:extLst>
          </p:nvPr>
        </p:nvGraphicFramePr>
        <p:xfrm>
          <a:off x="1395662" y="3237831"/>
          <a:ext cx="7002379" cy="1249680"/>
        </p:xfrm>
        <a:graphic>
          <a:graphicData uri="http://schemas.openxmlformats.org/drawingml/2006/table">
            <a:tbl>
              <a:tblPr firstRow="1" bandRow="1">
                <a:tableStyleId>{5C22544A-7EE6-4342-B048-85BDC9FD1C3A}</a:tableStyleId>
              </a:tblPr>
              <a:tblGrid>
                <a:gridCol w="757990">
                  <a:extLst>
                    <a:ext uri="{9D8B030D-6E8A-4147-A177-3AD203B41FA5}">
                      <a16:colId xmlns:a16="http://schemas.microsoft.com/office/drawing/2014/main" val="3552078298"/>
                    </a:ext>
                  </a:extLst>
                </a:gridCol>
                <a:gridCol w="757989">
                  <a:extLst>
                    <a:ext uri="{9D8B030D-6E8A-4147-A177-3AD203B41FA5}">
                      <a16:colId xmlns:a16="http://schemas.microsoft.com/office/drawing/2014/main" val="2066035973"/>
                    </a:ext>
                  </a:extLst>
                </a:gridCol>
                <a:gridCol w="2743200">
                  <a:extLst>
                    <a:ext uri="{9D8B030D-6E8A-4147-A177-3AD203B41FA5}">
                      <a16:colId xmlns:a16="http://schemas.microsoft.com/office/drawing/2014/main" val="1417217623"/>
                    </a:ext>
                  </a:extLst>
                </a:gridCol>
                <a:gridCol w="2743200">
                  <a:extLst>
                    <a:ext uri="{9D8B030D-6E8A-4147-A177-3AD203B41FA5}">
                      <a16:colId xmlns:a16="http://schemas.microsoft.com/office/drawing/2014/main" val="77175816"/>
                    </a:ext>
                  </a:extLst>
                </a:gridCol>
              </a:tblGrid>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Size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Stem</a:t>
                      </a: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Partially Unsaturated</a:t>
                      </a:r>
                      <a:endPar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endParaRPr>
                    </a:p>
                  </a:txBody>
                  <a:tcPr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348692279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4</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a:solidFill>
                            <a:srgbClr val="30ACEC"/>
                          </a:solidFill>
                          <a:effectLst/>
                          <a:latin typeface="Palatino Linotype" panose="02040502050505030304" pitchFamily="18" charset="0"/>
                          <a:ea typeface="+mn-ea"/>
                          <a:cs typeface="+mn-cs"/>
                        </a:rPr>
                        <a:t>et</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ene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1754767126"/>
                  </a:ext>
                </a:extLst>
              </a:tr>
              <a:tr h="274320">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5</a:t>
                      </a: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30ACEC"/>
                          </a:solidFill>
                          <a:effectLst/>
                          <a:latin typeface="Palatino Linotype" panose="02040502050505030304" pitchFamily="18" charset="0"/>
                          <a:ea typeface="+mn-ea"/>
                          <a:cs typeface="+mn-cs"/>
                        </a:rPr>
                        <a:t>ol</a:t>
                      </a:r>
                      <a:r>
                        <a:rPr lang="en-US" sz="1400" b="1" kern="1200" dirty="0">
                          <a:solidFill>
                            <a:srgbClr val="595959"/>
                          </a:solidFill>
                          <a:effectLst/>
                          <a:latin typeface="Palatino Linotype" panose="02040502050505030304" pitchFamily="18" charset="0"/>
                          <a:ea typeface="+mn-ea"/>
                          <a:cs typeface="+mn-cs"/>
                        </a:rPr>
                        <a:t>-</a:t>
                      </a:r>
                    </a:p>
                  </a:txBody>
                  <a:tcPr anchor="ct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ine</a:t>
                      </a:r>
                      <a:endParaRPr lang="en-US" sz="1400" b="1" kern="1200" dirty="0">
                        <a:solidFill>
                          <a:srgbClr val="595959"/>
                        </a:solidFill>
                        <a:effectLst/>
                        <a:latin typeface="Palatino Linotype" panose="02040502050505030304" pitchFamily="18" charset="0"/>
                        <a:ea typeface="+mn-ea"/>
                        <a:cs typeface="+mn-cs"/>
                      </a:endParaRPr>
                    </a:p>
                  </a:txBody>
                  <a:tcPr/>
                </a:tc>
                <a:tc>
                  <a:txBody>
                    <a:bodyPr/>
                    <a:lstStyle/>
                    <a:p>
                      <a:pPr marL="0" algn="ctr" defTabSz="457200" rtl="0" eaLnBrk="1" latinLnBrk="0" hangingPunct="1"/>
                      <a:r>
                        <a:rPr lang="en-US" sz="1400" b="1" kern="1200" dirty="0">
                          <a:solidFill>
                            <a:srgbClr val="595959"/>
                          </a:solidFill>
                          <a:effectLst/>
                          <a:latin typeface="Palatino Linotype" panose="02040502050505030304" pitchFamily="18" charset="0"/>
                          <a:ea typeface="+mn-ea"/>
                          <a:cs typeface="+mn-cs"/>
                        </a:rPr>
                        <a:t>-</a:t>
                      </a:r>
                      <a:r>
                        <a:rPr lang="en-US" sz="1400" b="1" kern="1200" dirty="0" err="1">
                          <a:solidFill>
                            <a:srgbClr val="595959"/>
                          </a:solidFill>
                          <a:effectLst/>
                          <a:latin typeface="Palatino Linotype" panose="02040502050505030304" pitchFamily="18" charset="0"/>
                          <a:ea typeface="+mn-ea"/>
                          <a:cs typeface="+mn-cs"/>
                        </a:rPr>
                        <a:t>ene</a:t>
                      </a:r>
                      <a:endParaRPr lang="en-US" sz="1400" b="1" kern="1200" dirty="0">
                        <a:solidFill>
                          <a:srgbClr val="595959"/>
                        </a:solidFill>
                        <a:effectLst/>
                        <a:latin typeface="Palatino Linotype" panose="02040502050505030304" pitchFamily="18" charset="0"/>
                        <a:ea typeface="+mn-ea"/>
                        <a:cs typeface="+mn-cs"/>
                      </a:endParaRPr>
                    </a:p>
                  </a:txBody>
                  <a:tcPr/>
                </a:tc>
                <a:extLst>
                  <a:ext uri="{0D108BD9-81ED-4DB2-BD59-A6C34878D82A}">
                    <a16:rowId xmlns:a16="http://schemas.microsoft.com/office/drawing/2014/main" val="3566356751"/>
                  </a:ext>
                </a:extLst>
              </a:tr>
            </a:tbl>
          </a:graphicData>
        </a:graphic>
      </p:graphicFrame>
      <p:graphicFrame>
        <p:nvGraphicFramePr>
          <p:cNvPr id="10" name="Table 9">
            <a:extLst>
              <a:ext uri="{FF2B5EF4-FFF2-40B4-BE49-F238E27FC236}">
                <a16:creationId xmlns:a16="http://schemas.microsoft.com/office/drawing/2014/main" id="{20CD0759-F58F-463F-B2AD-1F423151BB79}"/>
              </a:ext>
            </a:extLst>
          </p:cNvPr>
          <p:cNvGraphicFramePr>
            <a:graphicFrameLocks noGrp="1"/>
          </p:cNvGraphicFramePr>
          <p:nvPr>
            <p:extLst>
              <p:ext uri="{D42A27DB-BD31-4B8C-83A1-F6EECF244321}">
                <p14:modId xmlns:p14="http://schemas.microsoft.com/office/powerpoint/2010/main" val="2256746433"/>
              </p:ext>
            </p:extLst>
          </p:nvPr>
        </p:nvGraphicFramePr>
        <p:xfrm>
          <a:off x="2911638" y="2864852"/>
          <a:ext cx="5474370" cy="370840"/>
        </p:xfrm>
        <a:graphic>
          <a:graphicData uri="http://schemas.openxmlformats.org/drawingml/2006/table">
            <a:tbl>
              <a:tblPr firstRow="1" bandRow="1">
                <a:tableStyleId>{5C22544A-7EE6-4342-B048-85BDC9FD1C3A}</a:tableStyleId>
              </a:tblPr>
              <a:tblGrid>
                <a:gridCol w="2741665">
                  <a:extLst>
                    <a:ext uri="{9D8B030D-6E8A-4147-A177-3AD203B41FA5}">
                      <a16:colId xmlns:a16="http://schemas.microsoft.com/office/drawing/2014/main" val="826149793"/>
                    </a:ext>
                  </a:extLst>
                </a:gridCol>
                <a:gridCol w="2732705">
                  <a:extLst>
                    <a:ext uri="{9D8B030D-6E8A-4147-A177-3AD203B41FA5}">
                      <a16:colId xmlns:a16="http://schemas.microsoft.com/office/drawing/2014/main" val="1668035418"/>
                    </a:ext>
                  </a:extLst>
                </a:gridCol>
              </a:tblGrid>
              <a:tr h="370840">
                <a:tc>
                  <a:txBody>
                    <a:bodyPr/>
                    <a:lstStyle/>
                    <a:p>
                      <a:pPr algn="ct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 Nitrogen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Ring without Nitrogen</a:t>
                      </a:r>
                    </a:p>
                  </a:txBody>
                  <a:tcPr/>
                </a:tc>
                <a:extLst>
                  <a:ext uri="{0D108BD9-81ED-4DB2-BD59-A6C34878D82A}">
                    <a16:rowId xmlns:a16="http://schemas.microsoft.com/office/drawing/2014/main" val="1790853336"/>
                  </a:ext>
                </a:extLst>
              </a:tr>
            </a:tbl>
          </a:graphicData>
        </a:graphic>
      </p:graphicFrame>
      <p:graphicFrame>
        <p:nvGraphicFramePr>
          <p:cNvPr id="11" name="Table 10">
            <a:extLst>
              <a:ext uri="{FF2B5EF4-FFF2-40B4-BE49-F238E27FC236}">
                <a16:creationId xmlns:a16="http://schemas.microsoft.com/office/drawing/2014/main" id="{7F78D527-2E1F-4016-A6DE-8CEE7DA3F2EB}"/>
              </a:ext>
            </a:extLst>
          </p:cNvPr>
          <p:cNvGraphicFramePr>
            <a:graphicFrameLocks noGrp="1"/>
          </p:cNvGraphicFramePr>
          <p:nvPr>
            <p:extLst>
              <p:ext uri="{D42A27DB-BD31-4B8C-83A1-F6EECF244321}">
                <p14:modId xmlns:p14="http://schemas.microsoft.com/office/powerpoint/2010/main" val="2584396766"/>
              </p:ext>
            </p:extLst>
          </p:nvPr>
        </p:nvGraphicFramePr>
        <p:xfrm>
          <a:off x="2907628" y="2478505"/>
          <a:ext cx="5474370" cy="370840"/>
        </p:xfrm>
        <a:graphic>
          <a:graphicData uri="http://schemas.openxmlformats.org/drawingml/2006/table">
            <a:tbl>
              <a:tblPr firstRow="1" bandRow="1">
                <a:tableStyleId>{5C22544A-7EE6-4342-B048-85BDC9FD1C3A}</a:tableStyleId>
              </a:tblPr>
              <a:tblGrid>
                <a:gridCol w="5474370">
                  <a:extLst>
                    <a:ext uri="{9D8B030D-6E8A-4147-A177-3AD203B41FA5}">
                      <a16:colId xmlns:a16="http://schemas.microsoft.com/office/drawing/2014/main" val="826149793"/>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outerShdw blurRad="38100" dist="38100" dir="2700000" algn="tl">
                              <a:srgbClr val="000000">
                                <a:alpha val="43137"/>
                              </a:srgbClr>
                            </a:outerShdw>
                          </a:effectLst>
                          <a:latin typeface="Palatino Linotype" panose="02040502050505030304" pitchFamily="18" charset="0"/>
                          <a:ea typeface="+mn-ea"/>
                          <a:cs typeface="+mn-cs"/>
                        </a:rPr>
                        <a:t>Suffix</a:t>
                      </a:r>
                    </a:p>
                  </a:txBody>
                  <a:tcPr/>
                </a:tc>
                <a:extLst>
                  <a:ext uri="{0D108BD9-81ED-4DB2-BD59-A6C34878D82A}">
                    <a16:rowId xmlns:a16="http://schemas.microsoft.com/office/drawing/2014/main" val="1790853336"/>
                  </a:ext>
                </a:extLst>
              </a:tr>
            </a:tbl>
          </a:graphicData>
        </a:graphic>
      </p:graphicFrame>
      <p:sp>
        <p:nvSpPr>
          <p:cNvPr id="9" name="Rectangle 8">
            <a:extLst>
              <a:ext uri="{FF2B5EF4-FFF2-40B4-BE49-F238E27FC236}">
                <a16:creationId xmlns:a16="http://schemas.microsoft.com/office/drawing/2014/main" id="{8440479C-857B-43F5-897D-0009AC49791C}"/>
              </a:ext>
            </a:extLst>
          </p:cNvPr>
          <p:cNvSpPr/>
          <p:nvPr/>
        </p:nvSpPr>
        <p:spPr>
          <a:xfrm>
            <a:off x="840873" y="4641977"/>
            <a:ext cx="8039100" cy="1430200"/>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2000" dirty="0">
                <a:latin typeface="Palatino Linotype" panose="02040502050505030304" pitchFamily="18" charset="0"/>
              </a:rPr>
              <a:t>According to this system heterocycles are named by combining appropriate </a:t>
            </a:r>
            <a:r>
              <a:rPr lang="en-US" sz="2000" b="1" i="1" dirty="0">
                <a:solidFill>
                  <a:srgbClr val="30ACEC"/>
                </a:solidFill>
                <a:latin typeface="Palatino Linotype" panose="02040502050505030304" pitchFamily="18" charset="0"/>
              </a:rPr>
              <a:t>prefix</a:t>
            </a:r>
            <a:r>
              <a:rPr lang="en-US" sz="2000" dirty="0">
                <a:latin typeface="Palatino Linotype" panose="02040502050505030304" pitchFamily="18" charset="0"/>
              </a:rPr>
              <a:t>,</a:t>
            </a:r>
            <a:r>
              <a:rPr lang="en-US" sz="2000" b="1" i="1" dirty="0">
                <a:solidFill>
                  <a:srgbClr val="30ACEC"/>
                </a:solidFill>
                <a:latin typeface="Palatino Linotype" panose="02040502050505030304" pitchFamily="18" charset="0"/>
              </a:rPr>
              <a:t> stem</a:t>
            </a:r>
            <a:r>
              <a:rPr lang="en-US" sz="2000" dirty="0">
                <a:latin typeface="Palatino Linotype" panose="02040502050505030304" pitchFamily="18" charset="0"/>
              </a:rPr>
              <a:t>,</a:t>
            </a:r>
            <a:r>
              <a:rPr lang="en-US" sz="2000" b="1" i="1" dirty="0">
                <a:solidFill>
                  <a:srgbClr val="30ACEC"/>
                </a:solidFill>
                <a:latin typeface="Palatino Linotype" panose="02040502050505030304" pitchFamily="18" charset="0"/>
              </a:rPr>
              <a:t> </a:t>
            </a:r>
            <a:r>
              <a:rPr lang="en-US" sz="2000" dirty="0">
                <a:latin typeface="Palatino Linotype" panose="02040502050505030304" pitchFamily="18" charset="0"/>
              </a:rPr>
              <a:t>and</a:t>
            </a:r>
            <a:r>
              <a:rPr lang="en-US" sz="2000" b="1" i="1" dirty="0">
                <a:solidFill>
                  <a:srgbClr val="30ACEC"/>
                </a:solidFill>
                <a:latin typeface="Palatino Linotype" panose="02040502050505030304" pitchFamily="18" charset="0"/>
              </a:rPr>
              <a:t> suffix</a:t>
            </a:r>
            <a:r>
              <a:rPr lang="en-US" sz="2000" dirty="0">
                <a:latin typeface="Palatino Linotype" panose="02040502050505030304" pitchFamily="18" charset="0"/>
              </a:rPr>
              <a:t>,</a:t>
            </a:r>
            <a:r>
              <a:rPr lang="en-US" sz="2000" b="1" i="1" dirty="0">
                <a:solidFill>
                  <a:srgbClr val="30ACEC"/>
                </a:solidFill>
                <a:latin typeface="Palatino Linotype" panose="02040502050505030304" pitchFamily="18" charset="0"/>
              </a:rPr>
              <a:t> </a:t>
            </a:r>
            <a:r>
              <a:rPr lang="en-US" sz="2000" dirty="0">
                <a:latin typeface="Palatino Linotype" panose="02040502050505030304" pitchFamily="18" charset="0"/>
              </a:rPr>
              <a:t>the letter “</a:t>
            </a:r>
            <a:r>
              <a:rPr lang="en-US" sz="2000" b="1" dirty="0">
                <a:latin typeface="Palatino Linotype" panose="02040502050505030304" pitchFamily="18" charset="0"/>
              </a:rPr>
              <a:t>a</a:t>
            </a:r>
            <a:r>
              <a:rPr lang="en-US" sz="2000" dirty="0">
                <a:latin typeface="Palatino Linotype" panose="02040502050505030304" pitchFamily="18" charset="0"/>
              </a:rPr>
              <a:t>” in the </a:t>
            </a:r>
            <a:r>
              <a:rPr lang="en-US" sz="2000" b="1" i="1" dirty="0">
                <a:solidFill>
                  <a:srgbClr val="30ACEC"/>
                </a:solidFill>
                <a:latin typeface="Palatino Linotype" panose="02040502050505030304" pitchFamily="18" charset="0"/>
              </a:rPr>
              <a:t>prefix</a:t>
            </a:r>
            <a:r>
              <a:rPr lang="en-US" sz="2000" dirty="0">
                <a:latin typeface="Palatino Linotype" panose="02040502050505030304" pitchFamily="18" charset="0"/>
              </a:rPr>
              <a:t> is omitted where necessary.</a:t>
            </a:r>
          </a:p>
        </p:txBody>
      </p:sp>
    </p:spTree>
    <p:extLst>
      <p:ext uri="{BB962C8B-B14F-4D97-AF65-F5344CB8AC3E}">
        <p14:creationId xmlns:p14="http://schemas.microsoft.com/office/powerpoint/2010/main" val="12897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22</a:t>
            </a:fld>
            <a:endParaRPr lang="en-US"/>
          </a:p>
        </p:txBody>
      </p:sp>
      <p:sp>
        <p:nvSpPr>
          <p:cNvPr id="8" name="Rectangle 7">
            <a:extLst>
              <a:ext uri="{FF2B5EF4-FFF2-40B4-BE49-F238E27FC236}">
                <a16:creationId xmlns:a16="http://schemas.microsoft.com/office/drawing/2014/main" id="{D88CC349-90F9-46A6-A1C6-BF4C68D39C34}"/>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Rules:</a:t>
            </a:r>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0" name="Object 9">
            <a:extLst>
              <a:ext uri="{FF2B5EF4-FFF2-40B4-BE49-F238E27FC236}">
                <a16:creationId xmlns:a16="http://schemas.microsoft.com/office/drawing/2014/main" id="{A8EAEE2E-8947-4D38-B4E7-8369E366491E}"/>
              </a:ext>
            </a:extLst>
          </p:cNvPr>
          <p:cNvGraphicFramePr>
            <a:graphicFrameLocks noChangeAspect="1"/>
          </p:cNvGraphicFramePr>
          <p:nvPr>
            <p:extLst>
              <p:ext uri="{D42A27DB-BD31-4B8C-83A1-F6EECF244321}">
                <p14:modId xmlns:p14="http://schemas.microsoft.com/office/powerpoint/2010/main" val="3723436889"/>
              </p:ext>
            </p:extLst>
          </p:nvPr>
        </p:nvGraphicFramePr>
        <p:xfrm>
          <a:off x="3350389" y="2675271"/>
          <a:ext cx="1078654" cy="1210260"/>
        </p:xfrm>
        <a:graphic>
          <a:graphicData uri="http://schemas.openxmlformats.org/presentationml/2006/ole">
            <mc:AlternateContent xmlns:mc="http://schemas.openxmlformats.org/markup-compatibility/2006">
              <mc:Choice xmlns:v="urn:schemas-microsoft-com:vml" Requires="v">
                <p:oleObj spid="_x0000_s15658" name="CS ChemDraw Drawing" r:id="rId3" imgW="844150" imgH="947591" progId="ChemDraw.Document.6.0">
                  <p:embed/>
                </p:oleObj>
              </mc:Choice>
              <mc:Fallback>
                <p:oleObj name="CS ChemDraw Drawing" r:id="rId3" imgW="844150" imgH="947591"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4"/>
                      <a:stretch>
                        <a:fillRect/>
                      </a:stretch>
                    </p:blipFill>
                    <p:spPr>
                      <a:xfrm>
                        <a:off x="3350389" y="2675271"/>
                        <a:ext cx="1078654" cy="121026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2D68CFA0-2816-4ACA-9148-8A868C8C72D5}"/>
              </a:ext>
            </a:extLst>
          </p:cNvPr>
          <p:cNvSpPr txBox="1"/>
          <p:nvPr/>
        </p:nvSpPr>
        <p:spPr>
          <a:xfrm>
            <a:off x="2791327" y="3800992"/>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graphicFrame>
        <p:nvGraphicFramePr>
          <p:cNvPr id="15" name="Object 14">
            <a:extLst>
              <a:ext uri="{FF2B5EF4-FFF2-40B4-BE49-F238E27FC236}">
                <a16:creationId xmlns:a16="http://schemas.microsoft.com/office/drawing/2014/main" id="{2365E249-D014-4F9A-8171-812A7527A2A6}"/>
              </a:ext>
            </a:extLst>
          </p:cNvPr>
          <p:cNvGraphicFramePr>
            <a:graphicFrameLocks noChangeAspect="1"/>
          </p:cNvGraphicFramePr>
          <p:nvPr>
            <p:extLst>
              <p:ext uri="{D42A27DB-BD31-4B8C-83A1-F6EECF244321}">
                <p14:modId xmlns:p14="http://schemas.microsoft.com/office/powerpoint/2010/main" val="4242782718"/>
              </p:ext>
            </p:extLst>
          </p:nvPr>
        </p:nvGraphicFramePr>
        <p:xfrm>
          <a:off x="5112583" y="2538662"/>
          <a:ext cx="1033715" cy="1331745"/>
        </p:xfrm>
        <a:graphic>
          <a:graphicData uri="http://schemas.openxmlformats.org/presentationml/2006/ole">
            <mc:AlternateContent xmlns:mc="http://schemas.openxmlformats.org/markup-compatibility/2006">
              <mc:Choice xmlns:v="urn:schemas-microsoft-com:vml" Requires="v">
                <p:oleObj spid="_x0000_s15659" name="CS ChemDraw Drawing" r:id="rId5" imgW="891110" imgH="1145814" progId="ChemDraw.Document.6.0">
                  <p:embed/>
                </p:oleObj>
              </mc:Choice>
              <mc:Fallback>
                <p:oleObj name="CS ChemDraw Drawing" r:id="rId5" imgW="891110" imgH="1145814" progId="ChemDraw.Document.6.0">
                  <p:embed/>
                  <p:pic>
                    <p:nvPicPr>
                      <p:cNvPr id="15" name="Object 14">
                        <a:extLst>
                          <a:ext uri="{FF2B5EF4-FFF2-40B4-BE49-F238E27FC236}">
                            <a16:creationId xmlns:a16="http://schemas.microsoft.com/office/drawing/2014/main" id="{2365E249-D014-4F9A-8171-812A7527A2A6}"/>
                          </a:ext>
                        </a:extLst>
                      </p:cNvPr>
                      <p:cNvPicPr/>
                      <p:nvPr/>
                    </p:nvPicPr>
                    <p:blipFill>
                      <a:blip r:embed="rId6"/>
                      <a:stretch>
                        <a:fillRect/>
                      </a:stretch>
                    </p:blipFill>
                    <p:spPr>
                      <a:xfrm>
                        <a:off x="5112583" y="2538662"/>
                        <a:ext cx="1033715" cy="133174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25B6FD67-0082-404F-934C-379DD9B454B0}"/>
              </a:ext>
            </a:extLst>
          </p:cNvPr>
          <p:cNvSpPr txBox="1"/>
          <p:nvPr/>
        </p:nvSpPr>
        <p:spPr>
          <a:xfrm>
            <a:off x="4604085" y="3821045"/>
            <a:ext cx="226627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in + </a:t>
            </a:r>
            <a:r>
              <a:rPr lang="en-US" b="1" dirty="0">
                <a:solidFill>
                  <a:schemeClr val="accent2">
                    <a:lumMod val="75000"/>
                  </a:schemeClr>
                </a:solidFill>
                <a:latin typeface="Palatino Linotype" panose="02040502050505030304" pitchFamily="18" charset="0"/>
              </a:rPr>
              <a:t>Perhydro</a:t>
            </a:r>
            <a:endParaRPr lang="en-US" b="1" dirty="0">
              <a:solidFill>
                <a:srgbClr val="595959"/>
              </a:solidFill>
              <a:latin typeface="Palatino Linotype" panose="02040502050505030304" pitchFamily="18" charset="0"/>
            </a:endParaRPr>
          </a:p>
        </p:txBody>
      </p:sp>
      <p:graphicFrame>
        <p:nvGraphicFramePr>
          <p:cNvPr id="18" name="Object 17">
            <a:extLst>
              <a:ext uri="{FF2B5EF4-FFF2-40B4-BE49-F238E27FC236}">
                <a16:creationId xmlns:a16="http://schemas.microsoft.com/office/drawing/2014/main" id="{D7EB297A-9E97-4C2B-BC48-96F97065F862}"/>
              </a:ext>
            </a:extLst>
          </p:cNvPr>
          <p:cNvGraphicFramePr>
            <a:graphicFrameLocks noChangeAspect="1"/>
          </p:cNvGraphicFramePr>
          <p:nvPr>
            <p:extLst>
              <p:ext uri="{D42A27DB-BD31-4B8C-83A1-F6EECF244321}">
                <p14:modId xmlns:p14="http://schemas.microsoft.com/office/powerpoint/2010/main" val="2485443375"/>
              </p:ext>
            </p:extLst>
          </p:nvPr>
        </p:nvGraphicFramePr>
        <p:xfrm>
          <a:off x="6918493" y="2580936"/>
          <a:ext cx="1064461" cy="1242517"/>
        </p:xfrm>
        <a:graphic>
          <a:graphicData uri="http://schemas.openxmlformats.org/presentationml/2006/ole">
            <mc:AlternateContent xmlns:mc="http://schemas.openxmlformats.org/markup-compatibility/2006">
              <mc:Choice xmlns:v="urn:schemas-microsoft-com:vml" Requires="v">
                <p:oleObj spid="_x0000_s15660" name="CS ChemDraw Drawing" r:id="rId7" imgW="891110" imgH="1038987" progId="ChemDraw.Document.6.0">
                  <p:embed/>
                </p:oleObj>
              </mc:Choice>
              <mc:Fallback>
                <p:oleObj name="CS ChemDraw Drawing" r:id="rId7" imgW="891110" imgH="1038987" progId="ChemDraw.Document.6.0">
                  <p:embed/>
                  <p:pic>
                    <p:nvPicPr>
                      <p:cNvPr id="18" name="Object 17">
                        <a:extLst>
                          <a:ext uri="{FF2B5EF4-FFF2-40B4-BE49-F238E27FC236}">
                            <a16:creationId xmlns:a16="http://schemas.microsoft.com/office/drawing/2014/main" id="{D7EB297A-9E97-4C2B-BC48-96F97065F862}"/>
                          </a:ext>
                        </a:extLst>
                      </p:cNvPr>
                      <p:cNvPicPr/>
                      <p:nvPr/>
                    </p:nvPicPr>
                    <p:blipFill>
                      <a:blip r:embed="rId8"/>
                      <a:stretch>
                        <a:fillRect/>
                      </a:stretch>
                    </p:blipFill>
                    <p:spPr>
                      <a:xfrm>
                        <a:off x="6918493" y="2580936"/>
                        <a:ext cx="1064461" cy="1242517"/>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727B40EB-4B4C-418A-847A-3CE5CDFA0F3D}"/>
              </a:ext>
            </a:extLst>
          </p:cNvPr>
          <p:cNvSpPr txBox="1"/>
          <p:nvPr/>
        </p:nvSpPr>
        <p:spPr>
          <a:xfrm>
            <a:off x="6464969" y="3817034"/>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in + e  </a:t>
            </a:r>
          </a:p>
        </p:txBody>
      </p:sp>
      <p:sp>
        <p:nvSpPr>
          <p:cNvPr id="20" name="TextBox 19">
            <a:extLst>
              <a:ext uri="{FF2B5EF4-FFF2-40B4-BE49-F238E27FC236}">
                <a16:creationId xmlns:a16="http://schemas.microsoft.com/office/drawing/2014/main" id="{67B94A06-F02C-416C-A9C9-5E91EB1EABE9}"/>
              </a:ext>
            </a:extLst>
          </p:cNvPr>
          <p:cNvSpPr txBox="1"/>
          <p:nvPr/>
        </p:nvSpPr>
        <p:spPr>
          <a:xfrm>
            <a:off x="2727158" y="4133866"/>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Azole  </a:t>
            </a:r>
          </a:p>
        </p:txBody>
      </p:sp>
      <p:sp>
        <p:nvSpPr>
          <p:cNvPr id="21" name="TextBox 20">
            <a:extLst>
              <a:ext uri="{FF2B5EF4-FFF2-40B4-BE49-F238E27FC236}">
                <a16:creationId xmlns:a16="http://schemas.microsoft.com/office/drawing/2014/main" id="{69EA3D4E-C4F3-4E70-BD27-C329FBC6E85D}"/>
              </a:ext>
            </a:extLst>
          </p:cNvPr>
          <p:cNvSpPr txBox="1"/>
          <p:nvPr/>
        </p:nvSpPr>
        <p:spPr>
          <a:xfrm>
            <a:off x="4600075" y="4093760"/>
            <a:ext cx="2033337" cy="369332"/>
          </a:xfrm>
          <a:prstGeom prst="rect">
            <a:avLst/>
          </a:prstGeom>
          <a:noFill/>
        </p:spPr>
        <p:txBody>
          <a:bodyPr wrap="square" rtlCol="0">
            <a:spAutoFit/>
          </a:bodyPr>
          <a:lstStyle/>
          <a:p>
            <a:pPr algn="ctr"/>
            <a:r>
              <a:rPr lang="en-US" b="1" dirty="0" err="1">
                <a:solidFill>
                  <a:schemeClr val="accent2">
                    <a:lumMod val="75000"/>
                  </a:schemeClr>
                </a:solidFill>
                <a:latin typeface="Palatino Linotype" panose="02040502050505030304" pitchFamily="18" charset="0"/>
              </a:rPr>
              <a:t>Perhydro</a:t>
            </a:r>
            <a:r>
              <a:rPr lang="en-US" b="1" dirty="0" err="1">
                <a:solidFill>
                  <a:srgbClr val="595959"/>
                </a:solidFill>
                <a:latin typeface="Palatino Linotype" panose="02040502050505030304" pitchFamily="18" charset="0"/>
              </a:rPr>
              <a:t>azin</a:t>
            </a:r>
            <a:endParaRPr lang="en-US" b="1" dirty="0">
              <a:solidFill>
                <a:srgbClr val="595959"/>
              </a:solidFill>
              <a:latin typeface="Palatino Linotype" panose="02040502050505030304" pitchFamily="18" charset="0"/>
            </a:endParaRPr>
          </a:p>
        </p:txBody>
      </p:sp>
      <p:sp>
        <p:nvSpPr>
          <p:cNvPr id="22" name="TextBox 21">
            <a:extLst>
              <a:ext uri="{FF2B5EF4-FFF2-40B4-BE49-F238E27FC236}">
                <a16:creationId xmlns:a16="http://schemas.microsoft.com/office/drawing/2014/main" id="{2644D605-9761-4857-9307-3AE52566F36D}"/>
              </a:ext>
            </a:extLst>
          </p:cNvPr>
          <p:cNvSpPr txBox="1"/>
          <p:nvPr/>
        </p:nvSpPr>
        <p:spPr>
          <a:xfrm>
            <a:off x="6400801" y="4089750"/>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Azine  </a:t>
            </a:r>
          </a:p>
        </p:txBody>
      </p:sp>
      <p:graphicFrame>
        <p:nvGraphicFramePr>
          <p:cNvPr id="23" name="Object 22">
            <a:extLst>
              <a:ext uri="{FF2B5EF4-FFF2-40B4-BE49-F238E27FC236}">
                <a16:creationId xmlns:a16="http://schemas.microsoft.com/office/drawing/2014/main" id="{BF61F324-A04A-46DD-8DA3-4ED5EF0B0006}"/>
              </a:ext>
            </a:extLst>
          </p:cNvPr>
          <p:cNvGraphicFramePr>
            <a:graphicFrameLocks noChangeAspect="1"/>
          </p:cNvGraphicFramePr>
          <p:nvPr>
            <p:extLst>
              <p:ext uri="{D42A27DB-BD31-4B8C-83A1-F6EECF244321}">
                <p14:modId xmlns:p14="http://schemas.microsoft.com/office/powerpoint/2010/main" val="484446263"/>
              </p:ext>
            </p:extLst>
          </p:nvPr>
        </p:nvGraphicFramePr>
        <p:xfrm>
          <a:off x="1782941" y="2646948"/>
          <a:ext cx="1078654" cy="1210260"/>
        </p:xfrm>
        <a:graphic>
          <a:graphicData uri="http://schemas.openxmlformats.org/presentationml/2006/ole">
            <mc:AlternateContent xmlns:mc="http://schemas.openxmlformats.org/markup-compatibility/2006">
              <mc:Choice xmlns:v="urn:schemas-microsoft-com:vml" Requires="v">
                <p:oleObj spid="_x0000_s15661" name="CS ChemDraw Drawing" r:id="rId9" imgW="844150" imgH="947591" progId="ChemDraw.Document.6.0">
                  <p:embed/>
                </p:oleObj>
              </mc:Choice>
              <mc:Fallback>
                <p:oleObj name="CS ChemDraw Drawing" r:id="rId9" imgW="844150" imgH="947591"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10"/>
                      <a:stretch>
                        <a:fillRect/>
                      </a:stretch>
                    </p:blipFill>
                    <p:spPr>
                      <a:xfrm>
                        <a:off x="1782941" y="2646948"/>
                        <a:ext cx="1078654" cy="121026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E772D67-6693-4E90-9B3D-BD5472B9D131}"/>
              </a:ext>
            </a:extLst>
          </p:cNvPr>
          <p:cNvSpPr txBox="1"/>
          <p:nvPr/>
        </p:nvSpPr>
        <p:spPr>
          <a:xfrm>
            <a:off x="1223211" y="3772918"/>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idine</a:t>
            </a:r>
            <a:r>
              <a:rPr lang="en-US" b="1" dirty="0">
                <a:solidFill>
                  <a:srgbClr val="595959"/>
                </a:solidFill>
                <a:latin typeface="Palatino Linotype" panose="02040502050505030304" pitchFamily="18" charset="0"/>
              </a:rPr>
              <a:t> </a:t>
            </a:r>
          </a:p>
        </p:txBody>
      </p:sp>
      <p:sp>
        <p:nvSpPr>
          <p:cNvPr id="25" name="TextBox 24">
            <a:extLst>
              <a:ext uri="{FF2B5EF4-FFF2-40B4-BE49-F238E27FC236}">
                <a16:creationId xmlns:a16="http://schemas.microsoft.com/office/drawing/2014/main" id="{7CE6193A-008E-4E21-BCA8-B30F4FF1E3FF}"/>
              </a:ext>
            </a:extLst>
          </p:cNvPr>
          <p:cNvSpPr txBox="1"/>
          <p:nvPr/>
        </p:nvSpPr>
        <p:spPr>
          <a:xfrm>
            <a:off x="1195137" y="4081728"/>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Azolidine </a:t>
            </a:r>
          </a:p>
        </p:txBody>
      </p:sp>
      <p:sp>
        <p:nvSpPr>
          <p:cNvPr id="26" name="Rectangle 25">
            <a:extLst>
              <a:ext uri="{FF2B5EF4-FFF2-40B4-BE49-F238E27FC236}">
                <a16:creationId xmlns:a16="http://schemas.microsoft.com/office/drawing/2014/main" id="{03B3B063-39CA-42C9-B4A4-262F705BE569}"/>
              </a:ext>
            </a:extLst>
          </p:cNvPr>
          <p:cNvSpPr/>
          <p:nvPr/>
        </p:nvSpPr>
        <p:spPr>
          <a:xfrm>
            <a:off x="1221873" y="1918829"/>
            <a:ext cx="7705559" cy="506870"/>
          </a:xfrm>
          <a:prstGeom prst="rect">
            <a:avLst/>
          </a:prstGeom>
        </p:spPr>
        <p:txBody>
          <a:bodyPr wrap="square">
            <a:spAutoFit/>
          </a:bodyPr>
          <a:lstStyle/>
          <a:p>
            <a:pPr marL="457200" indent="-457200">
              <a:lnSpc>
                <a:spcPct val="150000"/>
              </a:lnSpc>
              <a:buFont typeface="+mj-lt"/>
              <a:buAutoNum type="arabicParenR"/>
            </a:pPr>
            <a:r>
              <a:rPr lang="en-US" sz="2000" dirty="0">
                <a:latin typeface="Palatino Linotype" panose="02040502050505030304" pitchFamily="18" charset="0"/>
              </a:rPr>
              <a:t>The heteroatom is always assigned the number one. </a:t>
            </a:r>
          </a:p>
        </p:txBody>
      </p:sp>
      <p:graphicFrame>
        <p:nvGraphicFramePr>
          <p:cNvPr id="27" name="Object 26">
            <a:extLst>
              <a:ext uri="{FF2B5EF4-FFF2-40B4-BE49-F238E27FC236}">
                <a16:creationId xmlns:a16="http://schemas.microsoft.com/office/drawing/2014/main" id="{AF0F772E-C9F1-417B-A431-1CF9810A3864}"/>
              </a:ext>
            </a:extLst>
          </p:cNvPr>
          <p:cNvGraphicFramePr>
            <a:graphicFrameLocks noChangeAspect="1"/>
          </p:cNvGraphicFramePr>
          <p:nvPr>
            <p:extLst>
              <p:ext uri="{D42A27DB-BD31-4B8C-83A1-F6EECF244321}">
                <p14:modId xmlns:p14="http://schemas.microsoft.com/office/powerpoint/2010/main" val="3144712067"/>
              </p:ext>
            </p:extLst>
          </p:nvPr>
        </p:nvGraphicFramePr>
        <p:xfrm>
          <a:off x="3267075" y="4845050"/>
          <a:ext cx="1277938" cy="1304925"/>
        </p:xfrm>
        <a:graphic>
          <a:graphicData uri="http://schemas.openxmlformats.org/presentationml/2006/ole">
            <mc:AlternateContent xmlns:mc="http://schemas.openxmlformats.org/markup-compatibility/2006">
              <mc:Choice xmlns:v="urn:schemas-microsoft-com:vml" Requires="v">
                <p:oleObj spid="_x0000_s15662" name="CS ChemDraw Drawing" r:id="rId11" imgW="1099571" imgH="1122866" progId="ChemDraw.Document.6.0">
                  <p:embed/>
                </p:oleObj>
              </mc:Choice>
              <mc:Fallback>
                <p:oleObj name="CS ChemDraw Drawing" r:id="rId11" imgW="1099571" imgH="1122866" progId="ChemDraw.Document.6.0">
                  <p:embed/>
                  <p:pic>
                    <p:nvPicPr>
                      <p:cNvPr id="15" name="Object 14">
                        <a:extLst>
                          <a:ext uri="{FF2B5EF4-FFF2-40B4-BE49-F238E27FC236}">
                            <a16:creationId xmlns:a16="http://schemas.microsoft.com/office/drawing/2014/main" id="{2365E249-D014-4F9A-8171-812A7527A2A6}"/>
                          </a:ext>
                        </a:extLst>
                      </p:cNvPr>
                      <p:cNvPicPr/>
                      <p:nvPr/>
                    </p:nvPicPr>
                    <p:blipFill>
                      <a:blip r:embed="rId12"/>
                      <a:stretch>
                        <a:fillRect/>
                      </a:stretch>
                    </p:blipFill>
                    <p:spPr>
                      <a:xfrm>
                        <a:off x="3267075" y="4845050"/>
                        <a:ext cx="1277938" cy="13049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69B4B6B0-567E-4011-8FC1-EA8BC672CB98}"/>
              </a:ext>
            </a:extLst>
          </p:cNvPr>
          <p:cNvSpPr txBox="1"/>
          <p:nvPr/>
        </p:nvSpPr>
        <p:spPr>
          <a:xfrm>
            <a:off x="2879559" y="6187262"/>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ep + in</a:t>
            </a:r>
          </a:p>
        </p:txBody>
      </p:sp>
      <p:graphicFrame>
        <p:nvGraphicFramePr>
          <p:cNvPr id="29" name="Object 28">
            <a:extLst>
              <a:ext uri="{FF2B5EF4-FFF2-40B4-BE49-F238E27FC236}">
                <a16:creationId xmlns:a16="http://schemas.microsoft.com/office/drawing/2014/main" id="{F9ABB072-F7AF-45B1-B978-DEFB3580B94E}"/>
              </a:ext>
            </a:extLst>
          </p:cNvPr>
          <p:cNvGraphicFramePr>
            <a:graphicFrameLocks noChangeAspect="1"/>
          </p:cNvGraphicFramePr>
          <p:nvPr>
            <p:extLst>
              <p:ext uri="{D42A27DB-BD31-4B8C-83A1-F6EECF244321}">
                <p14:modId xmlns:p14="http://schemas.microsoft.com/office/powerpoint/2010/main" val="3774859586"/>
              </p:ext>
            </p:extLst>
          </p:nvPr>
        </p:nvGraphicFramePr>
        <p:xfrm>
          <a:off x="5022850" y="4699000"/>
          <a:ext cx="1404938" cy="1598613"/>
        </p:xfrm>
        <a:graphic>
          <a:graphicData uri="http://schemas.openxmlformats.org/presentationml/2006/ole">
            <mc:AlternateContent xmlns:mc="http://schemas.openxmlformats.org/markup-compatibility/2006">
              <mc:Choice xmlns:v="urn:schemas-microsoft-com:vml" Requires="v">
                <p:oleObj spid="_x0000_s15663" name="CS ChemDraw Drawing" r:id="rId13" imgW="1175930" imgH="1334936" progId="ChemDraw.Document.6.0">
                  <p:embed/>
                </p:oleObj>
              </mc:Choice>
              <mc:Fallback>
                <p:oleObj name="CS ChemDraw Drawing" r:id="rId13" imgW="1175930" imgH="1334936" progId="ChemDraw.Document.6.0">
                  <p:embed/>
                  <p:pic>
                    <p:nvPicPr>
                      <p:cNvPr id="18" name="Object 17">
                        <a:extLst>
                          <a:ext uri="{FF2B5EF4-FFF2-40B4-BE49-F238E27FC236}">
                            <a16:creationId xmlns:a16="http://schemas.microsoft.com/office/drawing/2014/main" id="{D7EB297A-9E97-4C2B-BC48-96F97065F862}"/>
                          </a:ext>
                        </a:extLst>
                      </p:cNvPr>
                      <p:cNvPicPr/>
                      <p:nvPr/>
                    </p:nvPicPr>
                    <p:blipFill>
                      <a:blip r:embed="rId14"/>
                      <a:stretch>
                        <a:fillRect/>
                      </a:stretch>
                    </p:blipFill>
                    <p:spPr>
                      <a:xfrm>
                        <a:off x="5022850" y="4699000"/>
                        <a:ext cx="1404938" cy="1598613"/>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931D8620-925B-4E5F-B83C-D9287A417FB7}"/>
              </a:ext>
            </a:extLst>
          </p:cNvPr>
          <p:cNvSpPr txBox="1"/>
          <p:nvPr/>
        </p:nvSpPr>
        <p:spPr>
          <a:xfrm>
            <a:off x="4740443" y="6183251"/>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oc</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ane</a:t>
            </a:r>
            <a:r>
              <a:rPr lang="en-US" b="1" dirty="0">
                <a:solidFill>
                  <a:srgbClr val="595959"/>
                </a:solidFill>
                <a:latin typeface="Palatino Linotype" panose="02040502050505030304" pitchFamily="18" charset="0"/>
              </a:rPr>
              <a:t>  </a:t>
            </a:r>
          </a:p>
        </p:txBody>
      </p:sp>
      <p:sp>
        <p:nvSpPr>
          <p:cNvPr id="31" name="TextBox 30">
            <a:extLst>
              <a:ext uri="{FF2B5EF4-FFF2-40B4-BE49-F238E27FC236}">
                <a16:creationId xmlns:a16="http://schemas.microsoft.com/office/drawing/2014/main" id="{0508A3CB-67B0-423A-8719-B947EF10C70C}"/>
              </a:ext>
            </a:extLst>
          </p:cNvPr>
          <p:cNvSpPr txBox="1"/>
          <p:nvPr/>
        </p:nvSpPr>
        <p:spPr>
          <a:xfrm>
            <a:off x="2875549" y="6459977"/>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Oxepin</a:t>
            </a:r>
            <a:r>
              <a:rPr lang="en-US" b="1" dirty="0">
                <a:solidFill>
                  <a:srgbClr val="595959"/>
                </a:solidFill>
                <a:latin typeface="Palatino Linotype" panose="02040502050505030304" pitchFamily="18" charset="0"/>
              </a:rPr>
              <a:t>  </a:t>
            </a:r>
          </a:p>
        </p:txBody>
      </p:sp>
      <p:sp>
        <p:nvSpPr>
          <p:cNvPr id="32" name="TextBox 31">
            <a:extLst>
              <a:ext uri="{FF2B5EF4-FFF2-40B4-BE49-F238E27FC236}">
                <a16:creationId xmlns:a16="http://schemas.microsoft.com/office/drawing/2014/main" id="{A64824E4-EA6F-47FA-99E0-700E1DCDBDEA}"/>
              </a:ext>
            </a:extLst>
          </p:cNvPr>
          <p:cNvSpPr txBox="1"/>
          <p:nvPr/>
        </p:nvSpPr>
        <p:spPr>
          <a:xfrm>
            <a:off x="4676275" y="6455967"/>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Thiaocane</a:t>
            </a:r>
            <a:r>
              <a:rPr lang="en-US" b="1" dirty="0">
                <a:solidFill>
                  <a:srgbClr val="595959"/>
                </a:solidFill>
                <a:latin typeface="Palatino Linotype" panose="02040502050505030304" pitchFamily="18" charset="0"/>
              </a:rPr>
              <a:t>  </a:t>
            </a:r>
          </a:p>
        </p:txBody>
      </p:sp>
      <p:sp>
        <p:nvSpPr>
          <p:cNvPr id="33" name="TextBox 32">
            <a:extLst>
              <a:ext uri="{FF2B5EF4-FFF2-40B4-BE49-F238E27FC236}">
                <a16:creationId xmlns:a16="http://schemas.microsoft.com/office/drawing/2014/main" id="{314242F8-A9DE-40C9-B2A1-21BDAD4F794D}"/>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1030363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1" name="Object 10">
            <a:extLst>
              <a:ext uri="{FF2B5EF4-FFF2-40B4-BE49-F238E27FC236}">
                <a16:creationId xmlns:a16="http://schemas.microsoft.com/office/drawing/2014/main" id="{66DF5AF1-3231-4271-967B-8EC383132FBB}"/>
              </a:ext>
            </a:extLst>
          </p:cNvPr>
          <p:cNvGraphicFramePr>
            <a:graphicFrameLocks noChangeAspect="1"/>
          </p:cNvGraphicFramePr>
          <p:nvPr>
            <p:extLst>
              <p:ext uri="{D42A27DB-BD31-4B8C-83A1-F6EECF244321}">
                <p14:modId xmlns:p14="http://schemas.microsoft.com/office/powerpoint/2010/main" val="4160557624"/>
              </p:ext>
            </p:extLst>
          </p:nvPr>
        </p:nvGraphicFramePr>
        <p:xfrm>
          <a:off x="2492375" y="2917825"/>
          <a:ext cx="1481138" cy="1812925"/>
        </p:xfrm>
        <a:graphic>
          <a:graphicData uri="http://schemas.openxmlformats.org/presentationml/2006/ole">
            <mc:AlternateContent xmlns:mc="http://schemas.openxmlformats.org/markup-compatibility/2006">
              <mc:Choice xmlns:v="urn:schemas-microsoft-com:vml" Requires="v">
                <p:oleObj spid="_x0000_s14443" name="CS ChemDraw Drawing" r:id="rId3" imgW="941507" imgH="1152144" progId="ChemDraw.Document.6.0">
                  <p:embed/>
                </p:oleObj>
              </mc:Choice>
              <mc:Fallback>
                <p:oleObj name="CS ChemDraw Drawing" r:id="rId3" imgW="941507" imgH="1152144"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4"/>
                      <a:stretch>
                        <a:fillRect/>
                      </a:stretch>
                    </p:blipFill>
                    <p:spPr>
                      <a:xfrm>
                        <a:off x="2492375" y="2917825"/>
                        <a:ext cx="1481138" cy="18129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DDCE658F-FB21-4806-B04D-21B54914A59B}"/>
              </a:ext>
            </a:extLst>
          </p:cNvPr>
          <p:cNvSpPr txBox="1"/>
          <p:nvPr/>
        </p:nvSpPr>
        <p:spPr>
          <a:xfrm>
            <a:off x="1668381" y="4699350"/>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356643" cy="968535"/>
          </a:xfrm>
          <a:prstGeom prst="rect">
            <a:avLst/>
          </a:prstGeom>
        </p:spPr>
        <p:txBody>
          <a:bodyPr wrap="square">
            <a:spAutoFit/>
          </a:bodyPr>
          <a:lstStyle/>
          <a:p>
            <a:pPr marL="457200" indent="-457200">
              <a:lnSpc>
                <a:spcPct val="150000"/>
              </a:lnSpc>
              <a:buFont typeface="+mj-lt"/>
              <a:buAutoNum type="arabicParenR" startAt="2"/>
            </a:pPr>
            <a:r>
              <a:rPr lang="en-US" sz="2000" dirty="0">
                <a:latin typeface="Palatino Linotype" panose="02040502050505030304" pitchFamily="18" charset="0"/>
              </a:rPr>
              <a:t>If another substituent is present, the heteroatom should be given the lowest possible numbering.</a:t>
            </a:r>
          </a:p>
        </p:txBody>
      </p:sp>
      <p:sp>
        <p:nvSpPr>
          <p:cNvPr id="24" name="TextBox 23">
            <a:extLst>
              <a:ext uri="{FF2B5EF4-FFF2-40B4-BE49-F238E27FC236}">
                <a16:creationId xmlns:a16="http://schemas.microsoft.com/office/drawing/2014/main" id="{D9287449-153D-470A-AEFE-02478893AD1B}"/>
              </a:ext>
            </a:extLst>
          </p:cNvPr>
          <p:cNvSpPr txBox="1"/>
          <p:nvPr/>
        </p:nvSpPr>
        <p:spPr>
          <a:xfrm>
            <a:off x="1676402" y="4960035"/>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3-Chloro-1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-azole  </a:t>
            </a:r>
          </a:p>
        </p:txBody>
      </p:sp>
      <p:graphicFrame>
        <p:nvGraphicFramePr>
          <p:cNvPr id="28" name="Object 27">
            <a:extLst>
              <a:ext uri="{FF2B5EF4-FFF2-40B4-BE49-F238E27FC236}">
                <a16:creationId xmlns:a16="http://schemas.microsoft.com/office/drawing/2014/main" id="{B50FB329-4BB3-4492-B548-31870607434D}"/>
              </a:ext>
            </a:extLst>
          </p:cNvPr>
          <p:cNvGraphicFramePr>
            <a:graphicFrameLocks noChangeAspect="1"/>
          </p:cNvGraphicFramePr>
          <p:nvPr>
            <p:extLst>
              <p:ext uri="{D42A27DB-BD31-4B8C-83A1-F6EECF244321}">
                <p14:modId xmlns:p14="http://schemas.microsoft.com/office/powerpoint/2010/main" val="2028974089"/>
              </p:ext>
            </p:extLst>
          </p:nvPr>
        </p:nvGraphicFramePr>
        <p:xfrm>
          <a:off x="5269918" y="3208755"/>
          <a:ext cx="2244725" cy="1401763"/>
        </p:xfrm>
        <a:graphic>
          <a:graphicData uri="http://schemas.openxmlformats.org/presentationml/2006/ole">
            <mc:AlternateContent xmlns:mc="http://schemas.openxmlformats.org/markup-compatibility/2006">
              <mc:Choice xmlns:v="urn:schemas-microsoft-com:vml" Requires="v">
                <p:oleObj spid="_x0000_s14444" name="CS ChemDraw Drawing" r:id="rId5" imgW="1426006" imgH="886660" progId="ChemDraw.Document.6.0">
                  <p:embed/>
                </p:oleObj>
              </mc:Choice>
              <mc:Fallback>
                <p:oleObj name="CS ChemDraw Drawing" r:id="rId5" imgW="1426006" imgH="886660" progId="ChemDraw.Document.6.0">
                  <p:embed/>
                  <p:pic>
                    <p:nvPicPr>
                      <p:cNvPr id="25" name="Object 24">
                        <a:extLst>
                          <a:ext uri="{FF2B5EF4-FFF2-40B4-BE49-F238E27FC236}">
                            <a16:creationId xmlns:a16="http://schemas.microsoft.com/office/drawing/2014/main" id="{352E7F0D-321B-4F63-BEA1-58D0C1885B01}"/>
                          </a:ext>
                        </a:extLst>
                      </p:cNvPr>
                      <p:cNvPicPr/>
                      <p:nvPr/>
                    </p:nvPicPr>
                    <p:blipFill>
                      <a:blip r:embed="rId6"/>
                      <a:stretch>
                        <a:fillRect/>
                      </a:stretch>
                    </p:blipFill>
                    <p:spPr>
                      <a:xfrm>
                        <a:off x="5269918" y="3208755"/>
                        <a:ext cx="2244725" cy="1401763"/>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960C5617-6495-4319-AC16-078D2E0B2226}"/>
              </a:ext>
            </a:extLst>
          </p:cNvPr>
          <p:cNvSpPr txBox="1"/>
          <p:nvPr/>
        </p:nvSpPr>
        <p:spPr>
          <a:xfrm>
            <a:off x="4936961" y="4715391"/>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ir</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ane</a:t>
            </a:r>
            <a:endParaRPr lang="en-US" b="1" dirty="0">
              <a:solidFill>
                <a:srgbClr val="595959"/>
              </a:solidFill>
              <a:latin typeface="Palatino Linotype" panose="02040502050505030304" pitchFamily="18" charset="0"/>
            </a:endParaRPr>
          </a:p>
        </p:txBody>
      </p:sp>
      <p:sp>
        <p:nvSpPr>
          <p:cNvPr id="30" name="TextBox 29">
            <a:extLst>
              <a:ext uri="{FF2B5EF4-FFF2-40B4-BE49-F238E27FC236}">
                <a16:creationId xmlns:a16="http://schemas.microsoft.com/office/drawing/2014/main" id="{E87CF6C0-A56C-4D1E-9C69-465A71AF31FC}"/>
              </a:ext>
            </a:extLst>
          </p:cNvPr>
          <p:cNvSpPr txBox="1"/>
          <p:nvPr/>
        </p:nvSpPr>
        <p:spPr>
          <a:xfrm>
            <a:off x="4680287" y="5024203"/>
            <a:ext cx="3092116"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Ethyloxirane</a:t>
            </a:r>
            <a:r>
              <a:rPr lang="en-US" b="1" dirty="0">
                <a:solidFill>
                  <a:srgbClr val="595959"/>
                </a:solidFill>
                <a:latin typeface="Palatino Linotype" panose="02040502050505030304" pitchFamily="18" charset="0"/>
              </a:rPr>
              <a:t>  </a:t>
            </a:r>
          </a:p>
        </p:txBody>
      </p:sp>
      <p:sp>
        <p:nvSpPr>
          <p:cNvPr id="13" name="TextBox 12">
            <a:extLst>
              <a:ext uri="{FF2B5EF4-FFF2-40B4-BE49-F238E27FC236}">
                <a16:creationId xmlns:a16="http://schemas.microsoft.com/office/drawing/2014/main" id="{D7C7BA85-50D3-401A-B770-08519AB711F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99800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24</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356643" cy="968535"/>
          </a:xfrm>
          <a:prstGeom prst="rect">
            <a:avLst/>
          </a:prstGeom>
        </p:spPr>
        <p:txBody>
          <a:bodyPr wrap="square">
            <a:spAutoFit/>
          </a:bodyPr>
          <a:lstStyle/>
          <a:p>
            <a:pPr marL="457200" indent="-457200">
              <a:lnSpc>
                <a:spcPct val="150000"/>
              </a:lnSpc>
              <a:buFont typeface="+mj-lt"/>
              <a:buAutoNum type="arabicParenR" startAt="3"/>
            </a:pPr>
            <a:r>
              <a:rPr lang="en-US" sz="2000" dirty="0">
                <a:latin typeface="Palatino Linotype" panose="02040502050505030304" pitchFamily="18" charset="0"/>
              </a:rPr>
              <a:t>If the compound is </a:t>
            </a:r>
            <a:r>
              <a:rPr lang="en-US" sz="2000" dirty="0">
                <a:solidFill>
                  <a:srgbClr val="30ACEC"/>
                </a:solidFill>
                <a:latin typeface="Palatino Linotype" panose="02040502050505030304" pitchFamily="18" charset="0"/>
              </a:rPr>
              <a:t>partial unsaturation</a:t>
            </a:r>
            <a:r>
              <a:rPr lang="en-US" sz="2000" dirty="0">
                <a:latin typeface="Palatino Linotype" panose="02040502050505030304" pitchFamily="18" charset="0"/>
              </a:rPr>
              <a:t>, the name of </a:t>
            </a:r>
            <a:r>
              <a:rPr lang="en-US" sz="2000" dirty="0">
                <a:solidFill>
                  <a:srgbClr val="30ACEC"/>
                </a:solidFill>
                <a:latin typeface="Palatino Linotype" panose="02040502050505030304" pitchFamily="18" charset="0"/>
              </a:rPr>
              <a:t>unsaturated</a:t>
            </a:r>
            <a:r>
              <a:rPr lang="en-US" sz="2000" dirty="0">
                <a:latin typeface="Palatino Linotype" panose="02040502050505030304" pitchFamily="18" charset="0"/>
              </a:rPr>
              <a:t> will be used with </a:t>
            </a:r>
            <a:r>
              <a:rPr lang="en-US" sz="2000" dirty="0">
                <a:solidFill>
                  <a:schemeClr val="accent2">
                    <a:lumMod val="75000"/>
                  </a:schemeClr>
                </a:solidFill>
                <a:latin typeface="Palatino Linotype" panose="02040502050505030304" pitchFamily="18" charset="0"/>
              </a:rPr>
              <a:t>dihydro</a:t>
            </a:r>
            <a:r>
              <a:rPr lang="en-US" sz="2000" dirty="0">
                <a:latin typeface="Palatino Linotype" panose="02040502050505030304" pitchFamily="18" charset="0"/>
              </a:rPr>
              <a:t>, </a:t>
            </a:r>
            <a:r>
              <a:rPr lang="en-US" sz="2000" dirty="0">
                <a:solidFill>
                  <a:schemeClr val="accent2">
                    <a:lumMod val="75000"/>
                  </a:schemeClr>
                </a:solidFill>
                <a:latin typeface="Palatino Linotype" panose="02040502050505030304" pitchFamily="18" charset="0"/>
              </a:rPr>
              <a:t>tetrahydro</a:t>
            </a:r>
            <a:r>
              <a:rPr lang="en-US" sz="2000" dirty="0">
                <a:latin typeface="Palatino Linotype" panose="02040502050505030304" pitchFamily="18" charset="0"/>
              </a:rPr>
              <a:t>, etc.</a:t>
            </a:r>
          </a:p>
        </p:txBody>
      </p:sp>
      <p:graphicFrame>
        <p:nvGraphicFramePr>
          <p:cNvPr id="16" name="Object 15">
            <a:extLst>
              <a:ext uri="{FF2B5EF4-FFF2-40B4-BE49-F238E27FC236}">
                <a16:creationId xmlns:a16="http://schemas.microsoft.com/office/drawing/2014/main" id="{3F985286-1A0C-429F-9C82-44689C1C3043}"/>
              </a:ext>
            </a:extLst>
          </p:cNvPr>
          <p:cNvGraphicFramePr>
            <a:graphicFrameLocks noChangeAspect="1"/>
          </p:cNvGraphicFramePr>
          <p:nvPr>
            <p:extLst>
              <p:ext uri="{D42A27DB-BD31-4B8C-83A1-F6EECF244321}">
                <p14:modId xmlns:p14="http://schemas.microsoft.com/office/powerpoint/2010/main" val="1875207136"/>
              </p:ext>
            </p:extLst>
          </p:nvPr>
        </p:nvGraphicFramePr>
        <p:xfrm>
          <a:off x="1690688" y="3221038"/>
          <a:ext cx="1177925" cy="1206500"/>
        </p:xfrm>
        <a:graphic>
          <a:graphicData uri="http://schemas.openxmlformats.org/presentationml/2006/ole">
            <mc:AlternateContent xmlns:mc="http://schemas.openxmlformats.org/markup-compatibility/2006">
              <mc:Choice xmlns:v="urn:schemas-microsoft-com:vml" Requires="v">
                <p:oleObj spid="_x0000_s16530" name="CS ChemDraw Drawing" r:id="rId3" imgW="1014430" imgH="1037404" progId="ChemDraw.Document.6.0">
                  <p:embed/>
                </p:oleObj>
              </mc:Choice>
              <mc:Fallback>
                <p:oleObj name="CS ChemDraw Drawing" r:id="rId3" imgW="1014430" imgH="1037404" progId="ChemDraw.Document.6.0">
                  <p:embed/>
                  <p:pic>
                    <p:nvPicPr>
                      <p:cNvPr id="27" name="Object 26">
                        <a:extLst>
                          <a:ext uri="{FF2B5EF4-FFF2-40B4-BE49-F238E27FC236}">
                            <a16:creationId xmlns:a16="http://schemas.microsoft.com/office/drawing/2014/main" id="{AF0F772E-C9F1-417B-A431-1CF9810A3864}"/>
                          </a:ext>
                        </a:extLst>
                      </p:cNvPr>
                      <p:cNvPicPr/>
                      <p:nvPr/>
                    </p:nvPicPr>
                    <p:blipFill>
                      <a:blip r:embed="rId4"/>
                      <a:stretch>
                        <a:fillRect/>
                      </a:stretch>
                    </p:blipFill>
                    <p:spPr>
                      <a:xfrm>
                        <a:off x="1690688" y="3221038"/>
                        <a:ext cx="1177925" cy="12065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1327EDB6-E072-4296-95DF-20E2DAD4CD75}"/>
              </a:ext>
            </a:extLst>
          </p:cNvPr>
          <p:cNvSpPr txBox="1"/>
          <p:nvPr/>
        </p:nvSpPr>
        <p:spPr>
          <a:xfrm>
            <a:off x="1255293" y="4514872"/>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ep + </a:t>
            </a:r>
            <a:r>
              <a:rPr lang="en-US" b="1" dirty="0" err="1">
                <a:solidFill>
                  <a:srgbClr val="595959"/>
                </a:solidFill>
                <a:latin typeface="Palatino Linotype" panose="02040502050505030304" pitchFamily="18" charset="0"/>
              </a:rPr>
              <a:t>ine</a:t>
            </a:r>
            <a:endParaRPr lang="en-US" b="1" dirty="0">
              <a:solidFill>
                <a:srgbClr val="595959"/>
              </a:solidFill>
              <a:latin typeface="Palatino Linotype" panose="02040502050505030304" pitchFamily="18" charset="0"/>
            </a:endParaRPr>
          </a:p>
        </p:txBody>
      </p:sp>
      <p:sp>
        <p:nvSpPr>
          <p:cNvPr id="20" name="TextBox 19">
            <a:extLst>
              <a:ext uri="{FF2B5EF4-FFF2-40B4-BE49-F238E27FC236}">
                <a16:creationId xmlns:a16="http://schemas.microsoft.com/office/drawing/2014/main" id="{6E45ED21-2F27-4977-8374-764D83779985}"/>
              </a:ext>
            </a:extLst>
          </p:cNvPr>
          <p:cNvSpPr txBox="1"/>
          <p:nvPr/>
        </p:nvSpPr>
        <p:spPr>
          <a:xfrm>
            <a:off x="3862132" y="4546955"/>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oc</a:t>
            </a:r>
            <a:r>
              <a:rPr lang="en-US" b="1" dirty="0">
                <a:solidFill>
                  <a:srgbClr val="595959"/>
                </a:solidFill>
                <a:latin typeface="Palatino Linotype" panose="02040502050505030304" pitchFamily="18" charset="0"/>
              </a:rPr>
              <a:t> + in  </a:t>
            </a:r>
          </a:p>
        </p:txBody>
      </p:sp>
      <p:sp>
        <p:nvSpPr>
          <p:cNvPr id="21" name="TextBox 20">
            <a:extLst>
              <a:ext uri="{FF2B5EF4-FFF2-40B4-BE49-F238E27FC236}">
                <a16:creationId xmlns:a16="http://schemas.microsoft.com/office/drawing/2014/main" id="{9AD91631-845F-4BC0-A3F8-19F3FB6D80F2}"/>
              </a:ext>
            </a:extLst>
          </p:cNvPr>
          <p:cNvSpPr txBox="1"/>
          <p:nvPr/>
        </p:nvSpPr>
        <p:spPr>
          <a:xfrm>
            <a:off x="890225" y="4812754"/>
            <a:ext cx="2767376"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2,3-Dihydro-1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a:t>
            </a:r>
            <a:r>
              <a:rPr lang="en-US" b="1" dirty="0">
                <a:solidFill>
                  <a:srgbClr val="595959"/>
                </a:solidFill>
                <a:latin typeface="Palatino Linotype" panose="02040502050505030304" pitchFamily="18" charset="0"/>
              </a:rPr>
              <a:t>azepine  </a:t>
            </a:r>
          </a:p>
        </p:txBody>
      </p:sp>
      <p:sp>
        <p:nvSpPr>
          <p:cNvPr id="22" name="TextBox 21">
            <a:extLst>
              <a:ext uri="{FF2B5EF4-FFF2-40B4-BE49-F238E27FC236}">
                <a16:creationId xmlns:a16="http://schemas.microsoft.com/office/drawing/2014/main" id="{9E7D6E60-3C1C-411B-BDBC-727E15F82014}"/>
              </a:ext>
            </a:extLst>
          </p:cNvPr>
          <p:cNvSpPr txBox="1"/>
          <p:nvPr/>
        </p:nvSpPr>
        <p:spPr>
          <a:xfrm>
            <a:off x="3629522" y="4816278"/>
            <a:ext cx="2637054"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2,5,6-Tetrahyro</a:t>
            </a:r>
            <a:r>
              <a:rPr lang="en-US" b="1" dirty="0">
                <a:solidFill>
                  <a:srgbClr val="595959"/>
                </a:solidFill>
                <a:latin typeface="Palatino Linotype" panose="02040502050505030304" pitchFamily="18" charset="0"/>
              </a:rPr>
              <a:t>oxocin</a:t>
            </a:r>
          </a:p>
        </p:txBody>
      </p:sp>
      <p:graphicFrame>
        <p:nvGraphicFramePr>
          <p:cNvPr id="31" name="Object 30">
            <a:extLst>
              <a:ext uri="{FF2B5EF4-FFF2-40B4-BE49-F238E27FC236}">
                <a16:creationId xmlns:a16="http://schemas.microsoft.com/office/drawing/2014/main" id="{ACDA4FB7-AFD9-47FB-A1B6-D46BB8357F9B}"/>
              </a:ext>
            </a:extLst>
          </p:cNvPr>
          <p:cNvGraphicFramePr>
            <a:graphicFrameLocks noChangeAspect="1"/>
          </p:cNvGraphicFramePr>
          <p:nvPr>
            <p:extLst>
              <p:ext uri="{D42A27DB-BD31-4B8C-83A1-F6EECF244321}">
                <p14:modId xmlns:p14="http://schemas.microsoft.com/office/powerpoint/2010/main" val="884494046"/>
              </p:ext>
            </p:extLst>
          </p:nvPr>
        </p:nvGraphicFramePr>
        <p:xfrm>
          <a:off x="4237038" y="3073400"/>
          <a:ext cx="1133475" cy="1563688"/>
        </p:xfrm>
        <a:graphic>
          <a:graphicData uri="http://schemas.openxmlformats.org/presentationml/2006/ole">
            <mc:AlternateContent xmlns:mc="http://schemas.openxmlformats.org/markup-compatibility/2006">
              <mc:Choice xmlns:v="urn:schemas-microsoft-com:vml" Requires="v">
                <p:oleObj spid="_x0000_s16531" name="CS ChemDraw Drawing" r:id="rId5" imgW="975105" imgH="1345223" progId="ChemDraw.Document.6.0">
                  <p:embed/>
                </p:oleObj>
              </mc:Choice>
              <mc:Fallback>
                <p:oleObj name="CS ChemDraw Drawing" r:id="rId5" imgW="975105" imgH="1345223" progId="ChemDraw.Document.6.0">
                  <p:embed/>
                  <p:pic>
                    <p:nvPicPr>
                      <p:cNvPr id="16" name="Object 15">
                        <a:extLst>
                          <a:ext uri="{FF2B5EF4-FFF2-40B4-BE49-F238E27FC236}">
                            <a16:creationId xmlns:a16="http://schemas.microsoft.com/office/drawing/2014/main" id="{3F985286-1A0C-429F-9C82-44689C1C3043}"/>
                          </a:ext>
                        </a:extLst>
                      </p:cNvPr>
                      <p:cNvPicPr/>
                      <p:nvPr/>
                    </p:nvPicPr>
                    <p:blipFill>
                      <a:blip r:embed="rId6"/>
                      <a:stretch>
                        <a:fillRect/>
                      </a:stretch>
                    </p:blipFill>
                    <p:spPr>
                      <a:xfrm>
                        <a:off x="4237038" y="3073400"/>
                        <a:ext cx="1133475" cy="1563688"/>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3FAC9A7F-6193-4033-B958-371B52A7BCF5}"/>
              </a:ext>
            </a:extLst>
          </p:cNvPr>
          <p:cNvGraphicFramePr>
            <a:graphicFrameLocks noChangeAspect="1"/>
          </p:cNvGraphicFramePr>
          <p:nvPr>
            <p:extLst>
              <p:ext uri="{D42A27DB-BD31-4B8C-83A1-F6EECF244321}">
                <p14:modId xmlns:p14="http://schemas.microsoft.com/office/powerpoint/2010/main" val="4013052162"/>
              </p:ext>
            </p:extLst>
          </p:nvPr>
        </p:nvGraphicFramePr>
        <p:xfrm>
          <a:off x="6743700" y="3352800"/>
          <a:ext cx="1076325" cy="1079500"/>
        </p:xfrm>
        <a:graphic>
          <a:graphicData uri="http://schemas.openxmlformats.org/presentationml/2006/ole">
            <mc:AlternateContent xmlns:mc="http://schemas.openxmlformats.org/markup-compatibility/2006">
              <mc:Choice xmlns:v="urn:schemas-microsoft-com:vml" Requires="v">
                <p:oleObj spid="_x0000_s16532" name="CS ChemDraw Drawing" r:id="rId7" imgW="842622" imgH="843930" progId="ChemDraw.Document.6.0">
                  <p:embed/>
                </p:oleObj>
              </mc:Choice>
              <mc:Fallback>
                <p:oleObj name="CS ChemDraw Drawing" r:id="rId7" imgW="842622" imgH="843930" progId="ChemDraw.Document.6.0">
                  <p:embed/>
                  <p:pic>
                    <p:nvPicPr>
                      <p:cNvPr id="10" name="Object 9">
                        <a:extLst>
                          <a:ext uri="{FF2B5EF4-FFF2-40B4-BE49-F238E27FC236}">
                            <a16:creationId xmlns:a16="http://schemas.microsoft.com/office/drawing/2014/main" id="{A8EAEE2E-8947-4D38-B4E7-8369E366491E}"/>
                          </a:ext>
                        </a:extLst>
                      </p:cNvPr>
                      <p:cNvPicPr/>
                      <p:nvPr/>
                    </p:nvPicPr>
                    <p:blipFill>
                      <a:blip r:embed="rId8"/>
                      <a:stretch>
                        <a:fillRect/>
                      </a:stretch>
                    </p:blipFill>
                    <p:spPr>
                      <a:xfrm>
                        <a:off x="6743700" y="3352800"/>
                        <a:ext cx="1076325" cy="1079500"/>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5212788D-E51D-49BB-9F45-02E2049596A1}"/>
              </a:ext>
            </a:extLst>
          </p:cNvPr>
          <p:cNvSpPr txBox="1"/>
          <p:nvPr/>
        </p:nvSpPr>
        <p:spPr>
          <a:xfrm>
            <a:off x="6280485" y="4474760"/>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ene</a:t>
            </a:r>
            <a:endParaRPr lang="en-US" b="1" dirty="0">
              <a:solidFill>
                <a:srgbClr val="595959"/>
              </a:solidFill>
              <a:latin typeface="Palatino Linotype" panose="02040502050505030304" pitchFamily="18" charset="0"/>
            </a:endParaRPr>
          </a:p>
        </p:txBody>
      </p:sp>
      <p:sp>
        <p:nvSpPr>
          <p:cNvPr id="36" name="TextBox 35">
            <a:extLst>
              <a:ext uri="{FF2B5EF4-FFF2-40B4-BE49-F238E27FC236}">
                <a16:creationId xmlns:a16="http://schemas.microsoft.com/office/drawing/2014/main" id="{83146D44-4CFE-4352-8E53-7EEA09BDD2EC}"/>
              </a:ext>
            </a:extLst>
          </p:cNvPr>
          <p:cNvSpPr txBox="1"/>
          <p:nvPr/>
        </p:nvSpPr>
        <p:spPr>
          <a:xfrm>
            <a:off x="6216315" y="4807634"/>
            <a:ext cx="2424345"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2,5-Dihydro</a:t>
            </a:r>
            <a:r>
              <a:rPr lang="en-US" b="1" dirty="0">
                <a:solidFill>
                  <a:srgbClr val="595959"/>
                </a:solidFill>
                <a:latin typeface="Palatino Linotype" panose="02040502050505030304" pitchFamily="18" charset="0"/>
              </a:rPr>
              <a:t>thiaolene  </a:t>
            </a:r>
          </a:p>
        </p:txBody>
      </p:sp>
      <p:sp>
        <p:nvSpPr>
          <p:cNvPr id="15" name="TextBox 14">
            <a:extLst>
              <a:ext uri="{FF2B5EF4-FFF2-40B4-BE49-F238E27FC236}">
                <a16:creationId xmlns:a16="http://schemas.microsoft.com/office/drawing/2014/main" id="{FD230A9C-517F-4913-A4AD-5FE7A0BDAC81}"/>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235952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25</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356643" cy="506870"/>
          </a:xfrm>
          <a:prstGeom prst="rect">
            <a:avLst/>
          </a:prstGeom>
        </p:spPr>
        <p:txBody>
          <a:bodyPr wrap="square">
            <a:spAutoFit/>
          </a:bodyPr>
          <a:lstStyle/>
          <a:p>
            <a:pPr marL="457200" indent="-457200">
              <a:lnSpc>
                <a:spcPct val="150000"/>
              </a:lnSpc>
              <a:buFont typeface="+mj-lt"/>
              <a:buAutoNum type="arabicParenR" startAt="4"/>
            </a:pPr>
            <a:r>
              <a:rPr lang="en-US" sz="2000" dirty="0">
                <a:latin typeface="Palatino Linotype" panose="02040502050505030304" pitchFamily="18" charset="0"/>
              </a:rPr>
              <a:t>Prioritize numbering for saturated atoms</a:t>
            </a:r>
          </a:p>
        </p:txBody>
      </p:sp>
      <p:graphicFrame>
        <p:nvGraphicFramePr>
          <p:cNvPr id="16" name="Object 15">
            <a:extLst>
              <a:ext uri="{FF2B5EF4-FFF2-40B4-BE49-F238E27FC236}">
                <a16:creationId xmlns:a16="http://schemas.microsoft.com/office/drawing/2014/main" id="{3F985286-1A0C-429F-9C82-44689C1C3043}"/>
              </a:ext>
            </a:extLst>
          </p:cNvPr>
          <p:cNvGraphicFramePr>
            <a:graphicFrameLocks noChangeAspect="1"/>
          </p:cNvGraphicFramePr>
          <p:nvPr>
            <p:extLst>
              <p:ext uri="{D42A27DB-BD31-4B8C-83A1-F6EECF244321}">
                <p14:modId xmlns:p14="http://schemas.microsoft.com/office/powerpoint/2010/main" val="2715098399"/>
              </p:ext>
            </p:extLst>
          </p:nvPr>
        </p:nvGraphicFramePr>
        <p:xfrm>
          <a:off x="1804988" y="2911475"/>
          <a:ext cx="1268412" cy="1873250"/>
        </p:xfrm>
        <a:graphic>
          <a:graphicData uri="http://schemas.openxmlformats.org/presentationml/2006/ole">
            <mc:AlternateContent xmlns:mc="http://schemas.openxmlformats.org/markup-compatibility/2006">
              <mc:Choice xmlns:v="urn:schemas-microsoft-com:vml" Requires="v">
                <p:oleObj spid="_x0000_s17494" name="CS ChemDraw Drawing" r:id="rId3" imgW="1090789" imgH="1609124" progId="ChemDraw.Document.6.0">
                  <p:embed/>
                </p:oleObj>
              </mc:Choice>
              <mc:Fallback>
                <p:oleObj name="CS ChemDraw Drawing" r:id="rId3" imgW="1090789" imgH="1609124" progId="ChemDraw.Document.6.0">
                  <p:embed/>
                  <p:pic>
                    <p:nvPicPr>
                      <p:cNvPr id="16" name="Object 15">
                        <a:extLst>
                          <a:ext uri="{FF2B5EF4-FFF2-40B4-BE49-F238E27FC236}">
                            <a16:creationId xmlns:a16="http://schemas.microsoft.com/office/drawing/2014/main" id="{3F985286-1A0C-429F-9C82-44689C1C3043}"/>
                          </a:ext>
                        </a:extLst>
                      </p:cNvPr>
                      <p:cNvPicPr/>
                      <p:nvPr/>
                    </p:nvPicPr>
                    <p:blipFill>
                      <a:blip r:embed="rId4"/>
                      <a:stretch>
                        <a:fillRect/>
                      </a:stretch>
                    </p:blipFill>
                    <p:spPr>
                      <a:xfrm>
                        <a:off x="1804988" y="2911475"/>
                        <a:ext cx="1268412" cy="18732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1327EDB6-E072-4296-95DF-20E2DAD4CD75}"/>
              </a:ext>
            </a:extLst>
          </p:cNvPr>
          <p:cNvSpPr txBox="1"/>
          <p:nvPr/>
        </p:nvSpPr>
        <p:spPr>
          <a:xfrm>
            <a:off x="1471862" y="4948008"/>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ep + </a:t>
            </a:r>
            <a:r>
              <a:rPr lang="en-US" b="1" dirty="0" err="1">
                <a:solidFill>
                  <a:srgbClr val="595959"/>
                </a:solidFill>
                <a:latin typeface="Palatino Linotype" panose="02040502050505030304" pitchFamily="18" charset="0"/>
              </a:rPr>
              <a:t>ine</a:t>
            </a:r>
            <a:endParaRPr lang="en-US" b="1" dirty="0">
              <a:solidFill>
                <a:srgbClr val="595959"/>
              </a:solidFill>
              <a:latin typeface="Palatino Linotype" panose="02040502050505030304" pitchFamily="18" charset="0"/>
            </a:endParaRPr>
          </a:p>
        </p:txBody>
      </p:sp>
      <p:sp>
        <p:nvSpPr>
          <p:cNvPr id="21" name="TextBox 20">
            <a:extLst>
              <a:ext uri="{FF2B5EF4-FFF2-40B4-BE49-F238E27FC236}">
                <a16:creationId xmlns:a16="http://schemas.microsoft.com/office/drawing/2014/main" id="{9AD91631-845F-4BC0-A3F8-19F3FB6D80F2}"/>
              </a:ext>
            </a:extLst>
          </p:cNvPr>
          <p:cNvSpPr txBox="1"/>
          <p:nvPr/>
        </p:nvSpPr>
        <p:spPr>
          <a:xfrm>
            <a:off x="0" y="5280881"/>
            <a:ext cx="522170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1,4-Dimethyl-4,5-dihydro</a:t>
            </a:r>
            <a:r>
              <a:rPr lang="en-US" b="1" dirty="0">
                <a:solidFill>
                  <a:srgbClr val="595959"/>
                </a:solidFill>
                <a:latin typeface="Palatino Linotype" panose="02040502050505030304" pitchFamily="18" charset="0"/>
              </a:rPr>
              <a:t>azepine  </a:t>
            </a:r>
          </a:p>
        </p:txBody>
      </p:sp>
      <p:sp>
        <p:nvSpPr>
          <p:cNvPr id="19" name="TextBox 18">
            <a:extLst>
              <a:ext uri="{FF2B5EF4-FFF2-40B4-BE49-F238E27FC236}">
                <a16:creationId xmlns:a16="http://schemas.microsoft.com/office/drawing/2014/main" id="{C93853EB-CC4C-46AF-BB0E-19AE1A9B7828}"/>
              </a:ext>
            </a:extLst>
          </p:cNvPr>
          <p:cNvSpPr txBox="1"/>
          <p:nvPr/>
        </p:nvSpPr>
        <p:spPr>
          <a:xfrm>
            <a:off x="5943598" y="4956030"/>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oc</a:t>
            </a:r>
            <a:r>
              <a:rPr lang="en-US" b="1" dirty="0">
                <a:solidFill>
                  <a:srgbClr val="595959"/>
                </a:solidFill>
                <a:latin typeface="Palatino Linotype" panose="02040502050505030304" pitchFamily="18" charset="0"/>
              </a:rPr>
              <a:t> + in</a:t>
            </a:r>
          </a:p>
        </p:txBody>
      </p:sp>
      <p:sp>
        <p:nvSpPr>
          <p:cNvPr id="24" name="TextBox 23">
            <a:extLst>
              <a:ext uri="{FF2B5EF4-FFF2-40B4-BE49-F238E27FC236}">
                <a16:creationId xmlns:a16="http://schemas.microsoft.com/office/drawing/2014/main" id="{13A09C54-E947-4D0C-AF32-227906D0203F}"/>
              </a:ext>
            </a:extLst>
          </p:cNvPr>
          <p:cNvSpPr txBox="1"/>
          <p:nvPr/>
        </p:nvSpPr>
        <p:spPr>
          <a:xfrm>
            <a:off x="4543925" y="5288902"/>
            <a:ext cx="468429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3,5-Dimethyl-2,4,8-Tetrahydro</a:t>
            </a:r>
            <a:r>
              <a:rPr lang="en-US" b="1" dirty="0">
                <a:solidFill>
                  <a:srgbClr val="595959"/>
                </a:solidFill>
                <a:latin typeface="Palatino Linotype" panose="02040502050505030304" pitchFamily="18" charset="0"/>
              </a:rPr>
              <a:t>oxocin  </a:t>
            </a:r>
          </a:p>
        </p:txBody>
      </p:sp>
      <p:graphicFrame>
        <p:nvGraphicFramePr>
          <p:cNvPr id="2" name="Object 1">
            <a:extLst>
              <a:ext uri="{FF2B5EF4-FFF2-40B4-BE49-F238E27FC236}">
                <a16:creationId xmlns:a16="http://schemas.microsoft.com/office/drawing/2014/main" id="{016363CA-E4D8-4B28-B71E-3932E58D5BCB}"/>
              </a:ext>
            </a:extLst>
          </p:cNvPr>
          <p:cNvGraphicFramePr>
            <a:graphicFrameLocks noChangeAspect="1"/>
          </p:cNvGraphicFramePr>
          <p:nvPr>
            <p:extLst>
              <p:ext uri="{D42A27DB-BD31-4B8C-83A1-F6EECF244321}">
                <p14:modId xmlns:p14="http://schemas.microsoft.com/office/powerpoint/2010/main" val="1827795138"/>
              </p:ext>
            </p:extLst>
          </p:nvPr>
        </p:nvGraphicFramePr>
        <p:xfrm>
          <a:off x="6278418" y="3230509"/>
          <a:ext cx="1556899" cy="1671968"/>
        </p:xfrm>
        <a:graphic>
          <a:graphicData uri="http://schemas.openxmlformats.org/presentationml/2006/ole">
            <mc:AlternateContent xmlns:mc="http://schemas.openxmlformats.org/markup-compatibility/2006">
              <mc:Choice xmlns:v="urn:schemas-microsoft-com:vml" Requires="v">
                <p:oleObj spid="_x0000_s17495" name="CS ChemDraw Drawing" r:id="rId5" imgW="1418370" imgH="1522080" progId="ChemDraw.Document.6.0">
                  <p:embed/>
                </p:oleObj>
              </mc:Choice>
              <mc:Fallback>
                <p:oleObj name="CS ChemDraw Drawing" r:id="rId5" imgW="1418370" imgH="1522080" progId="ChemDraw.Document.6.0">
                  <p:embed/>
                  <p:pic>
                    <p:nvPicPr>
                      <p:cNvPr id="0" name=""/>
                      <p:cNvPicPr/>
                      <p:nvPr/>
                    </p:nvPicPr>
                    <p:blipFill>
                      <a:blip r:embed="rId6"/>
                      <a:stretch>
                        <a:fillRect/>
                      </a:stretch>
                    </p:blipFill>
                    <p:spPr>
                      <a:xfrm>
                        <a:off x="6278418" y="3230509"/>
                        <a:ext cx="1556899" cy="167196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0599EF1-2C01-47D7-9295-6A61785AADB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3156011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26</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968535"/>
          </a:xfrm>
          <a:prstGeom prst="rect">
            <a:avLst/>
          </a:prstGeom>
        </p:spPr>
        <p:txBody>
          <a:bodyPr wrap="square">
            <a:spAutoFit/>
          </a:bodyPr>
          <a:lstStyle/>
          <a:p>
            <a:pPr marL="457200" indent="-457200">
              <a:lnSpc>
                <a:spcPct val="150000"/>
              </a:lnSpc>
              <a:buFont typeface="+mj-lt"/>
              <a:buAutoNum type="arabicParenR" startAt="5"/>
            </a:pPr>
            <a:r>
              <a:rPr lang="en-US" sz="2000" dirty="0">
                <a:latin typeface="Palatino Linotype" panose="02040502050505030304" pitchFamily="18" charset="0"/>
              </a:rPr>
              <a:t>When multiple </a:t>
            </a:r>
            <a:r>
              <a:rPr lang="en-US" sz="2000" dirty="0">
                <a:solidFill>
                  <a:srgbClr val="30ACEC"/>
                </a:solidFill>
                <a:latin typeface="Palatino Linotype" panose="02040502050505030304" pitchFamily="18" charset="0"/>
              </a:rPr>
              <a:t>heteroatoms</a:t>
            </a:r>
            <a:r>
              <a:rPr lang="en-US" sz="2000" dirty="0">
                <a:latin typeface="Palatino Linotype" panose="02040502050505030304" pitchFamily="18" charset="0"/>
              </a:rPr>
              <a:t> are present, the preferred order is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chemeClr val="tx1">
                    <a:lumMod val="50000"/>
                  </a:schemeClr>
                </a:solidFill>
                <a:latin typeface="Palatino Linotype" panose="02040502050505030304" pitchFamily="18" charset="0"/>
              </a:rPr>
              <a:t>’</a:t>
            </a:r>
            <a:r>
              <a:rPr lang="en-US" sz="2000" dirty="0">
                <a:latin typeface="Palatino Linotype" panose="02040502050505030304" pitchFamily="18" charset="0"/>
              </a:rPr>
              <a:t> first, followed by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chemeClr val="tx1">
                    <a:lumMod val="50000"/>
                  </a:schemeClr>
                </a:solidFill>
                <a:latin typeface="Palatino Linotype" panose="02040502050505030304" pitchFamily="18" charset="0"/>
              </a:rPr>
              <a:t>’</a:t>
            </a:r>
            <a:r>
              <a:rPr lang="en-US" sz="2000" dirty="0">
                <a:latin typeface="Palatino Linotype" panose="02040502050505030304" pitchFamily="18" charset="0"/>
              </a:rPr>
              <a:t>, and then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a:t>
            </a:r>
            <a:endParaRPr lang="en-US" sz="2000" dirty="0">
              <a:latin typeface="Palatino Linotype" panose="02040502050505030304" pitchFamily="18" charset="0"/>
            </a:endParaRPr>
          </a:p>
        </p:txBody>
      </p:sp>
      <p:graphicFrame>
        <p:nvGraphicFramePr>
          <p:cNvPr id="15" name="Object 14">
            <a:extLst>
              <a:ext uri="{FF2B5EF4-FFF2-40B4-BE49-F238E27FC236}">
                <a16:creationId xmlns:a16="http://schemas.microsoft.com/office/drawing/2014/main" id="{7F59B28F-E5F9-41E2-BC15-3D95E0182F6D}"/>
              </a:ext>
            </a:extLst>
          </p:cNvPr>
          <p:cNvGraphicFramePr>
            <a:graphicFrameLocks noChangeAspect="1"/>
          </p:cNvGraphicFramePr>
          <p:nvPr>
            <p:extLst>
              <p:ext uri="{D42A27DB-BD31-4B8C-83A1-F6EECF244321}">
                <p14:modId xmlns:p14="http://schemas.microsoft.com/office/powerpoint/2010/main" val="3035458610"/>
              </p:ext>
            </p:extLst>
          </p:nvPr>
        </p:nvGraphicFramePr>
        <p:xfrm>
          <a:off x="669925" y="3148919"/>
          <a:ext cx="3937822" cy="2468109"/>
        </p:xfrm>
        <a:graphic>
          <a:graphicData uri="http://schemas.openxmlformats.org/presentationml/2006/ole">
            <mc:AlternateContent xmlns:mc="http://schemas.openxmlformats.org/markup-compatibility/2006">
              <mc:Choice xmlns:v="urn:schemas-microsoft-com:vml" Requires="v">
                <p:oleObj spid="_x0000_s18612" name="CS ChemDraw Drawing" r:id="rId3" imgW="3117741" imgH="1931978" progId="ChemDraw.Document.6.0">
                  <p:embed/>
                </p:oleObj>
              </mc:Choice>
              <mc:Fallback>
                <p:oleObj name="CS ChemDraw Drawing" r:id="rId3" imgW="3117741" imgH="1931978" progId="ChemDraw.Document.6.0">
                  <p:embed/>
                  <p:pic>
                    <p:nvPicPr>
                      <p:cNvPr id="15" name="Object 14">
                        <a:extLst>
                          <a:ext uri="{FF2B5EF4-FFF2-40B4-BE49-F238E27FC236}">
                            <a16:creationId xmlns:a16="http://schemas.microsoft.com/office/drawing/2014/main" id="{7F59B28F-E5F9-41E2-BC15-3D95E0182F6D}"/>
                          </a:ext>
                        </a:extLst>
                      </p:cNvPr>
                      <p:cNvPicPr/>
                      <p:nvPr/>
                    </p:nvPicPr>
                    <p:blipFill>
                      <a:blip r:embed="rId4"/>
                      <a:stretch>
                        <a:fillRect/>
                      </a:stretch>
                    </p:blipFill>
                    <p:spPr>
                      <a:xfrm>
                        <a:off x="669925" y="3148919"/>
                        <a:ext cx="3937822" cy="2468109"/>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1588709488"/>
              </p:ext>
            </p:extLst>
          </p:nvPr>
        </p:nvGraphicFramePr>
        <p:xfrm>
          <a:off x="5139439" y="3051092"/>
          <a:ext cx="1162050" cy="1166812"/>
        </p:xfrm>
        <a:graphic>
          <a:graphicData uri="http://schemas.openxmlformats.org/presentationml/2006/ole">
            <mc:AlternateContent xmlns:mc="http://schemas.openxmlformats.org/markup-compatibility/2006">
              <mc:Choice xmlns:v="urn:schemas-microsoft-com:vml" Requires="v">
                <p:oleObj spid="_x0000_s18613" name="CS ChemDraw Drawing" r:id="rId5" imgW="907909" imgH="912378" progId="ChemDraw.Document.6.0">
                  <p:embed/>
                </p:oleObj>
              </mc:Choice>
              <mc:Fallback>
                <p:oleObj name="CS ChemDraw Drawing" r:id="rId5" imgW="907909" imgH="912378" progId="ChemDraw.Document.6.0">
                  <p:embed/>
                  <p:pic>
                    <p:nvPicPr>
                      <p:cNvPr id="13" name="Object 12">
                        <a:extLst>
                          <a:ext uri="{FF2B5EF4-FFF2-40B4-BE49-F238E27FC236}">
                            <a16:creationId xmlns:a16="http://schemas.microsoft.com/office/drawing/2014/main" id="{8F9DACDF-2448-4145-906B-C9861BAF306F}"/>
                          </a:ext>
                        </a:extLst>
                      </p:cNvPr>
                      <p:cNvPicPr/>
                      <p:nvPr/>
                    </p:nvPicPr>
                    <p:blipFill>
                      <a:blip r:embed="rId6"/>
                      <a:stretch>
                        <a:fillRect/>
                      </a:stretch>
                    </p:blipFill>
                    <p:spPr>
                      <a:xfrm>
                        <a:off x="5139439" y="3051092"/>
                        <a:ext cx="1162050" cy="1166812"/>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4622416" y="4155256"/>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4618405" y="4488130"/>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1,2-</a:t>
            </a:r>
            <a:r>
              <a:rPr lang="en-US" b="1" dirty="0">
                <a:solidFill>
                  <a:srgbClr val="595959"/>
                </a:solidFill>
                <a:latin typeface="Palatino Linotype" panose="02040502050505030304" pitchFamily="18" charset="0"/>
              </a:rPr>
              <a:t>Oxazole  </a:t>
            </a:r>
          </a:p>
        </p:txBody>
      </p:sp>
      <p:graphicFrame>
        <p:nvGraphicFramePr>
          <p:cNvPr id="27" name="Object 26">
            <a:extLst>
              <a:ext uri="{FF2B5EF4-FFF2-40B4-BE49-F238E27FC236}">
                <a16:creationId xmlns:a16="http://schemas.microsoft.com/office/drawing/2014/main" id="{38987EB0-170D-40F1-BE7E-9A12C2C0441F}"/>
              </a:ext>
            </a:extLst>
          </p:cNvPr>
          <p:cNvGraphicFramePr>
            <a:graphicFrameLocks noChangeAspect="1"/>
          </p:cNvGraphicFramePr>
          <p:nvPr>
            <p:extLst>
              <p:ext uri="{D42A27DB-BD31-4B8C-83A1-F6EECF244321}">
                <p14:modId xmlns:p14="http://schemas.microsoft.com/office/powerpoint/2010/main" val="1911338816"/>
              </p:ext>
            </p:extLst>
          </p:nvPr>
        </p:nvGraphicFramePr>
        <p:xfrm>
          <a:off x="7411954" y="3033629"/>
          <a:ext cx="1185863" cy="1190625"/>
        </p:xfrm>
        <a:graphic>
          <a:graphicData uri="http://schemas.openxmlformats.org/presentationml/2006/ole">
            <mc:AlternateContent xmlns:mc="http://schemas.openxmlformats.org/markup-compatibility/2006">
              <mc:Choice xmlns:v="urn:schemas-microsoft-com:vml" Requires="v">
                <p:oleObj spid="_x0000_s18614" name="CS ChemDraw Drawing" r:id="rId7" imgW="926236" imgH="930578" progId="ChemDraw.Document.6.0">
                  <p:embed/>
                </p:oleObj>
              </mc:Choice>
              <mc:Fallback>
                <p:oleObj name="CS ChemDraw Drawing" r:id="rId7" imgW="926236" imgH="930578" progId="ChemDraw.Document.6.0">
                  <p:embed/>
                  <p:pic>
                    <p:nvPicPr>
                      <p:cNvPr id="18" name="Object 17">
                        <a:extLst>
                          <a:ext uri="{FF2B5EF4-FFF2-40B4-BE49-F238E27FC236}">
                            <a16:creationId xmlns:a16="http://schemas.microsoft.com/office/drawing/2014/main" id="{B974A9E4-13F0-4951-852B-506628CF7883}"/>
                          </a:ext>
                        </a:extLst>
                      </p:cNvPr>
                      <p:cNvPicPr/>
                      <p:nvPr/>
                    </p:nvPicPr>
                    <p:blipFill>
                      <a:blip r:embed="rId8"/>
                      <a:stretch>
                        <a:fillRect/>
                      </a:stretch>
                    </p:blipFill>
                    <p:spPr>
                      <a:xfrm>
                        <a:off x="7411954" y="3033629"/>
                        <a:ext cx="1185863" cy="11906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A6E10067-F9C5-43E9-982D-DB68C75F561A}"/>
              </a:ext>
            </a:extLst>
          </p:cNvPr>
          <p:cNvSpPr txBox="1"/>
          <p:nvPr/>
        </p:nvSpPr>
        <p:spPr>
          <a:xfrm>
            <a:off x="6906127" y="4151245"/>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t>
            </a: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9" name="TextBox 28">
            <a:extLst>
              <a:ext uri="{FF2B5EF4-FFF2-40B4-BE49-F238E27FC236}">
                <a16:creationId xmlns:a16="http://schemas.microsoft.com/office/drawing/2014/main" id="{73FD1A6F-7950-41BC-AC00-A9C591DC3C37}"/>
              </a:ext>
            </a:extLst>
          </p:cNvPr>
          <p:cNvSpPr txBox="1"/>
          <p:nvPr/>
        </p:nvSpPr>
        <p:spPr>
          <a:xfrm>
            <a:off x="6914147" y="4484119"/>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1,3-</a:t>
            </a:r>
            <a:r>
              <a:rPr lang="en-US" b="1" dirty="0">
                <a:solidFill>
                  <a:srgbClr val="595959"/>
                </a:solidFill>
                <a:latin typeface="Palatino Linotype" panose="02040502050505030304" pitchFamily="18" charset="0"/>
              </a:rPr>
              <a:t>Thiazole  </a:t>
            </a:r>
          </a:p>
        </p:txBody>
      </p:sp>
      <p:graphicFrame>
        <p:nvGraphicFramePr>
          <p:cNvPr id="30" name="Object 29">
            <a:extLst>
              <a:ext uri="{FF2B5EF4-FFF2-40B4-BE49-F238E27FC236}">
                <a16:creationId xmlns:a16="http://schemas.microsoft.com/office/drawing/2014/main" id="{AFAFA949-6739-4095-8422-DFE7DD6B0273}"/>
              </a:ext>
            </a:extLst>
          </p:cNvPr>
          <p:cNvGraphicFramePr>
            <a:graphicFrameLocks noChangeAspect="1"/>
          </p:cNvGraphicFramePr>
          <p:nvPr>
            <p:extLst>
              <p:ext uri="{D42A27DB-BD31-4B8C-83A1-F6EECF244321}">
                <p14:modId xmlns:p14="http://schemas.microsoft.com/office/powerpoint/2010/main" val="2704692955"/>
              </p:ext>
            </p:extLst>
          </p:nvPr>
        </p:nvGraphicFramePr>
        <p:xfrm>
          <a:off x="6281038" y="4861437"/>
          <a:ext cx="1044575" cy="1141412"/>
        </p:xfrm>
        <a:graphic>
          <a:graphicData uri="http://schemas.openxmlformats.org/presentationml/2006/ole">
            <mc:AlternateContent xmlns:mc="http://schemas.openxmlformats.org/markup-compatibility/2006">
              <mc:Choice xmlns:v="urn:schemas-microsoft-com:vml" Requires="v">
                <p:oleObj spid="_x0000_s18615" name="CS ChemDraw Drawing" r:id="rId9" imgW="817806" imgH="892595" progId="ChemDraw.Document.6.0">
                  <p:embed/>
                </p:oleObj>
              </mc:Choice>
              <mc:Fallback>
                <p:oleObj name="CS ChemDraw Drawing" r:id="rId9" imgW="817806" imgH="892595" progId="ChemDraw.Document.6.0">
                  <p:embed/>
                  <p:pic>
                    <p:nvPicPr>
                      <p:cNvPr id="10" name="Object 9">
                        <a:extLst>
                          <a:ext uri="{FF2B5EF4-FFF2-40B4-BE49-F238E27FC236}">
                            <a16:creationId xmlns:a16="http://schemas.microsoft.com/office/drawing/2014/main" id="{F5BD9307-9F53-4542-93C1-E1C7049E7246}"/>
                          </a:ext>
                        </a:extLst>
                      </p:cNvPr>
                      <p:cNvPicPr/>
                      <p:nvPr/>
                    </p:nvPicPr>
                    <p:blipFill>
                      <a:blip r:embed="rId10"/>
                      <a:stretch>
                        <a:fillRect/>
                      </a:stretch>
                    </p:blipFill>
                    <p:spPr>
                      <a:xfrm>
                        <a:off x="6281038" y="4861437"/>
                        <a:ext cx="1044575" cy="114141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18F5ABDD-0144-436B-9280-D0E341A496F8}"/>
              </a:ext>
            </a:extLst>
          </p:cNvPr>
          <p:cNvSpPr txBox="1"/>
          <p:nvPr/>
        </p:nvSpPr>
        <p:spPr>
          <a:xfrm>
            <a:off x="5558977" y="5976796"/>
            <a:ext cx="257876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Aza] + </a:t>
            </a:r>
            <a:r>
              <a:rPr lang="en-US" b="1" dirty="0" err="1">
                <a:solidFill>
                  <a:srgbClr val="595959"/>
                </a:solidFill>
                <a:latin typeface="Palatino Linotype" panose="02040502050505030304" pitchFamily="18" charset="0"/>
              </a:rPr>
              <a:t>ir</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idine</a:t>
            </a:r>
            <a:r>
              <a:rPr lang="en-US" b="1" dirty="0">
                <a:solidFill>
                  <a:srgbClr val="595959"/>
                </a:solidFill>
                <a:latin typeface="Palatino Linotype" panose="02040502050505030304" pitchFamily="18" charset="0"/>
              </a:rPr>
              <a:t>  </a:t>
            </a:r>
          </a:p>
        </p:txBody>
      </p:sp>
      <p:sp>
        <p:nvSpPr>
          <p:cNvPr id="32" name="TextBox 31">
            <a:extLst>
              <a:ext uri="{FF2B5EF4-FFF2-40B4-BE49-F238E27FC236}">
                <a16:creationId xmlns:a16="http://schemas.microsoft.com/office/drawing/2014/main" id="{70289B7D-60A9-4DAA-A8A8-4BA88099C844}"/>
              </a:ext>
            </a:extLst>
          </p:cNvPr>
          <p:cNvSpPr txBox="1"/>
          <p:nvPr/>
        </p:nvSpPr>
        <p:spPr>
          <a:xfrm>
            <a:off x="5747471" y="6333733"/>
            <a:ext cx="2033337"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Oxaziridine</a:t>
            </a:r>
            <a:r>
              <a:rPr lang="en-US" b="1" dirty="0">
                <a:solidFill>
                  <a:srgbClr val="595959"/>
                </a:solidFill>
                <a:latin typeface="Palatino Linotype" panose="02040502050505030304" pitchFamily="18" charset="0"/>
              </a:rPr>
              <a:t>  </a:t>
            </a:r>
          </a:p>
        </p:txBody>
      </p:sp>
      <p:sp>
        <p:nvSpPr>
          <p:cNvPr id="16" name="TextBox 15">
            <a:extLst>
              <a:ext uri="{FF2B5EF4-FFF2-40B4-BE49-F238E27FC236}">
                <a16:creationId xmlns:a16="http://schemas.microsoft.com/office/drawing/2014/main" id="{27E37093-08F6-4AA5-9B8E-A45D610F9526}"/>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77186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27</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968535"/>
          </a:xfrm>
          <a:prstGeom prst="rect">
            <a:avLst/>
          </a:prstGeom>
        </p:spPr>
        <p:txBody>
          <a:bodyPr wrap="square">
            <a:spAutoFit/>
          </a:bodyPr>
          <a:lstStyle/>
          <a:p>
            <a:pPr marL="457200" indent="-457200">
              <a:lnSpc>
                <a:spcPct val="150000"/>
              </a:lnSpc>
              <a:buFont typeface="+mj-lt"/>
              <a:buAutoNum type="arabicParenR" startAt="6"/>
            </a:pPr>
            <a:r>
              <a:rPr lang="en-US" sz="2000" dirty="0">
                <a:latin typeface="Palatino Linotype" panose="02040502050505030304" pitchFamily="18" charset="0"/>
              </a:rPr>
              <a:t>When two or more similar atoms contained in a ring are indicated by the </a:t>
            </a:r>
            <a:r>
              <a:rPr lang="en-US" sz="2000" i="1" dirty="0">
                <a:solidFill>
                  <a:srgbClr val="30ACEC"/>
                </a:solidFill>
                <a:latin typeface="Palatino Linotype" panose="02040502050505030304" pitchFamily="18" charset="0"/>
              </a:rPr>
              <a:t>prefixes</a:t>
            </a:r>
            <a:r>
              <a:rPr lang="en-US" sz="2000" dirty="0">
                <a:latin typeface="Palatino Linotype" panose="02040502050505030304" pitchFamily="18" charset="0"/>
              </a:rPr>
              <a:t> ‘</a:t>
            </a:r>
            <a:r>
              <a:rPr lang="en-US" sz="2000" i="1" dirty="0">
                <a:solidFill>
                  <a:schemeClr val="accent2">
                    <a:lumMod val="75000"/>
                  </a:schemeClr>
                </a:solidFill>
                <a:latin typeface="Palatino Linotype" panose="02040502050505030304" pitchFamily="18" charset="0"/>
              </a:rPr>
              <a:t>di</a:t>
            </a:r>
            <a:r>
              <a:rPr lang="en-US" sz="2000" dirty="0">
                <a:solidFill>
                  <a:schemeClr val="accent2">
                    <a:lumMod val="75000"/>
                  </a:schemeClr>
                </a:solidFill>
                <a:latin typeface="Palatino Linotype" panose="02040502050505030304" pitchFamily="18" charset="0"/>
              </a:rPr>
              <a:t>-</a:t>
            </a:r>
            <a:r>
              <a:rPr lang="en-US" sz="2000" dirty="0">
                <a:latin typeface="Palatino Linotype" panose="02040502050505030304" pitchFamily="18" charset="0"/>
              </a:rPr>
              <a:t>’, ‘</a:t>
            </a:r>
            <a:r>
              <a:rPr lang="en-US" sz="2000" i="1" dirty="0">
                <a:solidFill>
                  <a:schemeClr val="accent2">
                    <a:lumMod val="75000"/>
                  </a:schemeClr>
                </a:solidFill>
                <a:latin typeface="Palatino Linotype" panose="02040502050505030304" pitchFamily="18" charset="0"/>
              </a:rPr>
              <a:t>tri</a:t>
            </a:r>
            <a:r>
              <a:rPr lang="en-US" sz="2000" dirty="0">
                <a:solidFill>
                  <a:schemeClr val="accent2">
                    <a:lumMod val="75000"/>
                  </a:schemeClr>
                </a:solidFill>
                <a:latin typeface="Palatino Linotype" panose="02040502050505030304" pitchFamily="18" charset="0"/>
              </a:rPr>
              <a:t>-</a:t>
            </a:r>
            <a:r>
              <a:rPr lang="en-US" sz="2000" dirty="0">
                <a:latin typeface="Palatino Linotype" panose="02040502050505030304" pitchFamily="18" charset="0"/>
              </a:rPr>
              <a:t>’, and </a:t>
            </a:r>
            <a:r>
              <a:rPr lang="en-US" sz="2000" i="1" dirty="0">
                <a:latin typeface="Palatino Linotype" panose="02040502050505030304" pitchFamily="18" charset="0"/>
              </a:rPr>
              <a:t>etc</a:t>
            </a:r>
            <a:r>
              <a:rPr lang="en-US" sz="2000" dirty="0">
                <a:latin typeface="Palatino Linotype" panose="02040502050505030304" pitchFamily="18" charset="0"/>
              </a:rPr>
              <a:t>. </a:t>
            </a:r>
          </a:p>
        </p:txBody>
      </p:sp>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700290085"/>
              </p:ext>
            </p:extLst>
          </p:nvPr>
        </p:nvGraphicFramePr>
        <p:xfrm>
          <a:off x="3055102" y="2938541"/>
          <a:ext cx="1162050" cy="1211263"/>
        </p:xfrm>
        <a:graphic>
          <a:graphicData uri="http://schemas.openxmlformats.org/presentationml/2006/ole">
            <mc:AlternateContent xmlns:mc="http://schemas.openxmlformats.org/markup-compatibility/2006">
              <mc:Choice xmlns:v="urn:schemas-microsoft-com:vml" Requires="v">
                <p:oleObj spid="_x0000_s20651" name="CS ChemDraw Drawing" r:id="rId3" imgW="907909" imgH="947591" progId="ChemDraw.Document.6.0">
                  <p:embed/>
                </p:oleObj>
              </mc:Choice>
              <mc:Fallback>
                <p:oleObj name="CS ChemDraw Drawing" r:id="rId3" imgW="907909" imgH="947591"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4"/>
                      <a:stretch>
                        <a:fillRect/>
                      </a:stretch>
                    </p:blipFill>
                    <p:spPr>
                      <a:xfrm>
                        <a:off x="3055102" y="2938541"/>
                        <a:ext cx="1162050" cy="1211263"/>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2538668" y="4065682"/>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2534657" y="4398556"/>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-1,2-Di</a:t>
            </a:r>
            <a:r>
              <a:rPr lang="en-US" b="1" dirty="0">
                <a:solidFill>
                  <a:srgbClr val="595959"/>
                </a:solidFill>
                <a:latin typeface="Palatino Linotype" panose="02040502050505030304" pitchFamily="18" charset="0"/>
              </a:rPr>
              <a:t>azole  </a:t>
            </a:r>
          </a:p>
        </p:txBody>
      </p:sp>
      <p:sp>
        <p:nvSpPr>
          <p:cNvPr id="28" name="TextBox 27">
            <a:extLst>
              <a:ext uri="{FF2B5EF4-FFF2-40B4-BE49-F238E27FC236}">
                <a16:creationId xmlns:a16="http://schemas.microsoft.com/office/drawing/2014/main" id="{A6E10067-F9C5-43E9-982D-DB68C75F561A}"/>
              </a:ext>
            </a:extLst>
          </p:cNvPr>
          <p:cNvSpPr txBox="1"/>
          <p:nvPr/>
        </p:nvSpPr>
        <p:spPr>
          <a:xfrm>
            <a:off x="4953005" y="4061671"/>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9" name="TextBox 28">
            <a:extLst>
              <a:ext uri="{FF2B5EF4-FFF2-40B4-BE49-F238E27FC236}">
                <a16:creationId xmlns:a16="http://schemas.microsoft.com/office/drawing/2014/main" id="{73FD1A6F-7950-41BC-AC00-A9C591DC3C37}"/>
              </a:ext>
            </a:extLst>
          </p:cNvPr>
          <p:cNvSpPr txBox="1"/>
          <p:nvPr/>
        </p:nvSpPr>
        <p:spPr>
          <a:xfrm>
            <a:off x="4961025" y="4394545"/>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-1,2,3-Tri</a:t>
            </a:r>
            <a:r>
              <a:rPr lang="en-US" b="1" dirty="0">
                <a:solidFill>
                  <a:srgbClr val="595959"/>
                </a:solidFill>
                <a:latin typeface="Palatino Linotype" panose="02040502050505030304" pitchFamily="18" charset="0"/>
              </a:rPr>
              <a:t>azole  </a:t>
            </a:r>
          </a:p>
        </p:txBody>
      </p:sp>
      <p:graphicFrame>
        <p:nvGraphicFramePr>
          <p:cNvPr id="16" name="Object 15">
            <a:extLst>
              <a:ext uri="{FF2B5EF4-FFF2-40B4-BE49-F238E27FC236}">
                <a16:creationId xmlns:a16="http://schemas.microsoft.com/office/drawing/2014/main" id="{2BE1C814-365F-4D07-9308-1636D08B23CD}"/>
              </a:ext>
            </a:extLst>
          </p:cNvPr>
          <p:cNvGraphicFramePr>
            <a:graphicFrameLocks noChangeAspect="1"/>
          </p:cNvGraphicFramePr>
          <p:nvPr>
            <p:extLst>
              <p:ext uri="{D42A27DB-BD31-4B8C-83A1-F6EECF244321}">
                <p14:modId xmlns:p14="http://schemas.microsoft.com/office/powerpoint/2010/main" val="192494594"/>
              </p:ext>
            </p:extLst>
          </p:nvPr>
        </p:nvGraphicFramePr>
        <p:xfrm>
          <a:off x="5493502" y="2916316"/>
          <a:ext cx="1162050" cy="1198563"/>
        </p:xfrm>
        <a:graphic>
          <a:graphicData uri="http://schemas.openxmlformats.org/presentationml/2006/ole">
            <mc:AlternateContent xmlns:mc="http://schemas.openxmlformats.org/markup-compatibility/2006">
              <mc:Choice xmlns:v="urn:schemas-microsoft-com:vml" Requires="v">
                <p:oleObj spid="_x0000_s20652" name="CS ChemDraw Drawing" r:id="rId5" imgW="907909" imgH="938491" progId="ChemDraw.Document.6.0">
                  <p:embed/>
                </p:oleObj>
              </mc:Choice>
              <mc:Fallback>
                <p:oleObj name="CS ChemDraw Drawing" r:id="rId5" imgW="907909" imgH="938491"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6"/>
                      <a:stretch>
                        <a:fillRect/>
                      </a:stretch>
                    </p:blipFill>
                    <p:spPr>
                      <a:xfrm>
                        <a:off x="5493502" y="2916316"/>
                        <a:ext cx="1162050" cy="119856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8760E7D9-B5A4-4E4F-B012-C7F743FA50B9}"/>
              </a:ext>
            </a:extLst>
          </p:cNvPr>
          <p:cNvGraphicFramePr>
            <a:graphicFrameLocks noChangeAspect="1"/>
          </p:cNvGraphicFramePr>
          <p:nvPr>
            <p:extLst>
              <p:ext uri="{D42A27DB-BD31-4B8C-83A1-F6EECF244321}">
                <p14:modId xmlns:p14="http://schemas.microsoft.com/office/powerpoint/2010/main" val="1038647165"/>
              </p:ext>
            </p:extLst>
          </p:nvPr>
        </p:nvGraphicFramePr>
        <p:xfrm>
          <a:off x="3057525" y="4860925"/>
          <a:ext cx="1176338" cy="1260475"/>
        </p:xfrm>
        <a:graphic>
          <a:graphicData uri="http://schemas.openxmlformats.org/presentationml/2006/ole">
            <mc:AlternateContent xmlns:mc="http://schemas.openxmlformats.org/markup-compatibility/2006">
              <mc:Choice xmlns:v="urn:schemas-microsoft-com:vml" Requires="v">
                <p:oleObj spid="_x0000_s20653" name="CS ChemDraw Drawing" r:id="rId7" imgW="917073" imgH="983991" progId="ChemDraw.Document.6.0">
                  <p:embed/>
                </p:oleObj>
              </mc:Choice>
              <mc:Fallback>
                <p:oleObj name="CS ChemDraw Drawing" r:id="rId7" imgW="917073" imgH="983991"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8"/>
                      <a:stretch>
                        <a:fillRect/>
                      </a:stretch>
                    </p:blipFill>
                    <p:spPr>
                      <a:xfrm>
                        <a:off x="3057525" y="4860925"/>
                        <a:ext cx="1176338" cy="1260475"/>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13CD267D-2721-4F84-AC8B-FE437306D5B1}"/>
              </a:ext>
            </a:extLst>
          </p:cNvPr>
          <p:cNvSpPr txBox="1"/>
          <p:nvPr/>
        </p:nvSpPr>
        <p:spPr>
          <a:xfrm>
            <a:off x="2546689" y="6059538"/>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36" name="TextBox 35">
            <a:extLst>
              <a:ext uri="{FF2B5EF4-FFF2-40B4-BE49-F238E27FC236}">
                <a16:creationId xmlns:a16="http://schemas.microsoft.com/office/drawing/2014/main" id="{17AC7E68-C84B-41CB-8D4F-C50138D89BAF}"/>
              </a:ext>
            </a:extLst>
          </p:cNvPr>
          <p:cNvSpPr txBox="1"/>
          <p:nvPr/>
        </p:nvSpPr>
        <p:spPr>
          <a:xfrm>
            <a:off x="2542678" y="6392412"/>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a:t>
            </a:r>
            <a:r>
              <a:rPr lang="en-US" b="1" i="1" dirty="0">
                <a:solidFill>
                  <a:schemeClr val="accent2">
                    <a:lumMod val="75000"/>
                  </a:schemeClr>
                </a:solidFill>
                <a:latin typeface="Palatino Linotype" panose="02040502050505030304" pitchFamily="18" charset="0"/>
              </a:rPr>
              <a:t>H</a:t>
            </a:r>
            <a:r>
              <a:rPr lang="en-US" b="1" dirty="0">
                <a:solidFill>
                  <a:schemeClr val="accent2">
                    <a:lumMod val="75000"/>
                  </a:schemeClr>
                </a:solidFill>
                <a:latin typeface="Palatino Linotype" panose="02040502050505030304" pitchFamily="18" charset="0"/>
              </a:rPr>
              <a:t>-1,2,4-Tri</a:t>
            </a:r>
            <a:r>
              <a:rPr lang="en-US" b="1" dirty="0">
                <a:solidFill>
                  <a:srgbClr val="595959"/>
                </a:solidFill>
                <a:latin typeface="Palatino Linotype" panose="02040502050505030304" pitchFamily="18" charset="0"/>
              </a:rPr>
              <a:t>azole  </a:t>
            </a:r>
          </a:p>
        </p:txBody>
      </p:sp>
      <p:sp>
        <p:nvSpPr>
          <p:cNvPr id="37" name="TextBox 36">
            <a:extLst>
              <a:ext uri="{FF2B5EF4-FFF2-40B4-BE49-F238E27FC236}">
                <a16:creationId xmlns:a16="http://schemas.microsoft.com/office/drawing/2014/main" id="{EC01FED3-017D-40CD-8FE1-294145F15A00}"/>
              </a:ext>
            </a:extLst>
          </p:cNvPr>
          <p:cNvSpPr txBox="1"/>
          <p:nvPr/>
        </p:nvSpPr>
        <p:spPr>
          <a:xfrm>
            <a:off x="4961026" y="6067559"/>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Aza + in + e  </a:t>
            </a:r>
          </a:p>
        </p:txBody>
      </p:sp>
      <p:sp>
        <p:nvSpPr>
          <p:cNvPr id="38" name="TextBox 37">
            <a:extLst>
              <a:ext uri="{FF2B5EF4-FFF2-40B4-BE49-F238E27FC236}">
                <a16:creationId xmlns:a16="http://schemas.microsoft.com/office/drawing/2014/main" id="{5780FF29-A94B-43A5-9820-DE75E3ACA8F4}"/>
              </a:ext>
            </a:extLst>
          </p:cNvPr>
          <p:cNvSpPr txBox="1"/>
          <p:nvPr/>
        </p:nvSpPr>
        <p:spPr>
          <a:xfrm>
            <a:off x="5017173" y="6364338"/>
            <a:ext cx="20333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1,3,5-Tri</a:t>
            </a:r>
            <a:r>
              <a:rPr lang="en-US" b="1" dirty="0">
                <a:solidFill>
                  <a:srgbClr val="595959"/>
                </a:solidFill>
                <a:latin typeface="Palatino Linotype" panose="02040502050505030304" pitchFamily="18" charset="0"/>
              </a:rPr>
              <a:t>azine  </a:t>
            </a:r>
          </a:p>
        </p:txBody>
      </p:sp>
      <p:graphicFrame>
        <p:nvGraphicFramePr>
          <p:cNvPr id="39" name="Object 38">
            <a:extLst>
              <a:ext uri="{FF2B5EF4-FFF2-40B4-BE49-F238E27FC236}">
                <a16:creationId xmlns:a16="http://schemas.microsoft.com/office/drawing/2014/main" id="{FACB1AFE-B853-4873-BA2E-178ADB428DB2}"/>
              </a:ext>
            </a:extLst>
          </p:cNvPr>
          <p:cNvGraphicFramePr>
            <a:graphicFrameLocks noChangeAspect="1"/>
          </p:cNvGraphicFramePr>
          <p:nvPr>
            <p:extLst>
              <p:ext uri="{D42A27DB-BD31-4B8C-83A1-F6EECF244321}">
                <p14:modId xmlns:p14="http://schemas.microsoft.com/office/powerpoint/2010/main" val="3712082620"/>
              </p:ext>
            </p:extLst>
          </p:nvPr>
        </p:nvGraphicFramePr>
        <p:xfrm>
          <a:off x="5483225" y="4778375"/>
          <a:ext cx="1200150" cy="1368425"/>
        </p:xfrm>
        <a:graphic>
          <a:graphicData uri="http://schemas.openxmlformats.org/presentationml/2006/ole">
            <mc:AlternateContent xmlns:mc="http://schemas.openxmlformats.org/markup-compatibility/2006">
              <mc:Choice xmlns:v="urn:schemas-microsoft-com:vml" Requires="v">
                <p:oleObj spid="_x0000_s20654" name="CS ChemDraw Drawing" r:id="rId9" imgW="936926" imgH="1073805" progId="ChemDraw.Document.6.0">
                  <p:embed/>
                </p:oleObj>
              </mc:Choice>
              <mc:Fallback>
                <p:oleObj name="CS ChemDraw Drawing" r:id="rId9" imgW="936926" imgH="1073805" progId="ChemDraw.Document.6.0">
                  <p:embed/>
                  <p:pic>
                    <p:nvPicPr>
                      <p:cNvPr id="16" name="Object 15">
                        <a:extLst>
                          <a:ext uri="{FF2B5EF4-FFF2-40B4-BE49-F238E27FC236}">
                            <a16:creationId xmlns:a16="http://schemas.microsoft.com/office/drawing/2014/main" id="{2BE1C814-365F-4D07-9308-1636D08B23CD}"/>
                          </a:ext>
                        </a:extLst>
                      </p:cNvPr>
                      <p:cNvPicPr/>
                      <p:nvPr/>
                    </p:nvPicPr>
                    <p:blipFill>
                      <a:blip r:embed="rId10"/>
                      <a:stretch>
                        <a:fillRect/>
                      </a:stretch>
                    </p:blipFill>
                    <p:spPr>
                      <a:xfrm>
                        <a:off x="5483225" y="4778375"/>
                        <a:ext cx="1200150" cy="1368425"/>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FF39C44B-55C5-4B68-AE17-A7D155FC86F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160957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28</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1430200"/>
          </a:xfrm>
          <a:prstGeom prst="rect">
            <a:avLst/>
          </a:prstGeom>
        </p:spPr>
        <p:txBody>
          <a:bodyPr wrap="square">
            <a:spAutoFit/>
          </a:bodyPr>
          <a:lstStyle/>
          <a:p>
            <a:pPr marL="457200" indent="-457200">
              <a:lnSpc>
                <a:spcPct val="150000"/>
              </a:lnSpc>
              <a:buFont typeface="+mj-lt"/>
              <a:buAutoNum type="arabicParenR" startAt="7"/>
            </a:pPr>
            <a:r>
              <a:rPr lang="en-US" sz="2000" dirty="0">
                <a:latin typeface="Palatino Linotype" panose="02040502050505030304" pitchFamily="18" charset="0"/>
              </a:rPr>
              <a:t>The ring is numbered to give the smallest possible number to other </a:t>
            </a:r>
            <a:r>
              <a:rPr lang="en-US" sz="2000" dirty="0">
                <a:solidFill>
                  <a:srgbClr val="30ACEC"/>
                </a:solidFill>
                <a:latin typeface="Palatino Linotype" panose="02040502050505030304" pitchFamily="18" charset="0"/>
              </a:rPr>
              <a:t>heteroatoms</a:t>
            </a:r>
            <a:r>
              <a:rPr lang="en-US" sz="2000" dirty="0">
                <a:latin typeface="Palatino Linotype" panose="02040502050505030304" pitchFamily="18" charset="0"/>
              </a:rPr>
              <a:t>, with substituent position not affecting the numbering.</a:t>
            </a:r>
          </a:p>
        </p:txBody>
      </p:sp>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3970937313"/>
              </p:ext>
            </p:extLst>
          </p:nvPr>
        </p:nvGraphicFramePr>
        <p:xfrm>
          <a:off x="3030955" y="3425241"/>
          <a:ext cx="1136650" cy="1341437"/>
        </p:xfrm>
        <a:graphic>
          <a:graphicData uri="http://schemas.openxmlformats.org/presentationml/2006/ole">
            <mc:AlternateContent xmlns:mc="http://schemas.openxmlformats.org/markup-compatibility/2006">
              <mc:Choice xmlns:v="urn:schemas-microsoft-com:vml" Requires="v">
                <p:oleObj spid="_x0000_s21592" name="CS ChemDraw Drawing" r:id="rId3" imgW="886911" imgH="1049670" progId="ChemDraw.Document.6.0">
                  <p:embed/>
                </p:oleObj>
              </mc:Choice>
              <mc:Fallback>
                <p:oleObj name="CS ChemDraw Drawing" r:id="rId3" imgW="886911" imgH="1049670"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4"/>
                      <a:stretch>
                        <a:fillRect/>
                      </a:stretch>
                    </p:blipFill>
                    <p:spPr>
                      <a:xfrm>
                        <a:off x="3030955" y="3425241"/>
                        <a:ext cx="1136650" cy="1341437"/>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2406321" y="4715388"/>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a:t>
            </a: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2294025" y="5000136"/>
            <a:ext cx="244641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4-methyl-1,3-</a:t>
            </a:r>
            <a:r>
              <a:rPr lang="en-US" b="1" dirty="0">
                <a:solidFill>
                  <a:srgbClr val="595959"/>
                </a:solidFill>
                <a:latin typeface="Palatino Linotype" panose="02040502050505030304" pitchFamily="18" charset="0"/>
              </a:rPr>
              <a:t>thiazole  </a:t>
            </a:r>
          </a:p>
        </p:txBody>
      </p:sp>
      <p:graphicFrame>
        <p:nvGraphicFramePr>
          <p:cNvPr id="18" name="Object 17">
            <a:extLst>
              <a:ext uri="{FF2B5EF4-FFF2-40B4-BE49-F238E27FC236}">
                <a16:creationId xmlns:a16="http://schemas.microsoft.com/office/drawing/2014/main" id="{08B07CF4-7017-4096-9D7B-3C5AB09AFC2A}"/>
              </a:ext>
            </a:extLst>
          </p:cNvPr>
          <p:cNvGraphicFramePr>
            <a:graphicFrameLocks noChangeAspect="1"/>
          </p:cNvGraphicFramePr>
          <p:nvPr>
            <p:extLst>
              <p:ext uri="{D42A27DB-BD31-4B8C-83A1-F6EECF244321}">
                <p14:modId xmlns:p14="http://schemas.microsoft.com/office/powerpoint/2010/main" val="1721478459"/>
              </p:ext>
            </p:extLst>
          </p:nvPr>
        </p:nvGraphicFramePr>
        <p:xfrm>
          <a:off x="5835650" y="3457575"/>
          <a:ext cx="1462088" cy="1339850"/>
        </p:xfrm>
        <a:graphic>
          <a:graphicData uri="http://schemas.openxmlformats.org/presentationml/2006/ole">
            <mc:AlternateContent xmlns:mc="http://schemas.openxmlformats.org/markup-compatibility/2006">
              <mc:Choice xmlns:v="urn:schemas-microsoft-com:vml" Requires="v">
                <p:oleObj spid="_x0000_s21593" name="CS ChemDraw Drawing" r:id="rId5" imgW="1142714" imgH="1049670" progId="ChemDraw.Document.6.0">
                  <p:embed/>
                </p:oleObj>
              </mc:Choice>
              <mc:Fallback>
                <p:oleObj name="CS ChemDraw Drawing" r:id="rId5" imgW="1142714" imgH="1049670"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6"/>
                      <a:stretch>
                        <a:fillRect/>
                      </a:stretch>
                    </p:blipFill>
                    <p:spPr>
                      <a:xfrm>
                        <a:off x="5835650" y="3457575"/>
                        <a:ext cx="1462088" cy="133985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FA6D0F0F-FFA5-4B49-880C-ADAD2AF685F5}"/>
              </a:ext>
            </a:extLst>
          </p:cNvPr>
          <p:cNvSpPr txBox="1"/>
          <p:nvPr/>
        </p:nvSpPr>
        <p:spPr>
          <a:xfrm>
            <a:off x="5374111" y="4747473"/>
            <a:ext cx="223787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+Aza]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0" name="TextBox 19">
            <a:extLst>
              <a:ext uri="{FF2B5EF4-FFF2-40B4-BE49-F238E27FC236}">
                <a16:creationId xmlns:a16="http://schemas.microsoft.com/office/drawing/2014/main" id="{3E4A4B0D-1352-4F51-B1AF-A9BA303E7EB9}"/>
              </a:ext>
            </a:extLst>
          </p:cNvPr>
          <p:cNvSpPr txBox="1"/>
          <p:nvPr/>
        </p:nvSpPr>
        <p:spPr>
          <a:xfrm>
            <a:off x="5076464" y="5032221"/>
            <a:ext cx="2893644"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4,5-Dimethyl-1,3-</a:t>
            </a:r>
            <a:r>
              <a:rPr lang="en-US" b="1" dirty="0">
                <a:solidFill>
                  <a:srgbClr val="595959"/>
                </a:solidFill>
                <a:latin typeface="Palatino Linotype" panose="02040502050505030304" pitchFamily="18" charset="0"/>
              </a:rPr>
              <a:t>oxazole  </a:t>
            </a:r>
          </a:p>
        </p:txBody>
      </p:sp>
      <p:sp>
        <p:nvSpPr>
          <p:cNvPr id="13" name="TextBox 12">
            <a:extLst>
              <a:ext uri="{FF2B5EF4-FFF2-40B4-BE49-F238E27FC236}">
                <a16:creationId xmlns:a16="http://schemas.microsoft.com/office/drawing/2014/main" id="{A59EDFAD-60CB-464C-8E50-D3D1088BC8B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3323390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29</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23" name="Rectangle 22">
            <a:extLst>
              <a:ext uri="{FF2B5EF4-FFF2-40B4-BE49-F238E27FC236}">
                <a16:creationId xmlns:a16="http://schemas.microsoft.com/office/drawing/2014/main" id="{3E5C4D9B-7167-4F58-9102-7E994F57AA4F}"/>
              </a:ext>
            </a:extLst>
          </p:cNvPr>
          <p:cNvSpPr/>
          <p:nvPr/>
        </p:nvSpPr>
        <p:spPr>
          <a:xfrm>
            <a:off x="1221873" y="1918829"/>
            <a:ext cx="7717590" cy="968535"/>
          </a:xfrm>
          <a:prstGeom prst="rect">
            <a:avLst/>
          </a:prstGeom>
        </p:spPr>
        <p:txBody>
          <a:bodyPr wrap="square">
            <a:spAutoFit/>
          </a:bodyPr>
          <a:lstStyle/>
          <a:p>
            <a:pPr marL="457200" indent="-457200">
              <a:lnSpc>
                <a:spcPct val="150000"/>
              </a:lnSpc>
              <a:buFont typeface="+mj-lt"/>
              <a:buAutoNum type="arabicParenR" startAt="8"/>
            </a:pPr>
            <a:r>
              <a:rPr lang="en-US" sz="2000" dirty="0">
                <a:latin typeface="Palatino Linotype" panose="02040502050505030304" pitchFamily="18" charset="0"/>
              </a:rPr>
              <a:t>If different alkyl substituents are attached on the ring, they are named in order of  alphabetical order.</a:t>
            </a:r>
          </a:p>
        </p:txBody>
      </p:sp>
      <p:graphicFrame>
        <p:nvGraphicFramePr>
          <p:cNvPr id="22" name="Object 21">
            <a:extLst>
              <a:ext uri="{FF2B5EF4-FFF2-40B4-BE49-F238E27FC236}">
                <a16:creationId xmlns:a16="http://schemas.microsoft.com/office/drawing/2014/main" id="{06FD3AC9-9736-475C-BC4A-5CAC4B9A177C}"/>
              </a:ext>
            </a:extLst>
          </p:cNvPr>
          <p:cNvGraphicFramePr>
            <a:graphicFrameLocks noChangeAspect="1"/>
          </p:cNvGraphicFramePr>
          <p:nvPr>
            <p:extLst>
              <p:ext uri="{D42A27DB-BD31-4B8C-83A1-F6EECF244321}">
                <p14:modId xmlns:p14="http://schemas.microsoft.com/office/powerpoint/2010/main" val="1169146586"/>
              </p:ext>
            </p:extLst>
          </p:nvPr>
        </p:nvGraphicFramePr>
        <p:xfrm>
          <a:off x="2559050" y="3252788"/>
          <a:ext cx="1598613" cy="1377950"/>
        </p:xfrm>
        <a:graphic>
          <a:graphicData uri="http://schemas.openxmlformats.org/presentationml/2006/ole">
            <mc:AlternateContent xmlns:mc="http://schemas.openxmlformats.org/markup-compatibility/2006">
              <mc:Choice xmlns:v="urn:schemas-microsoft-com:vml" Requires="v">
                <p:oleObj spid="_x0000_s22621" name="CS ChemDraw Drawing" r:id="rId3" imgW="1249616" imgH="1078552" progId="ChemDraw.Document.6.0">
                  <p:embed/>
                </p:oleObj>
              </mc:Choice>
              <mc:Fallback>
                <p:oleObj name="CS ChemDraw Drawing" r:id="rId3" imgW="1249616" imgH="1078552"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4"/>
                      <a:stretch>
                        <a:fillRect/>
                      </a:stretch>
                    </p:blipFill>
                    <p:spPr>
                      <a:xfrm>
                        <a:off x="2559050" y="3252788"/>
                        <a:ext cx="1598613" cy="13779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3A15039-04B2-4021-A9A5-9676F46C0DA0}"/>
              </a:ext>
            </a:extLst>
          </p:cNvPr>
          <p:cNvSpPr txBox="1"/>
          <p:nvPr/>
        </p:nvSpPr>
        <p:spPr>
          <a:xfrm>
            <a:off x="2105528" y="4595075"/>
            <a:ext cx="2237873" cy="369332"/>
          </a:xfrm>
          <a:prstGeom prst="rect">
            <a:avLst/>
          </a:prstGeom>
          <a:noFill/>
        </p:spPr>
        <p:txBody>
          <a:bodyPr wrap="square" rtlCol="0">
            <a:spAutoFit/>
          </a:bodyPr>
          <a:lstStyle/>
          <a:p>
            <a:pPr algn="ctr"/>
            <a:r>
              <a:rPr lang="en-US" b="1" dirty="0" err="1">
                <a:solidFill>
                  <a:srgbClr val="595959"/>
                </a:solidFill>
                <a:latin typeface="Palatino Linotype" panose="02040502050505030304" pitchFamily="18" charset="0"/>
              </a:rPr>
              <a:t>Thia</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e  </a:t>
            </a:r>
          </a:p>
        </p:txBody>
      </p:sp>
      <p:sp>
        <p:nvSpPr>
          <p:cNvPr id="26" name="TextBox 25">
            <a:extLst>
              <a:ext uri="{FF2B5EF4-FFF2-40B4-BE49-F238E27FC236}">
                <a16:creationId xmlns:a16="http://schemas.microsoft.com/office/drawing/2014/main" id="{A138C109-D147-4DD5-9D97-7C61029A1FF7}"/>
              </a:ext>
            </a:extLst>
          </p:cNvPr>
          <p:cNvSpPr txBox="1"/>
          <p:nvPr/>
        </p:nvSpPr>
        <p:spPr>
          <a:xfrm>
            <a:off x="1684417" y="4891855"/>
            <a:ext cx="2947737"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3-Ethyl-2-methyl</a:t>
            </a:r>
            <a:r>
              <a:rPr lang="en-US" b="1" dirty="0">
                <a:solidFill>
                  <a:srgbClr val="595959"/>
                </a:solidFill>
                <a:latin typeface="Palatino Linotype" panose="02040502050505030304" pitchFamily="18" charset="0"/>
              </a:rPr>
              <a:t>thiaole  </a:t>
            </a:r>
          </a:p>
        </p:txBody>
      </p:sp>
      <p:sp>
        <p:nvSpPr>
          <p:cNvPr id="14" name="TextBox 13">
            <a:extLst>
              <a:ext uri="{FF2B5EF4-FFF2-40B4-BE49-F238E27FC236}">
                <a16:creationId xmlns:a16="http://schemas.microsoft.com/office/drawing/2014/main" id="{45609FE8-3534-46F3-ACF3-F5B705B76CAC}"/>
              </a:ext>
            </a:extLst>
          </p:cNvPr>
          <p:cNvSpPr txBox="1"/>
          <p:nvPr/>
        </p:nvSpPr>
        <p:spPr>
          <a:xfrm>
            <a:off x="4936956" y="4599090"/>
            <a:ext cx="2554705"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Oxa + </a:t>
            </a:r>
            <a:r>
              <a:rPr lang="en-US" b="1" dirty="0" err="1">
                <a:solidFill>
                  <a:srgbClr val="595959"/>
                </a:solidFill>
                <a:latin typeface="Palatino Linotype" panose="02040502050505030304" pitchFamily="18" charset="0"/>
              </a:rPr>
              <a:t>ol</a:t>
            </a:r>
            <a:r>
              <a:rPr lang="en-US" b="1" dirty="0">
                <a:solidFill>
                  <a:srgbClr val="595959"/>
                </a:solidFill>
                <a:latin typeface="Palatino Linotype" panose="02040502050505030304" pitchFamily="18" charset="0"/>
              </a:rPr>
              <a:t> + </a:t>
            </a:r>
            <a:r>
              <a:rPr lang="en-US" b="1" dirty="0" err="1">
                <a:solidFill>
                  <a:srgbClr val="595959"/>
                </a:solidFill>
                <a:latin typeface="Palatino Linotype" panose="02040502050505030304" pitchFamily="18" charset="0"/>
              </a:rPr>
              <a:t>ane</a:t>
            </a:r>
            <a:endParaRPr lang="en-US" b="1" dirty="0">
              <a:solidFill>
                <a:srgbClr val="595959"/>
              </a:solidFill>
              <a:latin typeface="Palatino Linotype" panose="02040502050505030304" pitchFamily="18" charset="0"/>
            </a:endParaRPr>
          </a:p>
        </p:txBody>
      </p:sp>
      <p:sp>
        <p:nvSpPr>
          <p:cNvPr id="15" name="TextBox 14">
            <a:extLst>
              <a:ext uri="{FF2B5EF4-FFF2-40B4-BE49-F238E27FC236}">
                <a16:creationId xmlns:a16="http://schemas.microsoft.com/office/drawing/2014/main" id="{90EEBB83-5990-402D-B67B-02B7876C4CC9}"/>
              </a:ext>
            </a:extLst>
          </p:cNvPr>
          <p:cNvSpPr txBox="1"/>
          <p:nvPr/>
        </p:nvSpPr>
        <p:spPr>
          <a:xfrm>
            <a:off x="4704345" y="4895869"/>
            <a:ext cx="3092116"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3-Bromo-4-methyl</a:t>
            </a:r>
            <a:r>
              <a:rPr lang="en-US" b="1" dirty="0">
                <a:solidFill>
                  <a:srgbClr val="595959"/>
                </a:solidFill>
                <a:latin typeface="Palatino Linotype" panose="02040502050505030304" pitchFamily="18" charset="0"/>
              </a:rPr>
              <a:t>oxolane </a:t>
            </a:r>
          </a:p>
        </p:txBody>
      </p:sp>
      <p:graphicFrame>
        <p:nvGraphicFramePr>
          <p:cNvPr id="16" name="Object 15">
            <a:extLst>
              <a:ext uri="{FF2B5EF4-FFF2-40B4-BE49-F238E27FC236}">
                <a16:creationId xmlns:a16="http://schemas.microsoft.com/office/drawing/2014/main" id="{73DAFB17-C296-4173-9BD8-86C9FDC8F3BF}"/>
              </a:ext>
            </a:extLst>
          </p:cNvPr>
          <p:cNvGraphicFramePr>
            <a:graphicFrameLocks noChangeAspect="1"/>
          </p:cNvGraphicFramePr>
          <p:nvPr>
            <p:extLst>
              <p:ext uri="{D42A27DB-BD31-4B8C-83A1-F6EECF244321}">
                <p14:modId xmlns:p14="http://schemas.microsoft.com/office/powerpoint/2010/main" val="1549846990"/>
              </p:ext>
            </p:extLst>
          </p:nvPr>
        </p:nvGraphicFramePr>
        <p:xfrm>
          <a:off x="5634038" y="3205163"/>
          <a:ext cx="1235075" cy="1443037"/>
        </p:xfrm>
        <a:graphic>
          <a:graphicData uri="http://schemas.openxmlformats.org/presentationml/2006/ole">
            <mc:AlternateContent xmlns:mc="http://schemas.openxmlformats.org/markup-compatibility/2006">
              <mc:Choice xmlns:v="urn:schemas-microsoft-com:vml" Requires="v">
                <p:oleObj spid="_x0000_s22622" name="CS ChemDraw Drawing" r:id="rId5" imgW="965942" imgH="1128800" progId="ChemDraw.Document.6.0">
                  <p:embed/>
                </p:oleObj>
              </mc:Choice>
              <mc:Fallback>
                <p:oleObj name="CS ChemDraw Drawing" r:id="rId5" imgW="965942" imgH="1128800" progId="ChemDraw.Document.6.0">
                  <p:embed/>
                  <p:pic>
                    <p:nvPicPr>
                      <p:cNvPr id="22" name="Object 21">
                        <a:extLst>
                          <a:ext uri="{FF2B5EF4-FFF2-40B4-BE49-F238E27FC236}">
                            <a16:creationId xmlns:a16="http://schemas.microsoft.com/office/drawing/2014/main" id="{06FD3AC9-9736-475C-BC4A-5CAC4B9A177C}"/>
                          </a:ext>
                        </a:extLst>
                      </p:cNvPr>
                      <p:cNvPicPr/>
                      <p:nvPr/>
                    </p:nvPicPr>
                    <p:blipFill>
                      <a:blip r:embed="rId6"/>
                      <a:stretch>
                        <a:fillRect/>
                      </a:stretch>
                    </p:blipFill>
                    <p:spPr>
                      <a:xfrm>
                        <a:off x="5634038" y="3205163"/>
                        <a:ext cx="1235075" cy="144303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F1F47899-1F6D-45E5-AD53-41E20392965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280255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1035050" y="209550"/>
            <a:ext cx="7962900" cy="1891865"/>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Cyclic organic compounds are carbocycles or heterocycles</a:t>
            </a:r>
          </a:p>
          <a:p>
            <a:pPr marL="800100" lvl="1" indent="-342900" algn="just">
              <a:lnSpc>
                <a:spcPct val="150000"/>
              </a:lnSpc>
              <a:buFont typeface="Arial" panose="020B0604020202020204" pitchFamily="34" charset="0"/>
              <a:buChar char="•"/>
            </a:pPr>
            <a:r>
              <a:rPr lang="en-US" sz="2000" dirty="0">
                <a:solidFill>
                  <a:schemeClr val="tx1">
                    <a:lumMod val="50000"/>
                  </a:schemeClr>
                </a:solidFill>
                <a:latin typeface="Palatino Linotype" panose="02040502050505030304" pitchFamily="18" charset="0"/>
              </a:rPr>
              <a:t>Carbocycle rings contain only carbon atoms</a:t>
            </a:r>
          </a:p>
          <a:p>
            <a:pPr marL="800100" lvl="1" indent="-342900" algn="just">
              <a:lnSpc>
                <a:spcPct val="150000"/>
              </a:lnSpc>
              <a:buFont typeface="Arial" panose="020B0604020202020204" pitchFamily="34" charset="0"/>
              <a:buChar char="•"/>
            </a:pPr>
            <a:r>
              <a:rPr lang="en-US" sz="2000" dirty="0">
                <a:solidFill>
                  <a:schemeClr val="tx1">
                    <a:lumMod val="50000"/>
                  </a:schemeClr>
                </a:solidFill>
                <a:latin typeface="Palatino Linotype" panose="02040502050505030304" pitchFamily="18" charset="0"/>
              </a:rPr>
              <a:t>Heterocycle rings atoms in addition to carbon (N,S,O are common) </a:t>
            </a:r>
          </a:p>
        </p:txBody>
      </p:sp>
      <p:sp>
        <p:nvSpPr>
          <p:cNvPr id="8" name="TextBox 7">
            <a:extLst>
              <a:ext uri="{FF2B5EF4-FFF2-40B4-BE49-F238E27FC236}">
                <a16:creationId xmlns:a16="http://schemas.microsoft.com/office/drawing/2014/main" id="{2C4326C4-65E7-415E-BA1B-289274E745F0}"/>
              </a:ext>
            </a:extLst>
          </p:cNvPr>
          <p:cNvSpPr txBox="1"/>
          <p:nvPr/>
        </p:nvSpPr>
        <p:spPr>
          <a:xfrm>
            <a:off x="717550" y="2012950"/>
            <a:ext cx="7962900" cy="968535"/>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Heterocycles include many important natural materials as well as pharmaceuticals.</a:t>
            </a:r>
          </a:p>
        </p:txBody>
      </p:sp>
      <p:sp>
        <p:nvSpPr>
          <p:cNvPr id="9" name="TextBox 8">
            <a:extLst>
              <a:ext uri="{FF2B5EF4-FFF2-40B4-BE49-F238E27FC236}">
                <a16:creationId xmlns:a16="http://schemas.microsoft.com/office/drawing/2014/main" id="{21D9EB79-A4B4-4672-9B8D-F50901FA05F7}"/>
              </a:ext>
            </a:extLst>
          </p:cNvPr>
          <p:cNvSpPr txBox="1"/>
          <p:nvPr/>
        </p:nvSpPr>
        <p:spPr>
          <a:xfrm>
            <a:off x="488950" y="3117850"/>
            <a:ext cx="7962900" cy="1430200"/>
          </a:xfrm>
          <a:prstGeom prst="rect">
            <a:avLst/>
          </a:prstGeom>
          <a:noFill/>
        </p:spPr>
        <p:txBody>
          <a:bodyPr wrap="square" rtlCol="0">
            <a:spAutoFit/>
          </a:bodyPr>
          <a:lstStyle/>
          <a:p>
            <a:pPr marL="285750" indent="-28575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Heterocyclic systems are important building-blocks for new materials possessing interesting electronic, mechanical or biological properties.</a:t>
            </a:r>
          </a:p>
        </p:txBody>
      </p:sp>
      <p:graphicFrame>
        <p:nvGraphicFramePr>
          <p:cNvPr id="5" name="Object 4">
            <a:extLst>
              <a:ext uri="{FF2B5EF4-FFF2-40B4-BE49-F238E27FC236}">
                <a16:creationId xmlns:a16="http://schemas.microsoft.com/office/drawing/2014/main" id="{18FC5B76-7AFD-4C93-9470-25D802FF6DD4}"/>
              </a:ext>
            </a:extLst>
          </p:cNvPr>
          <p:cNvGraphicFramePr>
            <a:graphicFrameLocks noChangeAspect="1"/>
          </p:cNvGraphicFramePr>
          <p:nvPr>
            <p:extLst>
              <p:ext uri="{D42A27DB-BD31-4B8C-83A1-F6EECF244321}">
                <p14:modId xmlns:p14="http://schemas.microsoft.com/office/powerpoint/2010/main" val="2109239939"/>
              </p:ext>
            </p:extLst>
          </p:nvPr>
        </p:nvGraphicFramePr>
        <p:xfrm>
          <a:off x="1684338" y="4618038"/>
          <a:ext cx="6037262" cy="1911350"/>
        </p:xfrm>
        <a:graphic>
          <a:graphicData uri="http://schemas.openxmlformats.org/presentationml/2006/ole">
            <mc:AlternateContent xmlns:mc="http://schemas.openxmlformats.org/markup-compatibility/2006">
              <mc:Choice xmlns:v="urn:schemas-microsoft-com:vml" Requires="v">
                <p:oleObj spid="_x0000_s1078" name="CS ChemDraw Drawing" r:id="rId3" imgW="8087572" imgH="2559880" progId="ChemDraw.Document.6.0">
                  <p:embed/>
                </p:oleObj>
              </mc:Choice>
              <mc:Fallback>
                <p:oleObj name="CS ChemDraw Drawing" r:id="rId3" imgW="8087572" imgH="2559880" progId="ChemDraw.Document.6.0">
                  <p:embed/>
                  <p:pic>
                    <p:nvPicPr>
                      <p:cNvPr id="0" name=""/>
                      <p:cNvPicPr/>
                      <p:nvPr/>
                    </p:nvPicPr>
                    <p:blipFill>
                      <a:blip r:embed="rId4"/>
                      <a:stretch>
                        <a:fillRect/>
                      </a:stretch>
                    </p:blipFill>
                    <p:spPr>
                      <a:xfrm>
                        <a:off x="1684338" y="4618038"/>
                        <a:ext cx="6037262" cy="1911350"/>
                      </a:xfrm>
                      <a:prstGeom prst="rect">
                        <a:avLst/>
                      </a:prstGeom>
                    </p:spPr>
                  </p:pic>
                </p:oleObj>
              </mc:Fallback>
            </mc:AlternateContent>
          </a:graphicData>
        </a:graphic>
      </p:graphicFrame>
    </p:spTree>
    <p:extLst>
      <p:ext uri="{BB962C8B-B14F-4D97-AF65-F5344CB8AC3E}">
        <p14:creationId xmlns:p14="http://schemas.microsoft.com/office/powerpoint/2010/main" val="307782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30</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13" name="Rectangle 12">
            <a:extLst>
              <a:ext uri="{FF2B5EF4-FFF2-40B4-BE49-F238E27FC236}">
                <a16:creationId xmlns:a16="http://schemas.microsoft.com/office/drawing/2014/main" id="{90A5C56A-6A80-4899-9776-F18517261057}"/>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Examples:</a:t>
            </a:r>
          </a:p>
        </p:txBody>
      </p:sp>
      <p:graphicFrame>
        <p:nvGraphicFramePr>
          <p:cNvPr id="6" name="Object 5">
            <a:extLst>
              <a:ext uri="{FF2B5EF4-FFF2-40B4-BE49-F238E27FC236}">
                <a16:creationId xmlns:a16="http://schemas.microsoft.com/office/drawing/2014/main" id="{5A2E9F97-4259-4507-B6CC-76738D437A35}"/>
              </a:ext>
            </a:extLst>
          </p:cNvPr>
          <p:cNvGraphicFramePr>
            <a:graphicFrameLocks noChangeAspect="1"/>
          </p:cNvGraphicFramePr>
          <p:nvPr>
            <p:extLst>
              <p:ext uri="{D42A27DB-BD31-4B8C-83A1-F6EECF244321}">
                <p14:modId xmlns:p14="http://schemas.microsoft.com/office/powerpoint/2010/main" val="415807729"/>
              </p:ext>
            </p:extLst>
          </p:nvPr>
        </p:nvGraphicFramePr>
        <p:xfrm>
          <a:off x="1320800" y="2309813"/>
          <a:ext cx="1065213" cy="1365250"/>
        </p:xfrm>
        <a:graphic>
          <a:graphicData uri="http://schemas.openxmlformats.org/presentationml/2006/ole">
            <mc:AlternateContent xmlns:mc="http://schemas.openxmlformats.org/markup-compatibility/2006">
              <mc:Choice xmlns:v="urn:schemas-microsoft-com:vml" Requires="v">
                <p:oleObj spid="_x0000_s48244" name="CS ChemDraw Drawing" r:id="rId3" imgW="891110" imgH="1141066" progId="ChemDraw.Document.6.0">
                  <p:embed/>
                </p:oleObj>
              </mc:Choice>
              <mc:Fallback>
                <p:oleObj name="CS ChemDraw Drawing" r:id="rId3" imgW="891110" imgH="1141066" progId="ChemDraw.Document.6.0">
                  <p:embed/>
                  <p:pic>
                    <p:nvPicPr>
                      <p:cNvPr id="18" name="Object 17">
                        <a:extLst>
                          <a:ext uri="{FF2B5EF4-FFF2-40B4-BE49-F238E27FC236}">
                            <a16:creationId xmlns:a16="http://schemas.microsoft.com/office/drawing/2014/main" id="{D7EB297A-9E97-4C2B-BC48-96F97065F862}"/>
                          </a:ext>
                        </a:extLst>
                      </p:cNvPr>
                      <p:cNvPicPr/>
                      <p:nvPr/>
                    </p:nvPicPr>
                    <p:blipFill>
                      <a:blip r:embed="rId4"/>
                      <a:stretch>
                        <a:fillRect/>
                      </a:stretch>
                    </p:blipFill>
                    <p:spPr>
                      <a:xfrm>
                        <a:off x="1320800" y="2309813"/>
                        <a:ext cx="1065213" cy="13652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26FFD31-7829-4CBC-A894-B77D746170C1}"/>
              </a:ext>
            </a:extLst>
          </p:cNvPr>
          <p:cNvSpPr txBox="1"/>
          <p:nvPr/>
        </p:nvSpPr>
        <p:spPr>
          <a:xfrm>
            <a:off x="827903" y="3669620"/>
            <a:ext cx="203333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4-Nitro-azine  </a:t>
            </a:r>
          </a:p>
        </p:txBody>
      </p:sp>
      <p:graphicFrame>
        <p:nvGraphicFramePr>
          <p:cNvPr id="9" name="Object 8">
            <a:extLst>
              <a:ext uri="{FF2B5EF4-FFF2-40B4-BE49-F238E27FC236}">
                <a16:creationId xmlns:a16="http://schemas.microsoft.com/office/drawing/2014/main" id="{1608DE0B-9256-4632-85D6-6BFEB2CFAE28}"/>
              </a:ext>
            </a:extLst>
          </p:cNvPr>
          <p:cNvGraphicFramePr>
            <a:graphicFrameLocks noChangeAspect="1"/>
          </p:cNvGraphicFramePr>
          <p:nvPr>
            <p:extLst>
              <p:ext uri="{D42A27DB-BD31-4B8C-83A1-F6EECF244321}">
                <p14:modId xmlns:p14="http://schemas.microsoft.com/office/powerpoint/2010/main" val="907323177"/>
              </p:ext>
            </p:extLst>
          </p:nvPr>
        </p:nvGraphicFramePr>
        <p:xfrm>
          <a:off x="3172554" y="2432265"/>
          <a:ext cx="1500187" cy="1252537"/>
        </p:xfrm>
        <a:graphic>
          <a:graphicData uri="http://schemas.openxmlformats.org/presentationml/2006/ole">
            <mc:AlternateContent xmlns:mc="http://schemas.openxmlformats.org/markup-compatibility/2006">
              <mc:Choice xmlns:v="urn:schemas-microsoft-com:vml" Requires="v">
                <p:oleObj spid="_x0000_s48245" name="CS ChemDraw Drawing" r:id="rId5" imgW="1252289" imgH="1048087" progId="ChemDraw.Document.6.0">
                  <p:embed/>
                </p:oleObj>
              </mc:Choice>
              <mc:Fallback>
                <p:oleObj name="CS ChemDraw Drawing" r:id="rId5" imgW="1252289" imgH="1048087" progId="ChemDraw.Document.6.0">
                  <p:embed/>
                  <p:pic>
                    <p:nvPicPr>
                      <p:cNvPr id="6" name="Object 5">
                        <a:extLst>
                          <a:ext uri="{FF2B5EF4-FFF2-40B4-BE49-F238E27FC236}">
                            <a16:creationId xmlns:a16="http://schemas.microsoft.com/office/drawing/2014/main" id="{5A2E9F97-4259-4507-B6CC-76738D437A35}"/>
                          </a:ext>
                        </a:extLst>
                      </p:cNvPr>
                      <p:cNvPicPr/>
                      <p:nvPr/>
                    </p:nvPicPr>
                    <p:blipFill>
                      <a:blip r:embed="rId6"/>
                      <a:stretch>
                        <a:fillRect/>
                      </a:stretch>
                    </p:blipFill>
                    <p:spPr>
                      <a:xfrm>
                        <a:off x="3172554" y="2432265"/>
                        <a:ext cx="1500187" cy="125253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A6EF0C7-1C7C-49EF-A51C-49FE83D013F2}"/>
              </a:ext>
            </a:extLst>
          </p:cNvPr>
          <p:cNvSpPr txBox="1"/>
          <p:nvPr/>
        </p:nvSpPr>
        <p:spPr>
          <a:xfrm>
            <a:off x="2636109" y="3686096"/>
            <a:ext cx="246723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2-Amino- 1,3-diazine  </a:t>
            </a:r>
          </a:p>
        </p:txBody>
      </p:sp>
      <p:graphicFrame>
        <p:nvGraphicFramePr>
          <p:cNvPr id="2" name="Object 1">
            <a:extLst>
              <a:ext uri="{FF2B5EF4-FFF2-40B4-BE49-F238E27FC236}">
                <a16:creationId xmlns:a16="http://schemas.microsoft.com/office/drawing/2014/main" id="{EF8C163C-5951-4154-8EE6-2276368F2AF8}"/>
              </a:ext>
            </a:extLst>
          </p:cNvPr>
          <p:cNvGraphicFramePr>
            <a:graphicFrameLocks noChangeAspect="1"/>
          </p:cNvGraphicFramePr>
          <p:nvPr>
            <p:extLst>
              <p:ext uri="{D42A27DB-BD31-4B8C-83A1-F6EECF244321}">
                <p14:modId xmlns:p14="http://schemas.microsoft.com/office/powerpoint/2010/main" val="1459922298"/>
              </p:ext>
            </p:extLst>
          </p:nvPr>
        </p:nvGraphicFramePr>
        <p:xfrm>
          <a:off x="5351463" y="2601913"/>
          <a:ext cx="911225" cy="1095375"/>
        </p:xfrm>
        <a:graphic>
          <a:graphicData uri="http://schemas.openxmlformats.org/presentationml/2006/ole">
            <mc:AlternateContent xmlns:mc="http://schemas.openxmlformats.org/markup-compatibility/2006">
              <mc:Choice xmlns:v="urn:schemas-microsoft-com:vml" Requires="v">
                <p:oleObj spid="_x0000_s48246" name="CS ChemDraw Drawing" r:id="rId7" imgW="714339" imgH="857382" progId="ChemDraw.Document.6.0">
                  <p:embed/>
                </p:oleObj>
              </mc:Choice>
              <mc:Fallback>
                <p:oleObj name="CS ChemDraw Drawing" r:id="rId7" imgW="714339" imgH="857382" progId="ChemDraw.Document.6.0">
                  <p:embed/>
                  <p:pic>
                    <p:nvPicPr>
                      <p:cNvPr id="0" name=""/>
                      <p:cNvPicPr/>
                      <p:nvPr/>
                    </p:nvPicPr>
                    <p:blipFill>
                      <a:blip r:embed="rId8"/>
                      <a:stretch>
                        <a:fillRect/>
                      </a:stretch>
                    </p:blipFill>
                    <p:spPr>
                      <a:xfrm>
                        <a:off x="5351463" y="2601913"/>
                        <a:ext cx="911225" cy="109537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9966C12-5D26-4BD9-9EAD-88B328F504B9}"/>
              </a:ext>
            </a:extLst>
          </p:cNvPr>
          <p:cNvSpPr txBox="1"/>
          <p:nvPr/>
        </p:nvSpPr>
        <p:spPr>
          <a:xfrm>
            <a:off x="5210433" y="3727285"/>
            <a:ext cx="1239794"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2</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-Oxin</a:t>
            </a:r>
          </a:p>
        </p:txBody>
      </p:sp>
      <p:graphicFrame>
        <p:nvGraphicFramePr>
          <p:cNvPr id="15" name="Object 14">
            <a:extLst>
              <a:ext uri="{FF2B5EF4-FFF2-40B4-BE49-F238E27FC236}">
                <a16:creationId xmlns:a16="http://schemas.microsoft.com/office/drawing/2014/main" id="{B3E51BC9-DF65-4C0B-A4E9-F78AC91C4293}"/>
              </a:ext>
            </a:extLst>
          </p:cNvPr>
          <p:cNvGraphicFramePr>
            <a:graphicFrameLocks noChangeAspect="1"/>
          </p:cNvGraphicFramePr>
          <p:nvPr>
            <p:extLst>
              <p:ext uri="{D42A27DB-BD31-4B8C-83A1-F6EECF244321}">
                <p14:modId xmlns:p14="http://schemas.microsoft.com/office/powerpoint/2010/main" val="1143829620"/>
              </p:ext>
            </p:extLst>
          </p:nvPr>
        </p:nvGraphicFramePr>
        <p:xfrm>
          <a:off x="6838950" y="2630488"/>
          <a:ext cx="911225" cy="1095375"/>
        </p:xfrm>
        <a:graphic>
          <a:graphicData uri="http://schemas.openxmlformats.org/presentationml/2006/ole">
            <mc:AlternateContent xmlns:mc="http://schemas.openxmlformats.org/markup-compatibility/2006">
              <mc:Choice xmlns:v="urn:schemas-microsoft-com:vml" Requires="v">
                <p:oleObj spid="_x0000_s48247" name="CS ChemDraw Drawing" r:id="rId9" imgW="714339" imgH="857382" progId="ChemDraw.Document.6.0">
                  <p:embed/>
                </p:oleObj>
              </mc:Choice>
              <mc:Fallback>
                <p:oleObj name="CS ChemDraw Drawing" r:id="rId9" imgW="714339" imgH="857382" progId="ChemDraw.Document.6.0">
                  <p:embed/>
                  <p:pic>
                    <p:nvPicPr>
                      <p:cNvPr id="2" name="Object 1">
                        <a:extLst>
                          <a:ext uri="{FF2B5EF4-FFF2-40B4-BE49-F238E27FC236}">
                            <a16:creationId xmlns:a16="http://schemas.microsoft.com/office/drawing/2014/main" id="{EF8C163C-5951-4154-8EE6-2276368F2AF8}"/>
                          </a:ext>
                        </a:extLst>
                      </p:cNvPr>
                      <p:cNvPicPr/>
                      <p:nvPr/>
                    </p:nvPicPr>
                    <p:blipFill>
                      <a:blip r:embed="rId10"/>
                      <a:stretch>
                        <a:fillRect/>
                      </a:stretch>
                    </p:blipFill>
                    <p:spPr>
                      <a:xfrm>
                        <a:off x="6838950" y="2630488"/>
                        <a:ext cx="911225" cy="109537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410F1269-BE17-45FE-9076-20F4D9E2D803}"/>
              </a:ext>
            </a:extLst>
          </p:cNvPr>
          <p:cNvSpPr txBox="1"/>
          <p:nvPr/>
        </p:nvSpPr>
        <p:spPr>
          <a:xfrm>
            <a:off x="6697362" y="3756117"/>
            <a:ext cx="1495167"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-Thiain</a:t>
            </a:r>
          </a:p>
        </p:txBody>
      </p:sp>
      <p:sp>
        <p:nvSpPr>
          <p:cNvPr id="18" name="TextBox 17">
            <a:extLst>
              <a:ext uri="{FF2B5EF4-FFF2-40B4-BE49-F238E27FC236}">
                <a16:creationId xmlns:a16="http://schemas.microsoft.com/office/drawing/2014/main" id="{7E90E771-C7CA-4037-8659-91546912201A}"/>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Monocyclic Heterocyclic Compounds:</a:t>
            </a:r>
          </a:p>
        </p:txBody>
      </p:sp>
    </p:spTree>
    <p:extLst>
      <p:ext uri="{BB962C8B-B14F-4D97-AF65-F5344CB8AC3E}">
        <p14:creationId xmlns:p14="http://schemas.microsoft.com/office/powerpoint/2010/main" val="3014033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31</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1" y="1429545"/>
            <a:ext cx="7912005"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b="1" u="sng" dirty="0">
                <a:latin typeface="Palatino Linotype" panose="02040502050505030304" pitchFamily="18" charset="0"/>
              </a:rPr>
              <a:t>Fusion:</a:t>
            </a:r>
            <a:r>
              <a:rPr lang="en-US" dirty="0">
                <a:latin typeface="Palatino Linotype" panose="02040502050505030304" pitchFamily="18" charset="0"/>
              </a:rPr>
              <a:t> This term refers to the process of joining two separate rings at two atoms and one common bond, ensuring the maximum number of non-cumulative double bonds.</a:t>
            </a:r>
          </a:p>
        </p:txBody>
      </p:sp>
      <p:graphicFrame>
        <p:nvGraphicFramePr>
          <p:cNvPr id="14" name="Object 13">
            <a:extLst>
              <a:ext uri="{FF2B5EF4-FFF2-40B4-BE49-F238E27FC236}">
                <a16:creationId xmlns:a16="http://schemas.microsoft.com/office/drawing/2014/main" id="{107BE5C6-6B21-4A6E-A5BA-A02FAF1891AD}"/>
              </a:ext>
            </a:extLst>
          </p:cNvPr>
          <p:cNvGraphicFramePr>
            <a:graphicFrameLocks noChangeAspect="1"/>
          </p:cNvGraphicFramePr>
          <p:nvPr>
            <p:extLst>
              <p:ext uri="{D42A27DB-BD31-4B8C-83A1-F6EECF244321}">
                <p14:modId xmlns:p14="http://schemas.microsoft.com/office/powerpoint/2010/main" val="1166669088"/>
              </p:ext>
            </p:extLst>
          </p:nvPr>
        </p:nvGraphicFramePr>
        <p:xfrm>
          <a:off x="4057793" y="3768406"/>
          <a:ext cx="1763712" cy="1046163"/>
        </p:xfrm>
        <a:graphic>
          <a:graphicData uri="http://schemas.openxmlformats.org/presentationml/2006/ole">
            <mc:AlternateContent xmlns:mc="http://schemas.openxmlformats.org/markup-compatibility/2006">
              <mc:Choice xmlns:v="urn:schemas-microsoft-com:vml" Requires="v">
                <p:oleObj spid="_x0000_s23606" name="CS ChemDraw Drawing" r:id="rId3" imgW="1374082" imgH="818212" progId="ChemDraw.Document.6.0">
                  <p:embed/>
                </p:oleObj>
              </mc:Choice>
              <mc:Fallback>
                <p:oleObj name="CS ChemDraw Drawing" r:id="rId3" imgW="1374082" imgH="818212" progId="ChemDraw.Document.6.0">
                  <p:embed/>
                  <p:pic>
                    <p:nvPicPr>
                      <p:cNvPr id="13" name="Object 12">
                        <a:extLst>
                          <a:ext uri="{FF2B5EF4-FFF2-40B4-BE49-F238E27FC236}">
                            <a16:creationId xmlns:a16="http://schemas.microsoft.com/office/drawing/2014/main" id="{02610AD6-6C43-4F8A-A81D-1CA0E7E81A04}"/>
                          </a:ext>
                        </a:extLst>
                      </p:cNvPr>
                      <p:cNvPicPr/>
                      <p:nvPr/>
                    </p:nvPicPr>
                    <p:blipFill>
                      <a:blip r:embed="rId4"/>
                      <a:stretch>
                        <a:fillRect/>
                      </a:stretch>
                    </p:blipFill>
                    <p:spPr>
                      <a:xfrm>
                        <a:off x="4057793" y="3768406"/>
                        <a:ext cx="1763712" cy="1046163"/>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63584161-CB9E-4415-89DE-AE86AB33BB79}"/>
              </a:ext>
            </a:extLst>
          </p:cNvPr>
          <p:cNvSpPr/>
          <p:nvPr/>
        </p:nvSpPr>
        <p:spPr>
          <a:xfrm>
            <a:off x="1003397" y="2665073"/>
            <a:ext cx="7868754"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b="1" i="1" u="sng" dirty="0">
                <a:latin typeface="Palatino Linotype" panose="02040502050505030304" pitchFamily="18" charset="0"/>
              </a:rPr>
              <a:t>Ortho</a:t>
            </a:r>
            <a:r>
              <a:rPr lang="en-US" b="1" u="sng" dirty="0">
                <a:latin typeface="Palatino Linotype" panose="02040502050505030304" pitchFamily="18" charset="0"/>
              </a:rPr>
              <a:t>-fused rings:</a:t>
            </a:r>
            <a:r>
              <a:rPr lang="en-US" dirty="0">
                <a:latin typeface="Palatino Linotype" panose="02040502050505030304" pitchFamily="18" charset="0"/>
              </a:rPr>
              <a:t> These rings share exactly two common atoms and one bond. </a:t>
            </a:r>
            <a:r>
              <a:rPr lang="en-US" i="1" dirty="0">
                <a:latin typeface="Palatino Linotype" panose="02040502050505030304" pitchFamily="18" charset="0"/>
              </a:rPr>
              <a:t>i.e.</a:t>
            </a:r>
            <a:r>
              <a:rPr lang="en-US" dirty="0">
                <a:latin typeface="Palatino Linotype" panose="02040502050505030304" pitchFamily="18" charset="0"/>
              </a:rPr>
              <a:t>, </a:t>
            </a:r>
            <a:r>
              <a:rPr lang="en-US" dirty="0">
                <a:solidFill>
                  <a:srgbClr val="30ACEC"/>
                </a:solidFill>
                <a:latin typeface="Palatino Linotype" panose="02040502050505030304" pitchFamily="18" charset="0"/>
              </a:rPr>
              <a:t>Naphthalene</a:t>
            </a:r>
            <a:r>
              <a:rPr lang="en-US" dirty="0">
                <a:latin typeface="Palatino Linotype" panose="02040502050505030304" pitchFamily="18" charset="0"/>
              </a:rPr>
              <a:t>.</a:t>
            </a:r>
          </a:p>
        </p:txBody>
      </p:sp>
    </p:spTree>
    <p:extLst>
      <p:ext uri="{BB962C8B-B14F-4D97-AF65-F5344CB8AC3E}">
        <p14:creationId xmlns:p14="http://schemas.microsoft.com/office/powerpoint/2010/main" val="98455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32</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274053" y="4641739"/>
            <a:ext cx="8158748" cy="880947"/>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Polycyclic compounds that include a heterocyclic ring or a fused heterocyclic system attached to a benzene ring are called benzoheterocycles.</a:t>
            </a:r>
          </a:p>
        </p:txBody>
      </p:sp>
      <p:sp>
        <p:nvSpPr>
          <p:cNvPr id="13" name="Rectangle 12">
            <a:extLst>
              <a:ext uri="{FF2B5EF4-FFF2-40B4-BE49-F238E27FC236}">
                <a16:creationId xmlns:a16="http://schemas.microsoft.com/office/drawing/2014/main" id="{FEC45F92-81F4-4993-BA24-2FF65F674D06}"/>
              </a:ext>
            </a:extLst>
          </p:cNvPr>
          <p:cNvSpPr/>
          <p:nvPr/>
        </p:nvSpPr>
        <p:spPr>
          <a:xfrm>
            <a:off x="1239253" y="5541625"/>
            <a:ext cx="7004861" cy="880947"/>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Bicyclic compounds with two fused heterocyclic rings are also common and can be named according to specific rules.</a:t>
            </a:r>
          </a:p>
        </p:txBody>
      </p:sp>
      <p:sp>
        <p:nvSpPr>
          <p:cNvPr id="20" name="Rectangle 19">
            <a:extLst>
              <a:ext uri="{FF2B5EF4-FFF2-40B4-BE49-F238E27FC236}">
                <a16:creationId xmlns:a16="http://schemas.microsoft.com/office/drawing/2014/main" id="{75629626-F193-4E87-B330-972F984F6707}"/>
              </a:ext>
            </a:extLst>
          </p:cNvPr>
          <p:cNvSpPr/>
          <p:nvPr/>
        </p:nvSpPr>
        <p:spPr>
          <a:xfrm>
            <a:off x="977994" y="1435599"/>
            <a:ext cx="7875719" cy="1711944"/>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b="1" i="1" u="sng" dirty="0">
                <a:latin typeface="Palatino Linotype" panose="02040502050505030304" pitchFamily="18" charset="0"/>
              </a:rPr>
              <a:t>Ortho</a:t>
            </a:r>
            <a:r>
              <a:rPr lang="en-US" b="1" u="sng" dirty="0">
                <a:latin typeface="Palatino Linotype" panose="02040502050505030304" pitchFamily="18" charset="0"/>
              </a:rPr>
              <a:t>- and </a:t>
            </a:r>
            <a:r>
              <a:rPr lang="en-US" b="1" i="1" u="sng" dirty="0">
                <a:latin typeface="Palatino Linotype" panose="02040502050505030304" pitchFamily="18" charset="0"/>
              </a:rPr>
              <a:t>peri</a:t>
            </a:r>
            <a:r>
              <a:rPr lang="en-US" b="1" u="sng" dirty="0">
                <a:latin typeface="Palatino Linotype" panose="02040502050505030304" pitchFamily="18" charset="0"/>
              </a:rPr>
              <a:t>-fused rings: </a:t>
            </a:r>
            <a:r>
              <a:rPr lang="en-US" dirty="0">
                <a:latin typeface="Palatino Linotype" panose="02040502050505030304" pitchFamily="18" charset="0"/>
              </a:rPr>
              <a:t>These are polycyclic compounds where one ring is ortho-fused to two other ortho-fused rings, sharing three common atoms. An example is 1</a:t>
            </a:r>
            <a:r>
              <a:rPr lang="en-US" i="1" dirty="0">
                <a:latin typeface="Palatino Linotype" panose="02040502050505030304" pitchFamily="18" charset="0"/>
              </a:rPr>
              <a:t>H</a:t>
            </a:r>
            <a:r>
              <a:rPr lang="en-US" dirty="0">
                <a:latin typeface="Palatino Linotype" panose="02040502050505030304" pitchFamily="18" charset="0"/>
              </a:rPr>
              <a:t>-phenalene, composed of three </a:t>
            </a:r>
            <a:r>
              <a:rPr lang="en-US" i="1" dirty="0">
                <a:latin typeface="Palatino Linotype" panose="02040502050505030304" pitchFamily="18" charset="0"/>
              </a:rPr>
              <a:t>ortho</a:t>
            </a:r>
            <a:r>
              <a:rPr lang="en-US" dirty="0">
                <a:latin typeface="Palatino Linotype" panose="02040502050505030304" pitchFamily="18" charset="0"/>
              </a:rPr>
              <a:t>-</a:t>
            </a:r>
            <a:r>
              <a:rPr lang="en-US" i="1" dirty="0">
                <a:latin typeface="Palatino Linotype" panose="02040502050505030304" pitchFamily="18" charset="0"/>
              </a:rPr>
              <a:t>peri</a:t>
            </a:r>
            <a:r>
              <a:rPr lang="en-US" dirty="0">
                <a:latin typeface="Palatino Linotype" panose="02040502050505030304" pitchFamily="18" charset="0"/>
              </a:rPr>
              <a:t>-fused benzene rings.</a:t>
            </a:r>
          </a:p>
        </p:txBody>
      </p:sp>
      <p:graphicFrame>
        <p:nvGraphicFramePr>
          <p:cNvPr id="21" name="Object 20">
            <a:extLst>
              <a:ext uri="{FF2B5EF4-FFF2-40B4-BE49-F238E27FC236}">
                <a16:creationId xmlns:a16="http://schemas.microsoft.com/office/drawing/2014/main" id="{56FE7305-8497-4FDB-A3E2-9AF030B5FDF1}"/>
              </a:ext>
            </a:extLst>
          </p:cNvPr>
          <p:cNvGraphicFramePr>
            <a:graphicFrameLocks noChangeAspect="1"/>
          </p:cNvGraphicFramePr>
          <p:nvPr>
            <p:extLst>
              <p:ext uri="{D42A27DB-BD31-4B8C-83A1-F6EECF244321}">
                <p14:modId xmlns:p14="http://schemas.microsoft.com/office/powerpoint/2010/main" val="1368362328"/>
              </p:ext>
            </p:extLst>
          </p:nvPr>
        </p:nvGraphicFramePr>
        <p:xfrm>
          <a:off x="3818846" y="2917370"/>
          <a:ext cx="1763712" cy="1778000"/>
        </p:xfrm>
        <a:graphic>
          <a:graphicData uri="http://schemas.openxmlformats.org/presentationml/2006/ole">
            <mc:AlternateContent xmlns:mc="http://schemas.openxmlformats.org/markup-compatibility/2006">
              <mc:Choice xmlns:v="urn:schemas-microsoft-com:vml" Requires="v">
                <p:oleObj spid="_x0000_s26658" name="CS ChemDraw Drawing" r:id="rId3" imgW="1374082" imgH="1389536" progId="ChemDraw.Document.6.0">
                  <p:embed/>
                </p:oleObj>
              </mc:Choice>
              <mc:Fallback>
                <p:oleObj name="CS ChemDraw Drawing" r:id="rId3" imgW="1374082" imgH="1389536" progId="ChemDraw.Document.6.0">
                  <p:embed/>
                  <p:pic>
                    <p:nvPicPr>
                      <p:cNvPr id="20" name="Object 19">
                        <a:extLst>
                          <a:ext uri="{FF2B5EF4-FFF2-40B4-BE49-F238E27FC236}">
                            <a16:creationId xmlns:a16="http://schemas.microsoft.com/office/drawing/2014/main" id="{9860F7F7-96D8-46B1-A4F4-75F83B683AB4}"/>
                          </a:ext>
                        </a:extLst>
                      </p:cNvPr>
                      <p:cNvPicPr/>
                      <p:nvPr/>
                    </p:nvPicPr>
                    <p:blipFill>
                      <a:blip r:embed="rId4"/>
                      <a:stretch>
                        <a:fillRect/>
                      </a:stretch>
                    </p:blipFill>
                    <p:spPr>
                      <a:xfrm>
                        <a:off x="3818846" y="2917370"/>
                        <a:ext cx="1763712" cy="17780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E5033B3D-1D02-47A6-89FB-CBB4699A284E}"/>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73809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a:pPr>
            <a:r>
              <a:rPr lang="en-US" b="1" u="sng" dirty="0">
                <a:latin typeface="Palatino Linotype" panose="02040502050505030304" pitchFamily="18" charset="0"/>
              </a:rPr>
              <a:t>Nomenclature of benzo fused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209548"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If a benzene ring is fused to a heteromonocycle with </a:t>
            </a:r>
            <a:r>
              <a:rPr lang="en-US" b="1" dirty="0">
                <a:solidFill>
                  <a:srgbClr val="30ACEC"/>
                </a:solidFill>
                <a:latin typeface="Palatino Linotype" panose="02040502050505030304" pitchFamily="18" charset="0"/>
              </a:rPr>
              <a:t>five</a:t>
            </a:r>
            <a:r>
              <a:rPr lang="en-US" dirty="0">
                <a:latin typeface="Palatino Linotype" panose="02040502050505030304" pitchFamily="18" charset="0"/>
              </a:rPr>
              <a:t> or </a:t>
            </a:r>
            <a:r>
              <a:rPr lang="en-US" b="1" dirty="0">
                <a:solidFill>
                  <a:srgbClr val="30ACEC"/>
                </a:solidFill>
                <a:latin typeface="Palatino Linotype" panose="02040502050505030304" pitchFamily="18" charset="0"/>
              </a:rPr>
              <a:t>six</a:t>
            </a:r>
            <a:r>
              <a:rPr lang="en-US" dirty="0">
                <a:latin typeface="Palatino Linotype" panose="02040502050505030304" pitchFamily="18" charset="0"/>
              </a:rPr>
              <a:t> members or to a heterobicycle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and it is not listed as a trivially named heterobicycle (</a:t>
            </a:r>
            <a:r>
              <a:rPr lang="en-US" b="1" u="sng" dirty="0">
                <a:latin typeface="Palatino Linotype" panose="02040502050505030304" pitchFamily="18" charset="0"/>
              </a:rPr>
              <a:t>See slide 15</a:t>
            </a:r>
            <a:r>
              <a:rPr lang="en-US" dirty="0">
                <a:latin typeface="Palatino Linotype" panose="02040502050505030304" pitchFamily="18" charset="0"/>
              </a:rPr>
              <a:t>).</a:t>
            </a:r>
          </a:p>
        </p:txBody>
      </p:sp>
      <p:sp>
        <p:nvSpPr>
          <p:cNvPr id="19" name="TextBox 18">
            <a:extLst>
              <a:ext uri="{FF2B5EF4-FFF2-40B4-BE49-F238E27FC236}">
                <a16:creationId xmlns:a16="http://schemas.microsoft.com/office/drawing/2014/main" id="{59B81862-B058-4E93-9C93-68DE54C7B525}"/>
              </a:ext>
            </a:extLst>
          </p:cNvPr>
          <p:cNvSpPr txBox="1"/>
          <p:nvPr/>
        </p:nvSpPr>
        <p:spPr>
          <a:xfrm>
            <a:off x="1838803" y="5776661"/>
            <a:ext cx="6329014" cy="369332"/>
          </a:xfrm>
          <a:prstGeom prst="rect">
            <a:avLst/>
          </a:prstGeom>
          <a:noFill/>
          <a:ln w="19050">
            <a:solidFill>
              <a:srgbClr val="30ACEC"/>
            </a:solidFill>
          </a:ln>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Benzo</a:t>
            </a:r>
            <a:r>
              <a:rPr lang="en-US" b="1" dirty="0">
                <a:effectLst>
                  <a:outerShdw blurRad="38100" dist="38100" dir="2700000" algn="tl">
                    <a:srgbClr val="000000">
                      <a:alpha val="43137"/>
                    </a:srgbClr>
                  </a:outerShdw>
                </a:effectLst>
                <a:latin typeface="Palatino Linotype" panose="02040502050505030304" pitchFamily="18" charset="0"/>
              </a:rPr>
              <a:t> +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letter</a:t>
            </a:r>
            <a:r>
              <a:rPr lang="en-US" b="1" dirty="0">
                <a:effectLst>
                  <a:outerShdw blurRad="38100" dist="38100" dir="2700000" algn="tl">
                    <a:srgbClr val="000000">
                      <a:alpha val="43137"/>
                    </a:srgbClr>
                  </a:outerShdw>
                </a:effectLst>
                <a:latin typeface="Palatino Linotype" panose="02040502050505030304" pitchFamily="18" charset="0"/>
              </a:rPr>
              <a:t>] + Name of base ring</a:t>
            </a:r>
          </a:p>
        </p:txBody>
      </p:sp>
      <p:sp>
        <p:nvSpPr>
          <p:cNvPr id="10" name="Rectangle 9">
            <a:extLst>
              <a:ext uri="{FF2B5EF4-FFF2-40B4-BE49-F238E27FC236}">
                <a16:creationId xmlns:a16="http://schemas.microsoft.com/office/drawing/2014/main" id="{7E09CF18-0FBB-400C-80D3-D0F1D3CC146C}"/>
              </a:ext>
            </a:extLst>
          </p:cNvPr>
          <p:cNvSpPr/>
          <p:nvPr/>
        </p:nvSpPr>
        <p:spPr>
          <a:xfrm>
            <a:off x="312841" y="4110025"/>
            <a:ext cx="8636000"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When naming such compounds the side of the heterocyclic ring is labeled by the letters </a:t>
            </a:r>
            <a:r>
              <a:rPr lang="en-US" b="1" dirty="0">
                <a:solidFill>
                  <a:srgbClr val="30ACEC"/>
                </a:solidFill>
                <a:latin typeface="Palatino Linotype" panose="02040502050505030304" pitchFamily="18" charset="0"/>
              </a:rPr>
              <a:t>a</a:t>
            </a:r>
            <a:r>
              <a:rPr lang="en-US" dirty="0">
                <a:latin typeface="Palatino Linotype" panose="02040502050505030304" pitchFamily="18" charset="0"/>
              </a:rPr>
              <a:t>, </a:t>
            </a:r>
            <a:r>
              <a:rPr lang="en-US" b="1" dirty="0">
                <a:solidFill>
                  <a:srgbClr val="30ACEC"/>
                </a:solidFill>
                <a:latin typeface="Palatino Linotype" panose="02040502050505030304" pitchFamily="18" charset="0"/>
              </a:rPr>
              <a:t>b</a:t>
            </a:r>
            <a:r>
              <a:rPr lang="en-US" dirty="0">
                <a:latin typeface="Palatino Linotype" panose="02040502050505030304" pitchFamily="18" charset="0"/>
              </a:rPr>
              <a:t>, </a:t>
            </a:r>
            <a:r>
              <a:rPr lang="en-US" b="1" dirty="0">
                <a:solidFill>
                  <a:srgbClr val="30ACEC"/>
                </a:solidFill>
                <a:latin typeface="Palatino Linotype" panose="02040502050505030304" pitchFamily="18" charset="0"/>
              </a:rPr>
              <a:t>c</a:t>
            </a:r>
            <a:r>
              <a:rPr lang="en-US" dirty="0">
                <a:latin typeface="Palatino Linotype" panose="02040502050505030304" pitchFamily="18" charset="0"/>
              </a:rPr>
              <a:t>, </a:t>
            </a:r>
            <a:r>
              <a:rPr lang="en-US" i="1" dirty="0">
                <a:latin typeface="Palatino Linotype" panose="02040502050505030304" pitchFamily="18" charset="0"/>
              </a:rPr>
              <a:t>etc. </a:t>
            </a:r>
            <a:r>
              <a:rPr lang="en-US" dirty="0">
                <a:latin typeface="Palatino Linotype" panose="02040502050505030304" pitchFamily="18" charset="0"/>
              </a:rPr>
              <a:t>starting from the atom numbered </a:t>
            </a:r>
            <a:r>
              <a:rPr lang="en-US" b="1" dirty="0">
                <a:latin typeface="Palatino Linotype" panose="02040502050505030304" pitchFamily="18" charset="0"/>
              </a:rPr>
              <a:t>1</a:t>
            </a:r>
            <a:r>
              <a:rPr lang="en-US" dirty="0">
                <a:latin typeface="Palatino Linotype" panose="02040502050505030304" pitchFamily="18" charset="0"/>
              </a:rPr>
              <a:t>. Therefore side ‘</a:t>
            </a:r>
            <a:r>
              <a:rPr lang="en-US" b="1" dirty="0">
                <a:solidFill>
                  <a:srgbClr val="30ACEC"/>
                </a:solidFill>
                <a:latin typeface="Palatino Linotype" panose="02040502050505030304" pitchFamily="18" charset="0"/>
              </a:rPr>
              <a:t>a</a:t>
            </a:r>
            <a:r>
              <a:rPr lang="en-US" dirty="0">
                <a:latin typeface="Palatino Linotype" panose="02040502050505030304" pitchFamily="18" charset="0"/>
              </a:rPr>
              <a:t>’ being between atoms </a:t>
            </a:r>
            <a:r>
              <a:rPr lang="en-US" b="1" dirty="0">
                <a:latin typeface="Palatino Linotype" panose="02040502050505030304" pitchFamily="18" charset="0"/>
              </a:rPr>
              <a:t>1</a:t>
            </a:r>
            <a:r>
              <a:rPr lang="en-US" dirty="0">
                <a:latin typeface="Palatino Linotype" panose="02040502050505030304" pitchFamily="18" charset="0"/>
              </a:rPr>
              <a:t> and </a:t>
            </a:r>
            <a:r>
              <a:rPr lang="en-US" b="1" dirty="0">
                <a:latin typeface="Palatino Linotype" panose="02040502050505030304" pitchFamily="18" charset="0"/>
              </a:rPr>
              <a:t>2</a:t>
            </a:r>
            <a:r>
              <a:rPr lang="en-US" dirty="0">
                <a:latin typeface="Palatino Linotype" panose="02040502050505030304" pitchFamily="18" charset="0"/>
              </a:rPr>
              <a:t>, side ‘</a:t>
            </a:r>
            <a:r>
              <a:rPr lang="en-US" b="1" dirty="0">
                <a:solidFill>
                  <a:srgbClr val="30ACEC"/>
                </a:solidFill>
                <a:latin typeface="Palatino Linotype" panose="02040502050505030304" pitchFamily="18" charset="0"/>
              </a:rPr>
              <a:t>b</a:t>
            </a:r>
            <a:r>
              <a:rPr lang="en-US" dirty="0">
                <a:latin typeface="Palatino Linotype" panose="02040502050505030304" pitchFamily="18" charset="0"/>
              </a:rPr>
              <a:t>’ between atoms </a:t>
            </a:r>
            <a:r>
              <a:rPr lang="en-US" b="1" dirty="0">
                <a:latin typeface="Palatino Linotype" panose="02040502050505030304" pitchFamily="18" charset="0"/>
              </a:rPr>
              <a:t>2</a:t>
            </a:r>
            <a:r>
              <a:rPr lang="en-US" dirty="0">
                <a:latin typeface="Palatino Linotype" panose="02040502050505030304" pitchFamily="18" charset="0"/>
              </a:rPr>
              <a:t> and </a:t>
            </a:r>
            <a:r>
              <a:rPr lang="en-US" b="1" dirty="0">
                <a:latin typeface="Palatino Linotype" panose="02040502050505030304" pitchFamily="18" charset="0"/>
              </a:rPr>
              <a:t>3</a:t>
            </a:r>
            <a:r>
              <a:rPr lang="en-US" dirty="0">
                <a:latin typeface="Palatino Linotype" panose="02040502050505030304" pitchFamily="18" charset="0"/>
              </a:rPr>
              <a:t>, and so on.</a:t>
            </a:r>
          </a:p>
        </p:txBody>
      </p:sp>
      <p:sp>
        <p:nvSpPr>
          <p:cNvPr id="11" name="Rectangle 10">
            <a:extLst>
              <a:ext uri="{FF2B5EF4-FFF2-40B4-BE49-F238E27FC236}">
                <a16:creationId xmlns:a16="http://schemas.microsoft.com/office/drawing/2014/main" id="{905AE893-6DC8-4C8D-BEC3-28968D4C858A}"/>
              </a:ext>
            </a:extLst>
          </p:cNvPr>
          <p:cNvSpPr/>
          <p:nvPr/>
        </p:nvSpPr>
        <p:spPr>
          <a:xfrm>
            <a:off x="522362" y="3238535"/>
            <a:ext cx="8621638" cy="880947"/>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The name of the fused ring is attached as a </a:t>
            </a:r>
            <a:r>
              <a:rPr lang="en-US" i="1" dirty="0">
                <a:solidFill>
                  <a:srgbClr val="30ACEC"/>
                </a:solidFill>
                <a:latin typeface="Palatino Linotype" panose="02040502050505030304" pitchFamily="18" charset="0"/>
              </a:rPr>
              <a:t>prefix </a:t>
            </a:r>
            <a:r>
              <a:rPr lang="en-US" dirty="0">
                <a:latin typeface="Palatino Linotype" panose="02040502050505030304" pitchFamily="18" charset="0"/>
              </a:rPr>
              <a:t>and the name has the ending ‘</a:t>
            </a:r>
            <a:r>
              <a:rPr lang="en-US" b="1" dirty="0">
                <a:solidFill>
                  <a:schemeClr val="accent2">
                    <a:lumMod val="75000"/>
                  </a:schemeClr>
                </a:solidFill>
                <a:latin typeface="Palatino Linotype" panose="02040502050505030304" pitchFamily="18" charset="0"/>
              </a:rPr>
              <a:t>o</a:t>
            </a:r>
            <a:r>
              <a:rPr lang="en-US" dirty="0">
                <a:latin typeface="Palatino Linotype" panose="02040502050505030304" pitchFamily="18" charset="0"/>
              </a:rPr>
              <a:t>’. </a:t>
            </a:r>
            <a:r>
              <a:rPr lang="en-US" i="1" dirty="0">
                <a:latin typeface="Palatino Linotype" panose="02040502050505030304" pitchFamily="18" charset="0"/>
              </a:rPr>
              <a:t>i.e.</a:t>
            </a:r>
            <a:r>
              <a:rPr lang="en-US" dirty="0">
                <a:latin typeface="Palatino Linotype" panose="02040502050505030304" pitchFamily="18" charset="0"/>
              </a:rPr>
              <a:t>, </a:t>
            </a:r>
            <a:r>
              <a:rPr lang="en-US" u="sng" dirty="0">
                <a:effectLst>
                  <a:outerShdw blurRad="38100" dist="38100" dir="2700000" algn="tl">
                    <a:srgbClr val="000000">
                      <a:alpha val="43137"/>
                    </a:srgbClr>
                  </a:outerShdw>
                </a:effectLst>
                <a:latin typeface="Palatino Linotype" panose="02040502050505030304" pitchFamily="18" charset="0"/>
              </a:rPr>
              <a:t>Benzo</a:t>
            </a:r>
            <a:r>
              <a:rPr lang="en-US" dirty="0">
                <a:latin typeface="Palatino Linotype" panose="02040502050505030304" pitchFamily="18" charset="0"/>
              </a:rPr>
              <a:t>.</a:t>
            </a:r>
          </a:p>
        </p:txBody>
      </p:sp>
      <p:sp>
        <p:nvSpPr>
          <p:cNvPr id="13" name="TextBox 12">
            <a:extLst>
              <a:ext uri="{FF2B5EF4-FFF2-40B4-BE49-F238E27FC236}">
                <a16:creationId xmlns:a16="http://schemas.microsoft.com/office/drawing/2014/main" id="{A19CB1E3-BE95-4E02-BA0E-78820F7CBD2A}"/>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6062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34</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0" name="Object 9">
            <a:extLst>
              <a:ext uri="{FF2B5EF4-FFF2-40B4-BE49-F238E27FC236}">
                <a16:creationId xmlns:a16="http://schemas.microsoft.com/office/drawing/2014/main" id="{3275C6E4-FD47-4805-85C4-FE2571E9828B}"/>
              </a:ext>
            </a:extLst>
          </p:cNvPr>
          <p:cNvGraphicFramePr>
            <a:graphicFrameLocks noChangeAspect="1"/>
          </p:cNvGraphicFramePr>
          <p:nvPr>
            <p:extLst>
              <p:ext uri="{D42A27DB-BD31-4B8C-83A1-F6EECF244321}">
                <p14:modId xmlns:p14="http://schemas.microsoft.com/office/powerpoint/2010/main" val="2478242647"/>
              </p:ext>
            </p:extLst>
          </p:nvPr>
        </p:nvGraphicFramePr>
        <p:xfrm>
          <a:off x="1770878" y="1709995"/>
          <a:ext cx="1819275" cy="1292225"/>
        </p:xfrm>
        <a:graphic>
          <a:graphicData uri="http://schemas.openxmlformats.org/presentationml/2006/ole">
            <mc:AlternateContent xmlns:mc="http://schemas.openxmlformats.org/markup-compatibility/2006">
              <mc:Choice xmlns:v="urn:schemas-microsoft-com:vml" Requires="v">
                <p:oleObj spid="_x0000_s24795" name="CS ChemDraw Drawing" r:id="rId3" imgW="1413788" imgH="1008522" progId="ChemDraw.Document.6.0">
                  <p:embed/>
                </p:oleObj>
              </mc:Choice>
              <mc:Fallback>
                <p:oleObj name="CS ChemDraw Drawing" r:id="rId3" imgW="1413788" imgH="1008522" progId="ChemDraw.Document.6.0">
                  <p:embed/>
                  <p:pic>
                    <p:nvPicPr>
                      <p:cNvPr id="16" name="Object 15">
                        <a:extLst>
                          <a:ext uri="{FF2B5EF4-FFF2-40B4-BE49-F238E27FC236}">
                            <a16:creationId xmlns:a16="http://schemas.microsoft.com/office/drawing/2014/main" id="{BC845514-5270-43F1-BA81-F9F6C17327D6}"/>
                          </a:ext>
                        </a:extLst>
                      </p:cNvPr>
                      <p:cNvPicPr/>
                      <p:nvPr/>
                    </p:nvPicPr>
                    <p:blipFill>
                      <a:blip r:embed="rId4"/>
                      <a:stretch>
                        <a:fillRect/>
                      </a:stretch>
                    </p:blipFill>
                    <p:spPr>
                      <a:xfrm>
                        <a:off x="1770878" y="1709995"/>
                        <a:ext cx="1819275" cy="12922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1FB9636-78DE-4BF3-A73B-A6C1A5556225}"/>
              </a:ext>
            </a:extLst>
          </p:cNvPr>
          <p:cNvSpPr txBox="1"/>
          <p:nvPr/>
        </p:nvSpPr>
        <p:spPr>
          <a:xfrm>
            <a:off x="1498998" y="2976682"/>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]furan</a:t>
            </a:r>
          </a:p>
        </p:txBody>
      </p:sp>
      <p:graphicFrame>
        <p:nvGraphicFramePr>
          <p:cNvPr id="15" name="Object 14">
            <a:extLst>
              <a:ext uri="{FF2B5EF4-FFF2-40B4-BE49-F238E27FC236}">
                <a16:creationId xmlns:a16="http://schemas.microsoft.com/office/drawing/2014/main" id="{FB012666-FBF9-4295-A71A-A5AF0AA732BF}"/>
              </a:ext>
            </a:extLst>
          </p:cNvPr>
          <p:cNvGraphicFramePr>
            <a:graphicFrameLocks noChangeAspect="1"/>
          </p:cNvGraphicFramePr>
          <p:nvPr>
            <p:extLst>
              <p:ext uri="{D42A27DB-BD31-4B8C-83A1-F6EECF244321}">
                <p14:modId xmlns:p14="http://schemas.microsoft.com/office/powerpoint/2010/main" val="3852920337"/>
              </p:ext>
            </p:extLst>
          </p:nvPr>
        </p:nvGraphicFramePr>
        <p:xfrm>
          <a:off x="4037399" y="1684595"/>
          <a:ext cx="1714500" cy="1411287"/>
        </p:xfrm>
        <a:graphic>
          <a:graphicData uri="http://schemas.openxmlformats.org/presentationml/2006/ole">
            <mc:AlternateContent xmlns:mc="http://schemas.openxmlformats.org/markup-compatibility/2006">
              <mc:Choice xmlns:v="urn:schemas-microsoft-com:vml" Requires="v">
                <p:oleObj spid="_x0000_s24796" name="CS ChemDraw Drawing" r:id="rId5" imgW="1332848" imgH="1099918" progId="ChemDraw.Document.6.0">
                  <p:embed/>
                </p:oleObj>
              </mc:Choice>
              <mc:Fallback>
                <p:oleObj name="CS ChemDraw Drawing" r:id="rId5" imgW="1332848" imgH="1099918" progId="ChemDraw.Document.6.0">
                  <p:embed/>
                  <p:pic>
                    <p:nvPicPr>
                      <p:cNvPr id="10" name="Object 9">
                        <a:extLst>
                          <a:ext uri="{FF2B5EF4-FFF2-40B4-BE49-F238E27FC236}">
                            <a16:creationId xmlns:a16="http://schemas.microsoft.com/office/drawing/2014/main" id="{3275C6E4-FD47-4805-85C4-FE2571E9828B}"/>
                          </a:ext>
                        </a:extLst>
                      </p:cNvPr>
                      <p:cNvPicPr/>
                      <p:nvPr/>
                    </p:nvPicPr>
                    <p:blipFill>
                      <a:blip r:embed="rId6"/>
                      <a:stretch>
                        <a:fillRect/>
                      </a:stretch>
                    </p:blipFill>
                    <p:spPr>
                      <a:xfrm>
                        <a:off x="4037399" y="1684595"/>
                        <a:ext cx="1714500" cy="1411287"/>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DC5FD61C-E687-417A-BA91-51E868AA49F8}"/>
              </a:ext>
            </a:extLst>
          </p:cNvPr>
          <p:cNvSpPr txBox="1"/>
          <p:nvPr/>
        </p:nvSpPr>
        <p:spPr>
          <a:xfrm>
            <a:off x="3675449" y="3008766"/>
            <a:ext cx="2350168"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a:t>
            </a:r>
            <a:r>
              <a:rPr lang="en-US" b="1" i="1" dirty="0">
                <a:solidFill>
                  <a:srgbClr val="30ACEC"/>
                </a:solidFill>
                <a:latin typeface="Palatino Linotype" panose="02040502050505030304" pitchFamily="18" charset="0"/>
              </a:rPr>
              <a:t>c</a:t>
            </a:r>
            <a:r>
              <a:rPr lang="en-US" b="1" dirty="0">
                <a:solidFill>
                  <a:srgbClr val="595959"/>
                </a:solidFill>
                <a:latin typeface="Palatino Linotype" panose="02040502050505030304" pitchFamily="18" charset="0"/>
              </a:rPr>
              <a:t>]thiophene</a:t>
            </a:r>
          </a:p>
        </p:txBody>
      </p:sp>
      <p:graphicFrame>
        <p:nvGraphicFramePr>
          <p:cNvPr id="19" name="Object 18">
            <a:extLst>
              <a:ext uri="{FF2B5EF4-FFF2-40B4-BE49-F238E27FC236}">
                <a16:creationId xmlns:a16="http://schemas.microsoft.com/office/drawing/2014/main" id="{1AA0F691-B3B2-4C5D-971F-947187E137B2}"/>
              </a:ext>
            </a:extLst>
          </p:cNvPr>
          <p:cNvGraphicFramePr>
            <a:graphicFrameLocks noChangeAspect="1"/>
          </p:cNvGraphicFramePr>
          <p:nvPr>
            <p:extLst>
              <p:ext uri="{D42A27DB-BD31-4B8C-83A1-F6EECF244321}">
                <p14:modId xmlns:p14="http://schemas.microsoft.com/office/powerpoint/2010/main" val="1696060791"/>
              </p:ext>
            </p:extLst>
          </p:nvPr>
        </p:nvGraphicFramePr>
        <p:xfrm>
          <a:off x="4112269" y="3880580"/>
          <a:ext cx="1890712" cy="1360487"/>
        </p:xfrm>
        <a:graphic>
          <a:graphicData uri="http://schemas.openxmlformats.org/presentationml/2006/ole">
            <mc:AlternateContent xmlns:mc="http://schemas.openxmlformats.org/markup-compatibility/2006">
              <mc:Choice xmlns:v="urn:schemas-microsoft-com:vml" Requires="v">
                <p:oleObj spid="_x0000_s24797" name="CS ChemDraw Drawing" r:id="rId7" imgW="1470294" imgH="1058770" progId="ChemDraw.Document.6.0">
                  <p:embed/>
                </p:oleObj>
              </mc:Choice>
              <mc:Fallback>
                <p:oleObj name="CS ChemDraw Drawing" r:id="rId7" imgW="1470294" imgH="1058770" progId="ChemDraw.Document.6.0">
                  <p:embed/>
                  <p:pic>
                    <p:nvPicPr>
                      <p:cNvPr id="10" name="Object 9">
                        <a:extLst>
                          <a:ext uri="{FF2B5EF4-FFF2-40B4-BE49-F238E27FC236}">
                            <a16:creationId xmlns:a16="http://schemas.microsoft.com/office/drawing/2014/main" id="{3275C6E4-FD47-4805-85C4-FE2571E9828B}"/>
                          </a:ext>
                        </a:extLst>
                      </p:cNvPr>
                      <p:cNvPicPr/>
                      <p:nvPr/>
                    </p:nvPicPr>
                    <p:blipFill>
                      <a:blip r:embed="rId8"/>
                      <a:stretch>
                        <a:fillRect/>
                      </a:stretch>
                    </p:blipFill>
                    <p:spPr>
                      <a:xfrm>
                        <a:off x="4112269" y="3880580"/>
                        <a:ext cx="1890712" cy="1360487"/>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C980E39D-A50C-485B-954D-F6FBDBD3D2B1}"/>
              </a:ext>
            </a:extLst>
          </p:cNvPr>
          <p:cNvSpPr txBox="1"/>
          <p:nvPr/>
        </p:nvSpPr>
        <p:spPr>
          <a:xfrm>
            <a:off x="4019108" y="5206589"/>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 [</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pyridine</a:t>
            </a:r>
          </a:p>
        </p:txBody>
      </p:sp>
      <p:graphicFrame>
        <p:nvGraphicFramePr>
          <p:cNvPr id="25" name="Object 24">
            <a:extLst>
              <a:ext uri="{FF2B5EF4-FFF2-40B4-BE49-F238E27FC236}">
                <a16:creationId xmlns:a16="http://schemas.microsoft.com/office/drawing/2014/main" id="{CA2B1826-DB96-4DBE-BB61-698DE78E806A}"/>
              </a:ext>
            </a:extLst>
          </p:cNvPr>
          <p:cNvGraphicFramePr>
            <a:graphicFrameLocks noChangeAspect="1"/>
          </p:cNvGraphicFramePr>
          <p:nvPr>
            <p:extLst>
              <p:ext uri="{D42A27DB-BD31-4B8C-83A1-F6EECF244321}">
                <p14:modId xmlns:p14="http://schemas.microsoft.com/office/powerpoint/2010/main" val="2783732828"/>
              </p:ext>
            </p:extLst>
          </p:nvPr>
        </p:nvGraphicFramePr>
        <p:xfrm>
          <a:off x="6421824" y="1692532"/>
          <a:ext cx="1819275" cy="1277938"/>
        </p:xfrm>
        <a:graphic>
          <a:graphicData uri="http://schemas.openxmlformats.org/presentationml/2006/ole">
            <mc:AlternateContent xmlns:mc="http://schemas.openxmlformats.org/markup-compatibility/2006">
              <mc:Choice xmlns:v="urn:schemas-microsoft-com:vml" Requires="v">
                <p:oleObj spid="_x0000_s24798" name="CS ChemDraw Drawing" r:id="rId9" imgW="1413788" imgH="996256" progId="ChemDraw.Document.6.0">
                  <p:embed/>
                </p:oleObj>
              </mc:Choice>
              <mc:Fallback>
                <p:oleObj name="CS ChemDraw Drawing" r:id="rId9" imgW="1413788" imgH="996256" progId="ChemDraw.Document.6.0">
                  <p:embed/>
                  <p:pic>
                    <p:nvPicPr>
                      <p:cNvPr id="10" name="Object 9">
                        <a:extLst>
                          <a:ext uri="{FF2B5EF4-FFF2-40B4-BE49-F238E27FC236}">
                            <a16:creationId xmlns:a16="http://schemas.microsoft.com/office/drawing/2014/main" id="{3275C6E4-FD47-4805-85C4-FE2571E9828B}"/>
                          </a:ext>
                        </a:extLst>
                      </p:cNvPr>
                      <p:cNvPicPr/>
                      <p:nvPr/>
                    </p:nvPicPr>
                    <p:blipFill>
                      <a:blip r:embed="rId10"/>
                      <a:stretch>
                        <a:fillRect/>
                      </a:stretch>
                    </p:blipFill>
                    <p:spPr>
                      <a:xfrm>
                        <a:off x="6421824" y="1692532"/>
                        <a:ext cx="1819275" cy="1277938"/>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684EFDD4-E052-49C3-A0B6-2CD7D097C562}"/>
              </a:ext>
            </a:extLst>
          </p:cNvPr>
          <p:cNvSpPr txBox="1"/>
          <p:nvPr/>
        </p:nvSpPr>
        <p:spPr>
          <a:xfrm>
            <a:off x="6149944" y="3014782"/>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]pyrrole</a:t>
            </a:r>
          </a:p>
        </p:txBody>
      </p:sp>
      <p:sp>
        <p:nvSpPr>
          <p:cNvPr id="27" name="TextBox 26">
            <a:extLst>
              <a:ext uri="{FF2B5EF4-FFF2-40B4-BE49-F238E27FC236}">
                <a16:creationId xmlns:a16="http://schemas.microsoft.com/office/drawing/2014/main" id="{EB24584E-5EF0-4F98-A95B-6E9FCFCA4781}"/>
              </a:ext>
            </a:extLst>
          </p:cNvPr>
          <p:cNvSpPr txBox="1"/>
          <p:nvPr/>
        </p:nvSpPr>
        <p:spPr>
          <a:xfrm>
            <a:off x="4501039" y="5524089"/>
            <a:ext cx="1286042" cy="369332"/>
          </a:xfrm>
          <a:prstGeom prst="rect">
            <a:avLst/>
          </a:prstGeom>
          <a:noFill/>
        </p:spPr>
        <p:txBody>
          <a:bodyPr wrap="square" rtlCol="0">
            <a:spAutoFit/>
          </a:bodyPr>
          <a:lstStyle/>
          <a:p>
            <a:pPr algn="ctr"/>
            <a:r>
              <a:rPr lang="en-US" b="1" dirty="0" err="1">
                <a:effectLst>
                  <a:outerShdw blurRad="38100" dist="38100" dir="2700000" algn="tl">
                    <a:srgbClr val="000000">
                      <a:alpha val="43137"/>
                    </a:srgbClr>
                  </a:outerShdw>
                </a:effectLst>
                <a:latin typeface="Palatino Linotype" panose="02040502050505030304" pitchFamily="18" charset="0"/>
              </a:rPr>
              <a:t>Qunioline</a:t>
            </a:r>
            <a:endParaRPr lang="en-US" b="1" dirty="0">
              <a:effectLst>
                <a:outerShdw blurRad="38100" dist="38100" dir="2700000" algn="tl">
                  <a:srgbClr val="000000">
                    <a:alpha val="43137"/>
                  </a:srgbClr>
                </a:outerShdw>
              </a:effectLst>
              <a:latin typeface="Palatino Linotype" panose="02040502050505030304" pitchFamily="18" charset="0"/>
            </a:endParaRPr>
          </a:p>
        </p:txBody>
      </p:sp>
      <p:sp>
        <p:nvSpPr>
          <p:cNvPr id="28" name="TextBox 27">
            <a:extLst>
              <a:ext uri="{FF2B5EF4-FFF2-40B4-BE49-F238E27FC236}">
                <a16:creationId xmlns:a16="http://schemas.microsoft.com/office/drawing/2014/main" id="{969CA18C-B32A-4DEE-B6AC-76B311BAEE23}"/>
              </a:ext>
            </a:extLst>
          </p:cNvPr>
          <p:cNvSpPr txBox="1"/>
          <p:nvPr/>
        </p:nvSpPr>
        <p:spPr>
          <a:xfrm>
            <a:off x="6634549" y="3324929"/>
            <a:ext cx="1286042"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Indole</a:t>
            </a:r>
          </a:p>
        </p:txBody>
      </p:sp>
      <p:sp>
        <p:nvSpPr>
          <p:cNvPr id="16" name="TextBox 15">
            <a:extLst>
              <a:ext uri="{FF2B5EF4-FFF2-40B4-BE49-F238E27FC236}">
                <a16:creationId xmlns:a16="http://schemas.microsoft.com/office/drawing/2014/main" id="{313F9BCC-9D20-4519-A071-D54E28B7524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90540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35</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22" name="Object 21">
            <a:extLst>
              <a:ext uri="{FF2B5EF4-FFF2-40B4-BE49-F238E27FC236}">
                <a16:creationId xmlns:a16="http://schemas.microsoft.com/office/drawing/2014/main" id="{74659932-F67F-4AB7-B76C-FE9472AC49BF}"/>
              </a:ext>
            </a:extLst>
          </p:cNvPr>
          <p:cNvGraphicFramePr>
            <a:graphicFrameLocks noChangeAspect="1"/>
          </p:cNvGraphicFramePr>
          <p:nvPr>
            <p:extLst>
              <p:ext uri="{D42A27DB-BD31-4B8C-83A1-F6EECF244321}">
                <p14:modId xmlns:p14="http://schemas.microsoft.com/office/powerpoint/2010/main" val="1277204750"/>
              </p:ext>
            </p:extLst>
          </p:nvPr>
        </p:nvGraphicFramePr>
        <p:xfrm>
          <a:off x="3741738" y="3970338"/>
          <a:ext cx="2036762" cy="1641475"/>
        </p:xfrm>
        <a:graphic>
          <a:graphicData uri="http://schemas.openxmlformats.org/presentationml/2006/ole">
            <mc:AlternateContent xmlns:mc="http://schemas.openxmlformats.org/markup-compatibility/2006">
              <mc:Choice xmlns:v="urn:schemas-microsoft-com:vml" Requires="v">
                <p:oleObj spid="_x0000_s36903" name="CS ChemDraw Drawing" r:id="rId3" imgW="1582924" imgH="1277962" progId="ChemDraw.Document.6.0">
                  <p:embed/>
                </p:oleObj>
              </mc:Choice>
              <mc:Fallback>
                <p:oleObj name="CS ChemDraw Drawing" r:id="rId3" imgW="1582924" imgH="1277962" progId="ChemDraw.Document.6.0">
                  <p:embed/>
                  <p:pic>
                    <p:nvPicPr>
                      <p:cNvPr id="22" name="Object 21">
                        <a:extLst>
                          <a:ext uri="{FF2B5EF4-FFF2-40B4-BE49-F238E27FC236}">
                            <a16:creationId xmlns:a16="http://schemas.microsoft.com/office/drawing/2014/main" id="{74659932-F67F-4AB7-B76C-FE9472AC49BF}"/>
                          </a:ext>
                        </a:extLst>
                      </p:cNvPr>
                      <p:cNvPicPr/>
                      <p:nvPr/>
                    </p:nvPicPr>
                    <p:blipFill>
                      <a:blip r:embed="rId4"/>
                      <a:stretch>
                        <a:fillRect/>
                      </a:stretch>
                    </p:blipFill>
                    <p:spPr>
                      <a:xfrm>
                        <a:off x="3741738" y="3970338"/>
                        <a:ext cx="2036762" cy="1641475"/>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D1757BE-8389-4092-A7C0-4C8FE5714A73}"/>
              </a:ext>
            </a:extLst>
          </p:cNvPr>
          <p:cNvSpPr txBox="1"/>
          <p:nvPr/>
        </p:nvSpPr>
        <p:spPr>
          <a:xfrm>
            <a:off x="3612727" y="5510503"/>
            <a:ext cx="2237873" cy="369332"/>
          </a:xfrm>
          <a:prstGeom prst="rect">
            <a:avLst/>
          </a:prstGeom>
          <a:noFill/>
        </p:spPr>
        <p:txBody>
          <a:bodyPr wrap="square" rtlCol="0">
            <a:spAutoFit/>
          </a:bodyPr>
          <a:lstStyle/>
          <a:p>
            <a:pPr algn="ctr"/>
            <a:r>
              <a:rPr lang="en-US" b="1" dirty="0">
                <a:solidFill>
                  <a:schemeClr val="accent2">
                    <a:lumMod val="75000"/>
                  </a:schemeClr>
                </a:solidFill>
                <a:latin typeface="Palatino Linotype" panose="02040502050505030304" pitchFamily="18" charset="0"/>
              </a:rPr>
              <a:t>Benzo</a:t>
            </a:r>
            <a:r>
              <a:rPr lang="en-US" b="1" dirty="0">
                <a:solidFill>
                  <a:srgbClr val="595959"/>
                </a:solidFill>
                <a:latin typeface="Palatino Linotype" panose="02040502050505030304" pitchFamily="18" charset="0"/>
              </a:rPr>
              <a:t> [</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err="1">
                <a:solidFill>
                  <a:srgbClr val="595959"/>
                </a:solidFill>
                <a:latin typeface="Palatino Linotype" panose="02040502050505030304" pitchFamily="18" charset="0"/>
              </a:rPr>
              <a:t>thiepin</a:t>
            </a:r>
            <a:endParaRPr lang="en-US" b="1" dirty="0">
              <a:solidFill>
                <a:srgbClr val="595959"/>
              </a:solidFill>
              <a:latin typeface="Palatino Linotype" panose="02040502050505030304" pitchFamily="18" charset="0"/>
            </a:endParaRPr>
          </a:p>
        </p:txBody>
      </p:sp>
      <p:sp>
        <p:nvSpPr>
          <p:cNvPr id="20" name="Rectangle 19">
            <a:extLst>
              <a:ext uri="{FF2B5EF4-FFF2-40B4-BE49-F238E27FC236}">
                <a16:creationId xmlns:a16="http://schemas.microsoft.com/office/drawing/2014/main" id="{79EC166C-0CF3-4980-8F18-A16E96F6AEDC}"/>
              </a:ext>
            </a:extLst>
          </p:cNvPr>
          <p:cNvSpPr/>
          <p:nvPr/>
        </p:nvSpPr>
        <p:spPr>
          <a:xfrm>
            <a:off x="731252" y="1988345"/>
            <a:ext cx="8209548" cy="1711944"/>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For compounds where a benzene ring is fused to a heterocyclic ring without a </a:t>
            </a:r>
            <a:r>
              <a:rPr lang="en-US" u="sng" dirty="0">
                <a:latin typeface="Palatino Linotype" panose="02040502050505030304" pitchFamily="18" charset="0"/>
              </a:rPr>
              <a:t>common name</a:t>
            </a:r>
            <a:r>
              <a:rPr lang="en-US" dirty="0">
                <a:latin typeface="Palatino Linotype" panose="02040502050505030304" pitchFamily="18" charset="0"/>
              </a:rPr>
              <a:t>, the name is formed by using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benzo</a:t>
            </a:r>
            <a:r>
              <a:rPr lang="en-US" dirty="0">
                <a:latin typeface="Palatino Linotype" panose="02040502050505030304" pitchFamily="18" charset="0"/>
              </a:rPr>
              <a:t>' as a </a:t>
            </a:r>
            <a:r>
              <a:rPr lang="en-US" i="1" dirty="0">
                <a:solidFill>
                  <a:srgbClr val="30ACEC"/>
                </a:solidFill>
                <a:latin typeface="Palatino Linotype" panose="02040502050505030304" pitchFamily="18" charset="0"/>
              </a:rPr>
              <a:t>prefix</a:t>
            </a:r>
            <a:r>
              <a:rPr lang="en-US" dirty="0">
                <a:latin typeface="Palatino Linotype" panose="02040502050505030304" pitchFamily="18" charset="0"/>
              </a:rPr>
              <a:t>, followed by the heterocyclic symmetrical name, with numbers indicating the positions of the heteroatoms.</a:t>
            </a:r>
          </a:p>
        </p:txBody>
      </p:sp>
      <p:sp>
        <p:nvSpPr>
          <p:cNvPr id="8" name="TextBox 7">
            <a:extLst>
              <a:ext uri="{FF2B5EF4-FFF2-40B4-BE49-F238E27FC236}">
                <a16:creationId xmlns:a16="http://schemas.microsoft.com/office/drawing/2014/main" id="{2E32EDA2-B732-4B31-82C3-44C3CE68E5A9}"/>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619116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36</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startAt="2"/>
            </a:pPr>
            <a:r>
              <a:rPr lang="en-US" b="1" u="sng" dirty="0">
                <a:latin typeface="Palatino Linotype" panose="02040502050505030304" pitchFamily="18" charset="0"/>
              </a:rPr>
              <a:t>Nomenclature of fused heterocyclic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412748" cy="1296445"/>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The name of the heterocyclic ring is taken as the parent compound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and the ring containing </a:t>
            </a:r>
            <a:r>
              <a:rPr lang="en-US" dirty="0">
                <a:solidFill>
                  <a:srgbClr val="0070C0"/>
                </a:solidFill>
                <a:latin typeface="Palatino Linotype" panose="02040502050505030304" pitchFamily="18" charset="0"/>
              </a:rPr>
              <a:t>Nitrogen</a:t>
            </a:r>
            <a:r>
              <a:rPr lang="en-US" dirty="0">
                <a:latin typeface="Palatino Linotype" panose="02040502050505030304" pitchFamily="18" charset="0"/>
              </a:rPr>
              <a:t> ‘</a:t>
            </a:r>
            <a:r>
              <a:rPr lang="en-US"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dirty="0">
                <a:latin typeface="Palatino Linotype" panose="02040502050505030304" pitchFamily="18" charset="0"/>
              </a:rPr>
              <a:t>’ is given priority, followed by </a:t>
            </a:r>
            <a:r>
              <a:rPr lang="en-US" dirty="0">
                <a:solidFill>
                  <a:srgbClr val="FF0000"/>
                </a:solidFill>
                <a:latin typeface="Palatino Linotype" panose="02040502050505030304" pitchFamily="18" charset="0"/>
              </a:rPr>
              <a:t>Oxygen</a:t>
            </a:r>
            <a:r>
              <a:rPr lang="en-US" dirty="0">
                <a:latin typeface="Palatino Linotype" panose="02040502050505030304" pitchFamily="18" charset="0"/>
              </a:rPr>
              <a:t> ‘</a:t>
            </a:r>
            <a:r>
              <a:rPr lang="en-US"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dirty="0">
                <a:latin typeface="Palatino Linotype" panose="02040502050505030304" pitchFamily="18" charset="0"/>
              </a:rPr>
              <a:t>’ and then </a:t>
            </a:r>
            <a:r>
              <a:rPr lang="en-US" dirty="0">
                <a:solidFill>
                  <a:schemeClr val="accent3"/>
                </a:solidFill>
                <a:latin typeface="Palatino Linotype" panose="02040502050505030304" pitchFamily="18" charset="0"/>
              </a:rPr>
              <a:t>Sulfur</a:t>
            </a:r>
            <a:r>
              <a:rPr lang="en-US" dirty="0">
                <a:latin typeface="Palatino Linotype" panose="02040502050505030304" pitchFamily="18" charset="0"/>
              </a:rPr>
              <a:t> ‘</a:t>
            </a:r>
            <a:r>
              <a:rPr lang="en-US"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dirty="0">
                <a:latin typeface="Palatino Linotype" panose="02040502050505030304" pitchFamily="18" charset="0"/>
              </a:rPr>
              <a:t>’.</a:t>
            </a:r>
          </a:p>
        </p:txBody>
      </p:sp>
      <p:sp>
        <p:nvSpPr>
          <p:cNvPr id="11" name="TextBox 10">
            <a:extLst>
              <a:ext uri="{FF2B5EF4-FFF2-40B4-BE49-F238E27FC236}">
                <a16:creationId xmlns:a16="http://schemas.microsoft.com/office/drawing/2014/main" id="{1E45BCA1-26B7-4E7B-AB21-9C429A0F61E2}"/>
              </a:ext>
            </a:extLst>
          </p:cNvPr>
          <p:cNvSpPr txBox="1"/>
          <p:nvPr/>
        </p:nvSpPr>
        <p:spPr>
          <a:xfrm>
            <a:off x="1206842" y="5693889"/>
            <a:ext cx="7220466" cy="369332"/>
          </a:xfrm>
          <a:prstGeom prst="rect">
            <a:avLst/>
          </a:prstGeom>
          <a:noFill/>
          <a:ln w="19050">
            <a:solidFill>
              <a:srgbClr val="30ACEC"/>
            </a:solidFill>
          </a:ln>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Name of fused ring</a:t>
            </a:r>
            <a:r>
              <a:rPr lang="en-US" b="1" dirty="0">
                <a:effectLst>
                  <a:outerShdw blurRad="38100" dist="38100" dir="2700000" algn="tl">
                    <a:srgbClr val="000000">
                      <a:alpha val="43137"/>
                    </a:srgbClr>
                  </a:outerShdw>
                </a:effectLst>
                <a:latin typeface="Palatino Linotype" panose="02040502050505030304" pitchFamily="18" charset="0"/>
              </a:rPr>
              <a:t> +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number, number - letter</a:t>
            </a:r>
            <a:r>
              <a:rPr lang="en-US" b="1" dirty="0">
                <a:effectLst>
                  <a:outerShdw blurRad="38100" dist="38100" dir="2700000" algn="tl">
                    <a:srgbClr val="000000">
                      <a:alpha val="43137"/>
                    </a:srgbClr>
                  </a:outerShdw>
                </a:effectLst>
                <a:latin typeface="Palatino Linotype" panose="02040502050505030304" pitchFamily="18" charset="0"/>
              </a:rPr>
              <a:t>] + Name of base ring</a:t>
            </a:r>
          </a:p>
        </p:txBody>
      </p:sp>
      <p:sp>
        <p:nvSpPr>
          <p:cNvPr id="13" name="Rectangle 12">
            <a:extLst>
              <a:ext uri="{FF2B5EF4-FFF2-40B4-BE49-F238E27FC236}">
                <a16:creationId xmlns:a16="http://schemas.microsoft.com/office/drawing/2014/main" id="{2D4F471C-614F-42B4-B2B5-FCC20B0318DF}"/>
              </a:ext>
            </a:extLst>
          </p:cNvPr>
          <p:cNvSpPr/>
          <p:nvPr/>
        </p:nvSpPr>
        <p:spPr>
          <a:xfrm>
            <a:off x="520795" y="3243830"/>
            <a:ext cx="8412748" cy="1711944"/>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To name fused heterocyclic systems consisting of two </a:t>
            </a:r>
            <a:r>
              <a:rPr lang="en-US" dirty="0" err="1">
                <a:latin typeface="Palatino Linotype" panose="02040502050505030304" pitchFamily="18" charset="0"/>
              </a:rPr>
              <a:t>monoheterocyclic</a:t>
            </a:r>
            <a:r>
              <a:rPr lang="en-US" dirty="0">
                <a:latin typeface="Palatino Linotype" panose="02040502050505030304" pitchFamily="18" charset="0"/>
              </a:rPr>
              <a:t> units or benzoheterocycles (</a:t>
            </a:r>
            <a:r>
              <a:rPr lang="en-US" i="1" dirty="0">
                <a:latin typeface="Palatino Linotype" panose="02040502050505030304" pitchFamily="18" charset="0"/>
              </a:rPr>
              <a:t>e.g.</a:t>
            </a:r>
            <a:r>
              <a:rPr lang="en-US" dirty="0">
                <a:latin typeface="Palatino Linotype" panose="02040502050505030304" pitchFamily="18" charset="0"/>
              </a:rPr>
              <a:t>, </a:t>
            </a:r>
            <a:r>
              <a:rPr lang="en-US" dirty="0" err="1">
                <a:latin typeface="Palatino Linotype" panose="02040502050505030304" pitchFamily="18" charset="0"/>
              </a:rPr>
              <a:t>chromene</a:t>
            </a:r>
            <a:r>
              <a:rPr lang="en-US" dirty="0">
                <a:latin typeface="Palatino Linotype" panose="02040502050505030304" pitchFamily="18" charset="0"/>
              </a:rPr>
              <a:t>) fused with another heterocyclic ring, one system is regarded as the parent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while the other is considered a substituent.</a:t>
            </a:r>
          </a:p>
        </p:txBody>
      </p:sp>
      <p:sp>
        <p:nvSpPr>
          <p:cNvPr id="15" name="TextBox 14">
            <a:extLst>
              <a:ext uri="{FF2B5EF4-FFF2-40B4-BE49-F238E27FC236}">
                <a16:creationId xmlns:a16="http://schemas.microsoft.com/office/drawing/2014/main" id="{4364D24F-A754-4F72-A3DA-9AB55A01C473}"/>
              </a:ext>
            </a:extLst>
          </p:cNvPr>
          <p:cNvSpPr txBox="1"/>
          <p:nvPr/>
        </p:nvSpPr>
        <p:spPr>
          <a:xfrm>
            <a:off x="2374261" y="5228279"/>
            <a:ext cx="4711700" cy="369332"/>
          </a:xfrm>
          <a:prstGeom prst="rect">
            <a:avLst/>
          </a:prstGeom>
          <a:noFill/>
          <a:ln w="19050">
            <a:solidFill>
              <a:srgbClr val="30ACEC"/>
            </a:solidFill>
          </a:ln>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effectLst>
                  <a:outerShdw blurRad="38100" dist="38100" dir="2700000" algn="tl">
                    <a:srgbClr val="000000">
                      <a:alpha val="43137"/>
                    </a:srgbClr>
                  </a:outerShdw>
                </a:effectLst>
                <a:latin typeface="Palatino Linotype" panose="02040502050505030304" pitchFamily="18" charset="0"/>
              </a:rPr>
              <a:t>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number, number - letter</a:t>
            </a:r>
            <a:r>
              <a:rPr lang="en-US" b="1" dirty="0">
                <a:effectLst>
                  <a:outerShdw blurRad="38100" dist="38100" dir="2700000" algn="tl">
                    <a:srgbClr val="000000">
                      <a:alpha val="43137"/>
                    </a:srgbClr>
                  </a:outerShdw>
                </a:effectLst>
                <a:latin typeface="Palatino Linotype" panose="02040502050505030304" pitchFamily="18" charset="0"/>
              </a:rPr>
              <a:t>] Base</a:t>
            </a:r>
          </a:p>
        </p:txBody>
      </p:sp>
      <p:graphicFrame>
        <p:nvGraphicFramePr>
          <p:cNvPr id="14" name="Object 13">
            <a:extLst>
              <a:ext uri="{FF2B5EF4-FFF2-40B4-BE49-F238E27FC236}">
                <a16:creationId xmlns:a16="http://schemas.microsoft.com/office/drawing/2014/main" id="{7FE9C27D-6E3D-4CB9-B244-13A53B3C512D}"/>
              </a:ext>
            </a:extLst>
          </p:cNvPr>
          <p:cNvGraphicFramePr>
            <a:graphicFrameLocks noChangeAspect="1"/>
          </p:cNvGraphicFramePr>
          <p:nvPr>
            <p:extLst>
              <p:ext uri="{D42A27DB-BD31-4B8C-83A1-F6EECF244321}">
                <p14:modId xmlns:p14="http://schemas.microsoft.com/office/powerpoint/2010/main" val="2099123005"/>
              </p:ext>
            </p:extLst>
          </p:nvPr>
        </p:nvGraphicFramePr>
        <p:xfrm>
          <a:off x="3262313" y="4872381"/>
          <a:ext cx="714375" cy="377825"/>
        </p:xfrm>
        <a:graphic>
          <a:graphicData uri="http://schemas.openxmlformats.org/presentationml/2006/ole">
            <mc:AlternateContent xmlns:mc="http://schemas.openxmlformats.org/markup-compatibility/2006">
              <mc:Choice xmlns:v="urn:schemas-microsoft-com:vml" Requires="v">
                <p:oleObj spid="_x0000_s30805" name="CS ChemDraw Drawing" r:id="rId3" imgW="714721" imgH="377454" progId="ChemDraw.Document.6.0">
                  <p:embed/>
                </p:oleObj>
              </mc:Choice>
              <mc:Fallback>
                <p:oleObj name="CS ChemDraw Drawing" r:id="rId3" imgW="714721" imgH="377454" progId="ChemDraw.Document.6.0">
                  <p:embed/>
                  <p:pic>
                    <p:nvPicPr>
                      <p:cNvPr id="20" name="Object 19">
                        <a:extLst>
                          <a:ext uri="{FF2B5EF4-FFF2-40B4-BE49-F238E27FC236}">
                            <a16:creationId xmlns:a16="http://schemas.microsoft.com/office/drawing/2014/main" id="{854932F6-B5B0-41E5-B2A7-A5C59658F6EC}"/>
                          </a:ext>
                        </a:extLst>
                      </p:cNvPr>
                      <p:cNvPicPr/>
                      <p:nvPr/>
                    </p:nvPicPr>
                    <p:blipFill>
                      <a:blip r:embed="rId4"/>
                      <a:stretch>
                        <a:fillRect/>
                      </a:stretch>
                    </p:blipFill>
                    <p:spPr>
                      <a:xfrm>
                        <a:off x="3262313" y="4872381"/>
                        <a:ext cx="714375" cy="3778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0FF5D9D-D9C7-41EF-A5AA-D50B86A39258}"/>
              </a:ext>
            </a:extLst>
          </p:cNvPr>
          <p:cNvGraphicFramePr>
            <a:graphicFrameLocks noChangeAspect="1"/>
          </p:cNvGraphicFramePr>
          <p:nvPr>
            <p:extLst>
              <p:ext uri="{D42A27DB-BD31-4B8C-83A1-F6EECF244321}">
                <p14:modId xmlns:p14="http://schemas.microsoft.com/office/powerpoint/2010/main" val="3799849665"/>
              </p:ext>
            </p:extLst>
          </p:nvPr>
        </p:nvGraphicFramePr>
        <p:xfrm>
          <a:off x="5699125" y="4863800"/>
          <a:ext cx="720725" cy="377825"/>
        </p:xfrm>
        <a:graphic>
          <a:graphicData uri="http://schemas.openxmlformats.org/presentationml/2006/ole">
            <mc:AlternateContent xmlns:mc="http://schemas.openxmlformats.org/markup-compatibility/2006">
              <mc:Choice xmlns:v="urn:schemas-microsoft-com:vml" Requires="v">
                <p:oleObj spid="_x0000_s30806" name="CS ChemDraw Drawing" r:id="rId5" imgW="720448" imgH="377454" progId="ChemDraw.Document.6.0">
                  <p:embed/>
                </p:oleObj>
              </mc:Choice>
              <mc:Fallback>
                <p:oleObj name="CS ChemDraw Drawing" r:id="rId5" imgW="720448" imgH="377454" progId="ChemDraw.Document.6.0">
                  <p:embed/>
                  <p:pic>
                    <p:nvPicPr>
                      <p:cNvPr id="14" name="Object 13">
                        <a:extLst>
                          <a:ext uri="{FF2B5EF4-FFF2-40B4-BE49-F238E27FC236}">
                            <a16:creationId xmlns:a16="http://schemas.microsoft.com/office/drawing/2014/main" id="{7FE9C27D-6E3D-4CB9-B244-13A53B3C512D}"/>
                          </a:ext>
                        </a:extLst>
                      </p:cNvPr>
                      <p:cNvPicPr/>
                      <p:nvPr/>
                    </p:nvPicPr>
                    <p:blipFill>
                      <a:blip r:embed="rId6"/>
                      <a:stretch>
                        <a:fillRect/>
                      </a:stretch>
                    </p:blipFill>
                    <p:spPr>
                      <a:xfrm>
                        <a:off x="5699125" y="4863800"/>
                        <a:ext cx="720725" cy="3778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A599696-B78D-468F-BD10-B931C297EFB6}"/>
              </a:ext>
            </a:extLst>
          </p:cNvPr>
          <p:cNvGraphicFramePr>
            <a:graphicFrameLocks noChangeAspect="1"/>
          </p:cNvGraphicFramePr>
          <p:nvPr>
            <p:extLst>
              <p:ext uri="{D42A27DB-BD31-4B8C-83A1-F6EECF244321}">
                <p14:modId xmlns:p14="http://schemas.microsoft.com/office/powerpoint/2010/main" val="383379583"/>
              </p:ext>
            </p:extLst>
          </p:nvPr>
        </p:nvGraphicFramePr>
        <p:xfrm>
          <a:off x="3261498" y="4861140"/>
          <a:ext cx="1371600" cy="407987"/>
        </p:xfrm>
        <a:graphic>
          <a:graphicData uri="http://schemas.openxmlformats.org/presentationml/2006/ole">
            <mc:AlternateContent xmlns:mc="http://schemas.openxmlformats.org/markup-compatibility/2006">
              <mc:Choice xmlns:v="urn:schemas-microsoft-com:vml" Requires="v">
                <p:oleObj spid="_x0000_s30807" name="CS ChemDraw Drawing" r:id="rId7" imgW="1371409" imgH="407919" progId="ChemDraw.Document.6.0">
                  <p:embed/>
                </p:oleObj>
              </mc:Choice>
              <mc:Fallback>
                <p:oleObj name="CS ChemDraw Drawing" r:id="rId7" imgW="1371409" imgH="407919" progId="ChemDraw.Document.6.0">
                  <p:embed/>
                  <p:pic>
                    <p:nvPicPr>
                      <p:cNvPr id="14" name="Object 13">
                        <a:extLst>
                          <a:ext uri="{FF2B5EF4-FFF2-40B4-BE49-F238E27FC236}">
                            <a16:creationId xmlns:a16="http://schemas.microsoft.com/office/drawing/2014/main" id="{7FE9C27D-6E3D-4CB9-B244-13A53B3C512D}"/>
                          </a:ext>
                        </a:extLst>
                      </p:cNvPr>
                      <p:cNvPicPr/>
                      <p:nvPr/>
                    </p:nvPicPr>
                    <p:blipFill>
                      <a:blip r:embed="rId8"/>
                      <a:stretch>
                        <a:fillRect/>
                      </a:stretch>
                    </p:blipFill>
                    <p:spPr>
                      <a:xfrm>
                        <a:off x="3261498" y="4861140"/>
                        <a:ext cx="1371600" cy="407987"/>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8A9842A3-6C23-4F64-B228-D9DE6D839C9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383779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37</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startAt="2"/>
            </a:pPr>
            <a:r>
              <a:rPr lang="en-US" b="1" u="sng" dirty="0">
                <a:latin typeface="Palatino Linotype" panose="02040502050505030304" pitchFamily="18" charset="0"/>
              </a:rPr>
              <a:t>Nomenclature of fused heterocyclic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412748" cy="1711944"/>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dirty="0">
                <a:latin typeface="Palatino Linotype" panose="02040502050505030304" pitchFamily="18" charset="0"/>
              </a:rPr>
              <a:t>The name of the fused ring is formed by using a contracted </a:t>
            </a:r>
            <a:r>
              <a:rPr lang="en-US" i="1" dirty="0">
                <a:solidFill>
                  <a:srgbClr val="30ACEC"/>
                </a:solidFill>
                <a:latin typeface="Palatino Linotype" panose="02040502050505030304" pitchFamily="18" charset="0"/>
              </a:rPr>
              <a:t>prefix</a:t>
            </a:r>
            <a:r>
              <a:rPr lang="en-US" dirty="0">
                <a:latin typeface="Palatino Linotype" panose="02040502050505030304" pitchFamily="18" charset="0"/>
              </a:rPr>
              <a:t> for the substituent ring, where the terminal '</a:t>
            </a:r>
            <a:r>
              <a:rPr lang="en-US" b="1" dirty="0">
                <a:solidFill>
                  <a:srgbClr val="FF0000"/>
                </a:solidFill>
                <a:effectLst>
                  <a:outerShdw blurRad="38100" dist="38100" dir="2700000" algn="tl">
                    <a:srgbClr val="000000">
                      <a:alpha val="43137"/>
                    </a:srgbClr>
                  </a:outerShdw>
                </a:effectLst>
                <a:latin typeface="Palatino Linotype" panose="02040502050505030304" pitchFamily="18" charset="0"/>
              </a:rPr>
              <a:t>e</a:t>
            </a:r>
            <a:r>
              <a:rPr lang="en-US" dirty="0">
                <a:latin typeface="Palatino Linotype" panose="02040502050505030304" pitchFamily="18" charset="0"/>
              </a:rPr>
              <a:t>' in the prefix is changed to '</a:t>
            </a:r>
            <a:r>
              <a:rPr lang="en-US" b="1" dirty="0">
                <a:solidFill>
                  <a:srgbClr val="00B050"/>
                </a:solidFill>
                <a:effectLst>
                  <a:outerShdw blurRad="38100" dist="38100" dir="2700000" algn="tl">
                    <a:srgbClr val="000000">
                      <a:alpha val="43137"/>
                    </a:srgbClr>
                  </a:outerShdw>
                </a:effectLst>
                <a:latin typeface="Palatino Linotype" panose="02040502050505030304" pitchFamily="18" charset="0"/>
              </a:rPr>
              <a:t>o</a:t>
            </a:r>
            <a:r>
              <a:rPr lang="en-US" dirty="0">
                <a:latin typeface="Palatino Linotype" panose="02040502050505030304" pitchFamily="18" charset="0"/>
              </a:rPr>
              <a:t>,' with certain exceptions:</a:t>
            </a:r>
          </a:p>
          <a:p>
            <a:pPr marL="285750" indent="-285750">
              <a:lnSpc>
                <a:spcPct val="150000"/>
              </a:lnSpc>
              <a:buFont typeface="Courier New" panose="02070309020205020404" pitchFamily="49" charset="0"/>
              <a:buChar char="o"/>
            </a:pPr>
            <a:endParaRPr lang="en-US" dirty="0">
              <a:latin typeface="Palatino Linotype" panose="02040502050505030304" pitchFamily="18" charset="0"/>
            </a:endParaRPr>
          </a:p>
        </p:txBody>
      </p:sp>
      <p:graphicFrame>
        <p:nvGraphicFramePr>
          <p:cNvPr id="10" name="Table 9">
            <a:extLst>
              <a:ext uri="{FF2B5EF4-FFF2-40B4-BE49-F238E27FC236}">
                <a16:creationId xmlns:a16="http://schemas.microsoft.com/office/drawing/2014/main" id="{EDB6D4C3-DEB8-46B7-B0D0-CC7262B98479}"/>
              </a:ext>
            </a:extLst>
          </p:cNvPr>
          <p:cNvGraphicFramePr>
            <a:graphicFrameLocks noGrp="1"/>
          </p:cNvGraphicFramePr>
          <p:nvPr>
            <p:extLst>
              <p:ext uri="{D42A27DB-BD31-4B8C-83A1-F6EECF244321}">
                <p14:modId xmlns:p14="http://schemas.microsoft.com/office/powerpoint/2010/main" val="1758279243"/>
              </p:ext>
            </p:extLst>
          </p:nvPr>
        </p:nvGraphicFramePr>
        <p:xfrm>
          <a:off x="2819497" y="3469007"/>
          <a:ext cx="3853152" cy="3200484"/>
        </p:xfrm>
        <a:graphic>
          <a:graphicData uri="http://schemas.openxmlformats.org/drawingml/2006/table">
            <a:tbl>
              <a:tblPr firstRow="1" bandRow="1">
                <a:tableStyleId>{5C22544A-7EE6-4342-B048-85BDC9FD1C3A}</a:tableStyleId>
              </a:tblPr>
              <a:tblGrid>
                <a:gridCol w="2336801">
                  <a:extLst>
                    <a:ext uri="{9D8B030D-6E8A-4147-A177-3AD203B41FA5}">
                      <a16:colId xmlns:a16="http://schemas.microsoft.com/office/drawing/2014/main" val="2283220305"/>
                    </a:ext>
                  </a:extLst>
                </a:gridCol>
                <a:gridCol w="1516351">
                  <a:extLst>
                    <a:ext uri="{9D8B030D-6E8A-4147-A177-3AD203B41FA5}">
                      <a16:colId xmlns:a16="http://schemas.microsoft.com/office/drawing/2014/main" val="3580114410"/>
                    </a:ext>
                  </a:extLst>
                </a:gridCol>
              </a:tblGrid>
              <a:tr h="370840">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Heterocyclic compound as Prefix </a:t>
                      </a:r>
                    </a:p>
                  </a:txBody>
                  <a:tcPr anchor="ctr"/>
                </a:tc>
                <a:tc>
                  <a:txBody>
                    <a:bodyPr/>
                    <a:lstStyle/>
                    <a:p>
                      <a:pPr algn="ctr"/>
                      <a:r>
                        <a:rPr lang="en-US" dirty="0">
                          <a:effectLst>
                            <a:outerShdw blurRad="38100" dist="38100" dir="2700000" algn="tl">
                              <a:srgbClr val="000000">
                                <a:alpha val="43137"/>
                              </a:srgbClr>
                            </a:outerShdw>
                          </a:effectLst>
                          <a:latin typeface="Palatino Linotype" panose="02040502050505030304" pitchFamily="18" charset="0"/>
                        </a:rPr>
                        <a:t>Prefix</a:t>
                      </a:r>
                    </a:p>
                  </a:txBody>
                  <a:tcPr anchor="ctr"/>
                </a:tc>
                <a:extLst>
                  <a:ext uri="{0D108BD9-81ED-4DB2-BD59-A6C34878D82A}">
                    <a16:rowId xmlns:a16="http://schemas.microsoft.com/office/drawing/2014/main" val="177710741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Times New Roman" panose="02020603050405020304" pitchFamily="18" charset="0"/>
                          <a:cs typeface="Times New Roman" panose="02020603050405020304" pitchFamily="18" charset="0"/>
                        </a:rPr>
                        <a:t>Fur</a:t>
                      </a:r>
                      <a:r>
                        <a:rPr lang="en-US" sz="1800" b="0" dirty="0">
                          <a:solidFill>
                            <a:srgbClr val="FF0000"/>
                          </a:solidFill>
                          <a:latin typeface="Times New Roman" panose="02020603050405020304" pitchFamily="18" charset="0"/>
                          <a:cs typeface="Times New Roman" panose="02020603050405020304" pitchFamily="18" charset="0"/>
                        </a:rPr>
                        <a:t>an</a:t>
                      </a: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Fur</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1800" b="0" dirty="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endParaRPr>
                    </a:p>
                  </a:txBody>
                  <a:tcPr marL="91458" marR="91458" marT="45726" marB="45726"/>
                </a:tc>
                <a:extLst>
                  <a:ext uri="{0D108BD9-81ED-4DB2-BD59-A6C34878D82A}">
                    <a16:rowId xmlns:a16="http://schemas.microsoft.com/office/drawing/2014/main" val="1057777361"/>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Imidazo</a:t>
                      </a:r>
                      <a:r>
                        <a:rPr lang="en-US" sz="1800" b="0" dirty="0">
                          <a:solidFill>
                            <a:srgbClr val="FF0000"/>
                          </a:solidFill>
                          <a:latin typeface="Times New Roman" panose="02020603050405020304" pitchFamily="18" charset="0"/>
                          <a:cs typeface="Times New Roman" panose="02020603050405020304" pitchFamily="18" charset="0"/>
                        </a:rPr>
                        <a:t>le</a:t>
                      </a:r>
                      <a:r>
                        <a:rPr lang="en-US" sz="1800" b="0" dirty="0">
                          <a:solidFill>
                            <a:srgbClr val="000000"/>
                          </a:solidFill>
                          <a:latin typeface="Times New Roman" panose="02020603050405020304" pitchFamily="18" charset="0"/>
                          <a:cs typeface="Times New Roman" panose="02020603050405020304" pitchFamily="18" charset="0"/>
                        </a:rPr>
                        <a:t> </a:t>
                      </a:r>
                      <a:endParaRPr lang="en-US" sz="1800" dirty="0"/>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Imidaz</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4249135001"/>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Thi</a:t>
                      </a:r>
                      <a:r>
                        <a:rPr lang="en-US" sz="1800" b="0" dirty="0">
                          <a:solidFill>
                            <a:srgbClr val="FF0000"/>
                          </a:solidFill>
                          <a:latin typeface="Times New Roman" panose="02020603050405020304" pitchFamily="18" charset="0"/>
                          <a:cs typeface="Times New Roman" panose="02020603050405020304" pitchFamily="18" charset="0"/>
                        </a:rPr>
                        <a:t>ophene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Thien</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2002028170"/>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Pyrid</a:t>
                      </a:r>
                      <a:r>
                        <a:rPr lang="en-US" sz="1800" b="0" dirty="0">
                          <a:solidFill>
                            <a:srgbClr val="FF0000"/>
                          </a:solidFill>
                          <a:latin typeface="Times New Roman" panose="02020603050405020304" pitchFamily="18" charset="0"/>
                          <a:cs typeface="Times New Roman" panose="02020603050405020304" pitchFamily="18" charset="0"/>
                        </a:rPr>
                        <a:t>ine</a:t>
                      </a: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pyrid</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663899376"/>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Pyrimid</a:t>
                      </a:r>
                      <a:r>
                        <a:rPr lang="en-US" sz="1800" b="0" dirty="0">
                          <a:solidFill>
                            <a:srgbClr val="FF0000"/>
                          </a:solidFill>
                          <a:latin typeface="Times New Roman" panose="02020603050405020304" pitchFamily="18" charset="0"/>
                          <a:cs typeface="Times New Roman" panose="02020603050405020304" pitchFamily="18" charset="0"/>
                        </a:rPr>
                        <a:t>ine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Pyrimid</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1800" b="0" dirty="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endParaRPr>
                    </a:p>
                  </a:txBody>
                  <a:tcPr marL="91458" marR="91458" marT="45726" marB="45726"/>
                </a:tc>
                <a:extLst>
                  <a:ext uri="{0D108BD9-81ED-4DB2-BD59-A6C34878D82A}">
                    <a16:rowId xmlns:a16="http://schemas.microsoft.com/office/drawing/2014/main" val="2862956156"/>
                  </a:ext>
                </a:extLst>
              </a:tr>
              <a:tr h="274320">
                <a:tc>
                  <a:txBody>
                    <a:bodyPr/>
                    <a:lstStyle/>
                    <a:p>
                      <a:pPr algn="ctr"/>
                      <a:r>
                        <a:rPr lang="en-US" sz="1800" b="0" dirty="0">
                          <a:solidFill>
                            <a:srgbClr val="000000"/>
                          </a:solidFill>
                          <a:latin typeface="Times New Roman" panose="02020603050405020304" pitchFamily="18" charset="0"/>
                          <a:cs typeface="Times New Roman" panose="02020603050405020304" pitchFamily="18" charset="0"/>
                        </a:rPr>
                        <a:t>Quino</a:t>
                      </a:r>
                      <a:r>
                        <a:rPr lang="en-US" sz="1800" b="0" dirty="0">
                          <a:solidFill>
                            <a:srgbClr val="FF0000"/>
                          </a:solidFill>
                          <a:latin typeface="Times New Roman" panose="02020603050405020304" pitchFamily="18" charset="0"/>
                          <a:cs typeface="Times New Roman" panose="02020603050405020304" pitchFamily="18" charset="0"/>
                        </a:rPr>
                        <a:t>line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Quin</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3408104980"/>
                  </a:ext>
                </a:extLst>
              </a:tr>
              <a:tr h="274320">
                <a:tc>
                  <a:txBody>
                    <a:bodyPr/>
                    <a:lstStyle/>
                    <a:p>
                      <a:pPr algn="ctr"/>
                      <a:r>
                        <a:rPr lang="en-US" sz="1800" b="0" dirty="0" err="1">
                          <a:solidFill>
                            <a:srgbClr val="000000"/>
                          </a:solidFill>
                          <a:latin typeface="Times New Roman" panose="02020603050405020304" pitchFamily="18" charset="0"/>
                          <a:cs typeface="Times New Roman" panose="02020603050405020304" pitchFamily="18" charset="0"/>
                        </a:rPr>
                        <a:t>Isoquino</a:t>
                      </a:r>
                      <a:r>
                        <a:rPr lang="en-US" sz="1800" b="0" dirty="0" err="1">
                          <a:solidFill>
                            <a:srgbClr val="FF0000"/>
                          </a:solidFill>
                          <a:latin typeface="Times New Roman" panose="02020603050405020304" pitchFamily="18" charset="0"/>
                          <a:cs typeface="Times New Roman" panose="02020603050405020304" pitchFamily="18" charset="0"/>
                        </a:rPr>
                        <a:t>line</a:t>
                      </a:r>
                      <a:endParaRPr lang="en-US" sz="1800" dirty="0">
                        <a:solidFill>
                          <a:srgbClr val="FF0000"/>
                        </a:solidFill>
                      </a:endParaRPr>
                    </a:p>
                  </a:txBody>
                  <a:tcPr marL="91458" marR="91458" marT="45726" marB="45726"/>
                </a:tc>
                <a:tc>
                  <a:txBody>
                    <a:bodyPr/>
                    <a:lstStyle/>
                    <a:p>
                      <a:pPr algn="ctr"/>
                      <a:r>
                        <a:rPr lang="en-US" sz="1800" b="0" dirty="0" err="1">
                          <a:solidFill>
                            <a:schemeClr val="tx1"/>
                          </a:solidFill>
                          <a:latin typeface="Times New Roman" panose="02020603050405020304" pitchFamily="18" charset="0"/>
                          <a:cs typeface="Times New Roman" panose="02020603050405020304" pitchFamily="18" charset="0"/>
                        </a:rPr>
                        <a:t>Isoquin</a:t>
                      </a:r>
                      <a:r>
                        <a:rPr lang="en-US" sz="18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en-US" sz="1800" b="1" dirty="0">
                        <a:solidFill>
                          <a:schemeClr val="accent2">
                            <a:lumMod val="75000"/>
                          </a:schemeClr>
                        </a:solidFill>
                        <a:effectLst>
                          <a:outerShdw blurRad="38100" dist="38100" dir="2700000" algn="tl">
                            <a:srgbClr val="000000">
                              <a:alpha val="43137"/>
                            </a:srgbClr>
                          </a:outerShdw>
                        </a:effectLst>
                      </a:endParaRPr>
                    </a:p>
                  </a:txBody>
                  <a:tcPr marL="91458" marR="91458" marT="45726" marB="45726"/>
                </a:tc>
                <a:extLst>
                  <a:ext uri="{0D108BD9-81ED-4DB2-BD59-A6C34878D82A}">
                    <a16:rowId xmlns:a16="http://schemas.microsoft.com/office/drawing/2014/main" val="3248141997"/>
                  </a:ext>
                </a:extLst>
              </a:tr>
            </a:tbl>
          </a:graphicData>
        </a:graphic>
      </p:graphicFrame>
      <p:sp>
        <p:nvSpPr>
          <p:cNvPr id="8" name="TextBox 7">
            <a:extLst>
              <a:ext uri="{FF2B5EF4-FFF2-40B4-BE49-F238E27FC236}">
                <a16:creationId xmlns:a16="http://schemas.microsoft.com/office/drawing/2014/main" id="{731401B7-8762-44DF-A744-2BA2D13388F6}"/>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837069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38</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8158748" cy="465448"/>
          </a:xfrm>
          <a:prstGeom prst="rect">
            <a:avLst/>
          </a:prstGeom>
        </p:spPr>
        <p:txBody>
          <a:bodyPr wrap="square">
            <a:spAutoFit/>
          </a:bodyPr>
          <a:lstStyle/>
          <a:p>
            <a:pPr marL="342900" indent="-342900">
              <a:lnSpc>
                <a:spcPct val="150000"/>
              </a:lnSpc>
              <a:buFont typeface="+mj-lt"/>
              <a:buAutoNum type="arabicPeriod" startAt="2"/>
            </a:pPr>
            <a:r>
              <a:rPr lang="en-US" b="1" u="sng" dirty="0">
                <a:latin typeface="Palatino Linotype" panose="02040502050505030304" pitchFamily="18" charset="0"/>
              </a:rPr>
              <a:t>Nomenclature of fused heterocyclic compounds:</a:t>
            </a:r>
          </a:p>
        </p:txBody>
      </p:sp>
      <p:sp>
        <p:nvSpPr>
          <p:cNvPr id="18" name="Rectangle 17">
            <a:extLst>
              <a:ext uri="{FF2B5EF4-FFF2-40B4-BE49-F238E27FC236}">
                <a16:creationId xmlns:a16="http://schemas.microsoft.com/office/drawing/2014/main" id="{F875BA1B-2268-4EAC-A36B-792F5D47D885}"/>
              </a:ext>
            </a:extLst>
          </p:cNvPr>
          <p:cNvSpPr/>
          <p:nvPr/>
        </p:nvSpPr>
        <p:spPr>
          <a:xfrm>
            <a:off x="731252" y="1988345"/>
            <a:ext cx="8412748"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numbers</a:t>
            </a:r>
            <a:r>
              <a:rPr lang="en-US" dirty="0">
                <a:latin typeface="Palatino Linotype" panose="02040502050505030304" pitchFamily="18" charset="0"/>
              </a:rPr>
              <a:t> indicate the atoms in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that are shared with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a:t>
            </a:r>
          </a:p>
        </p:txBody>
      </p:sp>
      <p:sp>
        <p:nvSpPr>
          <p:cNvPr id="8" name="Rectangle 7">
            <a:extLst>
              <a:ext uri="{FF2B5EF4-FFF2-40B4-BE49-F238E27FC236}">
                <a16:creationId xmlns:a16="http://schemas.microsoft.com/office/drawing/2014/main" id="{66CB4C44-E4E4-4A37-AFE7-13C9A9941665}"/>
              </a:ext>
            </a:extLst>
          </p:cNvPr>
          <p:cNvSpPr/>
          <p:nvPr/>
        </p:nvSpPr>
        <p:spPr>
          <a:xfrm>
            <a:off x="525307" y="2746223"/>
            <a:ext cx="8412748" cy="1296445"/>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sequence of the numbers shows which atom of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is encountered nearest to atom 1 in the major ring numbering system (these numbers may be listed in ascending or descending order, such as 2,3 or 3,2).</a:t>
            </a:r>
          </a:p>
        </p:txBody>
      </p:sp>
      <p:sp>
        <p:nvSpPr>
          <p:cNvPr id="11" name="Rectangle 10">
            <a:extLst>
              <a:ext uri="{FF2B5EF4-FFF2-40B4-BE49-F238E27FC236}">
                <a16:creationId xmlns:a16="http://schemas.microsoft.com/office/drawing/2014/main" id="{138FF279-4DDF-4BE4-8079-A18530E92B7D}"/>
              </a:ext>
            </a:extLst>
          </p:cNvPr>
          <p:cNvSpPr/>
          <p:nvPr/>
        </p:nvSpPr>
        <p:spPr>
          <a:xfrm>
            <a:off x="319361" y="3924237"/>
            <a:ext cx="8412748"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a:t>
            </a:r>
            <a:r>
              <a:rPr lang="en-US" b="1" dirty="0">
                <a:solidFill>
                  <a:srgbClr val="30ACEC"/>
                </a:solidFill>
                <a:effectLst>
                  <a:outerShdw blurRad="38100" dist="38100" dir="2700000" algn="tl">
                    <a:srgbClr val="000000">
                      <a:alpha val="43137"/>
                    </a:srgbClr>
                  </a:outerShdw>
                </a:effectLst>
                <a:latin typeface="Palatino Linotype" panose="02040502050505030304" pitchFamily="18" charset="0"/>
              </a:rPr>
              <a:t>letter</a:t>
            </a:r>
            <a:r>
              <a:rPr lang="en-US" dirty="0">
                <a:latin typeface="Palatino Linotype" panose="02040502050505030304" pitchFamily="18" charset="0"/>
              </a:rPr>
              <a:t> specifies the attachment points where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connects to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(fusion sites within the base component).</a:t>
            </a:r>
          </a:p>
        </p:txBody>
      </p:sp>
      <p:sp>
        <p:nvSpPr>
          <p:cNvPr id="13" name="Rectangle 12">
            <a:extLst>
              <a:ext uri="{FF2B5EF4-FFF2-40B4-BE49-F238E27FC236}">
                <a16:creationId xmlns:a16="http://schemas.microsoft.com/office/drawing/2014/main" id="{B317F489-79BA-4660-B28C-48ECA6580EC3}"/>
              </a:ext>
            </a:extLst>
          </p:cNvPr>
          <p:cNvSpPr/>
          <p:nvPr/>
        </p:nvSpPr>
        <p:spPr>
          <a:xfrm>
            <a:off x="212268" y="4719188"/>
            <a:ext cx="8474531"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a:t>
            </a:r>
            <a:r>
              <a:rPr lang="en-US" i="1" dirty="0">
                <a:solidFill>
                  <a:srgbClr val="00B0F0"/>
                </a:solidFill>
                <a:latin typeface="Palatino Linotype" panose="02040502050505030304" pitchFamily="18" charset="0"/>
              </a:rPr>
              <a:t>suffix</a:t>
            </a:r>
            <a:r>
              <a:rPr lang="en-US" dirty="0">
                <a:latin typeface="Palatino Linotype" panose="02040502050505030304" pitchFamily="18" charset="0"/>
              </a:rPr>
              <a:t> indicate the name of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is written, and </a:t>
            </a:r>
            <a:r>
              <a:rPr lang="en-US" i="1" dirty="0">
                <a:solidFill>
                  <a:srgbClr val="30ACEC"/>
                </a:solidFill>
                <a:latin typeface="Palatino Linotype" panose="02040502050505030304" pitchFamily="18" charset="0"/>
              </a:rPr>
              <a:t>prefix</a:t>
            </a:r>
            <a:r>
              <a:rPr lang="en-US" dirty="0">
                <a:latin typeface="Palatino Linotype" panose="02040502050505030304" pitchFamily="18" charset="0"/>
              </a:rPr>
              <a:t> the name of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a:t>
            </a:r>
          </a:p>
        </p:txBody>
      </p:sp>
      <p:sp>
        <p:nvSpPr>
          <p:cNvPr id="15" name="Rectangle 14">
            <a:extLst>
              <a:ext uri="{FF2B5EF4-FFF2-40B4-BE49-F238E27FC236}">
                <a16:creationId xmlns:a16="http://schemas.microsoft.com/office/drawing/2014/main" id="{D69792E3-B54C-4C2B-BEA4-82A74F265159}"/>
              </a:ext>
            </a:extLst>
          </p:cNvPr>
          <p:cNvSpPr/>
          <p:nvPr/>
        </p:nvSpPr>
        <p:spPr>
          <a:xfrm>
            <a:off x="1287309" y="5608874"/>
            <a:ext cx="6917578" cy="880947"/>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dirty="0">
                <a:latin typeface="Palatino Linotype" panose="02040502050505030304" pitchFamily="18" charset="0"/>
              </a:rPr>
              <a:t>The fused system has three numbering systems: one for the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dirty="0">
                <a:latin typeface="Palatino Linotype" panose="02040502050505030304" pitchFamily="18" charset="0"/>
              </a:rPr>
              <a:t> ring, one for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and one for the whole system.</a:t>
            </a:r>
          </a:p>
        </p:txBody>
      </p:sp>
      <p:sp>
        <p:nvSpPr>
          <p:cNvPr id="14" name="TextBox 13">
            <a:extLst>
              <a:ext uri="{FF2B5EF4-FFF2-40B4-BE49-F238E27FC236}">
                <a16:creationId xmlns:a16="http://schemas.microsoft.com/office/drawing/2014/main" id="{2C77EB92-6117-4BF1-A4AE-8FC141A7A810}"/>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88598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39</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Rectangle 7">
            <a:extLst>
              <a:ext uri="{FF2B5EF4-FFF2-40B4-BE49-F238E27FC236}">
                <a16:creationId xmlns:a16="http://schemas.microsoft.com/office/drawing/2014/main" id="{C1D5AF37-E325-4503-9C03-CBFDBD300F9D}"/>
              </a:ext>
            </a:extLst>
          </p:cNvPr>
          <p:cNvSpPr/>
          <p:nvPr/>
        </p:nvSpPr>
        <p:spPr>
          <a:xfrm>
            <a:off x="985252" y="1429545"/>
            <a:ext cx="8039100" cy="707886"/>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Priority order of ring systems: The selection of a </a:t>
            </a:r>
            <a:r>
              <a:rPr lang="en-US" sz="2000" b="1" u="sng" dirty="0">
                <a:effectLst>
                  <a:outerShdw blurRad="38100" dist="38100" dir="2700000" algn="tl">
                    <a:srgbClr val="000000">
                      <a:alpha val="43137"/>
                    </a:srgbClr>
                  </a:outerShdw>
                </a:effectLst>
                <a:latin typeface="Palatino Linotype" panose="02040502050505030304" pitchFamily="18" charset="0"/>
              </a:rPr>
              <a:t>base</a:t>
            </a:r>
            <a:r>
              <a:rPr lang="en-US" sz="2000" u="sng" dirty="0">
                <a:latin typeface="Palatino Linotype" panose="02040502050505030304" pitchFamily="18" charset="0"/>
              </a:rPr>
              <a:t> or </a:t>
            </a:r>
            <a:r>
              <a:rPr lang="en-US" sz="2000" b="1" u="sng"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sz="2000" u="sng" dirty="0">
                <a:latin typeface="Palatino Linotype" panose="02040502050505030304" pitchFamily="18" charset="0"/>
              </a:rPr>
              <a:t> ring follows these rules in the given sequence: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1296445"/>
          </a:xfrm>
          <a:prstGeom prst="rect">
            <a:avLst/>
          </a:prstGeom>
        </p:spPr>
        <p:txBody>
          <a:bodyPr wrap="square">
            <a:spAutoFit/>
          </a:bodyPr>
          <a:lstStyle/>
          <a:p>
            <a:pPr marL="342900" indent="-342900">
              <a:lnSpc>
                <a:spcPct val="150000"/>
              </a:lnSpc>
              <a:buFont typeface="+mj-lt"/>
              <a:buAutoNum type="arabicParenR"/>
            </a:pPr>
            <a:r>
              <a:rPr lang="en-US" dirty="0">
                <a:latin typeface="Palatino Linotype" panose="02040502050505030304" pitchFamily="18" charset="0"/>
              </a:rPr>
              <a:t>As mention before, the name of the heterocyclic ring is taken as the parent compound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and the ring containing </a:t>
            </a:r>
            <a:r>
              <a:rPr lang="en-US" dirty="0">
                <a:solidFill>
                  <a:srgbClr val="0070C0"/>
                </a:solidFill>
                <a:latin typeface="Palatino Linotype" panose="02040502050505030304" pitchFamily="18" charset="0"/>
              </a:rPr>
              <a:t>Nitrogen</a:t>
            </a:r>
            <a:r>
              <a:rPr lang="en-US" dirty="0">
                <a:latin typeface="Palatino Linotype" panose="02040502050505030304" pitchFamily="18" charset="0"/>
              </a:rPr>
              <a:t> ‘</a:t>
            </a:r>
            <a:r>
              <a:rPr lang="en-US"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dirty="0">
                <a:latin typeface="Palatino Linotype" panose="02040502050505030304" pitchFamily="18" charset="0"/>
              </a:rPr>
              <a:t>’ is given priority, followed by </a:t>
            </a:r>
            <a:r>
              <a:rPr lang="en-US" dirty="0">
                <a:solidFill>
                  <a:srgbClr val="FF0000"/>
                </a:solidFill>
                <a:latin typeface="Palatino Linotype" panose="02040502050505030304" pitchFamily="18" charset="0"/>
              </a:rPr>
              <a:t>Oxygen</a:t>
            </a:r>
            <a:r>
              <a:rPr lang="en-US" dirty="0">
                <a:latin typeface="Palatino Linotype" panose="02040502050505030304" pitchFamily="18" charset="0"/>
              </a:rPr>
              <a:t> ‘</a:t>
            </a:r>
            <a:r>
              <a:rPr lang="en-US"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dirty="0">
                <a:latin typeface="Palatino Linotype" panose="02040502050505030304" pitchFamily="18" charset="0"/>
              </a:rPr>
              <a:t>’ and then </a:t>
            </a:r>
            <a:r>
              <a:rPr lang="en-US" dirty="0">
                <a:solidFill>
                  <a:schemeClr val="accent3"/>
                </a:solidFill>
                <a:latin typeface="Palatino Linotype" panose="02040502050505030304" pitchFamily="18" charset="0"/>
              </a:rPr>
              <a:t>Sulfur</a:t>
            </a:r>
            <a:r>
              <a:rPr lang="en-US" dirty="0">
                <a:latin typeface="Palatino Linotype" panose="02040502050505030304" pitchFamily="18" charset="0"/>
              </a:rPr>
              <a:t> ‘</a:t>
            </a:r>
            <a:r>
              <a:rPr lang="en-US"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dirty="0">
                <a:latin typeface="Palatino Linotype" panose="02040502050505030304" pitchFamily="18" charset="0"/>
              </a:rPr>
              <a:t>’.</a:t>
            </a:r>
          </a:p>
        </p:txBody>
      </p:sp>
      <p:graphicFrame>
        <p:nvGraphicFramePr>
          <p:cNvPr id="16" name="Object 15">
            <a:extLst>
              <a:ext uri="{FF2B5EF4-FFF2-40B4-BE49-F238E27FC236}">
                <a16:creationId xmlns:a16="http://schemas.microsoft.com/office/drawing/2014/main" id="{BEC1F695-9272-4F03-993A-4836FEF40CA5}"/>
              </a:ext>
            </a:extLst>
          </p:cNvPr>
          <p:cNvGraphicFramePr>
            <a:graphicFrameLocks noChangeAspect="1"/>
          </p:cNvGraphicFramePr>
          <p:nvPr>
            <p:extLst>
              <p:ext uri="{D42A27DB-BD31-4B8C-83A1-F6EECF244321}">
                <p14:modId xmlns:p14="http://schemas.microsoft.com/office/powerpoint/2010/main" val="2436484643"/>
              </p:ext>
            </p:extLst>
          </p:nvPr>
        </p:nvGraphicFramePr>
        <p:xfrm>
          <a:off x="1414076" y="3619286"/>
          <a:ext cx="6975475" cy="1339850"/>
        </p:xfrm>
        <a:graphic>
          <a:graphicData uri="http://schemas.openxmlformats.org/presentationml/2006/ole">
            <mc:AlternateContent xmlns:mc="http://schemas.openxmlformats.org/markup-compatibility/2006">
              <mc:Choice xmlns:v="urn:schemas-microsoft-com:vml" Requires="v">
                <p:oleObj spid="_x0000_s27695" name="CS ChemDraw Drawing" r:id="rId3" imgW="5418822" imgH="1042152" progId="ChemDraw.Document.6.0">
                  <p:embed/>
                </p:oleObj>
              </mc:Choice>
              <mc:Fallback>
                <p:oleObj name="CS ChemDraw Drawing" r:id="rId3" imgW="5418822" imgH="1042152"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414076" y="3619286"/>
                        <a:ext cx="6975475" cy="13398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5BC827F-5E81-4CE1-BE4A-7A25B4698A26}"/>
              </a:ext>
            </a:extLst>
          </p:cNvPr>
          <p:cNvSpPr txBox="1"/>
          <p:nvPr/>
        </p:nvSpPr>
        <p:spPr>
          <a:xfrm>
            <a:off x="6746789" y="4904769"/>
            <a:ext cx="2187146"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 because has </a:t>
            </a:r>
            <a:r>
              <a:rPr lang="en-US" b="1" dirty="0">
                <a:solidFill>
                  <a:srgbClr val="0070C0"/>
                </a:solidFill>
                <a:effectLst>
                  <a:outerShdw blurRad="38100" dist="38100" dir="2700000" algn="tl">
                    <a:srgbClr val="000000">
                      <a:alpha val="43137"/>
                    </a:srgbClr>
                  </a:outerShdw>
                </a:effectLst>
                <a:latin typeface="Palatino Linotype" panose="02040502050505030304" pitchFamily="18" charset="0"/>
              </a:rPr>
              <a:t>N</a:t>
            </a:r>
          </a:p>
        </p:txBody>
      </p:sp>
      <p:sp>
        <p:nvSpPr>
          <p:cNvPr id="19" name="TextBox 18">
            <a:extLst>
              <a:ext uri="{FF2B5EF4-FFF2-40B4-BE49-F238E27FC236}">
                <a16:creationId xmlns:a16="http://schemas.microsoft.com/office/drawing/2014/main" id="{A66CB2CC-6A25-4E2E-8711-B634B3D6DB81}"/>
              </a:ext>
            </a:extLst>
          </p:cNvPr>
          <p:cNvSpPr txBox="1"/>
          <p:nvPr/>
        </p:nvSpPr>
        <p:spPr>
          <a:xfrm>
            <a:off x="5193958" y="4921245"/>
            <a:ext cx="1231556" cy="646331"/>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0" name="TextBox 19">
            <a:extLst>
              <a:ext uri="{FF2B5EF4-FFF2-40B4-BE49-F238E27FC236}">
                <a16:creationId xmlns:a16="http://schemas.microsoft.com/office/drawing/2014/main" id="{8047428B-9F13-4082-A410-D768B0E9BC76}"/>
              </a:ext>
            </a:extLst>
          </p:cNvPr>
          <p:cNvSpPr txBox="1"/>
          <p:nvPr/>
        </p:nvSpPr>
        <p:spPr>
          <a:xfrm>
            <a:off x="6713939" y="5507259"/>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Pyrrole</a:t>
            </a:r>
          </a:p>
        </p:txBody>
      </p:sp>
      <p:sp>
        <p:nvSpPr>
          <p:cNvPr id="21" name="TextBox 20">
            <a:extLst>
              <a:ext uri="{FF2B5EF4-FFF2-40B4-BE49-F238E27FC236}">
                <a16:creationId xmlns:a16="http://schemas.microsoft.com/office/drawing/2014/main" id="{F99FC1B4-7CFA-4780-9752-1C9313A5E175}"/>
              </a:ext>
            </a:extLst>
          </p:cNvPr>
          <p:cNvSpPr txBox="1"/>
          <p:nvPr/>
        </p:nvSpPr>
        <p:spPr>
          <a:xfrm>
            <a:off x="4740977" y="5511377"/>
            <a:ext cx="2237873" cy="369332"/>
          </a:xfrm>
          <a:prstGeom prst="rect">
            <a:avLst/>
          </a:prstGeom>
          <a:noFill/>
        </p:spPr>
        <p:txBody>
          <a:bodyPr wrap="square" rtlCol="0">
            <a:spAutoFit/>
          </a:bodyPr>
          <a:lstStyle/>
          <a:p>
            <a:pPr algn="ct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Chromene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sp>
        <p:nvSpPr>
          <p:cNvPr id="23" name="TextBox 22">
            <a:extLst>
              <a:ext uri="{FF2B5EF4-FFF2-40B4-BE49-F238E27FC236}">
                <a16:creationId xmlns:a16="http://schemas.microsoft.com/office/drawing/2014/main" id="{1D30E4C7-D3A0-4A2E-A7F0-9DA5F38FC9E3}"/>
              </a:ext>
            </a:extLst>
          </p:cNvPr>
          <p:cNvSpPr txBox="1"/>
          <p:nvPr/>
        </p:nvSpPr>
        <p:spPr>
          <a:xfrm>
            <a:off x="1062682" y="5164514"/>
            <a:ext cx="2946762"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Chromeno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c</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pyrrole</a:t>
            </a:r>
            <a:endParaRPr lang="en-US" b="1" dirty="0">
              <a:latin typeface="Palatino Linotype" panose="02040502050505030304" pitchFamily="18" charset="0"/>
            </a:endParaRPr>
          </a:p>
        </p:txBody>
      </p:sp>
      <p:sp>
        <p:nvSpPr>
          <p:cNvPr id="13" name="TextBox 12">
            <a:extLst>
              <a:ext uri="{FF2B5EF4-FFF2-40B4-BE49-F238E27FC236}">
                <a16:creationId xmlns:a16="http://schemas.microsoft.com/office/drawing/2014/main" id="{6811AD4B-2E8E-4853-A953-DCA648F0C3F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408100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Some Drugs Containing Heterocycles</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a:t>
            </a:fld>
            <a:endParaRPr lang="en-US"/>
          </a:p>
        </p:txBody>
      </p:sp>
      <p:graphicFrame>
        <p:nvGraphicFramePr>
          <p:cNvPr id="2" name="Object 1">
            <a:extLst>
              <a:ext uri="{FF2B5EF4-FFF2-40B4-BE49-F238E27FC236}">
                <a16:creationId xmlns:a16="http://schemas.microsoft.com/office/drawing/2014/main" id="{BB44EA70-83F4-4D9C-B97C-C503A41A9C87}"/>
              </a:ext>
            </a:extLst>
          </p:cNvPr>
          <p:cNvGraphicFramePr>
            <a:graphicFrameLocks noChangeAspect="1"/>
          </p:cNvGraphicFramePr>
          <p:nvPr>
            <p:extLst>
              <p:ext uri="{D42A27DB-BD31-4B8C-83A1-F6EECF244321}">
                <p14:modId xmlns:p14="http://schemas.microsoft.com/office/powerpoint/2010/main" val="3221393878"/>
              </p:ext>
            </p:extLst>
          </p:nvPr>
        </p:nvGraphicFramePr>
        <p:xfrm>
          <a:off x="1112837" y="1098550"/>
          <a:ext cx="6634119" cy="4972050"/>
        </p:xfrm>
        <a:graphic>
          <a:graphicData uri="http://schemas.openxmlformats.org/presentationml/2006/ole">
            <mc:AlternateContent xmlns:mc="http://schemas.openxmlformats.org/markup-compatibility/2006">
              <mc:Choice xmlns:v="urn:schemas-microsoft-com:vml" Requires="v">
                <p:oleObj spid="_x0000_s2102" name="CS ChemDraw Drawing" r:id="rId3" imgW="9183325" imgH="6885168" progId="ChemDraw.Document.6.0">
                  <p:embed/>
                </p:oleObj>
              </mc:Choice>
              <mc:Fallback>
                <p:oleObj name="CS ChemDraw Drawing" r:id="rId3" imgW="9183325" imgH="6885168" progId="ChemDraw.Document.6.0">
                  <p:embed/>
                  <p:pic>
                    <p:nvPicPr>
                      <p:cNvPr id="0" name=""/>
                      <p:cNvPicPr/>
                      <p:nvPr/>
                    </p:nvPicPr>
                    <p:blipFill>
                      <a:blip r:embed="rId4"/>
                      <a:stretch>
                        <a:fillRect/>
                      </a:stretch>
                    </p:blipFill>
                    <p:spPr>
                      <a:xfrm>
                        <a:off x="1112837" y="1098550"/>
                        <a:ext cx="6634119" cy="4972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ACB6F47-5970-4FD4-9B9C-D5C6C7D20FB6}"/>
              </a:ext>
            </a:extLst>
          </p:cNvPr>
          <p:cNvSpPr txBox="1"/>
          <p:nvPr/>
        </p:nvSpPr>
        <p:spPr>
          <a:xfrm>
            <a:off x="4527550" y="4870450"/>
            <a:ext cx="4438650" cy="1162626"/>
          </a:xfrm>
          <a:prstGeom prst="rect">
            <a:avLst/>
          </a:prstGeom>
          <a:noFill/>
        </p:spPr>
        <p:txBody>
          <a:bodyPr wrap="square" rtlCol="0">
            <a:spAutoFit/>
          </a:bodyPr>
          <a:lstStyle/>
          <a:p>
            <a:pPr algn="just">
              <a:lnSpc>
                <a:spcPct val="150000"/>
              </a:lnSpc>
            </a:pPr>
            <a:r>
              <a:rPr lang="en-US" sz="1600" dirty="0">
                <a:solidFill>
                  <a:srgbClr val="30ACEC"/>
                </a:solidFill>
                <a:latin typeface="Palatino Linotype" panose="02040502050505030304" pitchFamily="18" charset="0"/>
              </a:rPr>
              <a:t>Initially studied for use in hypertension (high blood pressure) and angina pectoris, but that it could induce marked penile erections. </a:t>
            </a:r>
          </a:p>
        </p:txBody>
      </p:sp>
    </p:spTree>
    <p:extLst>
      <p:ext uri="{BB962C8B-B14F-4D97-AF65-F5344CB8AC3E}">
        <p14:creationId xmlns:p14="http://schemas.microsoft.com/office/powerpoint/2010/main" val="1656164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40</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graphicFrame>
        <p:nvGraphicFramePr>
          <p:cNvPr id="16" name="Object 15">
            <a:extLst>
              <a:ext uri="{FF2B5EF4-FFF2-40B4-BE49-F238E27FC236}">
                <a16:creationId xmlns:a16="http://schemas.microsoft.com/office/drawing/2014/main" id="{BEC1F695-9272-4F03-993A-4836FEF40CA5}"/>
              </a:ext>
            </a:extLst>
          </p:cNvPr>
          <p:cNvGraphicFramePr>
            <a:graphicFrameLocks noChangeAspect="1"/>
          </p:cNvGraphicFramePr>
          <p:nvPr>
            <p:extLst>
              <p:ext uri="{D42A27DB-BD31-4B8C-83A1-F6EECF244321}">
                <p14:modId xmlns:p14="http://schemas.microsoft.com/office/powerpoint/2010/main" val="3766611834"/>
              </p:ext>
            </p:extLst>
          </p:nvPr>
        </p:nvGraphicFramePr>
        <p:xfrm>
          <a:off x="1262063" y="1600200"/>
          <a:ext cx="7035800" cy="1598613"/>
        </p:xfrm>
        <a:graphic>
          <a:graphicData uri="http://schemas.openxmlformats.org/presentationml/2006/ole">
            <mc:AlternateContent xmlns:mc="http://schemas.openxmlformats.org/markup-compatibility/2006">
              <mc:Choice xmlns:v="urn:schemas-microsoft-com:vml" Requires="v">
                <p:oleObj spid="_x0000_s37964" name="CS ChemDraw Drawing" r:id="rId3" imgW="5463492" imgH="1241562" progId="ChemDraw.Document.6.0">
                  <p:embed/>
                </p:oleObj>
              </mc:Choice>
              <mc:Fallback>
                <p:oleObj name="CS ChemDraw Drawing" r:id="rId3" imgW="5463492" imgH="1241562" progId="ChemDraw.Document.6.0">
                  <p:embed/>
                  <p:pic>
                    <p:nvPicPr>
                      <p:cNvPr id="16" name="Object 15">
                        <a:extLst>
                          <a:ext uri="{FF2B5EF4-FFF2-40B4-BE49-F238E27FC236}">
                            <a16:creationId xmlns:a16="http://schemas.microsoft.com/office/drawing/2014/main" id="{BEC1F695-9272-4F03-993A-4836FEF40CA5}"/>
                          </a:ext>
                        </a:extLst>
                      </p:cNvPr>
                      <p:cNvPicPr/>
                      <p:nvPr/>
                    </p:nvPicPr>
                    <p:blipFill>
                      <a:blip r:embed="rId4"/>
                      <a:stretch>
                        <a:fillRect/>
                      </a:stretch>
                    </p:blipFill>
                    <p:spPr>
                      <a:xfrm>
                        <a:off x="1262063" y="1600200"/>
                        <a:ext cx="7035800" cy="1598613"/>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5BC827F-5E81-4CE1-BE4A-7A25B4698A26}"/>
              </a:ext>
            </a:extLst>
          </p:cNvPr>
          <p:cNvSpPr txBox="1"/>
          <p:nvPr/>
        </p:nvSpPr>
        <p:spPr>
          <a:xfrm>
            <a:off x="4967414" y="3051256"/>
            <a:ext cx="1940011"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p>
          <a:p>
            <a:pPr algn="ctr"/>
            <a:r>
              <a:rPr lang="en-US" b="1" dirty="0">
                <a:solidFill>
                  <a:srgbClr val="FF0000"/>
                </a:solidFill>
                <a:latin typeface="Palatino Linotype" panose="02040502050505030304" pitchFamily="18" charset="0"/>
              </a:rPr>
              <a:t>O</a:t>
            </a:r>
            <a:r>
              <a:rPr lang="en-US" b="1" dirty="0">
                <a:solidFill>
                  <a:srgbClr val="595959"/>
                </a:solidFill>
                <a:latin typeface="Palatino Linotype" panose="02040502050505030304" pitchFamily="18" charset="0"/>
              </a:rPr>
              <a:t> preferred to </a:t>
            </a:r>
            <a:r>
              <a:rPr lang="en-US" b="1" dirty="0">
                <a:solidFill>
                  <a:schemeClr val="accent3"/>
                </a:solidFill>
                <a:latin typeface="Palatino Linotype" panose="02040502050505030304" pitchFamily="18" charset="0"/>
              </a:rPr>
              <a:t>S</a:t>
            </a:r>
            <a:endParaRPr lang="en-US" b="1" dirty="0">
              <a:solidFill>
                <a:schemeClr val="accent3"/>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a:extLst>
              <a:ext uri="{FF2B5EF4-FFF2-40B4-BE49-F238E27FC236}">
                <a16:creationId xmlns:a16="http://schemas.microsoft.com/office/drawing/2014/main" id="{A66CB2CC-6A25-4E2E-8711-B634B3D6DB81}"/>
              </a:ext>
            </a:extLst>
          </p:cNvPr>
          <p:cNvSpPr txBox="1"/>
          <p:nvPr/>
        </p:nvSpPr>
        <p:spPr>
          <a:xfrm>
            <a:off x="7183395" y="3067734"/>
            <a:ext cx="1231555" cy="646331"/>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3" name="TextBox 22">
            <a:extLst>
              <a:ext uri="{FF2B5EF4-FFF2-40B4-BE49-F238E27FC236}">
                <a16:creationId xmlns:a16="http://schemas.microsoft.com/office/drawing/2014/main" id="{1D30E4C7-D3A0-4A2E-A7F0-9DA5F38FC9E3}"/>
              </a:ext>
            </a:extLst>
          </p:cNvPr>
          <p:cNvSpPr txBox="1"/>
          <p:nvPr/>
        </p:nvSpPr>
        <p:spPr>
          <a:xfrm>
            <a:off x="741405" y="3261574"/>
            <a:ext cx="3113901"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7</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Thiopyrano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3,2-</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furan</a:t>
            </a:r>
            <a:endParaRPr lang="en-US" b="1" dirty="0">
              <a:latin typeface="Palatino Linotype" panose="02040502050505030304" pitchFamily="18" charset="0"/>
            </a:endParaRPr>
          </a:p>
        </p:txBody>
      </p:sp>
      <p:graphicFrame>
        <p:nvGraphicFramePr>
          <p:cNvPr id="14" name="Object 13">
            <a:extLst>
              <a:ext uri="{FF2B5EF4-FFF2-40B4-BE49-F238E27FC236}">
                <a16:creationId xmlns:a16="http://schemas.microsoft.com/office/drawing/2014/main" id="{56021F3F-0EE5-48BC-8605-D1F4B33483B6}"/>
              </a:ext>
            </a:extLst>
          </p:cNvPr>
          <p:cNvGraphicFramePr>
            <a:graphicFrameLocks noChangeAspect="1"/>
          </p:cNvGraphicFramePr>
          <p:nvPr>
            <p:extLst>
              <p:ext uri="{D42A27DB-BD31-4B8C-83A1-F6EECF244321}">
                <p14:modId xmlns:p14="http://schemas.microsoft.com/office/powerpoint/2010/main" val="3100664675"/>
              </p:ext>
            </p:extLst>
          </p:nvPr>
        </p:nvGraphicFramePr>
        <p:xfrm>
          <a:off x="1385888" y="3903663"/>
          <a:ext cx="6872287" cy="1477962"/>
        </p:xfrm>
        <a:graphic>
          <a:graphicData uri="http://schemas.openxmlformats.org/presentationml/2006/ole">
            <mc:AlternateContent xmlns:mc="http://schemas.openxmlformats.org/markup-compatibility/2006">
              <mc:Choice xmlns:v="urn:schemas-microsoft-com:vml" Requires="v">
                <p:oleObj spid="_x0000_s37965" name="CS ChemDraw Drawing" r:id="rId5" imgW="5338263" imgH="1147000" progId="ChemDraw.Document.6.0">
                  <p:embed/>
                </p:oleObj>
              </mc:Choice>
              <mc:Fallback>
                <p:oleObj name="CS ChemDraw Drawing" r:id="rId5" imgW="5338263" imgH="1147000" progId="ChemDraw.Document.6.0">
                  <p:embed/>
                  <p:pic>
                    <p:nvPicPr>
                      <p:cNvPr id="16" name="Object 15">
                        <a:extLst>
                          <a:ext uri="{FF2B5EF4-FFF2-40B4-BE49-F238E27FC236}">
                            <a16:creationId xmlns:a16="http://schemas.microsoft.com/office/drawing/2014/main" id="{BEC1F695-9272-4F03-993A-4836FEF40CA5}"/>
                          </a:ext>
                        </a:extLst>
                      </p:cNvPr>
                      <p:cNvPicPr/>
                      <p:nvPr/>
                    </p:nvPicPr>
                    <p:blipFill>
                      <a:blip r:embed="rId6"/>
                      <a:stretch>
                        <a:fillRect/>
                      </a:stretch>
                    </p:blipFill>
                    <p:spPr>
                      <a:xfrm>
                        <a:off x="1385888" y="3903663"/>
                        <a:ext cx="6872287" cy="147796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6280A4C-4BAC-4B51-8099-4B18C1939A7C}"/>
              </a:ext>
            </a:extLst>
          </p:cNvPr>
          <p:cNvSpPr txBox="1"/>
          <p:nvPr/>
        </p:nvSpPr>
        <p:spPr>
          <a:xfrm>
            <a:off x="6750905" y="5353732"/>
            <a:ext cx="1940011"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p>
          <a:p>
            <a:pPr algn="ctr"/>
            <a:r>
              <a:rPr lang="en-US" b="1" dirty="0">
                <a:solidFill>
                  <a:srgbClr val="0070C0"/>
                </a:solidFill>
                <a:latin typeface="Palatino Linotype" panose="02040502050505030304" pitchFamily="18" charset="0"/>
              </a:rPr>
              <a:t>N</a:t>
            </a:r>
            <a:r>
              <a:rPr lang="en-US" b="1" dirty="0">
                <a:solidFill>
                  <a:srgbClr val="595959"/>
                </a:solidFill>
                <a:latin typeface="Palatino Linotype" panose="02040502050505030304" pitchFamily="18" charset="0"/>
              </a:rPr>
              <a:t> preferred to </a:t>
            </a:r>
            <a:r>
              <a:rPr lang="en-US" b="1" dirty="0">
                <a:solidFill>
                  <a:srgbClr val="FF0000"/>
                </a:solidFill>
                <a:latin typeface="Palatino Linotype" panose="02040502050505030304" pitchFamily="18" charset="0"/>
              </a:rPr>
              <a:t>O</a:t>
            </a:r>
            <a:endParaRPr lang="en-US" b="1" dirty="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24" name="TextBox 23">
            <a:extLst>
              <a:ext uri="{FF2B5EF4-FFF2-40B4-BE49-F238E27FC236}">
                <a16:creationId xmlns:a16="http://schemas.microsoft.com/office/drawing/2014/main" id="{AEA09504-F6D1-4ECB-9452-01DA210B09CC}"/>
              </a:ext>
            </a:extLst>
          </p:cNvPr>
          <p:cNvSpPr txBox="1"/>
          <p:nvPr/>
        </p:nvSpPr>
        <p:spPr>
          <a:xfrm>
            <a:off x="5371070" y="5419636"/>
            <a:ext cx="1231555" cy="646331"/>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6" name="TextBox 25">
            <a:extLst>
              <a:ext uri="{FF2B5EF4-FFF2-40B4-BE49-F238E27FC236}">
                <a16:creationId xmlns:a16="http://schemas.microsoft.com/office/drawing/2014/main" id="{8C488840-69BB-45B2-836F-11810467512E}"/>
              </a:ext>
            </a:extLst>
          </p:cNvPr>
          <p:cNvSpPr txBox="1"/>
          <p:nvPr/>
        </p:nvSpPr>
        <p:spPr>
          <a:xfrm>
            <a:off x="782594" y="5502266"/>
            <a:ext cx="3113901"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6</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Furo</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pyrrole</a:t>
            </a:r>
            <a:endParaRPr lang="en-US" b="1" dirty="0">
              <a:latin typeface="Palatino Linotype" panose="02040502050505030304" pitchFamily="18" charset="0"/>
            </a:endParaRPr>
          </a:p>
        </p:txBody>
      </p:sp>
      <p:sp>
        <p:nvSpPr>
          <p:cNvPr id="13" name="TextBox 12">
            <a:extLst>
              <a:ext uri="{FF2B5EF4-FFF2-40B4-BE49-F238E27FC236}">
                <a16:creationId xmlns:a16="http://schemas.microsoft.com/office/drawing/2014/main" id="{1B1F5B03-A2EF-4FA9-9591-5842DEC91F47}"/>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55335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41</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2"/>
            </a:pPr>
            <a:r>
              <a:rPr lang="en-US" dirty="0">
                <a:latin typeface="Palatino Linotype" panose="02040502050505030304" pitchFamily="18" charset="0"/>
              </a:rPr>
              <a:t>If the heteroatoms are the same in two different ring sizes,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be the largest membered ring and the other is </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 </a:t>
            </a:r>
            <a:r>
              <a:rPr lang="en-US" dirty="0">
                <a:solidFill>
                  <a:srgbClr val="595959"/>
                </a:solidFill>
                <a:latin typeface="Palatino Linotype" panose="02040502050505030304" pitchFamily="18" charset="0"/>
              </a:rPr>
              <a:t>ring.</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38E4B171-5AF1-4FCC-A0D2-600592A985DD}"/>
              </a:ext>
            </a:extLst>
          </p:cNvPr>
          <p:cNvGraphicFramePr>
            <a:graphicFrameLocks noChangeAspect="1"/>
          </p:cNvGraphicFramePr>
          <p:nvPr>
            <p:extLst>
              <p:ext uri="{D42A27DB-BD31-4B8C-83A1-F6EECF244321}">
                <p14:modId xmlns:p14="http://schemas.microsoft.com/office/powerpoint/2010/main" val="4220543977"/>
              </p:ext>
            </p:extLst>
          </p:nvPr>
        </p:nvGraphicFramePr>
        <p:xfrm>
          <a:off x="1741488" y="3549650"/>
          <a:ext cx="6321425" cy="1476375"/>
        </p:xfrm>
        <a:graphic>
          <a:graphicData uri="http://schemas.openxmlformats.org/presentationml/2006/ole">
            <mc:AlternateContent xmlns:mc="http://schemas.openxmlformats.org/markup-compatibility/2006">
              <mc:Choice xmlns:v="urn:schemas-microsoft-com:vml" Requires="v">
                <p:oleObj spid="_x0000_s35924" name="CS ChemDraw Drawing" r:id="rId3" imgW="4909889" imgH="1145814" progId="ChemDraw.Document.6.0">
                  <p:embed/>
                </p:oleObj>
              </mc:Choice>
              <mc:Fallback>
                <p:oleObj name="CS ChemDraw Drawing" r:id="rId3" imgW="4909889" imgH="1145814"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741488" y="3549650"/>
                        <a:ext cx="6321425" cy="14763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E5A8DA5-3E69-418A-8A88-8EC709FE6C56}"/>
              </a:ext>
            </a:extLst>
          </p:cNvPr>
          <p:cNvSpPr txBox="1"/>
          <p:nvPr/>
        </p:nvSpPr>
        <p:spPr>
          <a:xfrm>
            <a:off x="6351373" y="5114834"/>
            <a:ext cx="2187146"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34DEBCAB-8191-4B8F-B3E7-DB504C4776A9}"/>
              </a:ext>
            </a:extLst>
          </p:cNvPr>
          <p:cNvSpPr txBox="1"/>
          <p:nvPr/>
        </p:nvSpPr>
        <p:spPr>
          <a:xfrm>
            <a:off x="4959179" y="5106596"/>
            <a:ext cx="1738183"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TextBox 10">
            <a:extLst>
              <a:ext uri="{FF2B5EF4-FFF2-40B4-BE49-F238E27FC236}">
                <a16:creationId xmlns:a16="http://schemas.microsoft.com/office/drawing/2014/main" id="{87B92C1B-0501-4F1A-89D3-5DCF71445775}"/>
              </a:ext>
            </a:extLst>
          </p:cNvPr>
          <p:cNvSpPr txBox="1"/>
          <p:nvPr/>
        </p:nvSpPr>
        <p:spPr>
          <a:xfrm>
            <a:off x="6367950" y="5457832"/>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2,5-dihydrofuran</a:t>
            </a:r>
          </a:p>
        </p:txBody>
      </p:sp>
      <p:sp>
        <p:nvSpPr>
          <p:cNvPr id="13" name="TextBox 12">
            <a:extLst>
              <a:ext uri="{FF2B5EF4-FFF2-40B4-BE49-F238E27FC236}">
                <a16:creationId xmlns:a16="http://schemas.microsoft.com/office/drawing/2014/main" id="{08AE5191-0D6A-4E8B-B7A2-F023087981DE}"/>
              </a:ext>
            </a:extLst>
          </p:cNvPr>
          <p:cNvSpPr txBox="1"/>
          <p:nvPr/>
        </p:nvSpPr>
        <p:spPr>
          <a:xfrm>
            <a:off x="4716264" y="5449593"/>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2</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-pyan</a:t>
            </a:r>
          </a:p>
        </p:txBody>
      </p:sp>
      <p:graphicFrame>
        <p:nvGraphicFramePr>
          <p:cNvPr id="14" name="Object 13">
            <a:extLst>
              <a:ext uri="{FF2B5EF4-FFF2-40B4-BE49-F238E27FC236}">
                <a16:creationId xmlns:a16="http://schemas.microsoft.com/office/drawing/2014/main" id="{1E29935A-1910-4F56-A027-ED53F7C053EB}"/>
              </a:ext>
            </a:extLst>
          </p:cNvPr>
          <p:cNvGraphicFramePr>
            <a:graphicFrameLocks noChangeAspect="1"/>
          </p:cNvGraphicFramePr>
          <p:nvPr>
            <p:extLst>
              <p:ext uri="{D42A27DB-BD31-4B8C-83A1-F6EECF244321}">
                <p14:modId xmlns:p14="http://schemas.microsoft.com/office/powerpoint/2010/main" val="172286517"/>
              </p:ext>
            </p:extLst>
          </p:nvPr>
        </p:nvGraphicFramePr>
        <p:xfrm>
          <a:off x="4248023" y="5174390"/>
          <a:ext cx="547687" cy="190500"/>
        </p:xfrm>
        <a:graphic>
          <a:graphicData uri="http://schemas.openxmlformats.org/presentationml/2006/ole">
            <mc:AlternateContent xmlns:mc="http://schemas.openxmlformats.org/markup-compatibility/2006">
              <mc:Choice xmlns:v="urn:schemas-microsoft-com:vml" Requires="v">
                <p:oleObj spid="_x0000_s35925"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248023" y="5174390"/>
                        <a:ext cx="547687" cy="1905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24D3580-A813-488D-AB85-BB712AC330E5}"/>
              </a:ext>
            </a:extLst>
          </p:cNvPr>
          <p:cNvSpPr txBox="1"/>
          <p:nvPr/>
        </p:nvSpPr>
        <p:spPr>
          <a:xfrm>
            <a:off x="1124467" y="5078015"/>
            <a:ext cx="294676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2</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Furo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3,2-</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pyran</a:t>
            </a:r>
            <a:endParaRPr lang="en-US" b="1" dirty="0">
              <a:latin typeface="Palatino Linotype" panose="02040502050505030304" pitchFamily="18" charset="0"/>
            </a:endParaRPr>
          </a:p>
        </p:txBody>
      </p:sp>
      <p:sp>
        <p:nvSpPr>
          <p:cNvPr id="16" name="TextBox 15">
            <a:extLst>
              <a:ext uri="{FF2B5EF4-FFF2-40B4-BE49-F238E27FC236}">
                <a16:creationId xmlns:a16="http://schemas.microsoft.com/office/drawing/2014/main" id="{E8CC0EE9-4BBA-4907-A103-20FE0BA32469}"/>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567953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42</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3"/>
            </a:pPr>
            <a:r>
              <a:rPr lang="en-US" dirty="0">
                <a:latin typeface="Palatino Linotype" panose="02040502050505030304" pitchFamily="18" charset="0"/>
              </a:rPr>
              <a:t>The ring with greater number of heteroatoms of any kind will be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38E4B171-5AF1-4FCC-A0D2-600592A985DD}"/>
              </a:ext>
            </a:extLst>
          </p:cNvPr>
          <p:cNvGraphicFramePr>
            <a:graphicFrameLocks noChangeAspect="1"/>
          </p:cNvGraphicFramePr>
          <p:nvPr>
            <p:extLst>
              <p:ext uri="{D42A27DB-BD31-4B8C-83A1-F6EECF244321}">
                <p14:modId xmlns:p14="http://schemas.microsoft.com/office/powerpoint/2010/main" val="1375272294"/>
              </p:ext>
            </p:extLst>
          </p:nvPr>
        </p:nvGraphicFramePr>
        <p:xfrm>
          <a:off x="1646238" y="3500438"/>
          <a:ext cx="6511925" cy="1581150"/>
        </p:xfrm>
        <a:graphic>
          <a:graphicData uri="http://schemas.openxmlformats.org/presentationml/2006/ole">
            <mc:AlternateContent xmlns:mc="http://schemas.openxmlformats.org/markup-compatibility/2006">
              <mc:Choice xmlns:v="urn:schemas-microsoft-com:vml" Requires="v">
                <p:oleObj spid="_x0000_s38986" name="CS ChemDraw Drawing" r:id="rId3" imgW="5058026" imgH="1230879" progId="ChemDraw.Document.6.0">
                  <p:embed/>
                </p:oleObj>
              </mc:Choice>
              <mc:Fallback>
                <p:oleObj name="CS ChemDraw Drawing" r:id="rId3" imgW="5058026" imgH="1230879"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646238" y="3500438"/>
                        <a:ext cx="6511925" cy="15811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E5A8DA5-3E69-418A-8A88-8EC709FE6C56}"/>
              </a:ext>
            </a:extLst>
          </p:cNvPr>
          <p:cNvSpPr txBox="1"/>
          <p:nvPr/>
        </p:nvSpPr>
        <p:spPr>
          <a:xfrm>
            <a:off x="4732638" y="5210772"/>
            <a:ext cx="218714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34DEBCAB-8191-4B8F-B3E7-DB504C4776A9}"/>
              </a:ext>
            </a:extLst>
          </p:cNvPr>
          <p:cNvSpPr txBox="1"/>
          <p:nvPr/>
        </p:nvSpPr>
        <p:spPr>
          <a:xfrm>
            <a:off x="6849762" y="5193093"/>
            <a:ext cx="1404551"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TextBox 10">
            <a:extLst>
              <a:ext uri="{FF2B5EF4-FFF2-40B4-BE49-F238E27FC236}">
                <a16:creationId xmlns:a16="http://schemas.microsoft.com/office/drawing/2014/main" id="{87B92C1B-0501-4F1A-89D3-5DCF71445775}"/>
              </a:ext>
            </a:extLst>
          </p:cNvPr>
          <p:cNvSpPr txBox="1"/>
          <p:nvPr/>
        </p:nvSpPr>
        <p:spPr>
          <a:xfrm>
            <a:off x="6944497" y="5519616"/>
            <a:ext cx="1265909"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Pyridine</a:t>
            </a:r>
          </a:p>
        </p:txBody>
      </p:sp>
      <p:sp>
        <p:nvSpPr>
          <p:cNvPr id="13" name="TextBox 12">
            <a:extLst>
              <a:ext uri="{FF2B5EF4-FFF2-40B4-BE49-F238E27FC236}">
                <a16:creationId xmlns:a16="http://schemas.microsoft.com/office/drawing/2014/main" id="{08AE5191-0D6A-4E8B-B7A2-F023087981DE}"/>
              </a:ext>
            </a:extLst>
          </p:cNvPr>
          <p:cNvSpPr txBox="1"/>
          <p:nvPr/>
        </p:nvSpPr>
        <p:spPr>
          <a:xfrm>
            <a:off x="4740977" y="5511377"/>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6</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-1,2-oxazine</a:t>
            </a:r>
          </a:p>
        </p:txBody>
      </p:sp>
      <p:graphicFrame>
        <p:nvGraphicFramePr>
          <p:cNvPr id="14" name="Object 13">
            <a:extLst>
              <a:ext uri="{FF2B5EF4-FFF2-40B4-BE49-F238E27FC236}">
                <a16:creationId xmlns:a16="http://schemas.microsoft.com/office/drawing/2014/main" id="{1E29935A-1910-4F56-A027-ED53F7C053EB}"/>
              </a:ext>
            </a:extLst>
          </p:cNvPr>
          <p:cNvGraphicFramePr>
            <a:graphicFrameLocks noChangeAspect="1"/>
          </p:cNvGraphicFramePr>
          <p:nvPr>
            <p:extLst>
              <p:ext uri="{D42A27DB-BD31-4B8C-83A1-F6EECF244321}">
                <p14:modId xmlns:p14="http://schemas.microsoft.com/office/powerpoint/2010/main" val="2808748527"/>
              </p:ext>
            </p:extLst>
          </p:nvPr>
        </p:nvGraphicFramePr>
        <p:xfrm>
          <a:off x="4309808" y="5260889"/>
          <a:ext cx="547687" cy="190500"/>
        </p:xfrm>
        <a:graphic>
          <a:graphicData uri="http://schemas.openxmlformats.org/presentationml/2006/ole">
            <mc:AlternateContent xmlns:mc="http://schemas.openxmlformats.org/markup-compatibility/2006">
              <mc:Choice xmlns:v="urn:schemas-microsoft-com:vml" Requires="v">
                <p:oleObj spid="_x0000_s38987"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309808" y="5260889"/>
                        <a:ext cx="547687" cy="1905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24D3580-A813-488D-AB85-BB712AC330E5}"/>
              </a:ext>
            </a:extLst>
          </p:cNvPr>
          <p:cNvSpPr txBox="1"/>
          <p:nvPr/>
        </p:nvSpPr>
        <p:spPr>
          <a:xfrm>
            <a:off x="716691" y="5152157"/>
            <a:ext cx="3336323"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5</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Pyrido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[1,2]</a:t>
            </a:r>
            <a:r>
              <a:rPr lang="en-US" b="1" dirty="0" err="1">
                <a:effectLst>
                  <a:outerShdw blurRad="38100" dist="38100" dir="2700000" algn="tl">
                    <a:srgbClr val="000000">
                      <a:alpha val="43137"/>
                    </a:srgbClr>
                  </a:outerShdw>
                </a:effectLst>
                <a:latin typeface="Palatino Linotype" panose="02040502050505030304" pitchFamily="18" charset="0"/>
              </a:rPr>
              <a:t>oxazine</a:t>
            </a:r>
            <a:endParaRPr lang="en-US" b="1" dirty="0">
              <a:effectLst>
                <a:outerShdw blurRad="38100" dist="38100" dir="2700000" algn="tl">
                  <a:srgbClr val="000000">
                    <a:alpha val="43137"/>
                  </a:srgbClr>
                </a:outerShdw>
              </a:effectLst>
              <a:latin typeface="Palatino Linotype" panose="02040502050505030304" pitchFamily="18" charset="0"/>
            </a:endParaRPr>
          </a:p>
        </p:txBody>
      </p:sp>
      <p:sp>
        <p:nvSpPr>
          <p:cNvPr id="16" name="TextBox 15">
            <a:extLst>
              <a:ext uri="{FF2B5EF4-FFF2-40B4-BE49-F238E27FC236}">
                <a16:creationId xmlns:a16="http://schemas.microsoft.com/office/drawing/2014/main" id="{A963F7FD-CC36-4CB8-8A97-389897D88DE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1641127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4"/>
            </a:pPr>
            <a:r>
              <a:rPr lang="en-US" dirty="0">
                <a:latin typeface="Palatino Linotype" panose="02040502050505030304" pitchFamily="18" charset="0"/>
              </a:rPr>
              <a:t>If the same number of heteroatoms where in the two rings,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a greater variety of heteroatoms</a:t>
            </a:r>
            <a:r>
              <a:rPr lang="en-US" dirty="0">
                <a:solidFill>
                  <a:srgbClr val="595959"/>
                </a:solidFill>
                <a:latin typeface="Palatino Linotype" panose="02040502050505030304" pitchFamily="18" charset="0"/>
              </a:rPr>
              <a:t>.</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38E4B171-5AF1-4FCC-A0D2-600592A985DD}"/>
              </a:ext>
            </a:extLst>
          </p:cNvPr>
          <p:cNvGraphicFramePr>
            <a:graphicFrameLocks noChangeAspect="1"/>
          </p:cNvGraphicFramePr>
          <p:nvPr>
            <p:extLst>
              <p:ext uri="{D42A27DB-BD31-4B8C-83A1-F6EECF244321}">
                <p14:modId xmlns:p14="http://schemas.microsoft.com/office/powerpoint/2010/main" val="4135827666"/>
              </p:ext>
            </p:extLst>
          </p:nvPr>
        </p:nvGraphicFramePr>
        <p:xfrm>
          <a:off x="1858963" y="3065033"/>
          <a:ext cx="6089650" cy="1338262"/>
        </p:xfrm>
        <a:graphic>
          <a:graphicData uri="http://schemas.openxmlformats.org/presentationml/2006/ole">
            <mc:AlternateContent xmlns:mc="http://schemas.openxmlformats.org/markup-compatibility/2006">
              <mc:Choice xmlns:v="urn:schemas-microsoft-com:vml" Requires="v">
                <p:oleObj spid="_x0000_s40080" name="CS ChemDraw Drawing" r:id="rId3" imgW="4728536" imgH="1043339" progId="ChemDraw.Document.6.0">
                  <p:embed/>
                </p:oleObj>
              </mc:Choice>
              <mc:Fallback>
                <p:oleObj name="CS ChemDraw Drawing" r:id="rId3" imgW="4728536" imgH="1043339"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858963" y="3065033"/>
                        <a:ext cx="6089650" cy="13382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E5A8DA5-3E69-418A-8A88-8EC709FE6C56}"/>
              </a:ext>
            </a:extLst>
          </p:cNvPr>
          <p:cNvSpPr txBox="1"/>
          <p:nvPr/>
        </p:nvSpPr>
        <p:spPr>
          <a:xfrm>
            <a:off x="5251623" y="4323997"/>
            <a:ext cx="11986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34DEBCAB-8191-4B8F-B3E7-DB504C4776A9}"/>
              </a:ext>
            </a:extLst>
          </p:cNvPr>
          <p:cNvSpPr txBox="1"/>
          <p:nvPr/>
        </p:nvSpPr>
        <p:spPr>
          <a:xfrm>
            <a:off x="6800337" y="4340473"/>
            <a:ext cx="1441620"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TextBox 10">
            <a:extLst>
              <a:ext uri="{FF2B5EF4-FFF2-40B4-BE49-F238E27FC236}">
                <a16:creationId xmlns:a16="http://schemas.microsoft.com/office/drawing/2014/main" id="{87B92C1B-0501-4F1A-89D3-5DCF71445775}"/>
              </a:ext>
            </a:extLst>
          </p:cNvPr>
          <p:cNvSpPr txBox="1"/>
          <p:nvPr/>
        </p:nvSpPr>
        <p:spPr>
          <a:xfrm>
            <a:off x="6734431" y="4605211"/>
            <a:ext cx="1500688"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-pyrazole</a:t>
            </a:r>
          </a:p>
        </p:txBody>
      </p:sp>
      <p:sp>
        <p:nvSpPr>
          <p:cNvPr id="13" name="TextBox 12">
            <a:extLst>
              <a:ext uri="{FF2B5EF4-FFF2-40B4-BE49-F238E27FC236}">
                <a16:creationId xmlns:a16="http://schemas.microsoft.com/office/drawing/2014/main" id="{08AE5191-0D6A-4E8B-B7A2-F023087981DE}"/>
              </a:ext>
            </a:extLst>
          </p:cNvPr>
          <p:cNvSpPr txBox="1"/>
          <p:nvPr/>
        </p:nvSpPr>
        <p:spPr>
          <a:xfrm>
            <a:off x="5321747" y="4609328"/>
            <a:ext cx="1054342"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Oxazole</a:t>
            </a:r>
          </a:p>
        </p:txBody>
      </p:sp>
      <p:graphicFrame>
        <p:nvGraphicFramePr>
          <p:cNvPr id="14" name="Object 13">
            <a:extLst>
              <a:ext uri="{FF2B5EF4-FFF2-40B4-BE49-F238E27FC236}">
                <a16:creationId xmlns:a16="http://schemas.microsoft.com/office/drawing/2014/main" id="{1E29935A-1910-4F56-A027-ED53F7C053EB}"/>
              </a:ext>
            </a:extLst>
          </p:cNvPr>
          <p:cNvGraphicFramePr>
            <a:graphicFrameLocks noChangeAspect="1"/>
          </p:cNvGraphicFramePr>
          <p:nvPr>
            <p:extLst>
              <p:ext uri="{D42A27DB-BD31-4B8C-83A1-F6EECF244321}">
                <p14:modId xmlns:p14="http://schemas.microsoft.com/office/powerpoint/2010/main" val="1102279351"/>
              </p:ext>
            </p:extLst>
          </p:nvPr>
        </p:nvGraphicFramePr>
        <p:xfrm>
          <a:off x="4186238" y="4420625"/>
          <a:ext cx="547687" cy="190500"/>
        </p:xfrm>
        <a:graphic>
          <a:graphicData uri="http://schemas.openxmlformats.org/presentationml/2006/ole">
            <mc:AlternateContent xmlns:mc="http://schemas.openxmlformats.org/markup-compatibility/2006">
              <mc:Choice xmlns:v="urn:schemas-microsoft-com:vml" Requires="v">
                <p:oleObj spid="_x0000_s40081"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186238" y="4420625"/>
                        <a:ext cx="547687" cy="1905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24D3580-A813-488D-AB85-BB712AC330E5}"/>
              </a:ext>
            </a:extLst>
          </p:cNvPr>
          <p:cNvSpPr txBox="1"/>
          <p:nvPr/>
        </p:nvSpPr>
        <p:spPr>
          <a:xfrm>
            <a:off x="1062682" y="4324250"/>
            <a:ext cx="3076832" cy="646331"/>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Pyrazolo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4,3-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[1,3]</a:t>
            </a:r>
            <a:r>
              <a:rPr lang="en-US" b="1" dirty="0">
                <a:effectLst>
                  <a:outerShdw blurRad="38100" dist="38100" dir="2700000" algn="tl">
                    <a:srgbClr val="000000">
                      <a:alpha val="43137"/>
                    </a:srgbClr>
                  </a:outerShdw>
                </a:effectLst>
                <a:latin typeface="Palatino Linotype" panose="02040502050505030304" pitchFamily="18" charset="0"/>
              </a:rPr>
              <a:t>oxazole</a:t>
            </a:r>
            <a:endParaRPr lang="en-US" b="1" dirty="0">
              <a:latin typeface="Palatino Linotype" panose="02040502050505030304" pitchFamily="18" charset="0"/>
            </a:endParaRPr>
          </a:p>
        </p:txBody>
      </p:sp>
      <p:graphicFrame>
        <p:nvGraphicFramePr>
          <p:cNvPr id="24" name="Object 23">
            <a:extLst>
              <a:ext uri="{FF2B5EF4-FFF2-40B4-BE49-F238E27FC236}">
                <a16:creationId xmlns:a16="http://schemas.microsoft.com/office/drawing/2014/main" id="{8831E31F-B7A4-4A33-B967-9C96C05BEF35}"/>
              </a:ext>
            </a:extLst>
          </p:cNvPr>
          <p:cNvGraphicFramePr>
            <a:graphicFrameLocks noChangeAspect="1"/>
          </p:cNvGraphicFramePr>
          <p:nvPr>
            <p:extLst>
              <p:ext uri="{D42A27DB-BD31-4B8C-83A1-F6EECF244321}">
                <p14:modId xmlns:p14="http://schemas.microsoft.com/office/powerpoint/2010/main" val="2775870084"/>
              </p:ext>
            </p:extLst>
          </p:nvPr>
        </p:nvGraphicFramePr>
        <p:xfrm>
          <a:off x="1905647" y="5006975"/>
          <a:ext cx="6178550" cy="1212850"/>
        </p:xfrm>
        <a:graphic>
          <a:graphicData uri="http://schemas.openxmlformats.org/presentationml/2006/ole">
            <mc:AlternateContent xmlns:mc="http://schemas.openxmlformats.org/markup-compatibility/2006">
              <mc:Choice xmlns:v="urn:schemas-microsoft-com:vml" Requires="v">
                <p:oleObj spid="_x0000_s40082" name="CS ChemDraw Drawing" r:id="rId7" imgW="4795732" imgH="946008" progId="ChemDraw.Document.6.0">
                  <p:embed/>
                </p:oleObj>
              </mc:Choice>
              <mc:Fallback>
                <p:oleObj name="CS ChemDraw Drawing" r:id="rId7" imgW="4795732" imgH="946008"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8"/>
                      <a:stretch>
                        <a:fillRect/>
                      </a:stretch>
                    </p:blipFill>
                    <p:spPr>
                      <a:xfrm>
                        <a:off x="1905647" y="5006975"/>
                        <a:ext cx="6178550" cy="12128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1603E669-F684-4550-A47C-90BD3EFB677F}"/>
              </a:ext>
            </a:extLst>
          </p:cNvPr>
          <p:cNvSpPr txBox="1"/>
          <p:nvPr/>
        </p:nvSpPr>
        <p:spPr>
          <a:xfrm>
            <a:off x="5206315" y="6203337"/>
            <a:ext cx="11986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6" name="TextBox 25">
            <a:extLst>
              <a:ext uri="{FF2B5EF4-FFF2-40B4-BE49-F238E27FC236}">
                <a16:creationId xmlns:a16="http://schemas.microsoft.com/office/drawing/2014/main" id="{DC795EC3-F3F6-4436-8DB6-A8DCEB557800}"/>
              </a:ext>
            </a:extLst>
          </p:cNvPr>
          <p:cNvSpPr txBox="1"/>
          <p:nvPr/>
        </p:nvSpPr>
        <p:spPr>
          <a:xfrm>
            <a:off x="6755029" y="6219813"/>
            <a:ext cx="1441620"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7" name="TextBox 26">
            <a:extLst>
              <a:ext uri="{FF2B5EF4-FFF2-40B4-BE49-F238E27FC236}">
                <a16:creationId xmlns:a16="http://schemas.microsoft.com/office/drawing/2014/main" id="{02E15466-077C-4F65-8FD8-8B747A88FD32}"/>
              </a:ext>
            </a:extLst>
          </p:cNvPr>
          <p:cNvSpPr txBox="1"/>
          <p:nvPr/>
        </p:nvSpPr>
        <p:spPr>
          <a:xfrm>
            <a:off x="6689123" y="6484551"/>
            <a:ext cx="1651688"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-imidazole</a:t>
            </a:r>
          </a:p>
        </p:txBody>
      </p:sp>
      <p:sp>
        <p:nvSpPr>
          <p:cNvPr id="28" name="TextBox 27">
            <a:extLst>
              <a:ext uri="{FF2B5EF4-FFF2-40B4-BE49-F238E27FC236}">
                <a16:creationId xmlns:a16="http://schemas.microsoft.com/office/drawing/2014/main" id="{C259C23A-6B04-4B93-B690-E6A553831109}"/>
              </a:ext>
            </a:extLst>
          </p:cNvPr>
          <p:cNvSpPr txBox="1"/>
          <p:nvPr/>
        </p:nvSpPr>
        <p:spPr>
          <a:xfrm>
            <a:off x="5276439" y="6488668"/>
            <a:ext cx="1099648" cy="369332"/>
          </a:xfrm>
          <a:prstGeom prst="rect">
            <a:avLst/>
          </a:prstGeom>
          <a:noFill/>
        </p:spPr>
        <p:txBody>
          <a:bodyPr wrap="square" rtlCol="0">
            <a:spAutoFit/>
          </a:bodyPr>
          <a:lstStyle/>
          <a:p>
            <a:pPr algn="ct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Thiazole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29" name="Object 28">
            <a:extLst>
              <a:ext uri="{FF2B5EF4-FFF2-40B4-BE49-F238E27FC236}">
                <a16:creationId xmlns:a16="http://schemas.microsoft.com/office/drawing/2014/main" id="{E69B9BED-C8CD-4E2B-A4F6-B16B572FDAB7}"/>
              </a:ext>
            </a:extLst>
          </p:cNvPr>
          <p:cNvGraphicFramePr>
            <a:graphicFrameLocks noChangeAspect="1"/>
          </p:cNvGraphicFramePr>
          <p:nvPr>
            <p:extLst>
              <p:ext uri="{D42A27DB-BD31-4B8C-83A1-F6EECF244321}">
                <p14:modId xmlns:p14="http://schemas.microsoft.com/office/powerpoint/2010/main" val="4093517503"/>
              </p:ext>
            </p:extLst>
          </p:nvPr>
        </p:nvGraphicFramePr>
        <p:xfrm>
          <a:off x="4165644" y="6299965"/>
          <a:ext cx="547687" cy="190500"/>
        </p:xfrm>
        <a:graphic>
          <a:graphicData uri="http://schemas.openxmlformats.org/presentationml/2006/ole">
            <mc:AlternateContent xmlns:mc="http://schemas.openxmlformats.org/markup-compatibility/2006">
              <mc:Choice xmlns:v="urn:schemas-microsoft-com:vml" Requires="v">
                <p:oleObj spid="_x0000_s40083" name="CS ChemDraw Drawing" r:id="rId9" imgW="424938" imgH="147579" progId="ChemDraw.Document.6.0">
                  <p:embed/>
                </p:oleObj>
              </mc:Choice>
              <mc:Fallback>
                <p:oleObj name="CS ChemDraw Drawing" r:id="rId9"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165644" y="6299965"/>
                        <a:ext cx="547687" cy="1905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32456423-C686-462C-B9D9-432E71DCA3FE}"/>
              </a:ext>
            </a:extLst>
          </p:cNvPr>
          <p:cNvSpPr txBox="1"/>
          <p:nvPr/>
        </p:nvSpPr>
        <p:spPr>
          <a:xfrm>
            <a:off x="1606376" y="6203590"/>
            <a:ext cx="2228338" cy="646331"/>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Imidazo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4,5-</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[1,3]</a:t>
            </a:r>
            <a:r>
              <a:rPr lang="en-US" b="1" dirty="0" err="1">
                <a:effectLst>
                  <a:outerShdw blurRad="38100" dist="38100" dir="2700000" algn="tl">
                    <a:srgbClr val="000000">
                      <a:alpha val="43137"/>
                    </a:srgbClr>
                  </a:outerShdw>
                </a:effectLst>
                <a:latin typeface="Palatino Linotype" panose="02040502050505030304" pitchFamily="18" charset="0"/>
              </a:rPr>
              <a:t>thazole</a:t>
            </a:r>
            <a:endParaRPr lang="en-US" b="1" dirty="0">
              <a:latin typeface="Palatino Linotype" panose="02040502050505030304" pitchFamily="18" charset="0"/>
            </a:endParaRPr>
          </a:p>
        </p:txBody>
      </p:sp>
      <p:sp>
        <p:nvSpPr>
          <p:cNvPr id="20" name="TextBox 19">
            <a:extLst>
              <a:ext uri="{FF2B5EF4-FFF2-40B4-BE49-F238E27FC236}">
                <a16:creationId xmlns:a16="http://schemas.microsoft.com/office/drawing/2014/main" id="{7F84C580-86F0-46AE-BF49-83C49042FB95}"/>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1441339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44</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5"/>
            </a:pPr>
            <a:r>
              <a:rPr lang="en-US" dirty="0">
                <a:latin typeface="Palatino Linotype" panose="02040502050505030304" pitchFamily="18" charset="0"/>
              </a:rPr>
              <a:t>If the two rings have variable heteroatoms,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the most preferred heteroatom according to the following number;</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00771833-7560-4DE6-94F3-E33E87D13369}"/>
              </a:ext>
            </a:extLst>
          </p:cNvPr>
          <p:cNvGraphicFramePr>
            <a:graphicFrameLocks noChangeAspect="1"/>
          </p:cNvGraphicFramePr>
          <p:nvPr>
            <p:extLst>
              <p:ext uri="{D42A27DB-BD31-4B8C-83A1-F6EECF244321}">
                <p14:modId xmlns:p14="http://schemas.microsoft.com/office/powerpoint/2010/main" val="1913907160"/>
              </p:ext>
            </p:extLst>
          </p:nvPr>
        </p:nvGraphicFramePr>
        <p:xfrm>
          <a:off x="2871831" y="5042860"/>
          <a:ext cx="4811713" cy="1182688"/>
        </p:xfrm>
        <a:graphic>
          <a:graphicData uri="http://schemas.openxmlformats.org/presentationml/2006/ole">
            <mc:AlternateContent xmlns:mc="http://schemas.openxmlformats.org/markup-compatibility/2006">
              <mc:Choice xmlns:v="urn:schemas-microsoft-com:vml" Requires="v">
                <p:oleObj spid="_x0000_s41066" name="CS ChemDraw Drawing" r:id="rId3" imgW="3735104" imgH="926226" progId="ChemDraw.Document.6.0">
                  <p:embed/>
                </p:oleObj>
              </mc:Choice>
              <mc:Fallback>
                <p:oleObj name="CS ChemDraw Drawing" r:id="rId3" imgW="3735104" imgH="926226" progId="ChemDraw.Document.6.0">
                  <p:embed/>
                  <p:pic>
                    <p:nvPicPr>
                      <p:cNvPr id="24" name="Object 23">
                        <a:extLst>
                          <a:ext uri="{FF2B5EF4-FFF2-40B4-BE49-F238E27FC236}">
                            <a16:creationId xmlns:a16="http://schemas.microsoft.com/office/drawing/2014/main" id="{8831E31F-B7A4-4A33-B967-9C96C05BEF35}"/>
                          </a:ext>
                        </a:extLst>
                      </p:cNvPr>
                      <p:cNvPicPr/>
                      <p:nvPr/>
                    </p:nvPicPr>
                    <p:blipFill>
                      <a:blip r:embed="rId4"/>
                      <a:stretch>
                        <a:fillRect/>
                      </a:stretch>
                    </p:blipFill>
                    <p:spPr>
                      <a:xfrm>
                        <a:off x="2871831" y="5042860"/>
                        <a:ext cx="4811713" cy="11826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4D4571F2-A6D2-45F7-9E9D-FB3A321B511D}"/>
              </a:ext>
            </a:extLst>
          </p:cNvPr>
          <p:cNvSpPr txBox="1"/>
          <p:nvPr/>
        </p:nvSpPr>
        <p:spPr>
          <a:xfrm>
            <a:off x="5354597" y="6161989"/>
            <a:ext cx="119860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a:extLst>
              <a:ext uri="{FF2B5EF4-FFF2-40B4-BE49-F238E27FC236}">
                <a16:creationId xmlns:a16="http://schemas.microsoft.com/office/drawing/2014/main" id="{08AA43EA-5BDF-44FB-A2C1-87D1285169AF}"/>
              </a:ext>
            </a:extLst>
          </p:cNvPr>
          <p:cNvSpPr txBox="1"/>
          <p:nvPr/>
        </p:nvSpPr>
        <p:spPr>
          <a:xfrm>
            <a:off x="6483181" y="6190821"/>
            <a:ext cx="1301576"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0" name="TextBox 19">
            <a:extLst>
              <a:ext uri="{FF2B5EF4-FFF2-40B4-BE49-F238E27FC236}">
                <a16:creationId xmlns:a16="http://schemas.microsoft.com/office/drawing/2014/main" id="{3D355B8B-E577-406D-B8B1-28B7B4ECD17B}"/>
              </a:ext>
            </a:extLst>
          </p:cNvPr>
          <p:cNvSpPr txBox="1"/>
          <p:nvPr/>
        </p:nvSpPr>
        <p:spPr>
          <a:xfrm>
            <a:off x="6454345" y="6455560"/>
            <a:ext cx="1379839" cy="369332"/>
          </a:xfrm>
          <a:prstGeom prst="rect">
            <a:avLst/>
          </a:prstGeom>
          <a:noFill/>
        </p:spPr>
        <p:txBody>
          <a:bodyPr wrap="square" rtlCol="0">
            <a:spAutoFit/>
          </a:bodyPr>
          <a:lstStyle/>
          <a:p>
            <a:pPr algn="ct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Thiazole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sp>
        <p:nvSpPr>
          <p:cNvPr id="21" name="TextBox 20">
            <a:extLst>
              <a:ext uri="{FF2B5EF4-FFF2-40B4-BE49-F238E27FC236}">
                <a16:creationId xmlns:a16="http://schemas.microsoft.com/office/drawing/2014/main" id="{D4A84CE0-A711-4C15-ADA5-1FE6693EF1E4}"/>
              </a:ext>
            </a:extLst>
          </p:cNvPr>
          <p:cNvSpPr txBox="1"/>
          <p:nvPr/>
        </p:nvSpPr>
        <p:spPr>
          <a:xfrm>
            <a:off x="5424721" y="6447320"/>
            <a:ext cx="1099648"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Oxazole</a:t>
            </a:r>
          </a:p>
        </p:txBody>
      </p:sp>
      <p:graphicFrame>
        <p:nvGraphicFramePr>
          <p:cNvPr id="22" name="Object 21">
            <a:extLst>
              <a:ext uri="{FF2B5EF4-FFF2-40B4-BE49-F238E27FC236}">
                <a16:creationId xmlns:a16="http://schemas.microsoft.com/office/drawing/2014/main" id="{8F4C18A1-8AA4-4F7B-8EEA-A0592312F72B}"/>
              </a:ext>
            </a:extLst>
          </p:cNvPr>
          <p:cNvGraphicFramePr>
            <a:graphicFrameLocks noChangeAspect="1"/>
          </p:cNvGraphicFramePr>
          <p:nvPr>
            <p:extLst>
              <p:ext uri="{D42A27DB-BD31-4B8C-83A1-F6EECF244321}">
                <p14:modId xmlns:p14="http://schemas.microsoft.com/office/powerpoint/2010/main" val="2779922396"/>
              </p:ext>
            </p:extLst>
          </p:nvPr>
        </p:nvGraphicFramePr>
        <p:xfrm>
          <a:off x="4635201" y="6308044"/>
          <a:ext cx="547687" cy="190500"/>
        </p:xfrm>
        <a:graphic>
          <a:graphicData uri="http://schemas.openxmlformats.org/presentationml/2006/ole">
            <mc:AlternateContent xmlns:mc="http://schemas.openxmlformats.org/markup-compatibility/2006">
              <mc:Choice xmlns:v="urn:schemas-microsoft-com:vml" Requires="v">
                <p:oleObj spid="_x0000_s41067" name="CS ChemDraw Drawing" r:id="rId5" imgW="424938" imgH="147579" progId="ChemDraw.Document.6.0">
                  <p:embed/>
                </p:oleObj>
              </mc:Choice>
              <mc:Fallback>
                <p:oleObj name="CS ChemDraw Drawing" r:id="rId5" imgW="424938" imgH="147579" progId="ChemDraw.Document.6.0">
                  <p:embed/>
                  <p:pic>
                    <p:nvPicPr>
                      <p:cNvPr id="29" name="Object 28">
                        <a:extLst>
                          <a:ext uri="{FF2B5EF4-FFF2-40B4-BE49-F238E27FC236}">
                            <a16:creationId xmlns:a16="http://schemas.microsoft.com/office/drawing/2014/main" id="{E69B9BED-C8CD-4E2B-A4F6-B16B572FDAB7}"/>
                          </a:ext>
                        </a:extLst>
                      </p:cNvPr>
                      <p:cNvPicPr/>
                      <p:nvPr/>
                    </p:nvPicPr>
                    <p:blipFill>
                      <a:blip r:embed="rId6"/>
                      <a:stretch>
                        <a:fillRect/>
                      </a:stretch>
                    </p:blipFill>
                    <p:spPr>
                      <a:xfrm>
                        <a:off x="4635201" y="6308044"/>
                        <a:ext cx="547687" cy="1905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A8C94084-831F-4248-AD5E-9F6716338207}"/>
              </a:ext>
            </a:extLst>
          </p:cNvPr>
          <p:cNvSpPr txBox="1"/>
          <p:nvPr/>
        </p:nvSpPr>
        <p:spPr>
          <a:xfrm>
            <a:off x="2248930" y="6211669"/>
            <a:ext cx="2327190" cy="646331"/>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[1,3] </a:t>
            </a:r>
            <a:r>
              <a:rPr lang="en-US" b="1" dirty="0" err="1">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Thiazolo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5,4-</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[1,3]</a:t>
            </a:r>
            <a:r>
              <a:rPr lang="en-US" b="1" dirty="0">
                <a:effectLst>
                  <a:outerShdw blurRad="38100" dist="38100" dir="2700000" algn="tl">
                    <a:srgbClr val="000000">
                      <a:alpha val="43137"/>
                    </a:srgbClr>
                  </a:outerShdw>
                </a:effectLst>
                <a:latin typeface="Palatino Linotype" panose="02040502050505030304" pitchFamily="18" charset="0"/>
              </a:rPr>
              <a:t>oxazole</a:t>
            </a:r>
            <a:endParaRPr lang="en-US" b="1" dirty="0">
              <a:latin typeface="Palatino Linotype" panose="02040502050505030304" pitchFamily="18" charset="0"/>
            </a:endParaRPr>
          </a:p>
        </p:txBody>
      </p:sp>
      <p:graphicFrame>
        <p:nvGraphicFramePr>
          <p:cNvPr id="31" name="Object 30">
            <a:extLst>
              <a:ext uri="{FF2B5EF4-FFF2-40B4-BE49-F238E27FC236}">
                <a16:creationId xmlns:a16="http://schemas.microsoft.com/office/drawing/2014/main" id="{9BE09F93-C1ED-4037-8A8D-C12B6813E048}"/>
              </a:ext>
            </a:extLst>
          </p:cNvPr>
          <p:cNvGraphicFramePr>
            <a:graphicFrameLocks noChangeAspect="1"/>
          </p:cNvGraphicFramePr>
          <p:nvPr>
            <p:extLst>
              <p:ext uri="{D42A27DB-BD31-4B8C-83A1-F6EECF244321}">
                <p14:modId xmlns:p14="http://schemas.microsoft.com/office/powerpoint/2010/main" val="2676266040"/>
              </p:ext>
            </p:extLst>
          </p:nvPr>
        </p:nvGraphicFramePr>
        <p:xfrm>
          <a:off x="3314271" y="2999552"/>
          <a:ext cx="3210097" cy="2011993"/>
        </p:xfrm>
        <a:graphic>
          <a:graphicData uri="http://schemas.openxmlformats.org/presentationml/2006/ole">
            <mc:AlternateContent xmlns:mc="http://schemas.openxmlformats.org/markup-compatibility/2006">
              <mc:Choice xmlns:v="urn:schemas-microsoft-com:vml" Requires="v">
                <p:oleObj spid="_x0000_s41068" name="CS ChemDraw Drawing" r:id="rId7" imgW="3117741" imgH="1931978" progId="ChemDraw.Document.6.0">
                  <p:embed/>
                </p:oleObj>
              </mc:Choice>
              <mc:Fallback>
                <p:oleObj name="CS ChemDraw Drawing" r:id="rId7" imgW="3117741" imgH="1931978" progId="ChemDraw.Document.6.0">
                  <p:embed/>
                  <p:pic>
                    <p:nvPicPr>
                      <p:cNvPr id="15" name="Object 14">
                        <a:extLst>
                          <a:ext uri="{FF2B5EF4-FFF2-40B4-BE49-F238E27FC236}">
                            <a16:creationId xmlns:a16="http://schemas.microsoft.com/office/drawing/2014/main" id="{7F59B28F-E5F9-41E2-BC15-3D95E0182F6D}"/>
                          </a:ext>
                        </a:extLst>
                      </p:cNvPr>
                      <p:cNvPicPr/>
                      <p:nvPr/>
                    </p:nvPicPr>
                    <p:blipFill>
                      <a:blip r:embed="rId8"/>
                      <a:stretch>
                        <a:fillRect/>
                      </a:stretch>
                    </p:blipFill>
                    <p:spPr>
                      <a:xfrm>
                        <a:off x="3314271" y="2999552"/>
                        <a:ext cx="3210097" cy="201199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4EA66447-C197-48FD-9B96-79C29AB8488F}"/>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4195686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45</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6"/>
            </a:pPr>
            <a:r>
              <a:rPr lang="en-US" dirty="0">
                <a:latin typeface="Palatino Linotype" panose="02040502050505030304" pitchFamily="18" charset="0"/>
              </a:rPr>
              <a:t>If the two rings have the same number of heteroatoms,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heteroatom with lower locants.</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25194AB8-1243-49A6-84CC-FF4924AB3405}"/>
              </a:ext>
            </a:extLst>
          </p:cNvPr>
          <p:cNvGraphicFramePr>
            <a:graphicFrameLocks noChangeAspect="1"/>
          </p:cNvGraphicFramePr>
          <p:nvPr>
            <p:extLst>
              <p:ext uri="{D42A27DB-BD31-4B8C-83A1-F6EECF244321}">
                <p14:modId xmlns:p14="http://schemas.microsoft.com/office/powerpoint/2010/main" val="934512611"/>
              </p:ext>
            </p:extLst>
          </p:nvPr>
        </p:nvGraphicFramePr>
        <p:xfrm>
          <a:off x="1646238" y="3511550"/>
          <a:ext cx="6510337" cy="1555750"/>
        </p:xfrm>
        <a:graphic>
          <a:graphicData uri="http://schemas.openxmlformats.org/presentationml/2006/ole">
            <mc:AlternateContent xmlns:mc="http://schemas.openxmlformats.org/markup-compatibility/2006">
              <mc:Choice xmlns:v="urn:schemas-microsoft-com:vml" Requires="v">
                <p:oleObj spid="_x0000_s42056" name="CS ChemDraw Drawing" r:id="rId3" imgW="5057644" imgH="1211096" progId="ChemDraw.Document.6.0">
                  <p:embed/>
                </p:oleObj>
              </mc:Choice>
              <mc:Fallback>
                <p:oleObj name="CS ChemDraw Drawing" r:id="rId3" imgW="5057644" imgH="1211096"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646238" y="3511550"/>
                        <a:ext cx="6510337" cy="15557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5578EA39-9036-4C75-9B2E-3061BAC9E791}"/>
              </a:ext>
            </a:extLst>
          </p:cNvPr>
          <p:cNvSpPr txBox="1"/>
          <p:nvPr/>
        </p:nvSpPr>
        <p:spPr>
          <a:xfrm>
            <a:off x="4732638" y="5210772"/>
            <a:ext cx="2187146"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a:extLst>
              <a:ext uri="{FF2B5EF4-FFF2-40B4-BE49-F238E27FC236}">
                <a16:creationId xmlns:a16="http://schemas.microsoft.com/office/drawing/2014/main" id="{BE3F5091-FA55-45CC-AC3D-7A4FBBBB934E}"/>
              </a:ext>
            </a:extLst>
          </p:cNvPr>
          <p:cNvSpPr txBox="1"/>
          <p:nvPr/>
        </p:nvSpPr>
        <p:spPr>
          <a:xfrm>
            <a:off x="6849762" y="5193093"/>
            <a:ext cx="1404551"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0" name="TextBox 19">
            <a:extLst>
              <a:ext uri="{FF2B5EF4-FFF2-40B4-BE49-F238E27FC236}">
                <a16:creationId xmlns:a16="http://schemas.microsoft.com/office/drawing/2014/main" id="{DC1B13BB-F9D7-4E43-8E2A-C774C7EE4769}"/>
              </a:ext>
            </a:extLst>
          </p:cNvPr>
          <p:cNvSpPr txBox="1"/>
          <p:nvPr/>
        </p:nvSpPr>
        <p:spPr>
          <a:xfrm>
            <a:off x="6944497" y="5519616"/>
            <a:ext cx="1265909"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Pyrazine</a:t>
            </a:r>
          </a:p>
        </p:txBody>
      </p:sp>
      <p:sp>
        <p:nvSpPr>
          <p:cNvPr id="21" name="TextBox 20">
            <a:extLst>
              <a:ext uri="{FF2B5EF4-FFF2-40B4-BE49-F238E27FC236}">
                <a16:creationId xmlns:a16="http://schemas.microsoft.com/office/drawing/2014/main" id="{6465DE7F-D715-4AC0-A41D-1E71047E7BE9}"/>
              </a:ext>
            </a:extLst>
          </p:cNvPr>
          <p:cNvSpPr txBox="1"/>
          <p:nvPr/>
        </p:nvSpPr>
        <p:spPr>
          <a:xfrm>
            <a:off x="4740977" y="5511377"/>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Pyridazine</a:t>
            </a:r>
          </a:p>
        </p:txBody>
      </p:sp>
      <p:graphicFrame>
        <p:nvGraphicFramePr>
          <p:cNvPr id="22" name="Object 21">
            <a:extLst>
              <a:ext uri="{FF2B5EF4-FFF2-40B4-BE49-F238E27FC236}">
                <a16:creationId xmlns:a16="http://schemas.microsoft.com/office/drawing/2014/main" id="{435DC308-6398-48F6-A6E1-EA5B817260D9}"/>
              </a:ext>
            </a:extLst>
          </p:cNvPr>
          <p:cNvGraphicFramePr>
            <a:graphicFrameLocks noChangeAspect="1"/>
          </p:cNvGraphicFramePr>
          <p:nvPr>
            <p:extLst>
              <p:ext uri="{D42A27DB-BD31-4B8C-83A1-F6EECF244321}">
                <p14:modId xmlns:p14="http://schemas.microsoft.com/office/powerpoint/2010/main" val="1452392872"/>
              </p:ext>
            </p:extLst>
          </p:nvPr>
        </p:nvGraphicFramePr>
        <p:xfrm>
          <a:off x="4309808" y="5260889"/>
          <a:ext cx="547687" cy="190500"/>
        </p:xfrm>
        <a:graphic>
          <a:graphicData uri="http://schemas.openxmlformats.org/presentationml/2006/ole">
            <mc:AlternateContent xmlns:mc="http://schemas.openxmlformats.org/markup-compatibility/2006">
              <mc:Choice xmlns:v="urn:schemas-microsoft-com:vml" Requires="v">
                <p:oleObj spid="_x0000_s42057" name="CS ChemDraw Drawing" r:id="rId5" imgW="424938" imgH="147579" progId="ChemDraw.Document.6.0">
                  <p:embed/>
                </p:oleObj>
              </mc:Choice>
              <mc:Fallback>
                <p:oleObj name="CS ChemDraw Drawing" r:id="rId5" imgW="424938" imgH="147579" progId="ChemDraw.Document.6.0">
                  <p:embed/>
                  <p:pic>
                    <p:nvPicPr>
                      <p:cNvPr id="14" name="Object 13">
                        <a:extLst>
                          <a:ext uri="{FF2B5EF4-FFF2-40B4-BE49-F238E27FC236}">
                            <a16:creationId xmlns:a16="http://schemas.microsoft.com/office/drawing/2014/main" id="{1E29935A-1910-4F56-A027-ED53F7C053EB}"/>
                          </a:ext>
                        </a:extLst>
                      </p:cNvPr>
                      <p:cNvPicPr/>
                      <p:nvPr/>
                    </p:nvPicPr>
                    <p:blipFill>
                      <a:blip r:embed="rId6"/>
                      <a:stretch>
                        <a:fillRect/>
                      </a:stretch>
                    </p:blipFill>
                    <p:spPr>
                      <a:xfrm>
                        <a:off x="4309808" y="5260889"/>
                        <a:ext cx="547687" cy="1905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C7ED0A0-FD6E-4C9E-8606-59D246AD15E3}"/>
              </a:ext>
            </a:extLst>
          </p:cNvPr>
          <p:cNvSpPr txBox="1"/>
          <p:nvPr/>
        </p:nvSpPr>
        <p:spPr>
          <a:xfrm>
            <a:off x="716691" y="5152157"/>
            <a:ext cx="3336323"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Pyrazino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pyridazine</a:t>
            </a:r>
          </a:p>
        </p:txBody>
      </p:sp>
      <p:sp>
        <p:nvSpPr>
          <p:cNvPr id="13" name="TextBox 12">
            <a:extLst>
              <a:ext uri="{FF2B5EF4-FFF2-40B4-BE49-F238E27FC236}">
                <a16:creationId xmlns:a16="http://schemas.microsoft.com/office/drawing/2014/main" id="{C3E0CF65-3A74-47A2-9325-A713B3F64DEA}"/>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941161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46</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880947"/>
          </a:xfrm>
          <a:prstGeom prst="rect">
            <a:avLst/>
          </a:prstGeom>
        </p:spPr>
        <p:txBody>
          <a:bodyPr wrap="square">
            <a:spAutoFit/>
          </a:bodyPr>
          <a:lstStyle/>
          <a:p>
            <a:pPr marL="457200" indent="-457200">
              <a:lnSpc>
                <a:spcPct val="150000"/>
              </a:lnSpc>
              <a:buFont typeface="+mj-lt"/>
              <a:buAutoNum type="arabicParenR" startAt="7"/>
            </a:pPr>
            <a:r>
              <a:rPr lang="en-US" dirty="0">
                <a:latin typeface="Palatino Linotype" panose="02040502050505030304" pitchFamily="18" charset="0"/>
              </a:rPr>
              <a:t>If a heteroatom occupies a position of fusion, the </a:t>
            </a:r>
            <a:r>
              <a:rPr lang="en-US" b="1" dirty="0">
                <a:effectLst>
                  <a:outerShdw blurRad="38100" dist="38100" dir="2700000" algn="tl">
                    <a:srgbClr val="000000">
                      <a:alpha val="43137"/>
                    </a:srgbClr>
                  </a:outerShdw>
                </a:effectLst>
                <a:latin typeface="Palatino Linotype" panose="02040502050505030304" pitchFamily="18" charset="0"/>
              </a:rPr>
              <a:t>base</a:t>
            </a:r>
            <a:r>
              <a:rPr lang="en-US" dirty="0">
                <a:latin typeface="Palatino Linotype" panose="02040502050505030304" pitchFamily="18" charset="0"/>
              </a:rPr>
              <a:t> ring will have a greater variety of heteroatoms</a:t>
            </a:r>
            <a:r>
              <a:rPr lang="en-US" dirty="0">
                <a:solidFill>
                  <a:srgbClr val="595959"/>
                </a:solidFill>
                <a:latin typeface="Palatino Linotype" panose="02040502050505030304" pitchFamily="18" charset="0"/>
              </a:rPr>
              <a:t>.</a:t>
            </a:r>
            <a:endParaRPr lang="en-US" b="1"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34D5C4D7-C24C-4D5D-BE01-DE08EFDC4339}"/>
              </a:ext>
            </a:extLst>
          </p:cNvPr>
          <p:cNvGraphicFramePr>
            <a:graphicFrameLocks noChangeAspect="1"/>
          </p:cNvGraphicFramePr>
          <p:nvPr>
            <p:extLst>
              <p:ext uri="{D42A27DB-BD31-4B8C-83A1-F6EECF244321}">
                <p14:modId xmlns:p14="http://schemas.microsoft.com/office/powerpoint/2010/main" val="3411700719"/>
              </p:ext>
            </p:extLst>
          </p:nvPr>
        </p:nvGraphicFramePr>
        <p:xfrm>
          <a:off x="1939925" y="3611563"/>
          <a:ext cx="5759450" cy="1365250"/>
        </p:xfrm>
        <a:graphic>
          <a:graphicData uri="http://schemas.openxmlformats.org/presentationml/2006/ole">
            <mc:AlternateContent xmlns:mc="http://schemas.openxmlformats.org/markup-compatibility/2006">
              <mc:Choice xmlns:v="urn:schemas-microsoft-com:vml" Requires="v">
                <p:oleObj spid="_x0000_s43077" name="CS ChemDraw Drawing" r:id="rId3" imgW="4472733" imgH="1061539" progId="ChemDraw.Document.6.0">
                  <p:embed/>
                </p:oleObj>
              </mc:Choice>
              <mc:Fallback>
                <p:oleObj name="CS ChemDraw Drawing" r:id="rId3" imgW="4472733" imgH="1061539" progId="ChemDraw.Document.6.0">
                  <p:embed/>
                  <p:pic>
                    <p:nvPicPr>
                      <p:cNvPr id="14" name="Object 13">
                        <a:extLst>
                          <a:ext uri="{FF2B5EF4-FFF2-40B4-BE49-F238E27FC236}">
                            <a16:creationId xmlns:a16="http://schemas.microsoft.com/office/drawing/2014/main" id="{56021F3F-0EE5-48BC-8605-D1F4B33483B6}"/>
                          </a:ext>
                        </a:extLst>
                      </p:cNvPr>
                      <p:cNvPicPr/>
                      <p:nvPr/>
                    </p:nvPicPr>
                    <p:blipFill>
                      <a:blip r:embed="rId4"/>
                      <a:stretch>
                        <a:fillRect/>
                      </a:stretch>
                    </p:blipFill>
                    <p:spPr>
                      <a:xfrm>
                        <a:off x="1939925" y="3611563"/>
                        <a:ext cx="5759450" cy="136525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5C6F6C98-8DA7-4B76-AE62-1E866CEE99F8}"/>
              </a:ext>
            </a:extLst>
          </p:cNvPr>
          <p:cNvSpPr txBox="1"/>
          <p:nvPr/>
        </p:nvSpPr>
        <p:spPr>
          <a:xfrm>
            <a:off x="6783861" y="5210773"/>
            <a:ext cx="126038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Palatino Linotype" panose="02040502050505030304" pitchFamily="18" charset="0"/>
              </a:rPr>
              <a:t>Base</a:t>
            </a:r>
            <a:r>
              <a:rPr lang="en-US" b="1" dirty="0">
                <a:solidFill>
                  <a:srgbClr val="595959"/>
                </a:solidFill>
                <a:latin typeface="Palatino Linotype" panose="02040502050505030304" pitchFamily="18" charset="0"/>
              </a:rPr>
              <a:t> 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2" name="TextBox 21">
            <a:extLst>
              <a:ext uri="{FF2B5EF4-FFF2-40B4-BE49-F238E27FC236}">
                <a16:creationId xmlns:a16="http://schemas.microsoft.com/office/drawing/2014/main" id="{14C6F933-56E3-46F7-923E-0C4AD1FC8C29}"/>
              </a:ext>
            </a:extLst>
          </p:cNvPr>
          <p:cNvSpPr txBox="1"/>
          <p:nvPr/>
        </p:nvSpPr>
        <p:spPr>
          <a:xfrm>
            <a:off x="5132172" y="5205450"/>
            <a:ext cx="1404551" cy="369332"/>
          </a:xfrm>
          <a:prstGeom prst="rect">
            <a:avLst/>
          </a:prstGeom>
          <a:noFill/>
        </p:spPr>
        <p:txBody>
          <a:bodyPr wrap="squar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Fused</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 </a:t>
            </a:r>
            <a:r>
              <a:rPr lang="en-US" b="1" dirty="0">
                <a:solidFill>
                  <a:srgbClr val="595959"/>
                </a:solidFill>
                <a:latin typeface="Palatino Linotype" panose="02040502050505030304" pitchFamily="18" charset="0"/>
              </a:rPr>
              <a:t>ring</a:t>
            </a:r>
            <a:endParaRPr lang="en-US" b="1"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23" name="TextBox 22">
            <a:extLst>
              <a:ext uri="{FF2B5EF4-FFF2-40B4-BE49-F238E27FC236}">
                <a16:creationId xmlns:a16="http://schemas.microsoft.com/office/drawing/2014/main" id="{DD21D2E1-08BA-45FD-8942-F79897B96BCC}"/>
              </a:ext>
            </a:extLst>
          </p:cNvPr>
          <p:cNvSpPr txBox="1"/>
          <p:nvPr/>
        </p:nvSpPr>
        <p:spPr>
          <a:xfrm>
            <a:off x="6623222" y="5457832"/>
            <a:ext cx="1519881"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[1,3]</a:t>
            </a:r>
            <a:r>
              <a:rPr lang="en-US" b="1" dirty="0" err="1">
                <a:solidFill>
                  <a:srgbClr val="595959"/>
                </a:solidFill>
                <a:effectLst>
                  <a:outerShdw blurRad="38100" dist="38100" dir="2700000" algn="tl">
                    <a:srgbClr val="000000">
                      <a:alpha val="43137"/>
                    </a:srgbClr>
                  </a:outerShdw>
                </a:effectLst>
                <a:latin typeface="Palatino Linotype" panose="02040502050505030304" pitchFamily="18" charset="0"/>
              </a:rPr>
              <a:t>thiazole</a:t>
            </a:r>
            <a:endParaRPr lang="en-US" b="1" dirty="0">
              <a:solidFill>
                <a:srgbClr val="595959"/>
              </a:solidFill>
              <a:effectLst>
                <a:outerShdw blurRad="38100" dist="38100" dir="2700000" algn="tl">
                  <a:srgbClr val="000000">
                    <a:alpha val="43137"/>
                  </a:srgbClr>
                </a:outerShdw>
              </a:effectLst>
              <a:latin typeface="Palatino Linotype" panose="02040502050505030304" pitchFamily="18" charset="0"/>
            </a:endParaRPr>
          </a:p>
        </p:txBody>
      </p:sp>
      <p:sp>
        <p:nvSpPr>
          <p:cNvPr id="24" name="TextBox 23">
            <a:extLst>
              <a:ext uri="{FF2B5EF4-FFF2-40B4-BE49-F238E27FC236}">
                <a16:creationId xmlns:a16="http://schemas.microsoft.com/office/drawing/2014/main" id="{B7EDBEEB-345F-408B-9AD6-CECF3D2E88B6}"/>
              </a:ext>
            </a:extLst>
          </p:cNvPr>
          <p:cNvSpPr txBox="1"/>
          <p:nvPr/>
        </p:nvSpPr>
        <p:spPr>
          <a:xfrm>
            <a:off x="4716264" y="5474307"/>
            <a:ext cx="2237873" cy="369332"/>
          </a:xfrm>
          <a:prstGeom prst="rect">
            <a:avLst/>
          </a:prstGeom>
          <a:noFill/>
        </p:spPr>
        <p:txBody>
          <a:bodyPr wrap="square" rtlCol="0">
            <a:spAutoFit/>
          </a:bodyPr>
          <a:lstStyle/>
          <a:p>
            <a:pPr algn="ct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a:t>
            </a:r>
            <a:r>
              <a:rPr lang="en-US" b="1" i="1" dirty="0">
                <a:solidFill>
                  <a:srgbClr val="595959"/>
                </a:solidFill>
                <a:effectLst>
                  <a:outerShdw blurRad="38100" dist="38100" dir="2700000" algn="tl">
                    <a:srgbClr val="000000">
                      <a:alpha val="43137"/>
                    </a:srgbClr>
                  </a:outerShdw>
                </a:effectLst>
                <a:latin typeface="Palatino Linotype" panose="02040502050505030304" pitchFamily="18" charset="0"/>
              </a:rPr>
              <a:t>H</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-imidazole</a:t>
            </a:r>
          </a:p>
        </p:txBody>
      </p:sp>
      <p:graphicFrame>
        <p:nvGraphicFramePr>
          <p:cNvPr id="25" name="Object 24">
            <a:extLst>
              <a:ext uri="{FF2B5EF4-FFF2-40B4-BE49-F238E27FC236}">
                <a16:creationId xmlns:a16="http://schemas.microsoft.com/office/drawing/2014/main" id="{A78C4463-BEAA-44CB-9296-92B072DE563C}"/>
              </a:ext>
            </a:extLst>
          </p:cNvPr>
          <p:cNvGraphicFramePr>
            <a:graphicFrameLocks noChangeAspect="1"/>
          </p:cNvGraphicFramePr>
          <p:nvPr>
            <p:extLst>
              <p:ext uri="{D42A27DB-BD31-4B8C-83A1-F6EECF244321}">
                <p14:modId xmlns:p14="http://schemas.microsoft.com/office/powerpoint/2010/main" val="2243984710"/>
              </p:ext>
            </p:extLst>
          </p:nvPr>
        </p:nvGraphicFramePr>
        <p:xfrm>
          <a:off x="4285095" y="5223819"/>
          <a:ext cx="547687" cy="190500"/>
        </p:xfrm>
        <a:graphic>
          <a:graphicData uri="http://schemas.openxmlformats.org/presentationml/2006/ole">
            <mc:AlternateContent xmlns:mc="http://schemas.openxmlformats.org/markup-compatibility/2006">
              <mc:Choice xmlns:v="urn:schemas-microsoft-com:vml" Requires="v">
                <p:oleObj spid="_x0000_s43078" name="CS ChemDraw Drawing" r:id="rId5" imgW="424938" imgH="147579" progId="ChemDraw.Document.6.0">
                  <p:embed/>
                </p:oleObj>
              </mc:Choice>
              <mc:Fallback>
                <p:oleObj name="CS ChemDraw Drawing" r:id="rId5" imgW="424938" imgH="147579" progId="ChemDraw.Document.6.0">
                  <p:embed/>
                  <p:pic>
                    <p:nvPicPr>
                      <p:cNvPr id="22" name="Object 21">
                        <a:extLst>
                          <a:ext uri="{FF2B5EF4-FFF2-40B4-BE49-F238E27FC236}">
                            <a16:creationId xmlns:a16="http://schemas.microsoft.com/office/drawing/2014/main" id="{435DC308-6398-48F6-A6E1-EA5B817260D9}"/>
                          </a:ext>
                        </a:extLst>
                      </p:cNvPr>
                      <p:cNvPicPr/>
                      <p:nvPr/>
                    </p:nvPicPr>
                    <p:blipFill>
                      <a:blip r:embed="rId6"/>
                      <a:stretch>
                        <a:fillRect/>
                      </a:stretch>
                    </p:blipFill>
                    <p:spPr>
                      <a:xfrm>
                        <a:off x="4285095" y="5223819"/>
                        <a:ext cx="547687" cy="1905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D4D4023-E015-4683-A579-F2DEAF17658F}"/>
              </a:ext>
            </a:extLst>
          </p:cNvPr>
          <p:cNvSpPr txBox="1"/>
          <p:nvPr/>
        </p:nvSpPr>
        <p:spPr>
          <a:xfrm>
            <a:off x="1050324" y="5090374"/>
            <a:ext cx="3336323" cy="369332"/>
          </a:xfrm>
          <a:prstGeom prst="rect">
            <a:avLst/>
          </a:prstGeom>
          <a:noFill/>
        </p:spPr>
        <p:txBody>
          <a:bodyPr wrap="square" rtlCol="0">
            <a:spAutoFit/>
          </a:bodyPr>
          <a:lstStyle/>
          <a:p>
            <a:pPr algn="ctr"/>
            <a:r>
              <a:rPr lang="en-US" b="1" dirty="0" err="1">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Imidazo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2,1-</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 </a:t>
            </a:r>
            <a:r>
              <a:rPr lang="en-US" b="1" dirty="0">
                <a:solidFill>
                  <a:srgbClr val="595959"/>
                </a:solidFill>
                <a:effectLst>
                  <a:outerShdw blurRad="38100" dist="38100" dir="2700000" algn="tl">
                    <a:srgbClr val="000000">
                      <a:alpha val="43137"/>
                    </a:srgbClr>
                  </a:outerShdw>
                </a:effectLst>
                <a:latin typeface="Palatino Linotype" panose="02040502050505030304" pitchFamily="18" charset="0"/>
              </a:rPr>
              <a:t>[1,3]</a:t>
            </a:r>
            <a:r>
              <a:rPr lang="en-US" b="1" dirty="0" err="1">
                <a:effectLst>
                  <a:outerShdw blurRad="38100" dist="38100" dir="2700000" algn="tl">
                    <a:srgbClr val="000000">
                      <a:alpha val="43137"/>
                    </a:srgbClr>
                  </a:outerShdw>
                </a:effectLst>
                <a:latin typeface="Palatino Linotype" panose="02040502050505030304" pitchFamily="18" charset="0"/>
              </a:rPr>
              <a:t>thiazole</a:t>
            </a:r>
            <a:endParaRPr lang="en-US" b="1" dirty="0">
              <a:effectLst>
                <a:outerShdw blurRad="38100" dist="38100" dir="2700000" algn="tl">
                  <a:srgbClr val="000000">
                    <a:alpha val="43137"/>
                  </a:srgbClr>
                </a:outerShdw>
              </a:effectLst>
              <a:latin typeface="Palatino Linotype" panose="02040502050505030304" pitchFamily="18" charset="0"/>
            </a:endParaRPr>
          </a:p>
        </p:txBody>
      </p:sp>
      <p:sp>
        <p:nvSpPr>
          <p:cNvPr id="13" name="TextBox 12">
            <a:extLst>
              <a:ext uri="{FF2B5EF4-FFF2-40B4-BE49-F238E27FC236}">
                <a16:creationId xmlns:a16="http://schemas.microsoft.com/office/drawing/2014/main" id="{123C4517-1C8B-4BFD-951D-CE4E76D60067}"/>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1822697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47</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8" name="Rectangle 7">
            <a:extLst>
              <a:ext uri="{FF2B5EF4-FFF2-40B4-BE49-F238E27FC236}">
                <a16:creationId xmlns:a16="http://schemas.microsoft.com/office/drawing/2014/main" id="{C1D5AF37-E325-4503-9C03-CBFDBD300F9D}"/>
              </a:ext>
            </a:extLst>
          </p:cNvPr>
          <p:cNvSpPr/>
          <p:nvPr/>
        </p:nvSpPr>
        <p:spPr>
          <a:xfrm>
            <a:off x="985252" y="1429545"/>
            <a:ext cx="7899256" cy="707886"/>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Number the fused system starting from the first atom after the fusion point, following the rules in sequence: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465448"/>
          </a:xfrm>
          <a:prstGeom prst="rect">
            <a:avLst/>
          </a:prstGeom>
        </p:spPr>
        <p:txBody>
          <a:bodyPr wrap="square">
            <a:spAutoFit/>
          </a:bodyPr>
          <a:lstStyle/>
          <a:p>
            <a:pPr marL="342900" indent="-342900">
              <a:lnSpc>
                <a:spcPct val="150000"/>
              </a:lnSpc>
              <a:buFont typeface="+mj-lt"/>
              <a:buAutoNum type="arabicParenR"/>
            </a:pPr>
            <a:r>
              <a:rPr lang="en-US" dirty="0">
                <a:latin typeface="Palatino Linotype" panose="02040502050505030304" pitchFamily="18" charset="0"/>
              </a:rPr>
              <a:t>The heteroatoms </a:t>
            </a:r>
            <a:r>
              <a:rPr lang="en-US" dirty="0">
                <a:solidFill>
                  <a:srgbClr val="30ACEC"/>
                </a:solidFill>
                <a:latin typeface="Palatino Linotype" panose="02040502050505030304" pitchFamily="18" charset="0"/>
              </a:rPr>
              <a:t>saturated</a:t>
            </a:r>
            <a:r>
              <a:rPr lang="en-US" dirty="0">
                <a:latin typeface="Palatino Linotype" panose="02040502050505030304" pitchFamily="18" charset="0"/>
              </a:rPr>
              <a:t> will have the lowest possible numbers.</a:t>
            </a:r>
          </a:p>
        </p:txBody>
      </p:sp>
      <p:sp>
        <p:nvSpPr>
          <p:cNvPr id="20" name="TextBox 19">
            <a:extLst>
              <a:ext uri="{FF2B5EF4-FFF2-40B4-BE49-F238E27FC236}">
                <a16:creationId xmlns:a16="http://schemas.microsoft.com/office/drawing/2014/main" id="{8047428B-9F13-4082-A410-D768B0E9BC76}"/>
              </a:ext>
            </a:extLst>
          </p:cNvPr>
          <p:cNvSpPr txBox="1"/>
          <p:nvPr/>
        </p:nvSpPr>
        <p:spPr>
          <a:xfrm>
            <a:off x="4304371" y="3950308"/>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23" name="TextBox 22">
            <a:extLst>
              <a:ext uri="{FF2B5EF4-FFF2-40B4-BE49-F238E27FC236}">
                <a16:creationId xmlns:a16="http://schemas.microsoft.com/office/drawing/2014/main" id="{1D30E4C7-D3A0-4A2E-A7F0-9DA5F38FC9E3}"/>
              </a:ext>
            </a:extLst>
          </p:cNvPr>
          <p:cNvSpPr txBox="1"/>
          <p:nvPr/>
        </p:nvSpPr>
        <p:spPr>
          <a:xfrm>
            <a:off x="3163331" y="4213044"/>
            <a:ext cx="2946762"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1</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furo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imidazole</a:t>
            </a:r>
            <a:endParaRPr lang="en-US" b="1" dirty="0">
              <a:latin typeface="Palatino Linotype" panose="02040502050505030304" pitchFamily="18" charset="0"/>
            </a:endParaRPr>
          </a:p>
        </p:txBody>
      </p:sp>
      <p:graphicFrame>
        <p:nvGraphicFramePr>
          <p:cNvPr id="13" name="Object 12">
            <a:extLst>
              <a:ext uri="{FF2B5EF4-FFF2-40B4-BE49-F238E27FC236}">
                <a16:creationId xmlns:a16="http://schemas.microsoft.com/office/drawing/2014/main" id="{ED05CC95-87ED-418A-A32B-94F966647000}"/>
              </a:ext>
            </a:extLst>
          </p:cNvPr>
          <p:cNvGraphicFramePr>
            <a:graphicFrameLocks noChangeAspect="1"/>
          </p:cNvGraphicFramePr>
          <p:nvPr>
            <p:extLst>
              <p:ext uri="{D42A27DB-BD31-4B8C-83A1-F6EECF244321}">
                <p14:modId xmlns:p14="http://schemas.microsoft.com/office/powerpoint/2010/main" val="2156701242"/>
              </p:ext>
            </p:extLst>
          </p:nvPr>
        </p:nvGraphicFramePr>
        <p:xfrm>
          <a:off x="1462088" y="2779713"/>
          <a:ext cx="6613525" cy="1216025"/>
        </p:xfrm>
        <a:graphic>
          <a:graphicData uri="http://schemas.openxmlformats.org/presentationml/2006/ole">
            <mc:AlternateContent xmlns:mc="http://schemas.openxmlformats.org/markup-compatibility/2006">
              <mc:Choice xmlns:v="urn:schemas-microsoft-com:vml" Requires="v">
                <p:oleObj spid="_x0000_s49210" name="CS ChemDraw Drawing" r:id="rId3" imgW="5138584" imgH="947591" progId="ChemDraw.Document.6.0">
                  <p:embed/>
                </p:oleObj>
              </mc:Choice>
              <mc:Fallback>
                <p:oleObj name="CS ChemDraw Drawing" r:id="rId3" imgW="5138584" imgH="947591" progId="ChemDraw.Document.6.0">
                  <p:embed/>
                  <p:pic>
                    <p:nvPicPr>
                      <p:cNvPr id="7" name="Object 6">
                        <a:extLst>
                          <a:ext uri="{FF2B5EF4-FFF2-40B4-BE49-F238E27FC236}">
                            <a16:creationId xmlns:a16="http://schemas.microsoft.com/office/drawing/2014/main" id="{38E4B171-5AF1-4FCC-A0D2-600592A985DD}"/>
                          </a:ext>
                        </a:extLst>
                      </p:cNvPr>
                      <p:cNvPicPr/>
                      <p:nvPr/>
                    </p:nvPicPr>
                    <p:blipFill>
                      <a:blip r:embed="rId4"/>
                      <a:stretch>
                        <a:fillRect/>
                      </a:stretch>
                    </p:blipFill>
                    <p:spPr>
                      <a:xfrm>
                        <a:off x="1462088" y="2779713"/>
                        <a:ext cx="6613525" cy="121602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DBA44422-4E1E-4912-AC1F-CB6E2A14B604}"/>
              </a:ext>
            </a:extLst>
          </p:cNvPr>
          <p:cNvSpPr txBox="1"/>
          <p:nvPr/>
        </p:nvSpPr>
        <p:spPr>
          <a:xfrm>
            <a:off x="6804555" y="3979140"/>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5" name="Rectangle 14">
            <a:extLst>
              <a:ext uri="{FF2B5EF4-FFF2-40B4-BE49-F238E27FC236}">
                <a16:creationId xmlns:a16="http://schemas.microsoft.com/office/drawing/2014/main" id="{9226FF19-E059-4EC4-B12B-4819E026FB75}"/>
              </a:ext>
            </a:extLst>
          </p:cNvPr>
          <p:cNvSpPr/>
          <p:nvPr/>
        </p:nvSpPr>
        <p:spPr>
          <a:xfrm>
            <a:off x="1330157" y="4517867"/>
            <a:ext cx="7813843" cy="465448"/>
          </a:xfrm>
          <a:prstGeom prst="rect">
            <a:avLst/>
          </a:prstGeom>
        </p:spPr>
        <p:txBody>
          <a:bodyPr wrap="square">
            <a:spAutoFit/>
          </a:bodyPr>
          <a:lstStyle/>
          <a:p>
            <a:pPr marL="342900" indent="-342900">
              <a:lnSpc>
                <a:spcPct val="150000"/>
              </a:lnSpc>
              <a:buFont typeface="+mj-lt"/>
              <a:buAutoNum type="arabicParenR" startAt="2"/>
            </a:pPr>
            <a:r>
              <a:rPr lang="en-US" dirty="0">
                <a:latin typeface="Palatino Linotype" panose="02040502050505030304" pitchFamily="18" charset="0"/>
              </a:rPr>
              <a:t>The heteroatoms of higher priority will have the lowest numbers.</a:t>
            </a:r>
          </a:p>
        </p:txBody>
      </p:sp>
      <p:graphicFrame>
        <p:nvGraphicFramePr>
          <p:cNvPr id="22" name="Object 21">
            <a:extLst>
              <a:ext uri="{FF2B5EF4-FFF2-40B4-BE49-F238E27FC236}">
                <a16:creationId xmlns:a16="http://schemas.microsoft.com/office/drawing/2014/main" id="{39002F38-88A1-48DD-A4FD-B0DA19B42432}"/>
              </a:ext>
            </a:extLst>
          </p:cNvPr>
          <p:cNvGraphicFramePr>
            <a:graphicFrameLocks noChangeAspect="1"/>
          </p:cNvGraphicFramePr>
          <p:nvPr>
            <p:extLst>
              <p:ext uri="{D42A27DB-BD31-4B8C-83A1-F6EECF244321}">
                <p14:modId xmlns:p14="http://schemas.microsoft.com/office/powerpoint/2010/main" val="4150760056"/>
              </p:ext>
            </p:extLst>
          </p:nvPr>
        </p:nvGraphicFramePr>
        <p:xfrm>
          <a:off x="2738438" y="5011738"/>
          <a:ext cx="4195762" cy="1230312"/>
        </p:xfrm>
        <a:graphic>
          <a:graphicData uri="http://schemas.openxmlformats.org/presentationml/2006/ole">
            <mc:AlternateContent xmlns:mc="http://schemas.openxmlformats.org/markup-compatibility/2006">
              <mc:Choice xmlns:v="urn:schemas-microsoft-com:vml" Requires="v">
                <p:oleObj spid="_x0000_s49211" name="CS ChemDraw Drawing" r:id="rId5" imgW="3262442" imgH="958274" progId="ChemDraw.Document.6.0">
                  <p:embed/>
                </p:oleObj>
              </mc:Choice>
              <mc:Fallback>
                <p:oleObj name="CS ChemDraw Drawing" r:id="rId5" imgW="3262442" imgH="958274" progId="ChemDraw.Document.6.0">
                  <p:embed/>
                  <p:pic>
                    <p:nvPicPr>
                      <p:cNvPr id="13" name="Object 12">
                        <a:extLst>
                          <a:ext uri="{FF2B5EF4-FFF2-40B4-BE49-F238E27FC236}">
                            <a16:creationId xmlns:a16="http://schemas.microsoft.com/office/drawing/2014/main" id="{ED05CC95-87ED-418A-A32B-94F966647000}"/>
                          </a:ext>
                        </a:extLst>
                      </p:cNvPr>
                      <p:cNvPicPr/>
                      <p:nvPr/>
                    </p:nvPicPr>
                    <p:blipFill>
                      <a:blip r:embed="rId6"/>
                      <a:stretch>
                        <a:fillRect/>
                      </a:stretch>
                    </p:blipFill>
                    <p:spPr>
                      <a:xfrm>
                        <a:off x="2738438" y="5011738"/>
                        <a:ext cx="4195762" cy="1230312"/>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D35C9DED-F61E-4D36-8761-7E9060FC07C1}"/>
              </a:ext>
            </a:extLst>
          </p:cNvPr>
          <p:cNvSpPr txBox="1"/>
          <p:nvPr/>
        </p:nvSpPr>
        <p:spPr>
          <a:xfrm>
            <a:off x="2994455" y="6389816"/>
            <a:ext cx="3653480"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4,5-dihydro</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thieno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2,3-</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furan</a:t>
            </a:r>
            <a:endParaRPr lang="en-US" b="1" dirty="0">
              <a:latin typeface="Palatino Linotype" panose="02040502050505030304" pitchFamily="18" charset="0"/>
            </a:endParaRPr>
          </a:p>
        </p:txBody>
      </p:sp>
      <p:sp>
        <p:nvSpPr>
          <p:cNvPr id="25" name="TextBox 24">
            <a:extLst>
              <a:ext uri="{FF2B5EF4-FFF2-40B4-BE49-F238E27FC236}">
                <a16:creationId xmlns:a16="http://schemas.microsoft.com/office/drawing/2014/main" id="{C987E709-0A1E-4970-9C0A-D029F5BDB115}"/>
              </a:ext>
            </a:extLst>
          </p:cNvPr>
          <p:cNvSpPr txBox="1"/>
          <p:nvPr/>
        </p:nvSpPr>
        <p:spPr>
          <a:xfrm>
            <a:off x="5585355" y="6046838"/>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6" name="TextBox 15">
            <a:extLst>
              <a:ext uri="{FF2B5EF4-FFF2-40B4-BE49-F238E27FC236}">
                <a16:creationId xmlns:a16="http://schemas.microsoft.com/office/drawing/2014/main" id="{07D546C8-C62A-410F-AD6B-B2EC85A73B97}"/>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3038433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48</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6" name="Rectangle 5">
            <a:extLst>
              <a:ext uri="{FF2B5EF4-FFF2-40B4-BE49-F238E27FC236}">
                <a16:creationId xmlns:a16="http://schemas.microsoft.com/office/drawing/2014/main" id="{278EAA47-7BBA-4A4B-BFD0-2CB8980C0BEB}"/>
              </a:ext>
            </a:extLst>
          </p:cNvPr>
          <p:cNvSpPr/>
          <p:nvPr/>
        </p:nvSpPr>
        <p:spPr>
          <a:xfrm>
            <a:off x="1160089" y="2153608"/>
            <a:ext cx="7813843" cy="465448"/>
          </a:xfrm>
          <a:prstGeom prst="rect">
            <a:avLst/>
          </a:prstGeom>
        </p:spPr>
        <p:txBody>
          <a:bodyPr wrap="square">
            <a:spAutoFit/>
          </a:bodyPr>
          <a:lstStyle/>
          <a:p>
            <a:pPr marL="342900" indent="-342900">
              <a:lnSpc>
                <a:spcPct val="150000"/>
              </a:lnSpc>
              <a:buFont typeface="+mj-lt"/>
              <a:buAutoNum type="arabicParenR" startAt="3"/>
            </a:pPr>
            <a:r>
              <a:rPr lang="en-US" dirty="0">
                <a:latin typeface="Palatino Linotype" panose="02040502050505030304" pitchFamily="18" charset="0"/>
              </a:rPr>
              <a:t>The fusion carbon atoms will have the lowest possible numbers.</a:t>
            </a:r>
          </a:p>
        </p:txBody>
      </p:sp>
      <p:sp>
        <p:nvSpPr>
          <p:cNvPr id="20" name="TextBox 19">
            <a:extLst>
              <a:ext uri="{FF2B5EF4-FFF2-40B4-BE49-F238E27FC236}">
                <a16:creationId xmlns:a16="http://schemas.microsoft.com/office/drawing/2014/main" id="{8047428B-9F13-4082-A410-D768B0E9BC76}"/>
              </a:ext>
            </a:extLst>
          </p:cNvPr>
          <p:cNvSpPr txBox="1"/>
          <p:nvPr/>
        </p:nvSpPr>
        <p:spPr>
          <a:xfrm>
            <a:off x="6627441" y="3900881"/>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23" name="TextBox 22">
            <a:extLst>
              <a:ext uri="{FF2B5EF4-FFF2-40B4-BE49-F238E27FC236}">
                <a16:creationId xmlns:a16="http://schemas.microsoft.com/office/drawing/2014/main" id="{1D30E4C7-D3A0-4A2E-A7F0-9DA5F38FC9E3}"/>
              </a:ext>
            </a:extLst>
          </p:cNvPr>
          <p:cNvSpPr txBox="1"/>
          <p:nvPr/>
        </p:nvSpPr>
        <p:spPr>
          <a:xfrm>
            <a:off x="2403714" y="4200688"/>
            <a:ext cx="4417216" cy="369332"/>
          </a:xfrm>
          <a:prstGeom prst="rect">
            <a:avLst/>
          </a:prstGeom>
          <a:noFill/>
        </p:spPr>
        <p:txBody>
          <a:bodyPr wrap="square" rtlCol="0">
            <a:spAutoFit/>
          </a:bodyPr>
          <a:lstStyle/>
          <a:p>
            <a:pPr algn="ctr"/>
            <a:r>
              <a:rPr lang="en-US" b="1" dirty="0" err="1">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Imidazo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1,2-</a:t>
            </a:r>
            <a:r>
              <a:rPr lang="en-US" b="1" i="1" dirty="0">
                <a:solidFill>
                  <a:srgbClr val="30ACEC"/>
                </a:solidFill>
                <a:latin typeface="Palatino Linotype" panose="02040502050505030304" pitchFamily="18" charset="0"/>
              </a:rPr>
              <a:t>b</a:t>
            </a:r>
            <a:r>
              <a:rPr lang="en-US" b="1" dirty="0">
                <a:solidFill>
                  <a:srgbClr val="595959"/>
                </a:solidFill>
                <a:latin typeface="Palatino Linotype" panose="02040502050505030304" pitchFamily="18" charset="0"/>
              </a:rPr>
              <a:t>]</a:t>
            </a:r>
            <a:r>
              <a:rPr lang="en-US" b="1" dirty="0">
                <a:latin typeface="Palatino Linotype" panose="02040502050505030304" pitchFamily="18" charset="0"/>
              </a:rPr>
              <a:t>[1</a:t>
            </a:r>
            <a:r>
              <a:rPr lang="en-US" b="1" dirty="0">
                <a:effectLst>
                  <a:outerShdw blurRad="38100" dist="38100" dir="2700000" algn="tl">
                    <a:srgbClr val="000000">
                      <a:alpha val="43137"/>
                    </a:srgbClr>
                  </a:outerShdw>
                </a:effectLst>
                <a:latin typeface="Palatino Linotype" panose="02040502050505030304" pitchFamily="18" charset="0"/>
              </a:rPr>
              <a:t>,2,4]triazine imidazole</a:t>
            </a:r>
            <a:endParaRPr lang="en-US" b="1" dirty="0">
              <a:latin typeface="Palatino Linotype" panose="02040502050505030304" pitchFamily="18" charset="0"/>
            </a:endParaRPr>
          </a:p>
        </p:txBody>
      </p:sp>
      <p:graphicFrame>
        <p:nvGraphicFramePr>
          <p:cNvPr id="13" name="Object 12">
            <a:extLst>
              <a:ext uri="{FF2B5EF4-FFF2-40B4-BE49-F238E27FC236}">
                <a16:creationId xmlns:a16="http://schemas.microsoft.com/office/drawing/2014/main" id="{ED05CC95-87ED-418A-A32B-94F966647000}"/>
              </a:ext>
            </a:extLst>
          </p:cNvPr>
          <p:cNvGraphicFramePr>
            <a:graphicFrameLocks noChangeAspect="1"/>
          </p:cNvGraphicFramePr>
          <p:nvPr>
            <p:extLst>
              <p:ext uri="{D42A27DB-BD31-4B8C-83A1-F6EECF244321}">
                <p14:modId xmlns:p14="http://schemas.microsoft.com/office/powerpoint/2010/main" val="1040229521"/>
              </p:ext>
            </p:extLst>
          </p:nvPr>
        </p:nvGraphicFramePr>
        <p:xfrm>
          <a:off x="1566176" y="2617702"/>
          <a:ext cx="6481762" cy="1338262"/>
        </p:xfrm>
        <a:graphic>
          <a:graphicData uri="http://schemas.openxmlformats.org/presentationml/2006/ole">
            <mc:AlternateContent xmlns:mc="http://schemas.openxmlformats.org/markup-compatibility/2006">
              <mc:Choice xmlns:v="urn:schemas-microsoft-com:vml" Requires="v">
                <p:oleObj spid="_x0000_s50238" name="CS ChemDraw Drawing" r:id="rId3" imgW="5033209" imgH="1045317" progId="ChemDraw.Document.6.0">
                  <p:embed/>
                </p:oleObj>
              </mc:Choice>
              <mc:Fallback>
                <p:oleObj name="CS ChemDraw Drawing" r:id="rId3" imgW="5033209" imgH="1045317" progId="ChemDraw.Document.6.0">
                  <p:embed/>
                  <p:pic>
                    <p:nvPicPr>
                      <p:cNvPr id="13" name="Object 12">
                        <a:extLst>
                          <a:ext uri="{FF2B5EF4-FFF2-40B4-BE49-F238E27FC236}">
                            <a16:creationId xmlns:a16="http://schemas.microsoft.com/office/drawing/2014/main" id="{ED05CC95-87ED-418A-A32B-94F966647000}"/>
                          </a:ext>
                        </a:extLst>
                      </p:cNvPr>
                      <p:cNvPicPr/>
                      <p:nvPr/>
                    </p:nvPicPr>
                    <p:blipFill>
                      <a:blip r:embed="rId4"/>
                      <a:stretch>
                        <a:fillRect/>
                      </a:stretch>
                    </p:blipFill>
                    <p:spPr>
                      <a:xfrm>
                        <a:off x="1566176" y="2617702"/>
                        <a:ext cx="6481762" cy="1338262"/>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DBA44422-4E1E-4912-AC1F-CB6E2A14B604}"/>
              </a:ext>
            </a:extLst>
          </p:cNvPr>
          <p:cNvSpPr txBox="1"/>
          <p:nvPr/>
        </p:nvSpPr>
        <p:spPr>
          <a:xfrm>
            <a:off x="4357916" y="3843215"/>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5" name="Rectangle 14">
            <a:extLst>
              <a:ext uri="{FF2B5EF4-FFF2-40B4-BE49-F238E27FC236}">
                <a16:creationId xmlns:a16="http://schemas.microsoft.com/office/drawing/2014/main" id="{9226FF19-E059-4EC4-B12B-4819E026FB75}"/>
              </a:ext>
            </a:extLst>
          </p:cNvPr>
          <p:cNvSpPr/>
          <p:nvPr/>
        </p:nvSpPr>
        <p:spPr>
          <a:xfrm>
            <a:off x="1330157" y="4554937"/>
            <a:ext cx="7813843" cy="465448"/>
          </a:xfrm>
          <a:prstGeom prst="rect">
            <a:avLst/>
          </a:prstGeom>
        </p:spPr>
        <p:txBody>
          <a:bodyPr wrap="square">
            <a:spAutoFit/>
          </a:bodyPr>
          <a:lstStyle/>
          <a:p>
            <a:pPr marL="342900" indent="-342900">
              <a:lnSpc>
                <a:spcPct val="150000"/>
              </a:lnSpc>
              <a:buFont typeface="+mj-lt"/>
              <a:buAutoNum type="arabicParenR" startAt="4"/>
            </a:pPr>
            <a:r>
              <a:rPr lang="en-US" dirty="0">
                <a:latin typeface="Palatino Linotype" panose="02040502050505030304" pitchFamily="18" charset="0"/>
              </a:rPr>
              <a:t>The indicated hydrogen atoms will have the lowest numbers.</a:t>
            </a:r>
          </a:p>
        </p:txBody>
      </p:sp>
      <p:graphicFrame>
        <p:nvGraphicFramePr>
          <p:cNvPr id="22" name="Object 21">
            <a:extLst>
              <a:ext uri="{FF2B5EF4-FFF2-40B4-BE49-F238E27FC236}">
                <a16:creationId xmlns:a16="http://schemas.microsoft.com/office/drawing/2014/main" id="{39002F38-88A1-48DD-A4FD-B0DA19B42432}"/>
              </a:ext>
            </a:extLst>
          </p:cNvPr>
          <p:cNvGraphicFramePr>
            <a:graphicFrameLocks noChangeAspect="1"/>
          </p:cNvGraphicFramePr>
          <p:nvPr>
            <p:extLst>
              <p:ext uri="{D42A27DB-BD31-4B8C-83A1-F6EECF244321}">
                <p14:modId xmlns:p14="http://schemas.microsoft.com/office/powerpoint/2010/main" val="405695796"/>
              </p:ext>
            </p:extLst>
          </p:nvPr>
        </p:nvGraphicFramePr>
        <p:xfrm>
          <a:off x="2744788" y="5048250"/>
          <a:ext cx="4175125" cy="1158875"/>
        </p:xfrm>
        <a:graphic>
          <a:graphicData uri="http://schemas.openxmlformats.org/presentationml/2006/ole">
            <mc:AlternateContent xmlns:mc="http://schemas.openxmlformats.org/markup-compatibility/2006">
              <mc:Choice xmlns:v="urn:schemas-microsoft-com:vml" Requires="v">
                <p:oleObj spid="_x0000_s50239" name="CS ChemDraw Drawing" r:id="rId5" imgW="3242588" imgH="903278" progId="ChemDraw.Document.6.0">
                  <p:embed/>
                </p:oleObj>
              </mc:Choice>
              <mc:Fallback>
                <p:oleObj name="CS ChemDraw Drawing" r:id="rId5" imgW="3242588" imgH="903278" progId="ChemDraw.Document.6.0">
                  <p:embed/>
                  <p:pic>
                    <p:nvPicPr>
                      <p:cNvPr id="22" name="Object 21">
                        <a:extLst>
                          <a:ext uri="{FF2B5EF4-FFF2-40B4-BE49-F238E27FC236}">
                            <a16:creationId xmlns:a16="http://schemas.microsoft.com/office/drawing/2014/main" id="{39002F38-88A1-48DD-A4FD-B0DA19B42432}"/>
                          </a:ext>
                        </a:extLst>
                      </p:cNvPr>
                      <p:cNvPicPr/>
                      <p:nvPr/>
                    </p:nvPicPr>
                    <p:blipFill>
                      <a:blip r:embed="rId6"/>
                      <a:stretch>
                        <a:fillRect/>
                      </a:stretch>
                    </p:blipFill>
                    <p:spPr>
                      <a:xfrm>
                        <a:off x="2744788" y="5048250"/>
                        <a:ext cx="4175125" cy="1158875"/>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D35C9DED-F61E-4D36-8761-7E9060FC07C1}"/>
              </a:ext>
            </a:extLst>
          </p:cNvPr>
          <p:cNvSpPr txBox="1"/>
          <p:nvPr/>
        </p:nvSpPr>
        <p:spPr>
          <a:xfrm>
            <a:off x="2870888" y="6377459"/>
            <a:ext cx="3653480" cy="369332"/>
          </a:xfrm>
          <a:prstGeom prst="rect">
            <a:avLst/>
          </a:prstGeom>
          <a:noFill/>
        </p:spPr>
        <p:txBody>
          <a:bodyPr wrap="square" rtlCol="0">
            <a:spAutoFit/>
          </a:bodyPr>
          <a:lstStyle/>
          <a:p>
            <a:pPr algn="ctr"/>
            <a:r>
              <a:rPr lang="en-US" b="1" dirty="0">
                <a:solidFill>
                  <a:srgbClr val="595959"/>
                </a:solidFill>
                <a:latin typeface="Palatino Linotype" panose="02040502050505030304" pitchFamily="18" charset="0"/>
              </a:rPr>
              <a:t>4</a:t>
            </a:r>
            <a:r>
              <a:rPr lang="en-US" b="1" i="1" dirty="0">
                <a:solidFill>
                  <a:srgbClr val="595959"/>
                </a:solidFill>
                <a:latin typeface="Palatino Linotype" panose="02040502050505030304" pitchFamily="18" charset="0"/>
              </a:rPr>
              <a:t>H</a:t>
            </a:r>
            <a:r>
              <a:rPr lang="en-US" b="1" dirty="0">
                <a:solidFill>
                  <a:srgbClr val="595959"/>
                </a:solidFill>
                <a:latin typeface="Palatino Linotype" panose="02040502050505030304" pitchFamily="18" charset="0"/>
              </a:rPr>
              <a:t>-</a:t>
            </a:r>
            <a:r>
              <a:rPr lang="en-US"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dioxolo</a:t>
            </a:r>
            <a:r>
              <a:rPr lang="en-US" b="1" dirty="0">
                <a:solidFill>
                  <a:srgbClr val="595959"/>
                </a:solidFill>
                <a:latin typeface="Palatino Linotype" panose="02040502050505030304" pitchFamily="18" charset="0"/>
              </a:rPr>
              <a:t> [</a:t>
            </a:r>
            <a:r>
              <a:rPr lang="en-US" b="1" dirty="0">
                <a:solidFill>
                  <a:srgbClr val="30ACEC"/>
                </a:solidFill>
                <a:latin typeface="Palatino Linotype" panose="02040502050505030304" pitchFamily="18" charset="0"/>
              </a:rPr>
              <a:t>4,5-</a:t>
            </a:r>
            <a:r>
              <a:rPr lang="en-US" b="1" i="1" dirty="0">
                <a:solidFill>
                  <a:srgbClr val="30ACEC"/>
                </a:solidFill>
                <a:latin typeface="Palatino Linotype" panose="02040502050505030304" pitchFamily="18" charset="0"/>
              </a:rPr>
              <a:t>d</a:t>
            </a:r>
            <a:r>
              <a:rPr lang="en-US" b="1" dirty="0">
                <a:solidFill>
                  <a:srgbClr val="595959"/>
                </a:solidFill>
                <a:latin typeface="Palatino Linotype" panose="02040502050505030304" pitchFamily="18" charset="0"/>
              </a:rPr>
              <a:t>] </a:t>
            </a:r>
            <a:r>
              <a:rPr lang="en-US" b="1" dirty="0">
                <a:effectLst>
                  <a:outerShdw blurRad="38100" dist="38100" dir="2700000" algn="tl">
                    <a:srgbClr val="000000">
                      <a:alpha val="43137"/>
                    </a:srgbClr>
                  </a:outerShdw>
                </a:effectLst>
                <a:latin typeface="Palatino Linotype" panose="02040502050505030304" pitchFamily="18" charset="0"/>
              </a:rPr>
              <a:t>imidazole</a:t>
            </a:r>
            <a:endParaRPr lang="en-US" b="1" dirty="0">
              <a:latin typeface="Palatino Linotype" panose="02040502050505030304" pitchFamily="18" charset="0"/>
            </a:endParaRPr>
          </a:p>
        </p:txBody>
      </p:sp>
      <p:sp>
        <p:nvSpPr>
          <p:cNvPr id="25" name="TextBox 24">
            <a:extLst>
              <a:ext uri="{FF2B5EF4-FFF2-40B4-BE49-F238E27FC236}">
                <a16:creationId xmlns:a16="http://schemas.microsoft.com/office/drawing/2014/main" id="{C987E709-0A1E-4970-9C0A-D029F5BDB115}"/>
              </a:ext>
            </a:extLst>
          </p:cNvPr>
          <p:cNvSpPr txBox="1"/>
          <p:nvPr/>
        </p:nvSpPr>
        <p:spPr>
          <a:xfrm>
            <a:off x="5585355" y="6133336"/>
            <a:ext cx="786613" cy="307777"/>
          </a:xfrm>
          <a:prstGeom prst="rect">
            <a:avLst/>
          </a:prstGeom>
          <a:noFill/>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latin typeface="Palatino Linotype" panose="02040502050505030304" pitchFamily="18" charset="0"/>
              </a:rPr>
              <a:t>NOT</a:t>
            </a:r>
          </a:p>
        </p:txBody>
      </p:sp>
      <p:sp>
        <p:nvSpPr>
          <p:cNvPr id="16" name="TextBox 15">
            <a:extLst>
              <a:ext uri="{FF2B5EF4-FFF2-40B4-BE49-F238E27FC236}">
                <a16:creationId xmlns:a16="http://schemas.microsoft.com/office/drawing/2014/main" id="{2F188989-00D5-49CD-9A14-6801FDF60363}"/>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Fused Heterocyclic Compounds:</a:t>
            </a:r>
          </a:p>
        </p:txBody>
      </p:sp>
    </p:spTree>
    <p:extLst>
      <p:ext uri="{BB962C8B-B14F-4D97-AF65-F5344CB8AC3E}">
        <p14:creationId xmlns:p14="http://schemas.microsoft.com/office/powerpoint/2010/main" val="2492413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49</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514350" indent="-514350" algn="just">
              <a:lnSpc>
                <a:spcPct val="150000"/>
              </a:lnSpc>
              <a:buClr>
                <a:schemeClr val="tx1"/>
              </a:buClr>
              <a:buFont typeface="+mj-lt"/>
              <a:buAutoNum type="romanUcPeriod" startAt="3"/>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Identical systems connected by a single bond: </a:t>
            </a:r>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2. The </a:t>
            </a:r>
            <a:r>
              <a:rPr lang="en-US" sz="4400" b="1" dirty="0" err="1">
                <a:solidFill>
                  <a:srgbClr val="30ACEC"/>
                </a:solidFill>
                <a:effectLst>
                  <a:outerShdw blurRad="38100" dist="38100" dir="2700000" algn="tl">
                    <a:srgbClr val="000000">
                      <a:alpha val="43137"/>
                    </a:srgbClr>
                  </a:outerShdw>
                </a:effectLst>
              </a:rPr>
              <a:t>Hantzsch</a:t>
            </a:r>
            <a:r>
              <a:rPr lang="en-US" sz="4400" b="1" dirty="0">
                <a:solidFill>
                  <a:srgbClr val="30ACEC"/>
                </a:solidFill>
                <a:effectLst>
                  <a:outerShdw blurRad="38100" dist="38100" dir="2700000" algn="tl">
                    <a:srgbClr val="000000">
                      <a:alpha val="43137"/>
                    </a:srgbClr>
                  </a:outerShdw>
                </a:effectLst>
              </a:rPr>
              <a:t>-Widman Nomenclature</a:t>
            </a:r>
          </a:p>
        </p:txBody>
      </p:sp>
      <p:sp>
        <p:nvSpPr>
          <p:cNvPr id="9" name="Rectangle 8">
            <a:extLst>
              <a:ext uri="{FF2B5EF4-FFF2-40B4-BE49-F238E27FC236}">
                <a16:creationId xmlns:a16="http://schemas.microsoft.com/office/drawing/2014/main" id="{9805BF25-30E5-4845-83A0-37ACFE9108D0}"/>
              </a:ext>
            </a:extLst>
          </p:cNvPr>
          <p:cNvSpPr/>
          <p:nvPr/>
        </p:nvSpPr>
        <p:spPr>
          <a:xfrm>
            <a:off x="985252" y="1429545"/>
            <a:ext cx="7874543" cy="1015663"/>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These compounds are classified using </a:t>
            </a:r>
            <a:r>
              <a:rPr lang="en-US" sz="2000" i="1" u="sng" dirty="0">
                <a:solidFill>
                  <a:srgbClr val="30ACEC"/>
                </a:solidFill>
                <a:latin typeface="Palatino Linotype" panose="02040502050505030304" pitchFamily="18" charset="0"/>
              </a:rPr>
              <a:t>prefixes</a:t>
            </a:r>
            <a:r>
              <a:rPr lang="en-US" sz="2000" u="sng" dirty="0">
                <a:latin typeface="Palatino Linotype" panose="02040502050505030304" pitchFamily="18" charset="0"/>
              </a:rPr>
              <a:t>;</a:t>
            </a:r>
            <a:r>
              <a:rPr lang="en-US" sz="2000" i="1" u="sng" dirty="0">
                <a:solidFill>
                  <a:srgbClr val="30ACEC"/>
                </a:solidFill>
                <a:latin typeface="Palatino Linotype" panose="02040502050505030304" pitchFamily="18" charset="0"/>
              </a:rPr>
              <a:t> </a:t>
            </a:r>
            <a:r>
              <a:rPr lang="en-US" sz="2000" i="1" u="sng" dirty="0">
                <a:latin typeface="Palatino Linotype" panose="02040502050505030304" pitchFamily="18" charset="0"/>
              </a:rPr>
              <a:t>bi</a:t>
            </a:r>
            <a:r>
              <a:rPr lang="en-US" sz="2000" u="sng" dirty="0">
                <a:latin typeface="Palatino Linotype" panose="02040502050505030304" pitchFamily="18" charset="0"/>
              </a:rPr>
              <a:t>-, </a:t>
            </a:r>
            <a:r>
              <a:rPr lang="en-US" sz="2000" i="1" u="sng" dirty="0">
                <a:latin typeface="Palatino Linotype" panose="02040502050505030304" pitchFamily="18" charset="0"/>
              </a:rPr>
              <a:t>tert</a:t>
            </a:r>
            <a:r>
              <a:rPr lang="en-US" sz="2000" u="sng" dirty="0">
                <a:latin typeface="Palatino Linotype" panose="02040502050505030304" pitchFamily="18" charset="0"/>
              </a:rPr>
              <a:t>-, and </a:t>
            </a:r>
            <a:r>
              <a:rPr lang="en-US" sz="2000" i="1" u="sng" dirty="0" err="1">
                <a:latin typeface="Palatino Linotype" panose="02040502050505030304" pitchFamily="18" charset="0"/>
              </a:rPr>
              <a:t>quater</a:t>
            </a:r>
            <a:r>
              <a:rPr lang="en-US" sz="2000" u="sng" dirty="0">
                <a:latin typeface="Palatino Linotype" panose="02040502050505030304" pitchFamily="18" charset="0"/>
              </a:rPr>
              <a:t>-, based on the number of systems, with the bonding specified accordingly:</a:t>
            </a:r>
          </a:p>
        </p:txBody>
      </p:sp>
      <p:graphicFrame>
        <p:nvGraphicFramePr>
          <p:cNvPr id="8" name="Object 7">
            <a:extLst>
              <a:ext uri="{FF2B5EF4-FFF2-40B4-BE49-F238E27FC236}">
                <a16:creationId xmlns:a16="http://schemas.microsoft.com/office/drawing/2014/main" id="{7A8B48F4-6C85-4001-BA90-6E6CC269772B}"/>
              </a:ext>
            </a:extLst>
          </p:cNvPr>
          <p:cNvGraphicFramePr>
            <a:graphicFrameLocks noChangeAspect="1"/>
          </p:cNvGraphicFramePr>
          <p:nvPr>
            <p:extLst>
              <p:ext uri="{D42A27DB-BD31-4B8C-83A1-F6EECF244321}">
                <p14:modId xmlns:p14="http://schemas.microsoft.com/office/powerpoint/2010/main" val="310672990"/>
              </p:ext>
            </p:extLst>
          </p:nvPr>
        </p:nvGraphicFramePr>
        <p:xfrm>
          <a:off x="1327279" y="2859560"/>
          <a:ext cx="6840537" cy="1625600"/>
        </p:xfrm>
        <a:graphic>
          <a:graphicData uri="http://schemas.openxmlformats.org/presentationml/2006/ole">
            <mc:AlternateContent xmlns:mc="http://schemas.openxmlformats.org/markup-compatibility/2006">
              <mc:Choice xmlns:v="urn:schemas-microsoft-com:vml" Requires="v">
                <p:oleObj spid="_x0000_s51228" name="CS ChemDraw Drawing" r:id="rId3" imgW="5313828" imgH="1269258" progId="ChemDraw.Document.6.0">
                  <p:embed/>
                </p:oleObj>
              </mc:Choice>
              <mc:Fallback>
                <p:oleObj name="CS ChemDraw Drawing" r:id="rId3" imgW="5313828" imgH="1269258" progId="ChemDraw.Document.6.0">
                  <p:embed/>
                  <p:pic>
                    <p:nvPicPr>
                      <p:cNvPr id="13" name="Object 12">
                        <a:extLst>
                          <a:ext uri="{FF2B5EF4-FFF2-40B4-BE49-F238E27FC236}">
                            <a16:creationId xmlns:a16="http://schemas.microsoft.com/office/drawing/2014/main" id="{ED05CC95-87ED-418A-A32B-94F966647000}"/>
                          </a:ext>
                        </a:extLst>
                      </p:cNvPr>
                      <p:cNvPicPr/>
                      <p:nvPr/>
                    </p:nvPicPr>
                    <p:blipFill>
                      <a:blip r:embed="rId4"/>
                      <a:stretch>
                        <a:fillRect/>
                      </a:stretch>
                    </p:blipFill>
                    <p:spPr>
                      <a:xfrm>
                        <a:off x="1327279" y="2859560"/>
                        <a:ext cx="6840537" cy="16256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6120BA1-89B0-4716-B8A3-E466D299C23D}"/>
              </a:ext>
            </a:extLst>
          </p:cNvPr>
          <p:cNvSpPr txBox="1"/>
          <p:nvPr/>
        </p:nvSpPr>
        <p:spPr>
          <a:xfrm>
            <a:off x="1439887" y="4521964"/>
            <a:ext cx="2069432" cy="369332"/>
          </a:xfrm>
          <a:prstGeom prst="rect">
            <a:avLst/>
          </a:prstGeom>
          <a:noFill/>
        </p:spPr>
        <p:txBody>
          <a:bodyPr wrap="square" rtlCol="0">
            <a:spAutoFit/>
          </a:bodyPr>
          <a:lstStyle/>
          <a:p>
            <a:pPr algn="ctr"/>
            <a:r>
              <a:rPr lang="en-US" b="1" dirty="0">
                <a:solidFill>
                  <a:srgbClr val="30ACEC"/>
                </a:solidFill>
                <a:latin typeface="Palatino Linotype" panose="02040502050505030304" pitchFamily="18" charset="0"/>
              </a:rPr>
              <a:t>2,2’</a:t>
            </a:r>
            <a:r>
              <a:rPr lang="en-US" b="1" dirty="0">
                <a:effectLst>
                  <a:outerShdw blurRad="38100" dist="38100" dir="2700000" algn="tl">
                    <a:srgbClr val="000000">
                      <a:alpha val="43137"/>
                    </a:srgbClr>
                  </a:outerShdw>
                </a:effectLst>
                <a:latin typeface="Palatino Linotype" panose="02040502050505030304" pitchFamily="18" charset="0"/>
              </a:rPr>
              <a:t>-Bipyridine</a:t>
            </a:r>
          </a:p>
        </p:txBody>
      </p:sp>
      <p:sp>
        <p:nvSpPr>
          <p:cNvPr id="11" name="TextBox 10">
            <a:extLst>
              <a:ext uri="{FF2B5EF4-FFF2-40B4-BE49-F238E27FC236}">
                <a16:creationId xmlns:a16="http://schemas.microsoft.com/office/drawing/2014/main" id="{54FD5ACA-F4BE-43D4-B0EF-F2C5E843B92E}"/>
              </a:ext>
            </a:extLst>
          </p:cNvPr>
          <p:cNvSpPr txBox="1"/>
          <p:nvPr/>
        </p:nvSpPr>
        <p:spPr>
          <a:xfrm>
            <a:off x="4978038" y="4563153"/>
            <a:ext cx="2658438" cy="369332"/>
          </a:xfrm>
          <a:prstGeom prst="rect">
            <a:avLst/>
          </a:prstGeom>
          <a:noFill/>
        </p:spPr>
        <p:txBody>
          <a:bodyPr wrap="square" rtlCol="0">
            <a:spAutoFit/>
          </a:bodyPr>
          <a:lstStyle/>
          <a:p>
            <a:pPr algn="ctr"/>
            <a:r>
              <a:rPr lang="en-US" b="1" dirty="0">
                <a:solidFill>
                  <a:srgbClr val="30ACEC"/>
                </a:solidFill>
                <a:latin typeface="Palatino Linotype" panose="02040502050505030304" pitchFamily="18" charset="0"/>
              </a:rPr>
              <a:t>2,2’: 4,3’</a:t>
            </a:r>
            <a:r>
              <a:rPr lang="en-US" b="1" dirty="0">
                <a:effectLst>
                  <a:outerShdw blurRad="38100" dist="38100" dir="2700000" algn="tl">
                    <a:srgbClr val="000000">
                      <a:alpha val="43137"/>
                    </a:srgbClr>
                  </a:outerShdw>
                </a:effectLst>
                <a:latin typeface="Palatino Linotype" panose="02040502050505030304" pitchFamily="18" charset="0"/>
              </a:rPr>
              <a:t>-Terthiophene</a:t>
            </a:r>
          </a:p>
        </p:txBody>
      </p:sp>
    </p:spTree>
    <p:extLst>
      <p:ext uri="{BB962C8B-B14F-4D97-AF65-F5344CB8AC3E}">
        <p14:creationId xmlns:p14="http://schemas.microsoft.com/office/powerpoint/2010/main" val="264274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768350" y="1238250"/>
            <a:ext cx="8248650" cy="2353529"/>
          </a:xfrm>
          <a:prstGeom prst="rect">
            <a:avLst/>
          </a:prstGeom>
          <a:noFill/>
        </p:spPr>
        <p:txBody>
          <a:bodyPr wrap="square" rtlCol="0">
            <a:spAutoFit/>
          </a:bodyPr>
          <a:lstStyle/>
          <a:p>
            <a:pPr marL="457200" indent="-457200" algn="just">
              <a:lnSpc>
                <a:spcPct val="150000"/>
              </a:lnSpc>
              <a:buFont typeface="+mj-lt"/>
              <a:buAutoNum type="alphaUcPeriod"/>
            </a:pPr>
            <a:r>
              <a:rPr lang="en-US" sz="2000" b="1" u="sng" dirty="0">
                <a:solidFill>
                  <a:schemeClr val="tx1">
                    <a:lumMod val="50000"/>
                  </a:schemeClr>
                </a:solidFill>
                <a:latin typeface="Palatino Linotype" panose="02040502050505030304" pitchFamily="18" charset="0"/>
              </a:rPr>
              <a:t>Heterocyclic compounds can be classified into three types based on their general structural;</a:t>
            </a:r>
          </a:p>
          <a:p>
            <a:pPr marL="914400" lvl="1" indent="-457200" algn="just">
              <a:lnSpc>
                <a:spcPct val="150000"/>
              </a:lnSpc>
              <a:buClr>
                <a:schemeClr val="tx1"/>
              </a:buClr>
              <a:buFont typeface="+mj-lt"/>
              <a:buAutoNum type="arabicPeriod"/>
            </a:pPr>
            <a:r>
              <a:rPr lang="en-US" sz="2000" dirty="0">
                <a:solidFill>
                  <a:srgbClr val="30ACEC"/>
                </a:solidFill>
                <a:latin typeface="Palatino Linotype" panose="02040502050505030304" pitchFamily="18" charset="0"/>
              </a:rPr>
              <a:t>Saturated </a:t>
            </a:r>
            <a:r>
              <a:rPr lang="en-US" sz="2000" dirty="0">
                <a:solidFill>
                  <a:schemeClr val="tx1">
                    <a:lumMod val="50000"/>
                  </a:schemeClr>
                </a:solidFill>
                <a:latin typeface="Palatino Linotype" panose="02040502050505030304" pitchFamily="18" charset="0"/>
              </a:rPr>
              <a:t>systems – Heterocycloalkanes</a:t>
            </a:r>
            <a:endParaRPr lang="en-US" sz="2000" dirty="0">
              <a:solidFill>
                <a:srgbClr val="30ACEC"/>
              </a:solidFill>
              <a:latin typeface="Palatino Linotype" panose="02040502050505030304" pitchFamily="18" charset="0"/>
            </a:endParaRPr>
          </a:p>
          <a:p>
            <a:pPr marL="914400" lvl="1" indent="-457200" algn="just">
              <a:lnSpc>
                <a:spcPct val="150000"/>
              </a:lnSpc>
              <a:buFont typeface="+mj-lt"/>
              <a:buAutoNum type="arabicPeriod"/>
            </a:pPr>
            <a:r>
              <a:rPr lang="en-US" sz="2000" dirty="0">
                <a:latin typeface="Palatino Linotype" panose="02040502050505030304" pitchFamily="18" charset="0"/>
              </a:rPr>
              <a:t>Partially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systems – </a:t>
            </a:r>
            <a:r>
              <a:rPr lang="en-US" sz="2000" dirty="0" err="1">
                <a:solidFill>
                  <a:schemeClr val="tx1">
                    <a:lumMod val="50000"/>
                  </a:schemeClr>
                </a:solidFill>
                <a:latin typeface="Palatino Linotype" panose="02040502050505030304" pitchFamily="18" charset="0"/>
              </a:rPr>
              <a:t>Heterocycloalkenes</a:t>
            </a:r>
            <a:endParaRPr lang="en-US" sz="2000" dirty="0">
              <a:latin typeface="Palatino Linotype" panose="02040502050505030304" pitchFamily="18" charset="0"/>
            </a:endParaRPr>
          </a:p>
          <a:p>
            <a:pPr marL="914400" lvl="1" indent="-457200" algn="just">
              <a:lnSpc>
                <a:spcPct val="150000"/>
              </a:lnSpc>
              <a:buClr>
                <a:schemeClr val="tx1"/>
              </a:buClr>
              <a:buFont typeface="+mj-lt"/>
              <a:buAutoNum type="arabicPeriod"/>
            </a:pPr>
            <a:r>
              <a:rPr lang="en-US" sz="2000" dirty="0">
                <a:solidFill>
                  <a:srgbClr val="30ACEC"/>
                </a:solidFill>
                <a:latin typeface="Palatino Linotype" panose="02040502050505030304" pitchFamily="18" charset="0"/>
              </a:rPr>
              <a:t>Aromatic </a:t>
            </a:r>
            <a:r>
              <a:rPr lang="en-US" sz="2000" dirty="0">
                <a:latin typeface="Palatino Linotype" panose="02040502050505030304" pitchFamily="18" charset="0"/>
              </a:rPr>
              <a:t>systems - </a:t>
            </a:r>
            <a:r>
              <a:rPr lang="en-US" sz="2000" dirty="0" err="1">
                <a:solidFill>
                  <a:schemeClr val="tx1">
                    <a:lumMod val="50000"/>
                  </a:schemeClr>
                </a:solidFill>
                <a:latin typeface="Palatino Linotype" panose="02040502050505030304" pitchFamily="18" charset="0"/>
              </a:rPr>
              <a:t>Heteroannulenes</a:t>
            </a:r>
            <a:endParaRPr lang="en-US" sz="2000" dirty="0">
              <a:solidFill>
                <a:schemeClr val="tx1">
                  <a:lumMod val="50000"/>
                </a:schemeClr>
              </a:solidFill>
              <a:latin typeface="Palatino Linotype" panose="02040502050505030304" pitchFamily="18" charset="0"/>
            </a:endParaRPr>
          </a:p>
        </p:txBody>
      </p:sp>
      <p:sp>
        <p:nvSpPr>
          <p:cNvPr id="5" name="TextBox 4">
            <a:extLst>
              <a:ext uri="{FF2B5EF4-FFF2-40B4-BE49-F238E27FC236}">
                <a16:creationId xmlns:a16="http://schemas.microsoft.com/office/drawing/2014/main" id="{23FE0EC0-FD88-4847-B7D0-B92AA0638AF8}"/>
              </a:ext>
            </a:extLst>
          </p:cNvPr>
          <p:cNvSpPr txBox="1"/>
          <p:nvPr/>
        </p:nvSpPr>
        <p:spPr>
          <a:xfrm>
            <a:off x="447074" y="3240045"/>
            <a:ext cx="8248650" cy="2661306"/>
          </a:xfrm>
          <a:prstGeom prst="rect">
            <a:avLst/>
          </a:prstGeom>
          <a:noFill/>
        </p:spPr>
        <p:txBody>
          <a:bodyPr wrap="square" rtlCol="0">
            <a:spAutoFit/>
          </a:bodyPr>
          <a:lstStyle/>
          <a:p>
            <a:pPr algn="just"/>
            <a:endParaRPr lang="en-US" sz="2000" dirty="0">
              <a:solidFill>
                <a:schemeClr val="tx1">
                  <a:lumMod val="50000"/>
                </a:schemeClr>
              </a:solidFill>
              <a:latin typeface="Palatino Linotype" panose="02040502050505030304" pitchFamily="18" charset="0"/>
            </a:endParaRPr>
          </a:p>
          <a:p>
            <a:pPr marL="457200" indent="-457200" algn="just">
              <a:lnSpc>
                <a:spcPct val="150000"/>
              </a:lnSpc>
              <a:buFont typeface="+mj-lt"/>
              <a:buAutoNum type="alphaUcPeriod" startAt="2"/>
            </a:pPr>
            <a:r>
              <a:rPr lang="en-US" sz="2000" b="1" u="sng" dirty="0">
                <a:solidFill>
                  <a:schemeClr val="tx1">
                    <a:lumMod val="50000"/>
                  </a:schemeClr>
                </a:solidFill>
                <a:latin typeface="Palatino Linotype" panose="02040502050505030304" pitchFamily="18" charset="0"/>
              </a:rPr>
              <a:t>Heterocyclic compounds can be classified into two types based on the variety of structure; </a:t>
            </a:r>
            <a:endParaRPr lang="en-AU" sz="2000" b="1" u="sng" dirty="0">
              <a:solidFill>
                <a:schemeClr val="tx1">
                  <a:lumMod val="50000"/>
                </a:schemeClr>
              </a:solidFill>
              <a:latin typeface="Palatino Linotype" panose="02040502050505030304" pitchFamily="18" charset="0"/>
            </a:endParaRPr>
          </a:p>
          <a:p>
            <a:pPr marL="914400" lvl="1" indent="-457200" algn="just">
              <a:lnSpc>
                <a:spcPct val="150000"/>
              </a:lnSpc>
              <a:buFont typeface="+mj-lt"/>
              <a:buAutoNum type="arabicPeriod"/>
            </a:pPr>
            <a:r>
              <a:rPr lang="en-AU" sz="2000" dirty="0">
                <a:solidFill>
                  <a:schemeClr val="tx1">
                    <a:lumMod val="50000"/>
                  </a:schemeClr>
                </a:solidFill>
                <a:latin typeface="Palatino Linotype" panose="02040502050505030304" pitchFamily="18" charset="0"/>
              </a:rPr>
              <a:t>Five membered </a:t>
            </a:r>
            <a:r>
              <a:rPr lang="en-US" sz="2000" dirty="0">
                <a:solidFill>
                  <a:schemeClr val="tx1">
                    <a:lumMod val="50000"/>
                  </a:schemeClr>
                </a:solidFill>
                <a:latin typeface="Palatino Linotype" panose="02040502050505030304" pitchFamily="18" charset="0"/>
              </a:rPr>
              <a:t>heterocyclic compounds</a:t>
            </a:r>
          </a:p>
          <a:p>
            <a:pPr marL="914400" lvl="1" indent="-457200" algn="just">
              <a:lnSpc>
                <a:spcPct val="150000"/>
              </a:lnSpc>
              <a:buFont typeface="+mj-lt"/>
              <a:buAutoNum type="arabicPeriod"/>
            </a:pPr>
            <a:r>
              <a:rPr lang="en-AU" sz="2000">
                <a:solidFill>
                  <a:schemeClr val="tx1">
                    <a:lumMod val="50000"/>
                  </a:schemeClr>
                </a:solidFill>
                <a:latin typeface="Palatino Linotype" panose="02040502050505030304" pitchFamily="18" charset="0"/>
              </a:rPr>
              <a:t>Six membered </a:t>
            </a:r>
            <a:r>
              <a:rPr lang="en-US" sz="2000">
                <a:solidFill>
                  <a:schemeClr val="tx1">
                    <a:lumMod val="50000"/>
                  </a:schemeClr>
                </a:solidFill>
                <a:latin typeface="Palatino Linotype" panose="02040502050505030304" pitchFamily="18" charset="0"/>
              </a:rPr>
              <a:t>heterocyclic compounds </a:t>
            </a:r>
          </a:p>
          <a:p>
            <a:pPr marL="914400" lvl="1" indent="-457200" algn="just">
              <a:lnSpc>
                <a:spcPct val="150000"/>
              </a:lnSpc>
              <a:buFont typeface="+mj-lt"/>
              <a:buAutoNum type="arabicPeriod"/>
            </a:pPr>
            <a:r>
              <a:rPr lang="en-US" sz="2000" dirty="0">
                <a:solidFill>
                  <a:schemeClr val="tx1">
                    <a:lumMod val="50000"/>
                  </a:schemeClr>
                </a:solidFill>
                <a:latin typeface="Palatino Linotype" panose="02040502050505030304" pitchFamily="18" charset="0"/>
              </a:rPr>
              <a:t>Fused or condensed</a:t>
            </a:r>
            <a:r>
              <a:rPr lang="en-AU" sz="2000">
                <a:solidFill>
                  <a:schemeClr val="tx1">
                    <a:lumMod val="50000"/>
                  </a:schemeClr>
                </a:solidFill>
                <a:latin typeface="Palatino Linotype" panose="02040502050505030304" pitchFamily="18" charset="0"/>
              </a:rPr>
              <a:t> </a:t>
            </a:r>
            <a:r>
              <a:rPr lang="en-US" sz="2000">
                <a:solidFill>
                  <a:schemeClr val="tx1">
                    <a:lumMod val="50000"/>
                  </a:schemeClr>
                </a:solidFill>
                <a:latin typeface="Palatino Linotype" panose="02040502050505030304" pitchFamily="18" charset="0"/>
              </a:rPr>
              <a:t>heterocyclic compounds </a:t>
            </a:r>
          </a:p>
        </p:txBody>
      </p:sp>
    </p:spTree>
    <p:extLst>
      <p:ext uri="{BB962C8B-B14F-4D97-AF65-F5344CB8AC3E}">
        <p14:creationId xmlns:p14="http://schemas.microsoft.com/office/powerpoint/2010/main" val="4282052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50</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3. The Replacement Nomenclature</a:t>
            </a:r>
          </a:p>
        </p:txBody>
      </p:sp>
      <p:sp>
        <p:nvSpPr>
          <p:cNvPr id="8" name="TextBox 7">
            <a:extLst>
              <a:ext uri="{FF2B5EF4-FFF2-40B4-BE49-F238E27FC236}">
                <a16:creationId xmlns:a16="http://schemas.microsoft.com/office/drawing/2014/main" id="{A89D2ABE-1EC9-4116-B318-28D0E8C5EDFF}"/>
              </a:ext>
            </a:extLst>
          </p:cNvPr>
          <p:cNvSpPr txBox="1"/>
          <p:nvPr/>
        </p:nvSpPr>
        <p:spPr>
          <a:xfrm>
            <a:off x="840542" y="1238250"/>
            <a:ext cx="7918447" cy="3276859"/>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In replacement nomenclature, the name of a heterocycle is derived from the name of the corresponding carbocycle, with a </a:t>
            </a:r>
            <a:r>
              <a:rPr lang="en-US" sz="2000" i="1" dirty="0">
                <a:solidFill>
                  <a:srgbClr val="30ACEC"/>
                </a:solidFill>
                <a:latin typeface="Palatino Linotype" panose="02040502050505030304" pitchFamily="18" charset="0"/>
              </a:rPr>
              <a:t>prefix</a:t>
            </a:r>
            <a:r>
              <a:rPr lang="en-US" sz="2000" dirty="0">
                <a:solidFill>
                  <a:schemeClr val="tx1">
                    <a:lumMod val="50000"/>
                  </a:schemeClr>
                </a:solidFill>
                <a:latin typeface="Palatino Linotype" panose="02040502050505030304" pitchFamily="18" charset="0"/>
              </a:rPr>
              <a:t> added to indicate the specific heteroatom present in the ring. For example, "</a:t>
            </a:r>
            <a:r>
              <a:rPr lang="en-US" sz="2000" b="1" dirty="0" err="1">
                <a:solidFill>
                  <a:srgbClr val="0070C0"/>
                </a:solidFill>
                <a:latin typeface="Palatino Linotype" panose="02040502050505030304" pitchFamily="18" charset="0"/>
              </a:rPr>
              <a:t>aza</a:t>
            </a:r>
            <a:r>
              <a:rPr lang="en-US" sz="2000" dirty="0">
                <a:solidFill>
                  <a:schemeClr val="tx1">
                    <a:lumMod val="50000"/>
                  </a:schemeClr>
                </a:solidFill>
                <a:latin typeface="Palatino Linotype" panose="02040502050505030304" pitchFamily="18" charset="0"/>
              </a:rPr>
              <a:t>," "</a:t>
            </a:r>
            <a:r>
              <a:rPr lang="en-US" sz="2000" b="1" dirty="0" err="1">
                <a:solidFill>
                  <a:srgbClr val="FF0000"/>
                </a:solidFill>
                <a:latin typeface="Palatino Linotype" panose="02040502050505030304" pitchFamily="18" charset="0"/>
              </a:rPr>
              <a:t>oxa</a:t>
            </a:r>
            <a:r>
              <a:rPr lang="en-US" sz="2000" dirty="0">
                <a:solidFill>
                  <a:schemeClr val="tx1">
                    <a:lumMod val="50000"/>
                  </a:schemeClr>
                </a:solidFill>
                <a:latin typeface="Palatino Linotype" panose="02040502050505030304" pitchFamily="18" charset="0"/>
              </a:rPr>
              <a:t>," and "</a:t>
            </a:r>
            <a:r>
              <a:rPr lang="en-US" sz="2000" b="1" dirty="0" err="1">
                <a:solidFill>
                  <a:schemeClr val="accent3"/>
                </a:solidFill>
                <a:latin typeface="Palatino Linotype" panose="02040502050505030304" pitchFamily="18" charset="0"/>
              </a:rPr>
              <a:t>thia</a:t>
            </a:r>
            <a:r>
              <a:rPr lang="en-US" sz="2000" dirty="0">
                <a:solidFill>
                  <a:schemeClr val="tx1">
                    <a:lumMod val="50000"/>
                  </a:schemeClr>
                </a:solidFill>
                <a:latin typeface="Palatino Linotype" panose="02040502050505030304" pitchFamily="18" charset="0"/>
              </a:rPr>
              <a:t>" are </a:t>
            </a:r>
            <a:r>
              <a:rPr lang="en-US" sz="2000" i="1" dirty="0">
                <a:solidFill>
                  <a:srgbClr val="30ACEC"/>
                </a:solidFill>
                <a:latin typeface="Palatino Linotype" panose="02040502050505030304" pitchFamily="18" charset="0"/>
              </a:rPr>
              <a:t>prefixes</a:t>
            </a:r>
            <a:r>
              <a:rPr lang="en-US" sz="2000" dirty="0">
                <a:solidFill>
                  <a:schemeClr val="tx1">
                    <a:lumMod val="50000"/>
                  </a:schemeClr>
                </a:solidFill>
                <a:latin typeface="Palatino Linotype" panose="02040502050505030304" pitchFamily="18" charset="0"/>
              </a:rPr>
              <a:t> used for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chemeClr val="tx1">
                    <a:lumMod val="50000"/>
                  </a:schemeClr>
                </a:solidFill>
                <a:latin typeface="Palatino Linotype" panose="02040502050505030304" pitchFamily="18" charset="0"/>
              </a:rPr>
              <a:t>’,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chemeClr val="tx1">
                    <a:lumMod val="50000"/>
                  </a:schemeClr>
                </a:solidFill>
                <a:latin typeface="Palatino Linotype" panose="02040502050505030304" pitchFamily="18" charset="0"/>
              </a:rPr>
              <a:t>’, and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chemeClr val="tx1">
                    <a:lumMod val="50000"/>
                  </a:schemeClr>
                </a:solidFill>
                <a:latin typeface="Palatino Linotype" panose="02040502050505030304" pitchFamily="18" charset="0"/>
              </a:rPr>
              <a:t>’ atoms, respectively. The numbering of heterocyclic rings is done in a way that assigns the lowest possible number to the heteroatom. </a:t>
            </a:r>
          </a:p>
        </p:txBody>
      </p:sp>
    </p:spTree>
    <p:extLst>
      <p:ext uri="{BB962C8B-B14F-4D97-AF65-F5344CB8AC3E}">
        <p14:creationId xmlns:p14="http://schemas.microsoft.com/office/powerpoint/2010/main" val="4093086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51</a:t>
            </a:fld>
            <a:endParaRPr lang="en-US"/>
          </a:p>
        </p:txBody>
      </p:sp>
      <p:sp>
        <p:nvSpPr>
          <p:cNvPr id="4" name="Title 12">
            <a:extLst>
              <a:ext uri="{FF2B5EF4-FFF2-40B4-BE49-F238E27FC236}">
                <a16:creationId xmlns:a16="http://schemas.microsoft.com/office/drawing/2014/main" id="{BC549554-4DB7-4A4F-B030-A1BCDCCA09AD}"/>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3. The Replacement Nomenclature</a:t>
            </a:r>
          </a:p>
        </p:txBody>
      </p:sp>
      <p:graphicFrame>
        <p:nvGraphicFramePr>
          <p:cNvPr id="5" name="Object 4">
            <a:extLst>
              <a:ext uri="{FF2B5EF4-FFF2-40B4-BE49-F238E27FC236}">
                <a16:creationId xmlns:a16="http://schemas.microsoft.com/office/drawing/2014/main" id="{F735F3BC-45E6-4408-9929-10234EFB31F4}"/>
              </a:ext>
            </a:extLst>
          </p:cNvPr>
          <p:cNvGraphicFramePr>
            <a:graphicFrameLocks noChangeAspect="1"/>
          </p:cNvGraphicFramePr>
          <p:nvPr>
            <p:extLst>
              <p:ext uri="{D42A27DB-BD31-4B8C-83A1-F6EECF244321}">
                <p14:modId xmlns:p14="http://schemas.microsoft.com/office/powerpoint/2010/main" val="648597336"/>
              </p:ext>
            </p:extLst>
          </p:nvPr>
        </p:nvGraphicFramePr>
        <p:xfrm>
          <a:off x="1360488" y="1809750"/>
          <a:ext cx="6931025" cy="4270375"/>
        </p:xfrm>
        <a:graphic>
          <a:graphicData uri="http://schemas.openxmlformats.org/presentationml/2006/ole">
            <mc:AlternateContent xmlns:mc="http://schemas.openxmlformats.org/markup-compatibility/2006">
              <mc:Choice xmlns:v="urn:schemas-microsoft-com:vml" Requires="v">
                <p:oleObj spid="_x0000_s44092" name="CS ChemDraw Drawing" r:id="rId3" imgW="8670955" imgH="5338162" progId="ChemDraw.Document.6.0">
                  <p:embed/>
                </p:oleObj>
              </mc:Choice>
              <mc:Fallback>
                <p:oleObj name="CS ChemDraw Drawing" r:id="rId3" imgW="8670955" imgH="5338162" progId="ChemDraw.Document.6.0">
                  <p:embed/>
                  <p:pic>
                    <p:nvPicPr>
                      <p:cNvPr id="6" name="Object 5">
                        <a:extLst>
                          <a:ext uri="{FF2B5EF4-FFF2-40B4-BE49-F238E27FC236}">
                            <a16:creationId xmlns:a16="http://schemas.microsoft.com/office/drawing/2014/main" id="{683AE594-1F93-4200-BD0C-119A45EDD3F7}"/>
                          </a:ext>
                        </a:extLst>
                      </p:cNvPr>
                      <p:cNvPicPr/>
                      <p:nvPr/>
                    </p:nvPicPr>
                    <p:blipFill>
                      <a:blip r:embed="rId4"/>
                      <a:stretch>
                        <a:fillRect/>
                      </a:stretch>
                    </p:blipFill>
                    <p:spPr>
                      <a:xfrm>
                        <a:off x="1360488" y="1809750"/>
                        <a:ext cx="6931025" cy="4270375"/>
                      </a:xfrm>
                      <a:prstGeom prst="rect">
                        <a:avLst/>
                      </a:prstGeom>
                      <a:ln w="19050">
                        <a:solidFill>
                          <a:srgbClr val="30ACEC"/>
                        </a:solidFill>
                      </a:ln>
                    </p:spPr>
                  </p:pic>
                </p:oleObj>
              </mc:Fallback>
            </mc:AlternateContent>
          </a:graphicData>
        </a:graphic>
      </p:graphicFrame>
      <p:sp>
        <p:nvSpPr>
          <p:cNvPr id="6" name="TextBox 5">
            <a:extLst>
              <a:ext uri="{FF2B5EF4-FFF2-40B4-BE49-F238E27FC236}">
                <a16:creationId xmlns:a16="http://schemas.microsoft.com/office/drawing/2014/main" id="{76E95E92-6A2A-4642-884C-5B0F385D2FE9}"/>
              </a:ext>
            </a:extLst>
          </p:cNvPr>
          <p:cNvSpPr txBox="1"/>
          <p:nvPr/>
        </p:nvSpPr>
        <p:spPr>
          <a:xfrm>
            <a:off x="840542" y="1238250"/>
            <a:ext cx="7918447" cy="506870"/>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Examples; </a:t>
            </a:r>
          </a:p>
        </p:txBody>
      </p:sp>
    </p:spTree>
    <p:extLst>
      <p:ext uri="{BB962C8B-B14F-4D97-AF65-F5344CB8AC3E}">
        <p14:creationId xmlns:p14="http://schemas.microsoft.com/office/powerpoint/2010/main" val="2337851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52</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Overview of Nomenclature Rules</a:t>
            </a:r>
          </a:p>
        </p:txBody>
      </p:sp>
      <p:sp>
        <p:nvSpPr>
          <p:cNvPr id="8" name="Rectangle 7">
            <a:extLst>
              <a:ext uri="{FF2B5EF4-FFF2-40B4-BE49-F238E27FC236}">
                <a16:creationId xmlns:a16="http://schemas.microsoft.com/office/drawing/2014/main" id="{7CFF52F8-EC74-43FC-9C29-7D75B650EC22}"/>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u="sng" dirty="0">
                <a:latin typeface="Palatino Linotype" panose="02040502050505030304" pitchFamily="18" charset="0"/>
              </a:rPr>
              <a:t>Decision-Making Guide for fused Ring system:</a:t>
            </a:r>
          </a:p>
        </p:txBody>
      </p:sp>
      <p:sp>
        <p:nvSpPr>
          <p:cNvPr id="6" name="Rectangle 5">
            <a:extLst>
              <a:ext uri="{FF2B5EF4-FFF2-40B4-BE49-F238E27FC236}">
                <a16:creationId xmlns:a16="http://schemas.microsoft.com/office/drawing/2014/main" id="{B0374F60-FA0B-4493-8DCA-9F238F178521}"/>
              </a:ext>
            </a:extLst>
          </p:cNvPr>
          <p:cNvSpPr/>
          <p:nvPr/>
        </p:nvSpPr>
        <p:spPr>
          <a:xfrm>
            <a:off x="775188" y="1997957"/>
            <a:ext cx="8039100" cy="1015663"/>
          </a:xfrm>
          <a:prstGeom prst="rect">
            <a:avLst/>
          </a:prstGeom>
        </p:spPr>
        <p:txBody>
          <a:bodyPr wrap="square">
            <a:spAutoFit/>
          </a:bodyPr>
          <a:lstStyle/>
          <a:p>
            <a:pPr marL="457200" indent="-457200">
              <a:buFont typeface="+mj-lt"/>
              <a:buAutoNum type="arabicPeriod"/>
            </a:pPr>
            <a:r>
              <a:rPr lang="en-US" sz="2000" dirty="0">
                <a:latin typeface="Palatino Linotype" panose="02040502050505030304" pitchFamily="18" charset="0"/>
              </a:rPr>
              <a:t>Is there only one ring that contains nitrogen?</a:t>
            </a:r>
          </a:p>
          <a:p>
            <a:endParaRPr lang="en-US" sz="2000" dirty="0">
              <a:latin typeface="Palatino Linotype" panose="02040502050505030304" pitchFamily="18" charset="0"/>
            </a:endParaRPr>
          </a:p>
          <a:p>
            <a:r>
              <a:rPr lang="en-US" sz="2000" dirty="0">
                <a:latin typeface="Palatino Linotype" panose="02040502050505030304" pitchFamily="18" charset="0"/>
              </a:rPr>
              <a:t>	</a:t>
            </a:r>
            <a:r>
              <a:rPr lang="en-US" sz="2000" dirty="0">
                <a:solidFill>
                  <a:srgbClr val="30ACEC"/>
                </a:solidFill>
                <a:latin typeface="Palatino Linotype" panose="02040502050505030304" pitchFamily="18" charset="0"/>
              </a:rPr>
              <a:t>Yes, select this as the base component.</a:t>
            </a:r>
          </a:p>
        </p:txBody>
      </p:sp>
      <p:sp>
        <p:nvSpPr>
          <p:cNvPr id="7" name="Rectangle 6">
            <a:extLst>
              <a:ext uri="{FF2B5EF4-FFF2-40B4-BE49-F238E27FC236}">
                <a16:creationId xmlns:a16="http://schemas.microsoft.com/office/drawing/2014/main" id="{60787273-B98D-44AE-B6FE-CF2AB6BA32B3}"/>
              </a:ext>
            </a:extLst>
          </p:cNvPr>
          <p:cNvSpPr/>
          <p:nvPr/>
        </p:nvSpPr>
        <p:spPr>
          <a:xfrm>
            <a:off x="565123" y="3134780"/>
            <a:ext cx="8039100" cy="1015663"/>
          </a:xfrm>
          <a:prstGeom prst="rect">
            <a:avLst/>
          </a:prstGeom>
        </p:spPr>
        <p:txBody>
          <a:bodyPr wrap="square">
            <a:spAutoFit/>
          </a:bodyPr>
          <a:lstStyle/>
          <a:p>
            <a:pPr marL="457200" indent="-457200">
              <a:buFont typeface="+mj-lt"/>
              <a:buAutoNum type="arabicPeriod" startAt="2"/>
            </a:pPr>
            <a:r>
              <a:rPr lang="en-US" sz="2000" dirty="0">
                <a:latin typeface="Palatino Linotype" panose="02040502050505030304" pitchFamily="18" charset="0"/>
              </a:rPr>
              <a:t>Do the two rings have the same heteroatoms but differ in size?</a:t>
            </a:r>
          </a:p>
          <a:p>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larger ring.</a:t>
            </a:r>
          </a:p>
        </p:txBody>
      </p:sp>
      <p:sp>
        <p:nvSpPr>
          <p:cNvPr id="9" name="Rectangle 8">
            <a:extLst>
              <a:ext uri="{FF2B5EF4-FFF2-40B4-BE49-F238E27FC236}">
                <a16:creationId xmlns:a16="http://schemas.microsoft.com/office/drawing/2014/main" id="{5DD566A5-7FDC-49F4-AF21-734043F049F0}"/>
              </a:ext>
            </a:extLst>
          </p:cNvPr>
          <p:cNvSpPr/>
          <p:nvPr/>
        </p:nvSpPr>
        <p:spPr>
          <a:xfrm>
            <a:off x="441554" y="4358097"/>
            <a:ext cx="8702446" cy="1323439"/>
          </a:xfrm>
          <a:prstGeom prst="rect">
            <a:avLst/>
          </a:prstGeom>
        </p:spPr>
        <p:txBody>
          <a:bodyPr wrap="square">
            <a:spAutoFit/>
          </a:bodyPr>
          <a:lstStyle/>
          <a:p>
            <a:pPr marL="457200" indent="-457200">
              <a:buFont typeface="+mj-lt"/>
              <a:buAutoNum type="arabicPeriod" startAt="3"/>
            </a:pPr>
            <a:r>
              <a:rPr lang="en-US" sz="2000" dirty="0">
                <a:latin typeface="Palatino Linotype" panose="02040502050505030304" pitchFamily="18" charset="0"/>
              </a:rPr>
              <a:t>Are the two rings the same size but contain different heteroatoms?</a:t>
            </a:r>
          </a:p>
          <a:p>
            <a:pPr marL="457200" indent="-457200">
              <a:buFont typeface="+mj-lt"/>
              <a:buAutoNum type="arabicPeriod" startAt="3"/>
            </a:pPr>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ring that contains the heteroatom with the highest 	priority </a:t>
            </a:r>
            <a:r>
              <a:rPr lang="en-US" sz="2000" dirty="0">
                <a:solidFill>
                  <a:srgbClr val="FF0000"/>
                </a:solidFill>
                <a:latin typeface="Palatino Linotype" panose="02040502050505030304" pitchFamily="18" charset="0"/>
              </a:rPr>
              <a:t>Oxygen</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a:t>
            </a:r>
            <a:r>
              <a:rPr lang="en-US" sz="2000" b="1" dirty="0">
                <a:solidFill>
                  <a:srgbClr val="FF0000"/>
                </a:solidFill>
                <a:effectLst>
                  <a:outerShdw blurRad="38100" dist="38100" dir="2700000" algn="tl">
                    <a:srgbClr val="000000">
                      <a:alpha val="43137"/>
                    </a:srgbClr>
                  </a:outerShdw>
                </a:effectLst>
                <a:latin typeface="Palatino Linotype" panose="02040502050505030304" pitchFamily="18" charset="0"/>
              </a:rPr>
              <a:t>O</a:t>
            </a:r>
            <a:r>
              <a:rPr lang="en-US" sz="2000" dirty="0">
                <a:solidFill>
                  <a:srgbClr val="30ACEC"/>
                </a:solidFill>
                <a:latin typeface="Palatino Linotype" panose="02040502050505030304" pitchFamily="18" charset="0"/>
              </a:rPr>
              <a:t>’</a:t>
            </a:r>
            <a:r>
              <a:rPr lang="en-US" sz="2000" dirty="0">
                <a:latin typeface="Palatino Linotype" panose="02040502050505030304" pitchFamily="18" charset="0"/>
              </a:rPr>
              <a:t> </a:t>
            </a:r>
            <a:r>
              <a:rPr lang="en-US" sz="2000" dirty="0">
                <a:solidFill>
                  <a:srgbClr val="30ACEC"/>
                </a:solidFill>
                <a:latin typeface="Palatino Linotype" panose="02040502050505030304" pitchFamily="18" charset="0"/>
              </a:rPr>
              <a:t>first, followed by </a:t>
            </a:r>
            <a:r>
              <a:rPr lang="en-US" sz="2000" dirty="0">
                <a:solidFill>
                  <a:schemeClr val="accent3"/>
                </a:solidFill>
                <a:latin typeface="Palatino Linotype" panose="02040502050505030304" pitchFamily="18" charset="0"/>
              </a:rPr>
              <a:t>Sulfur</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a:t>
            </a:r>
            <a:r>
              <a:rPr lang="en-US" sz="2000" b="1" dirty="0">
                <a:solidFill>
                  <a:schemeClr val="accent3"/>
                </a:solidFill>
                <a:effectLst>
                  <a:outerShdw blurRad="38100" dist="38100" dir="2700000" algn="tl">
                    <a:srgbClr val="000000">
                      <a:alpha val="43137"/>
                    </a:srgbClr>
                  </a:outerShdw>
                </a:effectLst>
                <a:latin typeface="Palatino Linotype" panose="02040502050505030304" pitchFamily="18" charset="0"/>
              </a:rPr>
              <a:t>S</a:t>
            </a:r>
            <a:r>
              <a:rPr lang="en-US" sz="2000" dirty="0">
                <a:solidFill>
                  <a:srgbClr val="30ACEC"/>
                </a:solidFill>
                <a:latin typeface="Palatino Linotype" panose="02040502050505030304" pitchFamily="18" charset="0"/>
              </a:rPr>
              <a:t>’, and then </a:t>
            </a:r>
            <a:r>
              <a:rPr lang="en-US" sz="2000" dirty="0">
                <a:solidFill>
                  <a:srgbClr val="0070C0"/>
                </a:solidFill>
                <a:latin typeface="Palatino Linotype" panose="02040502050505030304" pitchFamily="18" charset="0"/>
              </a:rPr>
              <a:t>Nitrogen</a:t>
            </a:r>
            <a:r>
              <a:rPr lang="en-US" sz="2000" dirty="0">
                <a:solidFill>
                  <a:schemeClr val="tx1">
                    <a:lumMod val="50000"/>
                  </a:schemeClr>
                </a:solidFill>
                <a:latin typeface="Palatino Linotype" panose="02040502050505030304" pitchFamily="18" charset="0"/>
              </a:rPr>
              <a:t> </a:t>
            </a:r>
            <a:r>
              <a:rPr lang="en-US" sz="2000" dirty="0">
                <a:solidFill>
                  <a:srgbClr val="30ACEC"/>
                </a:solidFill>
                <a:latin typeface="Palatino Linotype" panose="02040502050505030304" pitchFamily="18" charset="0"/>
              </a:rPr>
              <a:t>‘</a:t>
            </a:r>
            <a:r>
              <a:rPr lang="en-US" sz="2000" b="1" dirty="0">
                <a:solidFill>
                  <a:srgbClr val="0070C0"/>
                </a:solidFill>
                <a:effectLst>
                  <a:outerShdw blurRad="38100" dist="38100" dir="2700000" algn="tl">
                    <a:srgbClr val="000000">
                      <a:alpha val="43137"/>
                    </a:srgbClr>
                  </a:outerShdw>
                </a:effectLst>
                <a:latin typeface="Palatino Linotype" panose="02040502050505030304" pitchFamily="18" charset="0"/>
              </a:rPr>
              <a:t>N</a:t>
            </a:r>
            <a:r>
              <a:rPr lang="en-US" sz="2000" dirty="0">
                <a:solidFill>
                  <a:srgbClr val="30ACEC"/>
                </a:solidFill>
                <a:latin typeface="Palatino Linotype" panose="02040502050505030304" pitchFamily="18" charset="0"/>
              </a:rPr>
              <a:t>’.</a:t>
            </a:r>
          </a:p>
        </p:txBody>
      </p:sp>
    </p:spTree>
    <p:extLst>
      <p:ext uri="{BB962C8B-B14F-4D97-AF65-F5344CB8AC3E}">
        <p14:creationId xmlns:p14="http://schemas.microsoft.com/office/powerpoint/2010/main" val="1729137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53</a:t>
            </a:fld>
            <a:endParaRPr lang="en-US"/>
          </a:p>
        </p:txBody>
      </p:sp>
      <p:sp>
        <p:nvSpPr>
          <p:cNvPr id="12" name="Title 12">
            <a:extLst>
              <a:ext uri="{FF2B5EF4-FFF2-40B4-BE49-F238E27FC236}">
                <a16:creationId xmlns:a16="http://schemas.microsoft.com/office/drawing/2014/main" id="{3D9916A7-19AB-4A41-B4BD-9BEC201CD9C5}"/>
              </a:ext>
            </a:extLst>
          </p:cNvPr>
          <p:cNvSpPr>
            <a:spLocks noGrp="1"/>
          </p:cNvSpPr>
          <p:nvPr>
            <p:ph type="title"/>
          </p:nvPr>
        </p:nvSpPr>
        <p:spPr>
          <a:xfrm>
            <a:off x="1060333" y="171451"/>
            <a:ext cx="8300230"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Overview of Nomenclature Rules</a:t>
            </a:r>
          </a:p>
        </p:txBody>
      </p:sp>
      <p:sp>
        <p:nvSpPr>
          <p:cNvPr id="10" name="Rectangle 9">
            <a:extLst>
              <a:ext uri="{FF2B5EF4-FFF2-40B4-BE49-F238E27FC236}">
                <a16:creationId xmlns:a16="http://schemas.microsoft.com/office/drawing/2014/main" id="{ABE78F14-408C-4C35-874D-2E6E440A73C8}"/>
              </a:ext>
            </a:extLst>
          </p:cNvPr>
          <p:cNvSpPr/>
          <p:nvPr/>
        </p:nvSpPr>
        <p:spPr>
          <a:xfrm>
            <a:off x="750474" y="1911459"/>
            <a:ext cx="8195818" cy="1323439"/>
          </a:xfrm>
          <a:prstGeom prst="rect">
            <a:avLst/>
          </a:prstGeom>
        </p:spPr>
        <p:txBody>
          <a:bodyPr wrap="square">
            <a:spAutoFit/>
          </a:bodyPr>
          <a:lstStyle/>
          <a:p>
            <a:pPr marL="457200" indent="-457200">
              <a:buFont typeface="+mj-lt"/>
              <a:buAutoNum type="arabicPeriod" startAt="4"/>
            </a:pPr>
            <a:r>
              <a:rPr lang="en-US" sz="2000" dirty="0">
                <a:latin typeface="Palatino Linotype" panose="02040502050505030304" pitchFamily="18" charset="0"/>
              </a:rPr>
              <a:t>Are the rings the same size but contain different numbers of heteroatoms?</a:t>
            </a:r>
          </a:p>
          <a:p>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ring with the greater number of heteroatoms.</a:t>
            </a:r>
          </a:p>
        </p:txBody>
      </p:sp>
      <p:sp>
        <p:nvSpPr>
          <p:cNvPr id="11" name="Rectangle 10">
            <a:extLst>
              <a:ext uri="{FF2B5EF4-FFF2-40B4-BE49-F238E27FC236}">
                <a16:creationId xmlns:a16="http://schemas.microsoft.com/office/drawing/2014/main" id="{FBD3EAFC-B6F1-4A96-B44C-858D9E95BC53}"/>
              </a:ext>
            </a:extLst>
          </p:cNvPr>
          <p:cNvSpPr/>
          <p:nvPr/>
        </p:nvSpPr>
        <p:spPr>
          <a:xfrm>
            <a:off x="441556" y="3483340"/>
            <a:ext cx="8269958" cy="1323439"/>
          </a:xfrm>
          <a:prstGeom prst="rect">
            <a:avLst/>
          </a:prstGeom>
        </p:spPr>
        <p:txBody>
          <a:bodyPr wrap="square">
            <a:spAutoFit/>
          </a:bodyPr>
          <a:lstStyle/>
          <a:p>
            <a:pPr marL="457200" indent="-457200">
              <a:buFont typeface="+mj-lt"/>
              <a:buAutoNum type="arabicPeriod" startAt="5"/>
            </a:pPr>
            <a:r>
              <a:rPr lang="en-US" sz="2000" dirty="0">
                <a:latin typeface="Palatino Linotype" panose="02040502050505030304" pitchFamily="18" charset="0"/>
              </a:rPr>
              <a:t>Are the two rings the same size and contain the same number of different heteroatoms?</a:t>
            </a:r>
          </a:p>
          <a:p>
            <a:endParaRPr lang="en-US" sz="2000" dirty="0">
              <a:latin typeface="Palatino Linotype" panose="02040502050505030304" pitchFamily="18" charset="0"/>
            </a:endParaRPr>
          </a:p>
          <a:p>
            <a:r>
              <a:rPr lang="en-US" sz="2000" dirty="0">
                <a:solidFill>
                  <a:srgbClr val="30ACEC"/>
                </a:solidFill>
                <a:latin typeface="Palatino Linotype" panose="02040502050505030304" pitchFamily="18" charset="0"/>
              </a:rPr>
              <a:t>	Yes, select the ring with the greatest variety of heteroatoms.</a:t>
            </a:r>
          </a:p>
        </p:txBody>
      </p:sp>
      <p:sp>
        <p:nvSpPr>
          <p:cNvPr id="13" name="Rectangle 12">
            <a:extLst>
              <a:ext uri="{FF2B5EF4-FFF2-40B4-BE49-F238E27FC236}">
                <a16:creationId xmlns:a16="http://schemas.microsoft.com/office/drawing/2014/main" id="{34F67AAC-5425-4E52-8F19-250DF7AF7FF0}"/>
              </a:ext>
            </a:extLst>
          </p:cNvPr>
          <p:cNvSpPr/>
          <p:nvPr/>
        </p:nvSpPr>
        <p:spPr>
          <a:xfrm>
            <a:off x="1309816" y="5032053"/>
            <a:ext cx="6944497" cy="1631216"/>
          </a:xfrm>
          <a:prstGeom prst="rect">
            <a:avLst/>
          </a:prstGeom>
        </p:spPr>
        <p:txBody>
          <a:bodyPr wrap="square">
            <a:spAutoFit/>
          </a:bodyPr>
          <a:lstStyle/>
          <a:p>
            <a:pPr marL="457200" indent="-457200">
              <a:buFont typeface="+mj-lt"/>
              <a:buAutoNum type="arabicPeriod" startAt="6"/>
            </a:pPr>
            <a:r>
              <a:rPr lang="en-US" sz="2000" dirty="0">
                <a:latin typeface="Palatino Linotype" panose="02040502050505030304" pitchFamily="18" charset="0"/>
              </a:rPr>
              <a:t>Do the two rings have the same size and contain the same number and type of heteroatoms?</a:t>
            </a:r>
          </a:p>
          <a:p>
            <a:endParaRPr lang="en-US" sz="2000" b="1" dirty="0">
              <a:latin typeface="Palatino Linotype" panose="02040502050505030304" pitchFamily="18" charset="0"/>
            </a:endParaRPr>
          </a:p>
          <a:p>
            <a:r>
              <a:rPr lang="en-US" sz="2000" b="1" dirty="0">
                <a:solidFill>
                  <a:srgbClr val="30ACEC"/>
                </a:solidFill>
                <a:latin typeface="Palatino Linotype" panose="02040502050505030304" pitchFamily="18" charset="0"/>
              </a:rPr>
              <a:t>	</a:t>
            </a:r>
            <a:r>
              <a:rPr lang="en-US" sz="2000" dirty="0">
                <a:solidFill>
                  <a:srgbClr val="30ACEC"/>
                </a:solidFill>
                <a:latin typeface="Palatino Linotype" panose="02040502050505030304" pitchFamily="18" charset="0"/>
              </a:rPr>
              <a:t>Yes: Select the ring with the lower numbers assigned to 	the 	heteroatoms.</a:t>
            </a:r>
          </a:p>
        </p:txBody>
      </p:sp>
    </p:spTree>
    <p:extLst>
      <p:ext uri="{BB962C8B-B14F-4D97-AF65-F5344CB8AC3E}">
        <p14:creationId xmlns:p14="http://schemas.microsoft.com/office/powerpoint/2010/main" val="78615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6</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248650" cy="968535"/>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n-US" sz="2000" u="sng" dirty="0">
                <a:solidFill>
                  <a:schemeClr val="tx1">
                    <a:lumMod val="50000"/>
                  </a:schemeClr>
                </a:solidFill>
                <a:latin typeface="Palatino Linotype" panose="02040502050505030304" pitchFamily="18" charset="0"/>
              </a:rPr>
              <a:t>Heterocyclic compounds can be classified into three types based on their general structural;</a:t>
            </a:r>
          </a:p>
        </p:txBody>
      </p:sp>
      <p:sp>
        <p:nvSpPr>
          <p:cNvPr id="5" name="TextBox 4">
            <a:extLst>
              <a:ext uri="{FF2B5EF4-FFF2-40B4-BE49-F238E27FC236}">
                <a16:creationId xmlns:a16="http://schemas.microsoft.com/office/drawing/2014/main" id="{4B3EC000-A19C-47E2-9564-AE96EB15183B}"/>
              </a:ext>
            </a:extLst>
          </p:cNvPr>
          <p:cNvSpPr txBox="1"/>
          <p:nvPr/>
        </p:nvSpPr>
        <p:spPr>
          <a:xfrm>
            <a:off x="209560" y="2184734"/>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a:pPr>
            <a:r>
              <a:rPr lang="en-US" sz="2000" dirty="0">
                <a:solidFill>
                  <a:srgbClr val="30ACEC"/>
                </a:solidFill>
                <a:latin typeface="Palatino Linotype" panose="02040502050505030304" pitchFamily="18" charset="0"/>
              </a:rPr>
              <a:t>Saturated </a:t>
            </a:r>
            <a:r>
              <a:rPr lang="en-US" sz="2000" dirty="0">
                <a:solidFill>
                  <a:schemeClr val="tx1">
                    <a:lumMod val="50000"/>
                  </a:schemeClr>
                </a:solidFill>
                <a:latin typeface="Palatino Linotype" panose="02040502050505030304" pitchFamily="18" charset="0"/>
              </a:rPr>
              <a:t>heterocyclic compounds </a:t>
            </a:r>
            <a:endParaRPr lang="en-US" sz="2000" dirty="0">
              <a:solidFill>
                <a:srgbClr val="30ACEC"/>
              </a:solidFill>
              <a:latin typeface="Palatino Linotype" panose="02040502050505030304" pitchFamily="18" charset="0"/>
            </a:endParaRPr>
          </a:p>
        </p:txBody>
      </p:sp>
      <p:sp>
        <p:nvSpPr>
          <p:cNvPr id="6" name="TextBox 5">
            <a:extLst>
              <a:ext uri="{FF2B5EF4-FFF2-40B4-BE49-F238E27FC236}">
                <a16:creationId xmlns:a16="http://schemas.microsoft.com/office/drawing/2014/main" id="{608CFBD1-5F6D-4D72-A23C-1A90FCC11488}"/>
              </a:ext>
            </a:extLst>
          </p:cNvPr>
          <p:cNvSpPr txBox="1"/>
          <p:nvPr/>
        </p:nvSpPr>
        <p:spPr>
          <a:xfrm>
            <a:off x="-23056" y="3768892"/>
            <a:ext cx="8986582" cy="506870"/>
          </a:xfrm>
          <a:prstGeom prst="rect">
            <a:avLst/>
          </a:prstGeom>
          <a:noFill/>
        </p:spPr>
        <p:txBody>
          <a:bodyPr wrap="square" rtlCol="0">
            <a:spAutoFit/>
          </a:bodyPr>
          <a:lstStyle/>
          <a:p>
            <a:pPr marL="914400" lvl="1" indent="-457200">
              <a:lnSpc>
                <a:spcPct val="150000"/>
              </a:lnSpc>
              <a:buFont typeface="+mj-lt"/>
              <a:buAutoNum type="arabicPeriod" startAt="2"/>
            </a:pPr>
            <a:r>
              <a:rPr lang="en-US" sz="2000" dirty="0">
                <a:latin typeface="Palatino Linotype" panose="02040502050505030304" pitchFamily="18" charset="0"/>
              </a:rPr>
              <a:t>Partially </a:t>
            </a:r>
            <a:r>
              <a:rPr lang="en-US" sz="2000" dirty="0">
                <a:solidFill>
                  <a:srgbClr val="30ACEC"/>
                </a:solidFill>
                <a:latin typeface="Palatino Linotype" panose="02040502050505030304" pitchFamily="18" charset="0"/>
              </a:rPr>
              <a:t>unsaturated</a:t>
            </a:r>
            <a:r>
              <a:rPr lang="en-US" sz="2000" dirty="0">
                <a:solidFill>
                  <a:schemeClr val="tx1">
                    <a:lumMod val="50000"/>
                  </a:schemeClr>
                </a:solidFill>
                <a:latin typeface="Palatino Linotype" panose="02040502050505030304" pitchFamily="18" charset="0"/>
              </a:rPr>
              <a:t> heterocyclic compounds</a:t>
            </a:r>
            <a:endParaRPr lang="en-US" sz="2000" dirty="0">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189D0A33-87DB-4C33-AEA2-399BD2278CFC}"/>
              </a:ext>
            </a:extLst>
          </p:cNvPr>
          <p:cNvGraphicFramePr>
            <a:graphicFrameLocks noChangeAspect="1"/>
          </p:cNvGraphicFramePr>
          <p:nvPr>
            <p:extLst>
              <p:ext uri="{D42A27DB-BD31-4B8C-83A1-F6EECF244321}">
                <p14:modId xmlns:p14="http://schemas.microsoft.com/office/powerpoint/2010/main" val="1025399981"/>
              </p:ext>
            </p:extLst>
          </p:nvPr>
        </p:nvGraphicFramePr>
        <p:xfrm>
          <a:off x="2268538" y="2811463"/>
          <a:ext cx="4773612" cy="890587"/>
        </p:xfrm>
        <a:graphic>
          <a:graphicData uri="http://schemas.openxmlformats.org/presentationml/2006/ole">
            <mc:AlternateContent xmlns:mc="http://schemas.openxmlformats.org/markup-compatibility/2006">
              <mc:Choice xmlns:v="urn:schemas-microsoft-com:vml" Requires="v">
                <p:oleObj spid="_x0000_s9375" name="CS ChemDraw Drawing" r:id="rId3" imgW="5082460" imgH="949174" progId="ChemDraw.Document.6.0">
                  <p:embed/>
                </p:oleObj>
              </mc:Choice>
              <mc:Fallback>
                <p:oleObj name="CS ChemDraw Drawing" r:id="rId3" imgW="5082460" imgH="949174"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4"/>
                      <a:stretch>
                        <a:fillRect/>
                      </a:stretch>
                    </p:blipFill>
                    <p:spPr>
                      <a:xfrm>
                        <a:off x="2268538" y="2811463"/>
                        <a:ext cx="4773612" cy="8905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4B0FB47-D8F0-4354-A35A-F04ECC96594F}"/>
              </a:ext>
            </a:extLst>
          </p:cNvPr>
          <p:cNvSpPr txBox="1"/>
          <p:nvPr/>
        </p:nvSpPr>
        <p:spPr>
          <a:xfrm>
            <a:off x="101273" y="5196640"/>
            <a:ext cx="8248650" cy="506870"/>
          </a:xfrm>
          <a:prstGeom prst="rect">
            <a:avLst/>
          </a:prstGeom>
          <a:noFill/>
        </p:spPr>
        <p:txBody>
          <a:bodyPr wrap="square" rtlCol="0">
            <a:spAutoFit/>
          </a:bodyPr>
          <a:lstStyle/>
          <a:p>
            <a:pPr marL="914400" lvl="1" indent="-457200" algn="just">
              <a:lnSpc>
                <a:spcPct val="150000"/>
              </a:lnSpc>
              <a:buClr>
                <a:schemeClr val="tx1"/>
              </a:buClr>
              <a:buFont typeface="+mj-lt"/>
              <a:buAutoNum type="arabicPeriod" startAt="3"/>
            </a:pPr>
            <a:r>
              <a:rPr lang="en-US" sz="2000" dirty="0">
                <a:solidFill>
                  <a:srgbClr val="30ACEC"/>
                </a:solidFill>
                <a:latin typeface="Palatino Linotype" panose="02040502050505030304" pitchFamily="18" charset="0"/>
              </a:rPr>
              <a:t>Aromatic </a:t>
            </a:r>
            <a:r>
              <a:rPr lang="en-US" sz="2000" dirty="0">
                <a:solidFill>
                  <a:schemeClr val="tx1">
                    <a:lumMod val="50000"/>
                  </a:schemeClr>
                </a:solidFill>
                <a:latin typeface="Palatino Linotype" panose="02040502050505030304" pitchFamily="18" charset="0"/>
              </a:rPr>
              <a:t>heterocyclic compounds</a:t>
            </a:r>
            <a:r>
              <a:rPr lang="en-US" sz="2000" dirty="0">
                <a:latin typeface="Palatino Linotype" panose="02040502050505030304" pitchFamily="18" charset="0"/>
              </a:rPr>
              <a:t> </a:t>
            </a:r>
            <a:endParaRPr lang="en-US" sz="2000" dirty="0">
              <a:solidFill>
                <a:schemeClr val="tx1">
                  <a:lumMod val="50000"/>
                </a:schemeClr>
              </a:solidFill>
              <a:latin typeface="Palatino Linotype" panose="02040502050505030304" pitchFamily="18" charset="0"/>
            </a:endParaRPr>
          </a:p>
        </p:txBody>
      </p:sp>
      <p:graphicFrame>
        <p:nvGraphicFramePr>
          <p:cNvPr id="9" name="Object 8">
            <a:extLst>
              <a:ext uri="{FF2B5EF4-FFF2-40B4-BE49-F238E27FC236}">
                <a16:creationId xmlns:a16="http://schemas.microsoft.com/office/drawing/2014/main" id="{409CC487-BF37-4DA5-8BC5-FBA4C9C1B81F}"/>
              </a:ext>
            </a:extLst>
          </p:cNvPr>
          <p:cNvGraphicFramePr>
            <a:graphicFrameLocks noChangeAspect="1"/>
          </p:cNvGraphicFramePr>
          <p:nvPr>
            <p:extLst>
              <p:ext uri="{D42A27DB-BD31-4B8C-83A1-F6EECF244321}">
                <p14:modId xmlns:p14="http://schemas.microsoft.com/office/powerpoint/2010/main" val="2429010104"/>
              </p:ext>
            </p:extLst>
          </p:nvPr>
        </p:nvGraphicFramePr>
        <p:xfrm>
          <a:off x="2244725" y="4348163"/>
          <a:ext cx="4762500" cy="890587"/>
        </p:xfrm>
        <a:graphic>
          <a:graphicData uri="http://schemas.openxmlformats.org/presentationml/2006/ole">
            <mc:AlternateContent xmlns:mc="http://schemas.openxmlformats.org/markup-compatibility/2006">
              <mc:Choice xmlns:v="urn:schemas-microsoft-com:vml" Requires="v">
                <p:oleObj spid="_x0000_s9376" name="CS ChemDraw Drawing" r:id="rId5" imgW="5071388" imgH="949174" progId="ChemDraw.Document.6.0">
                  <p:embed/>
                </p:oleObj>
              </mc:Choice>
              <mc:Fallback>
                <p:oleObj name="CS ChemDraw Drawing" r:id="rId5" imgW="5071388" imgH="949174" progId="ChemDraw.Document.6.0">
                  <p:embed/>
                  <p:pic>
                    <p:nvPicPr>
                      <p:cNvPr id="7" name="Object 6">
                        <a:extLst>
                          <a:ext uri="{FF2B5EF4-FFF2-40B4-BE49-F238E27FC236}">
                            <a16:creationId xmlns:a16="http://schemas.microsoft.com/office/drawing/2014/main" id="{189D0A33-87DB-4C33-AEA2-399BD2278CFC}"/>
                          </a:ext>
                        </a:extLst>
                      </p:cNvPr>
                      <p:cNvPicPr/>
                      <p:nvPr/>
                    </p:nvPicPr>
                    <p:blipFill>
                      <a:blip r:embed="rId6"/>
                      <a:stretch>
                        <a:fillRect/>
                      </a:stretch>
                    </p:blipFill>
                    <p:spPr>
                      <a:xfrm>
                        <a:off x="2244725" y="4348163"/>
                        <a:ext cx="4762500" cy="89058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D672E80-419A-431A-B90C-E447AD81C7E6}"/>
              </a:ext>
            </a:extLst>
          </p:cNvPr>
          <p:cNvGraphicFramePr>
            <a:graphicFrameLocks noChangeAspect="1"/>
          </p:cNvGraphicFramePr>
          <p:nvPr>
            <p:extLst>
              <p:ext uri="{D42A27DB-BD31-4B8C-83A1-F6EECF244321}">
                <p14:modId xmlns:p14="http://schemas.microsoft.com/office/powerpoint/2010/main" val="3408098366"/>
              </p:ext>
            </p:extLst>
          </p:nvPr>
        </p:nvGraphicFramePr>
        <p:xfrm>
          <a:off x="3119438" y="5788025"/>
          <a:ext cx="3009900" cy="890588"/>
        </p:xfrm>
        <a:graphic>
          <a:graphicData uri="http://schemas.openxmlformats.org/presentationml/2006/ole">
            <mc:AlternateContent xmlns:mc="http://schemas.openxmlformats.org/markup-compatibility/2006">
              <mc:Choice xmlns:v="urn:schemas-microsoft-com:vml" Requires="v">
                <p:oleObj spid="_x0000_s9377" name="CS ChemDraw Drawing" r:id="rId7" imgW="3205936" imgH="949174" progId="ChemDraw.Document.6.0">
                  <p:embed/>
                </p:oleObj>
              </mc:Choice>
              <mc:Fallback>
                <p:oleObj name="CS ChemDraw Drawing" r:id="rId7" imgW="3205936" imgH="949174" progId="ChemDraw.Document.6.0">
                  <p:embed/>
                  <p:pic>
                    <p:nvPicPr>
                      <p:cNvPr id="9" name="Object 8">
                        <a:extLst>
                          <a:ext uri="{FF2B5EF4-FFF2-40B4-BE49-F238E27FC236}">
                            <a16:creationId xmlns:a16="http://schemas.microsoft.com/office/drawing/2014/main" id="{409CC487-BF37-4DA5-8BC5-FBA4C9C1B81F}"/>
                          </a:ext>
                        </a:extLst>
                      </p:cNvPr>
                      <p:cNvPicPr/>
                      <p:nvPr/>
                    </p:nvPicPr>
                    <p:blipFill>
                      <a:blip r:embed="rId8"/>
                      <a:stretch>
                        <a:fillRect/>
                      </a:stretch>
                    </p:blipFill>
                    <p:spPr>
                      <a:xfrm>
                        <a:off x="3119438" y="5788025"/>
                        <a:ext cx="3009900" cy="890588"/>
                      </a:xfrm>
                      <a:prstGeom prst="rect">
                        <a:avLst/>
                      </a:prstGeom>
                    </p:spPr>
                  </p:pic>
                </p:oleObj>
              </mc:Fallback>
            </mc:AlternateContent>
          </a:graphicData>
        </a:graphic>
      </p:graphicFrame>
    </p:spTree>
    <p:extLst>
      <p:ext uri="{BB962C8B-B14F-4D97-AF65-F5344CB8AC3E}">
        <p14:creationId xmlns:p14="http://schemas.microsoft.com/office/powerpoint/2010/main" val="40463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7</a:t>
            </a:fld>
            <a:endParaRPr lang="en-US"/>
          </a:p>
        </p:txBody>
      </p:sp>
      <p:sp>
        <p:nvSpPr>
          <p:cNvPr id="2" name="Rectangle 1">
            <a:extLst>
              <a:ext uri="{FF2B5EF4-FFF2-40B4-BE49-F238E27FC236}">
                <a16:creationId xmlns:a16="http://schemas.microsoft.com/office/drawing/2014/main" id="{C17DAFC3-90B8-4D90-982A-2732D47B89D5}"/>
              </a:ext>
            </a:extLst>
          </p:cNvPr>
          <p:cNvSpPr/>
          <p:nvPr/>
        </p:nvSpPr>
        <p:spPr>
          <a:xfrm>
            <a:off x="922422" y="1477674"/>
            <a:ext cx="8153400" cy="1323439"/>
          </a:xfrm>
          <a:prstGeom prst="rect">
            <a:avLst/>
          </a:prstGeom>
        </p:spPr>
        <p:txBody>
          <a:bodyPr wrap="square">
            <a:spAutoFit/>
          </a:bodyPr>
          <a:lstStyle/>
          <a:p>
            <a:pPr marL="285750" indent="-285750">
              <a:buClr>
                <a:schemeClr val="tx1"/>
              </a:buClr>
              <a:buFont typeface="Courier New" panose="02070309020205020404" pitchFamily="49" charset="0"/>
              <a:buChar char="o"/>
            </a:pPr>
            <a:r>
              <a:rPr lang="en-US" sz="2000" dirty="0">
                <a:solidFill>
                  <a:srgbClr val="30ACEC"/>
                </a:solidFill>
                <a:latin typeface="Palatino Linotype" panose="02040502050505030304" pitchFamily="18" charset="0"/>
              </a:rPr>
              <a:t>Saturated</a:t>
            </a:r>
            <a:r>
              <a:rPr lang="en-US" sz="2000" dirty="0">
                <a:latin typeface="Palatino Linotype" panose="02040502050505030304" pitchFamily="18" charset="0"/>
              </a:rPr>
              <a:t> heterocyclic compounds are </a:t>
            </a:r>
            <a:r>
              <a:rPr lang="en-US" sz="2000" dirty="0">
                <a:solidFill>
                  <a:schemeClr val="tx1">
                    <a:lumMod val="50000"/>
                  </a:schemeClr>
                </a:solidFill>
                <a:latin typeface="Palatino Linotype" panose="02040502050505030304" pitchFamily="18" charset="0"/>
              </a:rPr>
              <a:t>heterocycloalkanes </a:t>
            </a:r>
            <a:r>
              <a:rPr lang="en-US" sz="2000" dirty="0">
                <a:latin typeface="Palatino Linotype" panose="02040502050505030304" pitchFamily="18" charset="0"/>
              </a:rPr>
              <a:t>include cyclic amines, cyclic amides, cyclic ethers, and cyclic thioethers.</a:t>
            </a:r>
          </a:p>
          <a:p>
            <a:endParaRPr lang="en-US" sz="2000" dirty="0">
              <a:latin typeface="Palatino Linotype" panose="02040502050505030304" pitchFamily="18" charset="0"/>
            </a:endParaRPr>
          </a:p>
          <a:p>
            <a:pPr marL="285750" indent="-285750">
              <a:buClr>
                <a:schemeClr val="tx1"/>
              </a:buClr>
              <a:buFont typeface="Courier New" panose="02070309020205020404" pitchFamily="49" charset="0"/>
              <a:buChar char="o"/>
            </a:pPr>
            <a:r>
              <a:rPr lang="en-US" sz="2000" dirty="0">
                <a:solidFill>
                  <a:srgbClr val="30ACEC"/>
                </a:solidFill>
                <a:latin typeface="Palatino Linotype" panose="02040502050505030304" pitchFamily="18" charset="0"/>
              </a:rPr>
              <a:t>Saturated</a:t>
            </a:r>
            <a:r>
              <a:rPr lang="en-US" sz="2000" dirty="0">
                <a:latin typeface="Palatino Linotype" panose="02040502050505030304" pitchFamily="18" charset="0"/>
              </a:rPr>
              <a:t> heterocyclic compounds without double bonds.</a:t>
            </a:r>
          </a:p>
        </p:txBody>
      </p:sp>
      <p:graphicFrame>
        <p:nvGraphicFramePr>
          <p:cNvPr id="4" name="Object 3">
            <a:extLst>
              <a:ext uri="{FF2B5EF4-FFF2-40B4-BE49-F238E27FC236}">
                <a16:creationId xmlns:a16="http://schemas.microsoft.com/office/drawing/2014/main" id="{EED80147-B419-4AA3-8D71-BCE208994F8F}"/>
              </a:ext>
            </a:extLst>
          </p:cNvPr>
          <p:cNvGraphicFramePr>
            <a:graphicFrameLocks noChangeAspect="1"/>
          </p:cNvGraphicFramePr>
          <p:nvPr>
            <p:extLst>
              <p:ext uri="{D42A27DB-BD31-4B8C-83A1-F6EECF244321}">
                <p14:modId xmlns:p14="http://schemas.microsoft.com/office/powerpoint/2010/main" val="320010406"/>
              </p:ext>
            </p:extLst>
          </p:nvPr>
        </p:nvGraphicFramePr>
        <p:xfrm>
          <a:off x="2190750" y="3462338"/>
          <a:ext cx="5530850" cy="3349625"/>
        </p:xfrm>
        <a:graphic>
          <a:graphicData uri="http://schemas.openxmlformats.org/presentationml/2006/ole">
            <mc:AlternateContent xmlns:mc="http://schemas.openxmlformats.org/markup-compatibility/2006">
              <mc:Choice xmlns:v="urn:schemas-microsoft-com:vml" Requires="v">
                <p:oleObj spid="_x0000_s3134" name="CS ChemDraw Drawing" r:id="rId3" imgW="5879267" imgH="3562863" progId="ChemDraw.Document.6.0">
                  <p:embed/>
                </p:oleObj>
              </mc:Choice>
              <mc:Fallback>
                <p:oleObj name="CS ChemDraw Drawing" r:id="rId3" imgW="5879267" imgH="3562863" progId="ChemDraw.Document.6.0">
                  <p:embed/>
                  <p:pic>
                    <p:nvPicPr>
                      <p:cNvPr id="0" name=""/>
                      <p:cNvPicPr/>
                      <p:nvPr/>
                    </p:nvPicPr>
                    <p:blipFill>
                      <a:blip r:embed="rId4"/>
                      <a:stretch>
                        <a:fillRect/>
                      </a:stretch>
                    </p:blipFill>
                    <p:spPr>
                      <a:xfrm>
                        <a:off x="2190750" y="3462338"/>
                        <a:ext cx="5530850" cy="334962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BEB1909-50E3-46A5-8746-32672503FA22}"/>
              </a:ext>
            </a:extLst>
          </p:cNvPr>
          <p:cNvSpPr/>
          <p:nvPr/>
        </p:nvSpPr>
        <p:spPr>
          <a:xfrm>
            <a:off x="923759" y="3030416"/>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Palatino Linotype" panose="02040502050505030304" pitchFamily="18" charset="0"/>
              </a:rPr>
              <a:t>Examples;</a:t>
            </a:r>
          </a:p>
        </p:txBody>
      </p:sp>
      <p:sp>
        <p:nvSpPr>
          <p:cNvPr id="10" name="TextBox 9">
            <a:extLst>
              <a:ext uri="{FF2B5EF4-FFF2-40B4-BE49-F238E27FC236}">
                <a16:creationId xmlns:a16="http://schemas.microsoft.com/office/drawing/2014/main" id="{1654D174-0386-4E5D-B4AC-A28E4EB7B2CB}"/>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Clr>
                <a:schemeClr val="tx1"/>
              </a:buClr>
              <a:buFont typeface="+mj-lt"/>
              <a:buAutoNum type="arabicPeriod"/>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Saturated</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14" name="Title 12">
            <a:extLst>
              <a:ext uri="{FF2B5EF4-FFF2-40B4-BE49-F238E27FC236}">
                <a16:creationId xmlns:a16="http://schemas.microsoft.com/office/drawing/2014/main" id="{46E78AD1-DCC6-471C-93B4-8CE1965751EB}"/>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Tree>
    <p:extLst>
      <p:ext uri="{BB962C8B-B14F-4D97-AF65-F5344CB8AC3E}">
        <p14:creationId xmlns:p14="http://schemas.microsoft.com/office/powerpoint/2010/main" val="321824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8</a:t>
            </a:fld>
            <a:endParaRPr lang="en-US"/>
          </a:p>
        </p:txBody>
      </p:sp>
      <p:sp>
        <p:nvSpPr>
          <p:cNvPr id="2" name="Rectangle 1">
            <a:extLst>
              <a:ext uri="{FF2B5EF4-FFF2-40B4-BE49-F238E27FC236}">
                <a16:creationId xmlns:a16="http://schemas.microsoft.com/office/drawing/2014/main" id="{C17DAFC3-90B8-4D90-982A-2732D47B89D5}"/>
              </a:ext>
            </a:extLst>
          </p:cNvPr>
          <p:cNvSpPr/>
          <p:nvPr/>
        </p:nvSpPr>
        <p:spPr>
          <a:xfrm>
            <a:off x="990600" y="1477672"/>
            <a:ext cx="8153400" cy="1631216"/>
          </a:xfrm>
          <a:prstGeom prst="rect">
            <a:avLst/>
          </a:prstGeom>
        </p:spPr>
        <p:txBody>
          <a:bodyPr wrap="square">
            <a:spAutoFit/>
          </a:bodyPr>
          <a:lstStyle/>
          <a:p>
            <a:pPr marL="285750" indent="-285750">
              <a:buClr>
                <a:schemeClr val="tx1"/>
              </a:buClr>
              <a:buFont typeface="Courier New" panose="02070309020205020404" pitchFamily="49" charset="0"/>
              <a:buChar char="o"/>
            </a:pPr>
            <a:r>
              <a:rPr lang="en-US" sz="2000" dirty="0">
                <a:latin typeface="Palatino Linotype" panose="02040502050505030304" pitchFamily="18" charset="0"/>
              </a:rPr>
              <a:t>Partially</a:t>
            </a:r>
            <a:r>
              <a:rPr lang="en-US" sz="2000" dirty="0">
                <a:solidFill>
                  <a:srgbClr val="30ACEC"/>
                </a:solidFill>
                <a:latin typeface="Palatino Linotype" panose="02040502050505030304" pitchFamily="18" charset="0"/>
              </a:rPr>
              <a:t> Unsaturated</a:t>
            </a:r>
            <a:r>
              <a:rPr lang="en-US" sz="2000" dirty="0">
                <a:latin typeface="Palatino Linotype" panose="02040502050505030304" pitchFamily="18" charset="0"/>
              </a:rPr>
              <a:t> heterocyclic compounds are </a:t>
            </a:r>
            <a:r>
              <a:rPr lang="en-US" sz="2000" dirty="0" err="1">
                <a:solidFill>
                  <a:schemeClr val="tx1">
                    <a:lumMod val="50000"/>
                  </a:schemeClr>
                </a:solidFill>
                <a:latin typeface="Palatino Linotype" panose="02040502050505030304" pitchFamily="18" charset="0"/>
              </a:rPr>
              <a:t>heterocycloalkenes</a:t>
            </a:r>
            <a:endParaRPr lang="en-US" sz="2000" dirty="0">
              <a:latin typeface="Palatino Linotype" panose="02040502050505030304" pitchFamily="18" charset="0"/>
            </a:endParaRPr>
          </a:p>
          <a:p>
            <a:endParaRPr lang="en-US" sz="2000" dirty="0">
              <a:latin typeface="Palatino Linotype" panose="02040502050505030304" pitchFamily="18" charset="0"/>
            </a:endParaRPr>
          </a:p>
          <a:p>
            <a:pPr marL="285750" indent="-285750">
              <a:buClr>
                <a:schemeClr val="tx1"/>
              </a:buClr>
              <a:buFont typeface="Courier New" panose="02070309020205020404" pitchFamily="49" charset="0"/>
              <a:buChar char="o"/>
            </a:pPr>
            <a:r>
              <a:rPr lang="en-US" sz="2000" dirty="0">
                <a:latin typeface="Palatino Linotype" panose="02040502050505030304" pitchFamily="18" charset="0"/>
              </a:rPr>
              <a:t>Partially </a:t>
            </a:r>
            <a:r>
              <a:rPr lang="en-US" sz="2000" dirty="0">
                <a:solidFill>
                  <a:srgbClr val="30ACEC"/>
                </a:solidFill>
                <a:latin typeface="Palatino Linotype" panose="02040502050505030304" pitchFamily="18" charset="0"/>
              </a:rPr>
              <a:t>Unsaturated</a:t>
            </a:r>
            <a:r>
              <a:rPr lang="en-US" sz="2000" dirty="0">
                <a:latin typeface="Palatino Linotype" panose="02040502050505030304" pitchFamily="18" charset="0"/>
              </a:rPr>
              <a:t> heterocyclic compounds with one or tow double bonds.</a:t>
            </a:r>
          </a:p>
        </p:txBody>
      </p:sp>
      <p:graphicFrame>
        <p:nvGraphicFramePr>
          <p:cNvPr id="4" name="Object 3">
            <a:extLst>
              <a:ext uri="{FF2B5EF4-FFF2-40B4-BE49-F238E27FC236}">
                <a16:creationId xmlns:a16="http://schemas.microsoft.com/office/drawing/2014/main" id="{EED80147-B419-4AA3-8D71-BCE208994F8F}"/>
              </a:ext>
            </a:extLst>
          </p:cNvPr>
          <p:cNvGraphicFramePr>
            <a:graphicFrameLocks noChangeAspect="1"/>
          </p:cNvGraphicFramePr>
          <p:nvPr>
            <p:extLst>
              <p:ext uri="{D42A27DB-BD31-4B8C-83A1-F6EECF244321}">
                <p14:modId xmlns:p14="http://schemas.microsoft.com/office/powerpoint/2010/main" val="4110576584"/>
              </p:ext>
            </p:extLst>
          </p:nvPr>
        </p:nvGraphicFramePr>
        <p:xfrm>
          <a:off x="1524000" y="3689350"/>
          <a:ext cx="6872288" cy="2719388"/>
        </p:xfrm>
        <a:graphic>
          <a:graphicData uri="http://schemas.openxmlformats.org/presentationml/2006/ole">
            <mc:AlternateContent xmlns:mc="http://schemas.openxmlformats.org/markup-compatibility/2006">
              <mc:Choice xmlns:v="urn:schemas-microsoft-com:vml" Requires="v">
                <p:oleObj spid="_x0000_s10296" name="CS ChemDraw Drawing" r:id="rId3" imgW="6109108" imgH="2419819" progId="ChemDraw.Document.6.0">
                  <p:embed/>
                </p:oleObj>
              </mc:Choice>
              <mc:Fallback>
                <p:oleObj name="CS ChemDraw Drawing" r:id="rId3" imgW="6109108" imgH="2419819" progId="ChemDraw.Document.6.0">
                  <p:embed/>
                  <p:pic>
                    <p:nvPicPr>
                      <p:cNvPr id="4" name="Object 3">
                        <a:extLst>
                          <a:ext uri="{FF2B5EF4-FFF2-40B4-BE49-F238E27FC236}">
                            <a16:creationId xmlns:a16="http://schemas.microsoft.com/office/drawing/2014/main" id="{EED80147-B419-4AA3-8D71-BCE208994F8F}"/>
                          </a:ext>
                        </a:extLst>
                      </p:cNvPr>
                      <p:cNvPicPr/>
                      <p:nvPr/>
                    </p:nvPicPr>
                    <p:blipFill>
                      <a:blip r:embed="rId4"/>
                      <a:stretch>
                        <a:fillRect/>
                      </a:stretch>
                    </p:blipFill>
                    <p:spPr>
                      <a:xfrm>
                        <a:off x="1524000" y="3689350"/>
                        <a:ext cx="6872288" cy="27193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BEB1909-50E3-46A5-8746-32672503FA22}"/>
              </a:ext>
            </a:extLst>
          </p:cNvPr>
          <p:cNvSpPr/>
          <p:nvPr/>
        </p:nvSpPr>
        <p:spPr>
          <a:xfrm>
            <a:off x="1007980" y="3192841"/>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Palatino Linotype" panose="02040502050505030304" pitchFamily="18" charset="0"/>
              </a:rPr>
              <a:t>Examples;</a:t>
            </a:r>
          </a:p>
        </p:txBody>
      </p:sp>
      <p:sp>
        <p:nvSpPr>
          <p:cNvPr id="9" name="TextBox 8">
            <a:extLst>
              <a:ext uri="{FF2B5EF4-FFF2-40B4-BE49-F238E27FC236}">
                <a16:creationId xmlns:a16="http://schemas.microsoft.com/office/drawing/2014/main" id="{9E66E0CF-0CF2-441D-A6C4-5991D2475C07}"/>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Font typeface="+mj-lt"/>
              <a:buAutoNum type="arabicPeriod" startAt="2"/>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Partially </a:t>
            </a: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Unsaturated</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11" name="Title 12">
            <a:extLst>
              <a:ext uri="{FF2B5EF4-FFF2-40B4-BE49-F238E27FC236}">
                <a16:creationId xmlns:a16="http://schemas.microsoft.com/office/drawing/2014/main" id="{EB33AD39-71EA-4498-85C6-BEE4FD631599}"/>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Tree>
    <p:extLst>
      <p:ext uri="{BB962C8B-B14F-4D97-AF65-F5344CB8AC3E}">
        <p14:creationId xmlns:p14="http://schemas.microsoft.com/office/powerpoint/2010/main" val="385692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9</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920750" y="806450"/>
            <a:ext cx="7962900" cy="506870"/>
          </a:xfrm>
          <a:prstGeom prst="rect">
            <a:avLst/>
          </a:prstGeom>
          <a:noFill/>
        </p:spPr>
        <p:txBody>
          <a:bodyPr wrap="square" rtlCol="0">
            <a:spAutoFit/>
          </a:bodyPr>
          <a:lstStyle/>
          <a:p>
            <a:pPr marL="457200" indent="-457200" algn="just">
              <a:lnSpc>
                <a:spcPct val="150000"/>
              </a:lnSpc>
              <a:buClr>
                <a:schemeClr val="tx1"/>
              </a:buClr>
              <a:buFont typeface="+mj-lt"/>
              <a:buAutoNum type="arabicPeriod" startAt="3"/>
            </a:pPr>
            <a:r>
              <a:rPr lang="en-US" sz="2000" b="1" dirty="0">
                <a:solidFill>
                  <a:srgbClr val="30ACEC"/>
                </a:solidFill>
                <a:effectLst>
                  <a:outerShdw blurRad="38100" dist="38100" dir="2700000" algn="tl">
                    <a:srgbClr val="000000">
                      <a:alpha val="43137"/>
                    </a:srgbClr>
                  </a:outerShdw>
                </a:effectLst>
                <a:latin typeface="Palatino Linotype" panose="02040502050505030304" pitchFamily="18" charset="0"/>
              </a:rPr>
              <a:t>Aromatic</a:t>
            </a: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Heterocyclic Compounds</a:t>
            </a:r>
          </a:p>
        </p:txBody>
      </p:sp>
      <p:sp>
        <p:nvSpPr>
          <p:cNvPr id="2" name="Rectangle 1">
            <a:extLst>
              <a:ext uri="{FF2B5EF4-FFF2-40B4-BE49-F238E27FC236}">
                <a16:creationId xmlns:a16="http://schemas.microsoft.com/office/drawing/2014/main" id="{C17DAFC3-90B8-4D90-982A-2732D47B89D5}"/>
              </a:ext>
            </a:extLst>
          </p:cNvPr>
          <p:cNvSpPr/>
          <p:nvPr/>
        </p:nvSpPr>
        <p:spPr>
          <a:xfrm>
            <a:off x="985251" y="1730329"/>
            <a:ext cx="7945389" cy="3738524"/>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2000" u="sng" dirty="0">
                <a:latin typeface="Palatino Linotype" panose="02040502050505030304" pitchFamily="18" charset="0"/>
              </a:rPr>
              <a:t>To be classified as aromatic, a compound must have:</a:t>
            </a:r>
            <a:r>
              <a:rPr lang="en-US" sz="2000" dirty="0">
                <a:latin typeface="Palatino Linotype" panose="02040502050505030304" pitchFamily="18" charset="0"/>
              </a:rPr>
              <a:t> </a:t>
            </a:r>
          </a:p>
          <a:p>
            <a:pPr marL="914400" lvl="1" indent="-457200">
              <a:lnSpc>
                <a:spcPct val="150000"/>
              </a:lnSpc>
              <a:buFont typeface="+mj-lt"/>
              <a:buAutoNum type="arabicParenR"/>
            </a:pPr>
            <a:r>
              <a:rPr lang="en-US" sz="2000" dirty="0">
                <a:latin typeface="Palatino Linotype" panose="02040502050505030304" pitchFamily="18" charset="0"/>
              </a:rPr>
              <a:t>Cyclic structure </a:t>
            </a:r>
          </a:p>
          <a:p>
            <a:pPr marL="914400" lvl="1" indent="-457200">
              <a:lnSpc>
                <a:spcPct val="150000"/>
              </a:lnSpc>
              <a:buFont typeface="+mj-lt"/>
              <a:buAutoNum type="arabicParenR"/>
            </a:pPr>
            <a:r>
              <a:rPr lang="en-US" sz="2000" dirty="0">
                <a:latin typeface="Palatino Linotype" panose="02040502050505030304" pitchFamily="18" charset="0"/>
              </a:rPr>
              <a:t>Cyclic structure contains what looks like a conjugated system of alternating double and single bonds</a:t>
            </a:r>
          </a:p>
          <a:p>
            <a:pPr marL="914400" lvl="1" indent="-457200">
              <a:lnSpc>
                <a:spcPct val="150000"/>
              </a:lnSpc>
              <a:buFont typeface="+mj-lt"/>
              <a:buAutoNum type="arabicParenR"/>
            </a:pPr>
            <a:r>
              <a:rPr lang="en-US" sz="2000" dirty="0">
                <a:latin typeface="Palatino Linotype" panose="02040502050505030304" pitchFamily="18" charset="0"/>
              </a:rPr>
              <a:t>Aromatic compounds must be planar</a:t>
            </a:r>
          </a:p>
          <a:p>
            <a:pPr marL="914400" lvl="1" indent="-457200">
              <a:lnSpc>
                <a:spcPct val="150000"/>
              </a:lnSpc>
              <a:buFont typeface="+mj-lt"/>
              <a:buAutoNum type="arabicParenR"/>
            </a:pPr>
            <a:r>
              <a:rPr lang="en-US" sz="2000" dirty="0">
                <a:latin typeface="Palatino Linotype" panose="02040502050505030304" pitchFamily="18" charset="0"/>
              </a:rPr>
              <a:t>Fulfill </a:t>
            </a:r>
            <a:r>
              <a:rPr lang="en-US" sz="2000" dirty="0" err="1">
                <a:latin typeface="Palatino Linotype" panose="02040502050505030304" pitchFamily="18" charset="0"/>
              </a:rPr>
              <a:t>Huckel</a:t>
            </a:r>
            <a:r>
              <a:rPr lang="en-US" sz="2000" dirty="0">
                <a:latin typeface="Palatino Linotype" panose="02040502050505030304" pitchFamily="18" charset="0"/>
              </a:rPr>
              <a:t> rule </a:t>
            </a:r>
          </a:p>
          <a:p>
            <a:pPr lvl="1" algn="ctr">
              <a:lnSpc>
                <a:spcPct val="150000"/>
              </a:lnSpc>
            </a:pPr>
            <a:r>
              <a:rPr lang="en-US" altLang="en-US" sz="2000" dirty="0">
                <a:solidFill>
                  <a:srgbClr val="30ACEC"/>
                </a:solidFill>
                <a:latin typeface="Palatino Linotype" panose="02040502050505030304" pitchFamily="18" charset="0"/>
                <a:cs typeface="Arial" charset="0"/>
              </a:rPr>
              <a:t>The number of  </a:t>
            </a:r>
            <a:r>
              <a:rPr lang="el-GR" altLang="en-US" sz="2000" dirty="0">
                <a:solidFill>
                  <a:srgbClr val="30ACEC"/>
                </a:solidFill>
                <a:latin typeface="Palatino Linotype" panose="02040502050505030304" pitchFamily="18" charset="0"/>
                <a:cs typeface="Arial" charset="0"/>
              </a:rPr>
              <a:t>π</a:t>
            </a:r>
            <a:r>
              <a:rPr lang="en-US" altLang="en-US" sz="2000" dirty="0">
                <a:solidFill>
                  <a:srgbClr val="30ACEC"/>
                </a:solidFill>
                <a:latin typeface="Palatino Linotype" panose="02040502050505030304" pitchFamily="18" charset="0"/>
                <a:cs typeface="Arial" charset="0"/>
              </a:rPr>
              <a:t> electrons in the compound = 4n + 2</a:t>
            </a:r>
          </a:p>
          <a:p>
            <a:pPr lvl="1" algn="ctr"/>
            <a:r>
              <a:rPr lang="en-US" altLang="en-US" sz="2000" dirty="0">
                <a:solidFill>
                  <a:srgbClr val="30ACEC"/>
                </a:solidFill>
                <a:latin typeface="Palatino Linotype" panose="02040502050505030304" pitchFamily="18" charset="0"/>
                <a:cs typeface="Arial" charset="0"/>
              </a:rPr>
              <a:t>Where (n = 0,1, 2, 3, and so on)</a:t>
            </a:r>
          </a:p>
        </p:txBody>
      </p:sp>
      <p:sp>
        <p:nvSpPr>
          <p:cNvPr id="8" name="Rectangle 7">
            <a:extLst>
              <a:ext uri="{FF2B5EF4-FFF2-40B4-BE49-F238E27FC236}">
                <a16:creationId xmlns:a16="http://schemas.microsoft.com/office/drawing/2014/main" id="{D88CC349-90F9-46A6-A1C6-BF4C68D39C34}"/>
              </a:ext>
            </a:extLst>
          </p:cNvPr>
          <p:cNvSpPr/>
          <p:nvPr/>
        </p:nvSpPr>
        <p:spPr>
          <a:xfrm>
            <a:off x="985252" y="1429545"/>
            <a:ext cx="8039100" cy="400110"/>
          </a:xfrm>
          <a:prstGeom prst="rect">
            <a:avLst/>
          </a:prstGeom>
        </p:spPr>
        <p:txBody>
          <a:bodyPr wrap="square">
            <a:spAutoFit/>
          </a:bodyPr>
          <a:lstStyle/>
          <a:p>
            <a:pPr marL="285750" indent="-285750">
              <a:buFont typeface="Courier New" panose="02070309020205020404" pitchFamily="49" charset="0"/>
              <a:buChar char="o"/>
            </a:pPr>
            <a:r>
              <a:rPr lang="en-US" sz="2000" dirty="0">
                <a:latin typeface="Palatino Linotype" panose="02040502050505030304" pitchFamily="18" charset="0"/>
              </a:rPr>
              <a:t>Aromatic heterocyclic compounds are similar to benzene.</a:t>
            </a:r>
          </a:p>
        </p:txBody>
      </p:sp>
      <p:graphicFrame>
        <p:nvGraphicFramePr>
          <p:cNvPr id="5" name="Object 4">
            <a:extLst>
              <a:ext uri="{FF2B5EF4-FFF2-40B4-BE49-F238E27FC236}">
                <a16:creationId xmlns:a16="http://schemas.microsoft.com/office/drawing/2014/main" id="{6C63A0A7-5EEE-47E9-B6D8-D7917E412AB1}"/>
              </a:ext>
            </a:extLst>
          </p:cNvPr>
          <p:cNvGraphicFramePr>
            <a:graphicFrameLocks noChangeAspect="1"/>
          </p:cNvGraphicFramePr>
          <p:nvPr>
            <p:extLst>
              <p:ext uri="{D42A27DB-BD31-4B8C-83A1-F6EECF244321}">
                <p14:modId xmlns:p14="http://schemas.microsoft.com/office/powerpoint/2010/main" val="2489781227"/>
              </p:ext>
            </p:extLst>
          </p:nvPr>
        </p:nvGraphicFramePr>
        <p:xfrm>
          <a:off x="2135316" y="5328165"/>
          <a:ext cx="5903913" cy="919163"/>
        </p:xfrm>
        <a:graphic>
          <a:graphicData uri="http://schemas.openxmlformats.org/presentationml/2006/ole">
            <mc:AlternateContent xmlns:mc="http://schemas.openxmlformats.org/markup-compatibility/2006">
              <mc:Choice xmlns:v="urn:schemas-microsoft-com:vml" Requires="v">
                <p:oleObj spid="_x0000_s5186" name="CS ChemDraw Drawing" r:id="rId3" imgW="5903702" imgH="918708" progId="ChemDraw.Document.6.0">
                  <p:embed/>
                </p:oleObj>
              </mc:Choice>
              <mc:Fallback>
                <p:oleObj name="CS ChemDraw Drawing" r:id="rId3" imgW="5903702" imgH="918708" progId="ChemDraw.Document.6.0">
                  <p:embed/>
                  <p:pic>
                    <p:nvPicPr>
                      <p:cNvPr id="0" name=""/>
                      <p:cNvPicPr/>
                      <p:nvPr/>
                    </p:nvPicPr>
                    <p:blipFill>
                      <a:blip r:embed="rId4"/>
                      <a:stretch>
                        <a:fillRect/>
                      </a:stretch>
                    </p:blipFill>
                    <p:spPr>
                      <a:xfrm>
                        <a:off x="2135316" y="5328165"/>
                        <a:ext cx="5903913" cy="91916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E406C74B-1941-41D3-8470-5CBF81122793}"/>
              </a:ext>
            </a:extLst>
          </p:cNvPr>
          <p:cNvSpPr/>
          <p:nvPr/>
        </p:nvSpPr>
        <p:spPr>
          <a:xfrm>
            <a:off x="1585358" y="6176462"/>
            <a:ext cx="538930" cy="400110"/>
          </a:xfrm>
          <a:prstGeom prst="rect">
            <a:avLst/>
          </a:prstGeom>
        </p:spPr>
        <p:txBody>
          <a:bodyPr wrap="none">
            <a:spAutoFit/>
          </a:bodyPr>
          <a:lstStyle/>
          <a:p>
            <a:r>
              <a:rPr lang="el-GR" altLang="en-US" sz="2000" b="1" i="1" dirty="0">
                <a:solidFill>
                  <a:srgbClr val="30ACEC"/>
                </a:solidFill>
                <a:latin typeface="Palatino Linotype" panose="02040502050505030304" pitchFamily="18" charset="0"/>
                <a:cs typeface="Arial" charset="0"/>
              </a:rPr>
              <a:t>π</a:t>
            </a:r>
            <a:r>
              <a:rPr lang="en-US" altLang="en-US" sz="2000" b="1" i="1" dirty="0">
                <a:solidFill>
                  <a:srgbClr val="30ACEC"/>
                </a:solidFill>
                <a:latin typeface="Palatino Linotype" panose="02040502050505030304" pitchFamily="18" charset="0"/>
                <a:cs typeface="Arial" charset="0"/>
              </a:rPr>
              <a:t> =</a:t>
            </a:r>
            <a:endParaRPr lang="en-US" sz="2000" b="1" dirty="0"/>
          </a:p>
        </p:txBody>
      </p:sp>
      <p:sp>
        <p:nvSpPr>
          <p:cNvPr id="11" name="Title 12">
            <a:extLst>
              <a:ext uri="{FF2B5EF4-FFF2-40B4-BE49-F238E27FC236}">
                <a16:creationId xmlns:a16="http://schemas.microsoft.com/office/drawing/2014/main" id="{779E29B5-4363-4D2B-981A-2D78F9B1A82A}"/>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Classification of Heterocycles</a:t>
            </a:r>
          </a:p>
        </p:txBody>
      </p:sp>
      <p:sp>
        <p:nvSpPr>
          <p:cNvPr id="9" name="Rectangle 8">
            <a:extLst>
              <a:ext uri="{FF2B5EF4-FFF2-40B4-BE49-F238E27FC236}">
                <a16:creationId xmlns:a16="http://schemas.microsoft.com/office/drawing/2014/main" id="{A700C192-0D04-4C55-B93A-B71B88B44D8A}"/>
              </a:ext>
            </a:extLst>
          </p:cNvPr>
          <p:cNvSpPr/>
          <p:nvPr/>
        </p:nvSpPr>
        <p:spPr>
          <a:xfrm>
            <a:off x="3097002" y="6217652"/>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0" name="Rectangle 9">
            <a:extLst>
              <a:ext uri="{FF2B5EF4-FFF2-40B4-BE49-F238E27FC236}">
                <a16:creationId xmlns:a16="http://schemas.microsoft.com/office/drawing/2014/main" id="{DFD072A1-3EC2-42BF-8F05-410FE3377B01}"/>
              </a:ext>
            </a:extLst>
          </p:cNvPr>
          <p:cNvSpPr/>
          <p:nvPr/>
        </p:nvSpPr>
        <p:spPr>
          <a:xfrm>
            <a:off x="2297931" y="6209414"/>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2" name="Rectangle 11">
            <a:extLst>
              <a:ext uri="{FF2B5EF4-FFF2-40B4-BE49-F238E27FC236}">
                <a16:creationId xmlns:a16="http://schemas.microsoft.com/office/drawing/2014/main" id="{EF7D4E0B-C8D6-4131-9B72-A4F2FB0D3D7A}"/>
              </a:ext>
            </a:extLst>
          </p:cNvPr>
          <p:cNvSpPr/>
          <p:nvPr/>
        </p:nvSpPr>
        <p:spPr>
          <a:xfrm>
            <a:off x="4649833" y="6262960"/>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3" name="Rectangle 12">
            <a:extLst>
              <a:ext uri="{FF2B5EF4-FFF2-40B4-BE49-F238E27FC236}">
                <a16:creationId xmlns:a16="http://schemas.microsoft.com/office/drawing/2014/main" id="{96D885F5-1B7F-419A-9977-8E04D002C5E9}"/>
              </a:ext>
            </a:extLst>
          </p:cNvPr>
          <p:cNvSpPr/>
          <p:nvPr/>
        </p:nvSpPr>
        <p:spPr>
          <a:xfrm>
            <a:off x="3813692" y="6217651"/>
            <a:ext cx="274434"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6</a:t>
            </a:r>
            <a:endParaRPr lang="en-US" sz="1400" b="1" dirty="0"/>
          </a:p>
        </p:txBody>
      </p:sp>
      <p:sp>
        <p:nvSpPr>
          <p:cNvPr id="14" name="Rectangle 13">
            <a:extLst>
              <a:ext uri="{FF2B5EF4-FFF2-40B4-BE49-F238E27FC236}">
                <a16:creationId xmlns:a16="http://schemas.microsoft.com/office/drawing/2014/main" id="{99E59A44-ADEA-44F3-927D-7E23C1246284}"/>
              </a:ext>
            </a:extLst>
          </p:cNvPr>
          <p:cNvSpPr/>
          <p:nvPr/>
        </p:nvSpPr>
        <p:spPr>
          <a:xfrm>
            <a:off x="5708396" y="6246484"/>
            <a:ext cx="364202"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10</a:t>
            </a:r>
            <a:endParaRPr lang="en-US" sz="1400" b="1" dirty="0"/>
          </a:p>
        </p:txBody>
      </p:sp>
      <p:sp>
        <p:nvSpPr>
          <p:cNvPr id="15" name="Rectangle 14">
            <a:extLst>
              <a:ext uri="{FF2B5EF4-FFF2-40B4-BE49-F238E27FC236}">
                <a16:creationId xmlns:a16="http://schemas.microsoft.com/office/drawing/2014/main" id="{78B1246B-2ACF-4251-B1DE-8F5452041336}"/>
              </a:ext>
            </a:extLst>
          </p:cNvPr>
          <p:cNvSpPr/>
          <p:nvPr/>
        </p:nvSpPr>
        <p:spPr>
          <a:xfrm>
            <a:off x="7133542" y="6262960"/>
            <a:ext cx="364202" cy="307777"/>
          </a:xfrm>
          <a:prstGeom prst="rect">
            <a:avLst/>
          </a:prstGeom>
        </p:spPr>
        <p:txBody>
          <a:bodyPr wrap="none">
            <a:spAutoFit/>
          </a:bodyPr>
          <a:lstStyle/>
          <a:p>
            <a:r>
              <a:rPr lang="en-US" altLang="en-US" sz="1400" b="1" dirty="0">
                <a:solidFill>
                  <a:srgbClr val="30ACEC"/>
                </a:solidFill>
                <a:latin typeface="Palatino Linotype" panose="02040502050505030304" pitchFamily="18" charset="0"/>
                <a:cs typeface="Arial" charset="0"/>
              </a:rPr>
              <a:t>10</a:t>
            </a:r>
            <a:endParaRPr lang="en-US" sz="1400" b="1" dirty="0"/>
          </a:p>
        </p:txBody>
      </p:sp>
    </p:spTree>
    <p:extLst>
      <p:ext uri="{BB962C8B-B14F-4D97-AF65-F5344CB8AC3E}">
        <p14:creationId xmlns:p14="http://schemas.microsoft.com/office/powerpoint/2010/main" val="1993813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4C5FFB292FB347924CDF580B003E14" ma:contentTypeVersion="15" ma:contentTypeDescription="Create a new document." ma:contentTypeScope="" ma:versionID="3ed1c0713ed2160fb1d6a97c535ade13">
  <xsd:schema xmlns:xsd="http://www.w3.org/2001/XMLSchema" xmlns:xs="http://www.w3.org/2001/XMLSchema" xmlns:p="http://schemas.microsoft.com/office/2006/metadata/properties" xmlns:ns3="a7846e44-b92c-41a6-a022-fd9bcbf4bced" xmlns:ns4="345886eb-6373-4d89-9248-fd92befdd224" targetNamespace="http://schemas.microsoft.com/office/2006/metadata/properties" ma:root="true" ma:fieldsID="b767cf49c1e70a9fa5ad07bc48fa617a" ns3:_="" ns4:_="">
    <xsd:import namespace="a7846e44-b92c-41a6-a022-fd9bcbf4bced"/>
    <xsd:import namespace="345886eb-6373-4d89-9248-fd92befdd2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46e44-b92c-41a6-a022-fd9bcbf4b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5886eb-6373-4d89-9248-fd92befdd2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7846e44-b92c-41a6-a022-fd9bcbf4bc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F8D9E0-B8B1-48F9-ABC5-43BCD1118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46e44-b92c-41a6-a022-fd9bcbf4bced"/>
    <ds:schemaRef ds:uri="345886eb-6373-4d89-9248-fd92befdd2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3A82C2-172B-4664-8D4F-E537D8CF82FA}">
  <ds:schemaRefs>
    <ds:schemaRef ds:uri="a7846e44-b92c-41a6-a022-fd9bcbf4bced"/>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345886eb-6373-4d89-9248-fd92befdd22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FC5D57-D3C3-4073-A5E4-BF5C838A3C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43769</TotalTime>
  <Words>3096</Words>
  <Application>Microsoft Office PowerPoint</Application>
  <PresentationFormat>On-screen Show (4:3)</PresentationFormat>
  <Paragraphs>552</Paragraphs>
  <Slides>53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Arial</vt:lpstr>
      <vt:lpstr>Calibri</vt:lpstr>
      <vt:lpstr>Corbel</vt:lpstr>
      <vt:lpstr>Courier New</vt:lpstr>
      <vt:lpstr>Palatino Linotype</vt:lpstr>
      <vt:lpstr>Sakkal Majalla</vt:lpstr>
      <vt:lpstr>Times New Roman</vt:lpstr>
      <vt:lpstr>Wingdings</vt:lpstr>
      <vt:lpstr>Parallax</vt:lpstr>
      <vt:lpstr>CS ChemDraw Drawing</vt:lpstr>
      <vt:lpstr>PowerPoint Presentation</vt:lpstr>
      <vt:lpstr>Introduction</vt:lpstr>
      <vt:lpstr>PowerPoint Presentation</vt:lpstr>
      <vt:lpstr>Some Drugs Containing Heterocycles</vt:lpstr>
      <vt:lpstr>Classification of Heterocycles</vt:lpstr>
      <vt:lpstr>Classification of Heterocycles</vt:lpstr>
      <vt:lpstr>Classification of Heterocycles</vt:lpstr>
      <vt:lpstr>Classification of Heterocycles</vt:lpstr>
      <vt:lpstr>Classification of Heterocycles</vt:lpstr>
      <vt:lpstr>Classification of Heterocycles</vt:lpstr>
      <vt:lpstr>Classification of Heterocycles</vt:lpstr>
      <vt:lpstr>Nomenclature</vt:lpstr>
      <vt:lpstr>PowerPoint Presentation</vt:lpstr>
      <vt:lpstr>1. Common names “Trivial names”</vt:lpstr>
      <vt:lpstr>1. Common names “Trivial names”</vt:lpstr>
      <vt:lpstr>1. Common names “Trivial names”</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2. The Hantzsch-Widman Nomenclature</vt:lpstr>
      <vt:lpstr>3. The Replacement Nomenclature</vt:lpstr>
      <vt:lpstr>3. The Replacement Nomenclature</vt:lpstr>
      <vt:lpstr>Overview of Nomenclature Rules</vt:lpstr>
      <vt:lpstr>Overview of Nomenclature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تحفيز الطلبة باستخدام منتديات النقاش</dc:title>
  <dc:creator>Riyadh Alshammari</dc:creator>
  <cp:lastModifiedBy>Sultan Saad Almadhhi</cp:lastModifiedBy>
  <cp:revision>228</cp:revision>
  <cp:lastPrinted>2024-08-22T07:07:05Z</cp:lastPrinted>
  <dcterms:created xsi:type="dcterms:W3CDTF">2024-04-15T17:58:11Z</dcterms:created>
  <dcterms:modified xsi:type="dcterms:W3CDTF">2025-02-20T11:22:37Z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0x0101001D4C5FFB292FB347924CDF580B003E14</vt:lpwstr>
  </property>
</Properties>
</file>