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64" r:id="rId2"/>
  </p:sldMasterIdLst>
  <p:notesMasterIdLst>
    <p:notesMasterId r:id="rId33"/>
  </p:notesMasterIdLst>
  <p:handoutMasterIdLst>
    <p:handoutMasterId r:id="rId34"/>
  </p:handoutMasterIdLst>
  <p:sldIdLst>
    <p:sldId id="256" r:id="rId3"/>
    <p:sldId id="281" r:id="rId4"/>
    <p:sldId id="283" r:id="rId5"/>
    <p:sldId id="284" r:id="rId6"/>
    <p:sldId id="285" r:id="rId7"/>
    <p:sldId id="286" r:id="rId8"/>
    <p:sldId id="287" r:id="rId9"/>
    <p:sldId id="288" r:id="rId10"/>
    <p:sldId id="289" r:id="rId11"/>
    <p:sldId id="300" r:id="rId12"/>
    <p:sldId id="294" r:id="rId13"/>
    <p:sldId id="295" r:id="rId14"/>
    <p:sldId id="301" r:id="rId15"/>
    <p:sldId id="302" r:id="rId16"/>
    <p:sldId id="304" r:id="rId17"/>
    <p:sldId id="305" r:id="rId18"/>
    <p:sldId id="321" r:id="rId19"/>
    <p:sldId id="322" r:id="rId20"/>
    <p:sldId id="323" r:id="rId21"/>
    <p:sldId id="324" r:id="rId22"/>
    <p:sldId id="313" r:id="rId23"/>
    <p:sldId id="311" r:id="rId24"/>
    <p:sldId id="298" r:id="rId25"/>
    <p:sldId id="325" r:id="rId26"/>
    <p:sldId id="316" r:id="rId27"/>
    <p:sldId id="317" r:id="rId28"/>
    <p:sldId id="318" r:id="rId29"/>
    <p:sldId id="319" r:id="rId30"/>
    <p:sldId id="296" r:id="rId31"/>
    <p:sldId id="299" r:id="rId32"/>
  </p:sldIdLst>
  <p:sldSz cx="12192000" cy="6858000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F0BE5"/>
    <a:srgbClr val="FADA7A"/>
    <a:srgbClr val="FDF1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301B821-A1FF-4177-AEE7-76D212191A09}"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380" autoAdjust="0"/>
    <p:restoredTop sz="94660"/>
  </p:normalViewPr>
  <p:slideViewPr>
    <p:cSldViewPr>
      <p:cViewPr varScale="1">
        <p:scale>
          <a:sx n="47" d="100"/>
          <a:sy n="47" d="100"/>
        </p:scale>
        <p:origin x="60" y="744"/>
      </p:cViewPr>
      <p:guideLst>
        <p:guide orient="horz" pos="2160"/>
        <p:guide pos="3840"/>
      </p:guideLst>
    </p:cSldViewPr>
  </p:slideViewPr>
  <p:outlineViewPr>
    <p:cViewPr>
      <p:scale>
        <a:sx n="1" d="1"/>
        <a:sy n="1" d="1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12105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image" Target="../media/image1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/>
          <a:lstStyle/>
          <a:p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/>
          <a:lstStyle/>
          <a:p>
            <a:fld id="{03170175-C3ED-4C72-B085-79CCCD670CC9}" type="datetimeFigureOut">
              <a:rPr lang="en-US" smtClean="0"/>
              <a:pPr/>
              <a:t>8/24/2025</a:t>
            </a:fld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/>
          <a:lstStyle/>
          <a:p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/>
          <a:lstStyle/>
          <a:p>
            <a:fld id="{92977F1F-E40B-4E53-8E11-28ED506983A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/>
          <a:lstStyle/>
          <a:p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/>
          <a:lstStyle/>
          <a:p>
            <a:fld id="{2D9FB51A-E05F-4494-ADA5-A77EAE266FCF}" type="datetimeFigureOut">
              <a:rPr lang="en-US" smtClean="0"/>
              <a:pPr/>
              <a:t>8/24/2025</a:t>
            </a:fld>
            <a:endParaRPr lang="en-US"/>
          </a:p>
        </p:txBody>
      </p:sp>
      <p:sp>
        <p:nvSpPr>
          <p:cNvPr id="4" name="Rectangle 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anchor="ctr"/>
          <a:lstStyle/>
          <a:p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/>
            <a:r>
              <a:rPr lang="en-US" noProof="1"/>
              <a:t>Click to edit Master text styles</a:t>
            </a:r>
            <a:endParaRPr lang="en-US"/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/>
          <a:lstStyle/>
          <a:p>
            <a:endParaRPr lang="en-US"/>
          </a:p>
        </p:txBody>
      </p:sp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/>
          <a:lstStyle/>
          <a:p>
            <a:fld id="{13CD1B0D-083E-4DA2-81AD-16B7E971189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2D9FB51A-E05F-4494-ADA5-A77EAE266FCF}" type="datetimeFigureOut">
              <a:rPr lang="en-US" smtClean="0"/>
              <a:pPr/>
              <a:t>8/24/2025</a:t>
            </a:fld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D1B0D-083E-4DA2-81AD-16B7E971189E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7" name="Rectangle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2D9FB51A-E05F-4494-ADA5-A77EAE266FCF}" type="datetimeFigureOut">
              <a:rPr lang="en-US" smtClean="0"/>
              <a:pPr/>
              <a:t>8/24/2025</a:t>
            </a:fld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D1B0D-083E-4DA2-81AD-16B7E971189E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7" name="Rectangle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9802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85800" y="5349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508000" y="4853412"/>
            <a:ext cx="11277600" cy="1222375"/>
          </a:xfrm>
        </p:spPr>
        <p:txBody>
          <a:bodyPr anchor="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08000" y="3886200"/>
            <a:ext cx="112776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56D2E-700E-4704-8BA1-2EB7886101CE}" type="datetime2">
              <a:rPr lang="en-US" smtClean="0"/>
              <a:t>Sunday, August 24, 2025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CF7A2BDD-D331-44F0-96AA-4FB4ED49706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20212-8CDE-4A62-921C-0C6696FF4568}" type="datetime2">
              <a:rPr lang="en-US" smtClean="0"/>
              <a:t>Sunday, August 24, 2025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4775200" y="76201"/>
            <a:ext cx="38608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CF7A2BDD-D331-44F0-96AA-4FB4ED49706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7D796-8150-4154-A545-979FC0A11C38}" type="datetime2">
              <a:rPr lang="en-US" smtClean="0"/>
              <a:t>Sunday, August 24, 2025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2BDD-D331-44F0-96AA-4FB4ED4970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6199D-0275-474B-B6F6-69CE4E1C7045}" type="datetime2">
              <a:rPr lang="en-US" smtClean="0"/>
              <a:t>Sunday, August 24, 2025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2BDD-D331-44F0-96AA-4FB4ED4970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noProof="1"/>
              <a:t>Click to edit Master title style</a:t>
            </a:r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C92BE-B393-47F2-86C3-1DFE636FE94E}" type="datetime2">
              <a:rPr lang="en-US" smtClean="0"/>
              <a:t>Sunday, August 24, 2025</a:t>
            </a:fld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4C974-5669-4F4D-B5F7-AEFAF0EB8F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noProof="1"/>
              <a:t>Click to edit Master title style</a:t>
            </a:r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BF990-2925-42CC-BE18-7E97EEC0BD42}" type="datetime2">
              <a:rPr lang="en-US" smtClean="0"/>
              <a:t>Sunday, August 24, 2025</a:t>
            </a:fld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4C974-5669-4F4D-B5F7-AEFAF0EB8F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 preserve="1">
  <p:cSld name="Title and 2-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noProof="1"/>
              <a:t>Click to edit Master title style</a:t>
            </a:r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body"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E0381-8DAB-46AF-BE10-06DEC2FD9A43}" type="datetime2">
              <a:rPr lang="en-US" smtClean="0"/>
              <a:t>Sunday, August 24, 2025</a:t>
            </a:fld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4C974-5669-4F4D-B5F7-AEFAF0EB8F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alphaModFix amt="16000"/>
            <a:lum/>
          </a:blip>
          <a:srcRect/>
          <a:stretch>
            <a:fillRect l="90000" t="94000" r="2000" b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406400" y="1554163"/>
            <a:ext cx="115824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8636000" y="76201"/>
            <a:ext cx="3352800" cy="288925"/>
          </a:xfrm>
          <a:prstGeom prst="rect">
            <a:avLst/>
          </a:prstGeom>
        </p:spPr>
        <p:txBody>
          <a:bodyPr vert="horz"/>
          <a:lstStyle>
            <a:lvl1pPr algn="l">
              <a:defRPr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algn="l"/>
            <a:fld id="{E1B24409-0788-44D4-9919-48BAEC8E58E4}" type="datetime2">
              <a:rPr lang="en-US" smtClean="0"/>
              <a:t>Sunday, August 24, 2025</a:t>
            </a:fld>
            <a:endParaRPr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4165600" y="76201"/>
            <a:ext cx="4470400" cy="288925"/>
          </a:xfrm>
          <a:prstGeom prst="rect">
            <a:avLst/>
          </a:prstGeom>
        </p:spPr>
        <p:txBody>
          <a:bodyPr vert="horz"/>
          <a:lstStyle>
            <a:lvl1pPr algn="r">
              <a:defRPr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algn="r"/>
            <a:endParaRPr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972800" y="6477001"/>
            <a:ext cx="1016000" cy="244475"/>
          </a:xfrm>
          <a:prstGeom prst="rect">
            <a:avLst/>
          </a:prstGeom>
        </p:spPr>
        <p:txBody>
          <a:bodyPr vert="horz"/>
          <a:lstStyle>
            <a:lvl1pPr algn="r">
              <a:defRPr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F7A2BDD-D331-44F0-96AA-4FB4ED497064}" type="slidenum">
              <a:rPr lang="en-US" smtClean="0">
                <a:solidFill>
                  <a:schemeClr val="accent1">
                    <a:shade val="75000"/>
                  </a:schemeClr>
                </a:solidFill>
              </a:rPr>
              <a:pPr/>
              <a:t>‹#›</a:t>
            </a:fld>
            <a:endParaRPr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406400" y="457200"/>
            <a:ext cx="115824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685800" y="1057987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10896600" y="6657945"/>
            <a:ext cx="108813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 err="1">
                <a:solidFill>
                  <a:schemeClr val="accent4">
                    <a:lumMod val="50000"/>
                  </a:schemeClr>
                </a:solidFill>
                <a:latin typeface="+mn-lt"/>
              </a:rPr>
              <a:t>Dr</a:t>
            </a:r>
            <a:r>
              <a:rPr lang="en-US" sz="700" baseline="0" dirty="0">
                <a:solidFill>
                  <a:schemeClr val="accent4">
                    <a:lumMod val="50000"/>
                  </a:schemeClr>
                </a:solidFill>
                <a:latin typeface="+mn-lt"/>
              </a:rPr>
              <a:t> Mohamed El-Newehy</a:t>
            </a:r>
            <a:endParaRPr lang="en-US" sz="700" dirty="0">
              <a:solidFill>
                <a:schemeClr val="accent4">
                  <a:lumMod val="50000"/>
                </a:schemeClr>
              </a:solidFill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</p:sldLayoutIdLst>
  <p:hf hdr="0" ftr="0" dt="0"/>
  <p:txStyles>
    <p:titleStyle>
      <a:lvl1pPr algn="l" rtl="0" eaLnBrk="1" latinLnBrk="0" hangingPunct="1">
        <a:spcBef>
          <a:spcPct val="0"/>
        </a:spcBef>
        <a:buNone/>
        <a:defRPr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9.wmf"/><Relationship Id="rId4" Type="http://schemas.openxmlformats.org/officeDocument/2006/relationships/oleObject" Target="../embeddings/oleObject3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3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2.emf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ctrTitle"/>
          </p:nvPr>
        </p:nvSpPr>
        <p:spPr>
          <a:xfrm>
            <a:off x="5181600" y="4800600"/>
            <a:ext cx="6934200" cy="1394988"/>
          </a:xfrm>
        </p:spPr>
        <p:txBody>
          <a:bodyPr>
            <a:noAutofit/>
          </a:bodyPr>
          <a:lstStyle/>
          <a:p>
            <a:pPr lvl="0" algn="ctr">
              <a:lnSpc>
                <a:spcPct val="112000"/>
              </a:lnSpc>
              <a:spcBef>
                <a:spcPts val="0"/>
              </a:spcBef>
            </a:pPr>
            <a:r>
              <a:rPr lang="en-US" sz="2800" b="1" cap="none" dirty="0">
                <a:solidFill>
                  <a:srgbClr val="1909E7"/>
                </a:solidFill>
                <a:effectLst/>
                <a:ea typeface="+mn-ea"/>
                <a:cs typeface="+mn-cs"/>
              </a:rPr>
              <a:t>Dr. Mohamed El-Newehy</a:t>
            </a:r>
            <a:br>
              <a:rPr lang="en-US" sz="2800" b="1" cap="none" dirty="0">
                <a:solidFill>
                  <a:srgbClr val="1909E7"/>
                </a:solidFill>
                <a:effectLst/>
                <a:ea typeface="+mn-ea"/>
                <a:cs typeface="+mn-cs"/>
              </a:rPr>
            </a:br>
            <a:r>
              <a:rPr lang="en-US" sz="2800" cap="none" dirty="0">
                <a:solidFill>
                  <a:srgbClr val="191B0E"/>
                </a:solidFill>
                <a:effectLst/>
                <a:latin typeface="Tw Cen MT Condensed" panose="020B0606020104020203" pitchFamily="34" charset="0"/>
                <a:ea typeface="+mn-ea"/>
                <a:cs typeface="+mn-cs"/>
              </a:rPr>
              <a:t>Chemistry Department, College of Science, King Saud University</a:t>
            </a:r>
            <a:br>
              <a:rPr lang="en-US" sz="2000" b="1" i="1" cap="none" dirty="0">
                <a:solidFill>
                  <a:srgbClr val="191B0E"/>
                </a:solidFill>
                <a:effectLst/>
                <a:latin typeface="Tw Cen MT Condensed" panose="020B0606020104020203" pitchFamily="34" charset="0"/>
                <a:ea typeface="+mn-ea"/>
                <a:cs typeface="+mn-cs"/>
              </a:rPr>
            </a:br>
            <a:r>
              <a:rPr lang="en-US" sz="2000" cap="none" dirty="0">
                <a:solidFill>
                  <a:srgbClr val="1909E7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http://fac.ksu.edu.sa/melnewehy/home   </a:t>
            </a:r>
          </a:p>
        </p:txBody>
      </p:sp>
      <p:sp>
        <p:nvSpPr>
          <p:cNvPr id="3" name="Rectangle 3"/>
          <p:cNvSpPr>
            <a:spLocks noGrp="1"/>
          </p:cNvSpPr>
          <p:nvPr>
            <p:ph type="subTitle" idx="1"/>
          </p:nvPr>
        </p:nvSpPr>
        <p:spPr>
          <a:xfrm>
            <a:off x="508000" y="1066800"/>
            <a:ext cx="11277600" cy="3352800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rgbClr val="0070C0"/>
                </a:solidFill>
              </a:rPr>
              <a:t>CHEM 244</a:t>
            </a:r>
            <a:br>
              <a:rPr lang="en-US" sz="4400" b="1" dirty="0">
                <a:solidFill>
                  <a:srgbClr val="0070C0"/>
                </a:solidFill>
              </a:rPr>
            </a:br>
            <a:r>
              <a:rPr lang="en-US" sz="4800" b="1" dirty="0">
                <a:solidFill>
                  <a:srgbClr val="FF0000"/>
                </a:solidFill>
              </a:rPr>
              <a:t>PRINCIPLES OF ORGANIC CHEMISTRY I</a:t>
            </a:r>
            <a:br>
              <a:rPr lang="en-US" sz="4800" b="1" dirty="0">
                <a:solidFill>
                  <a:srgbClr val="FF0000"/>
                </a:solidFill>
              </a:rPr>
            </a:br>
            <a:r>
              <a:rPr lang="en-US" sz="3600" dirty="0">
                <a:solidFill>
                  <a:schemeClr val="tx1"/>
                </a:solidFill>
                <a:latin typeface="Tw Cen MT Condensed" panose="020B0606020104020203" pitchFamily="34" charset="0"/>
              </a:rPr>
              <a:t>FOR CHEMICAL ENGINEERING’ STUDENTS, COLLEGE OF ENGINEERING</a:t>
            </a:r>
            <a:br>
              <a:rPr lang="en-US" sz="2000" i="1" dirty="0">
                <a:solidFill>
                  <a:schemeClr val="tx1"/>
                </a:solidFill>
                <a:latin typeface="Tw Cen MT Condensed" panose="020B0606020104020203" pitchFamily="34" charset="0"/>
              </a:rPr>
            </a:br>
            <a:br>
              <a:rPr lang="en-US" sz="1800" b="1" i="1" dirty="0">
                <a:solidFill>
                  <a:schemeClr val="tx1"/>
                </a:solidFill>
              </a:rPr>
            </a:br>
            <a:r>
              <a:rPr lang="en-US" sz="3600" dirty="0">
                <a:solidFill>
                  <a:srgbClr val="00B050"/>
                </a:solidFill>
                <a:latin typeface="Tw Cen MT Condensed" panose="020B0606020104020203" pitchFamily="34" charset="0"/>
              </a:rPr>
              <a:t>PRE-REQUISITES COURSE;  CHEM 101</a:t>
            </a:r>
            <a:br>
              <a:rPr lang="en-US" sz="3600" dirty="0">
                <a:solidFill>
                  <a:srgbClr val="00B050"/>
                </a:solidFill>
                <a:latin typeface="Tw Cen MT Condensed" panose="020B0606020104020203" pitchFamily="34" charset="0"/>
              </a:rPr>
            </a:br>
            <a:r>
              <a:rPr lang="en-US" sz="3600" dirty="0">
                <a:solidFill>
                  <a:srgbClr val="00B050"/>
                </a:solidFill>
                <a:latin typeface="Tw Cen MT Condensed" panose="020B0606020104020203" pitchFamily="34" charset="0"/>
              </a:rPr>
              <a:t>CREDIT HOURS;  2 (2+0)</a:t>
            </a:r>
            <a:endParaRPr lang="en-US" sz="3600" dirty="0">
              <a:latin typeface="Tw Cen MT Condensed" panose="020B0606020104020203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84349" y="2782888"/>
            <a:ext cx="1931451" cy="2004649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2BDD-D331-44F0-96AA-4FB4ED497064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9400" y="228600"/>
            <a:ext cx="1676400" cy="64401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a) </a:t>
            </a:r>
            <a:r>
              <a:rPr lang="en-US" b="1" dirty="0" err="1">
                <a:solidFill>
                  <a:schemeClr val="tx1"/>
                </a:solidFill>
              </a:rPr>
              <a:t>Nucleophiic</a:t>
            </a:r>
            <a:r>
              <a:rPr lang="en-US" b="1" dirty="0">
                <a:solidFill>
                  <a:schemeClr val="tx1"/>
                </a:solidFill>
              </a:rPr>
              <a:t> substitution (</a:t>
            </a:r>
            <a:r>
              <a:rPr lang="en-US" b="1" i="1" dirty="0">
                <a:solidFill>
                  <a:schemeClr val="tx1"/>
                </a:solidFill>
              </a:rPr>
              <a:t>S</a:t>
            </a:r>
            <a:r>
              <a:rPr lang="en-US" b="1" i="1" baseline="-25000" dirty="0">
                <a:solidFill>
                  <a:schemeClr val="tx1"/>
                </a:solidFill>
              </a:rPr>
              <a:t>N</a:t>
            </a:r>
            <a:r>
              <a:rPr lang="en-US" b="1" dirty="0">
                <a:solidFill>
                  <a:schemeClr val="tx1"/>
                </a:solidFill>
              </a:rPr>
              <a:t>) reactions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2BDD-D331-44F0-96AA-4FB4ED497064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5029200" y="-152400"/>
            <a:ext cx="7315200" cy="8382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FF0000"/>
                </a:solidFill>
              </a:rPr>
              <a:t>Reactions of alkyl Compounds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0" y="2243639"/>
            <a:ext cx="5867400" cy="72474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934000" y="3137288"/>
            <a:ext cx="914400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200" b="1" dirty="0">
                <a:solidFill>
                  <a:srgbClr val="FF0000"/>
                </a:solidFill>
              </a:rPr>
              <a:t>Hydroxide ion </a:t>
            </a:r>
            <a:r>
              <a:rPr lang="en-US" sz="2200" dirty="0"/>
              <a:t>is the </a:t>
            </a:r>
            <a:r>
              <a:rPr lang="en-US" sz="2200" b="1" i="1" dirty="0">
                <a:solidFill>
                  <a:srgbClr val="FF0000"/>
                </a:solidFill>
              </a:rPr>
              <a:t>nucleophile</a:t>
            </a:r>
            <a:r>
              <a:rPr lang="en-US" sz="2200" dirty="0"/>
              <a:t>.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200" dirty="0"/>
              <a:t>It reacts with the </a:t>
            </a:r>
            <a:r>
              <a:rPr lang="en-US" sz="2200" b="1" dirty="0">
                <a:solidFill>
                  <a:srgbClr val="FF0000"/>
                </a:solidFill>
              </a:rPr>
              <a:t>substrate</a:t>
            </a:r>
            <a:r>
              <a:rPr lang="en-US" sz="2200" b="1" dirty="0"/>
              <a:t> </a:t>
            </a:r>
            <a:r>
              <a:rPr lang="en-US" sz="2200" dirty="0"/>
              <a:t>(</a:t>
            </a:r>
            <a:r>
              <a:rPr lang="en-US" sz="2200" dirty="0">
                <a:solidFill>
                  <a:srgbClr val="FF0000"/>
                </a:solidFill>
              </a:rPr>
              <a:t>ethyl bromide</a:t>
            </a:r>
            <a:r>
              <a:rPr lang="en-US" sz="2200" dirty="0"/>
              <a:t>) and displaces bromide ion.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200" dirty="0"/>
              <a:t>The </a:t>
            </a:r>
            <a:r>
              <a:rPr lang="en-US" sz="2200" dirty="0">
                <a:solidFill>
                  <a:srgbClr val="FF0000"/>
                </a:solidFill>
              </a:rPr>
              <a:t>bromide ion </a:t>
            </a:r>
            <a:r>
              <a:rPr lang="en-US" sz="2200" dirty="0"/>
              <a:t>is called the </a:t>
            </a:r>
            <a:r>
              <a:rPr lang="en-US" sz="2200" b="1" dirty="0">
                <a:solidFill>
                  <a:srgbClr val="FF0000"/>
                </a:solidFill>
              </a:rPr>
              <a:t>leaving group</a:t>
            </a:r>
            <a:r>
              <a:rPr lang="en-US" sz="2200" dirty="0"/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406400" y="1328057"/>
            <a:ext cx="115783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Courier New" panose="02070309020205020404" pitchFamily="49" charset="0"/>
              <a:buChar char="o"/>
            </a:pPr>
            <a:r>
              <a:rPr lang="en-US" sz="2400" b="1" dirty="0">
                <a:solidFill>
                  <a:srgbClr val="2F0BE5"/>
                </a:solidFill>
              </a:rPr>
              <a:t>Reaction of Ethyl bromide (</a:t>
            </a:r>
            <a:r>
              <a:rPr lang="en-US" sz="2400" b="1" dirty="0" err="1">
                <a:solidFill>
                  <a:srgbClr val="2F0BE5"/>
                </a:solidFill>
              </a:rPr>
              <a:t>bromoethane</a:t>
            </a:r>
            <a:r>
              <a:rPr lang="en-US" sz="2400" b="1" dirty="0">
                <a:solidFill>
                  <a:srgbClr val="2F0BE5"/>
                </a:solidFill>
              </a:rPr>
              <a:t>) with hydroxide ion to give ethyl alcohol and bromide ion: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t="55147"/>
          <a:stretch/>
        </p:blipFill>
        <p:spPr>
          <a:xfrm>
            <a:off x="3261707" y="5250180"/>
            <a:ext cx="6201986" cy="115519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06400" y="4719935"/>
            <a:ext cx="112227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400" b="1" dirty="0">
                <a:solidFill>
                  <a:srgbClr val="2F0BE5"/>
                </a:solidFill>
              </a:rPr>
              <a:t>In general</a:t>
            </a:r>
          </a:p>
        </p:txBody>
      </p:sp>
    </p:spTree>
    <p:extLst>
      <p:ext uri="{BB962C8B-B14F-4D97-AF65-F5344CB8AC3E}">
        <p14:creationId xmlns:p14="http://schemas.microsoft.com/office/powerpoint/2010/main" val="2716020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a) </a:t>
            </a:r>
            <a:r>
              <a:rPr lang="en-US" b="1" dirty="0" err="1">
                <a:solidFill>
                  <a:schemeClr val="tx1"/>
                </a:solidFill>
              </a:rPr>
              <a:t>Nucleophiic</a:t>
            </a:r>
            <a:r>
              <a:rPr lang="en-US" b="1" dirty="0">
                <a:solidFill>
                  <a:schemeClr val="tx1"/>
                </a:solidFill>
              </a:rPr>
              <a:t> substitution (</a:t>
            </a:r>
            <a:r>
              <a:rPr lang="en-US" b="1" i="1" dirty="0">
                <a:solidFill>
                  <a:schemeClr val="tx1"/>
                </a:solidFill>
              </a:rPr>
              <a:t>S</a:t>
            </a:r>
            <a:r>
              <a:rPr lang="en-US" b="1" i="1" baseline="-25000" dirty="0">
                <a:solidFill>
                  <a:schemeClr val="tx1"/>
                </a:solidFill>
              </a:rPr>
              <a:t>N</a:t>
            </a:r>
            <a:r>
              <a:rPr lang="en-US" b="1" dirty="0">
                <a:solidFill>
                  <a:schemeClr val="tx1"/>
                </a:solidFill>
              </a:rPr>
              <a:t>) reactions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2BDD-D331-44F0-96AA-4FB4ED497064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029200" y="-152400"/>
            <a:ext cx="7315200" cy="8382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FF0000"/>
                </a:solidFill>
              </a:rPr>
              <a:t>Reactions of alkyl Compounds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2294657" y="1194175"/>
            <a:ext cx="7382742" cy="5526666"/>
            <a:chOff x="1467049" y="1303104"/>
            <a:chExt cx="6838751" cy="5146239"/>
          </a:xfrm>
        </p:grpSpPr>
        <p:pic>
          <p:nvPicPr>
            <p:cNvPr id="7" name="Picture 10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490" b="16863"/>
            <a:stretch/>
          </p:blipFill>
          <p:spPr bwMode="auto">
            <a:xfrm>
              <a:off x="2667000" y="1342467"/>
              <a:ext cx="5638800" cy="510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aphicFrame>
          <p:nvGraphicFramePr>
            <p:cNvPr id="8" name="Object 1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04697409"/>
                </p:ext>
              </p:extLst>
            </p:nvPr>
          </p:nvGraphicFramePr>
          <p:xfrm>
            <a:off x="1467049" y="1303104"/>
            <a:ext cx="1002414" cy="514623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73" name="CS ChemDraw Drawing" r:id="rId4" imgW="1057320" imgH="4520880" progId="ChemDraw.Document.6.0">
                    <p:embed/>
                  </p:oleObj>
                </mc:Choice>
                <mc:Fallback>
                  <p:oleObj name="CS ChemDraw Drawing" r:id="rId4" imgW="1057320" imgH="4520880" progId="ChemDraw.Document.6.0">
                    <p:embed/>
                    <p:pic>
                      <p:nvPicPr>
                        <p:cNvPr id="6" name="Object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67049" y="1303104"/>
                          <a:ext cx="1002414" cy="514623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6710621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a) </a:t>
            </a:r>
            <a:r>
              <a:rPr lang="en-US" b="1" dirty="0" err="1">
                <a:solidFill>
                  <a:schemeClr val="tx1"/>
                </a:solidFill>
              </a:rPr>
              <a:t>Nucleophiic</a:t>
            </a:r>
            <a:r>
              <a:rPr lang="en-US" b="1" dirty="0">
                <a:solidFill>
                  <a:schemeClr val="tx1"/>
                </a:solidFill>
              </a:rPr>
              <a:t> substitution (</a:t>
            </a:r>
            <a:r>
              <a:rPr lang="en-US" b="1" i="1" dirty="0">
                <a:solidFill>
                  <a:schemeClr val="tx1"/>
                </a:solidFill>
              </a:rPr>
              <a:t>S</a:t>
            </a:r>
            <a:r>
              <a:rPr lang="en-US" b="1" i="1" baseline="-25000" dirty="0">
                <a:solidFill>
                  <a:schemeClr val="tx1"/>
                </a:solidFill>
              </a:rPr>
              <a:t>N</a:t>
            </a:r>
            <a:r>
              <a:rPr lang="en-US" b="1" dirty="0">
                <a:solidFill>
                  <a:schemeClr val="tx1"/>
                </a:solidFill>
              </a:rPr>
              <a:t>) reactions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2BDD-D331-44F0-96AA-4FB4ED497064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5029200" y="-152400"/>
            <a:ext cx="7315200" cy="8382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FF0000"/>
                </a:solidFill>
              </a:rPr>
              <a:t>Reactions of alkyl Compounds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066800" y="1242842"/>
            <a:ext cx="9906000" cy="5615157"/>
            <a:chOff x="1371600" y="1242843"/>
            <a:chExt cx="9601200" cy="520950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/>
            <a:srcRect r="3883"/>
            <a:stretch/>
          </p:blipFill>
          <p:spPr>
            <a:xfrm>
              <a:off x="1371600" y="1242843"/>
              <a:ext cx="9601200" cy="5209500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1524000" y="1371600"/>
              <a:ext cx="1143000" cy="30480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7391400" y="1381836"/>
              <a:ext cx="1600200" cy="294564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223535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a) </a:t>
            </a:r>
            <a:r>
              <a:rPr lang="en-US" b="1" dirty="0" err="1">
                <a:solidFill>
                  <a:schemeClr val="tx1"/>
                </a:solidFill>
              </a:rPr>
              <a:t>Nucleophiic</a:t>
            </a:r>
            <a:r>
              <a:rPr lang="en-US" b="1" dirty="0">
                <a:solidFill>
                  <a:schemeClr val="tx1"/>
                </a:solidFill>
              </a:rPr>
              <a:t> substitution (</a:t>
            </a:r>
            <a:r>
              <a:rPr lang="en-US" b="1" i="1" dirty="0">
                <a:solidFill>
                  <a:schemeClr val="tx1"/>
                </a:solidFill>
              </a:rPr>
              <a:t>S</a:t>
            </a:r>
            <a:r>
              <a:rPr lang="en-US" b="1" i="1" baseline="-25000" dirty="0">
                <a:solidFill>
                  <a:schemeClr val="tx1"/>
                </a:solidFill>
              </a:rPr>
              <a:t>N</a:t>
            </a:r>
            <a:r>
              <a:rPr lang="en-US" b="1" dirty="0">
                <a:solidFill>
                  <a:schemeClr val="tx1"/>
                </a:solidFill>
              </a:rPr>
              <a:t>) reactions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2BDD-D331-44F0-96AA-4FB4ED497064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5029200" y="-152400"/>
            <a:ext cx="7315200" cy="8382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FF0000"/>
                </a:solidFill>
              </a:rPr>
              <a:t>Reactions of alkyl Compounds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1219200" y="1600200"/>
            <a:ext cx="10036406" cy="4094266"/>
            <a:chOff x="1368194" y="1295400"/>
            <a:chExt cx="9658812" cy="3581400"/>
          </a:xfrm>
        </p:grpSpPr>
        <p:grpSp>
          <p:nvGrpSpPr>
            <p:cNvPr id="7" name="Group 6"/>
            <p:cNvGrpSpPr/>
            <p:nvPr/>
          </p:nvGrpSpPr>
          <p:grpSpPr>
            <a:xfrm>
              <a:off x="1368194" y="1295400"/>
              <a:ext cx="9658812" cy="3581400"/>
              <a:chOff x="1371600" y="1295400"/>
              <a:chExt cx="9658812" cy="3581400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 rotWithShape="1">
              <a:blip r:embed="rId2"/>
              <a:srcRect r="3883" b="75134"/>
              <a:stretch/>
            </p:blipFill>
            <p:spPr>
              <a:xfrm>
                <a:off x="1371600" y="1295400"/>
                <a:ext cx="9601200" cy="1295400"/>
              </a:xfrm>
              <a:prstGeom prst="rect">
                <a:avLst/>
              </a:prstGeom>
            </p:spPr>
          </p:pic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71600" y="2590800"/>
                <a:ext cx="9658812" cy="2286000"/>
              </a:xfrm>
              <a:prstGeom prst="rect">
                <a:avLst/>
              </a:prstGeom>
            </p:spPr>
          </p:pic>
        </p:grpSp>
        <p:sp>
          <p:nvSpPr>
            <p:cNvPr id="10" name="Rectangle 9"/>
            <p:cNvSpPr/>
            <p:nvPr/>
          </p:nvSpPr>
          <p:spPr>
            <a:xfrm>
              <a:off x="1524000" y="1455821"/>
              <a:ext cx="1143000" cy="30480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7391400" y="1447800"/>
              <a:ext cx="1600200" cy="30480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785751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a) </a:t>
            </a:r>
            <a:r>
              <a:rPr lang="en-US" b="1" dirty="0" err="1">
                <a:solidFill>
                  <a:schemeClr val="tx1"/>
                </a:solidFill>
              </a:rPr>
              <a:t>Nucleophiic</a:t>
            </a:r>
            <a:r>
              <a:rPr lang="en-US" b="1" dirty="0">
                <a:solidFill>
                  <a:schemeClr val="tx1"/>
                </a:solidFill>
              </a:rPr>
              <a:t> substitution (</a:t>
            </a:r>
            <a:r>
              <a:rPr lang="en-US" b="1" i="1" dirty="0">
                <a:solidFill>
                  <a:schemeClr val="tx1"/>
                </a:solidFill>
              </a:rPr>
              <a:t>S</a:t>
            </a:r>
            <a:r>
              <a:rPr lang="en-US" b="1" i="1" baseline="-25000" dirty="0">
                <a:solidFill>
                  <a:schemeClr val="tx1"/>
                </a:solidFill>
              </a:rPr>
              <a:t>N</a:t>
            </a:r>
            <a:r>
              <a:rPr lang="en-US" b="1" dirty="0">
                <a:solidFill>
                  <a:schemeClr val="tx1"/>
                </a:solidFill>
              </a:rPr>
              <a:t>) reactions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2BDD-D331-44F0-96AA-4FB4ED497064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5029200" y="-152400"/>
            <a:ext cx="7315200" cy="8382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FF0000"/>
                </a:solidFill>
              </a:rPr>
              <a:t>Reactions of alkyl Compounds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1371600" y="1219200"/>
            <a:ext cx="9601200" cy="5562600"/>
            <a:chOff x="1371600" y="1219200"/>
            <a:chExt cx="9601200" cy="5562600"/>
          </a:xfrm>
        </p:grpSpPr>
        <p:grpSp>
          <p:nvGrpSpPr>
            <p:cNvPr id="7" name="Group 6"/>
            <p:cNvGrpSpPr/>
            <p:nvPr/>
          </p:nvGrpSpPr>
          <p:grpSpPr>
            <a:xfrm>
              <a:off x="1371600" y="1219200"/>
              <a:ext cx="9601200" cy="5562600"/>
              <a:chOff x="1371600" y="1219200"/>
              <a:chExt cx="9601200" cy="5562600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 rotWithShape="1">
              <a:blip r:embed="rId2"/>
              <a:srcRect r="3883" b="75134"/>
              <a:stretch/>
            </p:blipFill>
            <p:spPr>
              <a:xfrm>
                <a:off x="1371600" y="1219200"/>
                <a:ext cx="9601200" cy="1295400"/>
              </a:xfrm>
              <a:prstGeom prst="rect">
                <a:avLst/>
              </a:prstGeom>
            </p:spPr>
          </p:pic>
          <p:pic>
            <p:nvPicPr>
              <p:cNvPr id="6" name="Picture 5"/>
              <p:cNvPicPr>
                <a:picLocks noChangeAspect="1"/>
              </p:cNvPicPr>
              <p:nvPr/>
            </p:nvPicPr>
            <p:blipFill rotWithShape="1">
              <a:blip r:embed="rId3"/>
              <a:srcRect b="4500"/>
              <a:stretch/>
            </p:blipFill>
            <p:spPr>
              <a:xfrm>
                <a:off x="1371600" y="2514600"/>
                <a:ext cx="9601200" cy="4267200"/>
              </a:xfrm>
              <a:prstGeom prst="rect">
                <a:avLst/>
              </a:prstGeom>
            </p:spPr>
          </p:pic>
        </p:grpSp>
        <p:sp>
          <p:nvSpPr>
            <p:cNvPr id="10" name="Rectangle 9"/>
            <p:cNvSpPr/>
            <p:nvPr/>
          </p:nvSpPr>
          <p:spPr>
            <a:xfrm>
              <a:off x="1524000" y="1371600"/>
              <a:ext cx="1143000" cy="30480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7391400" y="1371600"/>
              <a:ext cx="1600200" cy="30480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8024229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a) </a:t>
            </a:r>
            <a:r>
              <a:rPr lang="en-US" b="1" dirty="0" err="1">
                <a:solidFill>
                  <a:schemeClr val="tx1"/>
                </a:solidFill>
              </a:rPr>
              <a:t>Nucleophiic</a:t>
            </a:r>
            <a:r>
              <a:rPr lang="en-US" b="1" dirty="0">
                <a:solidFill>
                  <a:schemeClr val="tx1"/>
                </a:solidFill>
              </a:rPr>
              <a:t> substitution (</a:t>
            </a:r>
            <a:r>
              <a:rPr lang="en-US" b="1" i="1" dirty="0">
                <a:solidFill>
                  <a:schemeClr val="tx1"/>
                </a:solidFill>
              </a:rPr>
              <a:t>S</a:t>
            </a:r>
            <a:r>
              <a:rPr lang="en-US" b="1" i="1" baseline="-25000" dirty="0">
                <a:solidFill>
                  <a:schemeClr val="tx1"/>
                </a:solidFill>
              </a:rPr>
              <a:t>N</a:t>
            </a:r>
            <a:r>
              <a:rPr lang="en-US" b="1" dirty="0">
                <a:solidFill>
                  <a:schemeClr val="tx1"/>
                </a:solidFill>
              </a:rPr>
              <a:t>) reactions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2BDD-D331-44F0-96AA-4FB4ED497064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5029200" y="-152400"/>
            <a:ext cx="7315200" cy="8382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FF0000"/>
                </a:solidFill>
              </a:rPr>
              <a:t>Reactions of alkyl Compounds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0365" y="1467824"/>
            <a:ext cx="7161973" cy="2843333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06400" y="4434602"/>
            <a:ext cx="6756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2F0BE5"/>
                </a:solidFill>
              </a:rPr>
              <a:t>Nucleophilic Substitution (</a:t>
            </a:r>
            <a:r>
              <a:rPr lang="en-US" sz="2800" b="1" dirty="0">
                <a:solidFill>
                  <a:srgbClr val="FF0000"/>
                </a:solidFill>
              </a:rPr>
              <a:t>S</a:t>
            </a:r>
            <a:r>
              <a:rPr lang="en-US" sz="2800" b="1" baseline="-25000" dirty="0">
                <a:solidFill>
                  <a:srgbClr val="FF0000"/>
                </a:solidFill>
              </a:rPr>
              <a:t>N</a:t>
            </a:r>
            <a:r>
              <a:rPr lang="en-US" sz="2800" b="1" dirty="0">
                <a:solidFill>
                  <a:srgbClr val="2F0BE5"/>
                </a:solidFill>
              </a:rPr>
              <a:t>) Mechanisms</a:t>
            </a:r>
            <a:endParaRPr lang="en-US" sz="2800" dirty="0">
              <a:solidFill>
                <a:srgbClr val="2F0BE5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24332" y="4843070"/>
            <a:ext cx="1114653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400" b="1" dirty="0">
                <a:solidFill>
                  <a:srgbClr val="00B0F0"/>
                </a:solidFill>
              </a:rPr>
              <a:t>There are two main nucleophilic substitution mechanisms</a:t>
            </a:r>
            <a:r>
              <a:rPr lang="en-US" sz="2400" dirty="0"/>
              <a:t>; </a:t>
            </a:r>
            <a:r>
              <a:rPr lang="en-US" sz="2400" b="1" dirty="0">
                <a:solidFill>
                  <a:srgbClr val="FF0000"/>
                </a:solidFill>
              </a:rPr>
              <a:t>S</a:t>
            </a:r>
            <a:r>
              <a:rPr lang="en-US" sz="2400" b="1" baseline="-25000" dirty="0">
                <a:solidFill>
                  <a:srgbClr val="FF0000"/>
                </a:solidFill>
              </a:rPr>
              <a:t>N</a:t>
            </a:r>
            <a:r>
              <a:rPr lang="en-US" sz="2400" b="1" dirty="0">
                <a:solidFill>
                  <a:srgbClr val="FF0000"/>
                </a:solidFill>
              </a:rPr>
              <a:t>2</a:t>
            </a:r>
            <a:r>
              <a:rPr lang="en-US" sz="2400" b="1" dirty="0"/>
              <a:t> </a:t>
            </a:r>
            <a:r>
              <a:rPr lang="en-US" sz="2400" dirty="0"/>
              <a:t>and </a:t>
            </a:r>
            <a:r>
              <a:rPr lang="en-US" sz="2400" b="1" dirty="0">
                <a:solidFill>
                  <a:srgbClr val="FF0000"/>
                </a:solidFill>
              </a:rPr>
              <a:t>S</a:t>
            </a:r>
            <a:r>
              <a:rPr lang="en-US" sz="2400" b="1" baseline="-25000" dirty="0">
                <a:solidFill>
                  <a:srgbClr val="FF0000"/>
                </a:solidFill>
              </a:rPr>
              <a:t>N</a:t>
            </a:r>
            <a:r>
              <a:rPr lang="en-US" sz="2400" b="1" dirty="0">
                <a:solidFill>
                  <a:srgbClr val="FF0000"/>
                </a:solidFill>
              </a:rPr>
              <a:t>1</a:t>
            </a:r>
            <a:r>
              <a:rPr lang="en-US" sz="2400" dirty="0"/>
              <a:t>. </a:t>
            </a:r>
          </a:p>
          <a:p>
            <a:pPr marL="627063" indent="-280988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dirty="0"/>
              <a:t>The </a:t>
            </a:r>
            <a:r>
              <a:rPr lang="en-US" sz="2400" dirty="0">
                <a:solidFill>
                  <a:srgbClr val="FF0000"/>
                </a:solidFill>
              </a:rPr>
              <a:t>S</a:t>
            </a:r>
            <a:r>
              <a:rPr lang="en-US" sz="2400" baseline="-25000" dirty="0">
                <a:solidFill>
                  <a:srgbClr val="FF0000"/>
                </a:solidFill>
              </a:rPr>
              <a:t>N</a:t>
            </a:r>
            <a:r>
              <a:rPr lang="en-US" sz="2400" dirty="0"/>
              <a:t> part of each symbol stands for “</a:t>
            </a:r>
            <a:r>
              <a:rPr lang="en-US" sz="2400" dirty="0">
                <a:solidFill>
                  <a:srgbClr val="FF0000"/>
                </a:solidFill>
              </a:rPr>
              <a:t>substitution, nucleophilic</a:t>
            </a:r>
            <a:r>
              <a:rPr lang="en-US" sz="2400" dirty="0"/>
              <a:t>”.</a:t>
            </a:r>
          </a:p>
          <a:p>
            <a:pPr marL="627063" indent="-280988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dirty="0"/>
              <a:t>The meaning of the numbers </a:t>
            </a:r>
            <a:r>
              <a:rPr lang="en-US" sz="2400" dirty="0">
                <a:solidFill>
                  <a:srgbClr val="FF0000"/>
                </a:solidFill>
              </a:rPr>
              <a:t>2</a:t>
            </a:r>
            <a:r>
              <a:rPr lang="en-US" sz="2400" dirty="0"/>
              <a:t> (</a:t>
            </a:r>
            <a:r>
              <a:rPr lang="en-US" sz="2400" i="1" dirty="0">
                <a:solidFill>
                  <a:srgbClr val="FF0000"/>
                </a:solidFill>
              </a:rPr>
              <a:t>bimolecular</a:t>
            </a:r>
            <a:r>
              <a:rPr lang="en-US" sz="2400" dirty="0"/>
              <a:t>) and </a:t>
            </a:r>
            <a:r>
              <a:rPr lang="en-US" sz="2400" dirty="0">
                <a:solidFill>
                  <a:srgbClr val="FF0000"/>
                </a:solidFill>
              </a:rPr>
              <a:t>1</a:t>
            </a:r>
            <a:r>
              <a:rPr lang="en-US" sz="2400" dirty="0"/>
              <a:t> (</a:t>
            </a:r>
            <a:r>
              <a:rPr lang="en-US" sz="2400" i="1" dirty="0">
                <a:solidFill>
                  <a:srgbClr val="FF0000"/>
                </a:solidFill>
              </a:rPr>
              <a:t>unimolecular</a:t>
            </a:r>
            <a:r>
              <a:rPr lang="en-US" sz="2400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651454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The </a:t>
            </a:r>
            <a:r>
              <a:rPr lang="en-US" b="1" dirty="0">
                <a:solidFill>
                  <a:srgbClr val="FF0000"/>
                </a:solidFill>
              </a:rPr>
              <a:t>S</a:t>
            </a:r>
            <a:r>
              <a:rPr lang="en-US" b="1" baseline="-25000" dirty="0">
                <a:solidFill>
                  <a:srgbClr val="FF0000"/>
                </a:solidFill>
              </a:rPr>
              <a:t>N</a:t>
            </a:r>
            <a:r>
              <a:rPr lang="en-US" b="1" dirty="0">
                <a:solidFill>
                  <a:srgbClr val="FF0000"/>
                </a:solidFill>
              </a:rPr>
              <a:t>2</a:t>
            </a:r>
            <a:r>
              <a:rPr lang="en-US" b="1" dirty="0">
                <a:solidFill>
                  <a:schemeClr val="tx1"/>
                </a:solidFill>
              </a:rPr>
              <a:t> Mechanism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2BDD-D331-44F0-96AA-4FB4ED497064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06400" y="1327199"/>
            <a:ext cx="115783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solidFill>
                  <a:srgbClr val="000000"/>
                </a:solidFill>
              </a:rPr>
              <a:t>The </a:t>
            </a:r>
            <a:r>
              <a:rPr lang="en-US" sz="2400" b="1" dirty="0">
                <a:solidFill>
                  <a:srgbClr val="FF0000"/>
                </a:solidFill>
              </a:rPr>
              <a:t>S</a:t>
            </a:r>
            <a:r>
              <a:rPr lang="en-US" sz="2400" b="1" baseline="-25000" dirty="0">
                <a:solidFill>
                  <a:srgbClr val="FF0000"/>
                </a:solidFill>
              </a:rPr>
              <a:t>N</a:t>
            </a:r>
            <a:r>
              <a:rPr lang="en-US" sz="2400" b="1" dirty="0">
                <a:solidFill>
                  <a:srgbClr val="FF0000"/>
                </a:solidFill>
              </a:rPr>
              <a:t>2 mechanism </a:t>
            </a:r>
            <a:r>
              <a:rPr lang="en-US" sz="2400" dirty="0">
                <a:solidFill>
                  <a:srgbClr val="000000"/>
                </a:solidFill>
              </a:rPr>
              <a:t>is a </a:t>
            </a:r>
            <a:r>
              <a:rPr lang="en-US" sz="2400" dirty="0">
                <a:solidFill>
                  <a:srgbClr val="FF0000"/>
                </a:solidFill>
              </a:rPr>
              <a:t>one-step process</a:t>
            </a:r>
            <a:r>
              <a:rPr lang="en-US" sz="2400" dirty="0">
                <a:solidFill>
                  <a:srgbClr val="000000"/>
                </a:solidFill>
              </a:rPr>
              <a:t>; the bond to the leaving group begins to break as the bond to the nucleophile begins to form.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446"/>
          <a:stretch/>
        </p:blipFill>
        <p:spPr>
          <a:xfrm>
            <a:off x="2730964" y="2165580"/>
            <a:ext cx="6791876" cy="149202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85800" y="3537736"/>
            <a:ext cx="1088186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400" dirty="0"/>
              <a:t>The nucleophile attacks from the </a:t>
            </a:r>
            <a:r>
              <a:rPr lang="en-US" sz="2400" i="1" dirty="0">
                <a:solidFill>
                  <a:srgbClr val="FF0000"/>
                </a:solidFill>
              </a:rPr>
              <a:t>back</a:t>
            </a:r>
            <a:r>
              <a:rPr lang="en-US" sz="2400" dirty="0">
                <a:solidFill>
                  <a:srgbClr val="FF0000"/>
                </a:solidFill>
              </a:rPr>
              <a:t>side of the C - L bond (</a:t>
            </a:r>
            <a:r>
              <a:rPr lang="en-US" sz="2400" b="1" i="1" u="sng" dirty="0">
                <a:solidFill>
                  <a:srgbClr val="FF0000"/>
                </a:solidFill>
              </a:rPr>
              <a:t>inversion of configuration</a:t>
            </a:r>
            <a:r>
              <a:rPr lang="en-US" sz="2400" dirty="0">
                <a:solidFill>
                  <a:srgbClr val="FF0000"/>
                </a:solidFill>
              </a:rPr>
              <a:t>)</a:t>
            </a:r>
            <a:r>
              <a:rPr lang="en-US" sz="2400" dirty="0"/>
              <a:t>.</a:t>
            </a:r>
          </a:p>
          <a:p>
            <a:pPr marL="342900" indent="-3429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400" dirty="0"/>
              <a:t>At the </a:t>
            </a:r>
            <a:r>
              <a:rPr lang="en-US" sz="2400" b="1" dirty="0">
                <a:solidFill>
                  <a:srgbClr val="FF0000"/>
                </a:solidFill>
              </a:rPr>
              <a:t>transition state</a:t>
            </a:r>
            <a:r>
              <a:rPr lang="en-US" sz="2400" dirty="0"/>
              <a:t>; the nucleophile </a:t>
            </a:r>
            <a:r>
              <a:rPr lang="en-US" sz="2400" i="1" dirty="0"/>
              <a:t>and </a:t>
            </a:r>
            <a:r>
              <a:rPr lang="en-US" sz="2400" dirty="0"/>
              <a:t>the leaving group are </a:t>
            </a:r>
            <a:r>
              <a:rPr lang="en-US" sz="2400" i="1" dirty="0"/>
              <a:t>both </a:t>
            </a:r>
            <a:r>
              <a:rPr lang="en-US" sz="2400" dirty="0"/>
              <a:t>partly bonded to the carbon at which substitution occurs.</a:t>
            </a:r>
          </a:p>
          <a:p>
            <a:pPr marL="342900" indent="-3429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400" dirty="0"/>
              <a:t>The </a:t>
            </a:r>
            <a:r>
              <a:rPr lang="en-US" sz="2400" b="1" dirty="0">
                <a:solidFill>
                  <a:srgbClr val="FF0000"/>
                </a:solidFill>
              </a:rPr>
              <a:t>number 2</a:t>
            </a:r>
            <a:r>
              <a:rPr lang="en-US" sz="2400" b="1" dirty="0"/>
              <a:t> (</a:t>
            </a:r>
            <a:r>
              <a:rPr lang="en-US" sz="2400" b="1" i="1" dirty="0">
                <a:solidFill>
                  <a:srgbClr val="FF0000"/>
                </a:solidFill>
              </a:rPr>
              <a:t>bimolecular</a:t>
            </a:r>
            <a:r>
              <a:rPr lang="en-US" sz="2400" b="1" dirty="0"/>
              <a:t>);  </a:t>
            </a:r>
            <a:r>
              <a:rPr lang="en-US" sz="2400" i="1" dirty="0">
                <a:solidFill>
                  <a:srgbClr val="000000"/>
                </a:solidFill>
              </a:rPr>
              <a:t>The </a:t>
            </a:r>
            <a:r>
              <a:rPr lang="en-US" sz="2400" b="1" i="1" dirty="0">
                <a:solidFill>
                  <a:srgbClr val="FF0000"/>
                </a:solidFill>
              </a:rPr>
              <a:t>rate of the reaction </a:t>
            </a:r>
            <a:r>
              <a:rPr lang="en-US" sz="2400" i="1" dirty="0">
                <a:solidFill>
                  <a:srgbClr val="000000"/>
                </a:solidFill>
              </a:rPr>
              <a:t>depends on both the nucleophile and the substrate concentrations</a:t>
            </a:r>
            <a:r>
              <a:rPr lang="en-US" sz="2400" dirty="0"/>
              <a:t>.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4191000" y="-72098"/>
            <a:ext cx="8077200" cy="8382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3200" b="1" dirty="0" err="1">
                <a:solidFill>
                  <a:srgbClr val="FF0000"/>
                </a:solidFill>
              </a:rPr>
              <a:t>Nucleophiic</a:t>
            </a:r>
            <a:r>
              <a:rPr lang="en-US" sz="3200" b="1" dirty="0">
                <a:solidFill>
                  <a:srgbClr val="FF0000"/>
                </a:solidFill>
              </a:rPr>
              <a:t> substitution (</a:t>
            </a:r>
            <a:r>
              <a:rPr lang="en-US" sz="3200" b="1" i="1" dirty="0">
                <a:solidFill>
                  <a:srgbClr val="FF0000"/>
                </a:solidFill>
              </a:rPr>
              <a:t>S</a:t>
            </a:r>
            <a:r>
              <a:rPr lang="en-US" sz="3200" b="1" i="1" baseline="-25000" dirty="0">
                <a:solidFill>
                  <a:srgbClr val="FF0000"/>
                </a:solidFill>
              </a:rPr>
              <a:t>N</a:t>
            </a:r>
            <a:r>
              <a:rPr lang="en-US" sz="3200" b="1" dirty="0">
                <a:solidFill>
                  <a:srgbClr val="FF0000"/>
                </a:solidFill>
              </a:rPr>
              <a:t>) reactions</a:t>
            </a:r>
          </a:p>
        </p:txBody>
      </p:sp>
    </p:spTree>
    <p:extLst>
      <p:ext uri="{BB962C8B-B14F-4D97-AF65-F5344CB8AC3E}">
        <p14:creationId xmlns:p14="http://schemas.microsoft.com/office/powerpoint/2010/main" val="1704877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The </a:t>
            </a:r>
            <a:r>
              <a:rPr lang="en-US" b="1" dirty="0">
                <a:solidFill>
                  <a:srgbClr val="FF0000"/>
                </a:solidFill>
              </a:rPr>
              <a:t>S</a:t>
            </a:r>
            <a:r>
              <a:rPr lang="en-US" b="1" baseline="-25000" dirty="0">
                <a:solidFill>
                  <a:srgbClr val="FF0000"/>
                </a:solidFill>
              </a:rPr>
              <a:t>N</a:t>
            </a:r>
            <a:r>
              <a:rPr lang="en-US" b="1" dirty="0">
                <a:solidFill>
                  <a:srgbClr val="FF0000"/>
                </a:solidFill>
              </a:rPr>
              <a:t>2</a:t>
            </a:r>
            <a:r>
              <a:rPr lang="en-US" b="1" dirty="0">
                <a:solidFill>
                  <a:schemeClr val="tx1"/>
                </a:solidFill>
              </a:rPr>
              <a:t> Mechanism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2BDD-D331-44F0-96AA-4FB4ED497064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4191000" y="-72098"/>
            <a:ext cx="8077200" cy="8382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3200" b="1" dirty="0" err="1">
                <a:solidFill>
                  <a:srgbClr val="FF0000"/>
                </a:solidFill>
              </a:rPr>
              <a:t>Nucleophiic</a:t>
            </a:r>
            <a:r>
              <a:rPr lang="en-US" sz="3200" b="1" dirty="0">
                <a:solidFill>
                  <a:srgbClr val="FF0000"/>
                </a:solidFill>
              </a:rPr>
              <a:t> substitution (</a:t>
            </a:r>
            <a:r>
              <a:rPr lang="en-US" sz="3200" b="1" i="1" dirty="0">
                <a:solidFill>
                  <a:srgbClr val="FF0000"/>
                </a:solidFill>
              </a:rPr>
              <a:t>S</a:t>
            </a:r>
            <a:r>
              <a:rPr lang="en-US" sz="3200" b="1" i="1" baseline="-25000" dirty="0">
                <a:solidFill>
                  <a:srgbClr val="FF0000"/>
                </a:solidFill>
              </a:rPr>
              <a:t>N</a:t>
            </a:r>
            <a:r>
              <a:rPr lang="en-US" sz="3200" b="1" dirty="0">
                <a:solidFill>
                  <a:srgbClr val="FF0000"/>
                </a:solidFill>
              </a:rPr>
              <a:t>) reactions</a:t>
            </a:r>
          </a:p>
        </p:txBody>
      </p:sp>
      <p:sp>
        <p:nvSpPr>
          <p:cNvPr id="7" name="Rectangle 6"/>
          <p:cNvSpPr/>
          <p:nvPr/>
        </p:nvSpPr>
        <p:spPr>
          <a:xfrm>
            <a:off x="406401" y="1600200"/>
            <a:ext cx="11578336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200" dirty="0"/>
              <a:t>The reaction is </a:t>
            </a:r>
            <a:r>
              <a:rPr lang="en-US" sz="2200" b="1" dirty="0">
                <a:solidFill>
                  <a:srgbClr val="FF0000"/>
                </a:solidFill>
              </a:rPr>
              <a:t>fastest</a:t>
            </a:r>
            <a:r>
              <a:rPr lang="en-US" sz="2200" dirty="0"/>
              <a:t> when the alkyl group of the substrate is </a:t>
            </a:r>
            <a:r>
              <a:rPr lang="en-US" sz="2200" b="1" dirty="0">
                <a:solidFill>
                  <a:srgbClr val="FF0000"/>
                </a:solidFill>
              </a:rPr>
              <a:t>methyl or primary alkyl halides.</a:t>
            </a:r>
          </a:p>
          <a:p>
            <a:pPr marL="342900" indent="-3429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200" dirty="0"/>
              <a:t>The reaction is </a:t>
            </a:r>
            <a:r>
              <a:rPr lang="en-US" sz="2200" b="1" dirty="0">
                <a:solidFill>
                  <a:srgbClr val="FF0000"/>
                </a:solidFill>
              </a:rPr>
              <a:t>slowest</a:t>
            </a:r>
            <a:r>
              <a:rPr lang="en-US" sz="2200" b="1" dirty="0"/>
              <a:t> </a:t>
            </a:r>
            <a:r>
              <a:rPr lang="en-US" sz="2200" dirty="0"/>
              <a:t>when it is </a:t>
            </a:r>
            <a:r>
              <a:rPr lang="en-US" sz="2200" b="1" dirty="0">
                <a:solidFill>
                  <a:srgbClr val="FF0000"/>
                </a:solidFill>
              </a:rPr>
              <a:t>tertiary alkyl halides</a:t>
            </a:r>
            <a:r>
              <a:rPr lang="en-US" sz="2200" dirty="0"/>
              <a:t>.</a:t>
            </a:r>
          </a:p>
          <a:p>
            <a:pPr marL="342900" indent="-3429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200" b="1" dirty="0">
                <a:solidFill>
                  <a:srgbClr val="FF0000"/>
                </a:solidFill>
              </a:rPr>
              <a:t>Secondary alkyl halides </a:t>
            </a:r>
            <a:r>
              <a:rPr lang="en-US" sz="2200" dirty="0"/>
              <a:t>react at an </a:t>
            </a:r>
            <a:r>
              <a:rPr lang="en-US" sz="2200" b="1" dirty="0">
                <a:solidFill>
                  <a:srgbClr val="FF0000"/>
                </a:solidFill>
              </a:rPr>
              <a:t>intermediate rate</a:t>
            </a:r>
            <a:r>
              <a:rPr lang="en-US" sz="2200" dirty="0"/>
              <a:t>.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2800" y="4338928"/>
            <a:ext cx="2760229" cy="23762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0" y="4338928"/>
            <a:ext cx="2879663" cy="2376225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06400" y="1219200"/>
            <a:ext cx="32207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u="sng" dirty="0">
                <a:solidFill>
                  <a:srgbClr val="FF0000"/>
                </a:solidFill>
              </a:rPr>
              <a:t>Class of Alkyl Halide</a:t>
            </a:r>
            <a:endParaRPr lang="en-US" sz="2800" u="sng" dirty="0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371600" y="3124200"/>
            <a:ext cx="92202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200" i="1" dirty="0"/>
              <a:t>The rear side of the carbon, where displacement occurs, is more crowded if more alkyl groups are attached to it, thus slowing down the reaction rate.</a:t>
            </a:r>
          </a:p>
        </p:txBody>
      </p:sp>
    </p:spTree>
    <p:extLst>
      <p:ext uri="{BB962C8B-B14F-4D97-AF65-F5344CB8AC3E}">
        <p14:creationId xmlns:p14="http://schemas.microsoft.com/office/powerpoint/2010/main" val="2444128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The </a:t>
            </a:r>
            <a:r>
              <a:rPr lang="en-US" b="1" dirty="0">
                <a:solidFill>
                  <a:srgbClr val="FF0000"/>
                </a:solidFill>
              </a:rPr>
              <a:t>S</a:t>
            </a:r>
            <a:r>
              <a:rPr lang="en-US" b="1" baseline="-25000" dirty="0">
                <a:solidFill>
                  <a:srgbClr val="FF0000"/>
                </a:solidFill>
              </a:rPr>
              <a:t>N</a:t>
            </a:r>
            <a:r>
              <a:rPr lang="en-US" b="1" dirty="0">
                <a:solidFill>
                  <a:srgbClr val="FF0000"/>
                </a:solidFill>
              </a:rPr>
              <a:t>2</a:t>
            </a:r>
            <a:r>
              <a:rPr lang="en-US" b="1" dirty="0">
                <a:solidFill>
                  <a:schemeClr val="tx1"/>
                </a:solidFill>
              </a:rPr>
              <a:t> Mechanism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2BDD-D331-44F0-96AA-4FB4ED497064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4191000" y="-72098"/>
            <a:ext cx="8077200" cy="8382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3200" b="1" dirty="0" err="1">
                <a:solidFill>
                  <a:srgbClr val="FF0000"/>
                </a:solidFill>
              </a:rPr>
              <a:t>Nucleophiic</a:t>
            </a:r>
            <a:r>
              <a:rPr lang="en-US" sz="3200" b="1" dirty="0">
                <a:solidFill>
                  <a:srgbClr val="FF0000"/>
                </a:solidFill>
              </a:rPr>
              <a:t> substitution (</a:t>
            </a:r>
            <a:r>
              <a:rPr lang="en-US" sz="3200" b="1" i="1" dirty="0">
                <a:solidFill>
                  <a:srgbClr val="FF0000"/>
                </a:solidFill>
              </a:rPr>
              <a:t>S</a:t>
            </a:r>
            <a:r>
              <a:rPr lang="en-US" sz="3200" b="1" i="1" baseline="-25000" dirty="0">
                <a:solidFill>
                  <a:srgbClr val="FF0000"/>
                </a:solidFill>
              </a:rPr>
              <a:t>N</a:t>
            </a:r>
            <a:r>
              <a:rPr lang="en-US" sz="3200" b="1" dirty="0">
                <a:solidFill>
                  <a:srgbClr val="FF0000"/>
                </a:solidFill>
              </a:rPr>
              <a:t>) reactions</a:t>
            </a:r>
          </a:p>
        </p:txBody>
      </p:sp>
      <p:sp>
        <p:nvSpPr>
          <p:cNvPr id="10" name="Rectangle 9"/>
          <p:cNvSpPr/>
          <p:nvPr/>
        </p:nvSpPr>
        <p:spPr>
          <a:xfrm>
            <a:off x="522027" y="1601051"/>
            <a:ext cx="11451336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dirty="0">
                <a:solidFill>
                  <a:srgbClr val="2F0BE5"/>
                </a:solidFill>
              </a:rPr>
              <a:t>Summary,</a:t>
            </a:r>
          </a:p>
          <a:p>
            <a:pPr marL="688975" indent="-3429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400" dirty="0"/>
              <a:t>The S</a:t>
            </a:r>
            <a:r>
              <a:rPr lang="en-US" sz="2400" baseline="-25000" dirty="0"/>
              <a:t>N</a:t>
            </a:r>
            <a:r>
              <a:rPr lang="en-US" sz="2400" dirty="0"/>
              <a:t>2 mechanism is a </a:t>
            </a:r>
            <a:r>
              <a:rPr lang="en-US" sz="2400" dirty="0">
                <a:solidFill>
                  <a:srgbClr val="FF0000"/>
                </a:solidFill>
              </a:rPr>
              <a:t>one-step process </a:t>
            </a:r>
            <a:r>
              <a:rPr lang="en-US" sz="2400" dirty="0"/>
              <a:t>favored for methyl and primary halides.</a:t>
            </a:r>
          </a:p>
          <a:p>
            <a:pPr marL="688975" indent="-3429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400" dirty="0"/>
              <a:t>It occurs more slowly with secondary halides and usually not at all with tertiary halides. </a:t>
            </a:r>
          </a:p>
          <a:p>
            <a:pPr marL="688975" indent="-3429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400" dirty="0"/>
              <a:t>An S</a:t>
            </a:r>
            <a:r>
              <a:rPr lang="en-US" sz="2400" baseline="-25000" dirty="0"/>
              <a:t>N</a:t>
            </a:r>
            <a:r>
              <a:rPr lang="en-US" sz="2400" dirty="0"/>
              <a:t>2 reaction occurs with </a:t>
            </a:r>
            <a:r>
              <a:rPr lang="en-US" sz="2400" dirty="0">
                <a:solidFill>
                  <a:srgbClr val="FF0000"/>
                </a:solidFill>
              </a:rPr>
              <a:t>inversion of configuration</a:t>
            </a:r>
            <a:r>
              <a:rPr lang="en-US" sz="2400" dirty="0"/>
              <a:t>, and its rate depends on the concentration of </a:t>
            </a:r>
            <a:r>
              <a:rPr lang="en-US" sz="2400" i="1" dirty="0"/>
              <a:t>both </a:t>
            </a:r>
            <a:r>
              <a:rPr lang="en-US" sz="2400" dirty="0"/>
              <a:t>the nucleophile and the substrate (the alkyl halide).</a:t>
            </a:r>
          </a:p>
        </p:txBody>
      </p:sp>
    </p:spTree>
    <p:extLst>
      <p:ext uri="{BB962C8B-B14F-4D97-AF65-F5344CB8AC3E}">
        <p14:creationId xmlns:p14="http://schemas.microsoft.com/office/powerpoint/2010/main" val="1001013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The </a:t>
            </a:r>
            <a:r>
              <a:rPr lang="en-US" b="1" dirty="0">
                <a:solidFill>
                  <a:srgbClr val="FF0000"/>
                </a:solidFill>
              </a:rPr>
              <a:t>S</a:t>
            </a:r>
            <a:r>
              <a:rPr lang="en-US" b="1" baseline="-25000" dirty="0">
                <a:solidFill>
                  <a:srgbClr val="FF0000"/>
                </a:solidFill>
              </a:rPr>
              <a:t>N</a:t>
            </a:r>
            <a:r>
              <a:rPr lang="en-US" b="1" dirty="0">
                <a:solidFill>
                  <a:srgbClr val="FF0000"/>
                </a:solidFill>
              </a:rPr>
              <a:t>1</a:t>
            </a:r>
            <a:r>
              <a:rPr lang="en-US" b="1" dirty="0">
                <a:solidFill>
                  <a:schemeClr val="tx1"/>
                </a:solidFill>
              </a:rPr>
              <a:t> Mechanism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2BDD-D331-44F0-96AA-4FB4ED497064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4191000" y="-72098"/>
            <a:ext cx="8077200" cy="8382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3200" b="1" dirty="0" err="1">
                <a:solidFill>
                  <a:srgbClr val="FF0000"/>
                </a:solidFill>
              </a:rPr>
              <a:t>Nucleophiic</a:t>
            </a:r>
            <a:r>
              <a:rPr lang="en-US" sz="3200" b="1" dirty="0">
                <a:solidFill>
                  <a:srgbClr val="FF0000"/>
                </a:solidFill>
              </a:rPr>
              <a:t> substitution (</a:t>
            </a:r>
            <a:r>
              <a:rPr lang="en-US" sz="3200" b="1" i="1" dirty="0">
                <a:solidFill>
                  <a:srgbClr val="FF0000"/>
                </a:solidFill>
              </a:rPr>
              <a:t>S</a:t>
            </a:r>
            <a:r>
              <a:rPr lang="en-US" sz="3200" b="1" i="1" baseline="-25000" dirty="0">
                <a:solidFill>
                  <a:srgbClr val="FF0000"/>
                </a:solidFill>
              </a:rPr>
              <a:t>N</a:t>
            </a:r>
            <a:r>
              <a:rPr lang="en-US" sz="3200" b="1" dirty="0">
                <a:solidFill>
                  <a:srgbClr val="FF0000"/>
                </a:solidFill>
              </a:rPr>
              <a:t>) reactions</a:t>
            </a:r>
          </a:p>
        </p:txBody>
      </p:sp>
      <p:sp>
        <p:nvSpPr>
          <p:cNvPr id="6" name="Rectangle 5"/>
          <p:cNvSpPr/>
          <p:nvPr/>
        </p:nvSpPr>
        <p:spPr>
          <a:xfrm>
            <a:off x="406400" y="1311608"/>
            <a:ext cx="1136550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/>
              <a:t>The </a:t>
            </a:r>
            <a:r>
              <a:rPr lang="en-US" sz="2400" b="1" dirty="0">
                <a:solidFill>
                  <a:srgbClr val="FF0000"/>
                </a:solidFill>
              </a:rPr>
              <a:t>S</a:t>
            </a:r>
            <a:r>
              <a:rPr lang="en-US" sz="2400" b="1" baseline="-25000" dirty="0">
                <a:solidFill>
                  <a:srgbClr val="FF0000"/>
                </a:solidFill>
              </a:rPr>
              <a:t>N</a:t>
            </a:r>
            <a:r>
              <a:rPr lang="en-US" sz="2400" b="1" dirty="0">
                <a:solidFill>
                  <a:srgbClr val="FF0000"/>
                </a:solidFill>
              </a:rPr>
              <a:t>1 mechanism </a:t>
            </a:r>
            <a:r>
              <a:rPr lang="en-US" sz="2400" dirty="0"/>
              <a:t>is a </a:t>
            </a:r>
            <a:r>
              <a:rPr lang="en-US" sz="2400" b="1" dirty="0">
                <a:solidFill>
                  <a:srgbClr val="FF0000"/>
                </a:solidFill>
              </a:rPr>
              <a:t>two-step process</a:t>
            </a:r>
            <a:r>
              <a:rPr lang="en-US" sz="2400" dirty="0"/>
              <a:t>;</a:t>
            </a:r>
          </a:p>
        </p:txBody>
      </p:sp>
      <p:sp>
        <p:nvSpPr>
          <p:cNvPr id="7" name="Rectangle 6"/>
          <p:cNvSpPr/>
          <p:nvPr/>
        </p:nvSpPr>
        <p:spPr>
          <a:xfrm>
            <a:off x="8763000" y="3032385"/>
            <a:ext cx="311735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The electrons of the C - L bond go with the leaving group, and a carbocation is formed.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5200" y="2930081"/>
            <a:ext cx="4609748" cy="1127939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14846" y="1696770"/>
            <a:ext cx="1136550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400" dirty="0"/>
              <a:t>In the </a:t>
            </a:r>
            <a:r>
              <a:rPr lang="en-US" sz="2400" b="1" dirty="0">
                <a:solidFill>
                  <a:srgbClr val="FF0000"/>
                </a:solidFill>
              </a:rPr>
              <a:t>first step</a:t>
            </a:r>
            <a:r>
              <a:rPr lang="en-US" sz="2400" dirty="0"/>
              <a:t>, which is </a:t>
            </a:r>
            <a:r>
              <a:rPr lang="en-US" sz="2400" dirty="0">
                <a:solidFill>
                  <a:srgbClr val="FF0000"/>
                </a:solidFill>
              </a:rPr>
              <a:t>slow</a:t>
            </a:r>
            <a:r>
              <a:rPr lang="en-US" sz="2400" dirty="0"/>
              <a:t>, the bond between the carbon and the leaving group breaks as the substrate dissociates (ionizes).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12928" y="4419600"/>
            <a:ext cx="11430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400" dirty="0"/>
              <a:t>In the </a:t>
            </a:r>
            <a:r>
              <a:rPr lang="en-US" sz="2400" b="1" dirty="0">
                <a:solidFill>
                  <a:srgbClr val="FF0000"/>
                </a:solidFill>
              </a:rPr>
              <a:t>second step</a:t>
            </a:r>
            <a:r>
              <a:rPr lang="en-US" sz="2400" dirty="0"/>
              <a:t>, which is </a:t>
            </a:r>
            <a:r>
              <a:rPr lang="en-US" sz="2400" dirty="0">
                <a:solidFill>
                  <a:srgbClr val="FF0000"/>
                </a:solidFill>
              </a:rPr>
              <a:t>fast</a:t>
            </a:r>
            <a:r>
              <a:rPr lang="en-US" sz="2400" dirty="0"/>
              <a:t>, the carbocation combines with the nucleophile to give the product.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1800" y="5423437"/>
            <a:ext cx="5451980" cy="107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017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2BDD-D331-44F0-96AA-4FB4ED497064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/>
        </p:nvSpPr>
        <p:spPr>
          <a:xfrm>
            <a:off x="838200" y="1524000"/>
            <a:ext cx="11277600" cy="2895600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sz="2400" kern="1200">
                <a:solidFill>
                  <a:schemeClr val="tx2">
                    <a:shade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  <a:spcBef>
                <a:spcPts val="0"/>
              </a:spcBef>
            </a:pPr>
            <a:r>
              <a:rPr lang="en-US" sz="4000" b="1" dirty="0">
                <a:solidFill>
                  <a:srgbClr val="0070C0"/>
                </a:solidFill>
              </a:rPr>
              <a:t>CHAPTER 5</a:t>
            </a:r>
            <a:endParaRPr lang="en-US" sz="4400" b="1" dirty="0">
              <a:solidFill>
                <a:srgbClr val="0070C0"/>
              </a:solidFill>
            </a:endParaRPr>
          </a:p>
          <a:p>
            <a:pPr algn="ctr">
              <a:lnSpc>
                <a:spcPct val="200000"/>
              </a:lnSpc>
              <a:spcBef>
                <a:spcPts val="0"/>
              </a:spcBef>
            </a:pPr>
            <a:r>
              <a:rPr lang="en-US" sz="6000" b="1" dirty="0">
                <a:solidFill>
                  <a:srgbClr val="FF0000"/>
                </a:solidFill>
                <a:latin typeface="+mj-lt"/>
              </a:rPr>
              <a:t>ORGANIC HALOGEN COMPOUNDS</a:t>
            </a:r>
          </a:p>
        </p:txBody>
      </p:sp>
    </p:spTree>
    <p:extLst>
      <p:ext uri="{BB962C8B-B14F-4D97-AF65-F5344CB8AC3E}">
        <p14:creationId xmlns:p14="http://schemas.microsoft.com/office/powerpoint/2010/main" val="20397520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The </a:t>
            </a:r>
            <a:r>
              <a:rPr lang="en-US" b="1" dirty="0">
                <a:solidFill>
                  <a:srgbClr val="FF0000"/>
                </a:solidFill>
              </a:rPr>
              <a:t>S</a:t>
            </a:r>
            <a:r>
              <a:rPr lang="en-US" b="1" baseline="-25000" dirty="0">
                <a:solidFill>
                  <a:srgbClr val="FF0000"/>
                </a:solidFill>
              </a:rPr>
              <a:t>N</a:t>
            </a:r>
            <a:r>
              <a:rPr lang="en-US" b="1" dirty="0">
                <a:solidFill>
                  <a:srgbClr val="FF0000"/>
                </a:solidFill>
              </a:rPr>
              <a:t>1</a:t>
            </a:r>
            <a:r>
              <a:rPr lang="en-US" b="1" dirty="0">
                <a:solidFill>
                  <a:schemeClr val="tx1"/>
                </a:solidFill>
              </a:rPr>
              <a:t> Mechanism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2BDD-D331-44F0-96AA-4FB4ED497064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4191000" y="-72098"/>
            <a:ext cx="8077200" cy="8382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3200" b="1" dirty="0" err="1">
                <a:solidFill>
                  <a:srgbClr val="FF0000"/>
                </a:solidFill>
              </a:rPr>
              <a:t>Nucleophiic</a:t>
            </a:r>
            <a:r>
              <a:rPr lang="en-US" sz="3200" b="1" dirty="0">
                <a:solidFill>
                  <a:srgbClr val="FF0000"/>
                </a:solidFill>
              </a:rPr>
              <a:t> substitution (</a:t>
            </a:r>
            <a:r>
              <a:rPr lang="en-US" sz="3200" b="1" i="1" dirty="0">
                <a:solidFill>
                  <a:srgbClr val="FF0000"/>
                </a:solidFill>
              </a:rPr>
              <a:t>S</a:t>
            </a:r>
            <a:r>
              <a:rPr lang="en-US" sz="3200" b="1" i="1" baseline="-25000" dirty="0">
                <a:solidFill>
                  <a:srgbClr val="FF0000"/>
                </a:solidFill>
              </a:rPr>
              <a:t>N</a:t>
            </a:r>
            <a:r>
              <a:rPr lang="en-US" sz="3200" b="1" dirty="0">
                <a:solidFill>
                  <a:srgbClr val="FF0000"/>
                </a:solidFill>
              </a:rPr>
              <a:t>) reactions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06400" y="1124923"/>
            <a:ext cx="60198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400" dirty="0"/>
              <a:t>The number </a:t>
            </a:r>
            <a:r>
              <a:rPr lang="en-US" sz="2400" dirty="0">
                <a:solidFill>
                  <a:srgbClr val="FF0000"/>
                </a:solidFill>
              </a:rPr>
              <a:t>1 (</a:t>
            </a:r>
            <a:r>
              <a:rPr lang="en-US" sz="2400" i="1" dirty="0">
                <a:solidFill>
                  <a:srgbClr val="FF0000"/>
                </a:solidFill>
              </a:rPr>
              <a:t>uni</a:t>
            </a:r>
            <a:r>
              <a:rPr lang="en-US" sz="2400" dirty="0">
                <a:solidFill>
                  <a:srgbClr val="FF0000"/>
                </a:solidFill>
              </a:rPr>
              <a:t>molecular)</a:t>
            </a:r>
            <a:r>
              <a:rPr lang="en-US" sz="2400" dirty="0"/>
              <a:t>;</a:t>
            </a:r>
          </a:p>
          <a:p>
            <a:pPr marL="573088" indent="-227013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dirty="0"/>
              <a:t>Rate determining, step involves </a:t>
            </a:r>
            <a:r>
              <a:rPr lang="en-US" sz="2400" i="1" dirty="0"/>
              <a:t>only one </a:t>
            </a:r>
            <a:r>
              <a:rPr lang="en-US" sz="2400" dirty="0"/>
              <a:t>of the two reactants: the substrate.</a:t>
            </a:r>
          </a:p>
          <a:p>
            <a:pPr marL="573088" indent="-227013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dirty="0"/>
              <a:t>It does </a:t>
            </a:r>
            <a:r>
              <a:rPr lang="en-US" sz="2400" i="1" dirty="0"/>
              <a:t>not </a:t>
            </a:r>
            <a:r>
              <a:rPr lang="en-US" sz="2400" dirty="0"/>
              <a:t>involve the nucleophile at all.</a:t>
            </a:r>
          </a:p>
          <a:p>
            <a:pPr marL="573088" indent="-227013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dirty="0"/>
              <a:t>That is, the first step is </a:t>
            </a:r>
            <a:r>
              <a:rPr lang="en-US" sz="2400" i="1" dirty="0"/>
              <a:t>uni</a:t>
            </a:r>
            <a:r>
              <a:rPr lang="en-US" sz="2400" dirty="0"/>
              <a:t>molecular. </a:t>
            </a:r>
          </a:p>
          <a:p>
            <a:pPr marL="342900" indent="-3429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400" b="1" dirty="0">
                <a:solidFill>
                  <a:srgbClr val="FF0000"/>
                </a:solidFill>
              </a:rPr>
              <a:t>Primary halides normally do not react by this mechanism.</a:t>
            </a:r>
          </a:p>
          <a:p>
            <a:pPr marL="342900" indent="-3429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400" dirty="0"/>
              <a:t>The S</a:t>
            </a:r>
            <a:r>
              <a:rPr lang="en-US" sz="2400" baseline="-25000" dirty="0"/>
              <a:t>N</a:t>
            </a:r>
            <a:r>
              <a:rPr lang="en-US" sz="2400" dirty="0"/>
              <a:t>1 process occurs with racemization, and its rate is independent of the nucleophile’s concentration.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5600" y="1807638"/>
            <a:ext cx="5373643" cy="3648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572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2BDD-D331-44F0-96AA-4FB4ED497064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06400" y="1241078"/>
            <a:ext cx="11578336" cy="56784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400" b="1" dirty="0">
                <a:solidFill>
                  <a:srgbClr val="2F0BE5"/>
                </a:solidFill>
              </a:rPr>
              <a:t>Class of Alkyl halide;</a:t>
            </a:r>
          </a:p>
          <a:p>
            <a:pPr marL="573088" indent="-231775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rgbClr val="FF0000"/>
                </a:solidFill>
              </a:rPr>
              <a:t>Primary halides </a:t>
            </a:r>
            <a:r>
              <a:rPr lang="en-US" sz="2200" dirty="0"/>
              <a:t>almost always react by the </a:t>
            </a:r>
            <a:r>
              <a:rPr lang="en-US" sz="2200" dirty="0">
                <a:solidFill>
                  <a:srgbClr val="FF0000"/>
                </a:solidFill>
              </a:rPr>
              <a:t>S</a:t>
            </a:r>
            <a:r>
              <a:rPr lang="en-US" sz="2200" baseline="-25000" dirty="0">
                <a:solidFill>
                  <a:srgbClr val="FF0000"/>
                </a:solidFill>
              </a:rPr>
              <a:t>N</a:t>
            </a:r>
            <a:r>
              <a:rPr lang="en-US" sz="2200" dirty="0">
                <a:solidFill>
                  <a:srgbClr val="FF0000"/>
                </a:solidFill>
              </a:rPr>
              <a:t>2</a:t>
            </a:r>
            <a:r>
              <a:rPr lang="en-US" sz="2200" dirty="0"/>
              <a:t> mechanism</a:t>
            </a:r>
          </a:p>
          <a:p>
            <a:pPr marL="573088" indent="-231775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rgbClr val="FF0000"/>
                </a:solidFill>
              </a:rPr>
              <a:t>Tertiary halides </a:t>
            </a:r>
            <a:r>
              <a:rPr lang="en-US" sz="2200" dirty="0"/>
              <a:t>react by the </a:t>
            </a:r>
            <a:r>
              <a:rPr lang="en-US" sz="2200" dirty="0">
                <a:solidFill>
                  <a:srgbClr val="FF0000"/>
                </a:solidFill>
              </a:rPr>
              <a:t>S</a:t>
            </a:r>
            <a:r>
              <a:rPr lang="en-US" sz="2200" baseline="-25000" dirty="0">
                <a:solidFill>
                  <a:srgbClr val="FF0000"/>
                </a:solidFill>
              </a:rPr>
              <a:t>N</a:t>
            </a:r>
            <a:r>
              <a:rPr lang="en-US" sz="2200" dirty="0">
                <a:solidFill>
                  <a:srgbClr val="FF0000"/>
                </a:solidFill>
              </a:rPr>
              <a:t>1</a:t>
            </a:r>
            <a:r>
              <a:rPr lang="en-US" sz="2200" dirty="0"/>
              <a:t> mechanism. </a:t>
            </a:r>
          </a:p>
          <a:p>
            <a:pPr marL="573088" indent="-231775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200" dirty="0"/>
              <a:t>Only with </a:t>
            </a:r>
            <a:r>
              <a:rPr lang="en-US" sz="2200" dirty="0">
                <a:solidFill>
                  <a:srgbClr val="FF0000"/>
                </a:solidFill>
              </a:rPr>
              <a:t>secondary halides </a:t>
            </a:r>
            <a:r>
              <a:rPr lang="en-US" sz="2200" dirty="0"/>
              <a:t>are we likely to encounter </a:t>
            </a:r>
            <a:r>
              <a:rPr lang="en-US" sz="2200" dirty="0">
                <a:solidFill>
                  <a:srgbClr val="FF0000"/>
                </a:solidFill>
              </a:rPr>
              <a:t>both possibilities</a:t>
            </a:r>
            <a:r>
              <a:rPr lang="en-US" sz="2200" dirty="0"/>
              <a:t>.</a:t>
            </a:r>
          </a:p>
          <a:p>
            <a:pPr marL="285750" indent="-285750" algn="just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400" b="1" dirty="0">
                <a:solidFill>
                  <a:srgbClr val="2F0BE5"/>
                </a:solidFill>
              </a:rPr>
              <a:t>Solvent polarity.</a:t>
            </a:r>
          </a:p>
          <a:p>
            <a:pPr marL="573088" indent="-231775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200" b="1" dirty="0">
                <a:solidFill>
                  <a:srgbClr val="00B050"/>
                </a:solidFill>
              </a:rPr>
              <a:t>Polar </a:t>
            </a:r>
            <a:r>
              <a:rPr lang="en-US" sz="2200" b="1" dirty="0" err="1">
                <a:solidFill>
                  <a:srgbClr val="00B050"/>
                </a:solidFill>
              </a:rPr>
              <a:t>protic</a:t>
            </a:r>
            <a:r>
              <a:rPr lang="en-US" sz="2200" b="1" dirty="0">
                <a:solidFill>
                  <a:srgbClr val="00B050"/>
                </a:solidFill>
              </a:rPr>
              <a:t> solvents </a:t>
            </a:r>
            <a:r>
              <a:rPr lang="en-US" sz="2200" b="1" dirty="0"/>
              <a:t>(</a:t>
            </a:r>
            <a:r>
              <a:rPr lang="en-US" sz="2200" dirty="0"/>
              <a:t>Water and alcohols) (proton-donating).</a:t>
            </a:r>
          </a:p>
          <a:p>
            <a:pPr marL="914400" indent="-341313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200" dirty="0"/>
              <a:t>The rate of </a:t>
            </a:r>
            <a:r>
              <a:rPr lang="en-US" sz="2200" dirty="0">
                <a:solidFill>
                  <a:srgbClr val="FF0000"/>
                </a:solidFill>
              </a:rPr>
              <a:t>S</a:t>
            </a:r>
            <a:r>
              <a:rPr lang="en-US" sz="2200" baseline="-25000" dirty="0">
                <a:solidFill>
                  <a:srgbClr val="FF0000"/>
                </a:solidFill>
              </a:rPr>
              <a:t>N</a:t>
            </a:r>
            <a:r>
              <a:rPr lang="en-US" sz="2200" dirty="0">
                <a:solidFill>
                  <a:srgbClr val="FF0000"/>
                </a:solidFill>
              </a:rPr>
              <a:t>1</a:t>
            </a:r>
            <a:r>
              <a:rPr lang="en-US" sz="2200" dirty="0"/>
              <a:t> processes is </a:t>
            </a:r>
            <a:r>
              <a:rPr lang="en-US" sz="2200" dirty="0">
                <a:solidFill>
                  <a:srgbClr val="FF0000"/>
                </a:solidFill>
              </a:rPr>
              <a:t>enhanced</a:t>
            </a:r>
            <a:r>
              <a:rPr lang="en-US" sz="2200" dirty="0"/>
              <a:t> by polar solvents.</a:t>
            </a:r>
          </a:p>
          <a:p>
            <a:pPr marL="914400" algn="just">
              <a:spcAft>
                <a:spcPts val="600"/>
              </a:spcAft>
            </a:pPr>
            <a:r>
              <a:rPr lang="en-US" sz="2000" i="1" dirty="0"/>
              <a:t>The first step of the S</a:t>
            </a:r>
            <a:r>
              <a:rPr lang="en-US" sz="2000" i="1" baseline="-25000" dirty="0"/>
              <a:t>N</a:t>
            </a:r>
            <a:r>
              <a:rPr lang="en-US" sz="2000" i="1" dirty="0"/>
              <a:t>1 mechanism involves the formation of ions and polar solvents can solvate ions. </a:t>
            </a:r>
          </a:p>
          <a:p>
            <a:pPr marL="914400" indent="-341313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200" dirty="0">
                <a:solidFill>
                  <a:srgbClr val="FF0000"/>
                </a:solidFill>
              </a:rPr>
              <a:t>S</a:t>
            </a:r>
            <a:r>
              <a:rPr lang="en-US" sz="2200" baseline="-25000" dirty="0">
                <a:solidFill>
                  <a:srgbClr val="FF0000"/>
                </a:solidFill>
              </a:rPr>
              <a:t>N</a:t>
            </a:r>
            <a:r>
              <a:rPr lang="en-US" sz="2200" dirty="0">
                <a:solidFill>
                  <a:srgbClr val="FF0000"/>
                </a:solidFill>
              </a:rPr>
              <a:t>2 </a:t>
            </a:r>
            <a:r>
              <a:rPr lang="en-US" sz="2200" dirty="0"/>
              <a:t>reactions, are usually </a:t>
            </a:r>
            <a:r>
              <a:rPr lang="en-US" sz="2200" dirty="0">
                <a:solidFill>
                  <a:srgbClr val="FF0000"/>
                </a:solidFill>
              </a:rPr>
              <a:t>retarded</a:t>
            </a:r>
            <a:r>
              <a:rPr lang="en-US" sz="2200" dirty="0"/>
              <a:t> by polar </a:t>
            </a:r>
            <a:r>
              <a:rPr lang="en-US" sz="2200" dirty="0" err="1"/>
              <a:t>protic</a:t>
            </a:r>
            <a:r>
              <a:rPr lang="en-US" sz="2200" dirty="0"/>
              <a:t> solvents. </a:t>
            </a:r>
          </a:p>
          <a:p>
            <a:pPr marL="914400" algn="just">
              <a:spcAft>
                <a:spcPts val="600"/>
              </a:spcAft>
            </a:pPr>
            <a:r>
              <a:rPr lang="en-US" sz="2200" i="1" dirty="0"/>
              <a:t>solvation of nucleophiles ties up their unshared electron pairs.</a:t>
            </a:r>
            <a:endParaRPr lang="en-US" sz="2200" dirty="0"/>
          </a:p>
          <a:p>
            <a:pPr marL="573088" indent="-231775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200" b="1" dirty="0">
                <a:solidFill>
                  <a:srgbClr val="00B050"/>
                </a:solidFill>
              </a:rPr>
              <a:t>Polar but </a:t>
            </a:r>
            <a:r>
              <a:rPr lang="en-US" sz="2200" b="1" i="1" dirty="0">
                <a:solidFill>
                  <a:srgbClr val="00B050"/>
                </a:solidFill>
              </a:rPr>
              <a:t>aprotic </a:t>
            </a:r>
            <a:r>
              <a:rPr lang="en-US" sz="2200" b="1" dirty="0">
                <a:solidFill>
                  <a:srgbClr val="00B050"/>
                </a:solidFill>
              </a:rPr>
              <a:t>solvents </a:t>
            </a:r>
            <a:r>
              <a:rPr lang="en-US" sz="2200" dirty="0"/>
              <a:t>(acetone, dimethyl sulfoxide, (CH</a:t>
            </a:r>
            <a:r>
              <a:rPr lang="en-US" sz="2200" baseline="-25000" dirty="0"/>
              <a:t>3</a:t>
            </a:r>
            <a:r>
              <a:rPr lang="en-US" sz="2200" dirty="0"/>
              <a:t>)</a:t>
            </a:r>
            <a:r>
              <a:rPr lang="en-US" sz="2200" baseline="-25000" dirty="0"/>
              <a:t>2</a:t>
            </a:r>
            <a:r>
              <a:rPr lang="en-US" sz="2200" dirty="0"/>
              <a:t>S=O, DMF)</a:t>
            </a:r>
          </a:p>
          <a:p>
            <a:pPr marL="914400" indent="-341313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200" dirty="0"/>
              <a:t>These solvents </a:t>
            </a:r>
            <a:r>
              <a:rPr lang="en-US" sz="2200" i="1" dirty="0">
                <a:solidFill>
                  <a:srgbClr val="FF0000"/>
                </a:solidFill>
              </a:rPr>
              <a:t>accelerate</a:t>
            </a:r>
            <a:r>
              <a:rPr lang="en-US" sz="2200" i="1" dirty="0"/>
              <a:t> </a:t>
            </a:r>
            <a:r>
              <a:rPr lang="en-US" sz="2200" dirty="0">
                <a:solidFill>
                  <a:srgbClr val="FF0000"/>
                </a:solidFill>
              </a:rPr>
              <a:t>S</a:t>
            </a:r>
            <a:r>
              <a:rPr lang="en-US" sz="2200" baseline="-25000" dirty="0">
                <a:solidFill>
                  <a:srgbClr val="FF0000"/>
                </a:solidFill>
              </a:rPr>
              <a:t>N</a:t>
            </a:r>
            <a:r>
              <a:rPr lang="en-US" sz="2200" dirty="0">
                <a:solidFill>
                  <a:srgbClr val="FF0000"/>
                </a:solidFill>
              </a:rPr>
              <a:t>2</a:t>
            </a:r>
            <a:r>
              <a:rPr lang="en-US" sz="2200" dirty="0"/>
              <a:t> reactions because, by solvating the cation (say, K</a:t>
            </a:r>
            <a:r>
              <a:rPr lang="en-US" sz="2200" baseline="30000" dirty="0"/>
              <a:t>+ </a:t>
            </a:r>
            <a:r>
              <a:rPr lang="en-US" sz="2200" dirty="0"/>
              <a:t>in K</a:t>
            </a:r>
            <a:r>
              <a:rPr lang="en-US" sz="2200" baseline="30000" dirty="0"/>
              <a:t>+-</a:t>
            </a:r>
            <a:r>
              <a:rPr lang="en-US" sz="2200" dirty="0"/>
              <a:t>CN), they leave the anion more “naked” or </a:t>
            </a:r>
            <a:r>
              <a:rPr lang="en-US" sz="2200" dirty="0" err="1"/>
              <a:t>unsolvated</a:t>
            </a:r>
            <a:r>
              <a:rPr lang="en-US" sz="2200" dirty="0"/>
              <a:t>, thus improving its </a:t>
            </a:r>
            <a:r>
              <a:rPr lang="en-US" sz="2200" dirty="0" err="1"/>
              <a:t>nucleophilicity</a:t>
            </a:r>
            <a:r>
              <a:rPr lang="en-US" sz="2200" dirty="0"/>
              <a:t>.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06400" y="457200"/>
            <a:ext cx="11582400" cy="8382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tx1"/>
                </a:solidFill>
              </a:rPr>
              <a:t>The S</a:t>
            </a:r>
            <a:r>
              <a:rPr lang="en-US" b="1" baseline="-25000" dirty="0">
                <a:solidFill>
                  <a:schemeClr val="tx1"/>
                </a:solidFill>
              </a:rPr>
              <a:t>N</a:t>
            </a:r>
            <a:r>
              <a:rPr lang="en-US" b="1" dirty="0">
                <a:solidFill>
                  <a:schemeClr val="tx1"/>
                </a:solidFill>
              </a:rPr>
              <a:t>1 and S</a:t>
            </a:r>
            <a:r>
              <a:rPr lang="en-US" b="1" baseline="-25000" dirty="0">
                <a:solidFill>
                  <a:schemeClr val="tx1"/>
                </a:solidFill>
              </a:rPr>
              <a:t>N</a:t>
            </a:r>
            <a:r>
              <a:rPr lang="en-US" b="1" dirty="0">
                <a:solidFill>
                  <a:schemeClr val="tx1"/>
                </a:solidFill>
              </a:rPr>
              <a:t>2 Mechanisms Compared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4191000" y="-72098"/>
            <a:ext cx="8077200" cy="8382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3200" b="1" dirty="0" err="1">
                <a:solidFill>
                  <a:srgbClr val="FF0000"/>
                </a:solidFill>
              </a:rPr>
              <a:t>Nucleophiic</a:t>
            </a:r>
            <a:r>
              <a:rPr lang="en-US" sz="3200" b="1" dirty="0">
                <a:solidFill>
                  <a:srgbClr val="FF0000"/>
                </a:solidFill>
              </a:rPr>
              <a:t> substitution (</a:t>
            </a:r>
            <a:r>
              <a:rPr lang="en-US" sz="3200" b="1" i="1" dirty="0">
                <a:solidFill>
                  <a:srgbClr val="FF0000"/>
                </a:solidFill>
              </a:rPr>
              <a:t>S</a:t>
            </a:r>
            <a:r>
              <a:rPr lang="en-US" sz="3200" b="1" i="1" baseline="-25000" dirty="0">
                <a:solidFill>
                  <a:srgbClr val="FF0000"/>
                </a:solidFill>
              </a:rPr>
              <a:t>N</a:t>
            </a:r>
            <a:r>
              <a:rPr lang="en-US" sz="3200" b="1" dirty="0">
                <a:solidFill>
                  <a:srgbClr val="FF0000"/>
                </a:solidFill>
              </a:rPr>
              <a:t>) reactions</a:t>
            </a:r>
          </a:p>
        </p:txBody>
      </p:sp>
    </p:spTree>
    <p:extLst>
      <p:ext uri="{BB962C8B-B14F-4D97-AF65-F5344CB8AC3E}">
        <p14:creationId xmlns:p14="http://schemas.microsoft.com/office/powerpoint/2010/main" val="1096366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The S</a:t>
            </a:r>
            <a:r>
              <a:rPr lang="en-US" b="1" baseline="-25000" dirty="0">
                <a:solidFill>
                  <a:schemeClr val="tx1"/>
                </a:solidFill>
              </a:rPr>
              <a:t>N</a:t>
            </a:r>
            <a:r>
              <a:rPr lang="en-US" b="1" dirty="0">
                <a:solidFill>
                  <a:schemeClr val="tx1"/>
                </a:solidFill>
              </a:rPr>
              <a:t>1 and S</a:t>
            </a:r>
            <a:r>
              <a:rPr lang="en-US" b="1" baseline="-25000" dirty="0">
                <a:solidFill>
                  <a:schemeClr val="tx1"/>
                </a:solidFill>
              </a:rPr>
              <a:t>N</a:t>
            </a:r>
            <a:r>
              <a:rPr lang="en-US" b="1" dirty="0">
                <a:solidFill>
                  <a:schemeClr val="tx1"/>
                </a:solidFill>
              </a:rPr>
              <a:t>2 Mechanisms Compared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2BDD-D331-44F0-96AA-4FB4ED497064}" type="slidenum">
              <a:rPr lang="en-US" smtClean="0"/>
              <a:pPr/>
              <a:t>22</a:t>
            </a:fld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2057400" y="1765166"/>
            <a:ext cx="7696200" cy="4998563"/>
            <a:chOff x="2209800" y="1811580"/>
            <a:chExt cx="7696200" cy="4998563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/>
            <a:srcRect b="7713"/>
            <a:stretch/>
          </p:blipFill>
          <p:spPr>
            <a:xfrm>
              <a:off x="2209800" y="1811580"/>
              <a:ext cx="7696200" cy="4998563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2514600" y="1905000"/>
              <a:ext cx="990600" cy="38100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Rectangle 12"/>
          <p:cNvSpPr/>
          <p:nvPr/>
        </p:nvSpPr>
        <p:spPr>
          <a:xfrm>
            <a:off x="406400" y="1219200"/>
            <a:ext cx="65726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u="sng" dirty="0">
                <a:solidFill>
                  <a:srgbClr val="FF0000"/>
                </a:solidFill>
              </a:rPr>
              <a:t>The S</a:t>
            </a:r>
            <a:r>
              <a:rPr lang="en-US" sz="2800" b="1" u="sng" baseline="-25000" dirty="0">
                <a:solidFill>
                  <a:srgbClr val="FF0000"/>
                </a:solidFill>
              </a:rPr>
              <a:t>N</a:t>
            </a:r>
            <a:r>
              <a:rPr lang="en-US" sz="2800" b="1" u="sng" dirty="0">
                <a:solidFill>
                  <a:srgbClr val="FF0000"/>
                </a:solidFill>
              </a:rPr>
              <a:t>1 and S</a:t>
            </a:r>
            <a:r>
              <a:rPr lang="en-US" sz="2800" b="1" u="sng" baseline="-25000" dirty="0">
                <a:solidFill>
                  <a:srgbClr val="FF0000"/>
                </a:solidFill>
              </a:rPr>
              <a:t>N</a:t>
            </a:r>
            <a:r>
              <a:rPr lang="en-US" sz="2800" b="1" u="sng" dirty="0">
                <a:solidFill>
                  <a:srgbClr val="FF0000"/>
                </a:solidFill>
              </a:rPr>
              <a:t>2 Mechanisms Compared</a:t>
            </a:r>
            <a:endParaRPr lang="en-US" sz="2800" u="sng" dirty="0">
              <a:solidFill>
                <a:srgbClr val="FF0000"/>
              </a:solidFill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4191000" y="-72098"/>
            <a:ext cx="8077200" cy="8382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3200" b="1" dirty="0" err="1">
                <a:solidFill>
                  <a:srgbClr val="FF0000"/>
                </a:solidFill>
              </a:rPr>
              <a:t>Nucleophiic</a:t>
            </a:r>
            <a:r>
              <a:rPr lang="en-US" sz="3200" b="1" dirty="0">
                <a:solidFill>
                  <a:srgbClr val="FF0000"/>
                </a:solidFill>
              </a:rPr>
              <a:t> substitution (</a:t>
            </a:r>
            <a:r>
              <a:rPr lang="en-US" sz="3200" b="1" i="1" dirty="0">
                <a:solidFill>
                  <a:srgbClr val="FF0000"/>
                </a:solidFill>
              </a:rPr>
              <a:t>S</a:t>
            </a:r>
            <a:r>
              <a:rPr lang="en-US" sz="3200" b="1" i="1" baseline="-25000" dirty="0">
                <a:solidFill>
                  <a:srgbClr val="FF0000"/>
                </a:solidFill>
              </a:rPr>
              <a:t>N</a:t>
            </a:r>
            <a:r>
              <a:rPr lang="en-US" sz="3200" b="1" dirty="0">
                <a:solidFill>
                  <a:srgbClr val="FF0000"/>
                </a:solidFill>
              </a:rPr>
              <a:t>) reactions</a:t>
            </a:r>
          </a:p>
        </p:txBody>
      </p:sp>
    </p:spTree>
    <p:extLst>
      <p:ext uri="{BB962C8B-B14F-4D97-AF65-F5344CB8AC3E}">
        <p14:creationId xmlns:p14="http://schemas.microsoft.com/office/powerpoint/2010/main" val="27793720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E2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mehcanism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2BDD-D331-44F0-96AA-4FB4ED497064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396251" y="27864"/>
            <a:ext cx="5791200" cy="8382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b="1" dirty="0">
                <a:solidFill>
                  <a:srgbClr val="FF0000"/>
                </a:solidFill>
              </a:rPr>
              <a:t>Elimination (E) reactions</a:t>
            </a:r>
          </a:p>
        </p:txBody>
      </p:sp>
      <p:sp>
        <p:nvSpPr>
          <p:cNvPr id="3" name="Rectangle 2"/>
          <p:cNvSpPr/>
          <p:nvPr/>
        </p:nvSpPr>
        <p:spPr>
          <a:xfrm>
            <a:off x="457200" y="1316847"/>
            <a:ext cx="115783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dirty="0">
                <a:solidFill>
                  <a:srgbClr val="FF0000"/>
                </a:solidFill>
              </a:rPr>
              <a:t>There are two main mechanisms for elimination reactions, designated E2 and E1</a:t>
            </a:r>
            <a:r>
              <a:rPr lang="en-US" sz="2400" b="1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06400" y="1926079"/>
            <a:ext cx="115783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solidFill>
                  <a:srgbClr val="000000"/>
                </a:solidFill>
              </a:rPr>
              <a:t>The </a:t>
            </a:r>
            <a:r>
              <a:rPr lang="en-US" sz="2400" b="1" dirty="0">
                <a:solidFill>
                  <a:srgbClr val="0066FF"/>
                </a:solidFill>
              </a:rPr>
              <a:t>E2 mechanism </a:t>
            </a:r>
            <a:r>
              <a:rPr lang="en-US" sz="2400" dirty="0">
                <a:solidFill>
                  <a:srgbClr val="000000"/>
                </a:solidFill>
              </a:rPr>
              <a:t>is a process in which HX is eliminated and a C=C bond is formed in the same step.</a:t>
            </a:r>
            <a:endParaRPr lang="en-US" sz="2400" dirty="0"/>
          </a:p>
        </p:txBody>
      </p:sp>
      <p:sp>
        <p:nvSpPr>
          <p:cNvPr id="12" name="Rectangle 11"/>
          <p:cNvSpPr/>
          <p:nvPr/>
        </p:nvSpPr>
        <p:spPr>
          <a:xfrm>
            <a:off x="1524000" y="4572000"/>
            <a:ext cx="92202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400" dirty="0"/>
              <a:t>Like the S</a:t>
            </a:r>
            <a:r>
              <a:rPr lang="en-US" sz="2400" baseline="-25000" dirty="0"/>
              <a:t>N</a:t>
            </a:r>
            <a:r>
              <a:rPr lang="en-US" sz="2400" dirty="0"/>
              <a:t>2 mechanism, the </a:t>
            </a:r>
            <a:r>
              <a:rPr lang="en-US" sz="2400" b="1" dirty="0">
                <a:solidFill>
                  <a:srgbClr val="FF0000"/>
                </a:solidFill>
              </a:rPr>
              <a:t>E2 mechanism </a:t>
            </a:r>
            <a:r>
              <a:rPr lang="en-US" sz="2400" dirty="0"/>
              <a:t>is a </a:t>
            </a:r>
            <a:r>
              <a:rPr lang="en-US" sz="2400" dirty="0">
                <a:solidFill>
                  <a:srgbClr val="FF0000"/>
                </a:solidFill>
              </a:rPr>
              <a:t>one-step process</a:t>
            </a:r>
            <a:r>
              <a:rPr lang="en-US" sz="2400" dirty="0"/>
              <a:t>. </a:t>
            </a:r>
          </a:p>
          <a:p>
            <a:pPr marL="342900" indent="-3429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400" dirty="0"/>
              <a:t>The </a:t>
            </a:r>
            <a:r>
              <a:rPr lang="en-US" sz="2400" dirty="0">
                <a:solidFill>
                  <a:srgbClr val="FF0000"/>
                </a:solidFill>
              </a:rPr>
              <a:t>nucleophile, acting as a base</a:t>
            </a:r>
            <a:r>
              <a:rPr lang="en-US" sz="2400" dirty="0"/>
              <a:t>, removes the proton (hydrogen) on a carbon atom adjacent to the one that bears the leaving group.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9568" y="2757962"/>
            <a:ext cx="4572000" cy="1670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209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E1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mehcanism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2BDD-D331-44F0-96AA-4FB4ED497064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396251" y="27864"/>
            <a:ext cx="5791200" cy="8382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b="1" dirty="0">
                <a:solidFill>
                  <a:srgbClr val="FF0000"/>
                </a:solidFill>
              </a:rPr>
              <a:t>Elimination (E) reactions</a:t>
            </a:r>
          </a:p>
        </p:txBody>
      </p:sp>
      <p:sp>
        <p:nvSpPr>
          <p:cNvPr id="9" name="Rectangle 8"/>
          <p:cNvSpPr/>
          <p:nvPr/>
        </p:nvSpPr>
        <p:spPr>
          <a:xfrm>
            <a:off x="406400" y="1219200"/>
            <a:ext cx="115783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/>
              <a:t>Like the S</a:t>
            </a:r>
            <a:r>
              <a:rPr lang="en-US" sz="2400" baseline="-25000" dirty="0"/>
              <a:t>N</a:t>
            </a:r>
            <a:r>
              <a:rPr lang="en-US" sz="2400" dirty="0"/>
              <a:t>1 mechanism, the </a:t>
            </a:r>
            <a:r>
              <a:rPr lang="en-US" sz="2400" b="1" dirty="0">
                <a:solidFill>
                  <a:srgbClr val="FF0000"/>
                </a:solidFill>
              </a:rPr>
              <a:t>E1 mechanism </a:t>
            </a:r>
            <a:r>
              <a:rPr lang="en-US" sz="2400" dirty="0"/>
              <a:t>is a </a:t>
            </a:r>
            <a:r>
              <a:rPr lang="en-US" sz="2400" dirty="0">
                <a:solidFill>
                  <a:srgbClr val="FF0000"/>
                </a:solidFill>
              </a:rPr>
              <a:t>two-step process.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7200" y="2447240"/>
            <a:ext cx="3657600" cy="1222767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822054" y="1676400"/>
            <a:ext cx="10515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1313" indent="-341313" algn="just"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rgbClr val="FF0000"/>
                </a:solidFill>
              </a:rPr>
              <a:t>The first step </a:t>
            </a:r>
            <a:r>
              <a:rPr lang="en-US" sz="2400" dirty="0"/>
              <a:t>as the S</a:t>
            </a:r>
            <a:r>
              <a:rPr lang="en-US" sz="2400" baseline="-25000" dirty="0"/>
              <a:t>N</a:t>
            </a:r>
            <a:r>
              <a:rPr lang="en-US" sz="2400" dirty="0"/>
              <a:t>1 mechanism, the slow and rate-determining ionization of the substrate to give a carbocation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22054" y="3688140"/>
            <a:ext cx="10515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rgbClr val="FF0000"/>
                </a:solidFill>
              </a:rPr>
              <a:t>The second step; </a:t>
            </a:r>
            <a:r>
              <a:rPr lang="en-US" sz="2400" dirty="0">
                <a:solidFill>
                  <a:srgbClr val="2F0BE5"/>
                </a:solidFill>
              </a:rPr>
              <a:t>Two reactions are then possible for the carbocation</a:t>
            </a:r>
            <a:r>
              <a:rPr lang="en-US" sz="2400" dirty="0"/>
              <a:t>. </a:t>
            </a:r>
          </a:p>
          <a:p>
            <a:pPr marL="627063" indent="-342900" algn="just">
              <a:buFont typeface="Wingdings" panose="05000000000000000000" pitchFamily="2" charset="2"/>
              <a:buChar char="§"/>
            </a:pPr>
            <a:r>
              <a:rPr lang="en-US" sz="2400" dirty="0"/>
              <a:t>It may </a:t>
            </a:r>
            <a:r>
              <a:rPr lang="en-US" sz="2400" dirty="0">
                <a:solidFill>
                  <a:srgbClr val="FF0000"/>
                </a:solidFill>
              </a:rPr>
              <a:t>combine with a nucleophile </a:t>
            </a:r>
            <a:r>
              <a:rPr lang="en-US" sz="2400" dirty="0"/>
              <a:t>(the </a:t>
            </a:r>
            <a:r>
              <a:rPr lang="en-US" sz="2400" dirty="0">
                <a:solidFill>
                  <a:srgbClr val="FF0000"/>
                </a:solidFill>
              </a:rPr>
              <a:t>S</a:t>
            </a:r>
            <a:r>
              <a:rPr lang="en-US" sz="2400" baseline="-25000" dirty="0">
                <a:solidFill>
                  <a:srgbClr val="FF0000"/>
                </a:solidFill>
              </a:rPr>
              <a:t>N</a:t>
            </a:r>
            <a:r>
              <a:rPr lang="en-US" sz="2400" dirty="0">
                <a:solidFill>
                  <a:srgbClr val="FF0000"/>
                </a:solidFill>
              </a:rPr>
              <a:t>1</a:t>
            </a:r>
            <a:r>
              <a:rPr lang="en-US" sz="2400" dirty="0"/>
              <a:t> process).</a:t>
            </a:r>
          </a:p>
          <a:p>
            <a:pPr marL="627063" indent="-342900" algn="just">
              <a:buFont typeface="Wingdings" panose="05000000000000000000" pitchFamily="2" charset="2"/>
              <a:buChar char="§"/>
            </a:pPr>
            <a:r>
              <a:rPr lang="en-US" sz="2400" dirty="0"/>
              <a:t>or it may </a:t>
            </a:r>
            <a:r>
              <a:rPr lang="en-US" sz="2400" dirty="0">
                <a:solidFill>
                  <a:srgbClr val="FF0000"/>
                </a:solidFill>
              </a:rPr>
              <a:t>lose a proton </a:t>
            </a:r>
            <a:r>
              <a:rPr lang="en-US" sz="2400" dirty="0"/>
              <a:t>from a carbon atom adjacent to the positive carbon, to give an alkene (the </a:t>
            </a:r>
            <a:r>
              <a:rPr lang="en-US" sz="2400" dirty="0">
                <a:solidFill>
                  <a:srgbClr val="FF0000"/>
                </a:solidFill>
              </a:rPr>
              <a:t>E1</a:t>
            </a:r>
            <a:r>
              <a:rPr lang="en-US" sz="2400" dirty="0"/>
              <a:t> process).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4800" y="5257800"/>
            <a:ext cx="4267200" cy="1511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972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Elimination versus Substitution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2BDD-D331-44F0-96AA-4FB4ED497064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5029200" y="-152400"/>
            <a:ext cx="7315200" cy="8382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FF0000"/>
                </a:solidFill>
              </a:rPr>
              <a:t>Reactions of alkyl Compounds</a:t>
            </a:r>
          </a:p>
        </p:txBody>
      </p:sp>
      <p:sp>
        <p:nvSpPr>
          <p:cNvPr id="3" name="Rectangle 2"/>
          <p:cNvSpPr/>
          <p:nvPr/>
        </p:nvSpPr>
        <p:spPr>
          <a:xfrm>
            <a:off x="457200" y="1241048"/>
            <a:ext cx="115783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How substitution and elimination reactions compete with one another.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1745095"/>
            <a:ext cx="75227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Let us consider the options for each </a:t>
            </a:r>
            <a:r>
              <a:rPr lang="en-US" sz="2400" b="1" dirty="0">
                <a:solidFill>
                  <a:srgbClr val="FF0000"/>
                </a:solidFill>
              </a:rPr>
              <a:t>class of alkyl halide</a:t>
            </a:r>
            <a:r>
              <a:rPr lang="en-US" sz="2400" b="1" dirty="0"/>
              <a:t>.</a:t>
            </a:r>
          </a:p>
        </p:txBody>
      </p:sp>
      <p:sp>
        <p:nvSpPr>
          <p:cNvPr id="9" name="Rectangle 8"/>
          <p:cNvSpPr/>
          <p:nvPr/>
        </p:nvSpPr>
        <p:spPr>
          <a:xfrm>
            <a:off x="533400" y="2209800"/>
            <a:ext cx="2543581" cy="523220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0066FF"/>
                </a:solidFill>
              </a:rPr>
              <a:t>Tertiary Halides</a:t>
            </a:r>
            <a:endParaRPr lang="en-US" sz="2800" dirty="0"/>
          </a:p>
        </p:txBody>
      </p:sp>
      <p:sp>
        <p:nvSpPr>
          <p:cNvPr id="10" name="Rectangle 9"/>
          <p:cNvSpPr/>
          <p:nvPr/>
        </p:nvSpPr>
        <p:spPr>
          <a:xfrm>
            <a:off x="838200" y="2617980"/>
            <a:ext cx="1043346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400" dirty="0"/>
              <a:t>Substitution can only occur by the S</a:t>
            </a:r>
            <a:r>
              <a:rPr lang="en-US" sz="2400" baseline="-25000" dirty="0"/>
              <a:t>N</a:t>
            </a:r>
            <a:r>
              <a:rPr lang="en-US" sz="2400" dirty="0"/>
              <a:t>1 mechanism.</a:t>
            </a:r>
          </a:p>
          <a:p>
            <a:pPr marL="342900" indent="-3429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400" dirty="0"/>
              <a:t>Elimination can occur by either the E1 or the E2 mechanism.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9327" y="4958376"/>
            <a:ext cx="6151208" cy="1728904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267968" y="3657600"/>
            <a:ext cx="10210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dirty="0"/>
              <a:t>With </a:t>
            </a:r>
            <a:r>
              <a:rPr lang="en-US" sz="2400" dirty="0">
                <a:solidFill>
                  <a:srgbClr val="FF0000"/>
                </a:solidFill>
              </a:rPr>
              <a:t>weak nucleophiles and polar solvents</a:t>
            </a:r>
            <a:r>
              <a:rPr lang="en-US" sz="2400" dirty="0"/>
              <a:t>, the S</a:t>
            </a:r>
            <a:r>
              <a:rPr lang="en-US" sz="2400" baseline="-25000" dirty="0"/>
              <a:t>N</a:t>
            </a:r>
            <a:r>
              <a:rPr lang="en-US" sz="2400" dirty="0"/>
              <a:t>1 and E1 mechanisms compete with each other.</a:t>
            </a:r>
          </a:p>
        </p:txBody>
      </p:sp>
    </p:spTree>
    <p:extLst>
      <p:ext uri="{BB962C8B-B14F-4D97-AF65-F5344CB8AC3E}">
        <p14:creationId xmlns:p14="http://schemas.microsoft.com/office/powerpoint/2010/main" val="1833466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 animBg="1"/>
      <p:bldP spid="1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Elimination versus Substitution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2BDD-D331-44F0-96AA-4FB4ED497064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5029200" y="-152400"/>
            <a:ext cx="7315200" cy="8382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FF0000"/>
                </a:solidFill>
              </a:rPr>
              <a:t>Reactions of alkyl Compounds</a:t>
            </a:r>
          </a:p>
        </p:txBody>
      </p:sp>
      <p:sp>
        <p:nvSpPr>
          <p:cNvPr id="6" name="Rectangle 5"/>
          <p:cNvSpPr/>
          <p:nvPr/>
        </p:nvSpPr>
        <p:spPr>
          <a:xfrm>
            <a:off x="1219200" y="1619071"/>
            <a:ext cx="10744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dirty="0"/>
              <a:t>If we use a </a:t>
            </a:r>
            <a:r>
              <a:rPr lang="en-US" sz="2400" dirty="0">
                <a:solidFill>
                  <a:srgbClr val="FF0000"/>
                </a:solidFill>
              </a:rPr>
              <a:t>strong nucleophile </a:t>
            </a:r>
            <a:r>
              <a:rPr lang="en-US" sz="2400" dirty="0"/>
              <a:t>(which can act as a base) instead of a weak one, and if we use a </a:t>
            </a:r>
            <a:r>
              <a:rPr lang="en-US" sz="2400" dirty="0">
                <a:solidFill>
                  <a:srgbClr val="FF0000"/>
                </a:solidFill>
              </a:rPr>
              <a:t>less polar solvent</a:t>
            </a:r>
            <a:r>
              <a:rPr lang="en-US" sz="2400" dirty="0"/>
              <a:t>, we favor elimination by the E2 mechanism.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6459" y="2971800"/>
            <a:ext cx="6702282" cy="14478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57200" y="4876800"/>
            <a:ext cx="11375136" cy="11326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rgbClr val="00B050"/>
                </a:solidFill>
              </a:rPr>
              <a:t>Because the tertiary carbon is too hindered sterically for S</a:t>
            </a:r>
            <a:r>
              <a:rPr lang="en-US" sz="2400" baseline="-25000" dirty="0">
                <a:solidFill>
                  <a:srgbClr val="00B050"/>
                </a:solidFill>
              </a:rPr>
              <a:t>N</a:t>
            </a:r>
            <a:r>
              <a:rPr lang="en-US" sz="2400" dirty="0">
                <a:solidFill>
                  <a:srgbClr val="00B050"/>
                </a:solidFill>
              </a:rPr>
              <a:t>2 attack, substitution does not compete with elimination.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33400" y="1153180"/>
            <a:ext cx="2543581" cy="523220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0066FF"/>
                </a:solidFill>
              </a:rPr>
              <a:t>Tertiary Halides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7856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Elimination versus Substitution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2BDD-D331-44F0-96AA-4FB4ED497064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5029200" y="-152400"/>
            <a:ext cx="7315200" cy="8382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FF0000"/>
                </a:solidFill>
              </a:rPr>
              <a:t>Reactions of alkyl Compounds</a:t>
            </a:r>
          </a:p>
        </p:txBody>
      </p:sp>
      <p:sp>
        <p:nvSpPr>
          <p:cNvPr id="9" name="Rectangle 8"/>
          <p:cNvSpPr/>
          <p:nvPr/>
        </p:nvSpPr>
        <p:spPr>
          <a:xfrm>
            <a:off x="406400" y="1220905"/>
            <a:ext cx="2574231" cy="523220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0066FF"/>
                </a:solidFill>
              </a:rPr>
              <a:t>Primary Halides</a:t>
            </a:r>
            <a:endParaRPr lang="en-US" sz="2800" dirty="0"/>
          </a:p>
        </p:txBody>
      </p:sp>
      <p:sp>
        <p:nvSpPr>
          <p:cNvPr id="3" name="Rectangle 2"/>
          <p:cNvSpPr/>
          <p:nvPr/>
        </p:nvSpPr>
        <p:spPr>
          <a:xfrm>
            <a:off x="586232" y="1750741"/>
            <a:ext cx="11222736" cy="1092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/>
              <a:t>Only the S</a:t>
            </a:r>
            <a:r>
              <a:rPr lang="en-US" sz="2400" baseline="-25000" dirty="0"/>
              <a:t>N</a:t>
            </a:r>
            <a:r>
              <a:rPr lang="en-US" sz="2400" dirty="0"/>
              <a:t>2 and E2 mechanisms are possible, </a:t>
            </a:r>
            <a:r>
              <a:rPr lang="en-US" sz="2200" i="1" dirty="0"/>
              <a:t>because ionization to a primary carbocation, the first step required for the S</a:t>
            </a:r>
            <a:r>
              <a:rPr lang="en-US" sz="2200" i="1" baseline="-25000" dirty="0"/>
              <a:t>N</a:t>
            </a:r>
            <a:r>
              <a:rPr lang="en-US" sz="2200" i="1" dirty="0"/>
              <a:t>1 or E1 mechanisms, does not occur.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0" y="4342850"/>
            <a:ext cx="7368075" cy="229164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994497" y="2914471"/>
            <a:ext cx="1078148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dirty="0"/>
              <a:t>With </a:t>
            </a:r>
            <a:r>
              <a:rPr lang="en-US" sz="2400" dirty="0">
                <a:solidFill>
                  <a:srgbClr val="FF0000"/>
                </a:solidFill>
              </a:rPr>
              <a:t>most nucleophiles</a:t>
            </a:r>
            <a:r>
              <a:rPr lang="en-US" sz="2400" dirty="0"/>
              <a:t>, primary halides give mainly substitution products (</a:t>
            </a:r>
            <a:r>
              <a:rPr lang="en-US" sz="2400" dirty="0">
                <a:solidFill>
                  <a:srgbClr val="FF0000"/>
                </a:solidFill>
              </a:rPr>
              <a:t>S</a:t>
            </a:r>
            <a:r>
              <a:rPr lang="en-US" sz="2400" baseline="-25000" dirty="0">
                <a:solidFill>
                  <a:srgbClr val="FF0000"/>
                </a:solidFill>
              </a:rPr>
              <a:t>N</a:t>
            </a:r>
            <a:r>
              <a:rPr lang="en-US" sz="2400" dirty="0">
                <a:solidFill>
                  <a:srgbClr val="FF0000"/>
                </a:solidFill>
              </a:rPr>
              <a:t>2</a:t>
            </a:r>
            <a:r>
              <a:rPr lang="en-US" sz="2400" dirty="0"/>
              <a:t>).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dirty="0"/>
              <a:t>Only with </a:t>
            </a:r>
            <a:r>
              <a:rPr lang="en-US" sz="2400" dirty="0">
                <a:solidFill>
                  <a:srgbClr val="FF0000"/>
                </a:solidFill>
              </a:rPr>
              <a:t>very bulky, strongly basic nucleophiles</a:t>
            </a:r>
            <a:r>
              <a:rPr lang="en-US" sz="2400" dirty="0"/>
              <a:t>, the </a:t>
            </a:r>
            <a:r>
              <a:rPr lang="en-US" sz="2400" dirty="0">
                <a:solidFill>
                  <a:srgbClr val="FF0000"/>
                </a:solidFill>
              </a:rPr>
              <a:t>E2</a:t>
            </a:r>
            <a:r>
              <a:rPr lang="en-US" sz="2400" dirty="0"/>
              <a:t> process is favored.</a:t>
            </a:r>
          </a:p>
        </p:txBody>
      </p:sp>
    </p:spTree>
    <p:extLst>
      <p:ext uri="{BB962C8B-B14F-4D97-AF65-F5344CB8AC3E}">
        <p14:creationId xmlns:p14="http://schemas.microsoft.com/office/powerpoint/2010/main" val="2899102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Elimination versus Substitution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2BDD-D331-44F0-96AA-4FB4ED497064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5029200" y="-152400"/>
            <a:ext cx="7315200" cy="8382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FF0000"/>
                </a:solidFill>
              </a:rPr>
              <a:t>Reactions of alkyl Compounds</a:t>
            </a:r>
          </a:p>
        </p:txBody>
      </p:sp>
      <p:sp>
        <p:nvSpPr>
          <p:cNvPr id="9" name="Rectangle 8"/>
          <p:cNvSpPr/>
          <p:nvPr/>
        </p:nvSpPr>
        <p:spPr>
          <a:xfrm>
            <a:off x="457200" y="1249271"/>
            <a:ext cx="3015056" cy="523220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0066FF"/>
                </a:solidFill>
              </a:rPr>
              <a:t>Secondary Halides</a:t>
            </a:r>
            <a:endParaRPr lang="en-US" sz="2800" dirty="0"/>
          </a:p>
        </p:txBody>
      </p:sp>
      <p:sp>
        <p:nvSpPr>
          <p:cNvPr id="6" name="Rectangle 5"/>
          <p:cNvSpPr/>
          <p:nvPr/>
        </p:nvSpPr>
        <p:spPr>
          <a:xfrm>
            <a:off x="609600" y="1616213"/>
            <a:ext cx="5562600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000" dirty="0"/>
              <a:t>All four mechanisms, S</a:t>
            </a:r>
            <a:r>
              <a:rPr lang="en-US" sz="2000" baseline="-25000" dirty="0"/>
              <a:t>N</a:t>
            </a:r>
            <a:r>
              <a:rPr lang="en-US" sz="2000" dirty="0"/>
              <a:t>2 and E2 as well as S</a:t>
            </a:r>
            <a:r>
              <a:rPr lang="en-US" sz="2000" baseline="-25000" dirty="0"/>
              <a:t>N</a:t>
            </a:r>
            <a:r>
              <a:rPr lang="en-US" sz="2000" dirty="0"/>
              <a:t>1 and E1, are possible.</a:t>
            </a:r>
          </a:p>
          <a:p>
            <a:pPr marL="342900" indent="-3429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000" dirty="0"/>
              <a:t>The product composition is sensitive to the nucleophile (its strength as a nucleophile and as a base) and to the reaction conditions (solvent, temperature).</a:t>
            </a:r>
          </a:p>
          <a:p>
            <a:pPr marL="688975" indent="-341313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FF0000"/>
                </a:solidFill>
              </a:rPr>
              <a:t>S</a:t>
            </a:r>
            <a:r>
              <a:rPr lang="en-US" sz="2000" baseline="-25000" dirty="0">
                <a:solidFill>
                  <a:srgbClr val="FF0000"/>
                </a:solidFill>
              </a:rPr>
              <a:t>N</a:t>
            </a:r>
            <a:r>
              <a:rPr lang="en-US" sz="2000" dirty="0">
                <a:solidFill>
                  <a:srgbClr val="FF0000"/>
                </a:solidFill>
              </a:rPr>
              <a:t>2</a:t>
            </a:r>
            <a:r>
              <a:rPr lang="en-US" sz="2000" dirty="0"/>
              <a:t> is favored with </a:t>
            </a:r>
            <a:r>
              <a:rPr lang="en-US" sz="2000" dirty="0">
                <a:solidFill>
                  <a:srgbClr val="FF0000"/>
                </a:solidFill>
              </a:rPr>
              <a:t>stronger nucleophiles </a:t>
            </a:r>
            <a:r>
              <a:rPr lang="en-US" sz="2000" dirty="0"/>
              <a:t>that are </a:t>
            </a:r>
            <a:r>
              <a:rPr lang="en-US" sz="2000" dirty="0">
                <a:solidFill>
                  <a:srgbClr val="FF0000"/>
                </a:solidFill>
              </a:rPr>
              <a:t>not strong bases</a:t>
            </a:r>
            <a:r>
              <a:rPr lang="en-US" sz="2000" dirty="0"/>
              <a:t>.</a:t>
            </a:r>
          </a:p>
          <a:p>
            <a:pPr marL="688975" indent="-341313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FF0000"/>
                </a:solidFill>
              </a:rPr>
              <a:t>S</a:t>
            </a:r>
            <a:r>
              <a:rPr lang="en-US" sz="2000" baseline="-25000" dirty="0">
                <a:solidFill>
                  <a:srgbClr val="FF0000"/>
                </a:solidFill>
              </a:rPr>
              <a:t>N</a:t>
            </a:r>
            <a:r>
              <a:rPr lang="en-US" sz="2000" dirty="0">
                <a:solidFill>
                  <a:srgbClr val="FF0000"/>
                </a:solidFill>
              </a:rPr>
              <a:t>1 </a:t>
            </a:r>
            <a:r>
              <a:rPr lang="en-US" sz="2000" dirty="0"/>
              <a:t>is favored with </a:t>
            </a:r>
            <a:r>
              <a:rPr lang="en-US" sz="2000" dirty="0">
                <a:solidFill>
                  <a:srgbClr val="FF0000"/>
                </a:solidFill>
              </a:rPr>
              <a:t>weaker nucleophiles </a:t>
            </a:r>
            <a:r>
              <a:rPr lang="en-US" sz="2000" dirty="0"/>
              <a:t>in </a:t>
            </a:r>
            <a:r>
              <a:rPr lang="en-US" sz="2000" dirty="0">
                <a:solidFill>
                  <a:srgbClr val="FF0000"/>
                </a:solidFill>
              </a:rPr>
              <a:t>polar solvents</a:t>
            </a:r>
            <a:r>
              <a:rPr lang="en-US" sz="2000" dirty="0"/>
              <a:t>.</a:t>
            </a:r>
          </a:p>
          <a:p>
            <a:pPr marL="688975" indent="-341313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FF0000"/>
                </a:solidFill>
              </a:rPr>
              <a:t>E2</a:t>
            </a:r>
            <a:r>
              <a:rPr lang="en-US" sz="2000" dirty="0"/>
              <a:t> is favored by </a:t>
            </a:r>
            <a:r>
              <a:rPr lang="en-US" sz="2000" dirty="0">
                <a:solidFill>
                  <a:srgbClr val="FF0000"/>
                </a:solidFill>
              </a:rPr>
              <a:t>strong bases</a:t>
            </a:r>
            <a:r>
              <a:rPr lang="en-US" sz="2000" dirty="0"/>
              <a:t>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3830" y="2133600"/>
            <a:ext cx="5580906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758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C) Formation of organometallic compounds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2BDD-D331-44F0-96AA-4FB4ED497064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06400" y="1335323"/>
            <a:ext cx="115783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en-US" sz="2400" dirty="0">
                <a:cs typeface="Calibri" pitchFamily="34" charset="0"/>
              </a:rPr>
              <a:t>Most organic chlorides, bromides, and iodides react with certain metals to give </a:t>
            </a:r>
            <a:r>
              <a:rPr lang="en-US" sz="2400" dirty="0" err="1">
                <a:solidFill>
                  <a:srgbClr val="FF0000"/>
                </a:solidFill>
                <a:cs typeface="Calibri" pitchFamily="34" charset="0"/>
              </a:rPr>
              <a:t>organometallic</a:t>
            </a:r>
            <a:r>
              <a:rPr lang="en-US" sz="2400" dirty="0">
                <a:solidFill>
                  <a:srgbClr val="FF0000"/>
                </a:solidFill>
                <a:cs typeface="Calibri" pitchFamily="34" charset="0"/>
              </a:rPr>
              <a:t> compounds</a:t>
            </a:r>
            <a:r>
              <a:rPr lang="en-US" sz="2400" dirty="0">
                <a:cs typeface="Calibri" pitchFamily="34" charset="0"/>
              </a:rPr>
              <a:t>, molecules with </a:t>
            </a:r>
            <a:r>
              <a:rPr lang="en-US" sz="2400" dirty="0">
                <a:solidFill>
                  <a:srgbClr val="00B050"/>
                </a:solidFill>
                <a:cs typeface="Calibri" pitchFamily="34" charset="0"/>
              </a:rPr>
              <a:t>carbon-metal bonds</a:t>
            </a:r>
            <a:r>
              <a:rPr lang="en-US" sz="2400" dirty="0">
                <a:cs typeface="Calibri" pitchFamily="34" charset="0"/>
              </a:rPr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406400" y="2217003"/>
            <a:ext cx="115783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Courier New" panose="02070309020205020404" pitchFamily="49" charset="0"/>
              <a:buChar char="o"/>
            </a:pPr>
            <a:r>
              <a:rPr lang="en-US" sz="2400" b="1" i="1" dirty="0">
                <a:solidFill>
                  <a:srgbClr val="FF0000"/>
                </a:solidFill>
                <a:cs typeface="Calibri" pitchFamily="34" charset="0"/>
              </a:rPr>
              <a:t>Grignard reagents </a:t>
            </a:r>
            <a:r>
              <a:rPr lang="en-US" sz="2400" dirty="0">
                <a:cs typeface="Calibri" pitchFamily="34" charset="0"/>
              </a:rPr>
              <a:t>are obtained by the reaction of alkyl or aryl halides with metallic magnesium in dry ether as the solvent.</a:t>
            </a:r>
          </a:p>
        </p:txBody>
      </p:sp>
      <p:sp>
        <p:nvSpPr>
          <p:cNvPr id="8" name="Rectangle 7"/>
          <p:cNvSpPr/>
          <p:nvPr/>
        </p:nvSpPr>
        <p:spPr>
          <a:xfrm>
            <a:off x="406400" y="3200340"/>
            <a:ext cx="3327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en-US" sz="2400" b="1" i="1" dirty="0">
                <a:solidFill>
                  <a:srgbClr val="0070C0"/>
                </a:solidFill>
                <a:cs typeface="Calibri" pitchFamily="34" charset="0"/>
              </a:rPr>
              <a:t>General reaction </a:t>
            </a:r>
            <a:endParaRPr lang="en-US" sz="2400" b="1" dirty="0">
              <a:solidFill>
                <a:srgbClr val="0070C0"/>
              </a:solidFill>
              <a:cs typeface="Calibri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143000" y="4750921"/>
            <a:ext cx="240883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i="1" dirty="0">
                <a:cs typeface="Calibri" pitchFamily="34" charset="0"/>
              </a:rPr>
              <a:t>Specific example </a:t>
            </a:r>
            <a:endParaRPr lang="en-US" sz="2400" dirty="0">
              <a:cs typeface="Calibri" pitchFamily="34" charset="0"/>
            </a:endParaRPr>
          </a:p>
        </p:txBody>
      </p:sp>
      <p:pic>
        <p:nvPicPr>
          <p:cNvPr id="10" name="Picture 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3771900"/>
            <a:ext cx="52197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4204007"/>
            <a:ext cx="5219700" cy="34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5486400"/>
            <a:ext cx="49149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5029200" y="-152400"/>
            <a:ext cx="7315200" cy="8382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FF0000"/>
                </a:solidFill>
              </a:rPr>
              <a:t>Reactions of alkyl Compounds</a:t>
            </a:r>
          </a:p>
        </p:txBody>
      </p:sp>
    </p:spTree>
    <p:extLst>
      <p:ext uri="{BB962C8B-B14F-4D97-AF65-F5344CB8AC3E}">
        <p14:creationId xmlns:p14="http://schemas.microsoft.com/office/powerpoint/2010/main" val="1688253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Classes and Nomenclature of Halogen Compounds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2BDD-D331-44F0-96AA-4FB4ED497064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06400" y="3140565"/>
            <a:ext cx="55870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en-US" sz="2400" b="1" i="1" dirty="0">
                <a:solidFill>
                  <a:srgbClr val="FF0000"/>
                </a:solidFill>
                <a:cs typeface="Calibri" pitchFamily="34" charset="0"/>
              </a:rPr>
              <a:t>Alkyl halides</a:t>
            </a:r>
            <a:r>
              <a:rPr lang="en-US" sz="2400" b="1" i="1" dirty="0">
                <a:cs typeface="Calibri" pitchFamily="34" charset="0"/>
              </a:rPr>
              <a:t>, </a:t>
            </a:r>
            <a:r>
              <a:rPr lang="en-US" sz="2400" dirty="0">
                <a:cs typeface="Calibri" pitchFamily="34" charset="0"/>
              </a:rPr>
              <a:t>R-X.</a:t>
            </a:r>
            <a:endParaRPr lang="en-US" sz="2400" b="1" dirty="0">
              <a:cs typeface="Calibr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6400" y="4239667"/>
            <a:ext cx="115783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en-US" sz="2400" dirty="0">
                <a:cs typeface="Calibri" pitchFamily="34" charset="0"/>
              </a:rPr>
              <a:t>Depending on the type of carbon to which the halogen is attached, </a:t>
            </a:r>
            <a:r>
              <a:rPr lang="en-US" sz="2400" b="1" i="1" dirty="0">
                <a:solidFill>
                  <a:srgbClr val="FF0000"/>
                </a:solidFill>
                <a:cs typeface="Calibri" pitchFamily="34" charset="0"/>
              </a:rPr>
              <a:t>Alkyl halides</a:t>
            </a:r>
            <a:r>
              <a:rPr lang="en-US" sz="2400" dirty="0">
                <a:cs typeface="Calibri" pitchFamily="34" charset="0"/>
              </a:rPr>
              <a:t> are subdivided into; </a:t>
            </a:r>
            <a:r>
              <a:rPr lang="en-US" sz="2400" b="1" i="1" dirty="0">
                <a:solidFill>
                  <a:srgbClr val="00B050"/>
                </a:solidFill>
                <a:cs typeface="Calibri" pitchFamily="34" charset="0"/>
              </a:rPr>
              <a:t>primary (1°)</a:t>
            </a:r>
            <a:r>
              <a:rPr lang="en-US" sz="2400" b="1" i="1" dirty="0">
                <a:cs typeface="Calibri" pitchFamily="34" charset="0"/>
              </a:rPr>
              <a:t>, </a:t>
            </a:r>
            <a:r>
              <a:rPr lang="en-US" sz="2400" b="1" i="1" dirty="0">
                <a:solidFill>
                  <a:srgbClr val="7030A0"/>
                </a:solidFill>
                <a:cs typeface="Calibri" pitchFamily="34" charset="0"/>
              </a:rPr>
              <a:t>secondary (2°)</a:t>
            </a:r>
            <a:r>
              <a:rPr lang="en-US" sz="2400" b="1" i="1" dirty="0">
                <a:cs typeface="Calibri" pitchFamily="34" charset="0"/>
              </a:rPr>
              <a:t>, or </a:t>
            </a:r>
            <a:r>
              <a:rPr lang="en-US" sz="2400" b="1" i="1" dirty="0">
                <a:solidFill>
                  <a:srgbClr val="0070C0"/>
                </a:solidFill>
                <a:cs typeface="Calibri" pitchFamily="34" charset="0"/>
              </a:rPr>
              <a:t>tertiary (3°)</a:t>
            </a:r>
            <a:r>
              <a:rPr lang="en-US" sz="2400" b="1" i="1" dirty="0">
                <a:cs typeface="Calibri" pitchFamily="34" charset="0"/>
              </a:rPr>
              <a:t>.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8695" y="5070664"/>
            <a:ext cx="4469466" cy="168846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1" t="6181" r="4651" b="56547"/>
          <a:stretch/>
        </p:blipFill>
        <p:spPr>
          <a:xfrm>
            <a:off x="3657600" y="1224648"/>
            <a:ext cx="4826972" cy="1611731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4681692" y="3562187"/>
            <a:ext cx="2855772" cy="478412"/>
            <a:chOff x="4681692" y="3772867"/>
            <a:chExt cx="2855772" cy="478412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461" t="62616" r="4000" b="23000"/>
            <a:stretch/>
          </p:blipFill>
          <p:spPr>
            <a:xfrm>
              <a:off x="5861892" y="3772867"/>
              <a:ext cx="1675572" cy="478412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000" t="38000" r="39762" b="47297"/>
            <a:stretch/>
          </p:blipFill>
          <p:spPr>
            <a:xfrm>
              <a:off x="4681692" y="3785719"/>
              <a:ext cx="665137" cy="4655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58966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C) Formation of organometallic compounds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2BDD-D331-44F0-96AA-4FB4ED497064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406400" y="1387668"/>
            <a:ext cx="115783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en-US" sz="2400" b="1" i="1" dirty="0">
                <a:solidFill>
                  <a:srgbClr val="FF0000"/>
                </a:solidFill>
                <a:cs typeface="Calibri" pitchFamily="34" charset="0"/>
              </a:rPr>
              <a:t>Grignard reagents </a:t>
            </a:r>
            <a:r>
              <a:rPr lang="en-US" sz="2400" dirty="0">
                <a:cs typeface="Calibri" pitchFamily="34" charset="0"/>
              </a:rPr>
              <a:t>react readily with any source of protons to give hydrocarbons.</a:t>
            </a:r>
          </a:p>
        </p:txBody>
      </p:sp>
      <p:pic>
        <p:nvPicPr>
          <p:cNvPr id="14" name="Picture 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2036" y="2133600"/>
            <a:ext cx="5967064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5029200" y="-152400"/>
            <a:ext cx="7315200" cy="8382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FF0000"/>
                </a:solidFill>
              </a:rPr>
              <a:t>Reactions of alkyl Compounds</a:t>
            </a:r>
          </a:p>
        </p:txBody>
      </p:sp>
    </p:spTree>
    <p:extLst>
      <p:ext uri="{BB962C8B-B14F-4D97-AF65-F5344CB8AC3E}">
        <p14:creationId xmlns:p14="http://schemas.microsoft.com/office/powerpoint/2010/main" val="1213582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Classes and Nomenclature of Halogen Compounds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2BDD-D331-44F0-96AA-4FB4ED497064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406400" y="1267738"/>
            <a:ext cx="115783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en-US" sz="2400" b="1" i="1" dirty="0" err="1">
                <a:solidFill>
                  <a:srgbClr val="FF0000"/>
                </a:solidFill>
                <a:cs typeface="Calibri" pitchFamily="34" charset="0"/>
              </a:rPr>
              <a:t>Vinylic</a:t>
            </a:r>
            <a:r>
              <a:rPr lang="en-US" sz="2400" b="1" i="1" dirty="0">
                <a:solidFill>
                  <a:srgbClr val="FF0000"/>
                </a:solidFill>
                <a:cs typeface="Calibri" pitchFamily="34" charset="0"/>
              </a:rPr>
              <a:t> halides; </a:t>
            </a:r>
            <a:r>
              <a:rPr lang="en-US" sz="2000" i="1" dirty="0">
                <a:cs typeface="Calibri" pitchFamily="34" charset="0"/>
              </a:rPr>
              <a:t>A halogen attached directly to a doubly bonded carbon.</a:t>
            </a:r>
          </a:p>
        </p:txBody>
      </p:sp>
      <p:pic>
        <p:nvPicPr>
          <p:cNvPr id="17" name="Picture 3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810871"/>
            <a:ext cx="3429000" cy="1008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406400" y="2813428"/>
            <a:ext cx="115783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en-US" sz="2400" b="1" i="1" dirty="0">
                <a:solidFill>
                  <a:srgbClr val="FF0000"/>
                </a:solidFill>
                <a:cs typeface="Calibri" pitchFamily="34" charset="0"/>
              </a:rPr>
              <a:t>Allylic halides; </a:t>
            </a:r>
            <a:r>
              <a:rPr lang="en-US" sz="2400" i="1" dirty="0">
                <a:cs typeface="Calibri" pitchFamily="34" charset="0"/>
              </a:rPr>
              <a:t>The halogen attached to a carbon next to a doubly bonded carbon</a:t>
            </a:r>
            <a:r>
              <a:rPr lang="en-US" sz="2800" i="1" dirty="0">
                <a:cs typeface="Calibri" pitchFamily="34" charset="0"/>
              </a:rPr>
              <a:t>.</a:t>
            </a:r>
          </a:p>
        </p:txBody>
      </p:sp>
      <p:pic>
        <p:nvPicPr>
          <p:cNvPr id="19" name="Picture 2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486570"/>
            <a:ext cx="7543800" cy="1079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406400" y="4872335"/>
            <a:ext cx="1157833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en-US" sz="2400" b="1" i="1" dirty="0">
                <a:solidFill>
                  <a:srgbClr val="FF0000"/>
                </a:solidFill>
                <a:cs typeface="Calibri" pitchFamily="34" charset="0"/>
              </a:rPr>
              <a:t>Aryl halides, </a:t>
            </a:r>
            <a:r>
              <a:rPr lang="en-US" sz="2400" b="1" i="1" dirty="0" err="1">
                <a:solidFill>
                  <a:srgbClr val="FF0000"/>
                </a:solidFill>
                <a:cs typeface="Calibri" pitchFamily="34" charset="0"/>
              </a:rPr>
              <a:t>Ar</a:t>
            </a:r>
            <a:r>
              <a:rPr lang="en-US" sz="2400" b="1" i="1" dirty="0">
                <a:solidFill>
                  <a:srgbClr val="FF0000"/>
                </a:solidFill>
                <a:cs typeface="Calibri" pitchFamily="34" charset="0"/>
              </a:rPr>
              <a:t>-X; </a:t>
            </a:r>
            <a:r>
              <a:rPr lang="en-US" sz="2400" i="1" dirty="0">
                <a:cs typeface="Calibri" pitchFamily="34" charset="0"/>
              </a:rPr>
              <a:t>The halogen is directly attached to an aromatic ring.</a:t>
            </a:r>
          </a:p>
        </p:txBody>
      </p:sp>
      <p:pic>
        <p:nvPicPr>
          <p:cNvPr id="21" name="Picture 6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5439415"/>
            <a:ext cx="2895600" cy="961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5155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8" grpId="0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Classes and Nomenclature of Halogen Compounds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2BDD-D331-44F0-96AA-4FB4ED497064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406400" y="1219200"/>
            <a:ext cx="115783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en-US" sz="2400" b="1" i="1" dirty="0">
                <a:solidFill>
                  <a:srgbClr val="FF0000"/>
                </a:solidFill>
                <a:cs typeface="Calibri" pitchFamily="34" charset="0"/>
              </a:rPr>
              <a:t>Benzylic halides,  </a:t>
            </a:r>
            <a:r>
              <a:rPr lang="en-US" sz="2400" b="1" i="1" dirty="0" err="1">
                <a:solidFill>
                  <a:srgbClr val="FF0000"/>
                </a:solidFill>
                <a:cs typeface="Calibri" pitchFamily="34" charset="0"/>
              </a:rPr>
              <a:t>Ar</a:t>
            </a:r>
            <a:r>
              <a:rPr lang="en-US" sz="2400" b="1" i="1" dirty="0">
                <a:solidFill>
                  <a:srgbClr val="FF0000"/>
                </a:solidFill>
                <a:cs typeface="Calibri" pitchFamily="34" charset="0"/>
              </a:rPr>
              <a:t>-C-X; </a:t>
            </a:r>
            <a:r>
              <a:rPr lang="en-US" sz="2400" dirty="0">
                <a:cs typeface="Calibri" pitchFamily="34" charset="0"/>
              </a:rPr>
              <a:t>The halogen </a:t>
            </a:r>
            <a:r>
              <a:rPr lang="en-US" sz="2400" i="1" dirty="0">
                <a:cs typeface="Calibri" pitchFamily="34" charset="0"/>
              </a:rPr>
              <a:t>one carbon away </a:t>
            </a:r>
            <a:r>
              <a:rPr lang="en-US" sz="2400" dirty="0">
                <a:cs typeface="Calibri" pitchFamily="34" charset="0"/>
              </a:rPr>
              <a:t>from an aromatic ring.</a:t>
            </a:r>
          </a:p>
        </p:txBody>
      </p:sp>
      <p:pic>
        <p:nvPicPr>
          <p:cNvPr id="11" name="Picture 6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167"/>
          <a:stretch/>
        </p:blipFill>
        <p:spPr bwMode="auto">
          <a:xfrm>
            <a:off x="5562600" y="1722720"/>
            <a:ext cx="1447800" cy="1057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189219"/>
              </p:ext>
            </p:extLst>
          </p:nvPr>
        </p:nvGraphicFramePr>
        <p:xfrm>
          <a:off x="1708150" y="2846388"/>
          <a:ext cx="8469313" cy="1655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4" name="CS ChemDraw Drawing" r:id="rId4" imgW="6127434" imgH="1199227" progId="ChemDraw.Document.6.0">
                  <p:embed/>
                </p:oleObj>
              </mc:Choice>
              <mc:Fallback>
                <p:oleObj name="CS ChemDraw Drawing" r:id="rId4" imgW="6127434" imgH="1199227" progId="ChemDraw.Document.6.0">
                  <p:embed/>
                  <p:pic>
                    <p:nvPicPr>
                      <p:cNvPr id="1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8150" y="2846388"/>
                        <a:ext cx="8469313" cy="1655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8480930"/>
              </p:ext>
            </p:extLst>
          </p:nvPr>
        </p:nvGraphicFramePr>
        <p:xfrm>
          <a:off x="1693863" y="4495800"/>
          <a:ext cx="9132887" cy="2293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" name="CS ChemDraw Drawing" r:id="rId6" imgW="6894080" imgH="1732568" progId="ChemDraw.Document.6.0">
                  <p:embed/>
                </p:oleObj>
              </mc:Choice>
              <mc:Fallback>
                <p:oleObj name="CS ChemDraw Drawing" r:id="rId6" imgW="6894080" imgH="1732568" progId="ChemDraw.Document.6.0">
                  <p:embed/>
                  <p:pic>
                    <p:nvPicPr>
                      <p:cNvPr id="1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3863" y="4495800"/>
                        <a:ext cx="9132887" cy="2293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76182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Physical Properties of Halogen Compounds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2BDD-D331-44F0-96AA-4FB4ED497064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838200" y="1657290"/>
            <a:ext cx="111465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b="1" i="1" dirty="0">
                <a:solidFill>
                  <a:srgbClr val="FF0000"/>
                </a:solidFill>
                <a:cs typeface="Calibri" pitchFamily="34" charset="0"/>
              </a:rPr>
              <a:t>All organic halides </a:t>
            </a:r>
            <a:r>
              <a:rPr lang="en-US" sz="2000" i="1" dirty="0">
                <a:cs typeface="Calibri" pitchFamily="34" charset="0"/>
              </a:rPr>
              <a:t>are </a:t>
            </a:r>
            <a:r>
              <a:rPr lang="en-US" sz="2000" i="1" dirty="0">
                <a:solidFill>
                  <a:srgbClr val="00B050"/>
                </a:solidFill>
                <a:cs typeface="Calibri" pitchFamily="34" charset="0"/>
              </a:rPr>
              <a:t>insoluble in water </a:t>
            </a:r>
            <a:r>
              <a:rPr lang="en-US" sz="2000" i="1" dirty="0">
                <a:cs typeface="Calibri" pitchFamily="34" charset="0"/>
              </a:rPr>
              <a:t>and </a:t>
            </a:r>
            <a:r>
              <a:rPr lang="en-US" sz="2000" i="1" dirty="0">
                <a:solidFill>
                  <a:srgbClr val="00B050"/>
                </a:solidFill>
                <a:cs typeface="Calibri" pitchFamily="34" charset="0"/>
              </a:rPr>
              <a:t>soluble in common organic solvents </a:t>
            </a:r>
            <a:r>
              <a:rPr lang="en-US" sz="2000" i="1" dirty="0">
                <a:cs typeface="Calibri" pitchFamily="34" charset="0"/>
              </a:rPr>
              <a:t>(benzene, ether).</a:t>
            </a:r>
          </a:p>
        </p:txBody>
      </p:sp>
      <p:sp>
        <p:nvSpPr>
          <p:cNvPr id="9" name="Rectangle 8"/>
          <p:cNvSpPr/>
          <p:nvPr/>
        </p:nvSpPr>
        <p:spPr>
          <a:xfrm>
            <a:off x="406400" y="1230123"/>
            <a:ext cx="1905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en-US" sz="2400" b="1" dirty="0">
                <a:solidFill>
                  <a:srgbClr val="2F0BE5"/>
                </a:solidFill>
                <a:cs typeface="Calibri" pitchFamily="34" charset="0"/>
              </a:rPr>
              <a:t>Solubility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06400" y="2133600"/>
            <a:ext cx="279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en-US" sz="2400" b="1" dirty="0">
                <a:solidFill>
                  <a:srgbClr val="2F0BE5"/>
                </a:solidFill>
                <a:cs typeface="Calibri" pitchFamily="34" charset="0"/>
              </a:rPr>
              <a:t>Boiling points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838200" y="2514600"/>
            <a:ext cx="111465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algn="just">
              <a:buFont typeface="Wingdings" panose="05000000000000000000" pitchFamily="2" charset="2"/>
              <a:buChar char="§"/>
            </a:pPr>
            <a:r>
              <a:rPr lang="en-US" sz="2000" b="1" i="1" dirty="0">
                <a:solidFill>
                  <a:srgbClr val="FF0000"/>
                </a:solidFill>
                <a:cs typeface="Calibri" pitchFamily="34" charset="0"/>
              </a:rPr>
              <a:t>Within a series of halides, </a:t>
            </a:r>
            <a:r>
              <a:rPr lang="en-US" sz="2000" i="1" dirty="0">
                <a:cs typeface="Calibri" pitchFamily="34" charset="0"/>
              </a:rPr>
              <a:t>the boiling points increase with increasing molecular weights.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514600" y="2895600"/>
            <a:ext cx="71755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i="1" dirty="0">
                <a:solidFill>
                  <a:srgbClr val="00B050"/>
                </a:solidFill>
                <a:cs typeface="Calibri" pitchFamily="34" charset="0"/>
              </a:rPr>
              <a:t>Therefore, the boiling points increase in the order F &lt; Cl &lt;Br &lt; I.</a:t>
            </a:r>
          </a:p>
        </p:txBody>
      </p:sp>
      <p:sp>
        <p:nvSpPr>
          <p:cNvPr id="17" name="Rectangle 16"/>
          <p:cNvSpPr/>
          <p:nvPr/>
        </p:nvSpPr>
        <p:spPr>
          <a:xfrm>
            <a:off x="838200" y="4171890"/>
            <a:ext cx="111465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algn="just">
              <a:buFont typeface="Wingdings" panose="05000000000000000000" pitchFamily="2" charset="2"/>
              <a:buChar char="§"/>
            </a:pPr>
            <a:r>
              <a:rPr lang="en-US" sz="2000" b="1" i="1" dirty="0">
                <a:solidFill>
                  <a:srgbClr val="FF0000"/>
                </a:solidFill>
                <a:cs typeface="Calibri" pitchFamily="34" charset="0"/>
              </a:rPr>
              <a:t>Within a homologous series, </a:t>
            </a:r>
            <a:r>
              <a:rPr lang="en-US" sz="2000" i="1" dirty="0">
                <a:cs typeface="Calibri" pitchFamily="34" charset="0"/>
              </a:rPr>
              <a:t>the boiling points also increase regularly with molecular weights.</a:t>
            </a:r>
          </a:p>
        </p:txBody>
      </p:sp>
      <p:sp>
        <p:nvSpPr>
          <p:cNvPr id="18" name="Rectangle 17"/>
          <p:cNvSpPr/>
          <p:nvPr/>
        </p:nvSpPr>
        <p:spPr>
          <a:xfrm>
            <a:off x="838200" y="5105400"/>
            <a:ext cx="111465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algn="just">
              <a:buFont typeface="Wingdings" panose="05000000000000000000" pitchFamily="2" charset="2"/>
              <a:buChar char="§"/>
            </a:pPr>
            <a:r>
              <a:rPr lang="en-US" sz="2000" b="1" i="1" dirty="0">
                <a:solidFill>
                  <a:srgbClr val="FF0000"/>
                </a:solidFill>
                <a:cs typeface="Calibri" pitchFamily="34" charset="0"/>
              </a:rPr>
              <a:t>Within a series of isomers, </a:t>
            </a:r>
            <a:r>
              <a:rPr lang="en-US" sz="2000" i="1" dirty="0">
                <a:cs typeface="Calibri" pitchFamily="34" charset="0"/>
              </a:rPr>
              <a:t>the straight-chain compound has the highest boiling point, and the most branched isomer the lowest boiling point. </a:t>
            </a:r>
          </a:p>
        </p:txBody>
      </p:sp>
      <p:pic>
        <p:nvPicPr>
          <p:cNvPr id="19" name="Picture 5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313746"/>
            <a:ext cx="7317734" cy="741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5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4574670"/>
            <a:ext cx="4114800" cy="496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5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7700" y="5847985"/>
            <a:ext cx="2956334" cy="953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0978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4" grpId="0"/>
      <p:bldP spid="15" grpId="0"/>
      <p:bldP spid="16" grpId="0"/>
      <p:bldP spid="17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Preparation of Halogen Compounds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2BDD-D331-44F0-96AA-4FB4ED497064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406399" y="1219200"/>
            <a:ext cx="642778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solidFill>
                  <a:srgbClr val="FF0000"/>
                </a:solidFill>
                <a:cs typeface="Arial" panose="020B0604020202020204" pitchFamily="34" charset="0"/>
              </a:rPr>
              <a:t>1) Direct halogenation of hydrocarbons.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008671" y="1728260"/>
            <a:ext cx="603736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>
                <a:solidFill>
                  <a:srgbClr val="7030A0"/>
                </a:solidFill>
                <a:cs typeface="Arial" panose="020B0604020202020204" pitchFamily="34" charset="0"/>
              </a:rPr>
              <a:t>a) Halogenation of alkanes: </a:t>
            </a:r>
            <a:r>
              <a:rPr lang="en-US" sz="2400" b="1" dirty="0">
                <a:solidFill>
                  <a:srgbClr val="FF0000"/>
                </a:solidFill>
                <a:cs typeface="Arial" panose="020B0604020202020204" pitchFamily="34" charset="0"/>
              </a:rPr>
              <a:t>Alkyl halides</a:t>
            </a:r>
          </a:p>
        </p:txBody>
      </p:sp>
      <p:sp>
        <p:nvSpPr>
          <p:cNvPr id="25" name="Rectangle 24"/>
          <p:cNvSpPr/>
          <p:nvPr/>
        </p:nvSpPr>
        <p:spPr>
          <a:xfrm>
            <a:off x="1002112" y="2753864"/>
            <a:ext cx="602075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>
                <a:solidFill>
                  <a:srgbClr val="7030A0"/>
                </a:solidFill>
                <a:cs typeface="Arial" panose="020B0604020202020204" pitchFamily="34" charset="0"/>
              </a:rPr>
              <a:t>b) Halogenation of alkenes: </a:t>
            </a:r>
            <a:r>
              <a:rPr lang="en-US" sz="2400" b="1" dirty="0">
                <a:solidFill>
                  <a:srgbClr val="FF0000"/>
                </a:solidFill>
                <a:cs typeface="Arial" panose="020B0604020202020204" pitchFamily="34" charset="0"/>
              </a:rPr>
              <a:t>Allyl halides</a:t>
            </a:r>
          </a:p>
        </p:txBody>
      </p:sp>
      <p:sp>
        <p:nvSpPr>
          <p:cNvPr id="26" name="Rectangle 25"/>
          <p:cNvSpPr/>
          <p:nvPr/>
        </p:nvSpPr>
        <p:spPr>
          <a:xfrm>
            <a:off x="1012967" y="3810000"/>
            <a:ext cx="72166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>
                <a:solidFill>
                  <a:srgbClr val="7030A0"/>
                </a:solidFill>
                <a:cs typeface="Arial" panose="020B0604020202020204" pitchFamily="34" charset="0"/>
              </a:rPr>
              <a:t>c) Halogenation of alkyl benzenes: </a:t>
            </a:r>
            <a:r>
              <a:rPr lang="en-US" sz="2400" b="1" dirty="0">
                <a:solidFill>
                  <a:srgbClr val="FF0000"/>
                </a:solidFill>
                <a:cs typeface="Arial" panose="020B0604020202020204" pitchFamily="34" charset="0"/>
              </a:rPr>
              <a:t>Benzyl halides</a:t>
            </a:r>
          </a:p>
        </p:txBody>
      </p:sp>
      <p:sp>
        <p:nvSpPr>
          <p:cNvPr id="27" name="Rectangle 26"/>
          <p:cNvSpPr/>
          <p:nvPr/>
        </p:nvSpPr>
        <p:spPr>
          <a:xfrm>
            <a:off x="1003731" y="5257800"/>
            <a:ext cx="64193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>
                <a:solidFill>
                  <a:srgbClr val="7030A0"/>
                </a:solidFill>
                <a:cs typeface="Arial" panose="020B0604020202020204" pitchFamily="34" charset="0"/>
              </a:rPr>
              <a:t>d) Halogenation of aromatic ring: </a:t>
            </a:r>
            <a:r>
              <a:rPr lang="en-US" sz="2400" b="1" dirty="0">
                <a:solidFill>
                  <a:srgbClr val="FF0000"/>
                </a:solidFill>
                <a:cs typeface="Arial" panose="020B0604020202020204" pitchFamily="34" charset="0"/>
              </a:rPr>
              <a:t>Aryl halides</a:t>
            </a:r>
          </a:p>
        </p:txBody>
      </p:sp>
      <p:pic>
        <p:nvPicPr>
          <p:cNvPr id="28" name="Picture 4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8182" y="2215883"/>
            <a:ext cx="5403683" cy="447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4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8181" y="3295764"/>
            <a:ext cx="5403683" cy="32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4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9538" y="4271665"/>
            <a:ext cx="49530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5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9538" y="5822374"/>
            <a:ext cx="4953000" cy="76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627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6" grpId="0"/>
      <p:bldP spid="2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Preparation of Halogen Compounds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2BDD-D331-44F0-96AA-4FB4ED497064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06400" y="1238417"/>
            <a:ext cx="748356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solidFill>
                  <a:srgbClr val="FF0000"/>
                </a:solidFill>
                <a:cs typeface="Arial" panose="020B0604020202020204" pitchFamily="34" charset="0"/>
              </a:rPr>
              <a:t>2) Addition of HX to unsaturated hydrocarbons</a:t>
            </a:r>
          </a:p>
        </p:txBody>
      </p:sp>
      <p:sp>
        <p:nvSpPr>
          <p:cNvPr id="6" name="Rectangle 5"/>
          <p:cNvSpPr/>
          <p:nvPr/>
        </p:nvSpPr>
        <p:spPr>
          <a:xfrm>
            <a:off x="990600" y="1776877"/>
            <a:ext cx="7086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>
                <a:solidFill>
                  <a:srgbClr val="7030A0"/>
                </a:solidFill>
                <a:cs typeface="Arial" panose="020B0604020202020204" pitchFamily="34" charset="0"/>
              </a:rPr>
              <a:t>a) Addition of HX to alkenes: </a:t>
            </a:r>
            <a:r>
              <a:rPr lang="en-US" sz="2400" b="1" dirty="0">
                <a:solidFill>
                  <a:srgbClr val="FF0000"/>
                </a:solidFill>
                <a:cs typeface="Arial" panose="020B0604020202020204" pitchFamily="34" charset="0"/>
              </a:rPr>
              <a:t>Alkyl halides</a:t>
            </a:r>
          </a:p>
        </p:txBody>
      </p:sp>
      <p:sp>
        <p:nvSpPr>
          <p:cNvPr id="7" name="Rectangle 6"/>
          <p:cNvSpPr/>
          <p:nvPr/>
        </p:nvSpPr>
        <p:spPr>
          <a:xfrm>
            <a:off x="990600" y="3095368"/>
            <a:ext cx="57196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>
                <a:solidFill>
                  <a:srgbClr val="7030A0"/>
                </a:solidFill>
                <a:cs typeface="Arial" panose="020B0604020202020204" pitchFamily="34" charset="0"/>
              </a:rPr>
              <a:t>b) Addition of HX to alkynes: </a:t>
            </a:r>
            <a:r>
              <a:rPr lang="en-US" sz="2400" b="1" dirty="0">
                <a:solidFill>
                  <a:srgbClr val="FF0000"/>
                </a:solidFill>
                <a:cs typeface="Arial" panose="020B0604020202020204" pitchFamily="34" charset="0"/>
              </a:rPr>
              <a:t>Vinyl halides</a:t>
            </a:r>
          </a:p>
        </p:txBody>
      </p:sp>
      <p:sp>
        <p:nvSpPr>
          <p:cNvPr id="8" name="Rectangle 7"/>
          <p:cNvSpPr/>
          <p:nvPr/>
        </p:nvSpPr>
        <p:spPr>
          <a:xfrm>
            <a:off x="406400" y="4357108"/>
            <a:ext cx="67629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solidFill>
                  <a:srgbClr val="FF0000"/>
                </a:solidFill>
                <a:cs typeface="Arial" panose="020B0604020202020204" pitchFamily="34" charset="0"/>
              </a:rPr>
              <a:t>3) Conversion of alcohols: Alkyl halides</a:t>
            </a:r>
          </a:p>
        </p:txBody>
      </p:sp>
      <p:pic>
        <p:nvPicPr>
          <p:cNvPr id="9" name="Picture 5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6273" y="2222174"/>
            <a:ext cx="4574331" cy="752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6274" y="3582580"/>
            <a:ext cx="4579349" cy="600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5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6275" y="4973597"/>
            <a:ext cx="4574330" cy="970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5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0629" y="6096000"/>
            <a:ext cx="4569976" cy="473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6582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Reactions of alkyl Compounds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2BDD-D331-44F0-96AA-4FB4ED497064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406400" y="1239766"/>
            <a:ext cx="689484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solidFill>
                  <a:srgbClr val="FF0000"/>
                </a:solidFill>
                <a:cs typeface="Calibri" pitchFamily="34" charset="0"/>
              </a:rPr>
              <a:t>A) </a:t>
            </a:r>
            <a:r>
              <a:rPr lang="en-US" sz="2800" b="1" dirty="0" err="1">
                <a:solidFill>
                  <a:srgbClr val="FF0000"/>
                </a:solidFill>
                <a:cs typeface="Calibri" pitchFamily="34" charset="0"/>
              </a:rPr>
              <a:t>Nucleophiic</a:t>
            </a:r>
            <a:r>
              <a:rPr lang="en-US" sz="2800" b="1" dirty="0">
                <a:solidFill>
                  <a:srgbClr val="FF0000"/>
                </a:solidFill>
                <a:cs typeface="Calibri" pitchFamily="34" charset="0"/>
              </a:rPr>
              <a:t> substitution, or </a:t>
            </a:r>
            <a:r>
              <a:rPr lang="en-US" sz="2800" b="1" i="1" dirty="0">
                <a:solidFill>
                  <a:srgbClr val="FF0000"/>
                </a:solidFill>
                <a:cs typeface="Calibri" pitchFamily="34" charset="0"/>
              </a:rPr>
              <a:t>S</a:t>
            </a:r>
            <a:r>
              <a:rPr lang="en-US" sz="2800" b="1" i="1" baseline="-25000" dirty="0">
                <a:solidFill>
                  <a:srgbClr val="FF0000"/>
                </a:solidFill>
                <a:cs typeface="Calibri" pitchFamily="34" charset="0"/>
              </a:rPr>
              <a:t>N</a:t>
            </a:r>
            <a:r>
              <a:rPr lang="en-US" sz="2800" b="1" dirty="0">
                <a:solidFill>
                  <a:srgbClr val="FF0000"/>
                </a:solidFill>
                <a:cs typeface="Calibri" pitchFamily="34" charset="0"/>
              </a:rPr>
              <a:t>, reactions.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06400" y="2740019"/>
            <a:ext cx="6985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solidFill>
                  <a:srgbClr val="FF0000"/>
                </a:solidFill>
                <a:cs typeface="Calibri" pitchFamily="34" charset="0"/>
              </a:rPr>
              <a:t>B) Elimination, or E, reactions.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40376" y="3206373"/>
            <a:ext cx="100257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i="1" dirty="0">
                <a:cs typeface="Calibri" pitchFamily="34" charset="0"/>
              </a:rPr>
              <a:t>Those that involve the loss of HX from the halide.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838200" y="5836478"/>
            <a:ext cx="100279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i="1" dirty="0">
                <a:cs typeface="Calibri" pitchFamily="34" charset="0"/>
              </a:rPr>
              <a:t>Those that involve reaction with certain metals.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06400" y="5366104"/>
            <a:ext cx="6985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solidFill>
                  <a:srgbClr val="FF0000"/>
                </a:solidFill>
                <a:cs typeface="Calibri" pitchFamily="34" charset="0"/>
              </a:rPr>
              <a:t>C) Formation of organometallic compounds.</a:t>
            </a: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3" r="2740" b="9360"/>
          <a:stretch/>
        </p:blipFill>
        <p:spPr bwMode="auto">
          <a:xfrm>
            <a:off x="3962400" y="3787889"/>
            <a:ext cx="5517243" cy="162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838200" y="1721678"/>
            <a:ext cx="111465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solidFill>
                  <a:srgbClr val="000000"/>
                </a:solidFill>
              </a:rPr>
              <a:t>Alkyl halides undergo </a:t>
            </a:r>
            <a:r>
              <a:rPr lang="en-US" sz="2400" b="1" dirty="0">
                <a:solidFill>
                  <a:srgbClr val="0066FF"/>
                </a:solidFill>
              </a:rPr>
              <a:t>nucleophilic substitution reactions</a:t>
            </a:r>
            <a:r>
              <a:rPr lang="en-US" sz="2400" dirty="0">
                <a:solidFill>
                  <a:srgbClr val="000000"/>
                </a:solidFill>
              </a:rPr>
              <a:t>, in which a nucleophile displaces the halide </a:t>
            </a:r>
            <a:r>
              <a:rPr lang="en-US" sz="2400" b="1" dirty="0">
                <a:solidFill>
                  <a:srgbClr val="0066FF"/>
                </a:solidFill>
              </a:rPr>
              <a:t>leaving group </a:t>
            </a:r>
            <a:r>
              <a:rPr lang="en-US" sz="2400" dirty="0">
                <a:solidFill>
                  <a:srgbClr val="000000"/>
                </a:solidFill>
              </a:rPr>
              <a:t>from the alkyl halide </a:t>
            </a:r>
            <a:r>
              <a:rPr lang="en-US" sz="2400" b="1" dirty="0">
                <a:solidFill>
                  <a:srgbClr val="0066FF"/>
                </a:solidFill>
              </a:rPr>
              <a:t>substrate</a:t>
            </a:r>
            <a:r>
              <a:rPr lang="en-US" sz="2400" dirty="0">
                <a:solidFill>
                  <a:srgbClr val="000000"/>
                </a:solidFill>
              </a:rPr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88845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6" grpId="0"/>
      <p:bldP spid="17" grpId="0"/>
      <p:bldP spid="18" grpId="0"/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Red Violet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perspectiveFront" fov="60000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FAF3E8"/>
      </a:lt2>
      <a:accent1>
        <a:srgbClr val="5C83B4"/>
      </a:accent1>
      <a:accent2>
        <a:srgbClr val="C0504D"/>
      </a:accent2>
      <a:accent3>
        <a:srgbClr val="9DBB61"/>
      </a:accent3>
      <a:accent4>
        <a:srgbClr val="8066A0"/>
      </a:accent4>
      <a:accent5>
        <a:srgbClr val="4BACC6"/>
      </a:accent5>
      <a:accent6>
        <a:srgbClr val="F59D5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JhengHei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PMingLiu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</a:minorFont>
    </a:fontScheme>
    <a:fmtScheme name="Office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40000">
              <a:schemeClr val="phClr">
                <a:shade val="70000"/>
                <a:satMod val="145000"/>
              </a:schemeClr>
            </a:gs>
            <a:gs pos="100000">
              <a:schemeClr val="phClr">
                <a:tint val="85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FAF3E8"/>
      </a:lt2>
      <a:accent1>
        <a:srgbClr val="5C83B4"/>
      </a:accent1>
      <a:accent2>
        <a:srgbClr val="C0504D"/>
      </a:accent2>
      <a:accent3>
        <a:srgbClr val="9DBB61"/>
      </a:accent3>
      <a:accent4>
        <a:srgbClr val="8066A0"/>
      </a:accent4>
      <a:accent5>
        <a:srgbClr val="4BACC6"/>
      </a:accent5>
      <a:accent6>
        <a:srgbClr val="F59D5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JhengHei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PMingLiu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</a:minorFont>
    </a:fontScheme>
    <a:fmtScheme name="Office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40000">
              <a:schemeClr val="phClr">
                <a:shade val="70000"/>
                <a:satMod val="145000"/>
              </a:schemeClr>
            </a:gs>
            <a:gs pos="100000">
              <a:schemeClr val="phClr">
                <a:tint val="85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C30EB353-B075-4294-95C2-1EC6FDA8EAE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Project overview presentation</Template>
  <TotalTime>0</TotalTime>
  <Words>1765</Words>
  <Application>Microsoft Office PowerPoint</Application>
  <PresentationFormat>Widescreen</PresentationFormat>
  <Paragraphs>193</Paragraphs>
  <Slides>30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40" baseType="lpstr">
      <vt:lpstr>Arial</vt:lpstr>
      <vt:lpstr>Calibri</vt:lpstr>
      <vt:lpstr>Courier New</vt:lpstr>
      <vt:lpstr>Franklin Gothic Book</vt:lpstr>
      <vt:lpstr>Franklin Gothic Medium</vt:lpstr>
      <vt:lpstr>Tw Cen MT Condensed</vt:lpstr>
      <vt:lpstr>Wingdings</vt:lpstr>
      <vt:lpstr>Wingdings 2</vt:lpstr>
      <vt:lpstr>Trek</vt:lpstr>
      <vt:lpstr>CS ChemDraw Drawing</vt:lpstr>
      <vt:lpstr>Dr. Mohamed El-Newehy Chemistry Department, College of Science, King Saud University http://fac.ksu.edu.sa/melnewehy/home   </vt:lpstr>
      <vt:lpstr>PowerPoint Presentation</vt:lpstr>
      <vt:lpstr>Classes and Nomenclature of Halogen Compounds</vt:lpstr>
      <vt:lpstr>Classes and Nomenclature of Halogen Compounds</vt:lpstr>
      <vt:lpstr>Classes and Nomenclature of Halogen Compounds</vt:lpstr>
      <vt:lpstr>Physical Properties of Halogen Compounds</vt:lpstr>
      <vt:lpstr>Preparation of Halogen Compounds</vt:lpstr>
      <vt:lpstr>Preparation of Halogen Compounds</vt:lpstr>
      <vt:lpstr>Reactions of alkyl Compounds</vt:lpstr>
      <vt:lpstr>a) Nucleophiic substitution (SN) reactions</vt:lpstr>
      <vt:lpstr>a) Nucleophiic substitution (SN) reactions</vt:lpstr>
      <vt:lpstr>a) Nucleophiic substitution (SN) reactions</vt:lpstr>
      <vt:lpstr>a) Nucleophiic substitution (SN) reactions</vt:lpstr>
      <vt:lpstr>a) Nucleophiic substitution (SN) reactions</vt:lpstr>
      <vt:lpstr>a) Nucleophiic substitution (SN) reactions</vt:lpstr>
      <vt:lpstr>The SN2 Mechanism</vt:lpstr>
      <vt:lpstr>The SN2 Mechanism</vt:lpstr>
      <vt:lpstr>The SN2 Mechanism</vt:lpstr>
      <vt:lpstr>The SN1 Mechanism</vt:lpstr>
      <vt:lpstr>The SN1 Mechanism</vt:lpstr>
      <vt:lpstr>PowerPoint Presentation</vt:lpstr>
      <vt:lpstr>The SN1 and SN2 Mechanisms Compared</vt:lpstr>
      <vt:lpstr>E2 mehcanism</vt:lpstr>
      <vt:lpstr>E1 mehcanism</vt:lpstr>
      <vt:lpstr>Elimination versus Substitution </vt:lpstr>
      <vt:lpstr>Elimination versus Substitution </vt:lpstr>
      <vt:lpstr>Elimination versus Substitution </vt:lpstr>
      <vt:lpstr>Elimination versus Substitution </vt:lpstr>
      <vt:lpstr>C) Formation of organometallic compounds</vt:lpstr>
      <vt:lpstr>C) Formation of organometallic compounds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2018-01-06T12:05:08Z</dcterms:created>
  <dcterms:modified xsi:type="dcterms:W3CDTF">2025-08-24T14:07:32Z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TC100851999990</vt:lpwstr>
  </property>
</Properties>
</file>