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howGuides="1">
      <p:cViewPr varScale="1">
        <p:scale>
          <a:sx n="44" d="100"/>
          <a:sy n="44" d="100"/>
        </p:scale>
        <p:origin x="54" y="81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B48FD394-D28D-4655-9F07-6C8EFCA023E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F932B73-9E0F-44CA-A707-40AEFC6D6DD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DD9D2B3-7245-4363-936E-1B86C73E7F9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20EB4BE-47DC-43DC-A504-C1415B42999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9E5F4F9-77E2-460E-8868-0A18BA51AE9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D98FA294-6894-4FB1-A3FA-216F1E9C077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914400" algn="l"/>
                <a:tab pos="1828800" algn="l"/>
                <a:tab pos="27432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C97A40E-97E4-4B7D-B46A-64E004A39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5DBD90AD-A14A-49FD-B339-5C4AE14299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B384AA-966B-4EBC-AA85-681C0952231E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123" name="Rectangle 1">
            <a:extLst>
              <a:ext uri="{FF2B5EF4-FFF2-40B4-BE49-F238E27FC236}">
                <a16:creationId xmlns:a16="http://schemas.microsoft.com/office/drawing/2014/main" id="{23BB469C-871D-4099-BD7F-F49F39077E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85644C10-4C27-4CE4-8DE8-3E37BDF6A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id="{B0A41E09-8F03-4D6E-9A46-BAD9B3388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>
                <a:latin typeface="+mn-lt" charset="0"/>
                <a:cs typeface="+mn-ea" charset="0"/>
              </a:rPr>
              <a:t>2/24/2018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86C58892-A1B9-4CB6-8811-926759C2D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127" name="Text Box 5">
            <a:extLst>
              <a:ext uri="{FF2B5EF4-FFF2-40B4-BE49-F238E27FC236}">
                <a16:creationId xmlns:a16="http://schemas.microsoft.com/office/drawing/2014/main" id="{6CC915DD-0EA1-45FC-9463-51E7254E8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550FCE3-3144-4869-AAD5-21A7AB3D3355}" type="slidenum">
              <a:rPr lang="en-US" altLang="en-US" sz="1800">
                <a:latin typeface="Calibri" panose="020F0502020204030204" pitchFamily="34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80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128" name="Text Box 6">
            <a:extLst>
              <a:ext uri="{FF2B5EF4-FFF2-40B4-BE49-F238E27FC236}">
                <a16:creationId xmlns:a16="http://schemas.microsoft.com/office/drawing/2014/main" id="{7B63DF8C-75C4-4EF5-B940-8AF9C3F4E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71B1FF83-1718-4532-8085-AB1315F95F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B404CE-2F84-4F92-9C85-98028A96183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47128E99-2E86-4179-9DC2-6526247E42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6DB991D7-ED6D-45C1-936D-305FECC71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177404EE-8DA4-400D-A30D-EC06BCA173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006782-6FDB-4847-BD49-B686DA9A0A7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FB50327E-78F1-4F68-B918-885DBE14C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0FDB9FB1-395F-4CC0-AD53-9AD28C667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F2B42FF4-3ACB-4FB8-A0DD-09C61E0D31F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501CB9-8EB0-4AE1-98EB-9B2079C07EF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F1E74BEA-F4D8-48D6-9CB2-426A428AAB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54096D5A-20A6-4486-AEFB-DCE18BEA3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E5B9FD80-8549-4C66-AE9F-B344A986B04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021E7D-6566-4633-8D80-22095FAF7214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A8B58701-6837-4FC1-A52C-1457E6B8A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E0E11F3F-1E62-49DA-B5E6-E891F458F8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999C454B-D375-420C-B89B-E81EE2377C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4B9193-E858-4EE9-B349-2147C311BB74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0349B53C-7D9B-4316-AEAA-BEF363F23E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E11BC023-BE1D-4C1B-A8DB-6DE0135DD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47F730A4-E5D2-4D35-9107-F7758F62B5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CBCE26-F131-4785-9667-ED6B976E1F09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ABCAB51B-88DB-4CAC-A67A-F4ADC0981D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EF894780-AF22-4EF8-B04E-BF4F605EE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>
            <a:extLst>
              <a:ext uri="{FF2B5EF4-FFF2-40B4-BE49-F238E27FC236}">
                <a16:creationId xmlns:a16="http://schemas.microsoft.com/office/drawing/2014/main" id="{A61CD015-A936-4A24-A043-C8530D2A27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C0935C1-4DE0-49AD-BB63-5924A6A65B3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AA9F983A-3394-4937-9DD8-F11B48E0A0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157E3AA6-0AC9-441D-8442-0DDC67F5A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>
            <a:extLst>
              <a:ext uri="{FF2B5EF4-FFF2-40B4-BE49-F238E27FC236}">
                <a16:creationId xmlns:a16="http://schemas.microsoft.com/office/drawing/2014/main" id="{AD5A394C-ECDF-466A-BBAB-1302627C03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486A4C-D9A7-46C7-BC34-F207CF036C12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AF96A9A8-32C9-4BC1-917A-3DE3F7285F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E7BB4EE4-44BA-4189-8440-451277628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>
            <a:extLst>
              <a:ext uri="{FF2B5EF4-FFF2-40B4-BE49-F238E27FC236}">
                <a16:creationId xmlns:a16="http://schemas.microsoft.com/office/drawing/2014/main" id="{DFED5DD4-A905-46E6-84FE-F8421A7928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4866C0-9A5F-44E4-96F3-B14BB021716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8DD9F77C-0DFA-4A9E-831F-97D2F8B066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1BDC200C-7F11-446D-B410-B9668610D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>
            <a:extLst>
              <a:ext uri="{FF2B5EF4-FFF2-40B4-BE49-F238E27FC236}">
                <a16:creationId xmlns:a16="http://schemas.microsoft.com/office/drawing/2014/main" id="{1ECA7297-BF00-4C5B-B088-FF43CBAC4F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3F32BC-9B7D-4F43-B181-BA9C5ED5C275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1AC1EA52-E6D3-4CF4-8754-E53691F0FA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26B77F39-3017-464D-B99A-7B2A9A773A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>
            <a:extLst>
              <a:ext uri="{FF2B5EF4-FFF2-40B4-BE49-F238E27FC236}">
                <a16:creationId xmlns:a16="http://schemas.microsoft.com/office/drawing/2014/main" id="{4E2A3D37-B0CF-4B76-B24D-6FA621E8E83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0A38990-2285-4E43-B682-F068DBA59CED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7171" name="Rectangle 1">
            <a:extLst>
              <a:ext uri="{FF2B5EF4-FFF2-40B4-BE49-F238E27FC236}">
                <a16:creationId xmlns:a16="http://schemas.microsoft.com/office/drawing/2014/main" id="{C9AC930F-23E1-40AB-9350-2446D605B0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58FC59F7-57C7-438D-A3D6-294983A8D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A7B099B6-2CFB-43E2-AC24-E154BB60E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>
                <a:latin typeface="+mn-lt" charset="0"/>
                <a:cs typeface="+mn-ea" charset="0"/>
              </a:rPr>
              <a:t>2/24/2018</a:t>
            </a:r>
          </a:p>
        </p:txBody>
      </p:sp>
      <p:sp>
        <p:nvSpPr>
          <p:cNvPr id="7174" name="Text Box 4">
            <a:extLst>
              <a:ext uri="{FF2B5EF4-FFF2-40B4-BE49-F238E27FC236}">
                <a16:creationId xmlns:a16="http://schemas.microsoft.com/office/drawing/2014/main" id="{2BFA8D74-6FE2-46EB-B6BC-A5D8D1C1C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175" name="Text Box 5">
            <a:extLst>
              <a:ext uri="{FF2B5EF4-FFF2-40B4-BE49-F238E27FC236}">
                <a16:creationId xmlns:a16="http://schemas.microsoft.com/office/drawing/2014/main" id="{E829C3A1-BB21-4605-B174-1DD6FC530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928D858-E056-489A-96A2-429A7DCF34E8}" type="slidenum">
              <a:rPr lang="en-US" altLang="en-US" sz="1800">
                <a:latin typeface="Calibri" panose="020F0502020204030204" pitchFamily="34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800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7176" name="Text Box 6">
            <a:extLst>
              <a:ext uri="{FF2B5EF4-FFF2-40B4-BE49-F238E27FC236}">
                <a16:creationId xmlns:a16="http://schemas.microsoft.com/office/drawing/2014/main" id="{088FAC06-329A-4A72-80BF-43729033E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>
            <a:extLst>
              <a:ext uri="{FF2B5EF4-FFF2-40B4-BE49-F238E27FC236}">
                <a16:creationId xmlns:a16="http://schemas.microsoft.com/office/drawing/2014/main" id="{52186073-CC84-4227-A4D1-D6A46EDBB2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7282953-EA66-4D74-B4DA-CE509A13A9C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D3B056EB-38DE-4BAD-9D4C-B16D148855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D229B1DA-FE7C-4543-8027-D412E59849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>
            <a:extLst>
              <a:ext uri="{FF2B5EF4-FFF2-40B4-BE49-F238E27FC236}">
                <a16:creationId xmlns:a16="http://schemas.microsoft.com/office/drawing/2014/main" id="{50B68AF9-BE5A-4339-8A29-A599D88FCC5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3CAF6C-11F9-4554-989F-AE0BDB757523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6D1FA36D-E361-46C7-B223-9F4ED2A042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6B9461DF-047E-4C74-A665-DC1A627A77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>
            <a:extLst>
              <a:ext uri="{FF2B5EF4-FFF2-40B4-BE49-F238E27FC236}">
                <a16:creationId xmlns:a16="http://schemas.microsoft.com/office/drawing/2014/main" id="{636FDD97-76E4-47BF-8507-A522CD8417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439093-ACCE-4E53-B75C-111C97CA496B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9A386212-5C13-46D8-AEA3-E521DFBB46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A5E89971-5A41-4C58-8C90-E4E612E90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>
            <a:extLst>
              <a:ext uri="{FF2B5EF4-FFF2-40B4-BE49-F238E27FC236}">
                <a16:creationId xmlns:a16="http://schemas.microsoft.com/office/drawing/2014/main" id="{12B302B0-A476-4879-A87A-24496EFD8C7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76215D-E366-4DAA-8B2F-073FF13BC59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id="{2EF967DE-6792-42BD-8C87-F95ADC16F3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AAD5AF60-02BE-4754-9821-B118D3FBC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>
            <a:extLst>
              <a:ext uri="{FF2B5EF4-FFF2-40B4-BE49-F238E27FC236}">
                <a16:creationId xmlns:a16="http://schemas.microsoft.com/office/drawing/2014/main" id="{8C6A2521-DF45-4BD8-9811-A3E9BCB77A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00BEF7C-E514-4AD0-BDB9-1D88A1BBEE58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9219" name="Rectangle 1">
            <a:extLst>
              <a:ext uri="{FF2B5EF4-FFF2-40B4-BE49-F238E27FC236}">
                <a16:creationId xmlns:a16="http://schemas.microsoft.com/office/drawing/2014/main" id="{A501C9C5-2B9F-4DC0-91B2-94DDFEAC3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A9608642-741B-46A4-8536-D2E00A64E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>
            <a:extLst>
              <a:ext uri="{FF2B5EF4-FFF2-40B4-BE49-F238E27FC236}">
                <a16:creationId xmlns:a16="http://schemas.microsoft.com/office/drawing/2014/main" id="{EE16C0F1-DDBC-4375-8B90-A4DDE054380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C18394-9A31-410B-8FA7-498A73E29BE1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971E7378-FEB2-438F-B5CF-91EAAE71A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9521B58B-F459-4E32-A8BF-073E7059F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>
            <a:extLst>
              <a:ext uri="{FF2B5EF4-FFF2-40B4-BE49-F238E27FC236}">
                <a16:creationId xmlns:a16="http://schemas.microsoft.com/office/drawing/2014/main" id="{52DA5676-542F-4B2C-A29D-3970BF5368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CF3542-1415-4A5F-8BCE-BB9A101EF22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3315" name="Rectangle 1">
            <a:extLst>
              <a:ext uri="{FF2B5EF4-FFF2-40B4-BE49-F238E27FC236}">
                <a16:creationId xmlns:a16="http://schemas.microsoft.com/office/drawing/2014/main" id="{571FAC72-2080-4787-9C01-9A2285ABED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EAA04759-FA19-4428-8F11-AD1CBE398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id="{4171F85E-2231-44EC-9176-504C1196A1C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C87804-8E3E-4ECA-9D51-FA21B557264C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5363" name="Rectangle 1">
            <a:extLst>
              <a:ext uri="{FF2B5EF4-FFF2-40B4-BE49-F238E27FC236}">
                <a16:creationId xmlns:a16="http://schemas.microsoft.com/office/drawing/2014/main" id="{BDC09EDA-0A82-4AA0-B797-CB229D1D68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B5BE6725-6F7C-4045-9CFC-CBCA67F35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>
            <a:extLst>
              <a:ext uri="{FF2B5EF4-FFF2-40B4-BE49-F238E27FC236}">
                <a16:creationId xmlns:a16="http://schemas.microsoft.com/office/drawing/2014/main" id="{9051172C-5B8A-4824-A218-99C40664159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3B0F6C-A40F-4FBD-8388-2F31BF03B906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7411" name="Rectangle 1">
            <a:extLst>
              <a:ext uri="{FF2B5EF4-FFF2-40B4-BE49-F238E27FC236}">
                <a16:creationId xmlns:a16="http://schemas.microsoft.com/office/drawing/2014/main" id="{7F0E2552-BDC5-455C-AC22-3E36CCA0FE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D5B8EBBB-FB34-4039-AD69-5BA7B424A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67DA86B3-3E81-422F-B0F1-CE23E657230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C874AC-1B1F-4FD0-81BE-159FFAB4E3C0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038B06EF-9F8C-4A53-80BA-4BBDD0A39C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A5B26FA8-572B-4E20-A24F-9EBBCACE76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2845BDAC-22C4-4CA2-9D03-3B939506B47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6AB72C-2AD7-4F86-8287-298ACF9D936F}" type="slidenum">
              <a:rPr lang="en-US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F95513B8-6D45-44C6-8B9E-0BFC5FF11C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788866D4-75EC-4A18-AF61-631F649578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9F9DD-5856-4A89-B9B7-244926CF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E38B2-2141-4FB9-B85B-AE632941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4EFC4-15FC-444A-B30D-D350F8A8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C6BE-9FEE-4907-84C7-A2E737615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97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E7C2B-F37A-489E-BA5A-3B4654F0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D41D4-88D0-4BF3-827D-DFEAC6362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7686A-0FB4-41B7-AE97-224D6879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6F23F-C9B0-4435-90BC-0083CC6B4C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26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54C9E-D9CC-4DE8-BC60-8098E023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63DAF-B862-4498-90D7-EB8C5D65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19346-EB09-4D1B-A462-C6877465D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6785-DA00-43F1-B126-D6D4A1583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896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852988"/>
            <a:ext cx="11276013" cy="12207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F90AE0-FA24-48AC-AFBF-F5AE9102FF9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8636000" y="76200"/>
            <a:ext cx="3351213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663FC-8CC9-4B34-A4A2-C95C4F24743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65600" y="76200"/>
            <a:ext cx="4468813" cy="2873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7AA70-85A8-4C2C-BC92-44E7467B546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972800" y="6473825"/>
            <a:ext cx="100965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B4123-3707-45F1-BFD6-F15E0DD5E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84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A8F7C-E6A1-4F16-AA51-D7759ECB9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AFC54-59D0-466D-B079-5B09A30EF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75D5C-B175-46FD-9CA0-11E35E4C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0E9A-7015-4FDD-851A-44DEB6B36D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42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0FB802-4B22-4216-AF26-4EBD88CF1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AA45E-87F3-4207-B4C7-CFD730D5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AFF07-85DE-4C5D-B12B-D4C3D967B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FBCA-9A16-43A4-BDA9-1CE4AD1EDA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551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94BB84-2D0D-4BDE-847B-8CEBBA3F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FD8B12-91C1-46BA-AFA2-DA893FA4D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DC75D1-77A3-4C1F-8DAD-83C85B0A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95FCF-4151-4983-B1FB-89F24C2484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62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E71EFBA-1CAE-4176-A6F5-3DCCAE8F2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A359014-E4B0-4B0C-B28D-FBB775A8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AA6DA8-25BF-431D-B790-B8177466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3C99-E16F-43AC-BFF5-04B515A74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31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CD7BB56-3C39-4946-A0C2-0BA974FBE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C4C4E07-07EB-4740-9288-F7177D917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12CB05-4929-4647-97B0-28976745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6F1A7-7AC7-4B86-A702-B5D107DDF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18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627110-9285-42F6-8D51-97E8AF8C6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90BF1A-B2BB-4B52-A949-251F03B6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28604C-639C-47CD-BD56-B05B3816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496D-8BAB-4D87-8B70-9E3E7A6543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4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2C76F4-240C-4224-8149-DADC1E0C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98E2DE-4838-42EE-BE27-D6FB3A404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BFA428-2195-432E-BB4C-909345A9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7511-F748-4A7A-B992-C6FD111953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32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9397B1B-9D0F-4BF3-B2FF-AC53B3DFA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804CB8-B364-47E5-9F64-8836B919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AB8655-A460-4593-859B-3E2859776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1429-BD82-4033-A42C-1CCF0E6D26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68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1B4A504-7EE4-4791-BC12-2A6238745F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2AF2A99-E479-4C84-8E12-09EE18CA38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7F4EF-6F4F-4C53-BE3C-017AEB190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B58F7-BBA9-4A7B-AA93-ACD4FFD3E1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E7C72-5F88-4471-82B8-878D48523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C1E29E0-D556-4FC8-9D05-55CA55E99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7DF3C73C-D7DC-494C-82E9-FEE89F6D74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81600" y="4800600"/>
            <a:ext cx="6934200" cy="1395413"/>
          </a:xfrm>
        </p:spPr>
        <p:txBody>
          <a:bodyPr/>
          <a:lstStyle/>
          <a:p>
            <a:pPr algn="ctr" eaLnBrk="1" hangingPunct="1">
              <a:lnSpc>
                <a:spcPct val="112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</a:pPr>
            <a:r>
              <a:rPr lang="en-US" altLang="en-US" sz="2800" b="1">
                <a:solidFill>
                  <a:srgbClr val="1909E7"/>
                </a:solidFill>
                <a:latin typeface="Franklin Gothic Medium" panose="020B0603020102020204" pitchFamily="34" charset="0"/>
              </a:rPr>
              <a:t>Dr. Mohamed El-Newehy</a:t>
            </a:r>
            <a:br>
              <a:rPr lang="en-US" altLang="en-US" sz="2800" b="1">
                <a:solidFill>
                  <a:srgbClr val="1909E7"/>
                </a:solidFill>
                <a:latin typeface="Franklin Gothic Medium" panose="020B0603020102020204" pitchFamily="34" charset="0"/>
              </a:rPr>
            </a:br>
            <a:r>
              <a:rPr lang="en-US" altLang="en-US" sz="2800">
                <a:solidFill>
                  <a:srgbClr val="191B0E"/>
                </a:solidFill>
                <a:latin typeface="Tw Cen MT Condensed" panose="020B0606020104020203" pitchFamily="34" charset="0"/>
              </a:rPr>
              <a:t>Chemistry Department, College of Science, King Saud University</a:t>
            </a:r>
            <a:br>
              <a:rPr lang="en-US" altLang="en-US" sz="2000" b="1" i="1">
                <a:solidFill>
                  <a:srgbClr val="191B0E"/>
                </a:solidFill>
                <a:latin typeface="Tw Cen MT Condensed" panose="020B0606020104020203" pitchFamily="34" charset="0"/>
              </a:rPr>
            </a:br>
            <a:r>
              <a:rPr lang="en-US" altLang="en-US" sz="2000">
                <a:solidFill>
                  <a:srgbClr val="1909E7"/>
                </a:solidFill>
                <a:latin typeface="Arial" panose="020B0604020202020204" pitchFamily="34" charset="0"/>
              </a:rPr>
              <a:t>http://fac.ksu.edu.sa/melnewehy/home   </a:t>
            </a:r>
          </a:p>
        </p:txBody>
      </p:sp>
      <p:sp>
        <p:nvSpPr>
          <p:cNvPr id="4099" name="Slide Number Placeholder 4">
            <a:extLst>
              <a:ext uri="{FF2B5EF4-FFF2-40B4-BE49-F238E27FC236}">
                <a16:creationId xmlns:a16="http://schemas.microsoft.com/office/drawing/2014/main" id="{46A3C400-B814-4333-A15F-3DC13659AB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BB42F74-13A1-4CE1-A758-40926E883D26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455B1C-E147-4EE9-8653-92BF346BDC2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1066800"/>
            <a:ext cx="11277600" cy="3352800"/>
          </a:xfrm>
        </p:spPr>
        <p:txBody>
          <a:bodyPr lIns="90000" tIns="45000" rIns="90000" bIns="45000" anchor="b"/>
          <a:lstStyle/>
          <a:p>
            <a:pPr marL="0" indent="0" eaLnBrk="1" hangingPunct="1">
              <a:lnSpc>
                <a:spcPct val="100000"/>
              </a:lnSpc>
              <a:spcBef>
                <a:spcPts val="97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4000" b="1">
                <a:solidFill>
                  <a:srgbClr val="0070C0"/>
                </a:solidFill>
              </a:rPr>
              <a:t>CHEM 244</a:t>
            </a:r>
            <a:br>
              <a:rPr lang="en-US" altLang="en-US" sz="4400" b="1">
                <a:solidFill>
                  <a:srgbClr val="0070C0"/>
                </a:solidFill>
              </a:rPr>
            </a:br>
            <a:r>
              <a:rPr lang="en-US" altLang="en-US" sz="4800" b="1">
                <a:solidFill>
                  <a:srgbClr val="FF0000"/>
                </a:solidFill>
              </a:rPr>
              <a:t>PRINCIPLES OF ORGANIC CHEMISTRY I</a:t>
            </a:r>
            <a:br>
              <a:rPr lang="en-US" altLang="en-US" sz="4800" b="1">
                <a:solidFill>
                  <a:srgbClr val="FF0000"/>
                </a:solidFill>
              </a:rPr>
            </a:br>
            <a:r>
              <a:rPr lang="en-US" altLang="en-US" sz="3600">
                <a:solidFill>
                  <a:srgbClr val="000000"/>
                </a:solidFill>
                <a:latin typeface="Tw Cen MT Condensed" panose="020B0606020104020203" pitchFamily="34" charset="0"/>
              </a:rPr>
              <a:t>FOR CHEMICAL ENGINEERING’ STUDENTS, COLLEGE OF ENGINEERING</a:t>
            </a:r>
            <a:br>
              <a:rPr lang="en-US" altLang="en-US" sz="2000" i="1">
                <a:solidFill>
                  <a:srgbClr val="000000"/>
                </a:solidFill>
                <a:latin typeface="Tw Cen MT Condensed" panose="020B0606020104020203" pitchFamily="34" charset="0"/>
              </a:rPr>
            </a:br>
            <a:br>
              <a:rPr lang="en-US" altLang="en-US" sz="1800" b="1" i="1">
                <a:solidFill>
                  <a:srgbClr val="000000"/>
                </a:solidFill>
              </a:rPr>
            </a:br>
            <a:r>
              <a:rPr lang="en-US" altLang="en-US" sz="3600">
                <a:solidFill>
                  <a:srgbClr val="00B050"/>
                </a:solidFill>
                <a:latin typeface="Tw Cen MT Condensed" panose="020B0606020104020203" pitchFamily="34" charset="0"/>
              </a:rPr>
              <a:t>PRE-REQUISITES COURSE;  CHEM 101</a:t>
            </a:r>
            <a:br>
              <a:rPr lang="en-US" altLang="en-US" sz="3600">
                <a:solidFill>
                  <a:srgbClr val="00B050"/>
                </a:solidFill>
                <a:latin typeface="Tw Cen MT Condensed" panose="020B0606020104020203" pitchFamily="34" charset="0"/>
              </a:rPr>
            </a:br>
            <a:r>
              <a:rPr lang="en-US" altLang="en-US" sz="3600">
                <a:solidFill>
                  <a:srgbClr val="00B050"/>
                </a:solidFill>
                <a:latin typeface="Tw Cen MT Condensed" panose="020B0606020104020203" pitchFamily="34" charset="0"/>
              </a:rPr>
              <a:t>CREDIT HOURS;  2 (2+0)</a:t>
            </a:r>
          </a:p>
        </p:txBody>
      </p:sp>
      <p:pic>
        <p:nvPicPr>
          <p:cNvPr id="4101" name="Picture 3">
            <a:extLst>
              <a:ext uri="{FF2B5EF4-FFF2-40B4-BE49-F238E27FC236}">
                <a16:creationId xmlns:a16="http://schemas.microsoft.com/office/drawing/2014/main" id="{C5C53B34-4A10-4FAF-BDAE-D42E9A524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813" y="2782888"/>
            <a:ext cx="1930400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4">
            <a:extLst>
              <a:ext uri="{FF2B5EF4-FFF2-40B4-BE49-F238E27FC236}">
                <a16:creationId xmlns:a16="http://schemas.microsoft.com/office/drawing/2014/main" id="{4D030138-02CC-4AAF-B17F-668A59173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228600"/>
            <a:ext cx="16764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47A4F924-77DE-4DE5-800B-A7F5A0808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solidFill>
                  <a:srgbClr val="454551"/>
                </a:solidFill>
                <a:latin typeface="Franklin Gothic Medium" panose="020B0603020102020204" pitchFamily="34" charset="0"/>
              </a:rPr>
              <a:t>Nomenclature of Aromatic Compounds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075C21B4-8DA6-4BC8-A779-1532FF5DB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24B4274-FD6E-418F-9F3A-CAF2431DDCBA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D18A4CBF-A2AE-4E0A-85A3-0A6F75385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296988"/>
            <a:ext cx="1157763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When</a:t>
            </a:r>
            <a:r>
              <a:rPr lang="en-US" altLang="en-US" sz="2400" b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400" b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two substituents 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are present, </a:t>
            </a:r>
            <a:r>
              <a:rPr lang="en-US" altLang="en-US" sz="24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three isomeric structures are possible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.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3BF84DA-EAB6-4399-BE88-12248C656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976438"/>
            <a:ext cx="1157763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They are designated by the prefixes; </a:t>
            </a:r>
            <a:r>
              <a:rPr lang="en-US" altLang="en-US" sz="2400" i="1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ortho- </a:t>
            </a:r>
            <a:r>
              <a:rPr lang="en-US" altLang="en-US" sz="2400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(</a:t>
            </a:r>
            <a:r>
              <a:rPr lang="en-US" altLang="en-US" sz="2400" i="1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o-</a:t>
            </a:r>
            <a:r>
              <a:rPr lang="en-US" altLang="en-US" sz="2400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)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, </a:t>
            </a:r>
            <a:r>
              <a:rPr lang="en-US" altLang="en-US" sz="2400" i="1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meta-</a:t>
            </a:r>
            <a:r>
              <a:rPr lang="en-US" altLang="en-US" sz="2400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 (</a:t>
            </a:r>
            <a:r>
              <a:rPr lang="en-US" altLang="en-US" sz="2400" i="1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m-</a:t>
            </a:r>
            <a:r>
              <a:rPr lang="en-US" altLang="en-US" sz="2400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) 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and </a:t>
            </a:r>
            <a:r>
              <a:rPr lang="en-US" altLang="en-US" sz="2400" i="1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para-</a:t>
            </a:r>
            <a:r>
              <a:rPr lang="en-US" altLang="en-US" sz="2400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 (</a:t>
            </a:r>
            <a:r>
              <a:rPr lang="en-US" altLang="en-US" sz="2400" i="1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p-</a:t>
            </a:r>
            <a:r>
              <a:rPr lang="en-US" altLang="en-US" sz="2400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)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. 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9243DA6-D858-4680-830B-E0BB24B66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525713"/>
            <a:ext cx="115776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If substituent X is attached  to carbon 1; </a:t>
            </a:r>
            <a:r>
              <a:rPr lang="en-US" altLang="en-US" sz="2400" i="1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0-</a:t>
            </a:r>
            <a:r>
              <a:rPr lang="en-US" altLang="en-US" sz="2400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 groups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 are on </a:t>
            </a:r>
            <a:r>
              <a:rPr lang="en-US" altLang="en-US" sz="2400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carbons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400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2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 and </a:t>
            </a:r>
            <a:r>
              <a:rPr lang="en-US" altLang="en-US" sz="2400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6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, </a:t>
            </a:r>
            <a:r>
              <a:rPr lang="en-US" altLang="en-US" sz="2400" i="1">
                <a:solidFill>
                  <a:srgbClr val="0070C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m-</a:t>
            </a:r>
            <a:r>
              <a:rPr lang="en-US" altLang="en-US" sz="2400">
                <a:solidFill>
                  <a:srgbClr val="0070C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 groups 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are on </a:t>
            </a:r>
            <a:r>
              <a:rPr lang="en-US" altLang="en-US" sz="2400">
                <a:solidFill>
                  <a:srgbClr val="0070C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carbons 3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 and </a:t>
            </a:r>
            <a:r>
              <a:rPr lang="en-US" altLang="en-US" sz="2400">
                <a:solidFill>
                  <a:srgbClr val="0070C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5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, and </a:t>
            </a:r>
            <a:r>
              <a:rPr lang="en-US" altLang="en-US" sz="2400" i="1">
                <a:solidFill>
                  <a:srgbClr val="7030A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p- </a:t>
            </a:r>
            <a:r>
              <a:rPr lang="en-US" altLang="en-US" sz="2400">
                <a:solidFill>
                  <a:srgbClr val="7030A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groups 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are on </a:t>
            </a:r>
            <a:r>
              <a:rPr lang="en-US" altLang="en-US" sz="2400">
                <a:solidFill>
                  <a:srgbClr val="7030A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carbon 4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.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C2C6B3CD-B0FD-4726-A7DD-2D06E8BB7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0" t="23541" r="41452" b="49127"/>
          <a:stretch>
            <a:fillRect/>
          </a:stretch>
        </p:blipFill>
        <p:spPr bwMode="auto">
          <a:xfrm>
            <a:off x="5129213" y="3962400"/>
            <a:ext cx="2133600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7170" t="23541" r="41452" b="491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F527A07C-A137-47A1-9C9C-D2D0AC7B89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solidFill>
                  <a:srgbClr val="454551"/>
                </a:solidFill>
                <a:latin typeface="Franklin Gothic Medium" panose="020B0603020102020204" pitchFamily="34" charset="0"/>
              </a:rPr>
              <a:t>Nomenclature of Aromatic Compounds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8EAFB037-3072-49B8-937E-BE500628D9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53E3E3C-58CA-4D5D-B73D-B103CEB5F558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D80DEB94-05E2-4242-BB3C-DD2E5D96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" t="7912" r="2277" b="6795"/>
          <a:stretch>
            <a:fillRect/>
          </a:stretch>
        </p:blipFill>
        <p:spPr bwMode="auto">
          <a:xfrm>
            <a:off x="2965450" y="3467100"/>
            <a:ext cx="58039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91" t="7912" r="2277" b="67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7732F933-3582-4A51-881B-D767B656A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895600"/>
            <a:ext cx="1157763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The prefixes; </a:t>
            </a:r>
            <a:r>
              <a:rPr lang="en-US" altLang="en-US" sz="22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ortho- </a:t>
            </a: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(</a:t>
            </a:r>
            <a:r>
              <a:rPr lang="en-US" altLang="en-US" sz="22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o-</a:t>
            </a: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), </a:t>
            </a:r>
            <a:r>
              <a:rPr lang="en-US" altLang="en-US" sz="22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meta-</a:t>
            </a: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 (</a:t>
            </a:r>
            <a:r>
              <a:rPr lang="en-US" altLang="en-US" sz="22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m-</a:t>
            </a: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) and </a:t>
            </a:r>
            <a:r>
              <a:rPr lang="en-US" altLang="en-US" sz="22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para-</a:t>
            </a: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 (</a:t>
            </a:r>
            <a:r>
              <a:rPr lang="en-US" altLang="en-US" sz="22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p-</a:t>
            </a: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) are used when the two substituents are not identical. 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F5C60052-BEA4-4921-86F5-198DFB364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162050"/>
            <a:ext cx="23590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2F0BE5"/>
              </a:buClr>
              <a:buFont typeface="Courier New" panose="02070309020205020404" pitchFamily="49" charset="0"/>
              <a:buChar char="o"/>
            </a:pPr>
            <a:r>
              <a:rPr lang="en-US" altLang="en-US" sz="2200" b="1">
                <a:solidFill>
                  <a:srgbClr val="2F0BE5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Examples; 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92F5F69D-9DB3-421F-9BB6-CE8BA1605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" t="59534" r="29651" b="5168"/>
          <a:stretch>
            <a:fillRect/>
          </a:stretch>
        </p:blipFill>
        <p:spPr bwMode="auto">
          <a:xfrm>
            <a:off x="3862388" y="1416050"/>
            <a:ext cx="37560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189" t="59534" r="29651" b="516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222C1BE9-B6D9-40EF-8CF8-120B97955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5" t="23378" r="10887" b="5833"/>
          <a:stretch>
            <a:fillRect/>
          </a:stretch>
        </p:blipFill>
        <p:spPr bwMode="auto">
          <a:xfrm>
            <a:off x="3505200" y="5265738"/>
            <a:ext cx="47244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065" t="23378" r="10887" b="58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Rectangle 7">
            <a:extLst>
              <a:ext uri="{FF2B5EF4-FFF2-40B4-BE49-F238E27FC236}">
                <a16:creationId xmlns:a16="http://schemas.microsoft.com/office/drawing/2014/main" id="{D8C0C504-D5AF-4BA5-8877-2518B8F52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4648200"/>
            <a:ext cx="1157763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When</a:t>
            </a:r>
            <a:r>
              <a:rPr lang="en-US" altLang="en-US" sz="2200" b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200" b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more than two substituents </a:t>
            </a: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are present, their positions are designated by </a:t>
            </a:r>
            <a:r>
              <a:rPr lang="en-US" altLang="en-US" sz="2200" b="1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numbering the ring</a:t>
            </a:r>
            <a:r>
              <a:rPr lang="en-US" altLang="en-US" sz="2200" b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7A2DD8CA-97B6-43D4-BC08-0599B0241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solidFill>
                  <a:srgbClr val="454551"/>
                </a:solidFill>
                <a:latin typeface="Franklin Gothic Medium" panose="020B0603020102020204" pitchFamily="34" charset="0"/>
              </a:rPr>
              <a:t>Nomenclature of Aromatic Compounds</a:t>
            </a: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99EE2ECF-C338-4AE4-B3C4-D019D0DE46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C9004CC-55B4-420E-B92F-494ABA0CC343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55B682C4-A75F-43BF-AA2A-0DAB284BB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2901950"/>
            <a:ext cx="11577638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Two groups with special names occur frequently in aromatic compounds; the </a:t>
            </a:r>
            <a:r>
              <a:rPr lang="en-US" altLang="en-US" sz="2400" b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phenyl group</a:t>
            </a:r>
            <a:r>
              <a:rPr lang="en-US" altLang="en-US" sz="2400">
                <a:solidFill>
                  <a:srgbClr val="2F0BE5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and the </a:t>
            </a:r>
            <a:r>
              <a:rPr lang="en-US" altLang="en-US" sz="2400" b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benzyl group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. 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9D9BB589-4E35-4787-A67C-F6F9CAEAE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t="32341" r="56596" b="18521"/>
          <a:stretch>
            <a:fillRect/>
          </a:stretch>
        </p:blipFill>
        <p:spPr bwMode="auto">
          <a:xfrm>
            <a:off x="2743200" y="3875088"/>
            <a:ext cx="3124200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57" t="32341" r="56596" b="1852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DCC0D0F4-5C9C-46DC-9000-5D6904BC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0" r="4366" b="4031"/>
          <a:stretch>
            <a:fillRect/>
          </a:stretch>
        </p:blipFill>
        <p:spPr bwMode="auto">
          <a:xfrm>
            <a:off x="1757363" y="5156200"/>
            <a:ext cx="4841875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240" r="4366" b="40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CE9E6C55-BB27-4019-9620-2FA047D4F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6" r="5734" b="23566"/>
          <a:stretch>
            <a:fillRect/>
          </a:stretch>
        </p:blipFill>
        <p:spPr bwMode="auto">
          <a:xfrm>
            <a:off x="7246938" y="5421313"/>
            <a:ext cx="1871662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896" r="5734" b="235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Rectangle 6">
            <a:extLst>
              <a:ext uri="{FF2B5EF4-FFF2-40B4-BE49-F238E27FC236}">
                <a16:creationId xmlns:a16="http://schemas.microsoft.com/office/drawing/2014/main" id="{98F2914A-E133-4C51-B5F1-D618E8D4D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11526838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13"/>
              </a:spcAft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Aromatic hydrocarbons, as a class, are called </a:t>
            </a:r>
            <a:r>
              <a:rPr lang="en-US" altLang="en-US" sz="24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arenes.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13"/>
              </a:spcAft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The symbol </a:t>
            </a:r>
            <a:r>
              <a:rPr lang="en-US" altLang="en-US" sz="2400" b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Ar</a:t>
            </a:r>
            <a:r>
              <a:rPr lang="en-US" altLang="en-US" sz="2400" b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is used for an </a:t>
            </a:r>
            <a:r>
              <a:rPr lang="en-US" altLang="en-US" sz="2400" b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aryl group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, (symbol </a:t>
            </a:r>
            <a:r>
              <a:rPr lang="en-US" altLang="en-US" sz="2400" b="1">
                <a:solidFill>
                  <a:srgbClr val="2F0BE5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R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 is used for an alkyl group).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13"/>
              </a:spcAft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Therefore, the formula </a:t>
            </a:r>
            <a:r>
              <a:rPr lang="en-US" altLang="en-US" sz="2400" b="1">
                <a:solidFill>
                  <a:srgbClr val="2F0BE5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Ar - R 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would represent any </a:t>
            </a:r>
            <a:r>
              <a:rPr lang="en-US" altLang="en-US" sz="2400" b="1">
                <a:solidFill>
                  <a:srgbClr val="2F0BE5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arylalkane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.</a:t>
            </a:r>
          </a:p>
        </p:txBody>
      </p:sp>
      <p:pic>
        <p:nvPicPr>
          <p:cNvPr id="15367" name="Picture 7">
            <a:extLst>
              <a:ext uri="{FF2B5EF4-FFF2-40B4-BE49-F238E27FC236}">
                <a16:creationId xmlns:a16="http://schemas.microsoft.com/office/drawing/2014/main" id="{D535439D-ED60-428A-9E3C-3C2FA6887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5" t="32341" r="5650" b="18521"/>
          <a:stretch>
            <a:fillRect/>
          </a:stretch>
        </p:blipFill>
        <p:spPr bwMode="auto">
          <a:xfrm>
            <a:off x="6324600" y="3868738"/>
            <a:ext cx="3717925" cy="115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5395" t="32341" r="5650" b="1852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CBF12A1E-292F-4389-A94D-B30061977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solidFill>
                  <a:srgbClr val="454551"/>
                </a:solidFill>
                <a:latin typeface="Franklin Gothic Medium" panose="020B0603020102020204" pitchFamily="34" charset="0"/>
              </a:rPr>
              <a:t>A) Electrophilic Aromatic Substitution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3D34B6B0-3D05-4AD0-9C6F-32DFBC69F1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94A7EA3-1DCB-4C15-9730-A7FADE78B51D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C202CA53-B9F7-423F-9E9E-2A58EB0EC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8" t="64272" r="24913" b="20224"/>
          <a:stretch>
            <a:fillRect/>
          </a:stretch>
        </p:blipFill>
        <p:spPr bwMode="auto">
          <a:xfrm>
            <a:off x="7545388" y="1855788"/>
            <a:ext cx="4076700" cy="132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148" t="64272" r="24913" b="202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7" name="Picture 3">
            <a:extLst>
              <a:ext uri="{FF2B5EF4-FFF2-40B4-BE49-F238E27FC236}">
                <a16:creationId xmlns:a16="http://schemas.microsoft.com/office/drawing/2014/main" id="{CC7A72A9-FC8D-48A3-B394-223198503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28293" r="8293" b="11443"/>
          <a:stretch>
            <a:fillRect/>
          </a:stretch>
        </p:blipFill>
        <p:spPr bwMode="auto">
          <a:xfrm>
            <a:off x="7545388" y="3894138"/>
            <a:ext cx="4076700" cy="121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228" t="28293" r="8293" b="114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8" name="Rectangle 4">
            <a:extLst>
              <a:ext uri="{FF2B5EF4-FFF2-40B4-BE49-F238E27FC236}">
                <a16:creationId xmlns:a16="http://schemas.microsoft.com/office/drawing/2014/main" id="{A897D884-653C-4848-9635-211C8EFC4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88" y="1219200"/>
            <a:ext cx="25685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1) Halogenation</a:t>
            </a:r>
          </a:p>
        </p:txBody>
      </p:sp>
      <p:sp>
        <p:nvSpPr>
          <p:cNvPr id="28679" name="Rectangle 5">
            <a:extLst>
              <a:ext uri="{FF2B5EF4-FFF2-40B4-BE49-F238E27FC236}">
                <a16:creationId xmlns:a16="http://schemas.microsoft.com/office/drawing/2014/main" id="{40B3A731-1C29-4B18-9AA0-F4FE95387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3236913"/>
            <a:ext cx="1878013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2) Nitration</a:t>
            </a:r>
          </a:p>
        </p:txBody>
      </p:sp>
      <p:sp>
        <p:nvSpPr>
          <p:cNvPr id="28680" name="Rectangle 6">
            <a:extLst>
              <a:ext uri="{FF2B5EF4-FFF2-40B4-BE49-F238E27FC236}">
                <a16:creationId xmlns:a16="http://schemas.microsoft.com/office/drawing/2014/main" id="{3442E114-4711-4DCD-97B6-567F56339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13" y="5056188"/>
            <a:ext cx="228758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3) Sulfonation</a:t>
            </a:r>
          </a:p>
        </p:txBody>
      </p:sp>
      <p:sp>
        <p:nvSpPr>
          <p:cNvPr id="28681" name="Rectangle 7">
            <a:extLst>
              <a:ext uri="{FF2B5EF4-FFF2-40B4-BE49-F238E27FC236}">
                <a16:creationId xmlns:a16="http://schemas.microsoft.com/office/drawing/2014/main" id="{DBE6CF4E-3847-429A-B918-3336B9BBD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5138" y="1219200"/>
            <a:ext cx="431006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4) Alkylation (Friedel-Crafts)</a:t>
            </a:r>
          </a:p>
        </p:txBody>
      </p:sp>
      <p:sp>
        <p:nvSpPr>
          <p:cNvPr id="28682" name="Rectangle 8">
            <a:extLst>
              <a:ext uri="{FF2B5EF4-FFF2-40B4-BE49-F238E27FC236}">
                <a16:creationId xmlns:a16="http://schemas.microsoft.com/office/drawing/2014/main" id="{F72193BD-B579-4470-956E-0BF14E8B3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3" y="3363913"/>
            <a:ext cx="42116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5) Acylation (Friedel-Crafts)</a:t>
            </a:r>
          </a:p>
        </p:txBody>
      </p:sp>
      <p:pic>
        <p:nvPicPr>
          <p:cNvPr id="28683" name="Picture 9">
            <a:extLst>
              <a:ext uri="{FF2B5EF4-FFF2-40B4-BE49-F238E27FC236}">
                <a16:creationId xmlns:a16="http://schemas.microsoft.com/office/drawing/2014/main" id="{D6A1070F-8612-4A6B-A731-5A160E79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" t="7697" r="24266" b="77452"/>
          <a:stretch>
            <a:fillRect/>
          </a:stretch>
        </p:blipFill>
        <p:spPr bwMode="auto">
          <a:xfrm>
            <a:off x="1295400" y="1828800"/>
            <a:ext cx="47244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397" t="7697" r="24266" b="774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4" name="Picture 10">
            <a:extLst>
              <a:ext uri="{FF2B5EF4-FFF2-40B4-BE49-F238E27FC236}">
                <a16:creationId xmlns:a16="http://schemas.microsoft.com/office/drawing/2014/main" id="{7F244511-099C-4D4E-B644-D871C7F89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6" t="28442" r="19563" b="58954"/>
          <a:stretch>
            <a:fillRect/>
          </a:stretch>
        </p:blipFill>
        <p:spPr bwMode="auto">
          <a:xfrm>
            <a:off x="1295400" y="3781425"/>
            <a:ext cx="47180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176" t="28442" r="19563" b="589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5" name="Picture 11">
            <a:extLst>
              <a:ext uri="{FF2B5EF4-FFF2-40B4-BE49-F238E27FC236}">
                <a16:creationId xmlns:a16="http://schemas.microsoft.com/office/drawing/2014/main" id="{AD11F0DE-3701-47E9-87AF-31363C5A9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46344" r="17897" b="40523"/>
          <a:stretch>
            <a:fillRect/>
          </a:stretch>
        </p:blipFill>
        <p:spPr bwMode="auto">
          <a:xfrm>
            <a:off x="1295400" y="5561013"/>
            <a:ext cx="4718050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634" t="46344" r="17897" b="405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86" name="Rectangle 12">
            <a:extLst>
              <a:ext uri="{FF2B5EF4-FFF2-40B4-BE49-F238E27FC236}">
                <a16:creationId xmlns:a16="http://schemas.microsoft.com/office/drawing/2014/main" id="{EABA45B9-99DF-4F83-A7F6-7C60B1C8D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-119063"/>
            <a:ext cx="5230813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rPr>
              <a:t>Reactions of Benzene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CB3B69D4-9B79-4375-B1C4-23F3BA31C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solidFill>
                  <a:srgbClr val="454551"/>
                </a:solidFill>
                <a:latin typeface="Franklin Gothic Medium" panose="020B0603020102020204" pitchFamily="34" charset="0"/>
              </a:rPr>
              <a:t>A) Electrophilic Aromatic Substitution</a:t>
            </a: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B5820D4E-BFFC-43DE-8D1D-113140911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2F5A38-1217-40F0-8BB4-B73DA4A54267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3E3AF734-3C93-4430-84D3-364F69BAE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-119063"/>
            <a:ext cx="5230813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rPr>
              <a:t>Reactions of Benzene</a:t>
            </a:r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01DEA8C8-426B-41FD-9FF7-155CDBED1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295400"/>
            <a:ext cx="9347200" cy="94297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F0BE5"/>
                </a:solidFill>
                <a:latin typeface="TradeGothicLTStd-BoldExt"/>
                <a:ea typeface="Microsoft YaHei" panose="020B0503020204020204" pitchFamily="34" charset="-122"/>
              </a:rPr>
              <a:t>The Mechanism of Electrophilic Aromatic Substitution</a:t>
            </a:r>
          </a:p>
        </p:txBody>
      </p:sp>
      <p:sp>
        <p:nvSpPr>
          <p:cNvPr id="30726" name="Rectangle 4">
            <a:extLst>
              <a:ext uri="{FF2B5EF4-FFF2-40B4-BE49-F238E27FC236}">
                <a16:creationId xmlns:a16="http://schemas.microsoft.com/office/drawing/2014/main" id="{D64F8CD2-2D27-47B3-B473-26150DCEA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1901825"/>
            <a:ext cx="117856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We can generalize this two-step mechanism for all the electrophilic aromatic substitutions.</a:t>
            </a:r>
          </a:p>
        </p:txBody>
      </p:sp>
      <p:pic>
        <p:nvPicPr>
          <p:cNvPr id="30727" name="Picture 5">
            <a:extLst>
              <a:ext uri="{FF2B5EF4-FFF2-40B4-BE49-F238E27FC236}">
                <a16:creationId xmlns:a16="http://schemas.microsoft.com/office/drawing/2014/main" id="{C6CE9CBD-D727-4D59-886C-AE6073982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 t="18832" r="4375"/>
          <a:stretch>
            <a:fillRect/>
          </a:stretch>
        </p:blipFill>
        <p:spPr bwMode="auto">
          <a:xfrm>
            <a:off x="2819400" y="2657475"/>
            <a:ext cx="67056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14" t="18832" r="437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7CA4853E-83F0-4827-9898-5D77B773B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solidFill>
                  <a:srgbClr val="454551"/>
                </a:solidFill>
                <a:latin typeface="Franklin Gothic Medium" panose="020B0603020102020204" pitchFamily="34" charset="0"/>
              </a:rPr>
              <a:t>A) Electrophilic Aromatic Substitution</a:t>
            </a:r>
          </a:p>
        </p:txBody>
      </p:sp>
      <p:sp>
        <p:nvSpPr>
          <p:cNvPr id="32771" name="Slide Number Placeholder 5">
            <a:extLst>
              <a:ext uri="{FF2B5EF4-FFF2-40B4-BE49-F238E27FC236}">
                <a16:creationId xmlns:a16="http://schemas.microsoft.com/office/drawing/2014/main" id="{117987E7-9B6C-42B1-BD82-F7A284A6F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3A0F1BF-3DC9-4E19-8E0A-16EC26834D0D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3AC7EF19-5CD7-4BCF-AD6B-8881E34E5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-119063"/>
            <a:ext cx="5230813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rPr>
              <a:t>Reactions of Benzene</a:t>
            </a:r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6FD59F8D-63BA-47A0-8E36-9529FB4F9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295400"/>
            <a:ext cx="9347200" cy="94297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F0BE5"/>
                </a:solidFill>
                <a:latin typeface="TradeGothicLTStd-BoldExt"/>
                <a:ea typeface="Microsoft YaHei" panose="020B0503020204020204" pitchFamily="34" charset="-122"/>
              </a:rPr>
              <a:t>The Mechanism of Electrophilic Aromatic Substitution</a:t>
            </a:r>
          </a:p>
        </p:txBody>
      </p:sp>
      <p:pic>
        <p:nvPicPr>
          <p:cNvPr id="18436" name="Picture 4">
            <a:extLst>
              <a:ext uri="{FF2B5EF4-FFF2-40B4-BE49-F238E27FC236}">
                <a16:creationId xmlns:a16="http://schemas.microsoft.com/office/drawing/2014/main" id="{CE603F6D-9C2B-4E4A-BF62-D6C1BCD9D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t="5615" r="5597" b="8823"/>
          <a:stretch>
            <a:fillRect/>
          </a:stretch>
        </p:blipFill>
        <p:spPr bwMode="auto">
          <a:xfrm>
            <a:off x="4000500" y="2298700"/>
            <a:ext cx="4038600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597" t="5615" r="5597" b="882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9A329743-D15B-4E8E-8599-635B66D71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6" r="6067" b="9285"/>
          <a:stretch>
            <a:fillRect/>
          </a:stretch>
        </p:blipFill>
        <p:spPr bwMode="auto">
          <a:xfrm>
            <a:off x="609600" y="3927475"/>
            <a:ext cx="518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7476" r="6067" b="928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07F5297B-0B6C-40DE-BCAA-F8317F932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3" r="4097" b="10791"/>
          <a:stretch>
            <a:fillRect/>
          </a:stretch>
        </p:blipFill>
        <p:spPr bwMode="auto">
          <a:xfrm>
            <a:off x="6019800" y="3927475"/>
            <a:ext cx="5562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353" r="4097" b="107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7" name="Rectangle 7">
            <a:extLst>
              <a:ext uri="{FF2B5EF4-FFF2-40B4-BE49-F238E27FC236}">
                <a16:creationId xmlns:a16="http://schemas.microsoft.com/office/drawing/2014/main" id="{CBA50D18-0471-458F-B0F1-17BE5BDBB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" y="1787525"/>
            <a:ext cx="2568575" cy="515938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1) Halogenation</a:t>
            </a:r>
          </a:p>
        </p:txBody>
      </p:sp>
      <p:pic>
        <p:nvPicPr>
          <p:cNvPr id="18440" name="Picture 8">
            <a:extLst>
              <a:ext uri="{FF2B5EF4-FFF2-40B4-BE49-F238E27FC236}">
                <a16:creationId xmlns:a16="http://schemas.microsoft.com/office/drawing/2014/main" id="{F606514A-2C40-4B43-9BA7-ACA783C65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5499100"/>
            <a:ext cx="45847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87DF22C6-03EF-481F-97C5-12C19F131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solidFill>
                  <a:srgbClr val="454551"/>
                </a:solidFill>
                <a:latin typeface="Franklin Gothic Medium" panose="020B0603020102020204" pitchFamily="34" charset="0"/>
              </a:rPr>
              <a:t>A) Electrophilic Aromatic Substitution</a:t>
            </a:r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4250CB77-D0CA-46F9-AC4D-CC340CC446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9EB77CD-77EA-4BA8-94DC-6A4CD49AB178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FBD86406-BE56-47CD-BC77-57B219B6A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-119063"/>
            <a:ext cx="5230813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rPr>
              <a:t>Reactions of Benzene</a:t>
            </a: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48A7523A-8FF1-4464-AA16-0D1C91752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295400"/>
            <a:ext cx="9347200" cy="94297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F0BE5"/>
                </a:solidFill>
                <a:latin typeface="TradeGothicLTStd-BoldExt"/>
                <a:ea typeface="Microsoft YaHei" panose="020B0503020204020204" pitchFamily="34" charset="-122"/>
              </a:rPr>
              <a:t>The Mechanism of Electrophilic Aromatic Substitution</a:t>
            </a:r>
          </a:p>
        </p:txBody>
      </p:sp>
      <p:sp>
        <p:nvSpPr>
          <p:cNvPr id="34822" name="Rectangle 4">
            <a:extLst>
              <a:ext uri="{FF2B5EF4-FFF2-40B4-BE49-F238E27FC236}">
                <a16:creationId xmlns:a16="http://schemas.microsoft.com/office/drawing/2014/main" id="{AEF2CD07-B6D6-44A0-A488-D617A099C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819275"/>
            <a:ext cx="1878013" cy="515938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2) Nitration</a:t>
            </a:r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BC1653BA-C677-4FB9-98AD-574B4DB50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2265363"/>
            <a:ext cx="11277600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2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In aromatic nitration reactions, the </a:t>
            </a:r>
            <a:r>
              <a:rPr lang="en-US" altLang="en-US" sz="2200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sulfuric acid catalyst </a:t>
            </a:r>
            <a:r>
              <a:rPr lang="en-US" altLang="en-US" sz="22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protonates the </a:t>
            </a:r>
            <a:r>
              <a:rPr lang="en-US" altLang="en-US" sz="2200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nitric acid</a:t>
            </a:r>
            <a:r>
              <a:rPr lang="en-US" altLang="en-US" sz="22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, which then loses water to generate the </a:t>
            </a:r>
            <a:r>
              <a:rPr lang="en-US" altLang="en-US" sz="2200" b="1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nitronium ion </a:t>
            </a:r>
            <a:r>
              <a:rPr lang="en-US" altLang="en-US" sz="2200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(NO</a:t>
            </a:r>
            <a:r>
              <a:rPr lang="en-US" altLang="en-US" sz="2200" i="1" baseline="-250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2</a:t>
            </a:r>
            <a:r>
              <a:rPr lang="en-US" altLang="en-US" sz="2200" i="1" baseline="300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+</a:t>
            </a:r>
            <a:r>
              <a:rPr lang="en-US" altLang="en-US" sz="2200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), </a:t>
            </a:r>
            <a:r>
              <a:rPr lang="en-US" altLang="en-US" sz="22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which contains a positively charged nitrogen atom.</a:t>
            </a: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11C6B91B-D61B-46D5-835C-FE9F871E7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" t="5516" r="1639" b="8844"/>
          <a:stretch>
            <a:fillRect/>
          </a:stretch>
        </p:blipFill>
        <p:spPr bwMode="auto">
          <a:xfrm>
            <a:off x="3686175" y="3048000"/>
            <a:ext cx="4954588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46" t="5516" r="1639" b="884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id="{9AA34015-29B6-4CCE-B072-B90B444DA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295775"/>
            <a:ext cx="4954588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0A1D9F03-35DC-4AA9-8EDC-4A05E2343C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solidFill>
                  <a:srgbClr val="454551"/>
                </a:solidFill>
                <a:latin typeface="Franklin Gothic Medium" panose="020B0603020102020204" pitchFamily="34" charset="0"/>
              </a:rPr>
              <a:t>A) Electrophilic Aromatic Substitution</a:t>
            </a:r>
          </a:p>
        </p:txBody>
      </p:sp>
      <p:sp>
        <p:nvSpPr>
          <p:cNvPr id="36867" name="Slide Number Placeholder 5">
            <a:extLst>
              <a:ext uri="{FF2B5EF4-FFF2-40B4-BE49-F238E27FC236}">
                <a16:creationId xmlns:a16="http://schemas.microsoft.com/office/drawing/2014/main" id="{BB6D54E7-4ECE-44B2-9C1C-B650FE406D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F64FF1-61A9-44A8-BF85-76C930B58FBA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71339213-6EEE-4019-97F3-F26D1D3C1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-119063"/>
            <a:ext cx="5230813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rPr>
              <a:t>Reactions of Benzene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F272FDE3-A60F-4FF7-B7CD-776E47E55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295400"/>
            <a:ext cx="9347200" cy="94297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F0BE5"/>
                </a:solidFill>
                <a:latin typeface="TradeGothicLTStd-BoldExt"/>
                <a:ea typeface="Microsoft YaHei" panose="020B0503020204020204" pitchFamily="34" charset="-122"/>
              </a:rPr>
              <a:t>The Mechanism of Electrophilic Aromatic Substitution</a:t>
            </a:r>
          </a:p>
        </p:txBody>
      </p:sp>
      <p:sp>
        <p:nvSpPr>
          <p:cNvPr id="36870" name="Rectangle 4">
            <a:extLst>
              <a:ext uri="{FF2B5EF4-FFF2-40B4-BE49-F238E27FC236}">
                <a16:creationId xmlns:a16="http://schemas.microsoft.com/office/drawing/2014/main" id="{155BD25A-4BFA-4A1C-BEE8-DC175E1D6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1819275"/>
            <a:ext cx="2287588" cy="515938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3) Sulfonation</a:t>
            </a:r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4E09F9E3-CAEF-4640-B505-E4B779853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305050"/>
            <a:ext cx="11222038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13"/>
              </a:spcAft>
              <a:buFont typeface="Courier New" panose="02070309020205020404" pitchFamily="49" charset="0"/>
              <a:buChar char="o"/>
            </a:pPr>
            <a:r>
              <a:rPr lang="en-US" altLang="en-US" sz="24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We use either concentrated or </a:t>
            </a:r>
            <a:r>
              <a:rPr lang="en-US" altLang="en-US" sz="2400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fuming sulfuric acid</a:t>
            </a:r>
            <a:r>
              <a:rPr lang="en-US" altLang="en-US" sz="24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, and the electrophile may be sulfur trioxide, SO</a:t>
            </a:r>
            <a:r>
              <a:rPr lang="en-US" altLang="en-US" sz="2400" i="1" baseline="-250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3</a:t>
            </a:r>
            <a:r>
              <a:rPr lang="en-US" altLang="en-US" sz="24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, or </a:t>
            </a:r>
            <a:r>
              <a:rPr lang="en-US" altLang="en-US" sz="2400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protonated sulfur trioxide, </a:t>
            </a:r>
            <a:r>
              <a:rPr lang="en-US" altLang="en-US" sz="2400" i="1" baseline="300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+</a:t>
            </a:r>
            <a:r>
              <a:rPr lang="en-US" altLang="en-US" sz="2400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SO</a:t>
            </a:r>
            <a:r>
              <a:rPr lang="en-US" altLang="en-US" sz="2400" i="1" baseline="-250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3</a:t>
            </a:r>
            <a:r>
              <a:rPr lang="en-US" altLang="en-US" sz="2400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H</a:t>
            </a:r>
            <a:r>
              <a:rPr lang="en-US" altLang="en-US" sz="24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13"/>
              </a:spcAft>
              <a:buFont typeface="Courier New" panose="02070309020205020404" pitchFamily="49" charset="0"/>
              <a:buChar char="o"/>
            </a:pPr>
            <a:r>
              <a:rPr lang="en-US" altLang="en-US" sz="24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Sulfuric acid provides catalyst as following:</a:t>
            </a: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0379DB57-610E-42AC-BBB8-19BA0F5C4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" r="41748" b="15468"/>
          <a:stretch>
            <a:fillRect/>
          </a:stretch>
        </p:blipFill>
        <p:spPr bwMode="auto">
          <a:xfrm>
            <a:off x="4881563" y="5402263"/>
            <a:ext cx="24384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678" r="41748" b="1546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7">
            <a:extLst>
              <a:ext uri="{FF2B5EF4-FFF2-40B4-BE49-F238E27FC236}">
                <a16:creationId xmlns:a16="http://schemas.microsoft.com/office/drawing/2014/main" id="{AAB2FBE4-60BF-47E0-9AF6-6B883B999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4300538"/>
            <a:ext cx="24320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8" name="Picture 8">
            <a:extLst>
              <a:ext uri="{FF2B5EF4-FFF2-40B4-BE49-F238E27FC236}">
                <a16:creationId xmlns:a16="http://schemas.microsoft.com/office/drawing/2014/main" id="{5B2645B8-8D20-451B-B626-44C56DC70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75063"/>
            <a:ext cx="32877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1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DC98A269-C96F-4F7D-8131-BB07FF2AD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solidFill>
                  <a:srgbClr val="454551"/>
                </a:solidFill>
                <a:latin typeface="Franklin Gothic Medium" panose="020B0603020102020204" pitchFamily="34" charset="0"/>
              </a:rPr>
              <a:t>A) Electrophilic Aromatic Substitution</a:t>
            </a:r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3BC66C61-592B-4052-AA78-25DE927599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DB25C67-D70E-41E9-A23A-16CE8984A942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58216E14-1571-474D-99AF-EA3C4AFE8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-119063"/>
            <a:ext cx="5230813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rPr>
              <a:t>Reactions of Benzene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4F92075D-7090-4164-9D6D-B710E2968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295400"/>
            <a:ext cx="9347200" cy="94297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F0BE5"/>
                </a:solidFill>
                <a:latin typeface="TradeGothicLTStd-BoldExt"/>
                <a:ea typeface="Microsoft YaHei" panose="020B0503020204020204" pitchFamily="34" charset="-122"/>
              </a:rPr>
              <a:t>The Mechanism of Electrophilic Aromatic Substitution</a:t>
            </a:r>
          </a:p>
        </p:txBody>
      </p:sp>
      <p:sp>
        <p:nvSpPr>
          <p:cNvPr id="38918" name="Rectangle 4">
            <a:extLst>
              <a:ext uri="{FF2B5EF4-FFF2-40B4-BE49-F238E27FC236}">
                <a16:creationId xmlns:a16="http://schemas.microsoft.com/office/drawing/2014/main" id="{F7828C6C-D85E-4355-BDB4-56DF75189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1852613"/>
            <a:ext cx="4310063" cy="515937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4) Alkylation (Friedel-Crafts)</a:t>
            </a:r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EB333B4E-3E21-4A25-95B7-DEBCC5763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411413"/>
            <a:ext cx="11353800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2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The </a:t>
            </a:r>
            <a:r>
              <a:rPr lang="en-US" altLang="en-US" sz="2200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electrophile is a carbocation</a:t>
            </a:r>
            <a:r>
              <a:rPr lang="en-US" altLang="en-US" sz="22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, which can be formed either by removing a halide ion from an </a:t>
            </a:r>
            <a:r>
              <a:rPr lang="en-US" altLang="en-US" sz="2200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alkyl halide </a:t>
            </a:r>
            <a:r>
              <a:rPr lang="en-US" altLang="en-US" sz="22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with </a:t>
            </a:r>
            <a:r>
              <a:rPr lang="en-US" altLang="en-US" sz="2200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 Lewis acid catalyst (for example, AlCl</a:t>
            </a:r>
            <a:r>
              <a:rPr lang="en-US" altLang="en-US" sz="2200" i="1" baseline="-250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3</a:t>
            </a:r>
            <a:r>
              <a:rPr lang="en-US" altLang="en-US" sz="2200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) . </a:t>
            </a:r>
          </a:p>
        </p:txBody>
      </p:sp>
      <p:pic>
        <p:nvPicPr>
          <p:cNvPr id="21510" name="Picture 6">
            <a:extLst>
              <a:ext uri="{FF2B5EF4-FFF2-40B4-BE49-F238E27FC236}">
                <a16:creationId xmlns:a16="http://schemas.microsoft.com/office/drawing/2014/main" id="{90604E07-A665-4642-9312-F5F39D91E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t="4346" r="2188" b="7248"/>
          <a:stretch>
            <a:fillRect/>
          </a:stretch>
        </p:blipFill>
        <p:spPr bwMode="auto">
          <a:xfrm>
            <a:off x="2692400" y="3657600"/>
            <a:ext cx="7010400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292" t="4346" r="2188" b="72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05BC89CA-33AE-4621-ACFC-7457BCDB6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solidFill>
                  <a:srgbClr val="454551"/>
                </a:solidFill>
                <a:latin typeface="Franklin Gothic Medium" panose="020B0603020102020204" pitchFamily="34" charset="0"/>
              </a:rPr>
              <a:t>A) Electrophilic Aromatic Substitution</a:t>
            </a:r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21025783-1758-4F64-BF4C-3E3EE4A64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DCB362-C0D4-4CBC-9D76-BE8152FA8EDB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1D5644F0-ADAF-4610-A43A-FF705F0BA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-119063"/>
            <a:ext cx="5230813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rPr>
              <a:t>Reactions of Benzene</a:t>
            </a:r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72CC36D3-9C18-4FF8-AA96-E72D42D87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295400"/>
            <a:ext cx="9347200" cy="94297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2F0BE5"/>
                </a:solidFill>
                <a:latin typeface="TradeGothicLTStd-BoldExt"/>
                <a:ea typeface="Microsoft YaHei" panose="020B0503020204020204" pitchFamily="34" charset="-122"/>
              </a:rPr>
              <a:t>The Mechanism of Electrophilic Aromatic Substitution</a:t>
            </a:r>
          </a:p>
        </p:txBody>
      </p:sp>
      <p:sp>
        <p:nvSpPr>
          <p:cNvPr id="40966" name="Rectangle 4">
            <a:extLst>
              <a:ext uri="{FF2B5EF4-FFF2-40B4-BE49-F238E27FC236}">
                <a16:creationId xmlns:a16="http://schemas.microsoft.com/office/drawing/2014/main" id="{F3B22082-7FCC-45CA-97E2-D66FA6233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1819275"/>
            <a:ext cx="4211638" cy="515938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5) Acylation (Friedel-Crafts)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F50D656B-71D6-4A1B-9198-605C228CF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11400"/>
            <a:ext cx="11145838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2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The </a:t>
            </a:r>
            <a:r>
              <a:rPr lang="en-US" altLang="en-US" sz="2200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electrophile is an acyl cation </a:t>
            </a:r>
            <a:r>
              <a:rPr lang="en-US" altLang="en-US" sz="22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generated from an acid derivative, usually an </a:t>
            </a:r>
            <a:r>
              <a:rPr lang="en-US" altLang="en-US" sz="2200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acyl halide</a:t>
            </a:r>
            <a:r>
              <a:rPr lang="en-US" altLang="en-US" sz="22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. The reaction provides a useful general route to aromatic ketones.</a:t>
            </a:r>
          </a:p>
        </p:txBody>
      </p:sp>
      <p:pic>
        <p:nvPicPr>
          <p:cNvPr id="22534" name="Picture 6">
            <a:extLst>
              <a:ext uri="{FF2B5EF4-FFF2-40B4-BE49-F238E27FC236}">
                <a16:creationId xmlns:a16="http://schemas.microsoft.com/office/drawing/2014/main" id="{BA61F0E0-EEA9-4C6C-AFB8-A2DA172C3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r="1627" b="5960"/>
          <a:stretch>
            <a:fillRect/>
          </a:stretch>
        </p:blipFill>
        <p:spPr bwMode="auto">
          <a:xfrm>
            <a:off x="3249613" y="3657600"/>
            <a:ext cx="6324600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696" r="1627" b="59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>
            <a:extLst>
              <a:ext uri="{FF2B5EF4-FFF2-40B4-BE49-F238E27FC236}">
                <a16:creationId xmlns:a16="http://schemas.microsoft.com/office/drawing/2014/main" id="{5B194C75-4CBC-4985-AEA0-9E456DA167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B0A483E-6930-438D-B471-E7CA3E1178CE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FD395926-A982-4F50-B69D-BA7489F6E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524000"/>
            <a:ext cx="112776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70C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CHAPTER 4</a:t>
            </a:r>
          </a:p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rPr>
              <a:t>AROMATIC COMPOUNDS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>
            <a:extLst>
              <a:ext uri="{FF2B5EF4-FFF2-40B4-BE49-F238E27FC236}">
                <a16:creationId xmlns:a16="http://schemas.microsoft.com/office/drawing/2014/main" id="{DA5D47EE-2DF4-48B1-9016-0410803B5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solidFill>
                  <a:srgbClr val="454551"/>
                </a:solidFill>
                <a:latin typeface="Franklin Gothic Medium" panose="020B0603020102020204" pitchFamily="34" charset="0"/>
              </a:rPr>
              <a:t>Disubstituted Benzenes: Orientation</a:t>
            </a:r>
          </a:p>
        </p:txBody>
      </p:sp>
      <p:sp>
        <p:nvSpPr>
          <p:cNvPr id="43011" name="Slide Number Placeholder 5">
            <a:extLst>
              <a:ext uri="{FF2B5EF4-FFF2-40B4-BE49-F238E27FC236}">
                <a16:creationId xmlns:a16="http://schemas.microsoft.com/office/drawing/2014/main" id="{0B5BDB7A-9420-46C4-BE12-BF62EC018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23BEEE7-C451-47BB-B3AD-F1AE65B55515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F7846F55-1C78-499E-AB5B-4ABF62567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" y="1231900"/>
            <a:ext cx="12115800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  <a:tab pos="1188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Substituents present on an aromatic ring determine the position taken by a new substituent.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E422607-BE9F-4B24-9250-F64D3DB85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4487863"/>
            <a:ext cx="115824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On the other hand, </a:t>
            </a:r>
            <a:r>
              <a:rPr lang="en-US" altLang="en-US" sz="22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nitration of nitrobenzene </a:t>
            </a: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under similar conditions gives mainly the </a:t>
            </a:r>
            <a:r>
              <a:rPr lang="en-US" altLang="en-US" sz="22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meta </a:t>
            </a: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isomer.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304AB1FD-DB4B-46C8-8FF5-77C71FDC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6824" r="74280" b="9973"/>
          <a:stretch>
            <a:fillRect/>
          </a:stretch>
        </p:blipFill>
        <p:spPr bwMode="auto">
          <a:xfrm>
            <a:off x="3962400" y="2255838"/>
            <a:ext cx="15240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92" t="6824" r="74280" b="99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56701B8F-2514-4193-A954-0BF15CA82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 t="14273" r="40886" b="9705"/>
          <a:stretch>
            <a:fillRect/>
          </a:stretch>
        </p:blipFill>
        <p:spPr bwMode="auto">
          <a:xfrm>
            <a:off x="4635500" y="4937125"/>
            <a:ext cx="17653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182" t="14273" r="40886" b="97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8" name="Rectangle 6">
            <a:extLst>
              <a:ext uri="{FF2B5EF4-FFF2-40B4-BE49-F238E27FC236}">
                <a16:creationId xmlns:a16="http://schemas.microsoft.com/office/drawing/2014/main" id="{C182B797-40D5-4491-A737-2C28FC3C6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25" y="1778000"/>
            <a:ext cx="115776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altLang="en-US" sz="22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Nitration of toluene </a:t>
            </a: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gives mainly a mixture of </a:t>
            </a:r>
            <a:r>
              <a:rPr lang="en-US" altLang="en-US" sz="22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o</a:t>
            </a: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- and </a:t>
            </a:r>
            <a:r>
              <a:rPr lang="en-US" altLang="en-US" sz="22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p</a:t>
            </a: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-nitrotoluene.</a:t>
            </a:r>
          </a:p>
        </p:txBody>
      </p:sp>
      <p:pic>
        <p:nvPicPr>
          <p:cNvPr id="23559" name="Picture 7">
            <a:extLst>
              <a:ext uri="{FF2B5EF4-FFF2-40B4-BE49-F238E27FC236}">
                <a16:creationId xmlns:a16="http://schemas.microsoft.com/office/drawing/2014/main" id="{B2DC5BD0-A125-41A3-977A-B1CD0E3D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2" t="6824" r="30775" b="9973"/>
          <a:stretch>
            <a:fillRect/>
          </a:stretch>
        </p:blipFill>
        <p:spPr bwMode="auto">
          <a:xfrm>
            <a:off x="5486400" y="2255838"/>
            <a:ext cx="29083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532" t="6824" r="30775" b="99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0" name="Picture 8">
            <a:extLst>
              <a:ext uri="{FF2B5EF4-FFF2-40B4-BE49-F238E27FC236}">
                <a16:creationId xmlns:a16="http://schemas.microsoft.com/office/drawing/2014/main" id="{079A1559-2ABD-489F-9D7D-3F09560B0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5" t="14273" r="2034" b="9705"/>
          <a:stretch>
            <a:fillRect/>
          </a:stretch>
        </p:blipFill>
        <p:spPr bwMode="auto">
          <a:xfrm>
            <a:off x="6400800" y="4937125"/>
            <a:ext cx="1360488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8725" t="14273" r="2034" b="970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FF452164-880E-4CD6-8EE9-2B0A569CF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solidFill>
                  <a:srgbClr val="454551"/>
                </a:solidFill>
                <a:latin typeface="Franklin Gothic Medium" panose="020B0603020102020204" pitchFamily="34" charset="0"/>
              </a:rPr>
              <a:t>Disubstituted Benzenes: Orientation &amp; Reactivity</a:t>
            </a:r>
          </a:p>
        </p:txBody>
      </p:sp>
      <p:sp>
        <p:nvSpPr>
          <p:cNvPr id="45059" name="Slide Number Placeholder 5">
            <a:extLst>
              <a:ext uri="{FF2B5EF4-FFF2-40B4-BE49-F238E27FC236}">
                <a16:creationId xmlns:a16="http://schemas.microsoft.com/office/drawing/2014/main" id="{8F9E1696-3BAE-4523-A993-C5BB334E9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63E58FC-12E4-4BBD-8F98-5C5CECA9F347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187B23AA-3E62-4107-957F-B97AEC2BC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10985" r="1601" b="3947"/>
          <a:stretch>
            <a:fillRect/>
          </a:stretch>
        </p:blipFill>
        <p:spPr bwMode="auto">
          <a:xfrm>
            <a:off x="762000" y="1673225"/>
            <a:ext cx="4476750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402" t="10985" r="1601" b="394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1" name="Rectangle 3">
            <a:extLst>
              <a:ext uri="{FF2B5EF4-FFF2-40B4-BE49-F238E27FC236}">
                <a16:creationId xmlns:a16="http://schemas.microsoft.com/office/drawing/2014/main" id="{C5644676-FA67-4752-9E51-9DC8DBC57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8" y="1106488"/>
            <a:ext cx="115776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Directing and Activating Effects of Common Functional Groups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9925ABE6-8A17-4142-A361-1F8891C65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963863"/>
            <a:ext cx="6650038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"/>
            </a:pPr>
            <a:r>
              <a:rPr lang="en-US" altLang="en-US" sz="2200" b="1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Substituents that </a:t>
            </a:r>
            <a:r>
              <a:rPr lang="en-US" altLang="en-US" sz="2200" b="1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release electrons </a:t>
            </a:r>
            <a:r>
              <a:rPr lang="en-US" altLang="en-US" sz="2200" b="1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to the ring will </a:t>
            </a:r>
            <a:r>
              <a:rPr lang="en-US" altLang="en-US" sz="2200" b="1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activate the ring </a:t>
            </a:r>
            <a:r>
              <a:rPr lang="en-US" altLang="en-US" sz="2200" b="1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toward electrophilic substitution.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E0A5557-8AB1-485E-B171-7AB573198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878263"/>
            <a:ext cx="6650038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"/>
            </a:pPr>
            <a:r>
              <a:rPr lang="en-US" altLang="en-US" sz="2200" b="1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Substituents that </a:t>
            </a:r>
            <a:r>
              <a:rPr lang="en-US" altLang="en-US" sz="2200" b="1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withdraw electrons </a:t>
            </a:r>
            <a:r>
              <a:rPr lang="en-US" altLang="en-US" sz="2200" b="1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from the ring will </a:t>
            </a:r>
            <a:r>
              <a:rPr lang="en-US" altLang="en-US" sz="2200" b="1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deactivate the ring </a:t>
            </a:r>
            <a:r>
              <a:rPr lang="en-US" altLang="en-US" sz="2200" b="1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toward electrophilic substitution.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EE3E8996-3488-4394-BEF8-D80EAA63E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solidFill>
                  <a:srgbClr val="454551"/>
                </a:solidFill>
                <a:latin typeface="Franklin Gothic Medium" panose="020B0603020102020204" pitchFamily="34" charset="0"/>
              </a:rPr>
              <a:t>Side-Chain Reactions of Benzene-Derivatives</a:t>
            </a:r>
          </a:p>
        </p:txBody>
      </p:sp>
      <p:sp>
        <p:nvSpPr>
          <p:cNvPr id="47107" name="Slide Number Placeholder 5">
            <a:extLst>
              <a:ext uri="{FF2B5EF4-FFF2-40B4-BE49-F238E27FC236}">
                <a16:creationId xmlns:a16="http://schemas.microsoft.com/office/drawing/2014/main" id="{975D26CB-E13C-46DB-A5E1-082E2BEA82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5083CB3-FA9A-436E-9F0F-5E0CB3F00D12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B3BA6A9-D678-42D6-AE33-AA35B1423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246188"/>
            <a:ext cx="59182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1. Halogenation of an Alkyl Side Chain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569D3124-E031-4F50-A519-A46D60DA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400"/>
            <a:ext cx="546417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CDCA6FFA-A278-43FA-B279-B3C62FF80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99"/>
          <a:stretch>
            <a:fillRect/>
          </a:stretch>
        </p:blipFill>
        <p:spPr bwMode="auto">
          <a:xfrm>
            <a:off x="533400" y="3962400"/>
            <a:ext cx="1752600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78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9DA5BDD3-A89B-4C8E-9F71-6CED3D8C9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80"/>
          <a:stretch>
            <a:fillRect/>
          </a:stretch>
        </p:blipFill>
        <p:spPr bwMode="auto">
          <a:xfrm>
            <a:off x="4495800" y="1989138"/>
            <a:ext cx="1905000" cy="15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481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2F231A86-C824-413B-A55C-053F50F19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0"/>
          <a:stretch>
            <a:fillRect/>
          </a:stretch>
        </p:blipFill>
        <p:spPr bwMode="auto">
          <a:xfrm>
            <a:off x="6400800" y="1989138"/>
            <a:ext cx="1746250" cy="150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24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7" name="Picture 7">
            <a:extLst>
              <a:ext uri="{FF2B5EF4-FFF2-40B4-BE49-F238E27FC236}">
                <a16:creationId xmlns:a16="http://schemas.microsoft.com/office/drawing/2014/main" id="{40CDE692-9BD2-473A-8DC9-A4ADA87C6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3"/>
          <a:stretch>
            <a:fillRect/>
          </a:stretch>
        </p:blipFill>
        <p:spPr bwMode="auto">
          <a:xfrm>
            <a:off x="2286000" y="3962400"/>
            <a:ext cx="3708400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0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4E280135-BC85-49E9-AEDE-1E86E052FE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solidFill>
                  <a:srgbClr val="454551"/>
                </a:solidFill>
                <a:latin typeface="Franklin Gothic Medium" panose="020B0603020102020204" pitchFamily="34" charset="0"/>
              </a:rPr>
              <a:t>Side-Chain Reactions of Benzene-Derivatives</a:t>
            </a:r>
          </a:p>
        </p:txBody>
      </p:sp>
      <p:sp>
        <p:nvSpPr>
          <p:cNvPr id="49155" name="Slide Number Placeholder 5">
            <a:extLst>
              <a:ext uri="{FF2B5EF4-FFF2-40B4-BE49-F238E27FC236}">
                <a16:creationId xmlns:a16="http://schemas.microsoft.com/office/drawing/2014/main" id="{9E04DB6D-6E60-4C0B-9CD4-8B1725830A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1463E6F-37A0-4F56-81AB-8DBFCBB48BD3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0DBFE4A-5D13-4337-8EC4-053596E8B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246188"/>
            <a:ext cx="56896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080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2. Oxidation of an Alkyl Side Chain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F9321DBB-F7BB-4ABC-B21C-35683DE8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1855788"/>
            <a:ext cx="112728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Conversion into a carboxyl group, </a:t>
            </a:r>
            <a:r>
              <a:rPr lang="en-US" altLang="en-US" sz="2200">
                <a:solidFill>
                  <a:srgbClr val="00B0F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-COOH</a:t>
            </a: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, by treatment with </a:t>
            </a:r>
            <a:r>
              <a:rPr lang="en-US" altLang="en-US" sz="22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hot potassium permanganate</a:t>
            </a: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D26E7E11-66C5-4A9E-9EBB-F199992AC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2266950"/>
            <a:ext cx="11272838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Regardless the </a:t>
            </a:r>
            <a:r>
              <a:rPr lang="en-US" altLang="en-US" sz="2200">
                <a:solidFill>
                  <a:srgbClr val="00B0F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length of the alkyl chain</a:t>
            </a:r>
            <a:r>
              <a:rPr lang="en-US" altLang="en-US" sz="22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, the product is always the same.</a:t>
            </a: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98B35412-F8F8-4D0D-9BFD-2B2945CF3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91000"/>
            <a:ext cx="4800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0" name="Picture 6">
            <a:extLst>
              <a:ext uri="{FF2B5EF4-FFF2-40B4-BE49-F238E27FC236}">
                <a16:creationId xmlns:a16="http://schemas.microsoft.com/office/drawing/2014/main" id="{246DA2FC-E3CB-4496-883F-A45C05558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2776538"/>
            <a:ext cx="2671763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1D781ED4-548A-4DA8-BD76-CE2C0FFFE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latin typeface="Franklin Gothic Medium" panose="020B0603020102020204" pitchFamily="34" charset="0"/>
              </a:rPr>
              <a:t>The Structure of Benzene Ring</a:t>
            </a:r>
          </a:p>
        </p:txBody>
      </p:sp>
      <p:sp>
        <p:nvSpPr>
          <p:cNvPr id="8195" name="Slide Number Placeholder 5">
            <a:extLst>
              <a:ext uri="{FF2B5EF4-FFF2-40B4-BE49-F238E27FC236}">
                <a16:creationId xmlns:a16="http://schemas.microsoft.com/office/drawing/2014/main" id="{A6C7203D-EE7D-48EB-93FB-FBAF0E1A5C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869733F-93BF-42C4-9B4F-C94AB79241F2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A41A8194-ABB7-4759-B5EF-804003B2D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1295400"/>
            <a:ext cx="1158240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altLang="en-US" sz="2400" b="1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Benzene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, C</a:t>
            </a:r>
            <a:r>
              <a:rPr lang="en-US" altLang="en-US" sz="2400" baseline="-250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6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H</a:t>
            </a:r>
            <a:r>
              <a:rPr lang="en-US" altLang="en-US" sz="2400" baseline="-250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6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, is the parent hydrocarbon of the especially stable compounds known as </a:t>
            </a:r>
            <a:r>
              <a:rPr lang="en-US" altLang="en-US" sz="2400" b="1">
                <a:solidFill>
                  <a:srgbClr val="0066FF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aromatic compounds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.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D13B8AD-26B3-43D3-BAAF-32FC9969C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3282950"/>
            <a:ext cx="11582400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613"/>
              </a:spcAft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It does not undergo the typical addition reactions of alkenes or alkynes.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spcAft>
                <a:spcPts val="613"/>
              </a:spcAft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Instead, </a:t>
            </a:r>
            <a:r>
              <a:rPr lang="en-US" altLang="en-US" sz="2400" b="1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benzene</a:t>
            </a:r>
            <a:r>
              <a:rPr lang="en-US" altLang="en-US" sz="24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 reacts mainly by </a:t>
            </a:r>
            <a:r>
              <a:rPr lang="en-US" altLang="en-US" sz="2400" i="1">
                <a:solidFill>
                  <a:srgbClr val="2F0BE5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substitution </a:t>
            </a:r>
            <a:r>
              <a:rPr lang="en-US" altLang="en-US" sz="2400">
                <a:solidFill>
                  <a:srgbClr val="2F0BE5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reactions</a:t>
            </a:r>
            <a:r>
              <a:rPr lang="en-US" altLang="en-US" sz="24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.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F51FF45-DB15-4FB3-8147-50D26BC66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2625725"/>
            <a:ext cx="118110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spcAft>
                <a:spcPts val="613"/>
              </a:spcAft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The carbon-to-hydrogen ratio in </a:t>
            </a:r>
            <a:r>
              <a:rPr lang="en-US" altLang="en-US" sz="2400" b="1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benzene</a:t>
            </a:r>
            <a:r>
              <a:rPr lang="en-US" altLang="en-US" sz="24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, C</a:t>
            </a:r>
            <a:r>
              <a:rPr lang="en-US" altLang="en-US" sz="2400" baseline="-250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6</a:t>
            </a:r>
            <a:r>
              <a:rPr lang="en-US" altLang="en-US" sz="24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H</a:t>
            </a:r>
            <a:r>
              <a:rPr lang="en-US" altLang="en-US" sz="2400" baseline="-250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6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, suggests a </a:t>
            </a:r>
            <a:r>
              <a:rPr lang="en-US" altLang="en-US" sz="2400">
                <a:solidFill>
                  <a:srgbClr val="2F0BE5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highly unsaturated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 structure.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EBA3550A-3D8B-406F-871A-FC170CC064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latin typeface="Franklin Gothic Medium" panose="020B0603020102020204" pitchFamily="34" charset="0"/>
              </a:rPr>
              <a:t>The Kekulé Structure of Benzene</a:t>
            </a:r>
          </a:p>
        </p:txBody>
      </p:sp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913B3DF4-4167-41EE-8213-397B42D46B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1978DB8-C8A0-4486-9B09-B1370BE13100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2EA19DCE-0790-424E-BEF7-8F5B2C858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10150"/>
            <a:ext cx="33528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BAE90AFB-962C-459C-9ECF-451433036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888" y="1231900"/>
            <a:ext cx="118110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He suggested that </a:t>
            </a:r>
            <a:r>
              <a:rPr lang="en-US" altLang="en-US" sz="24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six carbon atoms are located at the corners 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of a </a:t>
            </a:r>
            <a:r>
              <a:rPr lang="en-US" altLang="en-US" sz="24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regular hexagon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, with one hydrogen atom attached to each carbon atom.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To give each carbon atom a valence of 4, he suggested that </a:t>
            </a:r>
            <a:r>
              <a:rPr lang="en-US" altLang="en-US" sz="24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single and double bonds alternate around the ring 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(what we now call a </a:t>
            </a:r>
            <a:r>
              <a:rPr lang="en-US" altLang="en-US" sz="2400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conjugated </a:t>
            </a:r>
            <a:r>
              <a:rPr lang="en-US" altLang="en-US" sz="24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system of double bonds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).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4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All of thebcarbon–carbon </a:t>
            </a:r>
            <a:r>
              <a:rPr lang="en-US" altLang="en-US" sz="2400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bond lengths are identical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: 1.39 Å, intermediate between typical single (1.54 Å) and double (1.34 Å) carbon–carbon bond lengths. </a:t>
            </a:r>
          </a:p>
        </p:txBody>
      </p:sp>
      <p:sp>
        <p:nvSpPr>
          <p:cNvPr id="10246" name="Rectangle 4">
            <a:extLst>
              <a:ext uri="{FF2B5EF4-FFF2-40B4-BE49-F238E27FC236}">
                <a16:creationId xmlns:a16="http://schemas.microsoft.com/office/drawing/2014/main" id="{DA338E85-44BF-4A64-86B0-19BE4B638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-76200"/>
            <a:ext cx="617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rPr>
              <a:t>The Structure of Benzene Ring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0C16AEA3-C041-4244-AC0E-D52A793B9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10150"/>
            <a:ext cx="2992438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2E80A205-F975-4996-A66B-0C7BB6F8D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solidFill>
                  <a:srgbClr val="454551"/>
                </a:solidFill>
                <a:latin typeface="Franklin Gothic Medium" panose="020B0603020102020204" pitchFamily="34" charset="0"/>
              </a:rPr>
              <a:t>Orbital Model for Benzene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F50BA5AF-470C-485D-B04B-B3CA1DEE1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9437133-2E1D-4517-8EC3-83CC1D8752DD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597E7438-4FB0-495B-A2E6-CBB1B9892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214438"/>
            <a:ext cx="1157763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Each carbon is therefore </a:t>
            </a:r>
            <a:r>
              <a:rPr lang="en-US" altLang="en-US" sz="2400" i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sp</a:t>
            </a:r>
            <a:r>
              <a:rPr lang="en-US" altLang="en-US" sz="2400" baseline="300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2</a:t>
            </a:r>
            <a:r>
              <a:rPr lang="en-US" altLang="en-US" sz="24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-hybridized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,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14BED94-2494-487F-AAB7-32A51344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747838"/>
            <a:ext cx="1157763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It also explains its hexagonal shape, with H – C - C and C – C - C </a:t>
            </a:r>
            <a:r>
              <a:rPr lang="en-US" altLang="en-US" sz="24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angles of 120°.</a:t>
            </a:r>
          </a:p>
        </p:txBody>
      </p:sp>
      <p:pic>
        <p:nvPicPr>
          <p:cNvPr id="12294" name="Picture 4">
            <a:extLst>
              <a:ext uri="{FF2B5EF4-FFF2-40B4-BE49-F238E27FC236}">
                <a16:creationId xmlns:a16="http://schemas.microsoft.com/office/drawing/2014/main" id="{28C8C58F-19A3-4BDD-9B7F-6D82B1028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706688"/>
            <a:ext cx="5562600" cy="194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5AF28C51-B5E8-49F6-8E94-E24F9363A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3" y="4924425"/>
            <a:ext cx="100584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radeGothicLTStd"/>
                <a:ea typeface="Microsoft YaHei" panose="020B0503020204020204" pitchFamily="34" charset="-122"/>
              </a:rPr>
              <a:t>An orbital representation of the bonding in benzene. Sigma (</a:t>
            </a:r>
            <a:r>
              <a:rPr lang="en-US" altLang="en-US" sz="2000">
                <a:solidFill>
                  <a:srgbClr val="000000"/>
                </a:solidFill>
                <a:latin typeface="WWDOC01"/>
                <a:ea typeface="Microsoft YaHei" panose="020B0503020204020204" pitchFamily="34" charset="-122"/>
              </a:rPr>
              <a:t>s</a:t>
            </a:r>
            <a:r>
              <a:rPr lang="en-US" altLang="en-US" sz="2000">
                <a:solidFill>
                  <a:srgbClr val="000000"/>
                </a:solidFill>
                <a:latin typeface="TradeGothicLTStd"/>
                <a:ea typeface="Microsoft YaHei" panose="020B0503020204020204" pitchFamily="34" charset="-122"/>
              </a:rPr>
              <a:t>) bonds are formed by the end-on overlap of </a:t>
            </a:r>
            <a:r>
              <a:rPr lang="en-US" altLang="en-US" sz="2000" i="1">
                <a:solidFill>
                  <a:srgbClr val="000000"/>
                </a:solidFill>
                <a:latin typeface="TradeGothicLTStd-Obl"/>
                <a:ea typeface="Microsoft YaHei" panose="020B0503020204020204" pitchFamily="34" charset="-122"/>
              </a:rPr>
              <a:t>sp</a:t>
            </a:r>
            <a:r>
              <a:rPr lang="en-US" altLang="en-US" sz="2000" baseline="30000">
                <a:solidFill>
                  <a:srgbClr val="000000"/>
                </a:solidFill>
                <a:latin typeface="TradeGothicLTStd"/>
                <a:ea typeface="Microsoft YaHei" panose="020B0503020204020204" pitchFamily="34" charset="-122"/>
              </a:rPr>
              <a:t>2</a:t>
            </a:r>
            <a:r>
              <a:rPr lang="en-US" altLang="en-US" sz="2000">
                <a:solidFill>
                  <a:srgbClr val="000000"/>
                </a:solidFill>
                <a:latin typeface="TradeGothicLTStd"/>
                <a:ea typeface="Microsoft YaHei" panose="020B0503020204020204" pitchFamily="34" charset="-122"/>
              </a:rPr>
              <a:t> orbitals.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TradeGothicLTStd"/>
                <a:ea typeface="Microsoft YaHei" panose="020B0503020204020204" pitchFamily="34" charset="-122"/>
              </a:rPr>
              <a:t>In addition, each carbon contributes one electron to the pi (</a:t>
            </a:r>
            <a:r>
              <a:rPr lang="en-US" altLang="en-US" sz="2000">
                <a:solidFill>
                  <a:srgbClr val="000000"/>
                </a:solidFill>
                <a:latin typeface="WWDOC01"/>
                <a:ea typeface="Microsoft YaHei" panose="020B0503020204020204" pitchFamily="34" charset="-122"/>
              </a:rPr>
              <a:t>p</a:t>
            </a:r>
            <a:r>
              <a:rPr lang="en-US" altLang="en-US" sz="2000">
                <a:solidFill>
                  <a:srgbClr val="000000"/>
                </a:solidFill>
                <a:latin typeface="TradeGothicLTStd"/>
                <a:ea typeface="Microsoft YaHei" panose="020B0503020204020204" pitchFamily="34" charset="-122"/>
              </a:rPr>
              <a:t>) system by lateral overlap of its </a:t>
            </a:r>
            <a:r>
              <a:rPr lang="en-US" altLang="en-US" sz="2000" i="1">
                <a:solidFill>
                  <a:srgbClr val="000000"/>
                </a:solidFill>
                <a:latin typeface="TradeGothicLTStd-Obl"/>
                <a:ea typeface="Microsoft YaHei" panose="020B0503020204020204" pitchFamily="34" charset="-122"/>
              </a:rPr>
              <a:t>p </a:t>
            </a:r>
            <a:r>
              <a:rPr lang="en-US" altLang="en-US" sz="2000">
                <a:solidFill>
                  <a:srgbClr val="000000"/>
                </a:solidFill>
                <a:latin typeface="TradeGothicLTStd"/>
                <a:ea typeface="Microsoft YaHei" panose="020B0503020204020204" pitchFamily="34" charset="-122"/>
              </a:rPr>
              <a:t>orbital with the </a:t>
            </a:r>
            <a:r>
              <a:rPr lang="en-US" altLang="en-US" sz="2000" i="1">
                <a:solidFill>
                  <a:srgbClr val="000000"/>
                </a:solidFill>
                <a:latin typeface="TradeGothicLTStd-Obl"/>
                <a:ea typeface="Microsoft YaHei" panose="020B0503020204020204" pitchFamily="34" charset="-122"/>
              </a:rPr>
              <a:t>p </a:t>
            </a:r>
            <a:r>
              <a:rPr lang="en-US" altLang="en-US" sz="2000">
                <a:solidFill>
                  <a:srgbClr val="000000"/>
                </a:solidFill>
                <a:latin typeface="TradeGothicLTStd"/>
                <a:ea typeface="Microsoft YaHei" panose="020B0503020204020204" pitchFamily="34" charset="-122"/>
              </a:rPr>
              <a:t>orbitals of its two neighbors.</a:t>
            </a:r>
          </a:p>
        </p:txBody>
      </p:sp>
      <p:sp>
        <p:nvSpPr>
          <p:cNvPr id="12296" name="Rectangle 6">
            <a:extLst>
              <a:ext uri="{FF2B5EF4-FFF2-40B4-BE49-F238E27FC236}">
                <a16:creationId xmlns:a16="http://schemas.microsoft.com/office/drawing/2014/main" id="{83224022-48FA-40B9-A549-D75F38D86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-76200"/>
            <a:ext cx="6172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Franklin Gothic Medium" panose="020B0603020102020204" pitchFamily="34" charset="0"/>
                <a:ea typeface="Microsoft YaHei" panose="020B0503020204020204" pitchFamily="34" charset="-122"/>
              </a:rPr>
              <a:t>The Structure of Benzene Ring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4974755E-FA5F-40E7-850D-EF8C6F2FA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solidFill>
                  <a:srgbClr val="454551"/>
                </a:solidFill>
                <a:latin typeface="Franklin Gothic Medium" panose="020B0603020102020204" pitchFamily="34" charset="0"/>
              </a:rPr>
              <a:t>Symbols for Benzene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85DA41BD-77D8-4535-9CE5-41CEDE909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B7D9118-860A-4A75-A7F3-6A5AF31AB5B1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52F5A4EE-AFEF-4BF6-97F5-36E8BCA91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3" y="1295400"/>
            <a:ext cx="11572875" cy="243681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>
            <a:spAutoFit/>
          </a:bodyPr>
          <a:lstStyle>
            <a:lvl1pPr marL="342900" indent="-342900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13"/>
              </a:spcAft>
              <a:buClr>
                <a:srgbClr val="FF0000"/>
              </a:buClr>
              <a:buFont typeface="Courier New" panose="02070309020205020404" pitchFamily="49" charset="0"/>
              <a:buChar char="o"/>
              <a:defRPr/>
            </a:pPr>
            <a:r>
              <a:rPr lang="en-US" altLang="en-US" sz="2400" b="1">
                <a:solidFill>
                  <a:srgbClr val="FF0000"/>
                </a:solidFill>
                <a:latin typeface="Franklin Gothic Book" panose="020B0503020102020204" pitchFamily="34" charset="0"/>
              </a:rPr>
              <a:t>Two symbols are used to represent benzene. </a:t>
            </a:r>
          </a:p>
          <a:p>
            <a:pPr marL="6858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13"/>
              </a:spcAft>
              <a:buFont typeface="Wingdings" panose="05000000000000000000" pitchFamily="2" charset="2"/>
              <a:buChar char=""/>
              <a:defRPr/>
            </a:pPr>
            <a:r>
              <a:rPr lang="en-US" altLang="en-US" sz="2400">
                <a:latin typeface="Franklin Gothic Book" panose="020B0503020102020204" pitchFamily="34" charset="0"/>
              </a:rPr>
              <a:t>One is the Kekulé structure, and </a:t>
            </a:r>
          </a:p>
          <a:p>
            <a:pPr marL="6858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13"/>
              </a:spcAft>
              <a:buFont typeface="Wingdings" panose="05000000000000000000" pitchFamily="2" charset="2"/>
              <a:buChar char=""/>
              <a:defRPr/>
            </a:pPr>
            <a:r>
              <a:rPr lang="en-US" altLang="en-US" sz="2400">
                <a:latin typeface="Franklin Gothic Book" panose="020B0503020102020204" pitchFamily="34" charset="0"/>
              </a:rPr>
              <a:t>The other is a hexagon with an inscribed circle, to represent the idea of a delocalized pi electron cloud.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D66E7D12-1930-4522-9C21-2A09C23D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61"/>
          <a:stretch>
            <a:fillRect/>
          </a:stretch>
        </p:blipFill>
        <p:spPr bwMode="auto">
          <a:xfrm>
            <a:off x="4495800" y="4038600"/>
            <a:ext cx="1371600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326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461AC779-40DA-4FE9-B584-5FD2BBFF2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0"/>
          <a:stretch>
            <a:fillRect/>
          </a:stretch>
        </p:blipFill>
        <p:spPr bwMode="auto">
          <a:xfrm>
            <a:off x="5867400" y="4038600"/>
            <a:ext cx="2286000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87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6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5A8B11D8-682E-4DD0-B77D-782BDAD06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solidFill>
                  <a:srgbClr val="454551"/>
                </a:solidFill>
                <a:latin typeface="Franklin Gothic Medium" panose="020B0603020102020204" pitchFamily="34" charset="0"/>
              </a:rPr>
              <a:t>Aromatic Character (Armaticity)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5006AC12-5BEC-463D-B56D-0D8BF9D32C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7783621-4F09-43FE-8313-41CAB3001279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4C650CC7-78CE-49D8-AA49-BFA33F214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360488"/>
            <a:ext cx="115776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altLang="en-US" b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Aromatic character (Aromaticity) </a:t>
            </a:r>
            <a:r>
              <a:rPr lang="en-US" altLang="en-US" b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is associated with several structural requirements.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46DE4B1-A2B1-40B4-AC46-3302BD9D2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88" y="2351088"/>
            <a:ext cx="10358437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 typeface="Times New Roman" panose="02020603050405020304" pitchFamily="18" charset="0"/>
              <a:buAutoNum type="arabicParenR"/>
            </a:pPr>
            <a:r>
              <a:rPr lang="en-US" altLang="en-US" sz="2400" b="1" u="sng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Cyclic structure</a:t>
            </a:r>
            <a:r>
              <a:rPr lang="en-US" altLang="en-US" sz="2400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arenR"/>
            </a:pP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Cyclic structure contains what looks like a continuous system of </a:t>
            </a:r>
            <a:r>
              <a:rPr lang="en-US" altLang="en-US" sz="2400" b="1" u="sng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alternating double and single bonds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arenR"/>
            </a:pP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Aromatic compounds must be </a:t>
            </a:r>
            <a:r>
              <a:rPr lang="en-US" altLang="en-US" sz="2400" b="1" u="sng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planar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AutoNum type="arabicParenR"/>
            </a:pP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Aromaticity is possible only if it </a:t>
            </a:r>
            <a:r>
              <a:rPr lang="en-US" altLang="en-US" sz="2400" b="1" u="sng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obeys Hückel’s rule</a:t>
            </a:r>
            <a:r>
              <a:rPr lang="en-US" altLang="en-US" sz="2400" b="1" u="sng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.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C2F8EAD5-4A3F-4B0F-8987-D8BFACF1A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5253038"/>
            <a:ext cx="72802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The number of </a:t>
            </a:r>
            <a:r>
              <a:rPr lang="en-US" altLang="en-US" sz="2400" i="1">
                <a:solidFill>
                  <a:srgbClr val="00B050"/>
                </a:solidFill>
                <a:latin typeface="Symbol" panose="05050102010706020507" pitchFamily="18" charset="2"/>
                <a:ea typeface="Microsoft YaHei" panose="020B0503020204020204" pitchFamily="34" charset="-122"/>
              </a:rPr>
              <a:t></a:t>
            </a:r>
            <a:r>
              <a:rPr lang="en-US" altLang="en-US" sz="2400" i="1">
                <a:solidFill>
                  <a:srgbClr val="00B05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 electrons in the compound = (4n + 2)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3F014903-9A35-4EA1-934F-9E7F518E6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150" y="5786438"/>
            <a:ext cx="5926138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Where </a:t>
            </a:r>
            <a:r>
              <a:rPr lang="en-US" altLang="en-US" sz="2400" i="1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(n 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= 0,1, 2, 3, and so on).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8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C5BB2D25-3EAB-46A3-9DB4-B5BB8E332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solidFill>
                  <a:srgbClr val="454551"/>
                </a:solidFill>
                <a:latin typeface="Franklin Gothic Medium" panose="020B0603020102020204" pitchFamily="34" charset="0"/>
              </a:rPr>
              <a:t>Aromatic Character (Armaticity)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C371F641-582A-4ECD-8DEF-EEFB741B4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8B9ED9-4B7F-4A97-BF39-33D8DB96037B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11266" name="Group 2">
            <a:extLst>
              <a:ext uri="{FF2B5EF4-FFF2-40B4-BE49-F238E27FC236}">
                <a16:creationId xmlns:a16="http://schemas.microsoft.com/office/drawing/2014/main" id="{03B15199-C299-440B-90FB-8AFAEE017AD8}"/>
              </a:ext>
            </a:extLst>
          </p:cNvPr>
          <p:cNvGraphicFramePr>
            <a:graphicFrameLocks noGrp="1"/>
          </p:cNvGraphicFramePr>
          <p:nvPr/>
        </p:nvGraphicFramePr>
        <p:xfrm>
          <a:off x="1619250" y="1438275"/>
          <a:ext cx="9156700" cy="438150"/>
        </p:xfrm>
        <a:graphic>
          <a:graphicData uri="http://schemas.openxmlformats.org/drawingml/2006/table">
            <a:tbl>
              <a:tblPr/>
              <a:tblGrid>
                <a:gridCol w="6605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8150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 sz="2800"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 sz="2000"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 sz="1600"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9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rPr>
                        <a:t>Structure and name of aromatic compound</a:t>
                      </a:r>
                    </a:p>
                  </a:txBody>
                  <a:tcPr marT="45489" marB="45489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AE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 sz="2800"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 sz="2000"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 sz="1600"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9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rPr>
                        <a:t>4</a:t>
                      </a:r>
                      <a:r>
                        <a:rPr kumimoji="0" lang="en-US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rPr>
                        <a:t>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rPr>
                        <a:t> + 2</a:t>
                      </a:r>
                    </a:p>
                  </a:txBody>
                  <a:tcPr marT="45489" marB="45489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AE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 sz="2800"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 sz="2000"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 sz="1600"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9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</a:tabLst>
                      </a:pPr>
                      <a:r>
                        <a:rPr kumimoji="0" lang="en-US" alt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rPr>
                        <a:t>n</a:t>
                      </a:r>
                    </a:p>
                  </a:txBody>
                  <a:tcPr marT="45489" marB="45489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A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280" name="Group 16">
            <a:extLst>
              <a:ext uri="{FF2B5EF4-FFF2-40B4-BE49-F238E27FC236}">
                <a16:creationId xmlns:a16="http://schemas.microsoft.com/office/drawing/2014/main" id="{8930AC03-0BED-4A22-BC62-512289622019}"/>
              </a:ext>
            </a:extLst>
          </p:cNvPr>
          <p:cNvGraphicFramePr>
            <a:graphicFrameLocks noGrp="1"/>
          </p:cNvGraphicFramePr>
          <p:nvPr/>
        </p:nvGraphicFramePr>
        <p:xfrm>
          <a:off x="8183563" y="1916113"/>
          <a:ext cx="2571750" cy="439737"/>
        </p:xfrm>
        <a:graphic>
          <a:graphicData uri="http://schemas.openxmlformats.org/drawingml/2006/table">
            <a:tbl>
              <a:tblPr/>
              <a:tblGrid>
                <a:gridCol w="165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737"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</a:tabLst>
                        <a:defRPr sz="2800"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</a:tabLst>
                        <a:defRPr sz="2000"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</a:tabLst>
                        <a:defRPr sz="1600"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9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rPr>
                        <a:t>6</a:t>
                      </a:r>
                    </a:p>
                  </a:txBody>
                  <a:tcPr marT="45654" marB="4565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AE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5000"/>
                        </a:lnSpc>
                        <a:spcBef>
                          <a:spcPts val="1425"/>
                        </a:spcBef>
                        <a:tabLst>
                          <a:tab pos="914400" algn="l"/>
                          <a:tab pos="1828800" algn="l"/>
                        </a:tabLst>
                        <a:defRPr sz="2800"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5000"/>
                        </a:lnSpc>
                        <a:spcBef>
                          <a:spcPts val="1138"/>
                        </a:spcBef>
                        <a:tabLst>
                          <a:tab pos="914400" algn="l"/>
                          <a:tab pos="1828800" algn="l"/>
                        </a:tabLst>
                        <a:defRPr sz="2000"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5000"/>
                        </a:lnSpc>
                        <a:spcBef>
                          <a:spcPts val="863"/>
                        </a:spcBef>
                        <a:tabLst>
                          <a:tab pos="914400" algn="l"/>
                          <a:tab pos="18288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5000"/>
                        </a:lnSpc>
                        <a:spcBef>
                          <a:spcPts val="575"/>
                        </a:spcBef>
                        <a:tabLst>
                          <a:tab pos="914400" algn="l"/>
                          <a:tab pos="1828800" algn="l"/>
                        </a:tabLst>
                        <a:defRPr sz="1600"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5000"/>
                        </a:lnSpc>
                        <a:spcBef>
                          <a:spcPts val="288"/>
                        </a:spcBef>
                        <a:tabLst>
                          <a:tab pos="914400" algn="l"/>
                          <a:tab pos="18288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fontAlgn="base">
                        <a:lnSpc>
                          <a:spcPct val="95000"/>
                        </a:lnSpc>
                        <a:spcBef>
                          <a:spcPts val="288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914400" algn="l"/>
                          <a:tab pos="1828800" algn="l"/>
                        </a:tabLst>
                        <a:defRPr>
                          <a:solidFill>
                            <a:srgbClr val="454551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1" eaLnBrk="1" fontAlgn="base" latinLnBrk="0" hangingPunct="1">
                        <a:lnSpc>
                          <a:spcPct val="95000"/>
                        </a:lnSpc>
                        <a:spcBef>
                          <a:spcPts val="13"/>
                        </a:spcBef>
                        <a:spcAft>
                          <a:spcPts val="13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914400" algn="l"/>
                          <a:tab pos="18288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rPr>
                        <a:t>1</a:t>
                      </a:r>
                    </a:p>
                  </a:txBody>
                  <a:tcPr marT="45654" marB="45654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DA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290" name="Rectangle 26">
            <a:extLst>
              <a:ext uri="{FF2B5EF4-FFF2-40B4-BE49-F238E27FC236}">
                <a16:creationId xmlns:a16="http://schemas.microsoft.com/office/drawing/2014/main" id="{DE773C4E-58FE-4B1B-880B-A68DECA9B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454400"/>
            <a:ext cx="1524000" cy="455613"/>
          </a:xfrm>
          <a:prstGeom prst="rect">
            <a:avLst/>
          </a:prstGeom>
          <a:noFill/>
          <a:ln w="2556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70C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Examples</a:t>
            </a:r>
          </a:p>
        </p:txBody>
      </p:sp>
      <p:pic>
        <p:nvPicPr>
          <p:cNvPr id="18455" name="Picture 27">
            <a:extLst>
              <a:ext uri="{FF2B5EF4-FFF2-40B4-BE49-F238E27FC236}">
                <a16:creationId xmlns:a16="http://schemas.microsoft.com/office/drawing/2014/main" id="{9647419A-785A-4797-8876-8498B028D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916113"/>
            <a:ext cx="45720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92" name="Picture 28">
            <a:extLst>
              <a:ext uri="{FF2B5EF4-FFF2-40B4-BE49-F238E27FC236}">
                <a16:creationId xmlns:a16="http://schemas.microsoft.com/office/drawing/2014/main" id="{54A68E93-8EA0-446F-8F41-EF5A2ACEF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54400"/>
            <a:ext cx="6540500" cy="3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57" name="TextBox 1">
            <a:extLst>
              <a:ext uri="{FF2B5EF4-FFF2-40B4-BE49-F238E27FC236}">
                <a16:creationId xmlns:a16="http://schemas.microsoft.com/office/drawing/2014/main" id="{6A2D18F6-E237-4AB6-8D25-A393BCEBB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4868863"/>
            <a:ext cx="10064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Not aromatic</a:t>
            </a:r>
          </a:p>
        </p:txBody>
      </p:sp>
      <p:sp>
        <p:nvSpPr>
          <p:cNvPr id="18458" name="TextBox 9">
            <a:extLst>
              <a:ext uri="{FF2B5EF4-FFF2-40B4-BE49-F238E27FC236}">
                <a16:creationId xmlns:a16="http://schemas.microsoft.com/office/drawing/2014/main" id="{EE09B720-8247-4E05-AD77-D1E58EF6C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4868863"/>
            <a:ext cx="10048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Not aromatic</a:t>
            </a:r>
          </a:p>
        </p:txBody>
      </p:sp>
      <p:sp>
        <p:nvSpPr>
          <p:cNvPr id="18459" name="TextBox 10">
            <a:extLst>
              <a:ext uri="{FF2B5EF4-FFF2-40B4-BE49-F238E27FC236}">
                <a16:creationId xmlns:a16="http://schemas.microsoft.com/office/drawing/2014/main" id="{645E33DB-83F9-44FD-8087-F05317163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4288" y="4941888"/>
            <a:ext cx="1006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Not aromatic</a:t>
            </a:r>
          </a:p>
        </p:txBody>
      </p:sp>
      <p:sp>
        <p:nvSpPr>
          <p:cNvPr id="18460" name="TextBox 11">
            <a:extLst>
              <a:ext uri="{FF2B5EF4-FFF2-40B4-BE49-F238E27FC236}">
                <a16:creationId xmlns:a16="http://schemas.microsoft.com/office/drawing/2014/main" id="{2C0808C5-6159-4F0F-9432-DDB92313F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6581775"/>
            <a:ext cx="1004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Not aromatic</a:t>
            </a:r>
          </a:p>
        </p:txBody>
      </p:sp>
      <p:sp>
        <p:nvSpPr>
          <p:cNvPr id="18461" name="TextBox 12">
            <a:extLst>
              <a:ext uri="{FF2B5EF4-FFF2-40B4-BE49-F238E27FC236}">
                <a16:creationId xmlns:a16="http://schemas.microsoft.com/office/drawing/2014/main" id="{83F75422-8FE9-406F-AFF1-A665023D4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6581775"/>
            <a:ext cx="1006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Not aromatic</a:t>
            </a:r>
          </a:p>
        </p:txBody>
      </p:sp>
      <p:sp>
        <p:nvSpPr>
          <p:cNvPr id="18462" name="TextBox 13">
            <a:extLst>
              <a:ext uri="{FF2B5EF4-FFF2-40B4-BE49-F238E27FC236}">
                <a16:creationId xmlns:a16="http://schemas.microsoft.com/office/drawing/2014/main" id="{BD6760C7-47BA-4080-9FC9-219B9C49F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6581775"/>
            <a:ext cx="1006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Not aromatic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1" fill="hold"/>
                                        <p:tgtEl>
                                          <p:spTgt spid="1128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4F4B3CC7-AFF3-4310-A0EF-864681239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</a:pPr>
            <a:r>
              <a:rPr lang="en-US" altLang="en-US" sz="3600" b="1">
                <a:solidFill>
                  <a:srgbClr val="454551"/>
                </a:solidFill>
                <a:latin typeface="Franklin Gothic Medium" panose="020B0603020102020204" pitchFamily="34" charset="0"/>
              </a:rPr>
              <a:t>Nomenclature of Aromatic Compounds</a:t>
            </a: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235A9F99-47E3-4CB0-A057-631AF8179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3124521-6BAD-4BF7-810B-47740960FE7C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A1419922-075A-40EC-8C9E-7BEB9CB1C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t="33322" r="6772" b="6062"/>
          <a:stretch>
            <a:fillRect/>
          </a:stretch>
        </p:blipFill>
        <p:spPr bwMode="auto">
          <a:xfrm>
            <a:off x="3200400" y="1963738"/>
            <a:ext cx="6396038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731" t="33322" r="6772" b="60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>
            <a:extLst>
              <a:ext uri="{FF2B5EF4-FFF2-40B4-BE49-F238E27FC236}">
                <a16:creationId xmlns:a16="http://schemas.microsoft.com/office/drawing/2014/main" id="{C6EEC0FB-8BC4-4F97-BCEF-3A2EA63A5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t="19579" r="10373" b="12756"/>
          <a:stretch>
            <a:fillRect/>
          </a:stretch>
        </p:blipFill>
        <p:spPr bwMode="auto">
          <a:xfrm>
            <a:off x="3505200" y="4038600"/>
            <a:ext cx="55626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9775" t="19579" r="10373" b="1275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EF441096-C4F9-4975-BC94-94E0D76B8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150938"/>
            <a:ext cx="11577638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Monosubstituted benzenes 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that do not have common names accepted by IUPAC are named as derivatives of benzene. 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1783CE4F-1714-4803-B89A-1DB57E1D3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3397250"/>
            <a:ext cx="11577638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altLang="en-US" sz="2400" b="1">
                <a:solidFill>
                  <a:srgbClr val="FF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Monosubstituted benzenes </a:t>
            </a:r>
            <a:r>
              <a:rPr lang="en-US" altLang="en-US" sz="2400">
                <a:solidFill>
                  <a:srgbClr val="000000"/>
                </a:solidFill>
                <a:latin typeface="Franklin Gothic Book" panose="020B0503020102020204" pitchFamily="34" charset="0"/>
                <a:ea typeface="Microsoft YaHei" panose="020B0503020204020204" pitchFamily="34" charset="-122"/>
              </a:rPr>
              <a:t>that have common names are accepted by IUPAC (parent compounds).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1163</Words>
  <Application>Microsoft Office PowerPoint</Application>
  <PresentationFormat>Widescreen</PresentationFormat>
  <Paragraphs>161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Calibri</vt:lpstr>
      <vt:lpstr>Arial</vt:lpstr>
      <vt:lpstr>Calibri Light</vt:lpstr>
      <vt:lpstr>Times New Roman</vt:lpstr>
      <vt:lpstr>Segoe UI</vt:lpstr>
      <vt:lpstr>Franklin Gothic Medium</vt:lpstr>
      <vt:lpstr>Tw Cen MT Condensed</vt:lpstr>
      <vt:lpstr>Franklin Gothic Book</vt:lpstr>
      <vt:lpstr>Microsoft YaHei</vt:lpstr>
      <vt:lpstr>Courier New</vt:lpstr>
      <vt:lpstr>TradeGothicLTStd</vt:lpstr>
      <vt:lpstr>WWDOC01</vt:lpstr>
      <vt:lpstr>TradeGothicLTStd-Obl</vt:lpstr>
      <vt:lpstr>Wingdings</vt:lpstr>
      <vt:lpstr>Symbol</vt:lpstr>
      <vt:lpstr>TradeGothicLTStd-BoldExt</vt:lpstr>
      <vt:lpstr>Office Theme</vt:lpstr>
      <vt:lpstr>Dr. Mohamed El-Newehy Chemistry Department, College of Science, King Saud University http://fac.ksu.edu.sa/melnewehy/home   </vt:lpstr>
      <vt:lpstr>PowerPoint Presentation</vt:lpstr>
      <vt:lpstr>The Structure of Benzene Ring</vt:lpstr>
      <vt:lpstr>The Kekulé Structure of Benzene</vt:lpstr>
      <vt:lpstr>Orbital Model for Benzene</vt:lpstr>
      <vt:lpstr>Symbols for Benzene</vt:lpstr>
      <vt:lpstr>Aromatic Character (Armaticity)</vt:lpstr>
      <vt:lpstr>Aromatic Character (Armaticity)</vt:lpstr>
      <vt:lpstr>Nomenclature of Aromatic Compounds</vt:lpstr>
      <vt:lpstr>Nomenclature of Aromatic Compounds</vt:lpstr>
      <vt:lpstr>Nomenclature of Aromatic Compounds</vt:lpstr>
      <vt:lpstr>Nomenclature of Aromatic Compounds</vt:lpstr>
      <vt:lpstr>A) Electrophilic Aromatic Substitution</vt:lpstr>
      <vt:lpstr>A) Electrophilic Aromatic Substitution</vt:lpstr>
      <vt:lpstr>A) Electrophilic Aromatic Substitution</vt:lpstr>
      <vt:lpstr>A) Electrophilic Aromatic Substitution</vt:lpstr>
      <vt:lpstr>A) Electrophilic Aromatic Substitution</vt:lpstr>
      <vt:lpstr>A) Electrophilic Aromatic Substitution</vt:lpstr>
      <vt:lpstr>A) Electrophilic Aromatic Substitution</vt:lpstr>
      <vt:lpstr>Disubstituted Benzenes: Orientation</vt:lpstr>
      <vt:lpstr>Disubstituted Benzenes: Orientation &amp; Reactivity</vt:lpstr>
      <vt:lpstr>Side-Chain Reactions of Benzene-Derivatives</vt:lpstr>
      <vt:lpstr>Side-Chain Reactions of Benzene-Derivatives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Mohamed El-Newehy Chemistry Department, College of Science, King Saud University http://fac.ksu.edu.sa/melnewehy/home</dc:title>
  <dc:creator>Sultan Saad Almadhhi</dc:creator>
  <cp:lastModifiedBy>Sultan Saad Almadhhi</cp:lastModifiedBy>
  <cp:revision>5</cp:revision>
  <cp:lastPrinted>1601-01-01T00:00:00Z</cp:lastPrinted>
  <dcterms:created xsi:type="dcterms:W3CDTF">2018-01-06T12:05:08Z</dcterms:created>
  <dcterms:modified xsi:type="dcterms:W3CDTF">2025-08-24T14:06:13Z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Notes">
    <vt:r8>2</vt:r8>
  </property>
  <property fmtid="{D5CDD505-2E9C-101B-9397-08002B2CF9AE}" pid="4" name="PresentationFormat">
    <vt:lpwstr>Widescreen</vt:lpwstr>
  </property>
  <property fmtid="{D5CDD505-2E9C-101B-9397-08002B2CF9AE}" pid="5" name="Slides">
    <vt:r8>24</vt:r8>
  </property>
  <property fmtid="{D5CDD505-2E9C-101B-9397-08002B2CF9AE}" pid="6" name="_TemplateID">
    <vt:lpwstr>TC100851999990</vt:lpwstr>
  </property>
</Properties>
</file>