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62"/>
  </p:notesMasterIdLst>
  <p:handoutMasterIdLst>
    <p:handoutMasterId r:id="rId63"/>
  </p:handoutMasterIdLst>
  <p:sldIdLst>
    <p:sldId id="256" r:id="rId3"/>
    <p:sldId id="283" r:id="rId4"/>
    <p:sldId id="344" r:id="rId5"/>
    <p:sldId id="282" r:id="rId6"/>
    <p:sldId id="284" r:id="rId7"/>
    <p:sldId id="345" r:id="rId8"/>
    <p:sldId id="336" r:id="rId9"/>
    <p:sldId id="338" r:id="rId10"/>
    <p:sldId id="339" r:id="rId11"/>
    <p:sldId id="340" r:id="rId12"/>
    <p:sldId id="341" r:id="rId13"/>
    <p:sldId id="342" r:id="rId14"/>
    <p:sldId id="346" r:id="rId15"/>
    <p:sldId id="350" r:id="rId16"/>
    <p:sldId id="347" r:id="rId17"/>
    <p:sldId id="349" r:id="rId18"/>
    <p:sldId id="351" r:id="rId19"/>
    <p:sldId id="410" r:id="rId20"/>
    <p:sldId id="353" r:id="rId21"/>
    <p:sldId id="380" r:id="rId22"/>
    <p:sldId id="381" r:id="rId23"/>
    <p:sldId id="382" r:id="rId24"/>
    <p:sldId id="383" r:id="rId25"/>
    <p:sldId id="384" r:id="rId26"/>
    <p:sldId id="408" r:id="rId27"/>
    <p:sldId id="409" r:id="rId28"/>
    <p:sldId id="362" r:id="rId29"/>
    <p:sldId id="395" r:id="rId30"/>
    <p:sldId id="396" r:id="rId31"/>
    <p:sldId id="363" r:id="rId32"/>
    <p:sldId id="364" r:id="rId33"/>
    <p:sldId id="365" r:id="rId34"/>
    <p:sldId id="366" r:id="rId35"/>
    <p:sldId id="367" r:id="rId36"/>
    <p:sldId id="397" r:id="rId37"/>
    <p:sldId id="369" r:id="rId38"/>
    <p:sldId id="370" r:id="rId39"/>
    <p:sldId id="371" r:id="rId40"/>
    <p:sldId id="372" r:id="rId41"/>
    <p:sldId id="373" r:id="rId42"/>
    <p:sldId id="378" r:id="rId43"/>
    <p:sldId id="374" r:id="rId44"/>
    <p:sldId id="375" r:id="rId45"/>
    <p:sldId id="376" r:id="rId46"/>
    <p:sldId id="357" r:id="rId47"/>
    <p:sldId id="399" r:id="rId48"/>
    <p:sldId id="356" r:id="rId49"/>
    <p:sldId id="359" r:id="rId50"/>
    <p:sldId id="402" r:id="rId51"/>
    <p:sldId id="405" r:id="rId52"/>
    <p:sldId id="406" r:id="rId53"/>
    <p:sldId id="403" r:id="rId54"/>
    <p:sldId id="404" r:id="rId55"/>
    <p:sldId id="385" r:id="rId56"/>
    <p:sldId id="386" r:id="rId57"/>
    <p:sldId id="400" r:id="rId58"/>
    <p:sldId id="387" r:id="rId59"/>
    <p:sldId id="389" r:id="rId60"/>
    <p:sldId id="401" r:id="rId61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BE5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0" autoAdjust="0"/>
    <p:restoredTop sz="94660"/>
  </p:normalViewPr>
  <p:slideViewPr>
    <p:cSldViewPr>
      <p:cViewPr varScale="1">
        <p:scale>
          <a:sx n="47" d="100"/>
          <a:sy n="47" d="100"/>
        </p:scale>
        <p:origin x="60" y="744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August 24,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90000" t="94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August 24, 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896600" y="6657945"/>
            <a:ext cx="1088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Dr</a:t>
            </a:r>
            <a:r>
              <a:rPr lang="en-US" sz="700" baseline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Mohamed El-Newehy</a:t>
            </a:r>
            <a:endParaRPr lang="en-US" sz="7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244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PRINCIPLES OF ORGANIC CHEMISTRY 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CHEMICAL ENGINEERING’ STUDENTS, COLLEGE OF ENGINEERING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101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28600"/>
            <a:ext cx="1676400" cy="64401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5C200AA-4D6C-4C3F-BC48-00D78754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694287"/>
            <a:ext cx="627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CHAPTER 3. Alkenes, Alkynes and </a:t>
            </a:r>
            <a:r>
              <a:rPr lang="en-US" sz="3600" b="1" dirty="0">
                <a:solidFill>
                  <a:srgbClr val="FF0000"/>
                </a:solidFill>
              </a:rPr>
              <a:t>Conjugate Dienes</a:t>
            </a:r>
            <a:endParaRPr lang="en-US" sz="36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8EA3D6-D763-40A5-9E1E-65B07EEB028F}"/>
              </a:ext>
            </a:extLst>
          </p:cNvPr>
          <p:cNvSpPr txBox="1">
            <a:spLocks/>
          </p:cNvSpPr>
          <p:nvPr/>
        </p:nvSpPr>
        <p:spPr>
          <a:xfrm>
            <a:off x="7412736" y="4844300"/>
            <a:ext cx="4572000" cy="189379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>
                <a:solidFill>
                  <a:srgbClr val="1909E7"/>
                </a:solidFill>
                <a:effectLst/>
                <a:ea typeface="+mn-ea"/>
                <a:cs typeface="+mn-cs"/>
              </a:rPr>
              <a:t>Dr. Mohamed El-Newehy</a:t>
            </a:r>
            <a:br>
              <a:rPr lang="en-US" sz="2800" b="1" cap="none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br>
              <a:rPr lang="en-US" sz="2000" b="1" i="1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en-US" sz="2000" cap="none">
                <a:solidFill>
                  <a:srgbClr val="1909E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http://fac.ksu.edu.sa/melnewehy/home   </a:t>
            </a: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671935"/>
            <a:ext cx="1122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We start </a:t>
            </a:r>
            <a:r>
              <a:rPr lang="en-US" sz="2400" dirty="0">
                <a:solidFill>
                  <a:srgbClr val="FF0000"/>
                </a:solidFill>
              </a:rPr>
              <a:t>numbering</a:t>
            </a:r>
            <a:r>
              <a:rPr lang="en-US" sz="2400" dirty="0"/>
              <a:t> the ring with the carbons of the multiple bond.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66213"/>
              </p:ext>
            </p:extLst>
          </p:nvPr>
        </p:nvGraphicFramePr>
        <p:xfrm>
          <a:off x="2514600" y="4120810"/>
          <a:ext cx="7956893" cy="205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S ChemDraw Drawing" r:id="rId3" imgW="6127560" imgH="1582200" progId="ChemDraw.Document.6.0">
                  <p:embed/>
                </p:oleObj>
              </mc:Choice>
              <mc:Fallback>
                <p:oleObj name="CS ChemDraw Drawing" r:id="rId3" imgW="6127560" imgH="1582200" progId="ChemDraw.Document.6.0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20810"/>
                        <a:ext cx="7956893" cy="2052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2133600"/>
            <a:ext cx="11222736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In cyclic alkenes, a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number is not needed to denote the position of the functional group</a:t>
            </a:r>
            <a:r>
              <a:rPr lang="en-US" sz="2400" dirty="0">
                <a:cs typeface="Arial" panose="020B0604020202020204" pitchFamily="34" charset="0"/>
              </a:rPr>
              <a:t>, because the ring is always numbered so that the double bond is between carbons 1 and 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249" y="1131332"/>
            <a:ext cx="225775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Cycloalkenes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8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2589074"/>
            <a:ext cx="11222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  <a:cs typeface="Arial" panose="020B0604020202020204" pitchFamily="34" charset="0"/>
              </a:rPr>
              <a:t>Example;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marL="457200" algn="just"/>
            <a:r>
              <a:rPr lang="en-US" sz="2400" dirty="0">
                <a:cs typeface="Arial" panose="020B0604020202020204" pitchFamily="34" charset="0"/>
              </a:rPr>
              <a:t>1,6-dichlorocyclohexene is not called 2,3-dicyclohexene because 1,6-dichlorocyclohexene has the lowest substituent number (1), even though it does not have the lowest sum of the substituent numbers (1+6=7 versus 2+3=5).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77602"/>
              </p:ext>
            </p:extLst>
          </p:nvPr>
        </p:nvGraphicFramePr>
        <p:xfrm>
          <a:off x="4191000" y="4582470"/>
          <a:ext cx="4953000" cy="228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S ChemDraw Drawing" r:id="rId3" imgW="3964320" imgH="1825560" progId="ChemDraw.Document.6.0">
                  <p:embed/>
                </p:oleObj>
              </mc:Choice>
              <mc:Fallback>
                <p:oleObj name="CS ChemDraw Drawing" r:id="rId3" imgW="3964320" imgH="1825560" progId="ChemDraw.Document.6.0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582470"/>
                        <a:ext cx="4953000" cy="2282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09249" y="1131332"/>
            <a:ext cx="225775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Cycloalkenes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0" y="1600200"/>
            <a:ext cx="11222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Put the lowest substituent number into the name not in the direction that gives the lowest sum of the substituent numbers.</a:t>
            </a:r>
          </a:p>
        </p:txBody>
      </p:sp>
    </p:spTree>
    <p:extLst>
      <p:ext uri="{BB962C8B-B14F-4D97-AF65-F5344CB8AC3E}">
        <p14:creationId xmlns:p14="http://schemas.microsoft.com/office/powerpoint/2010/main" val="29351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111030"/>
            <a:ext cx="10566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Times New Roman" pitchFamily="18" charset="0"/>
              </a:rPr>
              <a:t>Example: 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Write the structural formula of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4-Isopropyl-3,5-dimethyl-2-octene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221" y="1720802"/>
            <a:ext cx="8223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cs typeface="Times New Roman" pitchFamily="18" charset="0"/>
              </a:rPr>
              <a:t>1) The parent carbon chain is an </a:t>
            </a:r>
            <a:r>
              <a:rPr lang="en-US" sz="2200" b="1" dirty="0" err="1">
                <a:solidFill>
                  <a:srgbClr val="00B050"/>
                </a:solidFill>
                <a:cs typeface="Times New Roman" pitchFamily="18" charset="0"/>
              </a:rPr>
              <a:t>Octene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080811"/>
            <a:ext cx="9372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>
                <a:cs typeface="Times New Roman" pitchFamily="18" charset="0"/>
              </a:rPr>
              <a:t>The double bond is located between the 2</a:t>
            </a:r>
            <a:r>
              <a:rPr lang="en-US" sz="2200" i="1" baseline="30000" dirty="0">
                <a:cs typeface="Times New Roman" pitchFamily="18" charset="0"/>
              </a:rPr>
              <a:t>nd</a:t>
            </a:r>
            <a:r>
              <a:rPr lang="en-US" sz="2200" i="1" dirty="0">
                <a:cs typeface="Times New Roman" pitchFamily="18" charset="0"/>
              </a:rPr>
              <a:t> and 3</a:t>
            </a:r>
            <a:r>
              <a:rPr lang="en-US" sz="2200" i="1" baseline="30000" dirty="0">
                <a:cs typeface="Times New Roman" pitchFamily="18" charset="0"/>
              </a:rPr>
              <a:t>rd</a:t>
            </a:r>
            <a:r>
              <a:rPr lang="en-US" sz="2200" i="1" dirty="0">
                <a:cs typeface="Times New Roman" pitchFamily="18" charset="0"/>
              </a:rPr>
              <a:t> carbons.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400" y="2902803"/>
            <a:ext cx="715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just"/>
            <a:r>
              <a:rPr lang="en-US" sz="2200" dirty="0">
                <a:cs typeface="Times New Roman" pitchFamily="18" charset="0"/>
              </a:rPr>
              <a:t>2) Two </a:t>
            </a:r>
            <a:r>
              <a:rPr lang="en-US" sz="2200" dirty="0">
                <a:solidFill>
                  <a:srgbClr val="00B050"/>
                </a:solidFill>
                <a:cs typeface="Times New Roman" pitchFamily="18" charset="0"/>
              </a:rPr>
              <a:t>methyl groups </a:t>
            </a:r>
            <a:r>
              <a:rPr lang="en-US" sz="2200" dirty="0">
                <a:cs typeface="Times New Roman" pitchFamily="18" charset="0"/>
              </a:rPr>
              <a:t>are attached on the parent carbon chain, one on </a:t>
            </a:r>
            <a:r>
              <a:rPr lang="en-US" sz="2200" dirty="0">
                <a:solidFill>
                  <a:srgbClr val="00B050"/>
                </a:solidFill>
                <a:cs typeface="Times New Roman" pitchFamily="18" charset="0"/>
              </a:rPr>
              <a:t>carbon 3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and the other on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cs typeface="Times New Roman" pitchFamily="18" charset="0"/>
              </a:rPr>
              <a:t>carbon 5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0" y="4038600"/>
            <a:ext cx="7154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cs typeface="Times New Roman" pitchFamily="18" charset="0"/>
              </a:rPr>
              <a:t>3) An </a:t>
            </a:r>
            <a:r>
              <a:rPr lang="en-US" sz="2200" dirty="0">
                <a:solidFill>
                  <a:srgbClr val="00B050"/>
                </a:solidFill>
                <a:cs typeface="Times New Roman" pitchFamily="18" charset="0"/>
              </a:rPr>
              <a:t>isopropyl group </a:t>
            </a:r>
            <a:r>
              <a:rPr lang="en-US" sz="2200" dirty="0">
                <a:cs typeface="Times New Roman" pitchFamily="18" charset="0"/>
              </a:rPr>
              <a:t>is attached on </a:t>
            </a:r>
            <a:r>
              <a:rPr lang="en-US" sz="2200" dirty="0">
                <a:solidFill>
                  <a:srgbClr val="00B050"/>
                </a:solidFill>
                <a:cs typeface="Times New Roman" pitchFamily="18" charset="0"/>
              </a:rPr>
              <a:t>carbon 4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00" y="5486400"/>
            <a:ext cx="7154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cs typeface="Times New Roman" pitchFamily="18" charset="0"/>
              </a:rPr>
              <a:t>4) Put the missing </a:t>
            </a:r>
            <a:r>
              <a:rPr lang="en-US" sz="2200" dirty="0" err="1">
                <a:cs typeface="Times New Roman" pitchFamily="18" charset="0"/>
              </a:rPr>
              <a:t>hydrogens</a:t>
            </a:r>
            <a:r>
              <a:rPr lang="en-US" sz="2200" dirty="0">
                <a:cs typeface="Times New Roman" pitchFamily="18" charset="0"/>
              </a:rPr>
              <a:t> to get the correct structure.</a:t>
            </a:r>
          </a:p>
        </p:txBody>
      </p:sp>
      <p:pic>
        <p:nvPicPr>
          <p:cNvPr id="17" name="Picture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91" y="2505099"/>
            <a:ext cx="3048000" cy="3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91" y="3518543"/>
            <a:ext cx="2638425" cy="5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91" y="4357564"/>
            <a:ext cx="2543175" cy="10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91" y="5719780"/>
            <a:ext cx="2828668" cy="10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Properties of Alkenes and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400" y="1219200"/>
            <a:ext cx="318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Physical 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7228" y="1626683"/>
            <a:ext cx="1084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cs typeface="Arial" panose="020B0604020202020204" pitchFamily="34" charset="0"/>
              </a:rPr>
              <a:t>Alkenes and alkynes occur at room temperature are gases, liquids, and solids.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599" y="2057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C2 to C4 are gases,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599" y="246459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C5 to C17 are liquids,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2881978"/>
            <a:ext cx="739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C18 and larger alkenes are wax –like solids.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400" y="3424535"/>
            <a:ext cx="318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Solubility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39579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Alkenes are 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nonpolar</a:t>
            </a:r>
            <a:r>
              <a:rPr lang="en-US" sz="2400" dirty="0">
                <a:cs typeface="Arial" panose="020B0604020202020204" pitchFamily="34" charset="0"/>
              </a:rPr>
              <a:t> compounds.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4338935"/>
            <a:ext cx="1023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Alkenes are soluble in the nonpolar solvents; 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CCl</a:t>
            </a:r>
            <a:r>
              <a:rPr lang="en-US" sz="2400" baseline="-25000" dirty="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and benzene,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4719935"/>
            <a:ext cx="922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Alkenes are insoluble in polar solvents like water.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400" y="5181600"/>
            <a:ext cx="591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Boiling Points &amp; Melting Points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5569803"/>
            <a:ext cx="1068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The boiling points and melting points of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normal hydrocarbons </a:t>
            </a:r>
            <a:r>
              <a:rPr lang="en-US" sz="2400" dirty="0">
                <a:cs typeface="Arial" panose="020B0604020202020204" pitchFamily="34" charset="0"/>
              </a:rPr>
              <a:t>increase with increasing molecular weight.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1071" y="6386155"/>
            <a:ext cx="1068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The greater the number of branches, the lower the boiling point.</a:t>
            </a:r>
          </a:p>
        </p:txBody>
      </p:sp>
    </p:spTree>
    <p:extLst>
      <p:ext uri="{BB962C8B-B14F-4D97-AF65-F5344CB8AC3E}">
        <p14:creationId xmlns:p14="http://schemas.microsoft.com/office/powerpoint/2010/main" val="7061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3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i="1" dirty="0"/>
              <a:t>C</a:t>
            </a:r>
            <a:r>
              <a:rPr lang="en-US" sz="3400" i="1" cap="none" dirty="0"/>
              <a:t>is</a:t>
            </a:r>
            <a:r>
              <a:rPr lang="en-US" sz="3400" i="1" dirty="0"/>
              <a:t>–T</a:t>
            </a:r>
            <a:r>
              <a:rPr lang="en-US" sz="3400" i="1" cap="none" dirty="0"/>
              <a:t>rans</a:t>
            </a:r>
            <a:r>
              <a:rPr lang="en-US" sz="3400" dirty="0"/>
              <a:t> Isomerism in Alkenes (</a:t>
            </a:r>
            <a:r>
              <a:rPr lang="en-US" sz="3400" dirty="0">
                <a:solidFill>
                  <a:srgbClr val="FF0000"/>
                </a:solidFill>
              </a:rPr>
              <a:t>geometric isomerism</a:t>
            </a:r>
            <a:r>
              <a:rPr lang="en-US" sz="3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400" y="1219200"/>
            <a:ext cx="11573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Because rotation at carbon–carbon double bonds is restricted, </a:t>
            </a:r>
            <a:r>
              <a:rPr lang="en-US" sz="2400" i="1" dirty="0">
                <a:solidFill>
                  <a:srgbClr val="FF0000"/>
                </a:solidFill>
              </a:rPr>
              <a:t>cis–trans </a:t>
            </a:r>
            <a:r>
              <a:rPr lang="en-US" sz="2400" dirty="0">
                <a:solidFill>
                  <a:srgbClr val="FF0000"/>
                </a:solidFill>
              </a:rPr>
              <a:t>isomerism (geometric isomerism) </a:t>
            </a:r>
            <a:r>
              <a:rPr lang="en-US" sz="2400" dirty="0"/>
              <a:t>is possible in substituted alkenes.</a:t>
            </a: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142989"/>
            <a:ext cx="4499370" cy="14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484" y="3787064"/>
            <a:ext cx="11430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n-US" sz="2800" b="1" u="sng" dirty="0">
                <a:solidFill>
                  <a:srgbClr val="00B050"/>
                </a:solidFill>
                <a:cs typeface="Arial" panose="020B0604020202020204" pitchFamily="34" charset="0"/>
              </a:rPr>
              <a:t>When W differs from X and Y from Z, Alkenes exist as geometric isomers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5035295"/>
            <a:ext cx="4499370" cy="16218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800" y="444910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For example; </a:t>
            </a:r>
            <a:r>
              <a:rPr lang="en-US" sz="2400" dirty="0"/>
              <a:t>1,2-dichloroethene exists in two different forms:</a:t>
            </a:r>
          </a:p>
        </p:txBody>
      </p:sp>
    </p:spTree>
    <p:extLst>
      <p:ext uri="{BB962C8B-B14F-4D97-AF65-F5344CB8AC3E}">
        <p14:creationId xmlns:p14="http://schemas.microsoft.com/office/powerpoint/2010/main" val="2363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i="1" dirty="0"/>
              <a:t>C</a:t>
            </a:r>
            <a:r>
              <a:rPr lang="en-US" sz="3400" i="1" cap="none" dirty="0"/>
              <a:t>is</a:t>
            </a:r>
            <a:r>
              <a:rPr lang="en-US" sz="3400" i="1" dirty="0"/>
              <a:t>–T</a:t>
            </a:r>
            <a:r>
              <a:rPr lang="en-US" sz="3400" i="1" cap="none" dirty="0"/>
              <a:t>rans</a:t>
            </a:r>
            <a:r>
              <a:rPr lang="en-US" sz="3400" dirty="0"/>
              <a:t> Isomerism in Alkenes (</a:t>
            </a:r>
            <a:r>
              <a:rPr lang="en-US" sz="3400" dirty="0">
                <a:solidFill>
                  <a:srgbClr val="FF0000"/>
                </a:solidFill>
              </a:rPr>
              <a:t>geometric isomerism</a:t>
            </a:r>
            <a:r>
              <a:rPr lang="en-US" sz="3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0600" y="1778913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0000"/>
                </a:solidFill>
                <a:cs typeface="Arial" panose="020B0604020202020204" pitchFamily="34" charset="0"/>
              </a:rPr>
              <a:t>trans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 isomer; </a:t>
            </a:r>
            <a:r>
              <a:rPr lang="en-US" sz="2200" dirty="0">
                <a:cs typeface="Arial" panose="020B0604020202020204" pitchFamily="34" charset="0"/>
              </a:rPr>
              <a:t>when two similar groups are on the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opposite sides </a:t>
            </a:r>
            <a:r>
              <a:rPr lang="en-US" sz="2200" dirty="0">
                <a:cs typeface="Arial" panose="020B0604020202020204" pitchFamily="34" charset="0"/>
              </a:rPr>
              <a:t>of the double bond.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1331893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rgbClr val="FF0000"/>
                </a:solidFill>
                <a:cs typeface="Arial" panose="020B0604020202020204" pitchFamily="34" charset="0"/>
              </a:rPr>
              <a:t>cis</a:t>
            </a:r>
            <a:r>
              <a:rPr 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 isomer; </a:t>
            </a:r>
            <a:r>
              <a:rPr lang="en-US" sz="2200" dirty="0">
                <a:cs typeface="Arial" panose="020B0604020202020204" pitchFamily="34" charset="0"/>
              </a:rPr>
              <a:t>when two similar groups are on the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same side </a:t>
            </a:r>
            <a:r>
              <a:rPr lang="en-US" sz="2200" dirty="0">
                <a:cs typeface="Arial" panose="020B0604020202020204" pitchFamily="34" charset="0"/>
              </a:rPr>
              <a:t>of the double bond.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400" y="2362200"/>
            <a:ext cx="1157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They have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different physical properties </a:t>
            </a:r>
            <a:r>
              <a:rPr lang="en-US" sz="2400" dirty="0">
                <a:cs typeface="Arial" panose="020B0604020202020204" pitchFamily="34" charset="0"/>
              </a:rPr>
              <a:t>and can be separated by fractional crystallization or distillation.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3361456"/>
            <a:ext cx="9220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B. </a:t>
            </a:r>
            <a:r>
              <a:rPr lang="en-US" sz="2800" b="1" u="sng" dirty="0">
                <a:solidFill>
                  <a:srgbClr val="00B050"/>
                </a:solidFill>
                <a:cs typeface="Arial" panose="020B0604020202020204" pitchFamily="34" charset="0"/>
              </a:rPr>
              <a:t>If (W = X or Y = Z), geometric isomerism is not possible.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16629" r="3531" b="14397"/>
          <a:stretch/>
        </p:blipFill>
        <p:spPr bwMode="auto">
          <a:xfrm>
            <a:off x="3502819" y="4060079"/>
            <a:ext cx="6081354" cy="118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2646"/>
            <a:ext cx="6081353" cy="11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i="1" dirty="0"/>
              <a:t>C</a:t>
            </a:r>
            <a:r>
              <a:rPr lang="en-US" sz="3400" i="1" cap="none" dirty="0"/>
              <a:t>is</a:t>
            </a:r>
            <a:r>
              <a:rPr lang="en-US" sz="3400" i="1" dirty="0"/>
              <a:t>–T</a:t>
            </a:r>
            <a:r>
              <a:rPr lang="en-US" sz="3400" i="1" cap="none" dirty="0"/>
              <a:t>rans</a:t>
            </a:r>
            <a:r>
              <a:rPr lang="en-US" sz="3400" dirty="0"/>
              <a:t> Isomerism in Alkenes (</a:t>
            </a:r>
            <a:r>
              <a:rPr lang="en-US" sz="3400" dirty="0">
                <a:solidFill>
                  <a:srgbClr val="FF0000"/>
                </a:solidFill>
              </a:rPr>
              <a:t>geometric isomerism</a:t>
            </a:r>
            <a:r>
              <a:rPr lang="en-US" sz="3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400" y="1229380"/>
            <a:ext cx="1157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For alkenes with four different substituent such as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734990"/>
            <a:ext cx="5257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Another system, the 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E, Z </a:t>
            </a:r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system,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340274"/>
            <a:ext cx="1122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Basically,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the E,Z system </a:t>
            </a:r>
            <a:r>
              <a:rPr lang="en-US" sz="2400" dirty="0">
                <a:cs typeface="Arial" panose="020B0604020202020204" pitchFamily="34" charset="0"/>
              </a:rPr>
              <a:t>works as follows;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051" y="4884003"/>
            <a:ext cx="1082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i="1" dirty="0">
                <a:cs typeface="Arial" panose="020B0604020202020204" pitchFamily="34" charset="0"/>
              </a:rPr>
              <a:t>Arrange the groups on each carbon of the C=C bond in order of priority (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depends on atomic number</a:t>
            </a:r>
            <a:r>
              <a:rPr lang="en-US" sz="2400" i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8050" y="5722203"/>
            <a:ext cx="1082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i="1" dirty="0">
                <a:cs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higher the atomic number </a:t>
            </a:r>
            <a:r>
              <a:rPr lang="en-US" sz="2400" i="1" dirty="0">
                <a:cs typeface="Arial" panose="020B0604020202020204" pitchFamily="34" charset="0"/>
              </a:rPr>
              <a:t>of the atom directly attached to the double-bonded carbon,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the higher the priority</a:t>
            </a:r>
            <a:r>
              <a:rPr lang="en-US" sz="2400" i="1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121"/>
            <a:ext cx="5334000" cy="134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86800" y="2317134"/>
            <a:ext cx="330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Cl &gt; F, and CH</a:t>
            </a:r>
            <a:r>
              <a:rPr lang="en-US" sz="2800" baseline="-25000" dirty="0">
                <a:cs typeface="Arial" panose="020B0604020202020204" pitchFamily="34" charset="0"/>
              </a:rPr>
              <a:t>3 </a:t>
            </a:r>
            <a:r>
              <a:rPr lang="en-US" sz="2800" dirty="0">
                <a:cs typeface="Arial" panose="020B0604020202020204" pitchFamily="34" charset="0"/>
              </a:rPr>
              <a:t>&gt; H</a:t>
            </a:r>
          </a:p>
        </p:txBody>
      </p:sp>
    </p:spTree>
    <p:extLst>
      <p:ext uri="{BB962C8B-B14F-4D97-AF65-F5344CB8AC3E}">
        <p14:creationId xmlns:p14="http://schemas.microsoft.com/office/powerpoint/2010/main" val="23316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i="1" dirty="0"/>
              <a:t>C</a:t>
            </a:r>
            <a:r>
              <a:rPr lang="en-US" sz="3400" i="1" cap="none" dirty="0"/>
              <a:t>is</a:t>
            </a:r>
            <a:r>
              <a:rPr lang="en-US" sz="3400" i="1" dirty="0"/>
              <a:t>–T</a:t>
            </a:r>
            <a:r>
              <a:rPr lang="en-US" sz="3400" i="1" cap="none" dirty="0"/>
              <a:t>rans</a:t>
            </a:r>
            <a:r>
              <a:rPr lang="en-US" sz="3400" dirty="0"/>
              <a:t> Isomerism in Alkenes (</a:t>
            </a:r>
            <a:r>
              <a:rPr lang="en-US" sz="3400" dirty="0">
                <a:solidFill>
                  <a:srgbClr val="FF0000"/>
                </a:solidFill>
              </a:rPr>
              <a:t>geometric isomerism</a:t>
            </a:r>
            <a:r>
              <a:rPr lang="en-US" sz="3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1" y="2438400"/>
            <a:ext cx="1157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If the two groups of higher priority are on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opposite sides</a:t>
            </a:r>
            <a:r>
              <a:rPr lang="en-US" sz="2400" dirty="0">
                <a:cs typeface="Arial" panose="020B0604020202020204" pitchFamily="34" charset="0"/>
              </a:rPr>
              <a:t> of the C=C plane,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967335"/>
            <a:ext cx="1114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>
                <a:cs typeface="Arial" panose="020B0604020202020204" pitchFamily="34" charset="0"/>
              </a:rPr>
              <a:t>The isomer is labeled </a:t>
            </a:r>
            <a:r>
              <a:rPr lang="en-US" sz="2400" i="1" u="sng" dirty="0">
                <a:solidFill>
                  <a:srgbClr val="FF0000"/>
                </a:solidFill>
                <a:cs typeface="Arial" panose="020B0604020202020204" pitchFamily="34" charset="0"/>
              </a:rPr>
              <a:t>E;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>
                <a:cs typeface="Arial" panose="020B0604020202020204" pitchFamily="34" charset="0"/>
              </a:rPr>
              <a:t>(from the German </a:t>
            </a:r>
            <a:r>
              <a:rPr lang="en-US" sz="2400" i="1" dirty="0" err="1">
                <a:solidFill>
                  <a:srgbClr val="FF0000"/>
                </a:solidFill>
                <a:cs typeface="Arial" panose="020B0604020202020204" pitchFamily="34" charset="0"/>
              </a:rPr>
              <a:t>entgegen</a:t>
            </a:r>
            <a:r>
              <a:rPr lang="en-US" sz="2400" i="1" dirty="0"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B0F0"/>
                </a:solidFill>
                <a:cs typeface="Arial" panose="020B0604020202020204" pitchFamily="34" charset="0"/>
              </a:rPr>
              <a:t>opposite</a:t>
            </a:r>
            <a:r>
              <a:rPr lang="en-US" sz="2400" i="1" dirty="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0" y="1367135"/>
            <a:ext cx="115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If the two groups of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higher priority </a:t>
            </a:r>
            <a:r>
              <a:rPr lang="en-US" sz="2400" dirty="0">
                <a:cs typeface="Arial" panose="020B0604020202020204" pitchFamily="34" charset="0"/>
              </a:rPr>
              <a:t>are on the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same side </a:t>
            </a:r>
            <a:r>
              <a:rPr lang="en-US" sz="2400" dirty="0">
                <a:cs typeface="Arial" panose="020B0604020202020204" pitchFamily="34" charset="0"/>
              </a:rPr>
              <a:t>of the C=C plane,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900535"/>
            <a:ext cx="1114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>
                <a:cs typeface="Arial" panose="020B0604020202020204" pitchFamily="34" charset="0"/>
              </a:rPr>
              <a:t>The</a:t>
            </a:r>
            <a:r>
              <a:rPr lang="en-US" sz="2400" u="sng" dirty="0">
                <a:cs typeface="Arial" panose="020B0604020202020204" pitchFamily="34" charset="0"/>
              </a:rPr>
              <a:t> isomer is labeled </a:t>
            </a:r>
            <a:r>
              <a:rPr lang="en-US" sz="2400" i="1" u="sng" dirty="0">
                <a:solidFill>
                  <a:srgbClr val="FF0000"/>
                </a:solidFill>
                <a:cs typeface="Arial" panose="020B0604020202020204" pitchFamily="34" charset="0"/>
              </a:rPr>
              <a:t>Z;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(from the German </a:t>
            </a:r>
            <a:r>
              <a:rPr lang="en-US" sz="2400" i="1" dirty="0" err="1">
                <a:solidFill>
                  <a:srgbClr val="0070C0"/>
                </a:solidFill>
                <a:cs typeface="Arial" panose="020B0604020202020204" pitchFamily="34" charset="0"/>
              </a:rPr>
              <a:t>zusammen</a:t>
            </a:r>
            <a:r>
              <a:rPr lang="en-US" sz="2400" i="1" dirty="0"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together</a:t>
            </a:r>
            <a:r>
              <a:rPr lang="en-US" sz="2400" dirty="0"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4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68852"/>
            <a:ext cx="6892667" cy="2365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2206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Acidity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400" y="1219200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A hydrogen atom on a triply bonded carbon is </a:t>
            </a:r>
            <a:r>
              <a:rPr lang="en-US" sz="2400" dirty="0">
                <a:solidFill>
                  <a:srgbClr val="FF0000"/>
                </a:solidFill>
              </a:rPr>
              <a:t>weakly acidic </a:t>
            </a:r>
            <a:r>
              <a:rPr lang="en-US" sz="2400" dirty="0"/>
              <a:t>and can be removed by a very strong base.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00" y="3657600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Consider the hybridization of the carbon atom in each type of C - H bond: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57400"/>
            <a:ext cx="6569562" cy="125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050" y="4328121"/>
            <a:ext cx="3592894" cy="2269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42672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Recall that </a:t>
            </a:r>
            <a:r>
              <a:rPr lang="en-US" sz="2200" i="1" dirty="0"/>
              <a:t>s </a:t>
            </a:r>
            <a:r>
              <a:rPr lang="en-US" sz="2200" dirty="0"/>
              <a:t>orbitals are closer to the nucleus than are </a:t>
            </a:r>
            <a:r>
              <a:rPr lang="en-US" sz="2200" i="1" dirty="0"/>
              <a:t>p </a:t>
            </a:r>
            <a:r>
              <a:rPr lang="en-US" sz="2200" dirty="0"/>
              <a:t>orbitals. Consequently, the bonding electrons are closest to the carbon nucleus in the triple bond, making it easiest for a base to remove that type of proton. Sodium amide is a sufficiently strong base for this purpose.</a:t>
            </a:r>
          </a:p>
        </p:txBody>
      </p:sp>
    </p:spTree>
    <p:extLst>
      <p:ext uri="{BB962C8B-B14F-4D97-AF65-F5344CB8AC3E}">
        <p14:creationId xmlns:p14="http://schemas.microsoft.com/office/powerpoint/2010/main" val="12028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1219200"/>
            <a:ext cx="1157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Alkenes</a:t>
            </a:r>
            <a:r>
              <a:rPr lang="en-US" sz="2400" dirty="0">
                <a:cs typeface="Arial" panose="020B0604020202020204" pitchFamily="34" charset="0"/>
              </a:rPr>
              <a:t> are prepared by </a:t>
            </a:r>
            <a:r>
              <a:rPr lang="en-US" sz="2400" i="1" dirty="0">
                <a:solidFill>
                  <a:srgbClr val="00B050"/>
                </a:solidFill>
                <a:cs typeface="Arial" panose="020B0604020202020204" pitchFamily="34" charset="0"/>
              </a:rPr>
              <a:t>Elimination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of an atom or group of atoms from adjacent carbons to form </a:t>
            </a:r>
            <a:r>
              <a:rPr 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carbon-carbon double bond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4191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Dehydration of Alcohols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163948"/>
            <a:ext cx="102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Arial" panose="020B0604020202020204" pitchFamily="34" charset="0"/>
              </a:rPr>
              <a:t>The acid catalysts most commonly used are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sulfuric acid, H</a:t>
            </a:r>
            <a:r>
              <a:rPr lang="en-US" sz="20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S0</a:t>
            </a:r>
            <a:r>
              <a:rPr lang="en-US" sz="20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, and phosphoric acid, H</a:t>
            </a:r>
            <a:r>
              <a:rPr lang="en-US" sz="20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P0</a:t>
            </a:r>
            <a:r>
              <a:rPr lang="en-US" sz="20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893403"/>
            <a:ext cx="1084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>
                <a:cs typeface="Arial" panose="020B0604020202020204" pitchFamily="34" charset="0"/>
              </a:rPr>
              <a:t>When an alcohol is heated in the presence of a mineral acid catalyst, It readily loses a molecule of </a:t>
            </a:r>
            <a:r>
              <a:rPr 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water</a:t>
            </a:r>
            <a:r>
              <a:rPr lang="en-US" sz="2400" i="1" dirty="0">
                <a:cs typeface="Arial" panose="020B0604020202020204" pitchFamily="34" charset="0"/>
              </a:rPr>
              <a:t> to give an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alkene.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52134"/>
            <a:ext cx="4558103" cy="112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13" y="4813649"/>
            <a:ext cx="532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and Classification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6401" y="1219200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Alkenes (</a:t>
            </a:r>
            <a:r>
              <a:rPr lang="en-US" sz="2400" b="1" i="1" dirty="0">
                <a:solidFill>
                  <a:srgbClr val="00B050"/>
                </a:solidFill>
                <a:cs typeface="Arial" panose="020B0604020202020204" pitchFamily="34" charset="0"/>
              </a:rPr>
              <a:t>Olefins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  <a:r>
              <a:rPr lang="en-US" sz="2400" dirty="0"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unsaturated compounds </a:t>
            </a:r>
            <a:r>
              <a:rPr lang="en-US" sz="2400" dirty="0">
                <a:cs typeface="Arial" panose="020B0604020202020204" pitchFamily="34" charset="0"/>
              </a:rPr>
              <a:t>containing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carbon–carbon double bonds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400" y="2057400"/>
            <a:ext cx="1157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Alkynes (</a:t>
            </a:r>
            <a:r>
              <a:rPr lang="en-US" sz="2400" b="1" i="1" dirty="0">
                <a:solidFill>
                  <a:srgbClr val="00B050"/>
                </a:solidFill>
                <a:cs typeface="Arial" panose="020B0604020202020204" pitchFamily="34" charset="0"/>
              </a:rPr>
              <a:t>Acetylenes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  <a:r>
              <a:rPr lang="en-US" sz="2400" dirty="0"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unsaturated hydrocarbons </a:t>
            </a:r>
            <a:r>
              <a:rPr lang="en-US" sz="2400" dirty="0">
                <a:cs typeface="Arial" panose="020B0604020202020204" pitchFamily="34" charset="0"/>
              </a:rPr>
              <a:t>containing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carbon–carbon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triple bonds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400" y="4724400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Alkynes,</a:t>
            </a:r>
            <a:r>
              <a:rPr lang="en-US" sz="2400" dirty="0"/>
              <a:t> are similar to </a:t>
            </a:r>
            <a:r>
              <a:rPr lang="en-US" sz="2400" dirty="0">
                <a:solidFill>
                  <a:srgbClr val="FF0000"/>
                </a:solidFill>
              </a:rPr>
              <a:t>Alkenes</a:t>
            </a:r>
            <a:r>
              <a:rPr lang="en-US" sz="2400" dirty="0"/>
              <a:t> in their </a:t>
            </a:r>
            <a:r>
              <a:rPr lang="en-US" sz="2400" i="1" dirty="0">
                <a:solidFill>
                  <a:srgbClr val="7030A0"/>
                </a:solidFill>
              </a:rPr>
              <a:t>physical properties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7030A0"/>
                </a:solidFill>
              </a:rPr>
              <a:t>chemical behavior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01" y="4191000"/>
            <a:ext cx="11578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Alkenes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Alkynes</a:t>
            </a:r>
            <a:r>
              <a:rPr lang="en-US" sz="2400" dirty="0"/>
              <a:t> have </a:t>
            </a:r>
            <a:r>
              <a:rPr lang="en-US" sz="2400" i="1" dirty="0">
                <a:solidFill>
                  <a:srgbClr val="7030A0"/>
                </a:solidFill>
              </a:rPr>
              <a:t>physical properties </a:t>
            </a:r>
            <a:r>
              <a:rPr lang="en-US" sz="2400" dirty="0"/>
              <a:t>similar to those of alkanes.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6401" y="2895600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General formulas </a:t>
            </a:r>
            <a:r>
              <a:rPr lang="en-US" sz="2400" dirty="0">
                <a:cs typeface="Arial" panose="020B0604020202020204" pitchFamily="34" charset="0"/>
              </a:rPr>
              <a:t>are</a:t>
            </a:r>
            <a:endParaRPr lang="en-US" sz="2400" i="1" baseline="-25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6923" y="3207603"/>
            <a:ext cx="2978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i="1" baseline="-25000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i="1" baseline="-25000" dirty="0">
                <a:solidFill>
                  <a:srgbClr val="000000"/>
                </a:solidFill>
              </a:rPr>
              <a:t>n</a:t>
            </a:r>
            <a:r>
              <a:rPr lang="en-US" sz="2400" i="1" dirty="0">
                <a:solidFill>
                  <a:srgbClr val="000000"/>
                </a:solidFill>
              </a:rPr>
              <a:t>         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i="1" baseline="-25000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i="1" baseline="-25000" dirty="0">
                <a:solidFill>
                  <a:srgbClr val="000000"/>
                </a:solidFill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</a:rPr>
              <a:t>-2</a:t>
            </a:r>
          </a:p>
          <a:p>
            <a:pPr algn="ctr"/>
            <a:r>
              <a:rPr lang="en-US" sz="2400" dirty="0">
                <a:solidFill>
                  <a:srgbClr val="2F0BE5"/>
                </a:solidFill>
              </a:rPr>
              <a:t>Alkenes        Alkynes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6400" y="5257800"/>
            <a:ext cx="1157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The simplest members of the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Alkenes </a:t>
            </a:r>
            <a:r>
              <a:rPr lang="en-US" sz="2400" dirty="0"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Alkynes</a:t>
            </a:r>
            <a:r>
              <a:rPr lang="en-US" sz="2400" dirty="0">
                <a:cs typeface="Arial" panose="020B0604020202020204" pitchFamily="34" charset="0"/>
              </a:rPr>
              <a:t> series are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solidFill>
                  <a:srgbClr val="2F0BE5"/>
                </a:solidFill>
                <a:cs typeface="Arial" panose="020B0604020202020204" pitchFamily="34" charset="0"/>
              </a:rPr>
              <a:t>2 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&amp; C</a:t>
            </a:r>
            <a:r>
              <a:rPr lang="en-US" sz="2400" baseline="-25000" dirty="0">
                <a:solidFill>
                  <a:srgbClr val="2F0BE5"/>
                </a:solidFill>
                <a:cs typeface="Arial" panose="020B0604020202020204" pitchFamily="34" charset="0"/>
              </a:rPr>
              <a:t>3.</a:t>
            </a:r>
            <a:endParaRPr lang="en-US" sz="2400" dirty="0">
              <a:solidFill>
                <a:srgbClr val="2F0BE5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33800" y="5874603"/>
            <a:ext cx="4169982" cy="879274"/>
            <a:chOff x="3069018" y="5874603"/>
            <a:chExt cx="4169982" cy="879274"/>
          </a:xfrm>
        </p:grpSpPr>
        <p:pic>
          <p:nvPicPr>
            <p:cNvPr id="35" name="Picture 3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07" b="-602"/>
            <a:stretch/>
          </p:blipFill>
          <p:spPr bwMode="auto">
            <a:xfrm>
              <a:off x="3069018" y="5874603"/>
              <a:ext cx="1564031" cy="87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" t="11321" r="42231" b="12034"/>
            <a:stretch/>
          </p:blipFill>
          <p:spPr bwMode="auto">
            <a:xfrm>
              <a:off x="4572000" y="5887569"/>
              <a:ext cx="2667000" cy="86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89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4" grpId="0"/>
      <p:bldP spid="29" grpId="0"/>
      <p:bldP spid="6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9380"/>
            <a:ext cx="4191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Dehydration of Alcohols</a:t>
            </a:r>
          </a:p>
        </p:txBody>
      </p:sp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762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464719"/>
            <a:ext cx="525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9380"/>
            <a:ext cx="4191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Dehydration of Alcohols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835366"/>
            <a:ext cx="6057900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Which </a:t>
            </a:r>
            <a:r>
              <a:rPr lang="en-US" sz="24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Alkene</a:t>
            </a:r>
            <a:r>
              <a:rPr lang="en-US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 Predominates?; </a:t>
            </a:r>
            <a:r>
              <a:rPr lang="en-US" sz="2400" b="1" i="1" dirty="0" err="1">
                <a:solidFill>
                  <a:srgbClr val="00B050"/>
                </a:solidFill>
                <a:cs typeface="Arial" panose="020B0604020202020204" pitchFamily="34" charset="0"/>
              </a:rPr>
              <a:t>Saytzeff’s</a:t>
            </a:r>
            <a:r>
              <a:rPr lang="en-US" sz="2400" b="1" i="1" dirty="0">
                <a:solidFill>
                  <a:srgbClr val="00B050"/>
                </a:solidFill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438400"/>
            <a:ext cx="998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cs typeface="Arial" panose="020B0604020202020204" pitchFamily="34" charset="0"/>
              </a:rPr>
              <a:t>The loss of water from adjacent carbon atoms, can give rise to </a:t>
            </a:r>
            <a:r>
              <a:rPr lang="en-US" sz="2000" i="1" dirty="0">
                <a:solidFill>
                  <a:srgbClr val="00B0F0"/>
                </a:solidFill>
                <a:cs typeface="Arial" panose="020B0604020202020204" pitchFamily="34" charset="0"/>
              </a:rPr>
              <a:t>more than one </a:t>
            </a:r>
            <a:r>
              <a:rPr lang="en-US" sz="2000" i="1" dirty="0" err="1">
                <a:solidFill>
                  <a:srgbClr val="00B0F0"/>
                </a:solidFill>
                <a:cs typeface="Arial" panose="020B0604020202020204" pitchFamily="34" charset="0"/>
              </a:rPr>
              <a:t>alkene</a:t>
            </a:r>
            <a:r>
              <a:rPr lang="en-US" sz="2000" i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889642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2F0BE5"/>
                </a:solidFill>
                <a:cs typeface="Arial" panose="020B0604020202020204" pitchFamily="34" charset="0"/>
              </a:rPr>
              <a:t>Example: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the dehydration of 2-butanol.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1345" y="5070663"/>
            <a:ext cx="3179910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Saytzeff’s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Rule applies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5538481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every instance in which more than one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can be formed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98578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0070C0"/>
                </a:solidFill>
              </a:rPr>
              <a:t>The major product is always the alkene with the most alkyl substituents attached on the double-bonded carbons. 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600" y="3673740"/>
            <a:ext cx="2612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2-butene is the major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two alkyl substituents attached to C=C)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49" y="3799582"/>
            <a:ext cx="1908684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33" y="3340885"/>
            <a:ext cx="1125168" cy="17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56" y="3340884"/>
            <a:ext cx="2588254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380667"/>
            <a:ext cx="2580960" cy="6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9380"/>
            <a:ext cx="4191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Dehydration of Alcohols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4625" y="3595679"/>
            <a:ext cx="737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Step 2</a:t>
            </a:r>
            <a:r>
              <a:rPr lang="en-US" sz="2000" b="1" i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Formation of a carbocation.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625" y="4978947"/>
            <a:ext cx="963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Step 3</a:t>
            </a:r>
            <a:r>
              <a:rPr lang="en-US" sz="2000" b="1" i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Loss of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proton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 from the </a:t>
            </a:r>
            <a:r>
              <a:rPr lang="en-US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carbocation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533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cs typeface="Arial" panose="020B0604020202020204" pitchFamily="34" charset="0"/>
              </a:rPr>
              <a:t>regenerates the acid catalyst and forms the </a:t>
            </a:r>
            <a:r>
              <a:rPr lang="en-US" sz="2000" i="1" dirty="0" err="1">
                <a:cs typeface="Arial" panose="020B0604020202020204" pitchFamily="34" charset="0"/>
              </a:rPr>
              <a:t>alkene</a:t>
            </a:r>
            <a:r>
              <a:rPr lang="en-US" sz="2000" i="1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4625" y="232000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Step 1</a:t>
            </a:r>
            <a:r>
              <a:rPr lang="en-US" sz="2000" b="1" i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Protonation of the alcohol.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1821699"/>
            <a:ext cx="5334000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2F0BE5"/>
                </a:solidFill>
                <a:cs typeface="Arial" panose="020B0604020202020204" pitchFamily="34" charset="0"/>
              </a:rPr>
              <a:t>Mechanism of Dehydration of Alcohols</a:t>
            </a:r>
          </a:p>
        </p:txBody>
      </p:sp>
      <p:pic>
        <p:nvPicPr>
          <p:cNvPr id="25" name="Picture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751300"/>
            <a:ext cx="3790950" cy="8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078051"/>
            <a:ext cx="3790950" cy="8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887895"/>
            <a:ext cx="3790950" cy="8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9380"/>
            <a:ext cx="4191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Dehydration of Alcohols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803736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Classes of </a:t>
            </a:r>
            <a:r>
              <a:rPr lang="en-US" sz="2400" b="1" dirty="0" err="1">
                <a:solidFill>
                  <a:srgbClr val="00B050"/>
                </a:solidFill>
                <a:cs typeface="Arial" panose="020B0604020202020204" pitchFamily="34" charset="0"/>
              </a:rPr>
              <a:t>Carbocations</a:t>
            </a:r>
            <a:endParaRPr lang="en-US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599" y="3124200"/>
            <a:ext cx="9973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solidFill>
                  <a:srgbClr val="7030A0"/>
                </a:solidFill>
                <a:cs typeface="Arial" panose="020B0604020202020204" pitchFamily="34" charset="0"/>
              </a:rPr>
              <a:t>according to the number of carbon atoms attached to the positively charged carbon.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4751" y="4542389"/>
            <a:ext cx="1416050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Generally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5043845"/>
            <a:ext cx="862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Arial" panose="020B0604020202020204" pitchFamily="34" charset="0"/>
              </a:rPr>
              <a:t>1.  The dehydration of alcohols requires an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acid catalyst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3999" y="5436513"/>
            <a:ext cx="880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Arial" panose="020B0604020202020204" pitchFamily="34" charset="0"/>
              </a:rPr>
              <a:t>2.  The predominant </a:t>
            </a:r>
            <a:r>
              <a:rPr lang="en-US" sz="2000" dirty="0" err="1">
                <a:cs typeface="Arial" panose="020B0604020202020204" pitchFamily="34" charset="0"/>
              </a:rPr>
              <a:t>alkene</a:t>
            </a:r>
            <a:r>
              <a:rPr lang="en-US" sz="2000" dirty="0">
                <a:cs typeface="Arial" panose="020B0604020202020204" pitchFamily="34" charset="0"/>
              </a:rPr>
              <a:t> formed follows </a:t>
            </a:r>
            <a:r>
              <a:rPr 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Saytzeffs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rule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5817513"/>
            <a:ext cx="8715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Arial" panose="020B0604020202020204" pitchFamily="34" charset="0"/>
              </a:rPr>
              <a:t>3.  The reaction proceeds </a:t>
            </a:r>
            <a:r>
              <a:rPr lang="en-US" sz="2000" i="1" dirty="0">
                <a:cs typeface="Arial" panose="020B0604020202020204" pitchFamily="34" charset="0"/>
              </a:rPr>
              <a:t>via</a:t>
            </a:r>
            <a:r>
              <a:rPr lang="en-US" sz="2000" dirty="0">
                <a:cs typeface="Arial" panose="020B0604020202020204" pitchFamily="34" charset="0"/>
              </a:rPr>
              <a:t> a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carbocation intermediate</a:t>
            </a:r>
            <a:r>
              <a:rPr lang="en-US" sz="20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6150114"/>
            <a:ext cx="862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/>
            <a:r>
              <a:rPr lang="en-US" sz="2000" dirty="0">
                <a:cs typeface="Arial" panose="020B0604020202020204" pitchFamily="34" charset="0"/>
              </a:rPr>
              <a:t>4. The stabilities of </a:t>
            </a:r>
            <a:r>
              <a:rPr lang="en-US" sz="2000" dirty="0" err="1">
                <a:cs typeface="Arial" panose="020B0604020202020204" pitchFamily="34" charset="0"/>
              </a:rPr>
              <a:t>carbocations</a:t>
            </a:r>
            <a:r>
              <a:rPr lang="en-US" sz="2000" dirty="0">
                <a:cs typeface="Arial" panose="020B0604020202020204" pitchFamily="34" charset="0"/>
              </a:rPr>
              <a:t> and the ease of dehydration of alcohols follows the order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3° &gt; 2° &gt; 1°</a:t>
            </a:r>
            <a:r>
              <a:rPr lang="en-US" sz="2000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8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254110"/>
            <a:ext cx="4114800" cy="87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148" r="5461" b="9051"/>
          <a:stretch/>
        </p:blipFill>
        <p:spPr bwMode="auto">
          <a:xfrm>
            <a:off x="4343400" y="3567134"/>
            <a:ext cx="4343400" cy="12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29380"/>
            <a:ext cx="63246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Dehydrohalogenation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of Alkyl Halides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Alkenes can also be prepared under alkaline conditions.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2274897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solidFill>
                  <a:srgbClr val="00B0F0"/>
                </a:solidFill>
                <a:cs typeface="Arial" panose="020B0604020202020204" pitchFamily="34" charset="0"/>
              </a:rPr>
              <a:t>heating an alkyl halide with a solution of </a:t>
            </a:r>
            <a:r>
              <a:rPr lang="en-US" sz="2000" i="1" dirty="0">
                <a:solidFill>
                  <a:srgbClr val="00B050"/>
                </a:solidFill>
                <a:cs typeface="Arial" panose="020B0604020202020204" pitchFamily="34" charset="0"/>
              </a:rPr>
              <a:t>KOH or </a:t>
            </a:r>
            <a:r>
              <a:rPr lang="en-US" sz="2000" i="1" dirty="0" err="1">
                <a:solidFill>
                  <a:srgbClr val="00B050"/>
                </a:solidFill>
                <a:cs typeface="Arial" panose="020B0604020202020204" pitchFamily="34" charset="0"/>
              </a:rPr>
              <a:t>NaOH</a:t>
            </a:r>
            <a:r>
              <a:rPr lang="en-US" sz="2000" i="1" dirty="0">
                <a:solidFill>
                  <a:srgbClr val="00B0F0"/>
                </a:solidFill>
                <a:cs typeface="Arial" panose="020B0604020202020204" pitchFamily="34" charset="0"/>
              </a:rPr>
              <a:t> in alcohol, yields an alkene.</a:t>
            </a:r>
          </a:p>
        </p:txBody>
      </p:sp>
      <p:pic>
        <p:nvPicPr>
          <p:cNvPr id="24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99" y="2722626"/>
            <a:ext cx="4991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99" y="3966467"/>
            <a:ext cx="499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24" y="6015990"/>
            <a:ext cx="420095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5800" y="5344180"/>
            <a:ext cx="6553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3) Dehalogenation of  Vicinal Dibromides </a:t>
            </a:r>
          </a:p>
        </p:txBody>
      </p:sp>
    </p:spTree>
    <p:extLst>
      <p:ext uri="{BB962C8B-B14F-4D97-AF65-F5344CB8AC3E}">
        <p14:creationId xmlns:p14="http://schemas.microsoft.com/office/powerpoint/2010/main" val="42238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1295400"/>
            <a:ext cx="65278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1)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Dehydrohalogenation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of Alkyl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dihalides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73106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6" y="2698840"/>
            <a:ext cx="5293566" cy="122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4036" y="1900535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Treatment of </a:t>
            </a:r>
            <a:r>
              <a:rPr lang="en-US" sz="2400" b="1" dirty="0">
                <a:solidFill>
                  <a:srgbClr val="2F0BE5"/>
                </a:solidFill>
              </a:rPr>
              <a:t>vicinal </a:t>
            </a:r>
            <a:r>
              <a:rPr lang="en-US" sz="2400" b="1" dirty="0" err="1">
                <a:solidFill>
                  <a:srgbClr val="2F0BE5"/>
                </a:solidFill>
              </a:rPr>
              <a:t>dihalides</a:t>
            </a:r>
            <a:r>
              <a:rPr lang="en-US" sz="2400" b="1" dirty="0">
                <a:solidFill>
                  <a:srgbClr val="2F0BE5"/>
                </a:solidFill>
              </a:rPr>
              <a:t> </a:t>
            </a:r>
            <a:r>
              <a:rPr lang="en-US" sz="2400" dirty="0"/>
              <a:t>with strong base followed by sodium amide.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036" y="5791200"/>
            <a:ext cx="1101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This general method for the conversion of alkenes to alkynes.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Preparation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1295400"/>
            <a:ext cx="91186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2) Reaction of Sodium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Acetylide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with Primary Alkyl Halides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1742748"/>
            <a:ext cx="173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Acetylene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572376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cs typeface="Arial" panose="020B0604020202020204" pitchFamily="34" charset="0"/>
              </a:rPr>
              <a:t>Monosubstituted</a:t>
            </a: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 Acetylenes</a:t>
            </a:r>
          </a:p>
        </p:txBody>
      </p:sp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74" y="2028895"/>
            <a:ext cx="6076226" cy="7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73" y="2877816"/>
            <a:ext cx="6076227" cy="9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36" y="3912523"/>
            <a:ext cx="6063164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90" y="5094600"/>
            <a:ext cx="5457619" cy="16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reactions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1214735"/>
            <a:ext cx="1157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The chemistry of alkenes can be divided into two general types of reactions: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3892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(1) </a:t>
            </a:r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Electrophilic Addition Reactions </a:t>
            </a:r>
            <a:endParaRPr lang="en-US" sz="2800" b="1" u="sng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r="8520" b="23226"/>
          <a:stretch/>
        </p:blipFill>
        <p:spPr bwMode="auto">
          <a:xfrm>
            <a:off x="4457700" y="2218326"/>
            <a:ext cx="4038600" cy="97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2525" y="5620362"/>
            <a:ext cx="2657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double bond acts as a nucleophile (attacks the electrophile).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249014"/>
            <a:ext cx="11189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>
                <a:sym typeface="Symbol" panose="05050102010706020507" pitchFamily="18" charset="2"/>
              </a:rPr>
              <a:t></a:t>
            </a:r>
            <a:r>
              <a:rPr lang="en-US" sz="2200" dirty="0"/>
              <a:t> bond is localized above and below the C-C </a:t>
            </a:r>
            <a:r>
              <a:rPr lang="en-US" sz="2200" dirty="0">
                <a:sym typeface="Symbol" panose="05050102010706020507" pitchFamily="18" charset="2"/>
              </a:rPr>
              <a:t></a:t>
            </a:r>
            <a:r>
              <a:rPr lang="en-US" sz="2200" dirty="0"/>
              <a:t> bond.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>
                <a:sym typeface="Symbol" panose="05050102010706020507" pitchFamily="18" charset="2"/>
              </a:rPr>
              <a:t> </a:t>
            </a:r>
            <a:r>
              <a:rPr lang="en-US" sz="2200" dirty="0"/>
              <a:t>electrons are relatively far away from the nuclei and are therefore loosely bound.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74636"/>
            <a:ext cx="5562600" cy="1474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642324"/>
            <a:ext cx="6934200" cy="9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reactions of Alkenes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3124200"/>
            <a:ext cx="1064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cs typeface="Arial" panose="020B0604020202020204" pitchFamily="34" charset="0"/>
              </a:rPr>
              <a:t>Addition of 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Un</a:t>
            </a:r>
            <a:r>
              <a:rPr lang="en-US" sz="2400" i="1" dirty="0">
                <a:solidFill>
                  <a:srgbClr val="2F0BE5"/>
                </a:solidFill>
                <a:cs typeface="Arial" panose="020B0604020202020204" pitchFamily="34" charset="0"/>
              </a:rPr>
              <a:t>symmetric Reagents</a:t>
            </a:r>
            <a:r>
              <a:rPr lang="en-US" sz="2400" i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>
                <a:cs typeface="Arial" panose="020B0604020202020204" pitchFamily="34" charset="0"/>
              </a:rPr>
              <a:t>to 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Un</a:t>
            </a:r>
            <a:r>
              <a:rPr lang="en-US" sz="2400" i="1" dirty="0">
                <a:solidFill>
                  <a:srgbClr val="2F0BE5"/>
                </a:solidFill>
                <a:cs typeface="Arial" panose="020B0604020202020204" pitchFamily="34" charset="0"/>
              </a:rPr>
              <a:t>symmetric Alkenes</a:t>
            </a:r>
            <a:r>
              <a:rPr lang="en-US" sz="2400" i="1" dirty="0">
                <a:solidFill>
                  <a:srgbClr val="00B050"/>
                </a:solidFill>
                <a:cs typeface="Arial" panose="020B0604020202020204" pitchFamily="34" charset="0"/>
              </a:rPr>
              <a:t>; 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Markovnikov’s Rule</a:t>
            </a:r>
            <a:r>
              <a:rPr 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1676400"/>
            <a:ext cx="1064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cs typeface="Arial" panose="020B0604020202020204" pitchFamily="34" charset="0"/>
              </a:rPr>
              <a:t>Addition of </a:t>
            </a:r>
            <a:r>
              <a:rPr lang="en-US" sz="2400" b="1" i="1" dirty="0">
                <a:solidFill>
                  <a:srgbClr val="2F0BE5"/>
                </a:solidFill>
                <a:cs typeface="Arial" panose="020B0604020202020204" pitchFamily="34" charset="0"/>
              </a:rPr>
              <a:t>Symmetric and Unsymmetric Reagents </a:t>
            </a:r>
            <a:r>
              <a:rPr lang="en-US" sz="2400" i="1" dirty="0">
                <a:cs typeface="Arial" panose="020B0604020202020204" pitchFamily="34" charset="0"/>
              </a:rPr>
              <a:t>to </a:t>
            </a:r>
            <a:r>
              <a:rPr lang="en-US" sz="2400" b="1" i="1" dirty="0">
                <a:solidFill>
                  <a:srgbClr val="2F0BE5"/>
                </a:solidFill>
                <a:cs typeface="Arial" panose="020B0604020202020204" pitchFamily="34" charset="0"/>
              </a:rPr>
              <a:t>Symmetric Alkenes</a:t>
            </a:r>
            <a:r>
              <a:rPr lang="en-US" sz="2400" i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4842" y="2159913"/>
            <a:ext cx="890039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1.  Addition of Hydrogen: Catalytic Hydrogenation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0356" y="2586335"/>
            <a:ext cx="731467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2.  Addition of Halogens: </a:t>
            </a:r>
            <a:r>
              <a:rPr lang="en-US" sz="2200" dirty="0" err="1">
                <a:solidFill>
                  <a:schemeClr val="tx1"/>
                </a:solidFill>
              </a:rPr>
              <a:t>Halogenation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4841" y="3505200"/>
            <a:ext cx="5181079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1.  Addition of Hydrogen Halides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329" y="3925494"/>
            <a:ext cx="646199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2.  Addition of Sulfuric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842" y="4338935"/>
            <a:ext cx="57850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3.  Addition of  Water: Hydration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842" y="4719935"/>
            <a:ext cx="739087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4.  Addition of  HOX: </a:t>
            </a:r>
            <a:r>
              <a:rPr lang="en-US" sz="2200" dirty="0" err="1">
                <a:solidFill>
                  <a:schemeClr val="tx1"/>
                </a:solidFill>
              </a:rPr>
              <a:t>Halohydrin</a:t>
            </a:r>
            <a:r>
              <a:rPr lang="en-US" sz="2200" dirty="0">
                <a:solidFill>
                  <a:schemeClr val="tx1"/>
                </a:solidFill>
              </a:rPr>
              <a:t> 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1143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(1) </a:t>
            </a:r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Electrophilic Addition Reactions </a:t>
            </a:r>
            <a:endParaRPr lang="en-US" sz="2800" b="1" u="sng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1" y="5334000"/>
            <a:ext cx="403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(2) </a:t>
            </a:r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Oxidation Reactions </a:t>
            </a:r>
            <a:endParaRPr lang="en-US" sz="2800" b="1" u="sng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2310" y="5867400"/>
            <a:ext cx="222586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1. </a:t>
            </a:r>
            <a:r>
              <a:rPr lang="en-US" sz="2200" dirty="0" err="1">
                <a:solidFill>
                  <a:schemeClr val="tx1"/>
                </a:solidFill>
                <a:cs typeface="Arial" panose="020B0604020202020204" pitchFamily="34" charset="0"/>
              </a:rPr>
              <a:t>Ozonolysis</a:t>
            </a: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عنصر نائب للمحتوى 3"/>
          <p:cNvSpPr txBox="1">
            <a:spLocks/>
          </p:cNvSpPr>
          <p:nvPr/>
        </p:nvSpPr>
        <p:spPr>
          <a:xfrm>
            <a:off x="1569329" y="6324600"/>
            <a:ext cx="3840871" cy="4918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2. Oxidation Using KMnO</a:t>
            </a:r>
            <a:r>
              <a:rPr lang="en-US" sz="2200" baseline="-25000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6400" y="1219200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F0BE5"/>
                </a:solidFill>
              </a:rPr>
              <a:t>Reagents and alkenes can be classified as either </a:t>
            </a:r>
            <a:r>
              <a:rPr lang="en-US" sz="2400" b="1" dirty="0">
                <a:solidFill>
                  <a:srgbClr val="2F0BE5"/>
                </a:solidFill>
              </a:rPr>
              <a:t>symmetric </a:t>
            </a:r>
            <a:r>
              <a:rPr lang="en-US" sz="2400" dirty="0">
                <a:solidFill>
                  <a:srgbClr val="2F0BE5"/>
                </a:solidFill>
              </a:rPr>
              <a:t>or </a:t>
            </a:r>
            <a:r>
              <a:rPr lang="en-US" sz="2400" b="1" dirty="0">
                <a:solidFill>
                  <a:srgbClr val="2F0BE5"/>
                </a:solidFill>
              </a:rPr>
              <a:t>unsymmetric </a:t>
            </a:r>
            <a:r>
              <a:rPr lang="en-US" sz="2400" dirty="0">
                <a:solidFill>
                  <a:srgbClr val="2F0BE5"/>
                </a:solidFill>
              </a:rPr>
              <a:t>with respect to addition reactions.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2503615"/>
            <a:ext cx="11070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/>
              <a:t>But if </a:t>
            </a:r>
            <a:r>
              <a:rPr lang="en-US" sz="2200" i="1" dirty="0"/>
              <a:t>both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reagent </a:t>
            </a:r>
            <a:r>
              <a:rPr lang="en-US" sz="2200" i="1" dirty="0">
                <a:solidFill>
                  <a:srgbClr val="FF0000"/>
                </a:solidFill>
              </a:rPr>
              <a:t>and </a:t>
            </a:r>
            <a:r>
              <a:rPr lang="en-US" sz="2200" dirty="0">
                <a:solidFill>
                  <a:srgbClr val="FF0000"/>
                </a:solidFill>
              </a:rPr>
              <a:t>the alkene are </a:t>
            </a:r>
            <a:r>
              <a:rPr lang="en-US" sz="2200" i="1" dirty="0">
                <a:solidFill>
                  <a:srgbClr val="FF0000"/>
                </a:solidFill>
              </a:rPr>
              <a:t>unsymmetric</a:t>
            </a:r>
            <a:r>
              <a:rPr lang="en-US" sz="2200" i="1" dirty="0"/>
              <a:t>, </a:t>
            </a:r>
            <a:r>
              <a:rPr lang="en-US" sz="2200" dirty="0"/>
              <a:t>two products are possible.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00" y="2057400"/>
            <a:ext cx="11070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If a </a:t>
            </a:r>
            <a:r>
              <a:rPr lang="en-US" sz="2200" dirty="0">
                <a:solidFill>
                  <a:srgbClr val="FF0000"/>
                </a:solidFill>
              </a:rPr>
              <a:t>reagent and/or an alkene is symmetric</a:t>
            </a:r>
            <a:r>
              <a:rPr lang="en-US" sz="2200" dirty="0"/>
              <a:t>, only one addition product is possible.</a:t>
            </a:r>
          </a:p>
        </p:txBody>
      </p:sp>
      <p:pic>
        <p:nvPicPr>
          <p:cNvPr id="23" name="Picture 1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7099" r="19438" b="8462"/>
          <a:stretch/>
        </p:blipFill>
        <p:spPr bwMode="auto">
          <a:xfrm>
            <a:off x="1295400" y="3044973"/>
            <a:ext cx="4572000" cy="381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17268" r="3054" b="17043"/>
          <a:stretch/>
        </p:blipFill>
        <p:spPr bwMode="auto">
          <a:xfrm>
            <a:off x="5943600" y="4449933"/>
            <a:ext cx="5884160" cy="11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and Classification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740515"/>
            <a:ext cx="11298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/>
              <a:t>Compounds with two double bonds are present, the compounds are called </a:t>
            </a:r>
            <a:r>
              <a:rPr lang="en-US" sz="2400" b="1" i="1" dirty="0" err="1">
                <a:solidFill>
                  <a:srgbClr val="FF0000"/>
                </a:solidFill>
              </a:rPr>
              <a:t>alkadienes</a:t>
            </a:r>
            <a:r>
              <a:rPr lang="en-US" sz="2400" b="1" i="1" dirty="0"/>
              <a:t> </a:t>
            </a:r>
            <a:r>
              <a:rPr lang="en-US" sz="2400" i="1" dirty="0"/>
              <a:t>or, more commonly, </a:t>
            </a:r>
            <a:r>
              <a:rPr lang="en-US" sz="2400" b="1" i="1" dirty="0">
                <a:solidFill>
                  <a:srgbClr val="FF0000"/>
                </a:solidFill>
              </a:rPr>
              <a:t>dienes</a:t>
            </a:r>
            <a:r>
              <a:rPr lang="en-US" sz="2400" i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400" y="1219200"/>
            <a:ext cx="3658550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Dienes (</a:t>
            </a:r>
            <a:r>
              <a:rPr lang="en-US" sz="3200" b="1" dirty="0" err="1">
                <a:solidFill>
                  <a:srgbClr val="FF0000"/>
                </a:solidFill>
              </a:rPr>
              <a:t>Alkadienes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400" y="2895600"/>
            <a:ext cx="11578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Depending on the relative positions of the multiple bonds, double bonds are said to be: </a:t>
            </a:r>
          </a:p>
          <a:p>
            <a:pPr marL="8032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Cumulated;</a:t>
            </a:r>
            <a:r>
              <a:rPr lang="en-US" sz="2400" b="1" dirty="0"/>
              <a:t> </a:t>
            </a:r>
            <a:r>
              <a:rPr lang="en-US" sz="2400" dirty="0"/>
              <a:t>when they are right next to one another. </a:t>
            </a:r>
          </a:p>
          <a:p>
            <a:pPr marL="8032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Conjugated;</a:t>
            </a:r>
            <a:r>
              <a:rPr lang="en-US" sz="2400" b="1" dirty="0"/>
              <a:t> </a:t>
            </a:r>
            <a:r>
              <a:rPr lang="en-US" sz="2400" dirty="0"/>
              <a:t>when multiple bonds </a:t>
            </a:r>
            <a:r>
              <a:rPr lang="en-US" sz="2400" i="1" dirty="0"/>
              <a:t>alternate </a:t>
            </a:r>
            <a:r>
              <a:rPr lang="en-US" sz="2400" dirty="0"/>
              <a:t>with single bonds. </a:t>
            </a:r>
          </a:p>
          <a:p>
            <a:pPr marL="803275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rgbClr val="FF0000"/>
                </a:solidFill>
              </a:rPr>
              <a:t>Nonconjugated</a:t>
            </a:r>
            <a:r>
              <a:rPr lang="en-US" sz="2400" b="1" dirty="0">
                <a:solidFill>
                  <a:srgbClr val="FF0000"/>
                </a:solidFill>
              </a:rPr>
              <a:t>;</a:t>
            </a:r>
            <a:r>
              <a:rPr lang="en-US" sz="2400" b="1" dirty="0"/>
              <a:t> </a:t>
            </a:r>
            <a:r>
              <a:rPr lang="en-US" sz="2400" dirty="0"/>
              <a:t>when more than one single bond comes between multiple bonds.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5845165"/>
            <a:ext cx="7706287" cy="819121"/>
            <a:chOff x="2514600" y="5836712"/>
            <a:chExt cx="7706287" cy="8191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66667"/>
            <a:stretch/>
          </p:blipFill>
          <p:spPr>
            <a:xfrm>
              <a:off x="2514600" y="6274833"/>
              <a:ext cx="7706287" cy="381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b="61669"/>
            <a:stretch/>
          </p:blipFill>
          <p:spPr>
            <a:xfrm>
              <a:off x="2514600" y="5836712"/>
              <a:ext cx="7706287" cy="438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7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2974" y="1751947"/>
            <a:ext cx="1104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cs typeface="Arial" panose="020B0604020202020204" pitchFamily="34" charset="0"/>
              </a:rPr>
              <a:t>Addition of a mole of hydrogen to carbon-carbon double bond of Alkenes in the presence of suitable catalysts to give an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Alkane</a:t>
            </a:r>
            <a:r>
              <a:rPr lang="en-US" sz="2400" i="1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15952"/>
            <a:ext cx="4226224" cy="8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4226224" cy="11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0" y="1255506"/>
            <a:ext cx="6149059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 Addition of Hydrogen: Hydrogenation </a:t>
            </a:r>
          </a:p>
        </p:txBody>
      </p:sp>
    </p:spTree>
    <p:extLst>
      <p:ext uri="{BB962C8B-B14F-4D97-AF65-F5344CB8AC3E}">
        <p14:creationId xmlns:p14="http://schemas.microsoft.com/office/powerpoint/2010/main" val="40091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1" y="1255506"/>
            <a:ext cx="57658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2.  Addition of Halogen: Halogenation </a:t>
            </a:r>
          </a:p>
        </p:txBody>
      </p:sp>
      <p:pic>
        <p:nvPicPr>
          <p:cNvPr id="10" name="Picture 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6789" r="1627" b="25836"/>
          <a:stretch/>
        </p:blipFill>
        <p:spPr bwMode="auto">
          <a:xfrm>
            <a:off x="3894562" y="3276599"/>
            <a:ext cx="5033814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200" y="1752600"/>
            <a:ext cx="1114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cs typeface="Arial" panose="020B0604020202020204" pitchFamily="34" charset="0"/>
              </a:rPr>
              <a:t>When an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alkene</a:t>
            </a:r>
            <a:r>
              <a:rPr lang="en-US" sz="2400" i="1" dirty="0">
                <a:cs typeface="Arial" panose="020B0604020202020204" pitchFamily="34" charset="0"/>
              </a:rPr>
              <a:t> is treated at room temperature with a solution of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bromine</a:t>
            </a:r>
            <a:r>
              <a:rPr lang="en-US" sz="2400" i="1" dirty="0">
                <a:cs typeface="Arial" panose="020B0604020202020204" pitchFamily="34" charset="0"/>
              </a:rPr>
              <a:t> or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chlorine</a:t>
            </a:r>
            <a:r>
              <a:rPr lang="en-US" sz="2400" i="1" dirty="0">
                <a:cs typeface="Arial" panose="020B0604020202020204" pitchFamily="34" charset="0"/>
              </a:rPr>
              <a:t> in carbon tetrachloride to give the corresponding </a:t>
            </a:r>
            <a:r>
              <a:rPr lang="en-US" sz="2400" i="1" dirty="0">
                <a:solidFill>
                  <a:srgbClr val="2F0BE5"/>
                </a:solidFill>
                <a:cs typeface="Arial" panose="020B0604020202020204" pitchFamily="34" charset="0"/>
              </a:rPr>
              <a:t>vicinal </a:t>
            </a:r>
            <a:r>
              <a:rPr lang="en-US" sz="2400" i="1" dirty="0" err="1">
                <a:solidFill>
                  <a:srgbClr val="2F0BE5"/>
                </a:solidFill>
                <a:cs typeface="Arial" panose="020B0604020202020204" pitchFamily="34" charset="0"/>
              </a:rPr>
              <a:t>dihalide</a:t>
            </a:r>
            <a:r>
              <a:rPr lang="en-US" sz="2400" i="1" dirty="0">
                <a:solidFill>
                  <a:srgbClr val="2F0BE5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7030A0"/>
                </a:solidFill>
                <a:cs typeface="Arial" panose="020B0604020202020204" pitchFamily="34" charset="0"/>
              </a:rPr>
              <a:t>two halogens attached to adjacent carbons</a:t>
            </a:r>
            <a:r>
              <a:rPr lang="en-US" sz="2400" i="1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62" y="4495800"/>
            <a:ext cx="5033814" cy="15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2" y="1255506"/>
            <a:ext cx="324098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 Addition of Acids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915" y="5867400"/>
            <a:ext cx="785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- Any electron-deficient species is called an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electrophile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324600"/>
            <a:ext cx="705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- Any electron-rich species is called a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nucleophile</a:t>
            </a:r>
            <a:r>
              <a:rPr lang="en-US" sz="2400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6529" r="7118" b="10076"/>
          <a:stretch/>
        </p:blipFill>
        <p:spPr bwMode="auto">
          <a:xfrm>
            <a:off x="4267200" y="3061573"/>
            <a:ext cx="4352467" cy="1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29735" y="1676400"/>
            <a:ext cx="8903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F0BE5"/>
                </a:solidFill>
                <a:cs typeface="Arial" panose="020B0604020202020204" pitchFamily="34" charset="0"/>
              </a:rPr>
              <a:t>A variety of acids add to the double bond of alkenes.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4321127"/>
            <a:ext cx="1076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Acids that add in this way are the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hydrogen halides </a:t>
            </a:r>
            <a:r>
              <a:rPr lang="en-US" sz="2400" dirty="0">
                <a:cs typeface="Arial" panose="020B0604020202020204" pitchFamily="34" charset="0"/>
              </a:rPr>
              <a:t>(H-F, H-Cl, H-Br, H-I),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sulfuric acid </a:t>
            </a:r>
            <a:r>
              <a:rPr lang="en-US" sz="2400" dirty="0">
                <a:cs typeface="Arial" panose="020B0604020202020204" pitchFamily="34" charset="0"/>
              </a:rPr>
              <a:t>(H-OSO</a:t>
            </a:r>
            <a:r>
              <a:rPr lang="en-US" sz="2400" baseline="-25000" dirty="0">
                <a:cs typeface="Arial" panose="020B0604020202020204" pitchFamily="34" charset="0"/>
              </a:rPr>
              <a:t>3</a:t>
            </a:r>
            <a:r>
              <a:rPr lang="en-US" sz="2400" dirty="0">
                <a:cs typeface="Arial" panose="020B0604020202020204" pitchFamily="34" charset="0"/>
              </a:rPr>
              <a:t>H) and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water</a:t>
            </a:r>
            <a:r>
              <a:rPr lang="en-US" sz="2400" dirty="0">
                <a:cs typeface="Arial" panose="020B0604020202020204" pitchFamily="34" charset="0"/>
              </a:rPr>
              <a:t> (H-OH).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2150238"/>
            <a:ext cx="1076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7030A0"/>
                </a:solidFill>
              </a:rPr>
              <a:t>The hydrogen ion (or proton) adds to one carbon of the double bond, and the remainder of the acid becomes connected to the other carbon.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5314975"/>
            <a:ext cx="17526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Note that</a:t>
            </a:r>
          </a:p>
        </p:txBody>
      </p:sp>
    </p:spTree>
    <p:extLst>
      <p:ext uri="{BB962C8B-B14F-4D97-AF65-F5344CB8AC3E}">
        <p14:creationId xmlns:p14="http://schemas.microsoft.com/office/powerpoint/2010/main" val="9409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2" y="1255506"/>
            <a:ext cx="324098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 Addition of Acids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1900535"/>
            <a:ext cx="974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The addition of H—A to an alkene is believed to be a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two-step process</a:t>
            </a:r>
            <a:r>
              <a:rPr lang="en-US" sz="2400" dirty="0">
                <a:solidFill>
                  <a:srgbClr val="2F0BE5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6196" y="2507159"/>
            <a:ext cx="1065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/>
            <a:r>
              <a:rPr lang="en-US" sz="2200" i="1" dirty="0">
                <a:solidFill>
                  <a:srgbClr val="FF0000"/>
                </a:solidFill>
              </a:rPr>
              <a:t>Step 1</a:t>
            </a:r>
            <a:r>
              <a:rPr lang="en-US" sz="2200" i="1" dirty="0">
                <a:solidFill>
                  <a:srgbClr val="0070C0"/>
                </a:solidFill>
              </a:rPr>
              <a:t>. </a:t>
            </a:r>
            <a:r>
              <a:rPr lang="en-US" sz="2200" dirty="0"/>
              <a:t>The hydrogen ion </a:t>
            </a:r>
            <a:r>
              <a:rPr lang="en-US" sz="2200" dirty="0">
                <a:solidFill>
                  <a:srgbClr val="FF0000"/>
                </a:solidFill>
              </a:rPr>
              <a:t>(the electrophile) </a:t>
            </a:r>
            <a:r>
              <a:rPr lang="en-US" sz="2200" dirty="0"/>
              <a:t>attacks the </a:t>
            </a:r>
            <a:r>
              <a:rPr lang="en-US" sz="2200" i="1" dirty="0">
                <a:cs typeface="+mj-cs"/>
                <a:sym typeface="Symbol" panose="05050102010706020507" pitchFamily="18" charset="2"/>
              </a:rPr>
              <a:t></a:t>
            </a:r>
            <a:r>
              <a:rPr lang="en-US" sz="2200" i="1" dirty="0">
                <a:cs typeface="+mj-cs"/>
              </a:rPr>
              <a:t>-</a:t>
            </a:r>
            <a:r>
              <a:rPr lang="en-US" sz="2200" dirty="0"/>
              <a:t>electrons of the alkene, forming a C—H bond and a </a:t>
            </a:r>
            <a:r>
              <a:rPr lang="en-US" sz="2200" dirty="0">
                <a:solidFill>
                  <a:srgbClr val="FF0000"/>
                </a:solidFill>
              </a:rPr>
              <a:t>carbocation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endParaRPr lang="en-US" sz="22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6196" y="4606465"/>
            <a:ext cx="1063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/>
            <a:r>
              <a:rPr lang="en-US" sz="2200" i="1" dirty="0">
                <a:solidFill>
                  <a:srgbClr val="FF0000"/>
                </a:solidFill>
              </a:rPr>
              <a:t>Step 2</a:t>
            </a:r>
            <a:r>
              <a:rPr lang="en-US" sz="2200" i="1" dirty="0">
                <a:solidFill>
                  <a:srgbClr val="0070C0"/>
                </a:solidFill>
              </a:rPr>
              <a:t>. </a:t>
            </a:r>
            <a:r>
              <a:rPr lang="en-US" sz="2200" dirty="0"/>
              <a:t>The negatively charged species A: - </a:t>
            </a:r>
            <a:r>
              <a:rPr lang="en-US" sz="2200" dirty="0">
                <a:solidFill>
                  <a:srgbClr val="FF0000"/>
                </a:solidFill>
              </a:rPr>
              <a:t>(a nucleophile) </a:t>
            </a:r>
            <a:r>
              <a:rPr lang="en-US" sz="2200" dirty="0"/>
              <a:t>attacks the carbocation and forms a new C—A bond.</a:t>
            </a:r>
            <a:endParaRPr lang="en-US" sz="2200" dirty="0">
              <a:cs typeface="Times New Roman" pitchFamily="18" charset="0"/>
            </a:endParaRPr>
          </a:p>
        </p:txBody>
      </p:sp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1559"/>
            <a:ext cx="5204567" cy="9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5486400"/>
            <a:ext cx="52045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5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2" y="1219200"/>
            <a:ext cx="53847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3.1.  Addition of Hydrogen Halide </a:t>
            </a:r>
          </a:p>
        </p:txBody>
      </p:sp>
      <p:pic>
        <p:nvPicPr>
          <p:cNvPr id="13" name="Picture 8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63525" b="17318"/>
          <a:stretch/>
        </p:blipFill>
        <p:spPr bwMode="auto">
          <a:xfrm>
            <a:off x="3530599" y="4137267"/>
            <a:ext cx="2184401" cy="13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95400" y="1686937"/>
            <a:ext cx="10689336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>
                <a:cs typeface="Arial" panose="020B0604020202020204" pitchFamily="34" charset="0"/>
              </a:rPr>
              <a:t>Alkenes react with hydrogen chloride, HC1, hydrogen bromide, </a:t>
            </a:r>
            <a:r>
              <a:rPr lang="en-US" sz="2400" i="1" dirty="0" err="1">
                <a:cs typeface="Arial" panose="020B0604020202020204" pitchFamily="34" charset="0"/>
              </a:rPr>
              <a:t>HBr</a:t>
            </a:r>
            <a:r>
              <a:rPr lang="en-US" sz="2400" i="1" dirty="0">
                <a:cs typeface="Arial" panose="020B0604020202020204" pitchFamily="34" charset="0"/>
              </a:rPr>
              <a:t> and hydrogen iodide, HI, </a:t>
            </a:r>
            <a:r>
              <a:rPr lang="en-US" sz="2400" i="1" dirty="0">
                <a:solidFill>
                  <a:srgbClr val="FF0000"/>
                </a:solidFill>
                <a:cs typeface="Arial" panose="020B0604020202020204" pitchFamily="34" charset="0"/>
              </a:rPr>
              <a:t>to form alkyl halides, RX.</a:t>
            </a:r>
          </a:p>
        </p:txBody>
      </p:sp>
      <p:pic>
        <p:nvPicPr>
          <p:cNvPr id="20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2893544"/>
            <a:ext cx="6248400" cy="10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2"/>
          <a:stretch/>
        </p:blipFill>
        <p:spPr bwMode="auto">
          <a:xfrm>
            <a:off x="3523456" y="5562600"/>
            <a:ext cx="3029744" cy="11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8" r="3180" b="17318"/>
          <a:stretch/>
        </p:blipFill>
        <p:spPr bwMode="auto">
          <a:xfrm>
            <a:off x="5715000" y="4137267"/>
            <a:ext cx="3759994" cy="13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6"/>
          <a:stretch/>
        </p:blipFill>
        <p:spPr bwMode="auto">
          <a:xfrm>
            <a:off x="6531864" y="5562600"/>
            <a:ext cx="2840736" cy="11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2" y="1219200"/>
            <a:ext cx="53847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3.1.  Addition of Hydrogen Halide </a:t>
            </a:r>
          </a:p>
        </p:txBody>
      </p:sp>
      <p:pic>
        <p:nvPicPr>
          <p:cNvPr id="21" name="Picture 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7"/>
          <a:stretch/>
        </p:blipFill>
        <p:spPr bwMode="auto">
          <a:xfrm>
            <a:off x="3064276" y="2013718"/>
            <a:ext cx="3352800" cy="19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97420"/>
            <a:ext cx="1801377" cy="11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125392"/>
            <a:ext cx="1791852" cy="8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2"/>
          <a:stretch/>
        </p:blipFill>
        <p:spPr bwMode="auto">
          <a:xfrm>
            <a:off x="6417075" y="2013717"/>
            <a:ext cx="1050525" cy="19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3231" y="4379104"/>
            <a:ext cx="313841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Markovnikov’s Rule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737" y="4858125"/>
            <a:ext cx="10515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cs typeface="Arial" panose="020B0604020202020204" pitchFamily="34" charset="0"/>
              </a:rPr>
              <a:t>In electrophilic addition of </a:t>
            </a:r>
            <a:r>
              <a:rPr lang="en-US" sz="2200" dirty="0">
                <a:cs typeface="Arial" panose="020B0604020202020204" pitchFamily="34" charset="0"/>
              </a:rPr>
              <a:t>H—X </a:t>
            </a:r>
            <a:r>
              <a:rPr lang="en-US" sz="2200" i="1" dirty="0">
                <a:cs typeface="Arial" panose="020B0604020202020204" pitchFamily="34" charset="0"/>
              </a:rPr>
              <a:t>to </a:t>
            </a:r>
            <a:r>
              <a:rPr lang="en-US" sz="2200" i="1" dirty="0">
                <a:solidFill>
                  <a:srgbClr val="FF0000"/>
                </a:solidFill>
                <a:cs typeface="Arial" panose="020B0604020202020204" pitchFamily="34" charset="0"/>
              </a:rPr>
              <a:t>Unsymmetrical Alkenes </a:t>
            </a:r>
            <a:r>
              <a:rPr lang="en-US" sz="2200" i="1" dirty="0">
                <a:cs typeface="Arial" panose="020B0604020202020204" pitchFamily="34" charset="0"/>
              </a:rPr>
              <a:t>the hydrogen of the hydrogen halide adds to the double-bonded carbon that bears the greater number of hydrogen atoms and the negative halide ion adds to the other double-bonded carbon.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11576" r="57177" b="4527"/>
          <a:stretch/>
        </p:blipFill>
        <p:spPr bwMode="auto">
          <a:xfrm>
            <a:off x="3659982" y="1604962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47"/>
          <a:stretch/>
        </p:blipFill>
        <p:spPr bwMode="auto">
          <a:xfrm>
            <a:off x="2897894" y="3484276"/>
            <a:ext cx="2057487" cy="11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3" t="11576" r="4425" b="4527"/>
          <a:stretch/>
        </p:blipFill>
        <p:spPr bwMode="auto">
          <a:xfrm>
            <a:off x="5641182" y="1600200"/>
            <a:ext cx="33092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/>
          <a:stretch/>
        </p:blipFill>
        <p:spPr bwMode="auto">
          <a:xfrm>
            <a:off x="4919662" y="3484276"/>
            <a:ext cx="4976019" cy="11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01" y="1219200"/>
            <a:ext cx="5537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Explanation for Markovnikov’s Rule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487" r="26574" b="6162"/>
          <a:stretch/>
        </p:blipFill>
        <p:spPr bwMode="auto">
          <a:xfrm>
            <a:off x="3200400" y="2362200"/>
            <a:ext cx="3827899" cy="21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5800" y="174242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2F0BE5"/>
                </a:solidFill>
                <a:cs typeface="Arial" panose="020B0604020202020204" pitchFamily="34" charset="0"/>
              </a:rPr>
              <a:t>Example;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cs typeface="Arial" panose="020B0604020202020204" pitchFamily="34" charset="0"/>
              </a:rPr>
              <a:t>the addition of </a:t>
            </a:r>
            <a:r>
              <a:rPr lang="en-US" sz="2400" i="1" dirty="0" err="1">
                <a:solidFill>
                  <a:srgbClr val="00B050"/>
                </a:solidFill>
                <a:cs typeface="Arial" panose="020B0604020202020204" pitchFamily="34" charset="0"/>
              </a:rPr>
              <a:t>HBr</a:t>
            </a:r>
            <a:r>
              <a:rPr lang="en-US" sz="2400" i="1" dirty="0">
                <a:solidFill>
                  <a:srgbClr val="00B050"/>
                </a:solidFill>
                <a:cs typeface="Arial" panose="020B0604020202020204" pitchFamily="34" charset="0"/>
              </a:rPr>
              <a:t> to </a:t>
            </a:r>
            <a:r>
              <a:rPr lang="en-US" sz="2400" i="1" dirty="0" err="1">
                <a:solidFill>
                  <a:srgbClr val="00B050"/>
                </a:solidFill>
                <a:cs typeface="Arial" panose="020B0604020202020204" pitchFamily="34" charset="0"/>
              </a:rPr>
              <a:t>propene</a:t>
            </a:r>
            <a:endParaRPr lang="en-US" sz="2400" i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5" t="5487" r="5612" b="6162"/>
          <a:stretch/>
        </p:blipFill>
        <p:spPr bwMode="auto">
          <a:xfrm>
            <a:off x="7023536" y="2362200"/>
            <a:ext cx="1301486" cy="21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400" y="4832695"/>
            <a:ext cx="777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In modern terms Markovnikov’s rule can be restated: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187382"/>
            <a:ext cx="10564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cs typeface="Arial" panose="020B0604020202020204" pitchFamily="34" charset="0"/>
              </a:rPr>
              <a:t>The addition of an unsymmetrical reagent </a:t>
            </a:r>
            <a:r>
              <a:rPr lang="en-US" sz="2200" dirty="0">
                <a:cs typeface="Arial" panose="020B0604020202020204" pitchFamily="34" charset="0"/>
              </a:rPr>
              <a:t>HX </a:t>
            </a:r>
            <a:r>
              <a:rPr lang="en-US" sz="2200" i="1" dirty="0">
                <a:cs typeface="Arial" panose="020B0604020202020204" pitchFamily="34" charset="0"/>
              </a:rPr>
              <a:t>to an unsymmetrical </a:t>
            </a:r>
            <a:r>
              <a:rPr lang="en-US" sz="2200" i="1" dirty="0" err="1">
                <a:cs typeface="Arial" panose="020B0604020202020204" pitchFamily="34" charset="0"/>
              </a:rPr>
              <a:t>alkene</a:t>
            </a:r>
            <a:r>
              <a:rPr lang="en-US" sz="2200" i="1" dirty="0">
                <a:cs typeface="Arial" panose="020B0604020202020204" pitchFamily="34" charset="0"/>
              </a:rPr>
              <a:t> proceeds in such a direction as to produce </a:t>
            </a:r>
            <a:r>
              <a:rPr lang="en-US" sz="2200" i="1" dirty="0">
                <a:solidFill>
                  <a:srgbClr val="FF0000"/>
                </a:solidFill>
                <a:cs typeface="Arial" panose="020B0604020202020204" pitchFamily="34" charset="0"/>
              </a:rPr>
              <a:t>the more stable carbocation</a:t>
            </a:r>
            <a:r>
              <a:rPr lang="en-US" sz="2200" i="1" dirty="0">
                <a:cs typeface="Arial" panose="020B0604020202020204" pitchFamily="34" charset="0"/>
              </a:rPr>
              <a:t>. 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1748045"/>
            <a:ext cx="10613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If an acid catalyst is present, water (as H-OH) adds to alkenes and the product is alcohol.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2222" r="5332" b="65100"/>
          <a:stretch/>
        </p:blipFill>
        <p:spPr bwMode="auto">
          <a:xfrm>
            <a:off x="1295400" y="2431304"/>
            <a:ext cx="5372990" cy="9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5281" r="2391" b="9561"/>
          <a:stretch/>
        </p:blipFill>
        <p:spPr bwMode="auto">
          <a:xfrm>
            <a:off x="6678204" y="4578814"/>
            <a:ext cx="5116032" cy="11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2957" r="9596" b="11018"/>
          <a:stretch/>
        </p:blipFill>
        <p:spPr bwMode="auto">
          <a:xfrm>
            <a:off x="1295400" y="4578477"/>
            <a:ext cx="42117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6402" y="1219200"/>
            <a:ext cx="52323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3.2.  Addition of Water: Hydration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651" y="2431304"/>
            <a:ext cx="4258105" cy="18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8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68325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3.3.  Addition of HOX: </a:t>
            </a:r>
            <a:r>
              <a:rPr lang="en-US" sz="2800" b="1" dirty="0" err="1">
                <a:solidFill>
                  <a:srgbClr val="2F0BE5"/>
                </a:solidFill>
                <a:cs typeface="Arial" panose="020B0604020202020204" pitchFamily="34" charset="0"/>
              </a:rPr>
              <a:t>Halohydrin</a:t>
            </a:r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 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688538"/>
            <a:ext cx="1084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When an alkene is treated with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aqueous chlorine </a:t>
            </a:r>
            <a:r>
              <a:rPr lang="en-US" sz="2400" dirty="0">
                <a:cs typeface="Arial" panose="020B060402020202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aqueous bromine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the addition product is a </a:t>
            </a:r>
            <a:r>
              <a:rPr lang="en-US" sz="2400" dirty="0" err="1">
                <a:solidFill>
                  <a:srgbClr val="0070C0"/>
                </a:solidFill>
                <a:cs typeface="Arial" panose="020B0604020202020204" pitchFamily="34" charset="0"/>
              </a:rPr>
              <a:t>halohydrin</a:t>
            </a: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2532729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200" b="1" dirty="0"/>
              <a:t>When </a:t>
            </a:r>
            <a:r>
              <a:rPr lang="en-US" sz="2200" b="1" dirty="0">
                <a:solidFill>
                  <a:srgbClr val="FF0000"/>
                </a:solidFill>
              </a:rPr>
              <a:t>Cl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b="1" dirty="0"/>
              <a:t> is used, the product is a </a:t>
            </a:r>
            <a:r>
              <a:rPr lang="en-US" sz="2200" b="1" dirty="0" err="1">
                <a:solidFill>
                  <a:srgbClr val="FF0000"/>
                </a:solidFill>
              </a:rPr>
              <a:t>chlorohydrin</a:t>
            </a:r>
            <a:r>
              <a:rPr lang="en-US" sz="2200" b="1" dirty="0"/>
              <a:t>. </a:t>
            </a:r>
            <a:endParaRPr lang="en-US" sz="22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622720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/>
              <a:t>When </a:t>
            </a:r>
            <a:r>
              <a:rPr lang="en-US" sz="2200" b="1" dirty="0">
                <a:solidFill>
                  <a:srgbClr val="FF0000"/>
                </a:solidFill>
              </a:rPr>
              <a:t>Br</a:t>
            </a:r>
            <a:r>
              <a:rPr lang="en-US" sz="2200" b="1" baseline="-25000" dirty="0">
                <a:solidFill>
                  <a:srgbClr val="FF0000"/>
                </a:solidFill>
              </a:rPr>
              <a:t>2</a:t>
            </a:r>
            <a:r>
              <a:rPr lang="en-US" sz="2200" b="1" dirty="0"/>
              <a:t> is used, the product is a </a:t>
            </a:r>
            <a:r>
              <a:rPr lang="en-US" sz="2200" b="1" dirty="0" err="1">
                <a:solidFill>
                  <a:srgbClr val="FF0000"/>
                </a:solidFill>
              </a:rPr>
              <a:t>bromohydrin</a:t>
            </a:r>
            <a:r>
              <a:rPr lang="en-US" sz="2200" b="1" dirty="0"/>
              <a:t>. </a:t>
            </a:r>
            <a:endParaRPr lang="en-US" sz="2200" b="1" dirty="0">
              <a:cs typeface="Times New Roman" pitchFamily="18" charset="0"/>
            </a:endParaRP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76881"/>
            <a:ext cx="5057609" cy="134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5252511"/>
            <a:ext cx="5057609" cy="13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229380"/>
            <a:ext cx="2794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Common Names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1321" r="3685" b="12034"/>
          <a:stretch/>
        </p:blipFill>
        <p:spPr bwMode="auto">
          <a:xfrm>
            <a:off x="4209472" y="2943692"/>
            <a:ext cx="4500203" cy="8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2890" r="9796" b="23259"/>
          <a:stretch/>
        </p:blipFill>
        <p:spPr bwMode="auto">
          <a:xfrm>
            <a:off x="2286000" y="5105400"/>
            <a:ext cx="4454170" cy="16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1872" y="1600200"/>
            <a:ext cx="11432863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simplest members </a:t>
            </a:r>
            <a:r>
              <a:rPr lang="en-US" sz="2400" dirty="0"/>
              <a:t>of the alkene and alkyne series are frequently referred to by their older common names, ethylene, acetylene, and propylene.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026" y="3968859"/>
            <a:ext cx="1133417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Two important groups also have common names; They are the </a:t>
            </a:r>
            <a:r>
              <a:rPr lang="en-US" sz="2400" b="1" dirty="0">
                <a:solidFill>
                  <a:srgbClr val="00B050"/>
                </a:solidFill>
              </a:rPr>
              <a:t>vinyl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allyl</a:t>
            </a:r>
            <a:r>
              <a:rPr lang="en-US" sz="2400" dirty="0"/>
              <a:t> groups.</a:t>
            </a:r>
          </a:p>
          <a:p>
            <a:pPr marL="400050">
              <a:spcAft>
                <a:spcPts val="600"/>
              </a:spcAft>
            </a:pPr>
            <a:r>
              <a:rPr lang="en-US" sz="2400" i="1" dirty="0">
                <a:solidFill>
                  <a:srgbClr val="7030A0"/>
                </a:solidFill>
              </a:rPr>
              <a:t>These groups are used in common names</a:t>
            </a:r>
            <a:r>
              <a:rPr lang="en-US" sz="2400" dirty="0"/>
              <a:t>.</a:t>
            </a:r>
          </a:p>
        </p:txBody>
      </p:sp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2979879" cy="142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68325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3.3.  Addition of HOX: </a:t>
            </a:r>
            <a:r>
              <a:rPr lang="en-US" sz="2800" b="1" dirty="0" err="1">
                <a:solidFill>
                  <a:srgbClr val="2F0BE5"/>
                </a:solidFill>
                <a:cs typeface="Arial" panose="020B0604020202020204" pitchFamily="34" charset="0"/>
              </a:rPr>
              <a:t>Halohydrin</a:t>
            </a:r>
            <a:r>
              <a:rPr lang="en-US" sz="2800" b="1" dirty="0">
                <a:solidFill>
                  <a:srgbClr val="2F0BE5"/>
                </a:solidFill>
                <a:cs typeface="Arial" panose="020B0604020202020204" pitchFamily="34" charset="0"/>
              </a:rPr>
              <a:t> 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1746035"/>
            <a:ext cx="1077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reaction proceeds as if </a:t>
            </a:r>
            <a:r>
              <a:rPr lang="en-US" sz="2400" dirty="0" err="1">
                <a:solidFill>
                  <a:srgbClr val="FF0000"/>
                </a:solidFill>
              </a:rPr>
              <a:t>hypochlorous</a:t>
            </a:r>
            <a:r>
              <a:rPr lang="en-US" sz="2400" dirty="0">
                <a:solidFill>
                  <a:srgbClr val="FF0000"/>
                </a:solidFill>
              </a:rPr>
              <a:t> acid, HO—Cl</a:t>
            </a:r>
            <a:r>
              <a:rPr lang="en-US" sz="2400" dirty="0"/>
              <a:t>, or </a:t>
            </a:r>
            <a:r>
              <a:rPr lang="en-US" sz="2400" dirty="0" err="1">
                <a:solidFill>
                  <a:srgbClr val="FF0000"/>
                </a:solidFill>
              </a:rPr>
              <a:t>hypobromous</a:t>
            </a:r>
            <a:r>
              <a:rPr lang="en-US" sz="2400" dirty="0">
                <a:solidFill>
                  <a:srgbClr val="FF0000"/>
                </a:solidFill>
              </a:rPr>
              <a:t> acid, HO—Br</a:t>
            </a:r>
            <a:r>
              <a:rPr lang="en-US" sz="2400" dirty="0"/>
              <a:t>, were the adding reagent.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034566"/>
            <a:ext cx="88392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nucleopbile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B050"/>
                </a:solidFill>
              </a:rPr>
              <a:t>hydroxide ion, OH</a:t>
            </a:r>
            <a:r>
              <a:rPr lang="en-US" sz="2400" baseline="30000" dirty="0">
                <a:solidFill>
                  <a:srgbClr val="00B050"/>
                </a:solidFill>
              </a:rPr>
              <a:t>-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590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The electrophile is </a:t>
            </a:r>
            <a:r>
              <a:rPr lang="en-US" sz="2400" dirty="0" err="1">
                <a:solidFill>
                  <a:srgbClr val="00B050"/>
                </a:solidFill>
              </a:rPr>
              <a:t>chloronium</a:t>
            </a:r>
            <a:r>
              <a:rPr lang="en-US" sz="2400" dirty="0">
                <a:solidFill>
                  <a:srgbClr val="00B050"/>
                </a:solidFill>
              </a:rPr>
              <a:t> ion, Cl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dirty="0">
                <a:solidFill>
                  <a:srgbClr val="00B050"/>
                </a:solidFill>
              </a:rPr>
              <a:t>, or </a:t>
            </a:r>
            <a:r>
              <a:rPr lang="en-US" sz="2400" dirty="0" err="1">
                <a:solidFill>
                  <a:srgbClr val="00B050"/>
                </a:solidFill>
              </a:rPr>
              <a:t>bromonium</a:t>
            </a:r>
            <a:r>
              <a:rPr lang="en-US" sz="2400" dirty="0">
                <a:solidFill>
                  <a:srgbClr val="00B050"/>
                </a:solidFill>
              </a:rPr>
              <a:t> ion, Br</a:t>
            </a:r>
            <a:r>
              <a:rPr lang="en-US" sz="2400" baseline="30000" dirty="0">
                <a:solidFill>
                  <a:srgbClr val="00B050"/>
                </a:solidFill>
              </a:rPr>
              <a:t>+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3810000"/>
            <a:ext cx="10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030A0"/>
                </a:solidFill>
              </a:rPr>
              <a:t>Addition of HOX also </a:t>
            </a:r>
            <a:r>
              <a:rPr lang="en-US" sz="2400" dirty="0">
                <a:solidFill>
                  <a:srgbClr val="00B0F0"/>
                </a:solidFill>
              </a:rPr>
              <a:t>follows Markovnikov’s rule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6553200" cy="14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Electrophilic Addition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44703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4. Hydroboration of Alkenes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4709170"/>
            <a:ext cx="4876800" cy="2011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3810000"/>
            <a:ext cx="11298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One great advantage of this hydroboration-oxidation sequence is that it provides a route to alcohols that cannot be obtained by the acid-catalyzed hydration of alkenes.</a:t>
            </a:r>
            <a:endParaRPr lang="en-US" sz="2200" dirty="0"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968" y="2298414"/>
            <a:ext cx="7848600" cy="13451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1752600"/>
            <a:ext cx="11298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/>
              <a:t>There is also a way to obtain </a:t>
            </a:r>
            <a:r>
              <a:rPr lang="en-US" sz="2200" b="1" dirty="0">
                <a:solidFill>
                  <a:srgbClr val="2F0BE5"/>
                </a:solidFill>
              </a:rPr>
              <a:t>anti-Markovnikov</a:t>
            </a:r>
            <a:r>
              <a:rPr lang="en-US" sz="2200" dirty="0"/>
              <a:t> oriented alcohols: hydroboration.</a:t>
            </a:r>
          </a:p>
        </p:txBody>
      </p:sp>
    </p:spTree>
    <p:extLst>
      <p:ext uri="{BB962C8B-B14F-4D97-AF65-F5344CB8AC3E}">
        <p14:creationId xmlns:p14="http://schemas.microsoft.com/office/powerpoint/2010/main" val="675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Oxidation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22605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Ozonolysis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5" descr="Resonance Lewis structures of the ozone molecu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9270"/>
          <a:stretch/>
        </p:blipFill>
        <p:spPr bwMode="auto">
          <a:xfrm>
            <a:off x="3810000" y="1549942"/>
            <a:ext cx="4830303" cy="10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33450" y="2743200"/>
            <a:ext cx="11051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The first product, a </a:t>
            </a:r>
            <a:r>
              <a:rPr lang="en-US" sz="2200" b="1" dirty="0" err="1">
                <a:solidFill>
                  <a:srgbClr val="00B050"/>
                </a:solidFill>
              </a:rPr>
              <a:t>molozonide</a:t>
            </a:r>
            <a:r>
              <a:rPr lang="en-US" sz="2200" dirty="0"/>
              <a:t>, is formed by cycloaddition of the oxygen at each end of the ozone molecule to the carbon–carbon double bond.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7663" r="1454" b="6038"/>
          <a:stretch/>
        </p:blipFill>
        <p:spPr bwMode="auto">
          <a:xfrm>
            <a:off x="3505200" y="5116175"/>
            <a:ext cx="6187683" cy="148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33450" y="3581400"/>
            <a:ext cx="11060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This product then rearranges rapidly to an </a:t>
            </a:r>
            <a:r>
              <a:rPr lang="en-US" sz="2200" b="1" dirty="0" err="1">
                <a:solidFill>
                  <a:srgbClr val="00B050"/>
                </a:solidFill>
              </a:rPr>
              <a:t>ozonide</a:t>
            </a:r>
            <a:r>
              <a:rPr lang="en-US" sz="2200" dirty="0">
                <a:solidFill>
                  <a:srgbClr val="00B050"/>
                </a:solidFill>
              </a:rPr>
              <a:t> (</a:t>
            </a:r>
            <a:r>
              <a:rPr lang="en-US" sz="2200" dirty="0"/>
              <a:t>explosive if isolated</a:t>
            </a:r>
            <a:r>
              <a:rPr lang="en-US" sz="2200" dirty="0">
                <a:solidFill>
                  <a:srgbClr val="00B050"/>
                </a:solidFill>
              </a:rPr>
              <a:t>)</a:t>
            </a:r>
            <a:r>
              <a:rPr lang="en-US" sz="2200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3450" y="4191000"/>
            <a:ext cx="11051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They are usually treated directly with a reducing agent, commonly </a:t>
            </a:r>
            <a:r>
              <a:rPr lang="en-US" sz="2200" dirty="0">
                <a:solidFill>
                  <a:srgbClr val="7030A0"/>
                </a:solidFill>
              </a:rPr>
              <a:t>zinc and aqueous acid</a:t>
            </a:r>
            <a:r>
              <a:rPr lang="en-US" sz="2200" dirty="0"/>
              <a:t>, to give </a:t>
            </a:r>
            <a:r>
              <a:rPr lang="en-US" sz="2200" b="1" dirty="0">
                <a:solidFill>
                  <a:srgbClr val="00B050"/>
                </a:solidFill>
              </a:rPr>
              <a:t>carbonyl compounds </a:t>
            </a:r>
            <a:r>
              <a:rPr lang="en-US" sz="2200" dirty="0"/>
              <a:t>as the isolated products.</a:t>
            </a:r>
          </a:p>
        </p:txBody>
      </p:sp>
    </p:spTree>
    <p:extLst>
      <p:ext uri="{BB962C8B-B14F-4D97-AF65-F5344CB8AC3E}">
        <p14:creationId xmlns:p14="http://schemas.microsoft.com/office/powerpoint/2010/main" val="25373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Oxidation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22605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Ozonolysis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900535"/>
            <a:ext cx="1099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Ozonolysis</a:t>
            </a:r>
            <a:r>
              <a:rPr lang="en-US" sz="2400" dirty="0"/>
              <a:t> can be used to locate the position of a double bond.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7576" r="2705" b="11338"/>
          <a:stretch/>
        </p:blipFill>
        <p:spPr bwMode="auto">
          <a:xfrm>
            <a:off x="2514600" y="3581400"/>
            <a:ext cx="7305964" cy="153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2457269"/>
            <a:ext cx="1099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For example</a:t>
            </a:r>
            <a:r>
              <a:rPr lang="en-US" sz="2400" dirty="0"/>
              <a:t>, </a:t>
            </a:r>
            <a:r>
              <a:rPr lang="en-US" sz="2400" dirty="0" err="1"/>
              <a:t>ozonolysis</a:t>
            </a:r>
            <a:r>
              <a:rPr lang="en-US" sz="2400" dirty="0"/>
              <a:t> of 1-butene gives two different aldehydes, whereas 2-butene gives a single aldehyde.</a:t>
            </a:r>
          </a:p>
        </p:txBody>
      </p:sp>
    </p:spTree>
    <p:extLst>
      <p:ext uri="{BB962C8B-B14F-4D97-AF65-F5344CB8AC3E}">
        <p14:creationId xmlns:p14="http://schemas.microsoft.com/office/powerpoint/2010/main" val="35857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7289800" cy="838200"/>
          </a:xfrm>
        </p:spPr>
        <p:txBody>
          <a:bodyPr>
            <a:noAutofit/>
          </a:bodyPr>
          <a:lstStyle/>
          <a:p>
            <a:r>
              <a:rPr lang="en-US" sz="3400" dirty="0"/>
              <a:t>Oxidation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7600" y="-88614"/>
            <a:ext cx="48514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402" y="1255506"/>
            <a:ext cx="4394198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2. Oxidation Using KMnO</a:t>
            </a:r>
            <a:r>
              <a:rPr lang="en-US" sz="28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8" y="2799680"/>
            <a:ext cx="7643715" cy="185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90600" y="1770540"/>
            <a:ext cx="1099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Alkenes react with alkaline potassium permanganate to form </a:t>
            </a:r>
            <a:r>
              <a:rPr lang="en-US" sz="2200" b="1" dirty="0"/>
              <a:t>glycols </a:t>
            </a:r>
            <a:r>
              <a:rPr lang="en-US" sz="2200" dirty="0"/>
              <a:t>(compounds with two adjacent hydroxyl groups).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800600"/>
            <a:ext cx="461889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Electrophilic Addition Reactions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1229380"/>
            <a:ext cx="65278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 Addition of Hydrogen: Hydrogenation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1107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Two hydrogen atoms are added across the double bond of an alkene, resulting in a saturated alkane. 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/>
          <a:srcRect l="36395" t="3542" r="38095"/>
          <a:stretch/>
        </p:blipFill>
        <p:spPr bwMode="auto">
          <a:xfrm>
            <a:off x="5029200" y="2735997"/>
            <a:ext cx="2286000" cy="30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47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Electrophilic Addition Reactions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759803"/>
            <a:ext cx="1114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However, a special </a:t>
            </a:r>
            <a:r>
              <a:rPr lang="en-US" sz="2400" dirty="0">
                <a:solidFill>
                  <a:srgbClr val="2F0BE5"/>
                </a:solidFill>
              </a:rPr>
              <a:t>palladium catalyst (</a:t>
            </a:r>
            <a:r>
              <a:rPr lang="en-US" sz="2400" b="1" dirty="0" err="1">
                <a:solidFill>
                  <a:srgbClr val="2F0BE5"/>
                </a:solidFill>
              </a:rPr>
              <a:t>Lindlar’s</a:t>
            </a:r>
            <a:r>
              <a:rPr lang="en-US" sz="2400" b="1" dirty="0">
                <a:solidFill>
                  <a:srgbClr val="2F0BE5"/>
                </a:solidFill>
              </a:rPr>
              <a:t> catalyst</a:t>
            </a:r>
            <a:r>
              <a:rPr lang="en-US" sz="2400" dirty="0">
                <a:solidFill>
                  <a:srgbClr val="2F0BE5"/>
                </a:solidFill>
              </a:rPr>
              <a:t>) </a:t>
            </a:r>
            <a:r>
              <a:rPr lang="en-US" sz="2400" dirty="0"/>
              <a:t>can control hydrogen addition so that only one mole of hydrogen adds (the product is </a:t>
            </a:r>
            <a:r>
              <a:rPr lang="en-US" sz="2400" i="1" dirty="0">
                <a:solidFill>
                  <a:srgbClr val="FF0000"/>
                </a:solidFill>
              </a:rPr>
              <a:t>cis </a:t>
            </a:r>
            <a:r>
              <a:rPr lang="en-US" sz="2400" dirty="0">
                <a:solidFill>
                  <a:srgbClr val="FF0000"/>
                </a:solidFill>
              </a:rPr>
              <a:t>alkene</a:t>
            </a:r>
            <a:r>
              <a:rPr lang="en-US" sz="2400" dirty="0"/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381" b="4244"/>
          <a:stretch/>
        </p:blipFill>
        <p:spPr>
          <a:xfrm>
            <a:off x="3576751" y="2845891"/>
            <a:ext cx="5241698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1229380"/>
            <a:ext cx="65278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 Addition of Hydrogen: Hydrogenation 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4" r="12738" b="37713"/>
          <a:stretch/>
        </p:blipFill>
        <p:spPr bwMode="auto">
          <a:xfrm>
            <a:off x="3429000" y="5257800"/>
            <a:ext cx="5671820" cy="7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8200" y="4643735"/>
            <a:ext cx="1114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400" dirty="0"/>
              <a:t>Reduction of alkynes to </a:t>
            </a:r>
            <a:r>
              <a:rPr lang="en-US" sz="2400" i="1" dirty="0">
                <a:solidFill>
                  <a:srgbClr val="FF0000"/>
                </a:solidFill>
              </a:rPr>
              <a:t>trans </a:t>
            </a:r>
            <a:r>
              <a:rPr lang="en-US" sz="2400" dirty="0">
                <a:solidFill>
                  <a:srgbClr val="FF0000"/>
                </a:solidFill>
              </a:rPr>
              <a:t>alkenes </a:t>
            </a:r>
            <a:r>
              <a:rPr lang="en-US" sz="2400" dirty="0"/>
              <a:t>using </a:t>
            </a:r>
            <a:r>
              <a:rPr lang="en-US" sz="2400" dirty="0">
                <a:solidFill>
                  <a:srgbClr val="2F0BE5"/>
                </a:solidFill>
              </a:rPr>
              <a:t>Na/NH</a:t>
            </a:r>
            <a:r>
              <a:rPr lang="en-US" sz="2400" baseline="-25000" dirty="0">
                <a:solidFill>
                  <a:srgbClr val="2F0BE5"/>
                </a:solidFill>
              </a:rPr>
              <a:t>3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1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Electrophilic Addition Reactions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703"/>
          <a:stretch/>
        </p:blipFill>
        <p:spPr>
          <a:xfrm>
            <a:off x="3403600" y="2266387"/>
            <a:ext cx="3456432" cy="1238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1219200"/>
            <a:ext cx="59944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2.  Addition of Halogen: Halogenation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2023" y="1732987"/>
            <a:ext cx="9823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just"/>
            <a:r>
              <a:rPr lang="en-US" sz="2200" dirty="0"/>
              <a:t>Bromine adds as follows; In the first step, the addition occurs mainly </a:t>
            </a:r>
            <a:r>
              <a:rPr lang="en-US" sz="2200" i="1" dirty="0">
                <a:solidFill>
                  <a:srgbClr val="FF0000"/>
                </a:solidFill>
              </a:rPr>
              <a:t>trans</a:t>
            </a:r>
            <a:r>
              <a:rPr lang="en-US" sz="2200" i="1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459" r="32433"/>
          <a:stretch/>
        </p:blipFill>
        <p:spPr>
          <a:xfrm>
            <a:off x="6857650" y="2266386"/>
            <a:ext cx="457200" cy="123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568"/>
          <a:stretch/>
        </p:blipFill>
        <p:spPr>
          <a:xfrm>
            <a:off x="7314850" y="2266386"/>
            <a:ext cx="1828800" cy="1238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576" y="3657600"/>
            <a:ext cx="51562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3.  Addition of Hydrogen Halide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1376" y="4183559"/>
            <a:ext cx="11143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With </a:t>
            </a:r>
            <a:r>
              <a:rPr lang="en-US" sz="2200" dirty="0" err="1"/>
              <a:t>unsymmetric</a:t>
            </a:r>
            <a:r>
              <a:rPr lang="en-US" sz="2200" dirty="0"/>
              <a:t> triple bonds and </a:t>
            </a:r>
            <a:r>
              <a:rPr lang="en-US" sz="2200" dirty="0" err="1"/>
              <a:t>unsymmetric</a:t>
            </a:r>
            <a:r>
              <a:rPr lang="en-US" sz="2200" dirty="0"/>
              <a:t> reagents, Markovnikov’s Rule is followed in each step.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4343" r="12448" b="60087"/>
          <a:stretch/>
        </p:blipFill>
        <p:spPr bwMode="auto">
          <a:xfrm>
            <a:off x="3403600" y="4742187"/>
            <a:ext cx="5711824" cy="82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42453" r="12448" b="7320"/>
          <a:stretch/>
        </p:blipFill>
        <p:spPr bwMode="auto">
          <a:xfrm>
            <a:off x="3403600" y="5562600"/>
            <a:ext cx="5711824" cy="11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Electrophilic Addition Reactions of Alkynes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1219200"/>
            <a:ext cx="5994400" cy="52322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4.  Addition of Water: Hydration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525" y="1607762"/>
            <a:ext cx="1121321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lnSpc>
                <a:spcPct val="150000"/>
              </a:lnSpc>
              <a:buFontTx/>
              <a:buChar char="-"/>
            </a:pPr>
            <a:r>
              <a:rPr lang="en-US" sz="2200" dirty="0"/>
              <a:t>Addition of water to alkynes requires not only an acid catalyst but mercuric ion as well.</a:t>
            </a:r>
          </a:p>
          <a:p>
            <a:pPr marL="287338" indent="-287338" algn="just">
              <a:lnSpc>
                <a:spcPct val="150000"/>
              </a:lnSpc>
              <a:buFontTx/>
              <a:buChar char="-"/>
            </a:pPr>
            <a:r>
              <a:rPr lang="en-US" sz="2200" dirty="0"/>
              <a:t>Although the reaction is similar to that of alkenes, the initial product—a vinyl alcohol or enol-rearranges to a carbonyl compound.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0"/>
          <a:stretch/>
        </p:blipFill>
        <p:spPr bwMode="auto">
          <a:xfrm>
            <a:off x="2674843" y="3223589"/>
            <a:ext cx="3421157" cy="17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 bwMode="auto">
          <a:xfrm>
            <a:off x="2797679" y="5029200"/>
            <a:ext cx="3344959" cy="15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9" r="35301"/>
          <a:stretch/>
        </p:blipFill>
        <p:spPr bwMode="auto">
          <a:xfrm>
            <a:off x="6092920" y="3223589"/>
            <a:ext cx="1450880" cy="17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0"/>
          <a:stretch/>
        </p:blipFill>
        <p:spPr bwMode="auto">
          <a:xfrm>
            <a:off x="7543800" y="3226517"/>
            <a:ext cx="2643187" cy="174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4" r="32510"/>
          <a:stretch/>
        </p:blipFill>
        <p:spPr bwMode="auto">
          <a:xfrm>
            <a:off x="6142639" y="5031911"/>
            <a:ext cx="1676400" cy="15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2"/>
          <a:stretch/>
        </p:blipFill>
        <p:spPr bwMode="auto">
          <a:xfrm>
            <a:off x="7788083" y="5026819"/>
            <a:ext cx="2346517" cy="15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allylic 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2336" y="1334406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In an </a:t>
            </a:r>
            <a:r>
              <a:rPr lang="en-US" sz="2400" b="1" dirty="0">
                <a:solidFill>
                  <a:srgbClr val="FF0000"/>
                </a:solidFill>
              </a:rPr>
              <a:t>allylic cation</a:t>
            </a:r>
            <a:r>
              <a:rPr lang="en-US" sz="2400" dirty="0">
                <a:solidFill>
                  <a:srgbClr val="000000"/>
                </a:solidFill>
              </a:rPr>
              <a:t>, a carbon–carbon double bond is adjacent to the positively charged carbon atom.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9600" y="2216315"/>
            <a:ext cx="11375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carbocation intermediate in these reactions is a single species, a resonance hybrid.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This type of carbocation, with a carbon–carbon double bond adjacent to the positive carbon, is called an </a:t>
            </a:r>
            <a:r>
              <a:rPr lang="en-US" sz="2400" b="1" dirty="0">
                <a:solidFill>
                  <a:srgbClr val="FF0000"/>
                </a:solidFill>
              </a:rPr>
              <a:t>allylic cation</a:t>
            </a:r>
            <a:r>
              <a:rPr lang="en-US" sz="2400" dirty="0"/>
              <a:t>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parent allyl cation, shown below as a resonance hybrid, is a primary carbocation, but it is more stable because its positive charge is delocalized over the two end carbon atoms.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893971"/>
            <a:ext cx="5363422" cy="15290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3712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1229380"/>
            <a:ext cx="2794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The IUPAC Rules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1752600"/>
            <a:ext cx="11578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The </a:t>
            </a:r>
            <a:r>
              <a:rPr lang="en-US" sz="2400" i="1" dirty="0">
                <a:solidFill>
                  <a:srgbClr val="00B050"/>
                </a:solidFill>
              </a:rPr>
              <a:t>IUPAC rules for naming alkenes and alkynes are similar to those for alkanes</a:t>
            </a:r>
            <a:r>
              <a:rPr lang="en-US" sz="2400" i="1" dirty="0"/>
              <a:t>, but a few rules must be added for naming and locating the multiple bonds.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674203"/>
            <a:ext cx="1137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/>
              <a:t>The ending </a:t>
            </a:r>
            <a:r>
              <a:rPr lang="en-US" sz="2200" b="1" dirty="0">
                <a:solidFill>
                  <a:srgbClr val="FF0000"/>
                </a:solidFill>
              </a:rPr>
              <a:t>-</a:t>
            </a:r>
            <a:r>
              <a:rPr lang="en-US" sz="2200" b="1" i="1" dirty="0" err="1">
                <a:solidFill>
                  <a:srgbClr val="FF0000"/>
                </a:solidFill>
              </a:rPr>
              <a:t>ene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is used to a </a:t>
            </a:r>
            <a:r>
              <a:rPr lang="en-US" sz="2200" dirty="0">
                <a:solidFill>
                  <a:srgbClr val="7030A0"/>
                </a:solidFill>
              </a:rPr>
              <a:t>carbon–carbon double </a:t>
            </a:r>
            <a:r>
              <a:rPr lang="en-US" sz="2200" dirty="0"/>
              <a:t>bond.</a:t>
            </a:r>
          </a:p>
          <a:p>
            <a:pPr marL="461963"/>
            <a:r>
              <a:rPr lang="en-US" sz="2200" dirty="0"/>
              <a:t>The ending </a:t>
            </a:r>
            <a:r>
              <a:rPr lang="en-US" sz="2200" b="1" i="1" dirty="0">
                <a:solidFill>
                  <a:srgbClr val="FF0000"/>
                </a:solidFill>
              </a:rPr>
              <a:t>-</a:t>
            </a:r>
            <a:r>
              <a:rPr lang="en-US" sz="2200" b="1" i="1" dirty="0" err="1">
                <a:solidFill>
                  <a:srgbClr val="FF0000"/>
                </a:solidFill>
              </a:rPr>
              <a:t>yne</a:t>
            </a:r>
            <a:r>
              <a:rPr lang="en-US" sz="2200" dirty="0"/>
              <a:t> is used for a </a:t>
            </a:r>
            <a:r>
              <a:rPr lang="en-US" sz="2200" dirty="0">
                <a:solidFill>
                  <a:srgbClr val="7030A0"/>
                </a:solidFill>
              </a:rPr>
              <a:t>carbon–carbon triple </a:t>
            </a:r>
            <a:r>
              <a:rPr lang="en-US" sz="2200" dirty="0"/>
              <a:t>bond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576935"/>
            <a:ext cx="11375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2. </a:t>
            </a:r>
            <a:r>
              <a:rPr lang="en-US" sz="2200" dirty="0"/>
              <a:t>Select the </a:t>
            </a:r>
            <a:r>
              <a:rPr lang="en-US" sz="2200" dirty="0">
                <a:solidFill>
                  <a:srgbClr val="2F0BE5"/>
                </a:solidFill>
              </a:rPr>
              <a:t>longest chain that includes </a:t>
            </a:r>
            <a:r>
              <a:rPr lang="en-US" sz="2200" dirty="0"/>
              <a:t>both carbons of the </a:t>
            </a:r>
            <a:r>
              <a:rPr lang="en-US" sz="2200" dirty="0">
                <a:solidFill>
                  <a:srgbClr val="2F0BE5"/>
                </a:solidFill>
              </a:rPr>
              <a:t>double or triple bond</a:t>
            </a:r>
            <a:r>
              <a:rPr lang="en-US" sz="2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5402759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/>
            <a:r>
              <a:rPr lang="en-US" sz="2200" b="1" dirty="0"/>
              <a:t>3. </a:t>
            </a:r>
            <a:r>
              <a:rPr lang="en-US" sz="2200" dirty="0">
                <a:solidFill>
                  <a:srgbClr val="FF0000"/>
                </a:solidFill>
              </a:rPr>
              <a:t>Number the chain from the end nearest the double or triple bond </a:t>
            </a:r>
            <a:r>
              <a:rPr lang="en-US" sz="2200" dirty="0"/>
              <a:t>so that the carbon atoms in that bond have the lowest possible numbers.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361" r="6920" b="3991"/>
          <a:stretch/>
        </p:blipFill>
        <p:spPr bwMode="auto">
          <a:xfrm>
            <a:off x="4267200" y="4085515"/>
            <a:ext cx="4262909" cy="121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7992" b="12310"/>
          <a:stretch/>
        </p:blipFill>
        <p:spPr bwMode="auto">
          <a:xfrm>
            <a:off x="3962400" y="6325812"/>
            <a:ext cx="5296971" cy="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allylic 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432" y="1300162"/>
            <a:ext cx="115783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Allylic Cation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141412"/>
                </a:solidFill>
              </a:rPr>
              <a:t>An allylic cation is a resonance-stabilized carbocation in each of the two resonance forms of which the formal charge of +1 is on an allylic carbon.</a:t>
            </a:r>
            <a:endParaRPr lang="en-US" sz="2400" b="0" i="0" dirty="0">
              <a:solidFill>
                <a:srgbClr val="141412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4475435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412"/>
                </a:solidFill>
              </a:rPr>
              <a:t>The lightest allylic carbocation (1) is called the allyl carbocation. (</a:t>
            </a:r>
            <a:r>
              <a:rPr lang="en-US" sz="2400" b="1" dirty="0">
                <a:solidFill>
                  <a:srgbClr val="FF0000"/>
                </a:solidFill>
              </a:rPr>
              <a:t>Primary Allylic cation</a:t>
            </a:r>
            <a:r>
              <a:rPr lang="en-US" sz="2400" dirty="0">
                <a:solidFill>
                  <a:srgbClr val="141412"/>
                </a:solidFill>
              </a:rPr>
              <a:t>).</a:t>
            </a:r>
            <a:endParaRPr lang="en-US" sz="2400" dirty="0"/>
          </a:p>
        </p:txBody>
      </p:sp>
      <p:pic>
        <p:nvPicPr>
          <p:cNvPr id="11266" name="Picture 2" descr="http://www.ochempal.org/wp-content/images/A/allyliccarb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1036"/>
            <a:ext cx="4177883" cy="12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ochempal.org/wp-content/images/A/allyliccarb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7681"/>
            <a:ext cx="4123019" cy="15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ochempal.org/wp-content/images/P/primaryallyliccarbo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41" y="5229545"/>
            <a:ext cx="3886200" cy="1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29774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allylic 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400" y="1283494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Secondary Allylic 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4041426"/>
            <a:ext cx="331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Tertiary Allylic Cation</a:t>
            </a:r>
            <a:endParaRPr lang="en-US" sz="2800" b="1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2290" name="Picture 2" descr="http://www.ochempal.org/wp-content/images/S/secondaryallyliccarb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935434" cy="18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ochempal.org/wp-content/images/S/secondaryallyliccarb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97856"/>
            <a:ext cx="4302867" cy="18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ochempal.org/wp-content/images/T/tertiaryallyliccarbocatio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783860"/>
            <a:ext cx="4491038" cy="17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ochempal.org/wp-content/images/T/tertiaryallyliccarbocati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18" y="4975254"/>
            <a:ext cx="4349401" cy="13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2766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Allylic Radical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432" y="1300162"/>
            <a:ext cx="115783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Allylic Radical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141412"/>
                </a:solidFill>
              </a:rPr>
              <a:t>An allylic radical is a resonance-stabilized radical in each of the two resonance forms of which the unpaired electron is on an allylic carbon.</a:t>
            </a:r>
            <a:endParaRPr lang="en-US" sz="2400" b="0" i="0" dirty="0">
              <a:solidFill>
                <a:srgbClr val="141412"/>
              </a:solidFill>
              <a:effectLst/>
            </a:endParaRPr>
          </a:p>
        </p:txBody>
      </p:sp>
      <p:pic>
        <p:nvPicPr>
          <p:cNvPr id="9218" name="Picture 2" descr="http://www.ochempal.org/wp-content/images/A/allylicradica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39" y="2667000"/>
            <a:ext cx="4758961" cy="13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400" y="4373317"/>
            <a:ext cx="1157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412"/>
                </a:solidFill>
              </a:rPr>
              <a:t>The lightest allylic radical </a:t>
            </a:r>
            <a:r>
              <a:rPr lang="en-US" sz="2400" b="1" dirty="0">
                <a:solidFill>
                  <a:srgbClr val="141412"/>
                </a:solidFill>
              </a:rPr>
              <a:t>1</a:t>
            </a:r>
            <a:r>
              <a:rPr lang="en-US" sz="2400" dirty="0">
                <a:solidFill>
                  <a:srgbClr val="141412"/>
                </a:solidFill>
              </a:rPr>
              <a:t> is called the allyl radical (</a:t>
            </a:r>
            <a:r>
              <a:rPr lang="en-US" sz="2400" b="1" dirty="0">
                <a:solidFill>
                  <a:srgbClr val="FF0000"/>
                </a:solidFill>
              </a:rPr>
              <a:t>Primary Allylic Radical</a:t>
            </a:r>
            <a:r>
              <a:rPr lang="en-US" sz="2400" dirty="0">
                <a:solidFill>
                  <a:srgbClr val="141412"/>
                </a:solidFill>
              </a:rPr>
              <a:t>).</a:t>
            </a:r>
            <a:endParaRPr lang="en-US" sz="2400" dirty="0"/>
          </a:p>
        </p:txBody>
      </p:sp>
      <p:pic>
        <p:nvPicPr>
          <p:cNvPr id="9222" name="Picture 6" descr="http://i1005.photobucket.com/albums/af179/GaminiOC/primaryallylicrad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76" y="5185480"/>
            <a:ext cx="4487667" cy="13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8089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Allylic Radical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9224" name="Picture 8" descr="http://www.ochempal.org/wp-content/images/S/secondaryallylicradica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52" y="1772528"/>
            <a:ext cx="3537902" cy="1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400" y="1283494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Secondary Allylic Radical</a:t>
            </a:r>
          </a:p>
        </p:txBody>
      </p:sp>
      <p:pic>
        <p:nvPicPr>
          <p:cNvPr id="10242" name="Picture 2" descr="http://www.ochempal.org/wp-content/images/S/secondaryallylicradica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326742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6400" y="4041426"/>
            <a:ext cx="3466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Tertiary Allylic Radical</a:t>
            </a:r>
            <a:endParaRPr lang="en-US" sz="2800" b="1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44" name="Picture 4" descr="http://www.ochempal.org/wp-content/images/T/tertiaryallylicradica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4114800" cy="14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ochempal.org/wp-content/images/T/tertiaryallylicradica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3" y="4775340"/>
            <a:ext cx="4572000" cy="18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28131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400" y="1219200"/>
            <a:ext cx="7242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Electrophilic Additions to Conjugated Dienes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42420"/>
            <a:ext cx="1107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Alternate double and single bonds of conjugated systems have special consequences for their addition reactions.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733800"/>
            <a:ext cx="646882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2674203"/>
            <a:ext cx="1107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When 1 mole of </a:t>
            </a:r>
            <a:r>
              <a:rPr lang="en-US" sz="2400" dirty="0" err="1"/>
              <a:t>HBr</a:t>
            </a:r>
            <a:r>
              <a:rPr lang="en-US" sz="2400" dirty="0"/>
              <a:t> adds to 1 mole of 1,3-butadiene, a rather surprising result is obtained. Two products are isolated.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23712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112227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1,2- Addition</a:t>
            </a:r>
          </a:p>
          <a:p>
            <a:pPr marL="342900" algn="just">
              <a:spcAft>
                <a:spcPts val="600"/>
              </a:spcAft>
            </a:pPr>
            <a:r>
              <a:rPr lang="en-US" sz="2400" dirty="0"/>
              <a:t>In one of these products, </a:t>
            </a:r>
            <a:r>
              <a:rPr lang="en-US" sz="2400" dirty="0" err="1"/>
              <a:t>HBr</a:t>
            </a:r>
            <a:r>
              <a:rPr lang="en-US" sz="2400" dirty="0"/>
              <a:t> has added to one of the two double bonds, and the other double bond is still present in its original position.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0" y="1219200"/>
            <a:ext cx="7242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Electrophilic Additions to Conjugated Dienes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534251"/>
            <a:ext cx="112227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1,4-Addition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other product may at first seem unexpected.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hydrogen and bromine have added to carbon-1 and carbon-4 of the original diene, and a new double bond has appeared between carbon-2 and carbon-3.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3210333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836003"/>
            <a:ext cx="11222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 the first step</a:t>
            </a:r>
            <a:r>
              <a:rPr lang="en-US" sz="2400" dirty="0"/>
              <a:t>, the proton adds to the terminal carbon atom, according to Markovnikov’s Rule.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45305"/>
            <a:ext cx="6576274" cy="673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1219200"/>
            <a:ext cx="7242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Electrophilic Additions to Conjugated Dienes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810000"/>
            <a:ext cx="826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The resulting carbocation can be stabilized by resonance;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5" y="4953000"/>
            <a:ext cx="6341530" cy="667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338942"/>
            <a:ext cx="1122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positive charge is delocalized over carbon-2 and carbon-4.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123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773376"/>
            <a:ext cx="108417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In the next step</a:t>
            </a:r>
            <a:r>
              <a:rPr lang="en-US" sz="2400" dirty="0"/>
              <a:t>, the carbocation reacts with bromide ion (the nucleophile);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 can react either at carbon-2 to give the product of </a:t>
            </a:r>
            <a:r>
              <a:rPr lang="en-US" sz="2400" b="1" dirty="0"/>
              <a:t>1,2-addition</a:t>
            </a:r>
            <a:r>
              <a:rPr lang="en-US" sz="2400" dirty="0"/>
              <a:t>.</a:t>
            </a:r>
          </a:p>
          <a:p>
            <a:pPr marL="8001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or at carbon-4 to give the product of </a:t>
            </a:r>
            <a:r>
              <a:rPr lang="en-US" sz="2400" b="1" dirty="0"/>
              <a:t>1,4-addition</a:t>
            </a:r>
            <a:r>
              <a:rPr lang="en-US" sz="24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4269"/>
          <a:stretch/>
        </p:blipFill>
        <p:spPr>
          <a:xfrm>
            <a:off x="3276600" y="3505200"/>
            <a:ext cx="3276600" cy="2018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400" y="1219200"/>
            <a:ext cx="7242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Electrophilic Additions to Conjugated Dienes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5731" b="54578"/>
          <a:stretch/>
        </p:blipFill>
        <p:spPr>
          <a:xfrm>
            <a:off x="6500156" y="3502819"/>
            <a:ext cx="2602661" cy="916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5731" t="44382"/>
          <a:stretch/>
        </p:blipFill>
        <p:spPr>
          <a:xfrm>
            <a:off x="6491288" y="4419600"/>
            <a:ext cx="2602661" cy="112258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35634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2938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Cycloaddition to Conjugated Dienes: The Diels–Alder Reaction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109941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Conjugated dienes undergo another type of </a:t>
            </a:r>
            <a:r>
              <a:rPr lang="en-US" sz="2400" b="1" dirty="0">
                <a:solidFill>
                  <a:srgbClr val="2F0BE5"/>
                </a:solidFill>
              </a:rPr>
              <a:t>1,4-addition</a:t>
            </a:r>
            <a:r>
              <a:rPr lang="en-US" sz="2400" dirty="0"/>
              <a:t> when they react with alkenes (or alkynes).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2F0BE5"/>
                </a:solidFill>
              </a:rPr>
              <a:t>Example;</a:t>
            </a:r>
            <a:r>
              <a:rPr lang="en-US" sz="2400" dirty="0"/>
              <a:t> is the addition of ethylene to 1,3-butadiene to give cyclohexene.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953673"/>
            <a:ext cx="5334000" cy="1774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4800600"/>
            <a:ext cx="1107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 </a:t>
            </a:r>
            <a:r>
              <a:rPr lang="en-US" sz="2400" b="1" dirty="0"/>
              <a:t>cycloaddition reaction</a:t>
            </a:r>
            <a:r>
              <a:rPr lang="en-US" sz="2400" dirty="0"/>
              <a:t>, an addition that results in a cyclic product.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110703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66FF"/>
                </a:solidFill>
              </a:rPr>
              <a:t>Diels–Alder reaction </a:t>
            </a:r>
            <a:r>
              <a:rPr lang="en-US" sz="2400" dirty="0">
                <a:solidFill>
                  <a:srgbClr val="000000"/>
                </a:solidFill>
              </a:rPr>
              <a:t>is the </a:t>
            </a:r>
            <a:r>
              <a:rPr lang="en-US" sz="2400" b="1" dirty="0">
                <a:solidFill>
                  <a:srgbClr val="0066FF"/>
                </a:solidFill>
              </a:rPr>
              <a:t>cycloaddition reaction </a:t>
            </a:r>
            <a:r>
              <a:rPr lang="en-US" sz="2400" dirty="0">
                <a:solidFill>
                  <a:srgbClr val="000000"/>
                </a:solidFill>
              </a:rPr>
              <a:t>of a conjugated </a:t>
            </a:r>
            <a:r>
              <a:rPr lang="en-US" sz="2400" b="1" dirty="0">
                <a:solidFill>
                  <a:srgbClr val="0066FF"/>
                </a:solidFill>
              </a:rPr>
              <a:t>diene </a:t>
            </a:r>
            <a:r>
              <a:rPr lang="en-US" sz="2400" dirty="0">
                <a:solidFill>
                  <a:srgbClr val="000000"/>
                </a:solidFill>
              </a:rPr>
              <a:t>and a </a:t>
            </a:r>
            <a:r>
              <a:rPr lang="en-US" sz="2400" b="1" dirty="0">
                <a:solidFill>
                  <a:srgbClr val="0066FF"/>
                </a:solidFill>
              </a:rPr>
              <a:t>dienophile </a:t>
            </a:r>
            <a:r>
              <a:rPr lang="en-US" sz="2400" dirty="0">
                <a:solidFill>
                  <a:srgbClr val="000000"/>
                </a:solidFill>
              </a:rPr>
              <a:t>to give a cyclic product in which three </a:t>
            </a:r>
            <a:r>
              <a:rPr 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000000"/>
                </a:solidFill>
              </a:rPr>
              <a:t> bonds are converted to two </a:t>
            </a:r>
            <a:r>
              <a:rPr 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sz="2400" dirty="0">
                <a:solidFill>
                  <a:srgbClr val="000000"/>
                </a:solidFill>
              </a:rPr>
              <a:t> bonds and a new </a:t>
            </a:r>
            <a:r>
              <a:rPr 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000000"/>
                </a:solidFill>
              </a:rPr>
              <a:t> bond.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All bond-breaking and bond-making occur at the same time.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3222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Conjugated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2938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Cycloaddition to Conjugated Dienes: The Diels–Alder Reaction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78638"/>
            <a:ext cx="111465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two reactants are a </a:t>
            </a:r>
            <a:r>
              <a:rPr lang="en-US" sz="2400" b="1" dirty="0"/>
              <a:t>diene </a:t>
            </a:r>
            <a:r>
              <a:rPr lang="en-US" sz="2400" dirty="0"/>
              <a:t>and a </a:t>
            </a:r>
            <a:r>
              <a:rPr lang="en-US" sz="2400" b="1" dirty="0"/>
              <a:t>dienophile </a:t>
            </a:r>
            <a:r>
              <a:rPr lang="en-US" sz="2400" dirty="0"/>
              <a:t>(diene lover). 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Diels–Alder Reaction gives excellent yields at moderate temperatures if the dienophile has </a:t>
            </a:r>
            <a:r>
              <a:rPr lang="en-US" sz="2400" i="1" dirty="0"/>
              <a:t>electron-withdrawing groups</a:t>
            </a:r>
            <a:r>
              <a:rPr lang="en-US" sz="2400" dirty="0"/>
              <a:t> attached.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5518" y="5943600"/>
            <a:ext cx="10965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B050"/>
                </a:solidFill>
              </a:rPr>
              <a:t>Electron-withdrawing groups are groups of atoms that attract the electrons of the p bond, making the alkene electron poor and therefore more electrophilic toward the diene.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055911"/>
            <a:ext cx="4267200" cy="28085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19423" y="63556"/>
            <a:ext cx="4470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Conjugated dienes</a:t>
            </a:r>
          </a:p>
        </p:txBody>
      </p:sp>
    </p:spTree>
    <p:extLst>
      <p:ext uri="{BB962C8B-B14F-4D97-AF65-F5344CB8AC3E}">
        <p14:creationId xmlns:p14="http://schemas.microsoft.com/office/powerpoint/2010/main" val="36939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759803"/>
            <a:ext cx="1137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/>
            <a:r>
              <a:rPr lang="en-US" sz="2200" b="1" dirty="0"/>
              <a:t>4. </a:t>
            </a:r>
            <a:r>
              <a:rPr lang="en-US" sz="2200" dirty="0"/>
              <a:t>Indicate the </a:t>
            </a:r>
            <a:r>
              <a:rPr lang="en-US" sz="2200" dirty="0">
                <a:solidFill>
                  <a:srgbClr val="FF0000"/>
                </a:solidFill>
              </a:rPr>
              <a:t>position of the multiple bond using the </a:t>
            </a:r>
            <a:r>
              <a:rPr lang="en-US" sz="2200" i="1" dirty="0">
                <a:solidFill>
                  <a:srgbClr val="FF0000"/>
                </a:solidFill>
              </a:rPr>
              <a:t>lower numbered carbon atom </a:t>
            </a:r>
            <a:r>
              <a:rPr lang="en-US" sz="2200" dirty="0"/>
              <a:t>of that bond.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8702" r="3480" b="13999"/>
          <a:stretch/>
        </p:blipFill>
        <p:spPr bwMode="auto">
          <a:xfrm>
            <a:off x="4038600" y="2542040"/>
            <a:ext cx="4651895" cy="4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429000"/>
            <a:ext cx="11375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 algn="just"/>
            <a:r>
              <a:rPr lang="en-US" sz="2200" b="1" dirty="0">
                <a:solidFill>
                  <a:srgbClr val="0066FF"/>
                </a:solidFill>
              </a:rPr>
              <a:t>5. </a:t>
            </a:r>
            <a:r>
              <a:rPr lang="en-US" sz="2200" dirty="0">
                <a:solidFill>
                  <a:srgbClr val="000000"/>
                </a:solidFill>
              </a:rPr>
              <a:t>If </a:t>
            </a:r>
            <a:r>
              <a:rPr lang="en-US" sz="2200" dirty="0">
                <a:solidFill>
                  <a:srgbClr val="FF0000"/>
                </a:solidFill>
              </a:rPr>
              <a:t>more than one multiple bond is present</a:t>
            </a:r>
            <a:r>
              <a:rPr lang="en-US" sz="2200" dirty="0">
                <a:solidFill>
                  <a:srgbClr val="000000"/>
                </a:solidFill>
              </a:rPr>
              <a:t>, number the chain from the end nearest the first multiple bond.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48852"/>
            <a:ext cx="5602696" cy="620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400" y="1229380"/>
            <a:ext cx="2794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7336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6564" r="7508" b="12270"/>
          <a:stretch/>
        </p:blipFill>
        <p:spPr bwMode="auto">
          <a:xfrm>
            <a:off x="3733800" y="3462259"/>
            <a:ext cx="5540167" cy="12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3399" y="1534382"/>
            <a:ext cx="11451337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cs typeface="Arial" panose="020B0604020202020204" pitchFamily="34" charset="0"/>
              </a:rPr>
              <a:t>The root of the name (</a:t>
            </a:r>
            <a:r>
              <a:rPr lang="en-US" sz="2400" i="1" dirty="0">
                <a:cs typeface="Arial" panose="020B0604020202020204" pitchFamily="34" charset="0"/>
              </a:rPr>
              <a:t>eth- </a:t>
            </a:r>
            <a:r>
              <a:rPr lang="en-US" sz="2400" dirty="0">
                <a:cs typeface="Arial" panose="020B0604020202020204" pitchFamily="34" charset="0"/>
              </a:rPr>
              <a:t>or </a:t>
            </a:r>
            <a:r>
              <a:rPr lang="en-US" sz="2400" i="1" dirty="0">
                <a:cs typeface="Arial" panose="020B0604020202020204" pitchFamily="34" charset="0"/>
              </a:rPr>
              <a:t>prop-</a:t>
            </a:r>
            <a:r>
              <a:rPr lang="en-US" sz="2400" dirty="0">
                <a:cs typeface="Arial" panose="020B0604020202020204" pitchFamily="34" charset="0"/>
              </a:rPr>
              <a:t>) tells us the number of carbons, and the ending (</a:t>
            </a:r>
            <a:r>
              <a:rPr lang="en-US" sz="2400" i="1" dirty="0">
                <a:cs typeface="Arial" panose="020B0604020202020204" pitchFamily="34" charset="0"/>
              </a:rPr>
              <a:t>-</a:t>
            </a:r>
            <a:r>
              <a:rPr lang="en-US" sz="2400" i="1" dirty="0" err="1">
                <a:cs typeface="Arial" panose="020B0604020202020204" pitchFamily="34" charset="0"/>
              </a:rPr>
              <a:t>ane</a:t>
            </a:r>
            <a:r>
              <a:rPr lang="en-US" sz="2400" i="1" dirty="0">
                <a:cs typeface="Arial" panose="020B0604020202020204" pitchFamily="34" charset="0"/>
              </a:rPr>
              <a:t>, -</a:t>
            </a:r>
            <a:r>
              <a:rPr lang="en-US" sz="2400" i="1" dirty="0" err="1">
                <a:cs typeface="Arial" panose="020B0604020202020204" pitchFamily="34" charset="0"/>
              </a:rPr>
              <a:t>ene</a:t>
            </a:r>
            <a:r>
              <a:rPr lang="en-US" sz="2400" i="1" dirty="0">
                <a:cs typeface="Arial" panose="020B0604020202020204" pitchFamily="34" charset="0"/>
              </a:rPr>
              <a:t>, </a:t>
            </a:r>
            <a:r>
              <a:rPr lang="en-US" sz="2400" dirty="0">
                <a:cs typeface="Arial" panose="020B0604020202020204" pitchFamily="34" charset="0"/>
              </a:rPr>
              <a:t>or </a:t>
            </a:r>
            <a:r>
              <a:rPr lang="en-US" sz="2400" i="1" dirty="0">
                <a:cs typeface="Arial" panose="020B0604020202020204" pitchFamily="34" charset="0"/>
              </a:rPr>
              <a:t>-</a:t>
            </a:r>
            <a:r>
              <a:rPr lang="en-US" sz="2400" i="1" dirty="0" err="1">
                <a:cs typeface="Arial" panose="020B0604020202020204" pitchFamily="34" charset="0"/>
              </a:rPr>
              <a:t>yne</a:t>
            </a:r>
            <a:r>
              <a:rPr lang="en-US" sz="2400" dirty="0">
                <a:cs typeface="Arial" panose="020B0604020202020204" pitchFamily="34" charset="0"/>
              </a:rPr>
              <a:t>) tells us whether the bonds are single, double, or triple.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9200" y="5065693"/>
            <a:ext cx="1076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F0BE5"/>
                </a:solidFill>
              </a:rPr>
              <a:t>No number is necessary in these cases</a:t>
            </a:r>
            <a:r>
              <a:rPr lang="en-US" sz="2400" dirty="0"/>
              <a:t>, because in each instance, only one structure is possible.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2738735"/>
            <a:ext cx="11451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first two members </a:t>
            </a:r>
            <a:r>
              <a:rPr lang="en-US" sz="2400" dirty="0"/>
              <a:t>of each series are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1107754"/>
            <a:ext cx="1143000" cy="6074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rgbClr val="FF0000"/>
                </a:solidFill>
              </a:rPr>
              <a:t>Note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6400" y="1676400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/>
              <a:t>With </a:t>
            </a:r>
            <a:r>
              <a:rPr lang="en-US" sz="2800" b="1" dirty="0">
                <a:solidFill>
                  <a:srgbClr val="FF0000"/>
                </a:solidFill>
              </a:rPr>
              <a:t>four carbons</a:t>
            </a:r>
            <a:r>
              <a:rPr lang="en-US" sz="2400" dirty="0"/>
              <a:t>, a number is necessary to locate the double bond or triple bond.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20" y="2361539"/>
            <a:ext cx="8567242" cy="83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6400" y="3581400"/>
            <a:ext cx="1157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Branches </a:t>
            </a:r>
            <a:r>
              <a:rPr lang="en-US" sz="2400" dirty="0"/>
              <a:t>are named in the usual way.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43400"/>
            <a:ext cx="9382765" cy="1600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6400" y="1107754"/>
            <a:ext cx="1143000" cy="60744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rgbClr val="FF0000"/>
                </a:solidFill>
              </a:rPr>
              <a:t>Note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Nomenclature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60" y="1905000"/>
            <a:ext cx="9771240" cy="36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0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3467</Words>
  <Application>Microsoft Office PowerPoint</Application>
  <PresentationFormat>Widescreen</PresentationFormat>
  <Paragraphs>388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Calibri</vt:lpstr>
      <vt:lpstr>Courier New</vt:lpstr>
      <vt:lpstr>Franklin Gothic Book</vt:lpstr>
      <vt:lpstr>Franklin Gothic Medium</vt:lpstr>
      <vt:lpstr>Symbol</vt:lpstr>
      <vt:lpstr>Times New Roman</vt:lpstr>
      <vt:lpstr>Tw Cen MT</vt:lpstr>
      <vt:lpstr>Tw Cen MT Condensed</vt:lpstr>
      <vt:lpstr>Wingdings</vt:lpstr>
      <vt:lpstr>Wingdings 2</vt:lpstr>
      <vt:lpstr>Trek</vt:lpstr>
      <vt:lpstr>CS ChemDraw Drawing</vt:lpstr>
      <vt:lpstr>PowerPoint Presentation</vt:lpstr>
      <vt:lpstr>Definition and Classification</vt:lpstr>
      <vt:lpstr>Definition and Classification</vt:lpstr>
      <vt:lpstr>Nomenclature</vt:lpstr>
      <vt:lpstr>Nomenclature</vt:lpstr>
      <vt:lpstr>Nomenclature</vt:lpstr>
      <vt:lpstr>Nomenclature</vt:lpstr>
      <vt:lpstr>Nomenclature</vt:lpstr>
      <vt:lpstr>Nomenclature</vt:lpstr>
      <vt:lpstr>Nomenclature</vt:lpstr>
      <vt:lpstr>Nomenclature</vt:lpstr>
      <vt:lpstr>Nomenclature</vt:lpstr>
      <vt:lpstr>Physical Properties of Alkenes and alkynes</vt:lpstr>
      <vt:lpstr>Cis–Trans Isomerism in Alkenes (geometric isomerism)</vt:lpstr>
      <vt:lpstr>Cis–Trans Isomerism in Alkenes (geometric isomerism)</vt:lpstr>
      <vt:lpstr>Cis–Trans Isomerism in Alkenes (geometric isomerism)</vt:lpstr>
      <vt:lpstr>Cis–Trans Isomerism in Alkenes (geometric isomerism)</vt:lpstr>
      <vt:lpstr>Acidity of Alkynes</vt:lpstr>
      <vt:lpstr>Preparation of Alkenes</vt:lpstr>
      <vt:lpstr>Preparation of Alkenes</vt:lpstr>
      <vt:lpstr>Preparation of Alkenes</vt:lpstr>
      <vt:lpstr>Preparation of Alkenes</vt:lpstr>
      <vt:lpstr>Preparation of Alkenes</vt:lpstr>
      <vt:lpstr>Preparation of Alkenes</vt:lpstr>
      <vt:lpstr>Preparation of Alkynes</vt:lpstr>
      <vt:lpstr>Preparation of Alkynes</vt:lpstr>
      <vt:lpstr>reactions of Alkenes</vt:lpstr>
      <vt:lpstr>reactions of Alkenes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Electrophilic Addition Reactions</vt:lpstr>
      <vt:lpstr>Oxidation Reactions</vt:lpstr>
      <vt:lpstr>Oxidation Reactions</vt:lpstr>
      <vt:lpstr>Oxidation Reactions</vt:lpstr>
      <vt:lpstr>Electrophilic Addition Reactions of Alkynes</vt:lpstr>
      <vt:lpstr>Electrophilic Addition Reactions of Alkynes</vt:lpstr>
      <vt:lpstr>Electrophilic Addition Reactions of Alkynes</vt:lpstr>
      <vt:lpstr>Electrophilic Addition Reactions of Alkynes</vt:lpstr>
      <vt:lpstr>allylic cation</vt:lpstr>
      <vt:lpstr>allylic cation</vt:lpstr>
      <vt:lpstr>allylic cation</vt:lpstr>
      <vt:lpstr>Allylic Radical</vt:lpstr>
      <vt:lpstr>Allylic Radical</vt:lpstr>
      <vt:lpstr>Additions to Conjugated Systems</vt:lpstr>
      <vt:lpstr>Additions to Conjugated Systems</vt:lpstr>
      <vt:lpstr>Additions to Conjugated Systems</vt:lpstr>
      <vt:lpstr>Additions to Conjugated Systems</vt:lpstr>
      <vt:lpstr>Additions to Conjugated Systems</vt:lpstr>
      <vt:lpstr>Additions to Conjugated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2018-01-06T12:05:08Z</dcterms:created>
  <dcterms:modified xsi:type="dcterms:W3CDTF">2025-08-24T14:09:12Z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