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sldIdLst>
    <p:sldId id="256" r:id="rId2"/>
    <p:sldId id="259" r:id="rId3"/>
    <p:sldId id="262" r:id="rId4"/>
    <p:sldId id="269" r:id="rId5"/>
    <p:sldId id="268"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BC"/>
    <a:srgbClr val="8BDBFF"/>
    <a:srgbClr val="21B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0" autoAdjust="0"/>
    <p:restoredTop sz="94660"/>
  </p:normalViewPr>
  <p:slideViewPr>
    <p:cSldViewPr snapToGrid="0">
      <p:cViewPr varScale="1">
        <p:scale>
          <a:sx n="111" d="100"/>
          <a:sy n="111" d="100"/>
        </p:scale>
        <p:origin x="3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86129-5A88-4860-8652-184DCB685092}"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51BDA-01D4-4803-B538-ABBB68ADE7F5}" type="slidenum">
              <a:rPr lang="en-US" smtClean="0"/>
              <a:t>‹#›</a:t>
            </a:fld>
            <a:endParaRPr lang="en-US"/>
          </a:p>
        </p:txBody>
      </p:sp>
    </p:spTree>
    <p:extLst>
      <p:ext uri="{BB962C8B-B14F-4D97-AF65-F5344CB8AC3E}">
        <p14:creationId xmlns:p14="http://schemas.microsoft.com/office/powerpoint/2010/main" val="347799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7F46-529A-4BA8-A8C5-6E47D59B0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83E164-A279-4D4D-A0DE-AE020E887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2DF241-78E0-4834-B1BE-2D4910440567}"/>
              </a:ext>
            </a:extLst>
          </p:cNvPr>
          <p:cNvSpPr>
            <a:spLocks noGrp="1"/>
          </p:cNvSpPr>
          <p:nvPr>
            <p:ph type="dt" sz="half" idx="10"/>
          </p:nvPr>
        </p:nvSpPr>
        <p:spPr/>
        <p:txBody>
          <a:bodyPr/>
          <a:lstStyle/>
          <a:p>
            <a:fld id="{39E3582B-D557-E144-8473-834AD8FAE23C}" type="datetime1">
              <a:rPr lang="en-US" smtClean="0"/>
              <a:t>8/24/2025</a:t>
            </a:fld>
            <a:endParaRPr lang="en-US"/>
          </a:p>
        </p:txBody>
      </p:sp>
      <p:sp>
        <p:nvSpPr>
          <p:cNvPr id="5" name="Footer Placeholder 4">
            <a:extLst>
              <a:ext uri="{FF2B5EF4-FFF2-40B4-BE49-F238E27FC236}">
                <a16:creationId xmlns:a16="http://schemas.microsoft.com/office/drawing/2014/main" id="{7BD13F9D-D6B6-46CF-8507-6E5806BA3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74DA9-4D11-4B6F-B463-63E8B738079B}"/>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166934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DFFC-DFDD-462F-808B-F9E538040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82206-D8F1-465B-AB74-856F513B2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568C3-7658-4B71-9416-40080402802C}"/>
              </a:ext>
            </a:extLst>
          </p:cNvPr>
          <p:cNvSpPr>
            <a:spLocks noGrp="1"/>
          </p:cNvSpPr>
          <p:nvPr>
            <p:ph type="dt" sz="half" idx="10"/>
          </p:nvPr>
        </p:nvSpPr>
        <p:spPr/>
        <p:txBody>
          <a:bodyPr/>
          <a:lstStyle/>
          <a:p>
            <a:fld id="{B05C1A3C-FAE4-094D-BE2D-C89D357DC000}" type="datetime1">
              <a:rPr lang="en-US" smtClean="0"/>
              <a:t>8/24/2025</a:t>
            </a:fld>
            <a:endParaRPr lang="en-US"/>
          </a:p>
        </p:txBody>
      </p:sp>
      <p:sp>
        <p:nvSpPr>
          <p:cNvPr id="5" name="Footer Placeholder 4">
            <a:extLst>
              <a:ext uri="{FF2B5EF4-FFF2-40B4-BE49-F238E27FC236}">
                <a16:creationId xmlns:a16="http://schemas.microsoft.com/office/drawing/2014/main" id="{542469BD-76D3-4BE3-978D-CCB2A684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66B18-B188-486F-A3AA-9857BB46FA2C}"/>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94473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72311-7DB1-464B-942A-02378BC7E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FFB174-FFAC-49F0-9C53-0409D6AFF3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53D31-8621-4DB0-A706-BD8C77A2383C}"/>
              </a:ext>
            </a:extLst>
          </p:cNvPr>
          <p:cNvSpPr>
            <a:spLocks noGrp="1"/>
          </p:cNvSpPr>
          <p:nvPr>
            <p:ph type="dt" sz="half" idx="10"/>
          </p:nvPr>
        </p:nvSpPr>
        <p:spPr/>
        <p:txBody>
          <a:bodyPr/>
          <a:lstStyle/>
          <a:p>
            <a:fld id="{8D66A0C0-8D4A-8D41-AC7F-0EF5DEC9A758}" type="datetime1">
              <a:rPr lang="en-US" smtClean="0"/>
              <a:t>8/24/2025</a:t>
            </a:fld>
            <a:endParaRPr lang="en-US"/>
          </a:p>
        </p:txBody>
      </p:sp>
      <p:sp>
        <p:nvSpPr>
          <p:cNvPr id="5" name="Footer Placeholder 4">
            <a:extLst>
              <a:ext uri="{FF2B5EF4-FFF2-40B4-BE49-F238E27FC236}">
                <a16:creationId xmlns:a16="http://schemas.microsoft.com/office/drawing/2014/main" id="{F2A2DF6B-9D00-424C-ABBB-2AE15DB58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BDD91-6F4E-46C0-8862-0229B54260A3}"/>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143488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4B4E-B77A-4E29-A558-2E547874D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A6628-5360-4695-8447-10FFCBC250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2C8A5-2844-4234-BB7B-15FD90E359D9}"/>
              </a:ext>
            </a:extLst>
          </p:cNvPr>
          <p:cNvSpPr>
            <a:spLocks noGrp="1"/>
          </p:cNvSpPr>
          <p:nvPr>
            <p:ph type="dt" sz="half" idx="10"/>
          </p:nvPr>
        </p:nvSpPr>
        <p:spPr/>
        <p:txBody>
          <a:bodyPr/>
          <a:lstStyle/>
          <a:p>
            <a:fld id="{CE27BAAB-E363-D043-AC3B-92364DB71C98}" type="datetime1">
              <a:rPr lang="en-US" smtClean="0"/>
              <a:t>8/24/2025</a:t>
            </a:fld>
            <a:endParaRPr lang="en-US"/>
          </a:p>
        </p:txBody>
      </p:sp>
      <p:sp>
        <p:nvSpPr>
          <p:cNvPr id="5" name="Footer Placeholder 4">
            <a:extLst>
              <a:ext uri="{FF2B5EF4-FFF2-40B4-BE49-F238E27FC236}">
                <a16:creationId xmlns:a16="http://schemas.microsoft.com/office/drawing/2014/main" id="{31A800EA-0C78-4A41-8684-265CD67C8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D0E0C-B1CB-4CB2-971C-8875F37CCBBA}"/>
              </a:ext>
            </a:extLst>
          </p:cNvPr>
          <p:cNvSpPr>
            <a:spLocks noGrp="1"/>
          </p:cNvSpPr>
          <p:nvPr>
            <p:ph type="sldNum" sz="quarter" idx="12"/>
          </p:nvPr>
        </p:nvSpPr>
        <p:spPr/>
        <p:txBody>
          <a:bodyPr/>
          <a:lstStyle>
            <a:lvl1pPr>
              <a:defRPr sz="1400" b="1">
                <a:solidFill>
                  <a:srgbClr val="0083BC"/>
                </a:solidFill>
              </a:defRPr>
            </a:lvl1pPr>
          </a:lstStyle>
          <a:p>
            <a:fld id="{D54D7912-CAF8-448B-BAFE-A6CF5FA72036}" type="slidenum">
              <a:rPr lang="en-US" smtClean="0"/>
              <a:pPr/>
              <a:t>‹#›</a:t>
            </a:fld>
            <a:endParaRPr lang="en-US" dirty="0"/>
          </a:p>
        </p:txBody>
      </p:sp>
      <p:sp>
        <p:nvSpPr>
          <p:cNvPr id="7" name="Oval 6">
            <a:extLst>
              <a:ext uri="{FF2B5EF4-FFF2-40B4-BE49-F238E27FC236}">
                <a16:creationId xmlns:a16="http://schemas.microsoft.com/office/drawing/2014/main" id="{AC870CB6-39B5-8D08-49F9-30EF3F558E32}"/>
              </a:ext>
            </a:extLst>
          </p:cNvPr>
          <p:cNvSpPr/>
          <p:nvPr userDrawn="1"/>
        </p:nvSpPr>
        <p:spPr>
          <a:xfrm>
            <a:off x="11031841" y="6407379"/>
            <a:ext cx="315923" cy="274628"/>
          </a:xfrm>
          <a:prstGeom prst="ellipse">
            <a:avLst/>
          </a:prstGeom>
          <a:noFill/>
          <a:ln>
            <a:solidFill>
              <a:srgbClr val="0083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Tree>
    <p:extLst>
      <p:ext uri="{BB962C8B-B14F-4D97-AF65-F5344CB8AC3E}">
        <p14:creationId xmlns:p14="http://schemas.microsoft.com/office/powerpoint/2010/main" val="203387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96CF-8F14-4C95-A099-0889B7496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FA77C-1E29-4E3E-97A1-5D6D4AF65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93F602-DCA5-4277-B047-36B9B9079367}"/>
              </a:ext>
            </a:extLst>
          </p:cNvPr>
          <p:cNvSpPr>
            <a:spLocks noGrp="1"/>
          </p:cNvSpPr>
          <p:nvPr>
            <p:ph type="dt" sz="half" idx="10"/>
          </p:nvPr>
        </p:nvSpPr>
        <p:spPr/>
        <p:txBody>
          <a:bodyPr/>
          <a:lstStyle/>
          <a:p>
            <a:fld id="{81A88F00-9173-9F47-9016-DF91FA8B6354}" type="datetime1">
              <a:rPr lang="en-US" smtClean="0"/>
              <a:t>8/24/2025</a:t>
            </a:fld>
            <a:endParaRPr lang="en-US"/>
          </a:p>
        </p:txBody>
      </p:sp>
      <p:sp>
        <p:nvSpPr>
          <p:cNvPr id="5" name="Footer Placeholder 4">
            <a:extLst>
              <a:ext uri="{FF2B5EF4-FFF2-40B4-BE49-F238E27FC236}">
                <a16:creationId xmlns:a16="http://schemas.microsoft.com/office/drawing/2014/main" id="{A8DA7196-35AA-4B00-9AAA-08B0F615F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0193-B613-4BF5-BE22-E58A80DB7673}"/>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216592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0A52-9513-4180-82A9-8076E1178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01D2EA-DC5C-4EDE-A0C3-4289CA3768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DF7AF-91E2-4C74-83C6-F614262F7A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33896-E78A-4F8B-A3A0-0C786F7B5D52}"/>
              </a:ext>
            </a:extLst>
          </p:cNvPr>
          <p:cNvSpPr>
            <a:spLocks noGrp="1"/>
          </p:cNvSpPr>
          <p:nvPr>
            <p:ph type="dt" sz="half" idx="10"/>
          </p:nvPr>
        </p:nvSpPr>
        <p:spPr/>
        <p:txBody>
          <a:bodyPr/>
          <a:lstStyle/>
          <a:p>
            <a:fld id="{51F083CF-3A3A-924F-BAAF-EB9031B203B5}" type="datetime1">
              <a:rPr lang="en-US" smtClean="0"/>
              <a:t>8/24/2025</a:t>
            </a:fld>
            <a:endParaRPr lang="en-US"/>
          </a:p>
        </p:txBody>
      </p:sp>
      <p:sp>
        <p:nvSpPr>
          <p:cNvPr id="6" name="Footer Placeholder 5">
            <a:extLst>
              <a:ext uri="{FF2B5EF4-FFF2-40B4-BE49-F238E27FC236}">
                <a16:creationId xmlns:a16="http://schemas.microsoft.com/office/drawing/2014/main" id="{7A00837D-F733-4880-925E-2B8D5DD3F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2B598-1CF1-4DFC-9635-554DFA603026}"/>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382127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47F2-B963-40E0-B2B3-CD34E8264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B8377-C59F-4923-994E-9027FE306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63A04D-388B-4D45-B28F-6DDBFCB58D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470840-BFD0-44AE-85E0-7F9548DDE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9E8A93-0480-425B-98C7-25EADF7B01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41C2B-D1BD-4FAC-9146-D9F26C116347}"/>
              </a:ext>
            </a:extLst>
          </p:cNvPr>
          <p:cNvSpPr>
            <a:spLocks noGrp="1"/>
          </p:cNvSpPr>
          <p:nvPr>
            <p:ph type="dt" sz="half" idx="10"/>
          </p:nvPr>
        </p:nvSpPr>
        <p:spPr/>
        <p:txBody>
          <a:bodyPr/>
          <a:lstStyle/>
          <a:p>
            <a:fld id="{1014F7DF-E7E3-EC42-BF49-9C31806A2151}" type="datetime1">
              <a:rPr lang="en-US" smtClean="0"/>
              <a:t>8/24/2025</a:t>
            </a:fld>
            <a:endParaRPr lang="en-US"/>
          </a:p>
        </p:txBody>
      </p:sp>
      <p:sp>
        <p:nvSpPr>
          <p:cNvPr id="8" name="Footer Placeholder 7">
            <a:extLst>
              <a:ext uri="{FF2B5EF4-FFF2-40B4-BE49-F238E27FC236}">
                <a16:creationId xmlns:a16="http://schemas.microsoft.com/office/drawing/2014/main" id="{9127CB64-EBD5-492D-AD89-E8EA12A34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34475-BD6A-4B6E-A58B-E82AD296E51D}"/>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128758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BE53-664A-4E52-9C89-10325A3E3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00FE0A-0A47-47FA-B9B7-1DBBCF10DF2E}"/>
              </a:ext>
            </a:extLst>
          </p:cNvPr>
          <p:cNvSpPr>
            <a:spLocks noGrp="1"/>
          </p:cNvSpPr>
          <p:nvPr>
            <p:ph type="dt" sz="half" idx="10"/>
          </p:nvPr>
        </p:nvSpPr>
        <p:spPr/>
        <p:txBody>
          <a:bodyPr/>
          <a:lstStyle/>
          <a:p>
            <a:fld id="{7FAF3FCE-640D-6442-8D3D-9F81BCCC082A}" type="datetime1">
              <a:rPr lang="en-US" smtClean="0"/>
              <a:t>8/24/2025</a:t>
            </a:fld>
            <a:endParaRPr lang="en-US"/>
          </a:p>
        </p:txBody>
      </p:sp>
      <p:sp>
        <p:nvSpPr>
          <p:cNvPr id="4" name="Footer Placeholder 3">
            <a:extLst>
              <a:ext uri="{FF2B5EF4-FFF2-40B4-BE49-F238E27FC236}">
                <a16:creationId xmlns:a16="http://schemas.microsoft.com/office/drawing/2014/main" id="{68045648-5C0D-420F-96AB-B5AF19AA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97404-CB38-4176-8B48-8D240FC61345}"/>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28987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5F6C9-A2A0-4F51-9F7C-87147FFC3C19}"/>
              </a:ext>
            </a:extLst>
          </p:cNvPr>
          <p:cNvSpPr>
            <a:spLocks noGrp="1"/>
          </p:cNvSpPr>
          <p:nvPr>
            <p:ph type="dt" sz="half" idx="10"/>
          </p:nvPr>
        </p:nvSpPr>
        <p:spPr/>
        <p:txBody>
          <a:bodyPr/>
          <a:lstStyle/>
          <a:p>
            <a:fld id="{892BC11A-92CA-9943-8BEC-EC50234BC6C0}" type="datetime1">
              <a:rPr lang="en-US" smtClean="0"/>
              <a:t>8/24/2025</a:t>
            </a:fld>
            <a:endParaRPr lang="en-US"/>
          </a:p>
        </p:txBody>
      </p:sp>
      <p:sp>
        <p:nvSpPr>
          <p:cNvPr id="3" name="Footer Placeholder 2">
            <a:extLst>
              <a:ext uri="{FF2B5EF4-FFF2-40B4-BE49-F238E27FC236}">
                <a16:creationId xmlns:a16="http://schemas.microsoft.com/office/drawing/2014/main" id="{2D8E8955-CD0A-40CA-9081-34F9C51775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F5BDF-EF14-4B97-9FC8-ADE2D9A4D2B8}"/>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119004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2442-CE28-49A0-A458-E969A0956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AA4379-5752-4997-9FC0-9146BC9D3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CEE4D-98E8-4ACC-BB7B-C772B61FF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9B5FA5-D23A-4E1D-A9D1-F6EB1FED293B}"/>
              </a:ext>
            </a:extLst>
          </p:cNvPr>
          <p:cNvSpPr>
            <a:spLocks noGrp="1"/>
          </p:cNvSpPr>
          <p:nvPr>
            <p:ph type="dt" sz="half" idx="10"/>
          </p:nvPr>
        </p:nvSpPr>
        <p:spPr/>
        <p:txBody>
          <a:bodyPr/>
          <a:lstStyle/>
          <a:p>
            <a:fld id="{722B6A13-1F62-AA45-A544-C9B9C7F9A74E}" type="datetime1">
              <a:rPr lang="en-US" smtClean="0"/>
              <a:t>8/24/2025</a:t>
            </a:fld>
            <a:endParaRPr lang="en-US"/>
          </a:p>
        </p:txBody>
      </p:sp>
      <p:sp>
        <p:nvSpPr>
          <p:cNvPr id="6" name="Footer Placeholder 5">
            <a:extLst>
              <a:ext uri="{FF2B5EF4-FFF2-40B4-BE49-F238E27FC236}">
                <a16:creationId xmlns:a16="http://schemas.microsoft.com/office/drawing/2014/main" id="{7929AFDB-3E5C-488D-BA1D-0CF5DC284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79B00-D5D0-412B-A750-DE73C3368FE1}"/>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39011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5322-CF94-4043-91E7-C7668B5FB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74F6F9-F1E9-4F1E-B528-8C30AC5D4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73007-0CB4-43C9-B0E2-021E844D3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303833-0380-4CE2-84D1-04020F91C2C9}"/>
              </a:ext>
            </a:extLst>
          </p:cNvPr>
          <p:cNvSpPr>
            <a:spLocks noGrp="1"/>
          </p:cNvSpPr>
          <p:nvPr>
            <p:ph type="dt" sz="half" idx="10"/>
          </p:nvPr>
        </p:nvSpPr>
        <p:spPr/>
        <p:txBody>
          <a:bodyPr/>
          <a:lstStyle/>
          <a:p>
            <a:fld id="{F0163FCC-6BBC-1343-8992-AE9C93BBEA16}" type="datetime1">
              <a:rPr lang="en-US" smtClean="0"/>
              <a:t>8/24/2025</a:t>
            </a:fld>
            <a:endParaRPr lang="en-US"/>
          </a:p>
        </p:txBody>
      </p:sp>
      <p:sp>
        <p:nvSpPr>
          <p:cNvPr id="6" name="Footer Placeholder 5">
            <a:extLst>
              <a:ext uri="{FF2B5EF4-FFF2-40B4-BE49-F238E27FC236}">
                <a16:creationId xmlns:a16="http://schemas.microsoft.com/office/drawing/2014/main" id="{3FCC624B-6975-46FE-8689-10030CB39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8EF59-BADA-44FA-939A-F942A623AE6A}"/>
              </a:ext>
            </a:extLst>
          </p:cNvPr>
          <p:cNvSpPr>
            <a:spLocks noGrp="1"/>
          </p:cNvSpPr>
          <p:nvPr>
            <p:ph type="sldNum" sz="quarter" idx="12"/>
          </p:nvPr>
        </p:nvSpPr>
        <p:spPr/>
        <p:txBody>
          <a:bodyPr/>
          <a:lstStyle/>
          <a:p>
            <a:fld id="{D54D7912-CAF8-448B-BAFE-A6CF5FA72036}" type="slidenum">
              <a:rPr lang="en-US" smtClean="0"/>
              <a:t>‹#›</a:t>
            </a:fld>
            <a:endParaRPr lang="en-US"/>
          </a:p>
        </p:txBody>
      </p:sp>
    </p:spTree>
    <p:extLst>
      <p:ext uri="{BB962C8B-B14F-4D97-AF65-F5344CB8AC3E}">
        <p14:creationId xmlns:p14="http://schemas.microsoft.com/office/powerpoint/2010/main" val="291738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1D09D-9779-4A59-9B96-89DF2E795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412C-22EB-41E9-BA11-F599E1C32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C0E1D-7BCB-47B4-866E-213A960D2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803D6-C524-6145-814C-7C3BE135C855}" type="datetime1">
              <a:rPr lang="en-US" smtClean="0"/>
              <a:t>8/24/2025</a:t>
            </a:fld>
            <a:endParaRPr lang="en-US"/>
          </a:p>
        </p:txBody>
      </p:sp>
      <p:sp>
        <p:nvSpPr>
          <p:cNvPr id="5" name="Footer Placeholder 4">
            <a:extLst>
              <a:ext uri="{FF2B5EF4-FFF2-40B4-BE49-F238E27FC236}">
                <a16:creationId xmlns:a16="http://schemas.microsoft.com/office/drawing/2014/main" id="{5E3761AF-3462-4914-B54D-316EB5E26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4A3D4-52ED-4CE6-9CB1-910B3B26B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D7912-CAF8-448B-BAFE-A6CF5FA72036}" type="slidenum">
              <a:rPr lang="en-US" smtClean="0"/>
              <a:t>‹#›</a:t>
            </a:fld>
            <a:endParaRPr lang="en-US"/>
          </a:p>
        </p:txBody>
      </p:sp>
    </p:spTree>
    <p:extLst>
      <p:ext uri="{BB962C8B-B14F-4D97-AF65-F5344CB8AC3E}">
        <p14:creationId xmlns:p14="http://schemas.microsoft.com/office/powerpoint/2010/main" val="102987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E64613-7FE8-4E38-8B67-CC53C866FEE6}"/>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9980273" y="178052"/>
            <a:ext cx="2025459" cy="1210481"/>
          </a:xfrm>
          <a:prstGeom prst="rect">
            <a:avLst/>
          </a:prstGeom>
        </p:spPr>
      </p:pic>
      <p:cxnSp>
        <p:nvCxnSpPr>
          <p:cNvPr id="9" name="Straight Connector 8">
            <a:extLst>
              <a:ext uri="{FF2B5EF4-FFF2-40B4-BE49-F238E27FC236}">
                <a16:creationId xmlns:a16="http://schemas.microsoft.com/office/drawing/2014/main" id="{059356F3-9426-4B8B-A53B-4A7F228F7AA8}"/>
              </a:ext>
            </a:extLst>
          </p:cNvPr>
          <p:cNvCxnSpPr/>
          <p:nvPr/>
        </p:nvCxnSpPr>
        <p:spPr>
          <a:xfrm>
            <a:off x="343949" y="5838738"/>
            <a:ext cx="11467750"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93896D-2358-46BC-81A2-821494F10C13}"/>
              </a:ext>
            </a:extLst>
          </p:cNvPr>
          <p:cNvSpPr txBox="1"/>
          <p:nvPr/>
        </p:nvSpPr>
        <p:spPr>
          <a:xfrm>
            <a:off x="234891" y="142613"/>
            <a:ext cx="4955203" cy="830997"/>
          </a:xfrm>
          <a:prstGeom prst="rect">
            <a:avLst/>
          </a:prstGeom>
          <a:noFill/>
        </p:spPr>
        <p:txBody>
          <a:bodyPr wrap="none" rtlCol="0">
            <a:spAutoFit/>
          </a:bodyPr>
          <a:lstStyle/>
          <a:p>
            <a:r>
              <a:rPr lang="en-US" sz="2400" b="1" dirty="0">
                <a:solidFill>
                  <a:srgbClr val="0083BC"/>
                </a:solidFill>
                <a:effectLst>
                  <a:outerShdw blurRad="38100" dist="38100" dir="2700000" algn="tl">
                    <a:srgbClr val="000000">
                      <a:alpha val="43137"/>
                    </a:srgbClr>
                  </a:outerShdw>
                </a:effectLst>
                <a:latin typeface="Palatino Linotype" panose="02040502050505030304" pitchFamily="18" charset="0"/>
              </a:rPr>
              <a:t>Principles of Organic Chemistry I</a:t>
            </a:r>
          </a:p>
          <a:p>
            <a:r>
              <a:rPr lang="en-US" sz="2400" b="1" dirty="0">
                <a:solidFill>
                  <a:srgbClr val="0083BC"/>
                </a:solidFill>
                <a:effectLst>
                  <a:outerShdw blurRad="38100" dist="38100" dir="2700000" algn="tl">
                    <a:srgbClr val="000000">
                      <a:alpha val="43137"/>
                    </a:srgbClr>
                  </a:outerShdw>
                </a:effectLst>
                <a:latin typeface="Palatino Linotype" panose="02040502050505030304" pitchFamily="18" charset="0"/>
              </a:rPr>
              <a:t>CHEM 244</a:t>
            </a:r>
            <a:endParaRPr lang="en-US" sz="2400"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2" name="TextBox 11">
            <a:extLst>
              <a:ext uri="{FF2B5EF4-FFF2-40B4-BE49-F238E27FC236}">
                <a16:creationId xmlns:a16="http://schemas.microsoft.com/office/drawing/2014/main" id="{2A671533-7731-4A2B-852D-7740410662C6}"/>
              </a:ext>
            </a:extLst>
          </p:cNvPr>
          <p:cNvSpPr txBox="1"/>
          <p:nvPr/>
        </p:nvSpPr>
        <p:spPr>
          <a:xfrm>
            <a:off x="601922" y="2206674"/>
            <a:ext cx="5062758" cy="1323439"/>
          </a:xfrm>
          <a:prstGeom prst="rect">
            <a:avLst/>
          </a:prstGeom>
          <a:noFill/>
        </p:spPr>
        <p:txBody>
          <a:bodyPr wrap="square" rtlCol="0">
            <a:spAutoFit/>
          </a:bodyPr>
          <a:lstStyle/>
          <a:p>
            <a:r>
              <a:rPr lang="en-US" sz="40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p>
          <a:p>
            <a:r>
              <a:rPr lang="en-US" sz="40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 </a:t>
            </a:r>
            <a:endParaRPr lang="en-US" sz="40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pic>
        <p:nvPicPr>
          <p:cNvPr id="8" name="Picture 7">
            <a:extLst>
              <a:ext uri="{FF2B5EF4-FFF2-40B4-BE49-F238E27FC236}">
                <a16:creationId xmlns:a16="http://schemas.microsoft.com/office/drawing/2014/main" id="{56566EFA-F36B-4C0F-8152-4098331C6816}"/>
              </a:ext>
            </a:extLst>
          </p:cNvPr>
          <p:cNvPicPr>
            <a:picLocks noChangeAspect="1"/>
          </p:cNvPicPr>
          <p:nvPr/>
        </p:nvPicPr>
        <p:blipFill rotWithShape="1">
          <a:blip r:embed="rId3">
            <a:extLst>
              <a:ext uri="{28A0092B-C50C-407E-A947-70E740481C1C}">
                <a14:useLocalDpi xmlns:a14="http://schemas.microsoft.com/office/drawing/2010/main" val="0"/>
              </a:ext>
            </a:extLst>
          </a:blip>
          <a:srcRect t="5752" b="5359"/>
          <a:stretch/>
        </p:blipFill>
        <p:spPr>
          <a:xfrm>
            <a:off x="6145306" y="1506070"/>
            <a:ext cx="4901453" cy="4356847"/>
          </a:xfrm>
          <a:prstGeom prst="rect">
            <a:avLst/>
          </a:prstGeom>
        </p:spPr>
      </p:pic>
    </p:spTree>
    <p:extLst>
      <p:ext uri="{BB962C8B-B14F-4D97-AF65-F5344CB8AC3E}">
        <p14:creationId xmlns:p14="http://schemas.microsoft.com/office/powerpoint/2010/main" val="238773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9" name="TextBox 8">
            <a:extLst>
              <a:ext uri="{FF2B5EF4-FFF2-40B4-BE49-F238E27FC236}">
                <a16:creationId xmlns:a16="http://schemas.microsoft.com/office/drawing/2014/main" id="{6D9E8C74-8BCC-43E1-995C-866D5F5CF09D}"/>
              </a:ext>
            </a:extLst>
          </p:cNvPr>
          <p:cNvSpPr txBox="1"/>
          <p:nvPr/>
        </p:nvSpPr>
        <p:spPr>
          <a:xfrm>
            <a:off x="2218687" y="3022773"/>
            <a:ext cx="5062758" cy="1323439"/>
          </a:xfrm>
          <a:prstGeom prst="rect">
            <a:avLst/>
          </a:prstGeom>
          <a:noFill/>
        </p:spPr>
        <p:txBody>
          <a:bodyPr wrap="square" rtlCol="0">
            <a:spAutoFit/>
          </a:bodyPr>
          <a:lstStyle/>
          <a:p>
            <a:r>
              <a:rPr lang="en-US" sz="4000" b="1" i="1" dirty="0">
                <a:solidFill>
                  <a:srgbClr val="0083BC"/>
                </a:solidFill>
                <a:effectLst>
                  <a:outerShdw blurRad="38100" dist="38100" dir="2700000" algn="tl">
                    <a:srgbClr val="000000">
                      <a:alpha val="43137"/>
                    </a:srgbClr>
                  </a:outerShdw>
                </a:effectLst>
                <a:latin typeface="Palatino Linotype" panose="02040502050505030304" pitchFamily="18" charset="0"/>
              </a:rPr>
              <a:t>Good</a:t>
            </a:r>
          </a:p>
          <a:p>
            <a:r>
              <a:rPr lang="en-US" sz="4000" b="1" i="1" dirty="0">
                <a:solidFill>
                  <a:srgbClr val="0083BC"/>
                </a:solidFill>
                <a:effectLst>
                  <a:outerShdw blurRad="38100" dist="38100" dir="2700000" algn="tl">
                    <a:srgbClr val="000000">
                      <a:alpha val="43137"/>
                    </a:srgbClr>
                  </a:outerShdw>
                </a:effectLst>
                <a:latin typeface="Palatino Linotype" panose="02040502050505030304" pitchFamily="18" charset="0"/>
              </a:rPr>
              <a:t>Luck </a:t>
            </a:r>
            <a:endParaRPr lang="en-US" sz="40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pic>
        <p:nvPicPr>
          <p:cNvPr id="11" name="Picture 10">
            <a:extLst>
              <a:ext uri="{FF2B5EF4-FFF2-40B4-BE49-F238E27FC236}">
                <a16:creationId xmlns:a16="http://schemas.microsoft.com/office/drawing/2014/main" id="{A9CC9D17-38FE-450A-B5D4-CC122FE4F523}"/>
              </a:ext>
            </a:extLst>
          </p:cNvPr>
          <p:cNvPicPr>
            <a:picLocks noChangeAspect="1"/>
          </p:cNvPicPr>
          <p:nvPr/>
        </p:nvPicPr>
        <p:blipFill rotWithShape="1">
          <a:blip r:embed="rId3">
            <a:extLst>
              <a:ext uri="{28A0092B-C50C-407E-A947-70E740481C1C}">
                <a14:useLocalDpi xmlns:a14="http://schemas.microsoft.com/office/drawing/2010/main" val="0"/>
              </a:ext>
            </a:extLst>
          </a:blip>
          <a:srcRect t="5752" b="5359"/>
          <a:stretch/>
        </p:blipFill>
        <p:spPr>
          <a:xfrm>
            <a:off x="6145306" y="1506070"/>
            <a:ext cx="4901453" cy="4356847"/>
          </a:xfrm>
          <a:prstGeom prst="rect">
            <a:avLst/>
          </a:prstGeom>
        </p:spPr>
      </p:pic>
      <p:sp>
        <p:nvSpPr>
          <p:cNvPr id="3" name="Slide Number Placeholder 2">
            <a:extLst>
              <a:ext uri="{FF2B5EF4-FFF2-40B4-BE49-F238E27FC236}">
                <a16:creationId xmlns:a16="http://schemas.microsoft.com/office/drawing/2014/main" id="{A9045BF1-808D-4586-B991-95F2DFCA86C8}"/>
              </a:ext>
            </a:extLst>
          </p:cNvPr>
          <p:cNvSpPr>
            <a:spLocks noGrp="1"/>
          </p:cNvSpPr>
          <p:nvPr>
            <p:ph type="sldNum" sz="quarter" idx="12"/>
          </p:nvPr>
        </p:nvSpPr>
        <p:spPr/>
        <p:txBody>
          <a:bodyPr/>
          <a:lstStyle/>
          <a:p>
            <a:fld id="{D54D7912-CAF8-448B-BAFE-A6CF5FA72036}" type="slidenum">
              <a:rPr lang="en-US" smtClean="0"/>
              <a:t>9</a:t>
            </a:fld>
            <a:endParaRPr lang="en-US"/>
          </a:p>
        </p:txBody>
      </p:sp>
      <p:pic>
        <p:nvPicPr>
          <p:cNvPr id="2" name="Picture 1">
            <a:extLst>
              <a:ext uri="{FF2B5EF4-FFF2-40B4-BE49-F238E27FC236}">
                <a16:creationId xmlns:a16="http://schemas.microsoft.com/office/drawing/2014/main" id="{E7750043-36C0-60F7-8FCE-3C0DCD6EF3AE}"/>
              </a:ext>
            </a:extLst>
          </p:cNvPr>
          <p:cNvPicPr>
            <a:picLocks noChangeAspect="1"/>
          </p:cNvPicPr>
          <p:nvPr/>
        </p:nvPicPr>
        <p:blipFill rotWithShape="1">
          <a:blip r:embed="rId4">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42566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4618700"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Course Title and General Information</a:t>
            </a:r>
          </a:p>
        </p:txBody>
      </p:sp>
      <p:graphicFrame>
        <p:nvGraphicFramePr>
          <p:cNvPr id="17" name="Table 16">
            <a:extLst>
              <a:ext uri="{FF2B5EF4-FFF2-40B4-BE49-F238E27FC236}">
                <a16:creationId xmlns:a16="http://schemas.microsoft.com/office/drawing/2014/main" id="{F31CFA93-2E5F-4915-A15B-424AF0C11B3A}"/>
              </a:ext>
            </a:extLst>
          </p:cNvPr>
          <p:cNvGraphicFramePr>
            <a:graphicFrameLocks noGrp="1"/>
          </p:cNvGraphicFramePr>
          <p:nvPr>
            <p:extLst>
              <p:ext uri="{D42A27DB-BD31-4B8C-83A1-F6EECF244321}">
                <p14:modId xmlns:p14="http://schemas.microsoft.com/office/powerpoint/2010/main" val="1297384049"/>
              </p:ext>
            </p:extLst>
          </p:nvPr>
        </p:nvGraphicFramePr>
        <p:xfrm>
          <a:off x="628421" y="1589439"/>
          <a:ext cx="6858000" cy="2244027"/>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4228849444"/>
                    </a:ext>
                  </a:extLst>
                </a:gridCol>
                <a:gridCol w="2286000">
                  <a:extLst>
                    <a:ext uri="{9D8B030D-6E8A-4147-A177-3AD203B41FA5}">
                      <a16:colId xmlns:a16="http://schemas.microsoft.com/office/drawing/2014/main" val="1255293425"/>
                    </a:ext>
                  </a:extLst>
                </a:gridCol>
                <a:gridCol w="2286000">
                  <a:extLst>
                    <a:ext uri="{9D8B030D-6E8A-4147-A177-3AD203B41FA5}">
                      <a16:colId xmlns:a16="http://schemas.microsoft.com/office/drawing/2014/main" val="2212400410"/>
                    </a:ext>
                  </a:extLst>
                </a:gridCol>
              </a:tblGrid>
              <a:tr h="548640">
                <a:tc>
                  <a:txBody>
                    <a:bodyPr/>
                    <a:lstStyle/>
                    <a:p>
                      <a:pPr algn="ctr"/>
                      <a:r>
                        <a:rPr lang="en-US" sz="1800" b="1" kern="1200" dirty="0">
                          <a:solidFill>
                            <a:srgbClr val="0083BC"/>
                          </a:solidFill>
                          <a:effectLst/>
                          <a:latin typeface="Palatino Linotype" panose="02040502050505030304" pitchFamily="18" charset="0"/>
                          <a:ea typeface="+mn-ea"/>
                          <a:cs typeface="+mn-cs"/>
                        </a:rPr>
                        <a:t>Course Code</a:t>
                      </a:r>
                    </a:p>
                  </a:txBody>
                  <a:tcPr anchor="ctr" anchorCtr="1">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Course Title</a:t>
                      </a:r>
                    </a:p>
                  </a:txBody>
                  <a:tcPr anchor="ctr" anchorCtr="1">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Program</a:t>
                      </a:r>
                      <a:endParaRPr lang="en-US" sz="1800" b="1" kern="1200" dirty="0">
                        <a:solidFill>
                          <a:srgbClr val="0083BC"/>
                        </a:solidFill>
                        <a:latin typeface="Palatino Linotype" panose="02040502050505030304" pitchFamily="18" charset="0"/>
                        <a:ea typeface="+mn-ea"/>
                        <a:cs typeface="+mn-cs"/>
                      </a:endParaRPr>
                    </a:p>
                  </a:txBody>
                  <a:tcPr anchor="ctr" anchorCtr="1">
                    <a:solidFill>
                      <a:srgbClr val="8BDBFF"/>
                    </a:solidFill>
                  </a:tcPr>
                </a:tc>
                <a:extLst>
                  <a:ext uri="{0D108BD9-81ED-4DB2-BD59-A6C34878D82A}">
                    <a16:rowId xmlns:a16="http://schemas.microsoft.com/office/drawing/2014/main" val="1917729739"/>
                  </a:ext>
                </a:extLst>
              </a:tr>
              <a:tr h="1371600">
                <a:tc>
                  <a:txBody>
                    <a:bodyPr/>
                    <a:lstStyle/>
                    <a:p>
                      <a:pPr algn="ctr">
                        <a:lnSpc>
                          <a:spcPct val="150000"/>
                        </a:lnSpc>
                      </a:pPr>
                      <a:r>
                        <a:rPr lang="en-US" sz="1800" b="0" kern="1200" dirty="0">
                          <a:solidFill>
                            <a:schemeClr val="tx1"/>
                          </a:solidFill>
                          <a:latin typeface="Palatino Linotype" panose="02040502050505030304" pitchFamily="18" charset="0"/>
                          <a:ea typeface="+mn-ea"/>
                          <a:cs typeface="+mn-cs"/>
                        </a:rPr>
                        <a:t>CHEM 244</a:t>
                      </a:r>
                    </a:p>
                  </a:txBody>
                  <a:tcPr anchor="ctr" anchorCtr="1">
                    <a:solidFill>
                      <a:schemeClr val="accent1">
                        <a:lumMod val="20000"/>
                        <a:lumOff val="80000"/>
                      </a:schemeClr>
                    </a:solidFill>
                  </a:tcPr>
                </a:tc>
                <a:tc>
                  <a:txBody>
                    <a:bodyPr/>
                    <a:lstStyle/>
                    <a:p>
                      <a:pPr algn="ctr">
                        <a:lnSpc>
                          <a:spcPct val="150000"/>
                        </a:lnSpc>
                      </a:pPr>
                      <a:r>
                        <a:rPr lang="en-US" sz="1800" b="0" kern="1200" dirty="0">
                          <a:solidFill>
                            <a:schemeClr val="tx1"/>
                          </a:solidFill>
                          <a:latin typeface="Palatino Linotype" panose="02040502050505030304" pitchFamily="18" charset="0"/>
                          <a:ea typeface="+mn-ea"/>
                          <a:cs typeface="+mn-cs"/>
                        </a:rPr>
                        <a:t>Principles of Organic Chemistry I</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0" kern="1200" dirty="0">
                          <a:solidFill>
                            <a:schemeClr val="tx1"/>
                          </a:solidFill>
                          <a:latin typeface="Palatino Linotype" panose="02040502050505030304" pitchFamily="18" charset="0"/>
                          <a:ea typeface="+mn-ea"/>
                          <a:cs typeface="+mn-cs"/>
                        </a:rPr>
                        <a:t>Chemical Engineering – College of Engineering</a:t>
                      </a:r>
                    </a:p>
                  </a:txBody>
                  <a:tcPr anchor="ctr" anchorCtr="1">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sp>
        <p:nvSpPr>
          <p:cNvPr id="7" name="Slide Number Placeholder 6">
            <a:extLst>
              <a:ext uri="{FF2B5EF4-FFF2-40B4-BE49-F238E27FC236}">
                <a16:creationId xmlns:a16="http://schemas.microsoft.com/office/drawing/2014/main" id="{99949DE9-412B-4D3A-B437-CA446E00CF49}"/>
              </a:ext>
            </a:extLst>
          </p:cNvPr>
          <p:cNvSpPr>
            <a:spLocks noGrp="1"/>
          </p:cNvSpPr>
          <p:nvPr>
            <p:ph type="sldNum" sz="quarter" idx="12"/>
          </p:nvPr>
        </p:nvSpPr>
        <p:spPr/>
        <p:txBody>
          <a:bodyPr/>
          <a:lstStyle/>
          <a:p>
            <a:fld id="{D54D7912-CAF8-448B-BAFE-A6CF5FA72036}" type="slidenum">
              <a:rPr lang="en-US" smtClean="0"/>
              <a:t>1</a:t>
            </a:fld>
            <a:endParaRPr lang="en-US"/>
          </a:p>
        </p:txBody>
      </p:sp>
      <p:graphicFrame>
        <p:nvGraphicFramePr>
          <p:cNvPr id="14" name="Table 13">
            <a:extLst>
              <a:ext uri="{FF2B5EF4-FFF2-40B4-BE49-F238E27FC236}">
                <a16:creationId xmlns:a16="http://schemas.microsoft.com/office/drawing/2014/main" id="{3B2C103B-01D5-4B7A-B505-06F4ECFAA3F7}"/>
              </a:ext>
            </a:extLst>
          </p:cNvPr>
          <p:cNvGraphicFramePr>
            <a:graphicFrameLocks noGrp="1"/>
          </p:cNvGraphicFramePr>
          <p:nvPr>
            <p:extLst>
              <p:ext uri="{D42A27DB-BD31-4B8C-83A1-F6EECF244321}">
                <p14:modId xmlns:p14="http://schemas.microsoft.com/office/powerpoint/2010/main" val="1604540934"/>
              </p:ext>
            </p:extLst>
          </p:nvPr>
        </p:nvGraphicFramePr>
        <p:xfrm>
          <a:off x="2924930" y="4182347"/>
          <a:ext cx="6858000" cy="1842291"/>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4228849444"/>
                    </a:ext>
                  </a:extLst>
                </a:gridCol>
                <a:gridCol w="2286000">
                  <a:extLst>
                    <a:ext uri="{9D8B030D-6E8A-4147-A177-3AD203B41FA5}">
                      <a16:colId xmlns:a16="http://schemas.microsoft.com/office/drawing/2014/main" val="1255293425"/>
                    </a:ext>
                  </a:extLst>
                </a:gridCol>
                <a:gridCol w="2286000">
                  <a:extLst>
                    <a:ext uri="{9D8B030D-6E8A-4147-A177-3AD203B41FA5}">
                      <a16:colId xmlns:a16="http://schemas.microsoft.com/office/drawing/2014/main" val="2212400410"/>
                    </a:ext>
                  </a:extLst>
                </a:gridCol>
              </a:tblGrid>
              <a:tr h="526369">
                <a:tc>
                  <a:txBody>
                    <a:bodyPr/>
                    <a:lstStyle/>
                    <a:p>
                      <a:pPr algn="ctr"/>
                      <a:r>
                        <a:rPr lang="en-US" sz="1800" b="1" kern="1200" dirty="0">
                          <a:solidFill>
                            <a:srgbClr val="0083BC"/>
                          </a:solidFill>
                          <a:effectLst/>
                          <a:latin typeface="Palatino Linotype" panose="02040502050505030304" pitchFamily="18" charset="0"/>
                          <a:ea typeface="+mn-ea"/>
                          <a:cs typeface="+mn-cs"/>
                        </a:rPr>
                        <a:t>Credit Hours </a:t>
                      </a: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Department</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College</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extLst>
                  <a:ext uri="{0D108BD9-81ED-4DB2-BD59-A6C34878D82A}">
                    <a16:rowId xmlns:a16="http://schemas.microsoft.com/office/drawing/2014/main" val="1917729739"/>
                  </a:ext>
                </a:extLst>
              </a:tr>
              <a:tr h="131592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0" kern="1200" dirty="0">
                          <a:solidFill>
                            <a:schemeClr val="tx1"/>
                          </a:solidFill>
                          <a:latin typeface="Palatino Linotype" panose="02040502050505030304" pitchFamily="18" charset="0"/>
                          <a:ea typeface="+mn-ea"/>
                          <a:cs typeface="+mn-cs"/>
                        </a:rPr>
                        <a:t>2 (2 Lectures + 0 Practical)</a:t>
                      </a:r>
                    </a:p>
                  </a:txBody>
                  <a:tcPr anchor="ctr">
                    <a:solidFill>
                      <a:schemeClr val="accent1">
                        <a:lumMod val="20000"/>
                        <a:lumOff val="80000"/>
                      </a:schemeClr>
                    </a:solidFill>
                  </a:tcPr>
                </a:tc>
                <a:tc>
                  <a:txBody>
                    <a:bodyPr/>
                    <a:lstStyle/>
                    <a:p>
                      <a:pPr algn="ctr">
                        <a:lnSpc>
                          <a:spcPct val="150000"/>
                        </a:lnSpc>
                      </a:pPr>
                      <a:r>
                        <a:rPr lang="en-US" sz="1800" b="0" kern="1200" dirty="0">
                          <a:solidFill>
                            <a:schemeClr val="tx1"/>
                          </a:solidFill>
                          <a:latin typeface="Palatino Linotype" panose="02040502050505030304" pitchFamily="18" charset="0"/>
                          <a:ea typeface="+mn-ea"/>
                          <a:cs typeface="+mn-cs"/>
                        </a:rPr>
                        <a:t>Chemistry Department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0" kern="1200" dirty="0">
                          <a:solidFill>
                            <a:schemeClr val="tx1"/>
                          </a:solidFill>
                          <a:latin typeface="Palatino Linotype" panose="02040502050505030304" pitchFamily="18" charset="0"/>
                          <a:ea typeface="+mn-ea"/>
                          <a:cs typeface="+mn-cs"/>
                        </a:rPr>
                        <a:t>Science</a:t>
                      </a:r>
                    </a:p>
                  </a:txBody>
                  <a:tcPr anchor="ctr">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pic>
        <p:nvPicPr>
          <p:cNvPr id="2" name="Picture 1">
            <a:extLst>
              <a:ext uri="{FF2B5EF4-FFF2-40B4-BE49-F238E27FC236}">
                <a16:creationId xmlns:a16="http://schemas.microsoft.com/office/drawing/2014/main" id="{E510147A-E4C2-FE32-C2B7-1A2B2E9BC8A4}"/>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233301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4969630"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Course Content Overview and Reference</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1167402580"/>
              </p:ext>
            </p:extLst>
          </p:nvPr>
        </p:nvGraphicFramePr>
        <p:xfrm>
          <a:off x="630219" y="1588540"/>
          <a:ext cx="9643332" cy="4114800"/>
        </p:xfrm>
        <a:graphic>
          <a:graphicData uri="http://schemas.openxmlformats.org/drawingml/2006/table">
            <a:tbl>
              <a:tblPr firstRow="1" bandRow="1">
                <a:tableStyleId>{5940675A-B579-460E-94D1-54222C63F5DA}</a:tableStyleId>
              </a:tblPr>
              <a:tblGrid>
                <a:gridCol w="1607222">
                  <a:extLst>
                    <a:ext uri="{9D8B030D-6E8A-4147-A177-3AD203B41FA5}">
                      <a16:colId xmlns:a16="http://schemas.microsoft.com/office/drawing/2014/main" val="4228849444"/>
                    </a:ext>
                  </a:extLst>
                </a:gridCol>
                <a:gridCol w="8036110">
                  <a:extLst>
                    <a:ext uri="{9D8B030D-6E8A-4147-A177-3AD203B41FA5}">
                      <a16:colId xmlns:a16="http://schemas.microsoft.com/office/drawing/2014/main" val="1255293425"/>
                    </a:ext>
                  </a:extLst>
                </a:gridCol>
              </a:tblGrid>
              <a:tr h="548640">
                <a:tc>
                  <a:txBody>
                    <a:bodyPr/>
                    <a:lstStyle/>
                    <a:p>
                      <a:pPr marL="0" algn="ctr" defTabSz="914400" rtl="0" eaLnBrk="1" latinLnBrk="0" hangingPunct="1"/>
                      <a:r>
                        <a:rPr lang="en-US" sz="1800" b="1" kern="1200" dirty="0">
                          <a:solidFill>
                            <a:srgbClr val="0083BC"/>
                          </a:solidFill>
                          <a:effectLst/>
                          <a:latin typeface="Palatino Linotype" panose="02040502050505030304" pitchFamily="18" charset="0"/>
                          <a:ea typeface="+mn-ea"/>
                          <a:cs typeface="+mn-cs"/>
                        </a:rPr>
                        <a:t>Chapter 1</a:t>
                      </a:r>
                    </a:p>
                  </a:txBody>
                  <a:tcPr anchor="ctr">
                    <a:solidFill>
                      <a:srgbClr val="8BDBFF"/>
                    </a:solidFill>
                  </a:tcPr>
                </a:tc>
                <a:tc>
                  <a:txBody>
                    <a:bodyPr/>
                    <a:lstStyle/>
                    <a:p>
                      <a:pPr algn="l"/>
                      <a:r>
                        <a:rPr lang="en-US" sz="1800" b="1" kern="1200" dirty="0">
                          <a:solidFill>
                            <a:srgbClr val="0083BC"/>
                          </a:solidFill>
                          <a:latin typeface="Palatino Linotype" panose="02040502050505030304" pitchFamily="18" charset="0"/>
                          <a:ea typeface="+mn-ea"/>
                          <a:cs typeface="+mn-cs"/>
                        </a:rPr>
                        <a:t>Introduction to Organic Chemistry</a:t>
                      </a:r>
                    </a:p>
                  </a:txBody>
                  <a:tcPr anchor="ctr">
                    <a:solidFill>
                      <a:srgbClr val="8BDBFF"/>
                    </a:solidFill>
                  </a:tcPr>
                </a:tc>
                <a:extLst>
                  <a:ext uri="{0D108BD9-81ED-4DB2-BD59-A6C34878D82A}">
                    <a16:rowId xmlns:a16="http://schemas.microsoft.com/office/drawing/2014/main" val="1917729739"/>
                  </a:ext>
                </a:extLst>
              </a:tr>
              <a:tr h="548640">
                <a:tc gridSpan="2">
                  <a:txBody>
                    <a:bodyPr/>
                    <a:lstStyle/>
                    <a:p>
                      <a:pPr algn="just"/>
                      <a:r>
                        <a:rPr lang="en-US" sz="1600" b="0" kern="1200" dirty="0">
                          <a:solidFill>
                            <a:schemeClr val="tx1"/>
                          </a:solidFill>
                          <a:latin typeface="Palatino Linotype" panose="02040502050505030304" pitchFamily="18" charset="0"/>
                          <a:ea typeface="+mn-ea"/>
                          <a:cs typeface="+mn-cs"/>
                        </a:rPr>
                        <a:t>This chapter covers carbon compounds and their chemical bonds (ionic and covalent), along with atomic and molecular orbitals. It also includes hybridization, polarity, and the inductive effect.</a:t>
                      </a: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1523209701"/>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effectLst/>
                          <a:latin typeface="Palatino Linotype" panose="02040502050505030304" pitchFamily="18" charset="0"/>
                          <a:ea typeface="+mn-ea"/>
                          <a:cs typeface="+mn-cs"/>
                        </a:rPr>
                        <a:t>Chapter 2</a:t>
                      </a:r>
                    </a:p>
                  </a:txBody>
                  <a:tcPr anchor="ctr">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latin typeface="Palatino Linotype" panose="02040502050505030304" pitchFamily="18" charset="0"/>
                          <a:ea typeface="+mn-ea"/>
                          <a:cs typeface="+mn-cs"/>
                        </a:rPr>
                        <a:t>Alkanes and Cycloalkanes	</a:t>
                      </a:r>
                    </a:p>
                  </a:txBody>
                  <a:tcPr anchor="ctr">
                    <a:solidFill>
                      <a:srgbClr val="8BDBFF"/>
                    </a:solidFill>
                  </a:tcPr>
                </a:tc>
                <a:extLst>
                  <a:ext uri="{0D108BD9-81ED-4DB2-BD59-A6C34878D82A}">
                    <a16:rowId xmlns:a16="http://schemas.microsoft.com/office/drawing/2014/main" val="3203341587"/>
                  </a:ext>
                </a:extLst>
              </a:tr>
              <a:tr h="548640">
                <a:tc gridSpan="2">
                  <a:txBody>
                    <a:bodyPr/>
                    <a:lstStyle/>
                    <a:p>
                      <a:pPr algn="just"/>
                      <a:r>
                        <a:rPr lang="en-US" sz="1600" b="0" kern="1200" dirty="0">
                          <a:solidFill>
                            <a:schemeClr val="tx1"/>
                          </a:solidFill>
                          <a:latin typeface="Palatino Linotype" panose="02040502050505030304" pitchFamily="18" charset="0"/>
                          <a:ea typeface="+mn-ea"/>
                          <a:cs typeface="+mn-cs"/>
                        </a:rPr>
                        <a:t>This chapter covers alkyl groups and their IUPAC nomenclature, along with physical properties and natural sources. It also includes methods of synthesis, reactions such as combustion, halogenation, and ring opening, as well as configuration and the conformational analysis of </a:t>
                      </a:r>
                      <a:r>
                        <a:rPr lang="en-US" sz="1600" b="0" kern="1200" dirty="0" err="1">
                          <a:solidFill>
                            <a:schemeClr val="tx1"/>
                          </a:solidFill>
                          <a:latin typeface="Palatino Linotype" panose="02040502050505030304" pitchFamily="18" charset="0"/>
                          <a:ea typeface="+mn-ea"/>
                          <a:cs typeface="+mn-cs"/>
                        </a:rPr>
                        <a:t>cyclohexanes</a:t>
                      </a:r>
                      <a:r>
                        <a:rPr lang="en-US" sz="1600" b="0" kern="1200" dirty="0">
                          <a:solidFill>
                            <a:schemeClr val="tx1"/>
                          </a:solidFill>
                          <a:latin typeface="Palatino Linotype" panose="02040502050505030304" pitchFamily="18" charset="0"/>
                          <a:ea typeface="+mn-ea"/>
                          <a:cs typeface="+mn-cs"/>
                        </a:rPr>
                        <a:t>.</a:t>
                      </a: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2051197637"/>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effectLst/>
                          <a:latin typeface="Palatino Linotype" panose="02040502050505030304" pitchFamily="18" charset="0"/>
                          <a:ea typeface="+mn-ea"/>
                          <a:cs typeface="+mn-cs"/>
                        </a:rPr>
                        <a:t>Chapter 3</a:t>
                      </a:r>
                    </a:p>
                  </a:txBody>
                  <a:tcPr anchor="ctr">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latin typeface="Palatino Linotype" panose="02040502050505030304" pitchFamily="18" charset="0"/>
                          <a:ea typeface="+mn-ea"/>
                          <a:cs typeface="+mn-cs"/>
                        </a:rPr>
                        <a:t>Alkenes, Alkynes and Conjugated Dienes 			 </a:t>
                      </a:r>
                    </a:p>
                  </a:txBody>
                  <a:tcPr anchor="ctr">
                    <a:solidFill>
                      <a:srgbClr val="8BDBFF"/>
                    </a:solidFill>
                  </a:tcPr>
                </a:tc>
                <a:extLst>
                  <a:ext uri="{0D108BD9-81ED-4DB2-BD59-A6C34878D82A}">
                    <a16:rowId xmlns:a16="http://schemas.microsoft.com/office/drawing/2014/main" val="2567045186"/>
                  </a:ext>
                </a:extLst>
              </a:tr>
              <a:tr h="548640">
                <a:tc gridSpan="2">
                  <a:txBody>
                    <a:bodyPr/>
                    <a:lstStyle/>
                    <a:p>
                      <a:pPr algn="just"/>
                      <a:r>
                        <a:rPr lang="en-US" sz="1600" b="0" kern="1200" dirty="0">
                          <a:solidFill>
                            <a:schemeClr val="tx1"/>
                          </a:solidFill>
                          <a:latin typeface="Palatino Linotype" panose="02040502050505030304" pitchFamily="18" charset="0"/>
                          <a:ea typeface="+mn-ea"/>
                          <a:cs typeface="+mn-cs"/>
                        </a:rPr>
                        <a:t>This chapter introduces the IUPAC nomenclature, physical properties, and key methods of synthesis of alkenes and alkynes. It highlights major reactions, including acidity of terminal alkynes, addition and oxidation reactions, as well as resonance and stability in conjugated systems. Special focus is given to allylic species and the mechanisms of 1,4-addition and cycloaddition.</a:t>
                      </a: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3196909740"/>
                  </a:ext>
                </a:extLst>
              </a:tr>
            </a:tbl>
          </a:graphicData>
        </a:graphic>
      </p:graphicFrame>
      <p:sp>
        <p:nvSpPr>
          <p:cNvPr id="4" name="Slide Number Placeholder 3">
            <a:extLst>
              <a:ext uri="{FF2B5EF4-FFF2-40B4-BE49-F238E27FC236}">
                <a16:creationId xmlns:a16="http://schemas.microsoft.com/office/drawing/2014/main" id="{EA79F73B-23E2-4FA8-A676-6E09041EB5F7}"/>
              </a:ext>
            </a:extLst>
          </p:cNvPr>
          <p:cNvSpPr>
            <a:spLocks noGrp="1"/>
          </p:cNvSpPr>
          <p:nvPr>
            <p:ph type="sldNum" sz="quarter" idx="12"/>
          </p:nvPr>
        </p:nvSpPr>
        <p:spPr/>
        <p:txBody>
          <a:bodyPr/>
          <a:lstStyle/>
          <a:p>
            <a:fld id="{D54D7912-CAF8-448B-BAFE-A6CF5FA72036}" type="slidenum">
              <a:rPr lang="en-US" smtClean="0"/>
              <a:t>2</a:t>
            </a:fld>
            <a:endParaRPr lang="en-US"/>
          </a:p>
        </p:txBody>
      </p:sp>
      <p:pic>
        <p:nvPicPr>
          <p:cNvPr id="2" name="Picture 1">
            <a:extLst>
              <a:ext uri="{FF2B5EF4-FFF2-40B4-BE49-F238E27FC236}">
                <a16:creationId xmlns:a16="http://schemas.microsoft.com/office/drawing/2014/main" id="{A316217A-BD0A-5171-98C2-1F90503381C9}"/>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386489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4969630"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Course Content Overview and Reference</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2633976061"/>
              </p:ext>
            </p:extLst>
          </p:nvPr>
        </p:nvGraphicFramePr>
        <p:xfrm>
          <a:off x="630219" y="1588540"/>
          <a:ext cx="9643332" cy="2987040"/>
        </p:xfrm>
        <a:graphic>
          <a:graphicData uri="http://schemas.openxmlformats.org/drawingml/2006/table">
            <a:tbl>
              <a:tblPr firstRow="1" bandRow="1">
                <a:tableStyleId>{5940675A-B579-460E-94D1-54222C63F5DA}</a:tableStyleId>
              </a:tblPr>
              <a:tblGrid>
                <a:gridCol w="1607222">
                  <a:extLst>
                    <a:ext uri="{9D8B030D-6E8A-4147-A177-3AD203B41FA5}">
                      <a16:colId xmlns:a16="http://schemas.microsoft.com/office/drawing/2014/main" val="4228849444"/>
                    </a:ext>
                  </a:extLst>
                </a:gridCol>
                <a:gridCol w="8036110">
                  <a:extLst>
                    <a:ext uri="{9D8B030D-6E8A-4147-A177-3AD203B41FA5}">
                      <a16:colId xmlns:a16="http://schemas.microsoft.com/office/drawing/2014/main" val="1255293425"/>
                    </a:ext>
                  </a:extLst>
                </a:gridCol>
              </a:tblGrid>
              <a:tr h="548640">
                <a:tc>
                  <a:txBody>
                    <a:bodyPr/>
                    <a:lstStyle/>
                    <a:p>
                      <a:pPr algn="ctr"/>
                      <a:r>
                        <a:rPr lang="en-US" sz="1800" b="1" kern="1200" dirty="0">
                          <a:solidFill>
                            <a:srgbClr val="0083BC"/>
                          </a:solidFill>
                          <a:effectLst/>
                          <a:latin typeface="Palatino Linotype" panose="02040502050505030304" pitchFamily="18" charset="0"/>
                          <a:ea typeface="+mn-ea"/>
                          <a:cs typeface="+mn-cs"/>
                        </a:rPr>
                        <a:t>Chapter 4</a:t>
                      </a:r>
                    </a:p>
                  </a:txBody>
                  <a:tcPr anchor="ctr">
                    <a:solidFill>
                      <a:srgbClr val="8BDBFF"/>
                    </a:solidFill>
                  </a:tcPr>
                </a:tc>
                <a:tc>
                  <a:txBody>
                    <a:bodyPr/>
                    <a:lstStyle/>
                    <a:p>
                      <a:pPr algn="l"/>
                      <a:r>
                        <a:rPr lang="en-US" sz="1800" b="1" kern="1200" dirty="0">
                          <a:solidFill>
                            <a:srgbClr val="0083BC"/>
                          </a:solidFill>
                          <a:latin typeface="Palatino Linotype" panose="02040502050505030304" pitchFamily="18" charset="0"/>
                          <a:ea typeface="+mn-ea"/>
                          <a:cs typeface="+mn-cs"/>
                        </a:rPr>
                        <a:t>Aromatic Compound 						 </a:t>
                      </a:r>
                    </a:p>
                  </a:txBody>
                  <a:tcPr anchor="ctr">
                    <a:solidFill>
                      <a:srgbClr val="8BDBFF"/>
                    </a:solidFill>
                  </a:tcPr>
                </a:tc>
                <a:extLst>
                  <a:ext uri="{0D108BD9-81ED-4DB2-BD59-A6C34878D82A}">
                    <a16:rowId xmlns:a16="http://schemas.microsoft.com/office/drawing/2014/main" val="1917729739"/>
                  </a:ext>
                </a:extLst>
              </a:tr>
              <a:tr h="548640">
                <a:tc gridSpan="2">
                  <a:txBody>
                    <a:bodyPr/>
                    <a:lstStyle/>
                    <a:p>
                      <a:pPr algn="just"/>
                      <a:r>
                        <a:rPr lang="en-US" sz="1600" b="0" kern="1200" dirty="0">
                          <a:solidFill>
                            <a:schemeClr val="tx1"/>
                          </a:solidFill>
                          <a:latin typeface="Palatino Linotype" panose="02040502050505030304" pitchFamily="18" charset="0"/>
                          <a:ea typeface="+mn-ea"/>
                          <a:cs typeface="+mn-cs"/>
                        </a:rPr>
                        <a:t>This chapter covers the aromatic character of compounds and </a:t>
                      </a:r>
                      <a:r>
                        <a:rPr lang="en-US" sz="1600" b="0" kern="1200" dirty="0" err="1">
                          <a:solidFill>
                            <a:schemeClr val="tx1"/>
                          </a:solidFill>
                          <a:latin typeface="Palatino Linotype" panose="02040502050505030304" pitchFamily="18" charset="0"/>
                          <a:ea typeface="+mn-ea"/>
                          <a:cs typeface="+mn-cs"/>
                        </a:rPr>
                        <a:t>Hückel’s</a:t>
                      </a:r>
                      <a:r>
                        <a:rPr lang="en-US" sz="1600" b="0" kern="1200" dirty="0">
                          <a:solidFill>
                            <a:schemeClr val="tx1"/>
                          </a:solidFill>
                          <a:latin typeface="Palatino Linotype" panose="02040502050505030304" pitchFamily="18" charset="0"/>
                          <a:ea typeface="+mn-ea"/>
                          <a:cs typeface="+mn-cs"/>
                        </a:rPr>
                        <a:t> rule, along with their nomenclature. It explores electrophilic substitution reactions such as alkylation, acylation, halogenation, </a:t>
                      </a:r>
                      <a:r>
                        <a:rPr lang="en-US" sz="1600" b="0" kern="1200" dirty="0" err="1">
                          <a:solidFill>
                            <a:schemeClr val="tx1"/>
                          </a:solidFill>
                          <a:latin typeface="Palatino Linotype" panose="02040502050505030304" pitchFamily="18" charset="0"/>
                          <a:ea typeface="+mn-ea"/>
                          <a:cs typeface="+mn-cs"/>
                        </a:rPr>
                        <a:t>sulphonation</a:t>
                      </a:r>
                      <a:r>
                        <a:rPr lang="en-US" sz="1600" b="0" kern="1200" dirty="0">
                          <a:solidFill>
                            <a:schemeClr val="tx1"/>
                          </a:solidFill>
                          <a:latin typeface="Palatino Linotype" panose="02040502050505030304" pitchFamily="18" charset="0"/>
                          <a:ea typeface="+mn-ea"/>
                          <a:cs typeface="+mn-cs"/>
                        </a:rPr>
                        <a:t>, and nitration, with emphasis on mechanisms. Additional topics include side-chain halogenation and oxidation, reactivity and orientation in substituted benzenes, and the chemistry of polynuclear aromatics.</a:t>
                      </a: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1523209701"/>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effectLst/>
                          <a:latin typeface="Palatino Linotype" panose="02040502050505030304" pitchFamily="18" charset="0"/>
                          <a:ea typeface="+mn-ea"/>
                          <a:cs typeface="+mn-cs"/>
                        </a:rPr>
                        <a:t>Chapter 5</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latin typeface="Palatino Linotype" panose="02040502050505030304" pitchFamily="18" charset="0"/>
                          <a:ea typeface="+mn-ea"/>
                          <a:cs typeface="+mn-cs"/>
                        </a:rPr>
                        <a:t>Alkyl halides 							</a:t>
                      </a:r>
                    </a:p>
                  </a:txBody>
                  <a:tcPr anchor="ctr">
                    <a:solidFill>
                      <a:srgbClr val="8BDBFF"/>
                    </a:solidFill>
                  </a:tcPr>
                </a:tc>
                <a:extLst>
                  <a:ext uri="{0D108BD9-81ED-4DB2-BD59-A6C34878D82A}">
                    <a16:rowId xmlns:a16="http://schemas.microsoft.com/office/drawing/2014/main" val="3203341587"/>
                  </a:ext>
                </a:extLst>
              </a:tr>
              <a:tr h="548640">
                <a:tc gridSpan="2">
                  <a:txBody>
                    <a:bodyPr/>
                    <a:lstStyle/>
                    <a:p>
                      <a:pPr algn="just"/>
                      <a:r>
                        <a:rPr lang="en-US" sz="1600" b="0" kern="1200" dirty="0">
                          <a:solidFill>
                            <a:schemeClr val="tx1"/>
                          </a:solidFill>
                          <a:latin typeface="Palatino Linotype" panose="02040502050505030304" pitchFamily="18" charset="0"/>
                          <a:ea typeface="+mn-ea"/>
                          <a:cs typeface="+mn-cs"/>
                        </a:rPr>
                        <a:t>This chapter covers the nomenclature, synthesis, and reactions of alkyl halides. It also introduces optical isomerism and discusses key reaction mechanisms, including S</a:t>
                      </a:r>
                      <a:r>
                        <a:rPr lang="en-US" sz="1600" b="0" kern="1200" baseline="-25000" dirty="0">
                          <a:solidFill>
                            <a:schemeClr val="tx1"/>
                          </a:solidFill>
                          <a:latin typeface="Palatino Linotype" panose="02040502050505030304" pitchFamily="18" charset="0"/>
                          <a:ea typeface="+mn-ea"/>
                          <a:cs typeface="+mn-cs"/>
                        </a:rPr>
                        <a:t>N</a:t>
                      </a:r>
                      <a:r>
                        <a:rPr lang="en-US" sz="1600" b="0" kern="1200" dirty="0">
                          <a:solidFill>
                            <a:schemeClr val="tx1"/>
                          </a:solidFill>
                          <a:latin typeface="Palatino Linotype" panose="02040502050505030304" pitchFamily="18" charset="0"/>
                          <a:ea typeface="+mn-ea"/>
                          <a:cs typeface="+mn-cs"/>
                        </a:rPr>
                        <a:t>1, S</a:t>
                      </a:r>
                      <a:r>
                        <a:rPr lang="en-US" sz="1600" b="0" kern="1200" baseline="-25000" dirty="0">
                          <a:solidFill>
                            <a:schemeClr val="tx1"/>
                          </a:solidFill>
                          <a:latin typeface="Palatino Linotype" panose="02040502050505030304" pitchFamily="18" charset="0"/>
                          <a:ea typeface="+mn-ea"/>
                          <a:cs typeface="+mn-cs"/>
                        </a:rPr>
                        <a:t>N</a:t>
                      </a:r>
                      <a:r>
                        <a:rPr lang="en-US" sz="1600" b="0" kern="1200" dirty="0">
                          <a:solidFill>
                            <a:schemeClr val="tx1"/>
                          </a:solidFill>
                          <a:latin typeface="Palatino Linotype" panose="02040502050505030304" pitchFamily="18" charset="0"/>
                          <a:ea typeface="+mn-ea"/>
                          <a:cs typeface="+mn-cs"/>
                        </a:rPr>
                        <a:t>2, E1, and E2 pathways.</a:t>
                      </a: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2051197637"/>
                  </a:ext>
                </a:extLst>
              </a:tr>
            </a:tbl>
          </a:graphicData>
        </a:graphic>
      </p:graphicFrame>
      <p:sp>
        <p:nvSpPr>
          <p:cNvPr id="3" name="Slide Number Placeholder 2">
            <a:extLst>
              <a:ext uri="{FF2B5EF4-FFF2-40B4-BE49-F238E27FC236}">
                <a16:creationId xmlns:a16="http://schemas.microsoft.com/office/drawing/2014/main" id="{98AA81CE-AFC4-4EAF-BD6F-02D180571C1B}"/>
              </a:ext>
            </a:extLst>
          </p:cNvPr>
          <p:cNvSpPr>
            <a:spLocks noGrp="1"/>
          </p:cNvSpPr>
          <p:nvPr>
            <p:ph type="sldNum" sz="quarter" idx="12"/>
          </p:nvPr>
        </p:nvSpPr>
        <p:spPr/>
        <p:txBody>
          <a:bodyPr/>
          <a:lstStyle/>
          <a:p>
            <a:fld id="{D54D7912-CAF8-448B-BAFE-A6CF5FA72036}" type="slidenum">
              <a:rPr lang="en-US" smtClean="0"/>
              <a:t>3</a:t>
            </a:fld>
            <a:endParaRPr lang="en-US"/>
          </a:p>
        </p:txBody>
      </p:sp>
      <p:pic>
        <p:nvPicPr>
          <p:cNvPr id="2" name="Picture 1">
            <a:extLst>
              <a:ext uri="{FF2B5EF4-FFF2-40B4-BE49-F238E27FC236}">
                <a16:creationId xmlns:a16="http://schemas.microsoft.com/office/drawing/2014/main" id="{6462D837-00F0-CFA3-AAFF-ECD942D167B0}"/>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58787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1350050"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Reference</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3268718200"/>
              </p:ext>
            </p:extLst>
          </p:nvPr>
        </p:nvGraphicFramePr>
        <p:xfrm>
          <a:off x="630219" y="1588540"/>
          <a:ext cx="5212080" cy="1920240"/>
        </p:xfrm>
        <a:graphic>
          <a:graphicData uri="http://schemas.openxmlformats.org/drawingml/2006/table">
            <a:tbl>
              <a:tblPr firstRow="1" bandRow="1">
                <a:tableStyleId>{5940675A-B579-460E-94D1-54222C63F5DA}</a:tableStyleId>
              </a:tblPr>
              <a:tblGrid>
                <a:gridCol w="5212080">
                  <a:extLst>
                    <a:ext uri="{9D8B030D-6E8A-4147-A177-3AD203B41FA5}">
                      <a16:colId xmlns:a16="http://schemas.microsoft.com/office/drawing/2014/main" val="4228849444"/>
                    </a:ext>
                  </a:extLst>
                </a:gridCol>
              </a:tblGrid>
              <a:tr h="548640">
                <a:tc>
                  <a:txBody>
                    <a:bodyPr/>
                    <a:lstStyle/>
                    <a:p>
                      <a:pPr algn="ctr"/>
                      <a:r>
                        <a:rPr lang="en-US" sz="1800" b="1" kern="1200" dirty="0">
                          <a:solidFill>
                            <a:srgbClr val="0083BC"/>
                          </a:solidFill>
                          <a:effectLst/>
                          <a:latin typeface="Palatino Linotype" panose="02040502050505030304" pitchFamily="18" charset="0"/>
                          <a:ea typeface="+mn-ea"/>
                          <a:cs typeface="+mn-cs"/>
                        </a:rPr>
                        <a:t>Reference</a:t>
                      </a:r>
                    </a:p>
                  </a:txBody>
                  <a:tcPr anchor="ctr">
                    <a:solidFill>
                      <a:srgbClr val="8BDBFF"/>
                    </a:solidFill>
                  </a:tcPr>
                </a:tc>
                <a:extLst>
                  <a:ext uri="{0D108BD9-81ED-4DB2-BD59-A6C34878D82A}">
                    <a16:rowId xmlns:a16="http://schemas.microsoft.com/office/drawing/2014/main" val="1917729739"/>
                  </a:ext>
                </a:extLst>
              </a:tr>
              <a:tr h="1371600">
                <a:tc>
                  <a:txBody>
                    <a:bodyPr/>
                    <a:lstStyle/>
                    <a:p>
                      <a:pPr algn="just"/>
                      <a:r>
                        <a:rPr lang="en-US" sz="1800" b="0" kern="1200" dirty="0" err="1">
                          <a:solidFill>
                            <a:schemeClr val="tx1"/>
                          </a:solidFill>
                          <a:latin typeface="Palatino Linotype" panose="02040502050505030304" pitchFamily="18" charset="0"/>
                          <a:ea typeface="+mn-ea"/>
                          <a:cs typeface="+mn-cs"/>
                        </a:rPr>
                        <a:t>Solomons</a:t>
                      </a:r>
                      <a:r>
                        <a:rPr lang="en-US" sz="1800" b="0" kern="1200" dirty="0">
                          <a:solidFill>
                            <a:schemeClr val="tx1"/>
                          </a:solidFill>
                          <a:latin typeface="Palatino Linotype" panose="02040502050505030304" pitchFamily="18" charset="0"/>
                          <a:ea typeface="+mn-ea"/>
                          <a:cs typeface="+mn-cs"/>
                        </a:rPr>
                        <a:t>, T. W. Graham, </a:t>
                      </a:r>
                      <a:r>
                        <a:rPr lang="en-US" sz="1800" b="0" kern="1200" dirty="0" err="1">
                          <a:solidFill>
                            <a:schemeClr val="tx1"/>
                          </a:solidFill>
                          <a:latin typeface="Palatino Linotype" panose="02040502050505030304" pitchFamily="18" charset="0"/>
                          <a:ea typeface="+mn-ea"/>
                          <a:cs typeface="+mn-cs"/>
                        </a:rPr>
                        <a:t>Fryhle</a:t>
                      </a:r>
                      <a:r>
                        <a:rPr lang="en-US" sz="1800" b="0" kern="1200" dirty="0">
                          <a:solidFill>
                            <a:schemeClr val="tx1"/>
                          </a:solidFill>
                          <a:latin typeface="Palatino Linotype" panose="02040502050505030304" pitchFamily="18" charset="0"/>
                          <a:ea typeface="+mn-ea"/>
                          <a:cs typeface="+mn-cs"/>
                        </a:rPr>
                        <a:t>, Craig B., &amp; Snyder, Scott A. (2016). Organic Chemistry (12th ed.). Hoboken, NJ: John Wiley &amp; Sons, Inc. ISBN 978-1-118-87576-6.</a:t>
                      </a:r>
                    </a:p>
                  </a:txBody>
                  <a:tcPr>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sp>
        <p:nvSpPr>
          <p:cNvPr id="4" name="Slide Number Placeholder 3">
            <a:extLst>
              <a:ext uri="{FF2B5EF4-FFF2-40B4-BE49-F238E27FC236}">
                <a16:creationId xmlns:a16="http://schemas.microsoft.com/office/drawing/2014/main" id="{19094F3F-D462-4E5C-9B0F-44B1A4BFEB83}"/>
              </a:ext>
            </a:extLst>
          </p:cNvPr>
          <p:cNvSpPr>
            <a:spLocks noGrp="1"/>
          </p:cNvSpPr>
          <p:nvPr>
            <p:ph type="sldNum" sz="quarter" idx="12"/>
          </p:nvPr>
        </p:nvSpPr>
        <p:spPr/>
        <p:txBody>
          <a:bodyPr/>
          <a:lstStyle/>
          <a:p>
            <a:fld id="{D54D7912-CAF8-448B-BAFE-A6CF5FA72036}" type="slidenum">
              <a:rPr lang="en-US" smtClean="0"/>
              <a:t>4</a:t>
            </a:fld>
            <a:endParaRPr lang="en-US"/>
          </a:p>
        </p:txBody>
      </p:sp>
      <p:pic>
        <p:nvPicPr>
          <p:cNvPr id="2" name="Picture 1">
            <a:extLst>
              <a:ext uri="{FF2B5EF4-FFF2-40B4-BE49-F238E27FC236}">
                <a16:creationId xmlns:a16="http://schemas.microsoft.com/office/drawing/2014/main" id="{7FD9DFB5-B86F-45D0-50C8-16D3500F1379}"/>
              </a:ext>
            </a:extLst>
          </p:cNvPr>
          <p:cNvPicPr>
            <a:picLocks noChangeAspect="1"/>
          </p:cNvPicPr>
          <p:nvPr/>
        </p:nvPicPr>
        <p:blipFill>
          <a:blip r:embed="rId3"/>
          <a:stretch>
            <a:fillRect/>
          </a:stretch>
        </p:blipFill>
        <p:spPr>
          <a:xfrm>
            <a:off x="6349703" y="1188675"/>
            <a:ext cx="4284927" cy="5400334"/>
          </a:xfrm>
          <a:prstGeom prst="rect">
            <a:avLst/>
          </a:prstGeom>
        </p:spPr>
      </p:pic>
      <p:pic>
        <p:nvPicPr>
          <p:cNvPr id="3" name="Picture 2">
            <a:extLst>
              <a:ext uri="{FF2B5EF4-FFF2-40B4-BE49-F238E27FC236}">
                <a16:creationId xmlns:a16="http://schemas.microsoft.com/office/drawing/2014/main" id="{0A0C4267-BD9C-2943-9D28-7349F4D8DBB7}"/>
              </a:ext>
            </a:extLst>
          </p:cNvPr>
          <p:cNvPicPr>
            <a:picLocks noChangeAspect="1"/>
          </p:cNvPicPr>
          <p:nvPr/>
        </p:nvPicPr>
        <p:blipFill rotWithShape="1">
          <a:blip r:embed="rId4">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140738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2327881"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Course Objectives</a:t>
            </a:r>
          </a:p>
        </p:txBody>
      </p:sp>
      <p:graphicFrame>
        <p:nvGraphicFramePr>
          <p:cNvPr id="9" name="Table 8">
            <a:extLst>
              <a:ext uri="{FF2B5EF4-FFF2-40B4-BE49-F238E27FC236}">
                <a16:creationId xmlns:a16="http://schemas.microsoft.com/office/drawing/2014/main" id="{FAAC1F6D-8DA5-447D-96FE-FAAB659DB2A3}"/>
              </a:ext>
            </a:extLst>
          </p:cNvPr>
          <p:cNvGraphicFramePr>
            <a:graphicFrameLocks noGrp="1"/>
          </p:cNvGraphicFramePr>
          <p:nvPr>
            <p:extLst>
              <p:ext uri="{D42A27DB-BD31-4B8C-83A1-F6EECF244321}">
                <p14:modId xmlns:p14="http://schemas.microsoft.com/office/powerpoint/2010/main" val="1748639775"/>
              </p:ext>
            </p:extLst>
          </p:nvPr>
        </p:nvGraphicFramePr>
        <p:xfrm>
          <a:off x="626852" y="1586322"/>
          <a:ext cx="9601200" cy="182880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4228849444"/>
                    </a:ext>
                  </a:extLst>
                </a:gridCol>
                <a:gridCol w="3200400">
                  <a:extLst>
                    <a:ext uri="{9D8B030D-6E8A-4147-A177-3AD203B41FA5}">
                      <a16:colId xmlns:a16="http://schemas.microsoft.com/office/drawing/2014/main" val="1255293425"/>
                    </a:ext>
                  </a:extLst>
                </a:gridCol>
                <a:gridCol w="3200400">
                  <a:extLst>
                    <a:ext uri="{9D8B030D-6E8A-4147-A177-3AD203B41FA5}">
                      <a16:colId xmlns:a16="http://schemas.microsoft.com/office/drawing/2014/main" val="2212400410"/>
                    </a:ext>
                  </a:extLst>
                </a:gridCol>
              </a:tblGrid>
              <a:tr h="1828800">
                <a:tc>
                  <a:txBody>
                    <a:bodyPr/>
                    <a:lstStyle/>
                    <a:p>
                      <a:pPr marL="0" indent="0" algn="ctr">
                        <a:lnSpc>
                          <a:spcPct val="150000"/>
                        </a:lnSpc>
                        <a:buFont typeface="Wingdings" panose="05000000000000000000" pitchFamily="2" charset="2"/>
                        <a:buNone/>
                      </a:pPr>
                      <a:r>
                        <a:rPr lang="en-US" sz="1800" b="1" dirty="0">
                          <a:solidFill>
                            <a:schemeClr val="tx1"/>
                          </a:solidFill>
                          <a:latin typeface="Palatino Linotype" panose="02040502050505030304" pitchFamily="18" charset="0"/>
                        </a:rPr>
                        <a:t>Name organic compounds using IUPAC naming system, their occurrence in nature, physical properties.</a:t>
                      </a:r>
                    </a:p>
                  </a:txBody>
                  <a:tcPr anchor="ctr" anchorCtr="1">
                    <a:solidFill>
                      <a:schemeClr val="accent1">
                        <a:lumMod val="20000"/>
                        <a:lumOff val="80000"/>
                      </a:schemeClr>
                    </a:solidFill>
                  </a:tcPr>
                </a:tc>
                <a:tc>
                  <a:txBody>
                    <a:bodyPr/>
                    <a:lstStyle/>
                    <a:p>
                      <a:pPr marL="0" indent="0" algn="ctr">
                        <a:lnSpc>
                          <a:spcPct val="150000"/>
                        </a:lnSpc>
                        <a:buFont typeface="Wingdings" panose="05000000000000000000" pitchFamily="2" charset="2"/>
                        <a:buNone/>
                      </a:pPr>
                      <a:r>
                        <a:rPr lang="en-US" sz="1800" b="1" dirty="0">
                          <a:solidFill>
                            <a:srgbClr val="0083BC"/>
                          </a:solidFill>
                          <a:latin typeface="Palatino Linotype" panose="02040502050505030304" pitchFamily="18" charset="0"/>
                        </a:rPr>
                        <a:t>Identify, classify and understand physical and chemical properties of the major functional groups.</a:t>
                      </a:r>
                    </a:p>
                  </a:txBody>
                  <a:tcPr anchor="ctr" anchorCtr="1">
                    <a:solidFill>
                      <a:schemeClr val="accent1">
                        <a:lumMod val="20000"/>
                        <a:lumOff val="80000"/>
                      </a:schemeClr>
                    </a:solidFill>
                  </a:tcPr>
                </a:tc>
                <a:tc>
                  <a:txBody>
                    <a:bodyPr/>
                    <a:lstStyle/>
                    <a:p>
                      <a:pPr marL="0" indent="0" algn="ctr">
                        <a:lnSpc>
                          <a:spcPct val="150000"/>
                        </a:lnSpc>
                        <a:buFont typeface="Wingdings" panose="05000000000000000000" pitchFamily="2" charset="2"/>
                        <a:buNone/>
                      </a:pPr>
                      <a:r>
                        <a:rPr lang="en-US" sz="1800" b="1" dirty="0">
                          <a:solidFill>
                            <a:schemeClr val="tx1"/>
                          </a:solidFill>
                          <a:latin typeface="Palatino Linotype" panose="02040502050505030304" pitchFamily="18" charset="0"/>
                        </a:rPr>
                        <a:t>Understand the basic organic reaction for preparation of common functional groups. </a:t>
                      </a:r>
                    </a:p>
                  </a:txBody>
                  <a:tcPr anchor="ctr" anchorCtr="1">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graphicFrame>
        <p:nvGraphicFramePr>
          <p:cNvPr id="11" name="Table 10">
            <a:extLst>
              <a:ext uri="{FF2B5EF4-FFF2-40B4-BE49-F238E27FC236}">
                <a16:creationId xmlns:a16="http://schemas.microsoft.com/office/drawing/2014/main" id="{7C981823-F19D-491F-8C46-C4F6E6F66998}"/>
              </a:ext>
            </a:extLst>
          </p:cNvPr>
          <p:cNvGraphicFramePr>
            <a:graphicFrameLocks noGrp="1"/>
          </p:cNvGraphicFramePr>
          <p:nvPr>
            <p:extLst>
              <p:ext uri="{D42A27DB-BD31-4B8C-83A1-F6EECF244321}">
                <p14:modId xmlns:p14="http://schemas.microsoft.com/office/powerpoint/2010/main" val="4293828042"/>
              </p:ext>
            </p:extLst>
          </p:nvPr>
        </p:nvGraphicFramePr>
        <p:xfrm>
          <a:off x="626852" y="3756208"/>
          <a:ext cx="6400800" cy="2518347"/>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4228849444"/>
                    </a:ext>
                  </a:extLst>
                </a:gridCol>
                <a:gridCol w="3200400">
                  <a:extLst>
                    <a:ext uri="{9D8B030D-6E8A-4147-A177-3AD203B41FA5}">
                      <a16:colId xmlns:a16="http://schemas.microsoft.com/office/drawing/2014/main" val="1255293425"/>
                    </a:ext>
                  </a:extLst>
                </a:gridCol>
              </a:tblGrid>
              <a:tr h="1828800">
                <a:tc>
                  <a:txBody>
                    <a:bodyPr/>
                    <a:lstStyle/>
                    <a:p>
                      <a:pPr marL="0" indent="0" algn="ctr">
                        <a:lnSpc>
                          <a:spcPct val="150000"/>
                        </a:lnSpc>
                        <a:buFont typeface="Wingdings" panose="05000000000000000000" pitchFamily="2" charset="2"/>
                        <a:buNone/>
                      </a:pPr>
                      <a:r>
                        <a:rPr lang="en-US" sz="1800" b="1" dirty="0">
                          <a:solidFill>
                            <a:srgbClr val="0083BC"/>
                          </a:solidFill>
                          <a:latin typeface="Palatino Linotype" panose="02040502050505030304" pitchFamily="18" charset="0"/>
                        </a:rPr>
                        <a:t>Understand the reaction of functional groups and families of organic compounds.</a:t>
                      </a:r>
                    </a:p>
                  </a:txBody>
                  <a:tcPr anchor="ctr" anchorCtr="1">
                    <a:solidFill>
                      <a:schemeClr val="accent1">
                        <a:lumMod val="20000"/>
                        <a:lumOff val="80000"/>
                      </a:schemeClr>
                    </a:solidFill>
                  </a:tcPr>
                </a:tc>
                <a:tc>
                  <a:txBody>
                    <a:bodyPr/>
                    <a:lstStyle/>
                    <a:p>
                      <a:pPr marL="0" indent="0" algn="ctr">
                        <a:lnSpc>
                          <a:spcPct val="150000"/>
                        </a:lnSpc>
                        <a:buFont typeface="Wingdings" panose="05000000000000000000" pitchFamily="2" charset="2"/>
                        <a:buNone/>
                      </a:pPr>
                      <a:r>
                        <a:rPr lang="en-US" sz="1800" b="1" dirty="0">
                          <a:solidFill>
                            <a:schemeClr val="tx1"/>
                          </a:solidFill>
                          <a:latin typeface="Palatino Linotype" panose="02040502050505030304" pitchFamily="18" charset="0"/>
                        </a:rPr>
                        <a:t>The practical uses of organic compounds as drugs, food additives, pesticides, plastics, and other products, as well as their occurrence in nature.</a:t>
                      </a:r>
                    </a:p>
                  </a:txBody>
                  <a:tcPr anchor="ctr" anchorCtr="1">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sp>
        <p:nvSpPr>
          <p:cNvPr id="3" name="Slide Number Placeholder 2">
            <a:extLst>
              <a:ext uri="{FF2B5EF4-FFF2-40B4-BE49-F238E27FC236}">
                <a16:creationId xmlns:a16="http://schemas.microsoft.com/office/drawing/2014/main" id="{AB898AB5-C8C6-4B3F-9C50-4F4AC728DBEF}"/>
              </a:ext>
            </a:extLst>
          </p:cNvPr>
          <p:cNvSpPr>
            <a:spLocks noGrp="1"/>
          </p:cNvSpPr>
          <p:nvPr>
            <p:ph type="sldNum" sz="quarter" idx="12"/>
          </p:nvPr>
        </p:nvSpPr>
        <p:spPr/>
        <p:txBody>
          <a:bodyPr/>
          <a:lstStyle/>
          <a:p>
            <a:fld id="{D54D7912-CAF8-448B-BAFE-A6CF5FA72036}" type="slidenum">
              <a:rPr lang="en-US" smtClean="0"/>
              <a:t>5</a:t>
            </a:fld>
            <a:endParaRPr lang="en-US"/>
          </a:p>
        </p:txBody>
      </p:sp>
      <p:pic>
        <p:nvPicPr>
          <p:cNvPr id="2" name="Picture 1">
            <a:extLst>
              <a:ext uri="{FF2B5EF4-FFF2-40B4-BE49-F238E27FC236}">
                <a16:creationId xmlns:a16="http://schemas.microsoft.com/office/drawing/2014/main" id="{A4D96EE3-6FB3-526C-2F09-50A101945E9A}"/>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105068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3374642"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Course Learning Outcomes</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904406903"/>
              </p:ext>
            </p:extLst>
          </p:nvPr>
        </p:nvGraphicFramePr>
        <p:xfrm>
          <a:off x="630219" y="1590338"/>
          <a:ext cx="9326880" cy="4754880"/>
        </p:xfrm>
        <a:graphic>
          <a:graphicData uri="http://schemas.openxmlformats.org/drawingml/2006/table">
            <a:tbl>
              <a:tblPr firstRow="1" bandRow="1">
                <a:tableStyleId>{5940675A-B579-460E-94D1-54222C63F5DA}</a:tableStyleId>
              </a:tblPr>
              <a:tblGrid>
                <a:gridCol w="3108960">
                  <a:extLst>
                    <a:ext uri="{9D8B030D-6E8A-4147-A177-3AD203B41FA5}">
                      <a16:colId xmlns:a16="http://schemas.microsoft.com/office/drawing/2014/main" val="4228849444"/>
                    </a:ext>
                  </a:extLst>
                </a:gridCol>
                <a:gridCol w="3108960">
                  <a:extLst>
                    <a:ext uri="{9D8B030D-6E8A-4147-A177-3AD203B41FA5}">
                      <a16:colId xmlns:a16="http://schemas.microsoft.com/office/drawing/2014/main" val="1255293425"/>
                    </a:ext>
                  </a:extLst>
                </a:gridCol>
                <a:gridCol w="3108960">
                  <a:extLst>
                    <a:ext uri="{9D8B030D-6E8A-4147-A177-3AD203B41FA5}">
                      <a16:colId xmlns:a16="http://schemas.microsoft.com/office/drawing/2014/main" val="2212400410"/>
                    </a:ext>
                  </a:extLst>
                </a:gridCol>
              </a:tblGrid>
              <a:tr h="548640">
                <a:tc>
                  <a:txBody>
                    <a:bodyPr/>
                    <a:lstStyle/>
                    <a:p>
                      <a:pPr algn="ctr"/>
                      <a:r>
                        <a:rPr lang="en-US" sz="1800" b="1" kern="1200" dirty="0">
                          <a:solidFill>
                            <a:srgbClr val="0083BC"/>
                          </a:solidFill>
                          <a:effectLst/>
                          <a:latin typeface="Palatino Linotype" panose="02040502050505030304" pitchFamily="18" charset="0"/>
                          <a:ea typeface="+mn-ea"/>
                          <a:cs typeface="+mn-cs"/>
                        </a:rPr>
                        <a:t>Knowledge</a:t>
                      </a: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Skills</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Values</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extLst>
                  <a:ext uri="{0D108BD9-81ED-4DB2-BD59-A6C34878D82A}">
                    <a16:rowId xmlns:a16="http://schemas.microsoft.com/office/drawing/2014/main" val="1917729739"/>
                  </a:ext>
                </a:extLst>
              </a:tr>
              <a:tr h="2377440">
                <a:tc>
                  <a:txBody>
                    <a:bodyPr/>
                    <a:lstStyle/>
                    <a:p>
                      <a:pPr marL="285750" indent="-285750" algn="l">
                        <a:buFont typeface="Wingdings" panose="05000000000000000000" pitchFamily="2" charset="2"/>
                        <a:buChar char="§"/>
                      </a:pPr>
                      <a:r>
                        <a:rPr lang="en-US" sz="1800" b="0" kern="1200" dirty="0">
                          <a:solidFill>
                            <a:schemeClr val="tx1"/>
                          </a:solidFill>
                          <a:latin typeface="Palatino Linotype" panose="02040502050505030304" pitchFamily="18" charset="0"/>
                          <a:ea typeface="+mn-ea"/>
                          <a:cs typeface="+mn-cs"/>
                        </a:rPr>
                        <a:t>To recognize structures of organic compounds. </a:t>
                      </a:r>
                    </a:p>
                    <a:p>
                      <a:pPr marL="285750" indent="-285750" algn="l">
                        <a:buFont typeface="Wingdings" panose="05000000000000000000" pitchFamily="2" charset="2"/>
                        <a:buChar char="§"/>
                      </a:pPr>
                      <a:r>
                        <a:rPr lang="en-US" sz="1800" b="0" kern="1200" dirty="0">
                          <a:solidFill>
                            <a:schemeClr val="tx1"/>
                          </a:solidFill>
                          <a:latin typeface="Palatino Linotype" panose="02040502050505030304" pitchFamily="18" charset="0"/>
                          <a:ea typeface="+mn-ea"/>
                          <a:cs typeface="+mn-cs"/>
                        </a:rPr>
                        <a:t>To memorize naming, constitutional isomer, physical properties and reactions.</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dirty="0">
                          <a:solidFill>
                            <a:schemeClr val="tx1"/>
                          </a:solidFill>
                          <a:latin typeface="Palatino Linotype" panose="02040502050505030304" pitchFamily="18" charset="0"/>
                          <a:ea typeface="+mn-ea"/>
                          <a:cs typeface="+mn-cs"/>
                        </a:rPr>
                        <a:t>To differentiate between ionic and covalent bonds in chemical compounds.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dirty="0">
                          <a:solidFill>
                            <a:schemeClr val="tx1"/>
                          </a:solidFill>
                          <a:latin typeface="Palatino Linotype" panose="02040502050505030304" pitchFamily="18" charset="0"/>
                          <a:ea typeface="+mn-ea"/>
                          <a:cs typeface="+mn-cs"/>
                        </a:rPr>
                        <a:t>To recognize the IUPAC nomenclature of organic chemical compounds.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Palatino Linotype" panose="02040502050505030304" pitchFamily="18" charset="0"/>
                          <a:ea typeface="+mn-ea"/>
                          <a:cs typeface="+mn-cs"/>
                        </a:rPr>
                        <a:t>To differentiate between aromatic and non-aromatic compounds according to </a:t>
                      </a:r>
                      <a:r>
                        <a:rPr lang="en-US" sz="1800" kern="1200" dirty="0" err="1">
                          <a:solidFill>
                            <a:schemeClr val="dk1"/>
                          </a:solidFill>
                          <a:effectLst/>
                          <a:latin typeface="Palatino Linotype" panose="02040502050505030304" pitchFamily="18" charset="0"/>
                          <a:ea typeface="+mn-ea"/>
                          <a:cs typeface="+mn-cs"/>
                        </a:rPr>
                        <a:t>Hukel’s</a:t>
                      </a:r>
                      <a:r>
                        <a:rPr lang="en-US" sz="1800" kern="1200" dirty="0">
                          <a:solidFill>
                            <a:schemeClr val="dk1"/>
                          </a:solidFill>
                          <a:effectLst/>
                          <a:latin typeface="Palatino Linotype" panose="02040502050505030304" pitchFamily="18" charset="0"/>
                          <a:ea typeface="+mn-ea"/>
                          <a:cs typeface="+mn-cs"/>
                        </a:rPr>
                        <a:t> rule.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Palatino Linotype" panose="02040502050505030304" pitchFamily="18" charset="0"/>
                          <a:ea typeface="+mn-ea"/>
                          <a:cs typeface="+mn-cs"/>
                        </a:rPr>
                        <a:t>To predict the type of nucleophilic or electrophilic substitutions in organic reactions.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200" dirty="0">
                          <a:solidFill>
                            <a:schemeClr val="tx1"/>
                          </a:solidFill>
                          <a:latin typeface="Palatino Linotype" panose="02040502050505030304" pitchFamily="18" charset="0"/>
                          <a:ea typeface="+mn-ea"/>
                          <a:cs typeface="+mn-cs"/>
                        </a:rPr>
                        <a:t>Work independently and as a part of a team during class session.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Palatino Linotype" panose="02040502050505030304" pitchFamily="18" charset="0"/>
                          <a:ea typeface="+mn-ea"/>
                          <a:cs typeface="+mn-cs"/>
                        </a:rPr>
                        <a:t>Utilizing university electronic resources of learning.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0" kern="1200" dirty="0">
                        <a:solidFill>
                          <a:schemeClr val="tx1"/>
                        </a:solidFill>
                        <a:latin typeface="Palatino Linotype" panose="02040502050505030304" pitchFamily="18"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1523209701"/>
                  </a:ext>
                </a:extLst>
              </a:tr>
            </a:tbl>
          </a:graphicData>
        </a:graphic>
      </p:graphicFrame>
      <p:sp>
        <p:nvSpPr>
          <p:cNvPr id="3" name="Slide Number Placeholder 2">
            <a:extLst>
              <a:ext uri="{FF2B5EF4-FFF2-40B4-BE49-F238E27FC236}">
                <a16:creationId xmlns:a16="http://schemas.microsoft.com/office/drawing/2014/main" id="{E0F927BF-9F3D-4A51-BA8F-B04B22E4AE2D}"/>
              </a:ext>
            </a:extLst>
          </p:cNvPr>
          <p:cNvSpPr>
            <a:spLocks noGrp="1"/>
          </p:cNvSpPr>
          <p:nvPr>
            <p:ph type="sldNum" sz="quarter" idx="12"/>
          </p:nvPr>
        </p:nvSpPr>
        <p:spPr/>
        <p:txBody>
          <a:bodyPr/>
          <a:lstStyle/>
          <a:p>
            <a:fld id="{D54D7912-CAF8-448B-BAFE-A6CF5FA72036}" type="slidenum">
              <a:rPr lang="en-US" smtClean="0"/>
              <a:t>6</a:t>
            </a:fld>
            <a:endParaRPr lang="en-US"/>
          </a:p>
        </p:txBody>
      </p:sp>
      <p:pic>
        <p:nvPicPr>
          <p:cNvPr id="2" name="Picture 1">
            <a:extLst>
              <a:ext uri="{FF2B5EF4-FFF2-40B4-BE49-F238E27FC236}">
                <a16:creationId xmlns:a16="http://schemas.microsoft.com/office/drawing/2014/main" id="{6A21D348-CD27-D2E1-E244-86B3E5431EDC}"/>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110212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4460067"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Assessment Methods and Weighting</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4255568576"/>
              </p:ext>
            </p:extLst>
          </p:nvPr>
        </p:nvGraphicFramePr>
        <p:xfrm>
          <a:off x="630219" y="1590338"/>
          <a:ext cx="6738769" cy="3291840"/>
        </p:xfrm>
        <a:graphic>
          <a:graphicData uri="http://schemas.openxmlformats.org/drawingml/2006/table">
            <a:tbl>
              <a:tblPr firstRow="1" bandRow="1">
                <a:tableStyleId>{5940675A-B579-460E-94D1-54222C63F5DA}</a:tableStyleId>
              </a:tblPr>
              <a:tblGrid>
                <a:gridCol w="893781">
                  <a:extLst>
                    <a:ext uri="{9D8B030D-6E8A-4147-A177-3AD203B41FA5}">
                      <a16:colId xmlns:a16="http://schemas.microsoft.com/office/drawing/2014/main" val="4228849444"/>
                    </a:ext>
                  </a:extLst>
                </a:gridCol>
                <a:gridCol w="4114800">
                  <a:extLst>
                    <a:ext uri="{9D8B030D-6E8A-4147-A177-3AD203B41FA5}">
                      <a16:colId xmlns:a16="http://schemas.microsoft.com/office/drawing/2014/main" val="1255293425"/>
                    </a:ext>
                  </a:extLst>
                </a:gridCol>
                <a:gridCol w="1730188">
                  <a:extLst>
                    <a:ext uri="{9D8B030D-6E8A-4147-A177-3AD203B41FA5}">
                      <a16:colId xmlns:a16="http://schemas.microsoft.com/office/drawing/2014/main" val="2212400410"/>
                    </a:ext>
                  </a:extLst>
                </a:gridCol>
              </a:tblGrid>
              <a:tr h="548640">
                <a:tc>
                  <a:txBody>
                    <a:bodyPr/>
                    <a:lstStyle/>
                    <a:p>
                      <a:pPr algn="ctr"/>
                      <a:r>
                        <a:rPr lang="en-US" sz="1800" b="1" kern="1200" dirty="0">
                          <a:solidFill>
                            <a:srgbClr val="0083BC"/>
                          </a:solidFill>
                          <a:effectLst/>
                          <a:latin typeface="Palatino Linotype" panose="02040502050505030304" pitchFamily="18" charset="0"/>
                          <a:ea typeface="+mn-ea"/>
                          <a:cs typeface="+mn-cs"/>
                        </a:rPr>
                        <a:t>No.</a:t>
                      </a: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Assessment Task</a:t>
                      </a: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Points</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extLst>
                  <a:ext uri="{0D108BD9-81ED-4DB2-BD59-A6C34878D82A}">
                    <a16:rowId xmlns:a16="http://schemas.microsoft.com/office/drawing/2014/main" val="1917729739"/>
                  </a:ext>
                </a:extLst>
              </a:tr>
              <a:tr h="457200">
                <a:tc>
                  <a:txBody>
                    <a:bodyPr/>
                    <a:lstStyle/>
                    <a:p>
                      <a:pPr marL="0" indent="0" algn="ctr">
                        <a:buFontTx/>
                        <a:buNone/>
                      </a:pPr>
                      <a:r>
                        <a:rPr lang="en-US" sz="1800" b="1" kern="1200" dirty="0">
                          <a:solidFill>
                            <a:srgbClr val="0083BC"/>
                          </a:solidFill>
                          <a:latin typeface="Palatino Linotype" panose="02040502050505030304" pitchFamily="18" charset="0"/>
                          <a:ea typeface="+mn-ea"/>
                          <a:cs typeface="+mn-cs"/>
                        </a:rPr>
                        <a:t>1</a:t>
                      </a:r>
                    </a:p>
                  </a:txBody>
                  <a:tcPr anchor="ctr" anchorCtr="1">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1</a:t>
                      </a:r>
                      <a:r>
                        <a:rPr lang="en-US" sz="1800" b="0" kern="1200" baseline="30000" dirty="0">
                          <a:solidFill>
                            <a:schemeClr val="tx1"/>
                          </a:solidFill>
                          <a:latin typeface="Palatino Linotype" panose="02040502050505030304" pitchFamily="18" charset="0"/>
                          <a:ea typeface="+mn-ea"/>
                          <a:cs typeface="+mn-cs"/>
                        </a:rPr>
                        <a:t>st</a:t>
                      </a:r>
                      <a:r>
                        <a:rPr lang="en-US" sz="1800" b="0" kern="1200" dirty="0">
                          <a:solidFill>
                            <a:schemeClr val="tx1"/>
                          </a:solidFill>
                          <a:latin typeface="Palatino Linotype" panose="02040502050505030304" pitchFamily="18" charset="0"/>
                          <a:ea typeface="+mn-ea"/>
                          <a:cs typeface="+mn-cs"/>
                        </a:rPr>
                        <a:t> Midterm Exam</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15</a:t>
                      </a:r>
                    </a:p>
                  </a:txBody>
                  <a:tcPr anchor="ctr" anchorCtr="1">
                    <a:solidFill>
                      <a:schemeClr val="accent1">
                        <a:lumMod val="20000"/>
                        <a:lumOff val="80000"/>
                      </a:schemeClr>
                    </a:solidFill>
                  </a:tcPr>
                </a:tc>
                <a:extLst>
                  <a:ext uri="{0D108BD9-81ED-4DB2-BD59-A6C34878D82A}">
                    <a16:rowId xmlns:a16="http://schemas.microsoft.com/office/drawing/2014/main" val="1523209701"/>
                  </a:ext>
                </a:extLst>
              </a:tr>
              <a:tr h="457200">
                <a:tc>
                  <a:txBody>
                    <a:bodyPr/>
                    <a:lstStyle/>
                    <a:p>
                      <a:pPr marL="0" indent="0" algn="ctr">
                        <a:buFontTx/>
                        <a:buNone/>
                      </a:pPr>
                      <a:r>
                        <a:rPr lang="en-US" sz="1800" b="1" kern="1200" dirty="0">
                          <a:solidFill>
                            <a:srgbClr val="0083BC"/>
                          </a:solidFill>
                          <a:latin typeface="Palatino Linotype" panose="02040502050505030304" pitchFamily="18" charset="0"/>
                          <a:ea typeface="+mn-ea"/>
                          <a:cs typeface="+mn-cs"/>
                        </a:rPr>
                        <a:t>2</a:t>
                      </a:r>
                    </a:p>
                  </a:txBody>
                  <a:tcPr anchor="ctr" anchorCtr="1">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2</a:t>
                      </a:r>
                      <a:r>
                        <a:rPr lang="en-US" sz="1800" b="0" kern="1200" baseline="30000" dirty="0">
                          <a:solidFill>
                            <a:schemeClr val="tx1"/>
                          </a:solidFill>
                          <a:latin typeface="Palatino Linotype" panose="02040502050505030304" pitchFamily="18" charset="0"/>
                          <a:ea typeface="+mn-ea"/>
                          <a:cs typeface="+mn-cs"/>
                        </a:rPr>
                        <a:t>st</a:t>
                      </a:r>
                      <a:r>
                        <a:rPr lang="en-US" sz="1800" b="0" kern="1200" dirty="0">
                          <a:solidFill>
                            <a:schemeClr val="tx1"/>
                          </a:solidFill>
                          <a:latin typeface="Palatino Linotype" panose="02040502050505030304" pitchFamily="18" charset="0"/>
                          <a:ea typeface="+mn-ea"/>
                          <a:cs typeface="+mn-cs"/>
                        </a:rPr>
                        <a:t> Midterm Exam</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15</a:t>
                      </a:r>
                    </a:p>
                  </a:txBody>
                  <a:tcPr anchor="ctr" anchorCtr="1">
                    <a:solidFill>
                      <a:schemeClr val="accent1">
                        <a:lumMod val="20000"/>
                        <a:lumOff val="80000"/>
                      </a:schemeClr>
                    </a:solidFill>
                  </a:tcPr>
                </a:tc>
                <a:extLst>
                  <a:ext uri="{0D108BD9-81ED-4DB2-BD59-A6C34878D82A}">
                    <a16:rowId xmlns:a16="http://schemas.microsoft.com/office/drawing/2014/main" val="3435339380"/>
                  </a:ext>
                </a:extLst>
              </a:tr>
              <a:tr h="457200">
                <a:tc>
                  <a:txBody>
                    <a:bodyPr/>
                    <a:lstStyle/>
                    <a:p>
                      <a:pPr marL="0" indent="0" algn="ctr">
                        <a:buFontTx/>
                        <a:buNone/>
                      </a:pPr>
                      <a:r>
                        <a:rPr lang="en-US" sz="1800" b="1" kern="1200" dirty="0">
                          <a:solidFill>
                            <a:srgbClr val="0083BC"/>
                          </a:solidFill>
                          <a:latin typeface="Palatino Linotype" panose="02040502050505030304" pitchFamily="18" charset="0"/>
                          <a:ea typeface="+mn-ea"/>
                          <a:cs typeface="+mn-cs"/>
                        </a:rPr>
                        <a:t>3</a:t>
                      </a:r>
                    </a:p>
                  </a:txBody>
                  <a:tcPr anchor="ctr" anchorCtr="1">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5 Quizzes</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15</a:t>
                      </a:r>
                    </a:p>
                  </a:txBody>
                  <a:tcPr anchor="ctr" anchorCtr="1">
                    <a:solidFill>
                      <a:schemeClr val="accent1">
                        <a:lumMod val="20000"/>
                        <a:lumOff val="80000"/>
                      </a:schemeClr>
                    </a:solidFill>
                  </a:tcPr>
                </a:tc>
                <a:extLst>
                  <a:ext uri="{0D108BD9-81ED-4DB2-BD59-A6C34878D82A}">
                    <a16:rowId xmlns:a16="http://schemas.microsoft.com/office/drawing/2014/main" val="799511304"/>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83BC"/>
                          </a:solidFill>
                          <a:latin typeface="Palatino Linotype" panose="02040502050505030304" pitchFamily="18" charset="0"/>
                          <a:ea typeface="+mn-ea"/>
                          <a:cs typeface="+mn-cs"/>
                        </a:rPr>
                        <a:t>4</a:t>
                      </a:r>
                    </a:p>
                  </a:txBody>
                  <a:tcPr anchor="ctr" anchorCtr="1">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Presentation</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15</a:t>
                      </a:r>
                    </a:p>
                  </a:txBody>
                  <a:tcPr anchor="ctr" anchorCtr="1">
                    <a:solidFill>
                      <a:schemeClr val="accent1">
                        <a:lumMod val="20000"/>
                        <a:lumOff val="80000"/>
                      </a:schemeClr>
                    </a:solidFill>
                  </a:tcPr>
                </a:tc>
                <a:extLst>
                  <a:ext uri="{0D108BD9-81ED-4DB2-BD59-A6C34878D82A}">
                    <a16:rowId xmlns:a16="http://schemas.microsoft.com/office/drawing/2014/main" val="1843909702"/>
                  </a:ext>
                </a:extLst>
              </a:tr>
              <a:tr h="457200">
                <a:tc>
                  <a:txBody>
                    <a:bodyPr/>
                    <a:lstStyle/>
                    <a:p>
                      <a:pPr marL="0" indent="0" algn="ctr">
                        <a:buFontTx/>
                        <a:buNone/>
                      </a:pPr>
                      <a:r>
                        <a:rPr lang="en-US" sz="1800" b="1" kern="1200" dirty="0">
                          <a:solidFill>
                            <a:srgbClr val="0083BC"/>
                          </a:solidFill>
                          <a:latin typeface="Palatino Linotype" panose="02040502050505030304" pitchFamily="18" charset="0"/>
                          <a:ea typeface="+mn-ea"/>
                          <a:cs typeface="+mn-cs"/>
                        </a:rPr>
                        <a:t>5</a:t>
                      </a:r>
                    </a:p>
                  </a:txBody>
                  <a:tcPr anchor="ctr" anchorCtr="1">
                    <a:solidFill>
                      <a:srgbClr val="8BDB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Final Exam</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40</a:t>
                      </a:r>
                    </a:p>
                  </a:txBody>
                  <a:tcPr anchor="ctr" anchorCtr="1">
                    <a:solidFill>
                      <a:schemeClr val="accent1">
                        <a:lumMod val="20000"/>
                        <a:lumOff val="80000"/>
                      </a:schemeClr>
                    </a:solidFill>
                  </a:tcPr>
                </a:tc>
                <a:extLst>
                  <a:ext uri="{0D108BD9-81ED-4DB2-BD59-A6C34878D82A}">
                    <a16:rowId xmlns:a16="http://schemas.microsoft.com/office/drawing/2014/main" val="4007533002"/>
                  </a:ext>
                </a:extLst>
              </a:tr>
              <a:tr h="457200">
                <a:tc gridSpan="2">
                  <a:txBody>
                    <a:bodyPr/>
                    <a:lstStyle/>
                    <a:p>
                      <a:pPr marL="0" indent="0" algn="ctr">
                        <a:buFontTx/>
                        <a:buNone/>
                      </a:pPr>
                      <a:r>
                        <a:rPr lang="en-US" sz="1800" b="1" kern="1200" dirty="0">
                          <a:solidFill>
                            <a:srgbClr val="0083BC"/>
                          </a:solidFill>
                          <a:latin typeface="Palatino Linotype" panose="02040502050505030304" pitchFamily="18" charset="0"/>
                          <a:ea typeface="+mn-ea"/>
                          <a:cs typeface="+mn-cs"/>
                        </a:rPr>
                        <a:t>Total</a:t>
                      </a:r>
                    </a:p>
                  </a:txBody>
                  <a:tcPr anchor="ctr" anchorCtr="1">
                    <a:solidFill>
                      <a:srgbClr val="8BDB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kern="1200" dirty="0">
                        <a:solidFill>
                          <a:srgbClr val="0083BC"/>
                        </a:solidFill>
                        <a:latin typeface="Palatino Linotype" panose="02040502050505030304" pitchFamily="18" charset="0"/>
                        <a:ea typeface="+mn-ea"/>
                        <a:cs typeface="+mn-cs"/>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dirty="0">
                          <a:solidFill>
                            <a:schemeClr val="tx1"/>
                          </a:solidFill>
                          <a:effectLst/>
                          <a:latin typeface="Palatino Linotype" panose="02040502050505030304" pitchFamily="18" charset="0"/>
                          <a:ea typeface="+mn-ea"/>
                          <a:cs typeface="+mn-cs"/>
                        </a:rPr>
                        <a:t>100</a:t>
                      </a:r>
                    </a:p>
                  </a:txBody>
                  <a:tcPr anchor="ctr" anchorCtr="1">
                    <a:solidFill>
                      <a:schemeClr val="accent1">
                        <a:lumMod val="20000"/>
                        <a:lumOff val="80000"/>
                      </a:schemeClr>
                    </a:solidFill>
                  </a:tcPr>
                </a:tc>
                <a:extLst>
                  <a:ext uri="{0D108BD9-81ED-4DB2-BD59-A6C34878D82A}">
                    <a16:rowId xmlns:a16="http://schemas.microsoft.com/office/drawing/2014/main" val="1895778739"/>
                  </a:ext>
                </a:extLst>
              </a:tr>
            </a:tbl>
          </a:graphicData>
        </a:graphic>
      </p:graphicFrame>
      <p:sp>
        <p:nvSpPr>
          <p:cNvPr id="3" name="Slide Number Placeholder 2">
            <a:extLst>
              <a:ext uri="{FF2B5EF4-FFF2-40B4-BE49-F238E27FC236}">
                <a16:creationId xmlns:a16="http://schemas.microsoft.com/office/drawing/2014/main" id="{0AFD0B50-6893-4542-8D20-48FB016EA26F}"/>
              </a:ext>
            </a:extLst>
          </p:cNvPr>
          <p:cNvSpPr>
            <a:spLocks noGrp="1"/>
          </p:cNvSpPr>
          <p:nvPr>
            <p:ph type="sldNum" sz="quarter" idx="12"/>
          </p:nvPr>
        </p:nvSpPr>
        <p:spPr/>
        <p:txBody>
          <a:bodyPr/>
          <a:lstStyle/>
          <a:p>
            <a:fld id="{D54D7912-CAF8-448B-BAFE-A6CF5FA72036}" type="slidenum">
              <a:rPr lang="en-US" smtClean="0"/>
              <a:t>7</a:t>
            </a:fld>
            <a:endParaRPr lang="en-US"/>
          </a:p>
        </p:txBody>
      </p:sp>
      <p:pic>
        <p:nvPicPr>
          <p:cNvPr id="2" name="Picture 1">
            <a:extLst>
              <a:ext uri="{FF2B5EF4-FFF2-40B4-BE49-F238E27FC236}">
                <a16:creationId xmlns:a16="http://schemas.microsoft.com/office/drawing/2014/main" id="{E200B03E-DA72-84DA-3B04-595D27B1ECEC}"/>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144944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57CE-02D4-48DA-9354-80A32A1D2A48}"/>
              </a:ext>
            </a:extLst>
          </p:cNvPr>
          <p:cNvPicPr>
            <a:picLocks noChangeAspect="1"/>
          </p:cNvPicPr>
          <p:nvPr/>
        </p:nvPicPr>
        <p:blipFill rotWithShape="1">
          <a:blip r:embed="rId2">
            <a:extLst>
              <a:ext uri="{28A0092B-C50C-407E-A947-70E740481C1C}">
                <a14:useLocalDpi xmlns:a14="http://schemas.microsoft.com/office/drawing/2010/main" val="0"/>
              </a:ext>
            </a:extLst>
          </a:blip>
          <a:srcRect l="8272" t="24445" r="8272" b="25679"/>
          <a:stretch/>
        </p:blipFill>
        <p:spPr>
          <a:xfrm>
            <a:off x="10746297" y="127719"/>
            <a:ext cx="1284602" cy="767720"/>
          </a:xfrm>
          <a:prstGeom prst="rect">
            <a:avLst/>
          </a:prstGeom>
        </p:spPr>
      </p:pic>
      <p:cxnSp>
        <p:nvCxnSpPr>
          <p:cNvPr id="6" name="Straight Connector 5">
            <a:extLst>
              <a:ext uri="{FF2B5EF4-FFF2-40B4-BE49-F238E27FC236}">
                <a16:creationId xmlns:a16="http://schemas.microsoft.com/office/drawing/2014/main" id="{9F2B1329-6DC1-4F91-8A8D-F1C01FF5AD5C}"/>
              </a:ext>
            </a:extLst>
          </p:cNvPr>
          <p:cNvCxnSpPr>
            <a:cxnSpLocks/>
          </p:cNvCxnSpPr>
          <p:nvPr/>
        </p:nvCxnSpPr>
        <p:spPr>
          <a:xfrm>
            <a:off x="176169" y="604007"/>
            <a:ext cx="8959442" cy="0"/>
          </a:xfrm>
          <a:prstGeom prst="line">
            <a:avLst/>
          </a:prstGeom>
          <a:ln w="38100">
            <a:solidFill>
              <a:srgbClr val="0083B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E098D5-57A2-4D19-84D7-703F0EDCA1AE}"/>
              </a:ext>
            </a:extLst>
          </p:cNvPr>
          <p:cNvSpPr txBox="1"/>
          <p:nvPr/>
        </p:nvSpPr>
        <p:spPr>
          <a:xfrm>
            <a:off x="76898" y="102066"/>
            <a:ext cx="2864887" cy="461665"/>
          </a:xfrm>
          <a:prstGeom prst="rect">
            <a:avLst/>
          </a:prstGeom>
          <a:noFill/>
        </p:spPr>
        <p:txBody>
          <a:bodyPr wrap="none" rtlCol="0">
            <a:spAutoFit/>
          </a:bodyPr>
          <a:lstStyle/>
          <a:p>
            <a:r>
              <a:rPr lang="en-US" sz="2400" b="1" i="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Chapter 0: </a:t>
            </a:r>
            <a:r>
              <a:rPr lang="en-US" sz="2400" b="1" i="1" dirty="0">
                <a:solidFill>
                  <a:srgbClr val="0083BC"/>
                </a:solidFill>
                <a:effectLst>
                  <a:outerShdw blurRad="38100" dist="38100" dir="2700000" algn="tl">
                    <a:srgbClr val="000000">
                      <a:alpha val="43137"/>
                    </a:srgbClr>
                  </a:outerShdw>
                </a:effectLst>
                <a:latin typeface="Palatino Linotype" panose="02040502050505030304" pitchFamily="18" charset="0"/>
              </a:rPr>
              <a:t>Syllabus</a:t>
            </a:r>
            <a:endParaRPr lang="en-US" sz="2400" i="1" dirty="0">
              <a:solidFill>
                <a:srgbClr val="0083BC"/>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6B2C6C0-F4A7-41A2-AB0F-7CB3C470814F}"/>
              </a:ext>
            </a:extLst>
          </p:cNvPr>
          <p:cNvSpPr txBox="1"/>
          <p:nvPr/>
        </p:nvSpPr>
        <p:spPr>
          <a:xfrm>
            <a:off x="201336" y="788565"/>
            <a:ext cx="8140370" cy="400110"/>
          </a:xfrm>
          <a:prstGeom prst="rect">
            <a:avLst/>
          </a:prstGeom>
          <a:noFill/>
        </p:spPr>
        <p:txBody>
          <a:bodyPr wrap="none" rtlCol="0">
            <a:spAutoFit/>
          </a:bodyPr>
          <a:lstStyle/>
          <a:p>
            <a:r>
              <a:rPr lang="en-US" sz="2000" b="1" u="sng" dirty="0">
                <a:solidFill>
                  <a:schemeClr val="accent2">
                    <a:lumMod val="75000"/>
                  </a:schemeClr>
                </a:solidFill>
                <a:latin typeface="Palatino Linotype" panose="02040502050505030304" pitchFamily="18" charset="0"/>
              </a:rPr>
              <a:t>Regulations for Attendance, Absence, and Alternative Examinations</a:t>
            </a:r>
          </a:p>
        </p:txBody>
      </p:sp>
      <p:graphicFrame>
        <p:nvGraphicFramePr>
          <p:cNvPr id="10" name="Table 9">
            <a:extLst>
              <a:ext uri="{FF2B5EF4-FFF2-40B4-BE49-F238E27FC236}">
                <a16:creationId xmlns:a16="http://schemas.microsoft.com/office/drawing/2014/main" id="{5171DF34-38E4-48A1-8CAA-30DE6020BA93}"/>
              </a:ext>
            </a:extLst>
          </p:cNvPr>
          <p:cNvGraphicFramePr>
            <a:graphicFrameLocks noGrp="1"/>
          </p:cNvGraphicFramePr>
          <p:nvPr>
            <p:extLst>
              <p:ext uri="{D42A27DB-BD31-4B8C-83A1-F6EECF244321}">
                <p14:modId xmlns:p14="http://schemas.microsoft.com/office/powerpoint/2010/main" val="3419866111"/>
              </p:ext>
            </p:extLst>
          </p:nvPr>
        </p:nvGraphicFramePr>
        <p:xfrm>
          <a:off x="630219" y="1590338"/>
          <a:ext cx="9189720" cy="4605043"/>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212400410"/>
                    </a:ext>
                  </a:extLst>
                </a:gridCol>
                <a:gridCol w="7132320">
                  <a:extLst>
                    <a:ext uri="{9D8B030D-6E8A-4147-A177-3AD203B41FA5}">
                      <a16:colId xmlns:a16="http://schemas.microsoft.com/office/drawing/2014/main" val="4293717460"/>
                    </a:ext>
                  </a:extLst>
                </a:gridCol>
              </a:tblGrid>
              <a:tr h="508989">
                <a:tc>
                  <a:txBody>
                    <a:bodyPr/>
                    <a:lstStyle/>
                    <a:p>
                      <a:pPr algn="ctr"/>
                      <a:r>
                        <a:rPr lang="en-US" sz="1800" b="1" kern="1200" dirty="0">
                          <a:solidFill>
                            <a:srgbClr val="0083BC"/>
                          </a:solidFill>
                          <a:effectLst/>
                          <a:latin typeface="Palatino Linotype" panose="02040502050505030304" pitchFamily="18" charset="0"/>
                          <a:ea typeface="+mn-ea"/>
                          <a:cs typeface="+mn-cs"/>
                        </a:rPr>
                        <a:t>Item</a:t>
                      </a:r>
                      <a:endParaRPr lang="en-US" sz="1800" b="1" kern="1200" dirty="0">
                        <a:solidFill>
                          <a:srgbClr val="0083BC"/>
                        </a:solidFill>
                        <a:latin typeface="Palatino Linotype" panose="02040502050505030304" pitchFamily="18" charset="0"/>
                        <a:ea typeface="+mn-ea"/>
                        <a:cs typeface="+mn-cs"/>
                      </a:endParaRPr>
                    </a:p>
                  </a:txBody>
                  <a:tcPr anchor="ctr">
                    <a:solidFill>
                      <a:srgbClr val="8BDBFF"/>
                    </a:solidFill>
                  </a:tcPr>
                </a:tc>
                <a:tc>
                  <a:txBody>
                    <a:bodyPr/>
                    <a:lstStyle/>
                    <a:p>
                      <a:pPr algn="ctr"/>
                      <a:r>
                        <a:rPr lang="en-US" sz="1800" b="1" kern="1200" dirty="0">
                          <a:solidFill>
                            <a:srgbClr val="0083BC"/>
                          </a:solidFill>
                          <a:effectLst/>
                          <a:latin typeface="Palatino Linotype" panose="02040502050505030304" pitchFamily="18" charset="0"/>
                          <a:ea typeface="+mn-ea"/>
                          <a:cs typeface="+mn-cs"/>
                        </a:rPr>
                        <a:t>Limit/Rule</a:t>
                      </a:r>
                    </a:p>
                  </a:txBody>
                  <a:tcPr anchor="ctr">
                    <a:solidFill>
                      <a:srgbClr val="8BDBFF"/>
                    </a:solidFill>
                  </a:tcPr>
                </a:tc>
                <a:extLst>
                  <a:ext uri="{0D108BD9-81ED-4DB2-BD59-A6C34878D82A}">
                    <a16:rowId xmlns:a16="http://schemas.microsoft.com/office/drawing/2014/main" val="1917729739"/>
                  </a:ext>
                </a:extLst>
              </a:tr>
              <a:tr h="424158">
                <a:tc>
                  <a:txBody>
                    <a:bodyPr/>
                    <a:lstStyle/>
                    <a:p>
                      <a:pPr algn="ctr"/>
                      <a:r>
                        <a:rPr lang="en-US" sz="1800" b="1" kern="1200" dirty="0">
                          <a:solidFill>
                            <a:schemeClr val="tx1"/>
                          </a:solidFill>
                          <a:latin typeface="Palatino Linotype" panose="02040502050505030304" pitchFamily="18" charset="0"/>
                          <a:ea typeface="+mn-ea"/>
                          <a:cs typeface="+mn-cs"/>
                        </a:rPr>
                        <a:t>Semester Length</a:t>
                      </a:r>
                    </a:p>
                  </a:txBody>
                  <a:tcPr anchor="ctr">
                    <a:solidFill>
                      <a:schemeClr val="accent1">
                        <a:lumMod val="20000"/>
                        <a:lumOff val="80000"/>
                      </a:schemeClr>
                    </a:solidFill>
                  </a:tcPr>
                </a:tc>
                <a:tc>
                  <a:txBody>
                    <a:bodyPr/>
                    <a:lstStyle/>
                    <a:p>
                      <a:r>
                        <a:rPr lang="en-US" sz="1800" b="0" kern="1200" dirty="0">
                          <a:solidFill>
                            <a:schemeClr val="tx1"/>
                          </a:solidFill>
                          <a:latin typeface="Palatino Linotype" panose="02040502050505030304" pitchFamily="18" charset="0"/>
                          <a:ea typeface="+mn-ea"/>
                          <a:cs typeface="+mn-cs"/>
                        </a:rPr>
                        <a:t>15 weeks (30 lectures)</a:t>
                      </a:r>
                    </a:p>
                  </a:txBody>
                  <a:tcPr anchor="ctr" anchorCtr="1">
                    <a:solidFill>
                      <a:schemeClr val="accent1">
                        <a:lumMod val="20000"/>
                        <a:lumOff val="80000"/>
                      </a:schemeClr>
                    </a:solidFill>
                  </a:tcPr>
                </a:tc>
                <a:extLst>
                  <a:ext uri="{0D108BD9-81ED-4DB2-BD59-A6C34878D82A}">
                    <a16:rowId xmlns:a16="http://schemas.microsoft.com/office/drawing/2014/main" val="1523209701"/>
                  </a:ext>
                </a:extLst>
              </a:tr>
              <a:tr h="424158">
                <a:tc>
                  <a:txBody>
                    <a:bodyPr/>
                    <a:lstStyle/>
                    <a:p>
                      <a:pPr algn="ctr"/>
                      <a:r>
                        <a:rPr lang="en-US" sz="1800" b="1" kern="1200" dirty="0">
                          <a:solidFill>
                            <a:schemeClr val="tx1"/>
                          </a:solidFill>
                          <a:latin typeface="Palatino Linotype" panose="02040502050505030304" pitchFamily="18" charset="0"/>
                          <a:ea typeface="+mn-ea"/>
                          <a:cs typeface="+mn-cs"/>
                        </a:rPr>
                        <a:t>Allowed Absence</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chemeClr val="tx1"/>
                          </a:solidFill>
                          <a:latin typeface="Palatino Linotype" panose="02040502050505030304" pitchFamily="18" charset="0"/>
                          <a:ea typeface="+mn-ea"/>
                          <a:cs typeface="+mn-cs"/>
                        </a:rPr>
                        <a:t>25% = max 8 lectures</a:t>
                      </a:r>
                    </a:p>
                  </a:txBody>
                  <a:tcPr anchor="ctr" anchorCtr="1">
                    <a:solidFill>
                      <a:schemeClr val="accent1">
                        <a:lumMod val="20000"/>
                        <a:lumOff val="80000"/>
                      </a:schemeClr>
                    </a:solidFill>
                  </a:tcPr>
                </a:tc>
                <a:extLst>
                  <a:ext uri="{0D108BD9-81ED-4DB2-BD59-A6C34878D82A}">
                    <a16:rowId xmlns:a16="http://schemas.microsoft.com/office/drawing/2014/main" val="3435339380"/>
                  </a:ext>
                </a:extLst>
              </a:tr>
              <a:tr h="424158">
                <a:tc>
                  <a:txBody>
                    <a:bodyPr/>
                    <a:lstStyle/>
                    <a:p>
                      <a:pPr algn="ctr"/>
                      <a:r>
                        <a:rPr lang="en-US" sz="1800" b="1" kern="1200" dirty="0">
                          <a:solidFill>
                            <a:schemeClr val="tx1"/>
                          </a:solidFill>
                          <a:latin typeface="Palatino Linotype" panose="02040502050505030304" pitchFamily="18" charset="0"/>
                          <a:ea typeface="+mn-ea"/>
                          <a:cs typeface="+mn-cs"/>
                        </a:rPr>
                        <a:t>Lecture Duration</a:t>
                      </a:r>
                    </a:p>
                  </a:txBody>
                  <a:tcPr anchor="ctr">
                    <a:solidFill>
                      <a:schemeClr val="accent1">
                        <a:lumMod val="20000"/>
                        <a:lumOff val="80000"/>
                      </a:schemeClr>
                    </a:solidFill>
                  </a:tcPr>
                </a:tc>
                <a:tc>
                  <a:txBody>
                    <a:bodyPr/>
                    <a:lstStyle/>
                    <a:p>
                      <a:pPr marL="0" algn="l" defTabSz="914400" rtl="0" eaLnBrk="1" latinLnBrk="0" hangingPunct="1"/>
                      <a:r>
                        <a:rPr lang="en-US" sz="1800" b="0" kern="1200" dirty="0">
                          <a:solidFill>
                            <a:schemeClr val="tx1"/>
                          </a:solidFill>
                          <a:latin typeface="Palatino Linotype" panose="02040502050505030304" pitchFamily="18" charset="0"/>
                          <a:ea typeface="+mn-ea"/>
                          <a:cs typeface="+mn-cs"/>
                        </a:rPr>
                        <a:t>1 lecture × 50 min per day (1 academic hour)</a:t>
                      </a:r>
                    </a:p>
                  </a:txBody>
                  <a:tcPr anchor="ctr" anchorCtr="1">
                    <a:solidFill>
                      <a:schemeClr val="accent1">
                        <a:lumMod val="20000"/>
                        <a:lumOff val="80000"/>
                      </a:schemeClr>
                    </a:solidFill>
                  </a:tcPr>
                </a:tc>
                <a:extLst>
                  <a:ext uri="{0D108BD9-81ED-4DB2-BD59-A6C34878D82A}">
                    <a16:rowId xmlns:a16="http://schemas.microsoft.com/office/drawing/2014/main" val="799511304"/>
                  </a:ext>
                </a:extLst>
              </a:tr>
              <a:tr h="645998">
                <a:tc>
                  <a:txBody>
                    <a:bodyPr/>
                    <a:lstStyle/>
                    <a:p>
                      <a:pPr algn="ctr"/>
                      <a:r>
                        <a:rPr lang="en-US" sz="1800" b="1" kern="1200" dirty="0">
                          <a:solidFill>
                            <a:schemeClr val="tx1"/>
                          </a:solidFill>
                          <a:latin typeface="Palatino Linotype" panose="02040502050505030304" pitchFamily="18" charset="0"/>
                          <a:ea typeface="+mn-ea"/>
                          <a:cs typeface="+mn-cs"/>
                        </a:rPr>
                        <a:t>Max Absence in Hours</a:t>
                      </a:r>
                    </a:p>
                  </a:txBody>
                  <a:tcPr anchor="ctr">
                    <a:solidFill>
                      <a:schemeClr val="accent1">
                        <a:lumMod val="20000"/>
                        <a:lumOff val="80000"/>
                      </a:schemeClr>
                    </a:solidFill>
                  </a:tcPr>
                </a:tc>
                <a:tc>
                  <a:txBody>
                    <a:bodyPr/>
                    <a:lstStyle/>
                    <a:p>
                      <a:pPr marL="0" algn="l" defTabSz="914400" rtl="0" eaLnBrk="1" latinLnBrk="0" hangingPunct="1"/>
                      <a:r>
                        <a:rPr lang="en-US" sz="1800" b="0" kern="1200" dirty="0">
                          <a:solidFill>
                            <a:schemeClr val="tx1"/>
                          </a:solidFill>
                          <a:latin typeface="Palatino Linotype" panose="02040502050505030304" pitchFamily="18" charset="0"/>
                          <a:ea typeface="+mn-ea"/>
                          <a:cs typeface="+mn-cs"/>
                        </a:rPr>
                        <a:t>8 academic hours (8 days)</a:t>
                      </a:r>
                    </a:p>
                  </a:txBody>
                  <a:tcPr anchor="ctr" anchorCtr="1">
                    <a:solidFill>
                      <a:schemeClr val="accent1">
                        <a:lumMod val="20000"/>
                        <a:lumOff val="80000"/>
                      </a:schemeClr>
                    </a:solidFill>
                  </a:tcPr>
                </a:tc>
                <a:extLst>
                  <a:ext uri="{0D108BD9-81ED-4DB2-BD59-A6C34878D82A}">
                    <a16:rowId xmlns:a16="http://schemas.microsoft.com/office/drawing/2014/main" val="4007533002"/>
                  </a:ext>
                </a:extLst>
              </a:tr>
              <a:tr h="424158">
                <a:tc>
                  <a:txBody>
                    <a:bodyPr/>
                    <a:lstStyle/>
                    <a:p>
                      <a:pPr algn="ctr"/>
                      <a:r>
                        <a:rPr lang="en-US" sz="1800" b="1" kern="1200" dirty="0">
                          <a:solidFill>
                            <a:schemeClr val="tx1"/>
                          </a:solidFill>
                          <a:latin typeface="Palatino Linotype" panose="02040502050505030304" pitchFamily="18" charset="0"/>
                          <a:ea typeface="+mn-ea"/>
                          <a:cs typeface="+mn-cs"/>
                        </a:rPr>
                        <a:t>Absence Excuses</a:t>
                      </a:r>
                    </a:p>
                  </a:txBody>
                  <a:tcPr anchor="ctr">
                    <a:solidFill>
                      <a:schemeClr val="accent1">
                        <a:lumMod val="20000"/>
                        <a:lumOff val="80000"/>
                      </a:schemeClr>
                    </a:solidFill>
                  </a:tcPr>
                </a:tc>
                <a:tc>
                  <a:txBody>
                    <a:bodyPr/>
                    <a:lstStyle/>
                    <a:p>
                      <a:pPr marL="0" algn="l" defTabSz="914400" rtl="0" eaLnBrk="1" latinLnBrk="0" hangingPunct="1"/>
                      <a:r>
                        <a:rPr lang="en-US" sz="1800" b="0" kern="1200" dirty="0">
                          <a:solidFill>
                            <a:schemeClr val="tx1"/>
                          </a:solidFill>
                          <a:latin typeface="Palatino Linotype" panose="02040502050505030304" pitchFamily="18" charset="0"/>
                          <a:ea typeface="+mn-ea"/>
                          <a:cs typeface="+mn-cs"/>
                        </a:rPr>
                        <a:t>Submit </a:t>
                      </a:r>
                      <a:r>
                        <a:rPr lang="en-US" sz="1800" b="0" i="1" kern="1200" dirty="0">
                          <a:solidFill>
                            <a:schemeClr val="tx1"/>
                          </a:solidFill>
                          <a:latin typeface="Palatino Linotype" panose="02040502050505030304" pitchFamily="18" charset="0"/>
                          <a:ea typeface="+mn-ea"/>
                          <a:cs typeface="+mn-cs"/>
                        </a:rPr>
                        <a:t>via</a:t>
                      </a:r>
                      <a:r>
                        <a:rPr lang="en-US" sz="1800" b="0" kern="1200" dirty="0">
                          <a:solidFill>
                            <a:schemeClr val="tx1"/>
                          </a:solidFill>
                          <a:latin typeface="Palatino Linotype" panose="02040502050505030304" pitchFamily="18" charset="0"/>
                          <a:ea typeface="+mn-ea"/>
                          <a:cs typeface="+mn-cs"/>
                        </a:rPr>
                        <a:t> e-mail to course instructor</a:t>
                      </a:r>
                    </a:p>
                  </a:txBody>
                  <a:tcPr anchor="ctr" anchorCtr="1">
                    <a:solidFill>
                      <a:schemeClr val="accent1">
                        <a:lumMod val="20000"/>
                        <a:lumOff val="80000"/>
                      </a:schemeClr>
                    </a:solidFill>
                  </a:tcPr>
                </a:tc>
                <a:extLst>
                  <a:ext uri="{0D108BD9-81ED-4DB2-BD59-A6C34878D82A}">
                    <a16:rowId xmlns:a16="http://schemas.microsoft.com/office/drawing/2014/main" val="1105364334"/>
                  </a:ext>
                </a:extLst>
              </a:tr>
              <a:tr h="1753424">
                <a:tc>
                  <a:txBody>
                    <a:bodyPr/>
                    <a:lstStyle/>
                    <a:p>
                      <a:pPr algn="ctr"/>
                      <a:r>
                        <a:rPr lang="en-US" sz="1800" b="1" kern="1200" dirty="0">
                          <a:solidFill>
                            <a:schemeClr val="tx1"/>
                          </a:solidFill>
                          <a:latin typeface="Palatino Linotype" panose="02040502050505030304" pitchFamily="18" charset="0"/>
                          <a:ea typeface="+mn-ea"/>
                          <a:cs typeface="+mn-cs"/>
                        </a:rPr>
                        <a:t>Alternative Examination Regulations</a:t>
                      </a:r>
                    </a:p>
                  </a:txBody>
                  <a:tcPr anchor="ctr">
                    <a:solidFill>
                      <a:schemeClr val="accent1">
                        <a:lumMod val="20000"/>
                        <a:lumOff val="80000"/>
                      </a:schemeClr>
                    </a:solidFill>
                  </a:tcPr>
                </a:tc>
                <a:tc>
                  <a:txBody>
                    <a:bodyPr/>
                    <a:lstStyle/>
                    <a:p>
                      <a:pPr marL="342900" indent="-342900">
                        <a:buFont typeface="+mj-lt"/>
                        <a:buAutoNum type="arabicPeriod"/>
                      </a:pPr>
                      <a:r>
                        <a:rPr lang="en-US" sz="1800" b="0" kern="1200" dirty="0">
                          <a:solidFill>
                            <a:schemeClr val="tx1"/>
                          </a:solidFill>
                          <a:latin typeface="Palatino Linotype" panose="02040502050505030304" pitchFamily="18" charset="0"/>
                          <a:ea typeface="+mn-ea"/>
                          <a:cs typeface="+mn-cs"/>
                        </a:rPr>
                        <a:t>Student must not have taken the Primary Examination.</a:t>
                      </a:r>
                    </a:p>
                    <a:p>
                      <a:pPr marL="342900" indent="-342900">
                        <a:buFont typeface="+mj-lt"/>
                        <a:buAutoNum type="arabicPeriod"/>
                      </a:pPr>
                      <a:r>
                        <a:rPr lang="en-US" sz="1800" b="0" kern="1200" dirty="0">
                          <a:solidFill>
                            <a:schemeClr val="tx1"/>
                          </a:solidFill>
                          <a:latin typeface="Palatino Linotype" panose="02040502050505030304" pitchFamily="18" charset="0"/>
                          <a:ea typeface="+mn-ea"/>
                          <a:cs typeface="+mn-cs"/>
                        </a:rPr>
                        <a:t>Student must not be denied in the course.</a:t>
                      </a:r>
                    </a:p>
                    <a:p>
                      <a:pPr marL="342900" indent="-342900">
                        <a:buFont typeface="+mj-lt"/>
                        <a:buAutoNum type="arabicPeriod"/>
                      </a:pPr>
                      <a:r>
                        <a:rPr lang="en-US" sz="1800" b="0" kern="1200" dirty="0">
                          <a:solidFill>
                            <a:schemeClr val="tx1"/>
                          </a:solidFill>
                          <a:latin typeface="Palatino Linotype" panose="02040502050505030304" pitchFamily="18" charset="0"/>
                          <a:ea typeface="+mn-ea"/>
                          <a:cs typeface="+mn-cs"/>
                        </a:rPr>
                        <a:t>Request must be submitted to course instructor within one week of the Primary Examination date.</a:t>
                      </a:r>
                    </a:p>
                    <a:p>
                      <a:pPr marL="342900" indent="-342900">
                        <a:buFont typeface="+mj-lt"/>
                        <a:buAutoNum type="arabicPeriod"/>
                      </a:pPr>
                      <a:r>
                        <a:rPr lang="en-US" sz="1800" b="0" kern="1200" dirty="0">
                          <a:solidFill>
                            <a:schemeClr val="tx1"/>
                          </a:solidFill>
                          <a:latin typeface="Palatino Linotype" panose="02040502050505030304" pitchFamily="18" charset="0"/>
                          <a:ea typeface="+mn-ea"/>
                          <a:cs typeface="+mn-cs"/>
                        </a:rPr>
                        <a:t>Excuse must be official and government-approved.</a:t>
                      </a:r>
                    </a:p>
                    <a:p>
                      <a:pPr marL="342900" indent="-342900">
                        <a:buFont typeface="+mj-lt"/>
                        <a:buAutoNum type="arabicPeriod"/>
                      </a:pPr>
                      <a:r>
                        <a:rPr lang="en-US" sz="1800" b="0" kern="1200" dirty="0">
                          <a:solidFill>
                            <a:schemeClr val="tx1"/>
                          </a:solidFill>
                          <a:latin typeface="Palatino Linotype" panose="02040502050505030304" pitchFamily="18" charset="0"/>
                          <a:ea typeface="+mn-ea"/>
                          <a:cs typeface="+mn-cs"/>
                        </a:rPr>
                        <a:t>No alternative for an alternative examination.</a:t>
                      </a:r>
                    </a:p>
                  </a:txBody>
                  <a:tcPr anchor="ctr" anchorCtr="1">
                    <a:solidFill>
                      <a:schemeClr val="accent1">
                        <a:lumMod val="20000"/>
                        <a:lumOff val="80000"/>
                      </a:schemeClr>
                    </a:solidFill>
                  </a:tcPr>
                </a:tc>
                <a:extLst>
                  <a:ext uri="{0D108BD9-81ED-4DB2-BD59-A6C34878D82A}">
                    <a16:rowId xmlns:a16="http://schemas.microsoft.com/office/drawing/2014/main" val="345992180"/>
                  </a:ext>
                </a:extLst>
              </a:tr>
            </a:tbl>
          </a:graphicData>
        </a:graphic>
      </p:graphicFrame>
      <p:sp>
        <p:nvSpPr>
          <p:cNvPr id="3" name="Slide Number Placeholder 2">
            <a:extLst>
              <a:ext uri="{FF2B5EF4-FFF2-40B4-BE49-F238E27FC236}">
                <a16:creationId xmlns:a16="http://schemas.microsoft.com/office/drawing/2014/main" id="{3FAC38A2-3EAF-41B6-A1A5-362A40FD03BD}"/>
              </a:ext>
            </a:extLst>
          </p:cNvPr>
          <p:cNvSpPr>
            <a:spLocks noGrp="1"/>
          </p:cNvSpPr>
          <p:nvPr>
            <p:ph type="sldNum" sz="quarter" idx="12"/>
          </p:nvPr>
        </p:nvSpPr>
        <p:spPr/>
        <p:txBody>
          <a:bodyPr/>
          <a:lstStyle/>
          <a:p>
            <a:fld id="{D54D7912-CAF8-448B-BAFE-A6CF5FA72036}" type="slidenum">
              <a:rPr lang="en-US" smtClean="0"/>
              <a:t>8</a:t>
            </a:fld>
            <a:endParaRPr lang="en-US"/>
          </a:p>
        </p:txBody>
      </p:sp>
      <p:pic>
        <p:nvPicPr>
          <p:cNvPr id="2" name="Picture 1">
            <a:extLst>
              <a:ext uri="{FF2B5EF4-FFF2-40B4-BE49-F238E27FC236}">
                <a16:creationId xmlns:a16="http://schemas.microsoft.com/office/drawing/2014/main" id="{DBA31789-4042-E317-4085-EEB576528EB0}"/>
              </a:ext>
            </a:extLst>
          </p:cNvPr>
          <p:cNvPicPr>
            <a:picLocks noChangeAspect="1"/>
          </p:cNvPicPr>
          <p:nvPr/>
        </p:nvPicPr>
        <p:blipFill rotWithShape="1">
          <a:blip r:embed="rId3">
            <a:extLst>
              <a:ext uri="{28A0092B-C50C-407E-A947-70E740481C1C}">
                <a14:useLocalDpi xmlns:a14="http://schemas.microsoft.com/office/drawing/2010/main" val="0"/>
              </a:ext>
            </a:extLst>
          </a:blip>
          <a:srcRect l="6601" t="1830" r="6340" b="3268"/>
          <a:stretch/>
        </p:blipFill>
        <p:spPr>
          <a:xfrm>
            <a:off x="10982847" y="5530031"/>
            <a:ext cx="1227949" cy="1338576"/>
          </a:xfrm>
          <a:prstGeom prst="rect">
            <a:avLst/>
          </a:prstGeom>
        </p:spPr>
      </p:pic>
    </p:spTree>
    <p:extLst>
      <p:ext uri="{BB962C8B-B14F-4D97-AF65-F5344CB8AC3E}">
        <p14:creationId xmlns:p14="http://schemas.microsoft.com/office/powerpoint/2010/main" val="65528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756</Words>
  <Application>Microsoft Office PowerPoint</Application>
  <PresentationFormat>Widescreen</PresentationFormat>
  <Paragraphs>115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Sultan Saad Almadhhi</dc:creator>
  <cp:lastModifiedBy>Sultan Saad Almadhhi</cp:lastModifiedBy>
  <cp:revision>42</cp:revision>
  <dcterms:created xsi:type="dcterms:W3CDTF">2025-08-10T10:19:35Z</dcterms:created>
  <dcterms:modified xsi:type="dcterms:W3CDTF">2025-08-24T14:16:52Z</dcterms:modified>
</cp:coreProperties>
</file>