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5" r:id="rId2"/>
  </p:sldMasterIdLst>
  <p:notesMasterIdLst>
    <p:notesMasterId r:id="rId31"/>
  </p:notesMasterIdLst>
  <p:sldIdLst>
    <p:sldId id="256" r:id="rId3"/>
    <p:sldId id="320" r:id="rId4"/>
    <p:sldId id="332" r:id="rId5"/>
    <p:sldId id="263" r:id="rId6"/>
    <p:sldId id="306" r:id="rId7"/>
    <p:sldId id="330" r:id="rId8"/>
    <p:sldId id="321" r:id="rId9"/>
    <p:sldId id="309" r:id="rId10"/>
    <p:sldId id="333" r:id="rId11"/>
    <p:sldId id="651" r:id="rId12"/>
    <p:sldId id="258" r:id="rId13"/>
    <p:sldId id="454" r:id="rId14"/>
    <p:sldId id="579" r:id="rId15"/>
    <p:sldId id="653" r:id="rId16"/>
    <p:sldId id="655" r:id="rId17"/>
    <p:sldId id="341" r:id="rId18"/>
    <p:sldId id="657" r:id="rId19"/>
    <p:sldId id="288" r:id="rId20"/>
    <p:sldId id="297" r:id="rId21"/>
    <p:sldId id="295" r:id="rId22"/>
    <p:sldId id="301" r:id="rId23"/>
    <p:sldId id="658" r:id="rId24"/>
    <p:sldId id="323" r:id="rId25"/>
    <p:sldId id="324" r:id="rId26"/>
    <p:sldId id="259" r:id="rId27"/>
    <p:sldId id="325" r:id="rId28"/>
    <p:sldId id="326" r:id="rId29"/>
    <p:sldId id="32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0C0"/>
    <a:srgbClr val="0083BC"/>
    <a:srgbClr val="FFFFFF"/>
    <a:srgbClr val="EE248D"/>
    <a:srgbClr val="D21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3AF736-3923-451D-8877-EF8F4B97FFC4}" v="15" dt="2026-01-11T17:18:42.2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6" y="64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84E76-60DA-4401-8263-CDE3D69F0D46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5EE00-4B28-4B89-AFFE-B90C32E7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2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5EE00-4B28-4B89-AFFE-B90C32E729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96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5EE00-4B28-4B89-AFFE-B90C32E7290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42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CB27C-3C70-5A23-3573-FA84B3D15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7D9D65-D10F-4828-B30F-7670ECC267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713570-0F4A-7D63-87C4-4B510273E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02AB7-F3DC-AA49-F550-C601580A62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5EE00-4B28-4B89-AFFE-B90C32E7290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60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8205EA-941A-4EE5-925D-4089DF86B14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6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4678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74044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84470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2650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08375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40193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4551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61020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9954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8178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87138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17548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96953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11323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41427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68925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43579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27026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6082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66424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73061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48130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rtl="1">
              <a:defRPr/>
            </a:pPr>
            <a:fld id="{545E250A-AC05-42D5-9948-A9BE98A6B1EB}" type="datetime1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r" rtl="1">
                <a:defRPr/>
              </a:pPr>
              <a:t>27/04/1448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rtl="1">
              <a:defRPr/>
            </a:pPr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rtl="1">
              <a:defRPr/>
            </a:pPr>
            <a:fld id="{43157A45-6C7A-4007-9C29-71EC23A19E11}" type="slidenum">
              <a:rPr lang="ar-SA"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Times New Roman" panose="02020603050405020304" pitchFamily="18" charset="0"/>
              </a:rPr>
              <a:pPr algn="l" rtl="1">
                <a:defRPr/>
              </a:pPr>
              <a:t>‹#›</a:t>
            </a:fld>
            <a:endParaRPr lang="ar-SA" sz="1200">
              <a:solidFill>
                <a:prstClr val="black">
                  <a:lumMod val="65000"/>
                  <a:lumOff val="35000"/>
                </a:prstClr>
              </a:solidFill>
              <a:latin typeface="Century Gothic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05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545E250A-AC05-42D5-9948-A9BE98A6B1EB}" type="datetime1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rtl="1"/>
              <a:t>27/04/1448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43157A45-6C7A-4007-9C29-71EC23A19E11}" type="slidenum">
              <a:rPr lang="ar-SA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rtl="1"/>
              <a:t>‹#›</a:t>
            </a:fld>
            <a:endParaRPr lang="ar-SA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4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4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7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mp"/><Relationship Id="rId3" Type="http://schemas.openxmlformats.org/officeDocument/2006/relationships/image" Target="../media/image29.tmp"/><Relationship Id="rId7" Type="http://schemas.openxmlformats.org/officeDocument/2006/relationships/image" Target="../media/image33.tmp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tmp"/><Relationship Id="rId5" Type="http://schemas.openxmlformats.org/officeDocument/2006/relationships/image" Target="../media/image31.tmp"/><Relationship Id="rId10" Type="http://schemas.openxmlformats.org/officeDocument/2006/relationships/image" Target="../media/image4.png"/><Relationship Id="rId4" Type="http://schemas.openxmlformats.org/officeDocument/2006/relationships/image" Target="../media/image30.tmp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6.tmp"/><Relationship Id="rId7" Type="http://schemas.openxmlformats.org/officeDocument/2006/relationships/image" Target="../media/image3.png"/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tmp"/><Relationship Id="rId5" Type="http://schemas.openxmlformats.org/officeDocument/2006/relationships/image" Target="../media/image38.tmp"/><Relationship Id="rId4" Type="http://schemas.openxmlformats.org/officeDocument/2006/relationships/image" Target="../media/image37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7" Type="http://schemas.openxmlformats.org/officeDocument/2006/relationships/image" Target="../media/image5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E64613-7FE8-4E38-8B67-CC53C866FE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9980273" y="178052"/>
            <a:ext cx="2025459" cy="121048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9356F3-9426-4B8B-A53B-4A7F228F7AA8}"/>
              </a:ext>
            </a:extLst>
          </p:cNvPr>
          <p:cNvCxnSpPr/>
          <p:nvPr/>
        </p:nvCxnSpPr>
        <p:spPr>
          <a:xfrm>
            <a:off x="343949" y="5838738"/>
            <a:ext cx="11467750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A671533-7731-4A2B-852D-7740410662C6}"/>
              </a:ext>
            </a:extLst>
          </p:cNvPr>
          <p:cNvSpPr txBox="1"/>
          <p:nvPr/>
        </p:nvSpPr>
        <p:spPr>
          <a:xfrm>
            <a:off x="601922" y="2206674"/>
            <a:ext cx="52209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Chapter 2: </a:t>
            </a:r>
            <a:r>
              <a:rPr lang="en-AU" sz="4000" b="1" i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Structure and Classification of Organic Compounds</a:t>
            </a:r>
            <a:endParaRPr lang="en-US" sz="4000" i="1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566EFA-F36B-4C0F-8152-4098331C68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2" b="5359"/>
          <a:stretch/>
        </p:blipFill>
        <p:spPr>
          <a:xfrm>
            <a:off x="6145306" y="1506070"/>
            <a:ext cx="4901453" cy="4356847"/>
          </a:xfrm>
          <a:prstGeom prst="rect">
            <a:avLst/>
          </a:prstGeom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71250DD9-1214-8B15-1875-48A8B08D5550}"/>
              </a:ext>
            </a:extLst>
          </p:cNvPr>
          <p:cNvSpPr txBox="1"/>
          <p:nvPr/>
        </p:nvSpPr>
        <p:spPr>
          <a:xfrm>
            <a:off x="234891" y="142613"/>
            <a:ext cx="30588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Organic Chemistry I</a:t>
            </a:r>
          </a:p>
          <a:p>
            <a:r>
              <a:rPr lang="en-US" sz="2400" b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CHEM 240</a:t>
            </a:r>
            <a:endParaRPr lang="en-US" sz="2400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3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8D8C0-C59C-D7E9-2940-A5A8A27D2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F35CA2-5137-D6BD-800E-C81542D864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459318-FDB3-B939-D202-C0589E4D0580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85D7D141-373F-4253-B72D-7103BC81C9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98519C0-99EF-4C73-A9BC-494FFA5D64B2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850997-8F89-4B8C-A49B-716B997D3FE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7D1BE679-EFF9-9D03-6423-D33F3D0DFB39}"/>
              </a:ext>
            </a:extLst>
          </p:cNvPr>
          <p:cNvSpPr txBox="1"/>
          <p:nvPr/>
        </p:nvSpPr>
        <p:spPr>
          <a:xfrm>
            <a:off x="161100" y="709053"/>
            <a:ext cx="7891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1. Functional Groups: </a:t>
            </a: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181559D2-D0F2-DA82-07FC-94B6693A10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844" y="1148751"/>
            <a:ext cx="8183111" cy="54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0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300A4-CF20-2BA6-35A6-8CD9E373F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صورة 11">
            <a:extLst>
              <a:ext uri="{FF2B5EF4-FFF2-40B4-BE49-F238E27FC236}">
                <a16:creationId xmlns:a16="http://schemas.microsoft.com/office/drawing/2014/main" id="{B8A79CEB-199B-7BDF-63AF-351545490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648" y="1506462"/>
            <a:ext cx="7483953" cy="39300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9C67AE-4472-EF7E-CC78-0FF78B85AE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67A1EB-91C9-1FD2-6DBC-2BC540DA4823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EC2BF8-EF35-B45B-752F-740EB9D81715}"/>
              </a:ext>
            </a:extLst>
          </p:cNvPr>
          <p:cNvSpPr txBox="1"/>
          <p:nvPr/>
        </p:nvSpPr>
        <p:spPr>
          <a:xfrm>
            <a:off x="161099" y="991266"/>
            <a:ext cx="4106101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Hydrocarbons are compounds that contain only carbon and hydrogen atoms.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45F464-8C33-3949-ABA2-DEC8D3BACB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B2D4046-FE80-C0F0-DBA3-4D31FD5AFB7D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C4C76C-F7B9-92C7-2698-27816190E448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50E698-0063-ABB3-3205-59867A5F3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99" y="2148121"/>
            <a:ext cx="60705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 eaLnBrk="1" hangingPunct="1">
              <a:buFont typeface="Wingdings" panose="05000000000000000000" pitchFamily="2" charset="2"/>
              <a:buChar char="§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Aliphatic</a:t>
            </a:r>
            <a:r>
              <a:rPr lang="en-US" alt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hydrocarbons</a:t>
            </a:r>
            <a:r>
              <a:rPr lang="en-US" alt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are subdivided into: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E5C948-E6E3-3114-42CD-919341D7F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47" y="2801740"/>
            <a:ext cx="55434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Alkanes; </a:t>
            </a:r>
            <a:r>
              <a:rPr lang="en-US" altLang="en-US" sz="1600" dirty="0">
                <a:latin typeface="Palatino Linotype" panose="02040502050505030304" pitchFamily="18" charset="0"/>
              </a:rPr>
              <a:t>C</a:t>
            </a:r>
            <a:r>
              <a:rPr lang="en-US" altLang="en-US" sz="1600" baseline="-25000" dirty="0">
                <a:latin typeface="Palatino Linotype" panose="02040502050505030304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</a:rPr>
              <a:t>2n+2</a:t>
            </a:r>
            <a:r>
              <a:rPr lang="en-US" altLang="en-US" sz="1600" dirty="0">
                <a:latin typeface="Palatino Linotype" panose="02040502050505030304" pitchFamily="18" charset="0"/>
              </a:rPr>
              <a:t>          </a:t>
            </a:r>
          </a:p>
          <a:p>
            <a:pPr algn="just" eaLnBrk="1" hangingPunct="1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 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carbon-carbon single bond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F10B6AF-12B0-9501-B6EF-B050B223D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47" y="2462114"/>
            <a:ext cx="31567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Courier New" panose="02070309020205020404" pitchFamily="49" charset="0"/>
              <a:buChar char="o"/>
              <a:defRPr/>
            </a:pPr>
            <a:r>
              <a:rPr lang="en-US" altLang="en-US" sz="1600" b="1" i="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Saturated</a:t>
            </a:r>
            <a:r>
              <a:rPr lang="en-US" altLang="en-US" sz="1600" b="1" i="1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US" altLang="en-US" sz="1600" b="1" i="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hydrocarbons</a:t>
            </a:r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191210A2-EF01-C5A2-4808-D1CFA56AA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908" y="3360008"/>
            <a:ext cx="47911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</a:rPr>
              <a:t>Cycloalkanes:</a:t>
            </a:r>
            <a:r>
              <a:rPr lang="en-US" altLang="en-US" sz="1600" dirty="0">
                <a:latin typeface="Palatino Linotype" panose="02040502050505030304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</a:rPr>
              <a:t>2n </a:t>
            </a:r>
            <a:r>
              <a:rPr lang="en-US" altLang="en-US" sz="1600" dirty="0">
                <a:latin typeface="Palatino Linotype" panose="02040502050505030304" pitchFamily="18" charset="0"/>
              </a:rPr>
              <a:t> </a:t>
            </a:r>
          </a:p>
          <a:p>
            <a:pPr algn="just" eaLnBrk="1" hangingPunct="1">
              <a:defRPr/>
            </a:pPr>
            <a:r>
              <a:rPr lang="en-US" altLang="en-US" sz="1600" dirty="0">
                <a:latin typeface="Palatino Linotype" panose="02040502050505030304" pitchFamily="18" charset="0"/>
              </a:rPr>
              <a:t>     (</a:t>
            </a:r>
            <a:r>
              <a:rPr lang="en-US" altLang="en-US" sz="1600" i="1" dirty="0">
                <a:latin typeface="Palatino Linotype" panose="02040502050505030304" pitchFamily="18" charset="0"/>
              </a:rPr>
              <a:t>contain 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carbon-carbon single bond in </a:t>
            </a:r>
            <a:r>
              <a:rPr lang="en-US" altLang="en-US" sz="1600" i="1" dirty="0">
                <a:latin typeface="Palatino Linotype" panose="02040502050505030304" pitchFamily="18" charset="0"/>
              </a:rPr>
              <a:t>a single ring</a:t>
            </a:r>
            <a:r>
              <a:rPr lang="en-US" altLang="en-US" sz="1600" dirty="0">
                <a:latin typeface="Palatino Linotype" panose="02040502050505030304" pitchFamily="18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7671BB-5343-FF52-CCE6-54D3B34DC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207" y="3988344"/>
            <a:ext cx="39417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 eaLnBrk="1" hangingPunct="1">
              <a:buFont typeface="Courier New" panose="02070309020205020404" pitchFamily="49" charset="0"/>
              <a:buChar char="o"/>
              <a:defRPr/>
            </a:pPr>
            <a:r>
              <a:rPr lang="en-US" altLang="en-US" sz="1600" b="1" i="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Unsaturated</a:t>
            </a:r>
            <a:r>
              <a:rPr lang="en-US" altLang="en-US" sz="1600" b="1" i="1" dirty="0">
                <a:solidFill>
                  <a:srgbClr val="FF0000"/>
                </a:solidFill>
                <a:latin typeface="Palatino Linotype" panose="02040502050505030304" pitchFamily="18" charset="0"/>
                <a:cs typeface="Times New Roman" pitchFamily="18" charset="0"/>
              </a:rPr>
              <a:t> </a:t>
            </a:r>
            <a:r>
              <a:rPr lang="en-US" altLang="en-US" sz="1600" b="1" i="1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2B91D5-4D14-A2EE-E5F9-4F54DD6A8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47" y="4301466"/>
            <a:ext cx="37052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Alkenes;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2n</a:t>
            </a:r>
            <a:endParaRPr lang="en-US" altLang="en-US" sz="1600" dirty="0">
              <a:latin typeface="Palatino Linotype" panose="02040502050505030304" pitchFamily="18" charset="0"/>
              <a:cs typeface="Times New Roman" pitchFamily="18" charset="0"/>
            </a:endParaRPr>
          </a:p>
          <a:p>
            <a:pPr marL="168275" algn="just" eaLnBrk="1" hangingPunct="1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carbon-carbon double bond)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A28C2-9697-5FC8-430D-40C536A19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907" y="5908881"/>
            <a:ext cx="37052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Alkynes;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H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2n-2         </a:t>
            </a:r>
          </a:p>
          <a:p>
            <a:pPr marL="168275" algn="just" eaLnBrk="1" hangingPunct="1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carbon-carbon triple bond)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CAFC4DFF-7297-B677-9D92-7686D41D623A}"/>
              </a:ext>
            </a:extLst>
          </p:cNvPr>
          <p:cNvSpPr txBox="1"/>
          <p:nvPr/>
        </p:nvSpPr>
        <p:spPr>
          <a:xfrm>
            <a:off x="161100" y="709053"/>
            <a:ext cx="7891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Hydrocarbons: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E3CB7AB9-78B8-E7B1-6F4D-33DC29E44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46" y="4846977"/>
            <a:ext cx="49680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Dienes;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2n-2</a:t>
            </a:r>
            <a:endParaRPr lang="en-US" altLang="en-US" sz="1600" dirty="0">
              <a:latin typeface="Palatino Linotype" panose="02040502050505030304" pitchFamily="18" charset="0"/>
              <a:cs typeface="Times New Roman" pitchFamily="18" charset="0"/>
            </a:endParaRPr>
          </a:p>
          <a:p>
            <a:pPr marL="168275" algn="just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two carbon–carbon double bonds)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6A1CEBC-F1F6-2D0C-DB3B-8492359C7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907" y="5372210"/>
            <a:ext cx="53250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1600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itchFamily="18" charset="0"/>
              </a:rPr>
              <a:t>Cycloalkenes;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C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n</a:t>
            </a: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H</a:t>
            </a:r>
            <a:r>
              <a:rPr lang="en-US" altLang="en-US" sz="1600" baseline="-25000" dirty="0">
                <a:latin typeface="Palatino Linotype" panose="02040502050505030304" pitchFamily="18" charset="0"/>
                <a:cs typeface="Times New Roman" pitchFamily="18" charset="0"/>
              </a:rPr>
              <a:t>2n-2</a:t>
            </a:r>
            <a:endParaRPr lang="en-US" altLang="en-US" sz="1600" dirty="0">
              <a:latin typeface="Palatino Linotype" panose="02040502050505030304" pitchFamily="18" charset="0"/>
              <a:cs typeface="Times New Roman" pitchFamily="18" charset="0"/>
            </a:endParaRPr>
          </a:p>
          <a:p>
            <a:pPr marL="168275" algn="just">
              <a:defRPr/>
            </a:pPr>
            <a:r>
              <a:rPr lang="en-US" altLang="en-US" sz="1600" dirty="0">
                <a:latin typeface="Palatino Linotype" panose="02040502050505030304" pitchFamily="18" charset="0"/>
                <a:cs typeface="Times New Roman" pitchFamily="18" charset="0"/>
              </a:rPr>
              <a:t>  (</a:t>
            </a:r>
            <a:r>
              <a:rPr lang="en-US" altLang="en-US" sz="1600" i="1" dirty="0">
                <a:latin typeface="Palatino Linotype" panose="02040502050505030304" pitchFamily="18" charset="0"/>
                <a:cs typeface="Times New Roman" pitchFamily="18" charset="0"/>
              </a:rPr>
              <a:t>contain a carbon–carbon double bond in a ring)</a:t>
            </a:r>
          </a:p>
        </p:txBody>
      </p:sp>
    </p:spTree>
    <p:extLst>
      <p:ext uri="{BB962C8B-B14F-4D97-AF65-F5344CB8AC3E}">
        <p14:creationId xmlns:p14="http://schemas.microsoft.com/office/powerpoint/2010/main" val="8863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4" grpId="0"/>
      <p:bldP spid="7" grpId="0"/>
      <p:bldP spid="8" grpId="0"/>
      <p:bldP spid="2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9435896-4C79-4507-A66E-EBA36B4F2417}"/>
              </a:ext>
            </a:extLst>
          </p:cNvPr>
          <p:cNvSpPr txBox="1"/>
          <p:nvPr/>
        </p:nvSpPr>
        <p:spPr>
          <a:xfrm>
            <a:off x="176169" y="1454074"/>
            <a:ext cx="4535531" cy="5030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Alkanes,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  <a:r>
              <a:rPr lang="en-AU" sz="1600" b="1" dirty="0">
                <a:latin typeface="Palatino Linotype" panose="02040502050505030304" pitchFamily="18" charset="0"/>
              </a:rPr>
              <a:t>whose molecules contain only single bonds, are referred to as saturated compounds because these compounds contain the maximum number of hydrogen atoms that the carbon compound can possess.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Alkanes have the general formula </a:t>
            </a:r>
            <a:r>
              <a:rPr lang="en-AU" sz="18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C</a:t>
            </a:r>
            <a:r>
              <a:rPr lang="en-AU" sz="18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n</a:t>
            </a:r>
            <a:r>
              <a:rPr lang="en-AU" sz="18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H</a:t>
            </a:r>
            <a:r>
              <a:rPr lang="en-AU" sz="18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2n+2</a:t>
            </a:r>
            <a:r>
              <a:rPr lang="en-AU" sz="1800" b="1" kern="1200" baseline="-25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 </a:t>
            </a:r>
            <a:endParaRPr lang="en-AU" sz="1600" b="1" dirty="0">
              <a:latin typeface="Palatino Linotype" panose="0204050205050503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Cycloalkanes:</a:t>
            </a:r>
            <a:r>
              <a:rPr lang="en-AU" sz="1600" b="1" dirty="0">
                <a:latin typeface="Palatino Linotype" panose="02040502050505030304" pitchFamily="18" charset="0"/>
              </a:rPr>
              <a:t> are alkanes in which all or some of the carbon atoms are arranged in a ring. cycloalkanes containing a single ring have two fewer hydrogen atoms.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Cycloalkanes</a:t>
            </a:r>
            <a:r>
              <a:rPr lang="en-AU" sz="1600" b="1" dirty="0">
                <a:latin typeface="Palatino Linotype" panose="02040502050505030304" pitchFamily="18" charset="0"/>
              </a:rPr>
              <a:t> have the general formula </a:t>
            </a:r>
            <a:r>
              <a:rPr lang="en-AU" sz="16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C</a:t>
            </a:r>
            <a:r>
              <a:rPr lang="en-AU" sz="16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n</a:t>
            </a:r>
            <a:r>
              <a:rPr lang="en-AU" sz="16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Arial" panose="020B0604020202020204" pitchFamily="34" charset="0"/>
              </a:rPr>
              <a:t>H</a:t>
            </a:r>
            <a:r>
              <a:rPr lang="en-AU" sz="16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cs typeface="Arial" panose="020B0604020202020204" pitchFamily="34" charset="0"/>
              </a:rPr>
              <a:t>2n</a:t>
            </a:r>
            <a:endParaRPr lang="en-AU" sz="1600" b="1" dirty="0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4D5048B-09AA-4193-85D2-CF4B832AAA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52EE615-A8E3-4C01-B85A-4EC01C97FC2F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F2F3DB-B1B2-46D5-B98B-AB3A0A4DCD0D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374048E-D097-C056-E58A-02BADB6F9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0"/>
          <a:stretch>
            <a:fillRect/>
          </a:stretch>
        </p:blipFill>
        <p:spPr bwMode="auto">
          <a:xfrm>
            <a:off x="4877540" y="1599224"/>
            <a:ext cx="6965240" cy="42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CDCBAE-7182-3462-D028-C1991CC3CA3F}"/>
              </a:ext>
            </a:extLst>
          </p:cNvPr>
          <p:cNvSpPr txBox="1"/>
          <p:nvPr/>
        </p:nvSpPr>
        <p:spPr>
          <a:xfrm>
            <a:off x="161099" y="1109163"/>
            <a:ext cx="502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 Alkanes and Cycloalkanes</a:t>
            </a:r>
            <a:endParaRPr lang="en-US" b="1" u="sng" dirty="0">
              <a:solidFill>
                <a:schemeClr val="accent2">
                  <a:lumMod val="7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97ED3E-BFA7-7A77-02BE-735CD2F821E5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448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>
            <a:extLst>
              <a:ext uri="{FF2B5EF4-FFF2-40B4-BE49-F238E27FC236}">
                <a16:creationId xmlns:a16="http://schemas.microsoft.com/office/drawing/2014/main" id="{7B6E64AC-0BCE-4084-868C-8902292C7C8F}"/>
              </a:ext>
            </a:extLst>
          </p:cNvPr>
          <p:cNvSpPr txBox="1"/>
          <p:nvPr/>
        </p:nvSpPr>
        <p:spPr>
          <a:xfrm>
            <a:off x="161099" y="1825158"/>
            <a:ext cx="5799239" cy="4532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A general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tetrahedral orientation </a:t>
            </a:r>
            <a:r>
              <a:rPr lang="en-AU" sz="1600" b="1" dirty="0">
                <a:latin typeface="Palatino Linotype" panose="02040502050505030304" pitchFamily="18" charset="0"/>
              </a:rPr>
              <a:t>of groups and thus </a:t>
            </a:r>
            <a:r>
              <a:rPr lang="en-AU" sz="1800" b="1" i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rPr>
              <a:t>sp</a:t>
            </a:r>
            <a:r>
              <a:rPr lang="en-AU" sz="1800" b="1" i="1" kern="1200" baseline="30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rPr>
              <a:t>3</a:t>
            </a:r>
            <a:r>
              <a:rPr lang="en-AU" sz="1800" b="1" kern="1200" baseline="30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  <a:r>
              <a:rPr lang="en-AU" sz="1600" b="1" dirty="0">
                <a:latin typeface="Palatino Linotype" panose="02040502050505030304" pitchFamily="18" charset="0"/>
              </a:rPr>
              <a:t>hybridization is the rule for the carbon atoms of all alkanes and cycloalkanes.</a:t>
            </a:r>
          </a:p>
          <a:p>
            <a:pPr marL="285750" marR="0" lvl="0" indent="-2857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Straight-chain</a:t>
            </a:r>
            <a:r>
              <a:rPr lang="en-AU" sz="1600" b="1" dirty="0">
                <a:latin typeface="Palatino Linotype" panose="02040502050505030304" pitchFamily="18" charset="0"/>
              </a:rPr>
              <a:t>: </a:t>
            </a:r>
          </a:p>
          <a:p>
            <a:pPr marL="284163"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Alkanes like butane, as an example, have a zigzag structure due to their tetrahedral carbon atoms. A more accurate term is "unbranched," meaning no carbon is bonded to more than two others.</a:t>
            </a:r>
          </a:p>
          <a:p>
            <a:pPr marL="285750" marR="0" lvl="0" indent="-2857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Branched-chain alkanes</a:t>
            </a:r>
            <a:r>
              <a:rPr lang="en-US" sz="1600" b="1" dirty="0">
                <a:latin typeface="Palatino Linotype" panose="02040502050505030304" pitchFamily="18" charset="0"/>
              </a:rPr>
              <a:t>: </a:t>
            </a:r>
          </a:p>
          <a:p>
            <a:pPr marL="284163"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Isobutane, isopentane, and neopentane are examples of branched-chain alkanes. In neopentane the central carbon atom is bonded to four carbon atoms.</a:t>
            </a:r>
            <a:endParaRPr lang="en-AU" sz="1600" b="1" dirty="0">
              <a:latin typeface="Palatino Linotype" panose="02040502050505030304" pitchFamily="18" charset="0"/>
            </a:endParaRPr>
          </a:p>
        </p:txBody>
      </p:sp>
      <p:pic>
        <p:nvPicPr>
          <p:cNvPr id="19" name="Picture 1">
            <a:extLst>
              <a:ext uri="{FF2B5EF4-FFF2-40B4-BE49-F238E27FC236}">
                <a16:creationId xmlns:a16="http://schemas.microsoft.com/office/drawing/2014/main" id="{E443C633-D369-4B10-927B-4483AAD02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962" y="1395033"/>
            <a:ext cx="5917228" cy="1905801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C0F42FAF-4B91-4FF2-ACAB-47DAFFD8E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980" y="3554676"/>
            <a:ext cx="5519193" cy="30494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7B4D6C-3860-4C4F-A15F-60F8044E51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09A55BE-E3E2-4E45-8EC0-71FFA0EA6AAD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A5847A-066A-40C0-ABF7-DE2C15865430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EEF85D-259B-42B2-8E8B-64C5DF235FC2}"/>
              </a:ext>
            </a:extLst>
          </p:cNvPr>
          <p:cNvSpPr txBox="1"/>
          <p:nvPr/>
        </p:nvSpPr>
        <p:spPr>
          <a:xfrm>
            <a:off x="176169" y="1509273"/>
            <a:ext cx="2691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2.1.1. Shapes of Alkanes 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7E7537-521E-C66D-B713-81E6DBFCB065}"/>
              </a:ext>
            </a:extLst>
          </p:cNvPr>
          <p:cNvSpPr txBox="1"/>
          <p:nvPr/>
        </p:nvSpPr>
        <p:spPr>
          <a:xfrm>
            <a:off x="161099" y="1109163"/>
            <a:ext cx="423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 Alkanes and Cycloalkanes</a:t>
            </a:r>
            <a:endParaRPr lang="en-US" b="1" u="sng" dirty="0">
              <a:solidFill>
                <a:schemeClr val="accent2">
                  <a:lumMod val="7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23A03C-683F-728B-0B08-1074D1B3F171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140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22028-22C1-E21B-744F-1FF9C149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024F7E-CC36-7EB0-B230-C10A696BE8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CA17C8-E1F7-7AE7-CBA9-358BA50CF654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>
            <a:extLst>
              <a:ext uri="{FF2B5EF4-FFF2-40B4-BE49-F238E27FC236}">
                <a16:creationId xmlns:a16="http://schemas.microsoft.com/office/drawing/2014/main" id="{95D7FE4A-2E4D-B1AC-2B24-112A5FEA8650}"/>
              </a:ext>
            </a:extLst>
          </p:cNvPr>
          <p:cNvSpPr txBox="1"/>
          <p:nvPr/>
        </p:nvSpPr>
        <p:spPr>
          <a:xfrm>
            <a:off x="161099" y="1825158"/>
            <a:ext cx="5799239" cy="3378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Carbon atoms in cycloalkanes are sp³ hybridized, and their rings can adopt different shapes.</a:t>
            </a:r>
            <a:endParaRPr lang="en-AU" sz="1600" b="1" dirty="0">
              <a:latin typeface="Palatino Linotype" panose="02040502050505030304" pitchFamily="18" charset="0"/>
            </a:endParaRPr>
          </a:p>
          <a:p>
            <a:pPr marL="285750" marR="0" lvl="0" indent="-2857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Planar rings: </a:t>
            </a:r>
          </a:p>
          <a:p>
            <a:pPr marL="284163"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Cyclopropane has a planar, triangular structure. Its three carbon atoms lie in the same plane.</a:t>
            </a:r>
            <a:endParaRPr lang="en-AU" sz="1600" b="1" dirty="0">
              <a:latin typeface="Palatino Linotype" panose="0204050205050503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Branched-chain alkanes: </a:t>
            </a:r>
          </a:p>
          <a:p>
            <a:pPr marL="284163"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Larger cycloalkanes generally adopt non-planar (puckered) structures. Cyclopentane, for example, adopts a puckered shape.</a:t>
            </a:r>
            <a:endParaRPr lang="en-AU" sz="1600" b="1" dirty="0">
              <a:latin typeface="Palatino Linotype" panose="0204050205050503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E767DB-8ECC-B5C3-7BD7-9F8324A2BD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1091EF0-F6A8-D2D9-07B8-AEFA7A265962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5E3A90-D34C-467D-EB76-2E7F7AF258B7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F62AC56-8F30-E1ED-06AC-523DEFECBC48}"/>
              </a:ext>
            </a:extLst>
          </p:cNvPr>
          <p:cNvSpPr txBox="1"/>
          <p:nvPr/>
        </p:nvSpPr>
        <p:spPr>
          <a:xfrm>
            <a:off x="176169" y="1509273"/>
            <a:ext cx="3248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2.1.2. Shapes of Cycloalkanes 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532D14-80ED-D365-41B3-86889FBC6268}"/>
              </a:ext>
            </a:extLst>
          </p:cNvPr>
          <p:cNvSpPr txBox="1"/>
          <p:nvPr/>
        </p:nvSpPr>
        <p:spPr>
          <a:xfrm>
            <a:off x="161099" y="1109163"/>
            <a:ext cx="423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 Alkanes and Cycloalkanes</a:t>
            </a:r>
            <a:endParaRPr lang="en-US" b="1" u="sng" dirty="0">
              <a:solidFill>
                <a:schemeClr val="accent2">
                  <a:lumMod val="7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754486-34E7-17B2-93F7-DA6BD75C7345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CDD73E7-FCC6-3079-7925-7DD32463DF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63" b="25984"/>
          <a:stretch>
            <a:fillRect/>
          </a:stretch>
        </p:blipFill>
        <p:spPr>
          <a:xfrm>
            <a:off x="6973834" y="1546765"/>
            <a:ext cx="4303066" cy="138693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D058B8D-F804-4F26-54E9-34D5C7020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3" b="18500"/>
          <a:stretch>
            <a:fillRect/>
          </a:stretch>
        </p:blipFill>
        <p:spPr>
          <a:xfrm>
            <a:off x="6679822" y="3676596"/>
            <a:ext cx="5162958" cy="1527179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C3BFD9B5-9F38-C50D-8D94-B6E132DE8C12}"/>
              </a:ext>
            </a:extLst>
          </p:cNvPr>
          <p:cNvSpPr txBox="1"/>
          <p:nvPr/>
        </p:nvSpPr>
        <p:spPr>
          <a:xfrm>
            <a:off x="8475543" y="2595146"/>
            <a:ext cx="1571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Palatino Linotype" panose="02040502050505030304" pitchFamily="18" charset="0"/>
              </a:rPr>
              <a:t>Cyclopropane</a:t>
            </a:r>
            <a:endParaRPr lang="ar-SA" dirty="0"/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0DD0283-AA86-BC7C-3CAF-8F5255DE2617}"/>
              </a:ext>
            </a:extLst>
          </p:cNvPr>
          <p:cNvSpPr txBox="1"/>
          <p:nvPr/>
        </p:nvSpPr>
        <p:spPr>
          <a:xfrm>
            <a:off x="8542655" y="5034498"/>
            <a:ext cx="1571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Palatino Linotype" panose="02040502050505030304" pitchFamily="18" charset="0"/>
              </a:rPr>
              <a:t>Cyclopentane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23237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9435896-4C79-4507-A66E-EBA36B4F2417}"/>
              </a:ext>
            </a:extLst>
          </p:cNvPr>
          <p:cNvSpPr txBox="1"/>
          <p:nvPr/>
        </p:nvSpPr>
        <p:spPr>
          <a:xfrm>
            <a:off x="161099" y="1994434"/>
            <a:ext cx="7413408" cy="1160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A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primary (1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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) carbon </a:t>
            </a:r>
            <a:r>
              <a:rPr lang="en-US" sz="1600" b="1" dirty="0">
                <a:latin typeface="Palatino Linotype" panose="02040502050505030304" pitchFamily="18" charset="0"/>
              </a:rPr>
              <a:t>is one that is bonded to only one other carbon.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A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secondary (2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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) carbon </a:t>
            </a:r>
            <a:r>
              <a:rPr lang="en-US" sz="1600" b="1" dirty="0">
                <a:latin typeface="Palatino Linotype" panose="02040502050505030304" pitchFamily="18" charset="0"/>
              </a:rPr>
              <a:t>is one that is bonded to two other carbons.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A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tertiary (3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sym typeface="Symbol" panose="05050102010706020507" pitchFamily="18" charset="2"/>
              </a:rPr>
              <a:t>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) carbon </a:t>
            </a:r>
            <a:r>
              <a:rPr lang="en-US" sz="1600" b="1" dirty="0">
                <a:latin typeface="Palatino Linotype" panose="02040502050505030304" pitchFamily="18" charset="0"/>
              </a:rPr>
              <a:t>is one that is bonded to three other carbons.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491A250-F79E-4120-BB19-DD5E616AF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6883" y="1504140"/>
            <a:ext cx="4368331" cy="164263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8020" y="4961520"/>
            <a:ext cx="4545905" cy="16426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A97093-5D5A-4929-B446-A994EDAB354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42B5791-E836-4134-9F8E-26536AC029B4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07DE19-805A-4273-A542-DF0C51B60A01}"/>
              </a:ext>
            </a:extLst>
          </p:cNvPr>
          <p:cNvSpPr txBox="1"/>
          <p:nvPr/>
        </p:nvSpPr>
        <p:spPr>
          <a:xfrm>
            <a:off x="161101" y="1526146"/>
            <a:ext cx="5311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2.1.3. How to classify carbon and hydrogen atoms</a:t>
            </a:r>
            <a:endParaRPr lang="en-US" b="1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7E3CA0-DA78-A310-74A3-4C7DBEDE4764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6E089D-2F89-F191-1474-909C9E4CC1BD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3F700-D2A4-F505-6C3B-B13ECE563E69}"/>
              </a:ext>
            </a:extLst>
          </p:cNvPr>
          <p:cNvSpPr txBox="1"/>
          <p:nvPr/>
        </p:nvSpPr>
        <p:spPr>
          <a:xfrm>
            <a:off x="161100" y="1109163"/>
            <a:ext cx="363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2.1. Alkanes and Cycloalkanes</a:t>
            </a:r>
            <a:endParaRPr lang="en-US" b="1" u="sng" dirty="0">
              <a:solidFill>
                <a:schemeClr val="accent2">
                  <a:lumMod val="7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48E3BC-D68D-70F4-983D-23FCB319421D}"/>
              </a:ext>
            </a:extLst>
          </p:cNvPr>
          <p:cNvSpPr txBox="1"/>
          <p:nvPr/>
        </p:nvSpPr>
        <p:spPr>
          <a:xfrm>
            <a:off x="161100" y="3108884"/>
            <a:ext cx="7231398" cy="2270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The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hydrogen atoms </a:t>
            </a:r>
            <a:r>
              <a:rPr lang="en-AU" sz="1600" b="1" dirty="0">
                <a:latin typeface="Palatino Linotype" panose="02040502050505030304" pitchFamily="18" charset="0"/>
              </a:rPr>
              <a:t>of an alkane are classified based on the carbon atom to which they are attached. </a:t>
            </a:r>
          </a:p>
          <a:p>
            <a:pPr marL="284163" lvl="0" algn="just">
              <a:lnSpc>
                <a:spcPct val="150000"/>
              </a:lnSpc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A hydrogen atom attached to a primary carbon atom is a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primary</a:t>
            </a:r>
            <a:r>
              <a:rPr lang="en-AU" sz="1600" b="1" dirty="0">
                <a:latin typeface="Palatino Linotype" panose="02040502050505030304" pitchFamily="18" charset="0"/>
              </a:rPr>
              <a:t>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1°</a:t>
            </a:r>
            <a:r>
              <a:rPr lang="en-AU" sz="1600" b="1" dirty="0">
                <a:latin typeface="Palatino Linotype" panose="02040502050505030304" pitchFamily="18" charset="0"/>
              </a:rPr>
              <a:t>)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AU" sz="1600" b="1" dirty="0">
                <a:latin typeface="Palatino Linotype" panose="02040502050505030304" pitchFamily="18" charset="0"/>
              </a:rPr>
              <a:t>hydrogen atom, and so forth.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Palatino Linotype" panose="02040502050505030304" pitchFamily="18" charset="0"/>
              </a:rPr>
              <a:t>In cycloalkanes, carbon and hydrogen atoms are classified in the same way based on the number of carbon atoms attached to the carbon atom.</a:t>
            </a:r>
            <a:r>
              <a:rPr lang="en-AU" sz="1600" b="1" strike="sngStrike" dirty="0">
                <a:latin typeface="Palatino Linotype" panose="02040502050505030304" pitchFamily="18" charset="0"/>
              </a:rPr>
              <a:t> </a:t>
            </a:r>
            <a:endParaRPr lang="en-AU" sz="1600" b="1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7" name="عنصر 6">
            <a:extLst>
              <a:ext uri="{FF2B5EF4-FFF2-40B4-BE49-F238E27FC236}">
                <a16:creationId xmlns:a16="http://schemas.microsoft.com/office/drawing/2014/main" id="{133EF321-A979-66F6-AC03-EE84EBFD8C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905502"/>
              </p:ext>
            </p:extLst>
          </p:nvPr>
        </p:nvGraphicFramePr>
        <p:xfrm>
          <a:off x="8214032" y="3171546"/>
          <a:ext cx="3816867" cy="1413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CS ChemDraw Drawing" r:id="rId7" imgW="3186473" imgH="1179261" progId="ChemDraw.Document.6.0">
                  <p:embed/>
                </p:oleObj>
              </mc:Choice>
              <mc:Fallback>
                <p:oleObj name="CS ChemDraw Drawing" r:id="rId7" imgW="3186473" imgH="117926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14032" y="3171546"/>
                        <a:ext cx="3816867" cy="14130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7">
            <a:extLst>
              <a:ext uri="{FF2B5EF4-FFF2-40B4-BE49-F238E27FC236}">
                <a16:creationId xmlns:a16="http://schemas.microsoft.com/office/drawing/2014/main" id="{DDEF14D1-F349-2D4B-4AB6-59C26C642C41}"/>
              </a:ext>
            </a:extLst>
          </p:cNvPr>
          <p:cNvSpPr txBox="1"/>
          <p:nvPr/>
        </p:nvSpPr>
        <p:spPr>
          <a:xfrm>
            <a:off x="161100" y="5218708"/>
            <a:ext cx="7089510" cy="15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Examples:</a:t>
            </a:r>
          </a:p>
          <a:p>
            <a:pPr marL="344488" lvl="0" algn="just">
              <a:lnSpc>
                <a:spcPct val="150000"/>
              </a:lnSpc>
              <a:defRPr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2-methylbutane </a:t>
            </a:r>
            <a:r>
              <a:rPr lang="en-AU" sz="1600" b="1" dirty="0">
                <a:latin typeface="Palatino Linotype" panose="02040502050505030304" pitchFamily="18" charset="0"/>
              </a:rPr>
              <a:t>and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methylcyclohexane</a:t>
            </a:r>
            <a:r>
              <a:rPr lang="en-AU" sz="1600" b="1" dirty="0">
                <a:latin typeface="Palatino Linotype" panose="02040502050505030304" pitchFamily="18" charset="0"/>
              </a:rPr>
              <a:t>, have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1°</a:t>
            </a:r>
            <a:r>
              <a:rPr lang="en-AU" sz="1600" b="1" dirty="0">
                <a:latin typeface="Palatino Linotype" panose="02040502050505030304" pitchFamily="18" charset="0"/>
              </a:rPr>
              <a:t>),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2°</a:t>
            </a:r>
            <a:r>
              <a:rPr lang="en-AU" sz="1600" b="1" dirty="0">
                <a:latin typeface="Palatino Linotype" panose="02040502050505030304" pitchFamily="18" charset="0"/>
              </a:rPr>
              <a:t>), and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3°</a:t>
            </a:r>
            <a:r>
              <a:rPr lang="en-AU" sz="1600" b="1" dirty="0">
                <a:latin typeface="Palatino Linotype" panose="02040502050505030304" pitchFamily="18" charset="0"/>
              </a:rPr>
              <a:t>) carbon and hydrogen atoms.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2,2,3-trimethylpentane </a:t>
            </a:r>
            <a:r>
              <a:rPr lang="en-AU" sz="1600" b="1" dirty="0">
                <a:latin typeface="Palatino Linotype" panose="02040502050505030304" pitchFamily="18" charset="0"/>
              </a:rPr>
              <a:t>has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AU" sz="1600" b="1" dirty="0">
                <a:latin typeface="Palatino Linotype" panose="02040502050505030304" pitchFamily="18" charset="0"/>
              </a:rPr>
              <a:t>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1°</a:t>
            </a:r>
            <a:r>
              <a:rPr lang="en-AU" sz="1600" b="1" dirty="0">
                <a:latin typeface="Palatino Linotype" panose="02040502050505030304" pitchFamily="18" charset="0"/>
              </a:rPr>
              <a:t>),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2°</a:t>
            </a:r>
            <a:r>
              <a:rPr lang="en-AU" sz="1600" b="1" dirty="0">
                <a:latin typeface="Palatino Linotype" panose="02040502050505030304" pitchFamily="18" charset="0"/>
              </a:rPr>
              <a:t>),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3°</a:t>
            </a:r>
            <a:r>
              <a:rPr lang="en-AU" sz="1600" b="1" dirty="0">
                <a:latin typeface="Palatino Linotype" panose="02040502050505030304" pitchFamily="18" charset="0"/>
              </a:rPr>
              <a:t>), and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4°</a:t>
            </a:r>
            <a:r>
              <a:rPr lang="en-AU" sz="1600" b="1" dirty="0">
                <a:latin typeface="Palatino Linotype" panose="02040502050505030304" pitchFamily="18" charset="0"/>
              </a:rPr>
              <a:t>) carbon</a:t>
            </a:r>
            <a:r>
              <a:rPr lang="en-US" sz="1600" b="1" dirty="0">
                <a:latin typeface="Palatino Linotype" panose="02040502050505030304" pitchFamily="18" charset="0"/>
              </a:rPr>
              <a:t> atoms, but only</a:t>
            </a:r>
            <a:r>
              <a:rPr lang="en-AU" sz="1600" b="1" dirty="0">
                <a:latin typeface="Palatino Linotype" panose="02040502050505030304" pitchFamily="18" charset="0"/>
              </a:rPr>
              <a:t>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1°</a:t>
            </a:r>
            <a:r>
              <a:rPr lang="en-AU" sz="1600" b="1" dirty="0">
                <a:latin typeface="Palatino Linotype" panose="02040502050505030304" pitchFamily="18" charset="0"/>
              </a:rPr>
              <a:t>),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2°</a:t>
            </a:r>
            <a:r>
              <a:rPr lang="en-AU" sz="1600" b="1" dirty="0">
                <a:latin typeface="Palatino Linotype" panose="02040502050505030304" pitchFamily="18" charset="0"/>
              </a:rPr>
              <a:t>), and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3°</a:t>
            </a:r>
            <a:r>
              <a:rPr lang="en-AU" sz="1600" b="1" dirty="0">
                <a:latin typeface="Palatino Linotype" panose="02040502050505030304" pitchFamily="18" charset="0"/>
              </a:rPr>
              <a:t>) hydrogen atoms.</a:t>
            </a:r>
          </a:p>
        </p:txBody>
      </p:sp>
    </p:spTree>
    <p:extLst>
      <p:ext uri="{BB962C8B-B14F-4D97-AF65-F5344CB8AC3E}">
        <p14:creationId xmlns:p14="http://schemas.microsoft.com/office/powerpoint/2010/main" val="1537000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9435896-4C79-4507-A66E-EBA36B4F2417}"/>
              </a:ext>
            </a:extLst>
          </p:cNvPr>
          <p:cNvSpPr txBox="1"/>
          <p:nvPr/>
        </p:nvSpPr>
        <p:spPr>
          <a:xfrm>
            <a:off x="161101" y="1459072"/>
            <a:ext cx="6239700" cy="15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Alkenes</a:t>
            </a:r>
            <a:r>
              <a:rPr lang="en-AU" sz="1600" b="1" dirty="0">
                <a:latin typeface="Palatino Linotype" panose="02040502050505030304" pitchFamily="18" charset="0"/>
              </a:rPr>
              <a:t> are hydrocarbons containing a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carbon-carbon double </a:t>
            </a:r>
            <a:r>
              <a:rPr lang="en-AU" sz="1600" b="1" dirty="0">
                <a:latin typeface="Palatino Linotype" panose="02040502050505030304" pitchFamily="18" charset="0"/>
              </a:rPr>
              <a:t>bond, historically called olefins.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General formula is C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n</a:t>
            </a:r>
            <a:r>
              <a:rPr lang="en-AU" sz="1600" b="1" dirty="0">
                <a:latin typeface="Palatino Linotype" panose="02040502050505030304" pitchFamily="18" charset="0"/>
              </a:rPr>
              <a:t>H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2n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The simplest alkene,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ethene</a:t>
            </a:r>
            <a:r>
              <a:rPr lang="en-AU" sz="1600" b="1" dirty="0">
                <a:latin typeface="Palatino Linotype" panose="02040502050505030304" pitchFamily="18" charset="0"/>
              </a:rPr>
              <a:t>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ethylene</a:t>
            </a:r>
            <a:r>
              <a:rPr lang="en-AU" sz="1600" b="1" dirty="0">
                <a:latin typeface="Palatino Linotype" panose="02040502050505030304" pitchFamily="18" charset="0"/>
              </a:rPr>
              <a:t>) (</a:t>
            </a:r>
            <a:r>
              <a:rPr lang="en-AU" sz="16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AU" sz="16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AU" sz="1600" b="1" kern="12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en-AU" sz="1600" b="1" kern="1200" baseline="-25000" dirty="0">
                <a:solidFill>
                  <a:srgbClr val="0070C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AU" sz="1600" b="1" dirty="0">
                <a:latin typeface="Palatino Linotype" panose="02040502050505030304" pitchFamily="18" charset="0"/>
              </a:rPr>
              <a:t>)</a:t>
            </a:r>
            <a:endParaRPr lang="en-AU" sz="1600" b="1" strike="sngStrike" dirty="0">
              <a:latin typeface="Palatino Linotype" panose="02040502050505030304" pitchFamily="18" charset="0"/>
            </a:endParaRP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257" y="1510698"/>
            <a:ext cx="5127824" cy="1276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F573A7-BB9C-4913-B608-BD9635930F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E450820-7D99-4890-B71F-E52AAF0EB532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C48CC1-4B9F-330F-1AB9-75F12FC5D70F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AEDCD-FFEF-6B1F-5298-331B3A8D34AC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2941EB-9B76-AB8D-D170-E5C86E10726F}"/>
              </a:ext>
            </a:extLst>
          </p:cNvPr>
          <p:cNvSpPr txBox="1"/>
          <p:nvPr/>
        </p:nvSpPr>
        <p:spPr>
          <a:xfrm>
            <a:off x="161100" y="1109163"/>
            <a:ext cx="729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2.2. Alkenes, Dienes, and Cycloalkenes 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870EC917-49B0-E20E-A856-4F64D0A09584}"/>
              </a:ext>
            </a:extLst>
          </p:cNvPr>
          <p:cNvSpPr txBox="1"/>
          <p:nvPr/>
        </p:nvSpPr>
        <p:spPr>
          <a:xfrm>
            <a:off x="176169" y="2899847"/>
            <a:ext cx="11791003" cy="79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Dienes</a:t>
            </a:r>
            <a:r>
              <a:rPr lang="en-US" sz="1600" b="1" dirty="0">
                <a:latin typeface="Palatino Linotype" panose="02040502050505030304" pitchFamily="18" charset="0"/>
              </a:rPr>
              <a:t> are hydrocarbons containing two carbon–carbon double bonds (C=C).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</a:rPr>
              <a:t>The general formula of acyclic dienes is </a:t>
            </a:r>
            <a:r>
              <a:rPr lang="en-AU" sz="1600" b="1" dirty="0">
                <a:latin typeface="Palatino Linotype" panose="02040502050505030304" pitchFamily="18" charset="0"/>
              </a:rPr>
              <a:t>C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n</a:t>
            </a:r>
            <a:r>
              <a:rPr lang="en-AU" sz="1600" b="1" dirty="0">
                <a:latin typeface="Palatino Linotype" panose="02040502050505030304" pitchFamily="18" charset="0"/>
              </a:rPr>
              <a:t>H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2n-2</a:t>
            </a:r>
            <a:r>
              <a:rPr lang="en-US" sz="1600" b="1" dirty="0"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5DE8695D-8FC0-B946-D825-A896C5949EEA}"/>
              </a:ext>
            </a:extLst>
          </p:cNvPr>
          <p:cNvSpPr txBox="1"/>
          <p:nvPr/>
        </p:nvSpPr>
        <p:spPr>
          <a:xfrm>
            <a:off x="176169" y="4068848"/>
            <a:ext cx="4916531" cy="2270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600" b="1" u="sng" dirty="0">
                <a:solidFill>
                  <a:srgbClr val="0070C0"/>
                </a:solidFill>
                <a:latin typeface="Palatino Linotype" panose="02040502050505030304" pitchFamily="18" charset="0"/>
              </a:rPr>
              <a:t>Cumulated dienes: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b="1" dirty="0">
                <a:latin typeface="Palatino Linotype" panose="02040502050505030304" pitchFamily="18" charset="0"/>
              </a:rPr>
              <a:t>The double bonds share a common carbon atom.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600" b="1" u="sng" dirty="0">
                <a:solidFill>
                  <a:srgbClr val="0070C0"/>
                </a:solidFill>
                <a:latin typeface="Palatino Linotype" panose="02040502050505030304" pitchFamily="18" charset="0"/>
              </a:rPr>
              <a:t>Conjugated dienes: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b="1" dirty="0">
                <a:latin typeface="Palatino Linotype" panose="02040502050505030304" pitchFamily="18" charset="0"/>
              </a:rPr>
              <a:t>The double bonds are separated by one single bond.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600" b="1" u="sng" dirty="0">
                <a:solidFill>
                  <a:srgbClr val="0070C0"/>
                </a:solidFill>
                <a:latin typeface="Palatino Linotype" panose="02040502050505030304" pitchFamily="18" charset="0"/>
              </a:rPr>
              <a:t>Isolated dienes: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</a:t>
            </a:r>
            <a:r>
              <a:rPr lang="en-US" sz="1600" b="1" dirty="0">
                <a:latin typeface="Palatino Linotype" panose="02040502050505030304" pitchFamily="18" charset="0"/>
              </a:rPr>
              <a:t>The double bonds are separated by two or more single bonds.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CFEF36A9-0C0F-468E-3B12-387A667C2C20}"/>
              </a:ext>
            </a:extLst>
          </p:cNvPr>
          <p:cNvSpPr txBox="1"/>
          <p:nvPr/>
        </p:nvSpPr>
        <p:spPr>
          <a:xfrm>
            <a:off x="161098" y="3737140"/>
            <a:ext cx="319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2.2.1. </a:t>
            </a:r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How to Classify Dienes</a:t>
            </a:r>
            <a:endParaRPr lang="en-US" b="1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23" name="صورة 22">
            <a:extLst>
              <a:ext uri="{FF2B5EF4-FFF2-40B4-BE49-F238E27FC236}">
                <a16:creationId xmlns:a16="http://schemas.microsoft.com/office/drawing/2014/main" id="{0D5BED8C-A58D-10A6-D8E8-F4412D4EC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265" y="5900091"/>
            <a:ext cx="4077269" cy="876422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13E8F8BB-6197-2B63-5D43-5742DEEC1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823" y="4948470"/>
            <a:ext cx="4324954" cy="809738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30EB0A92-BBC2-3EA4-B2A1-19C5660E9F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402" y="3972533"/>
            <a:ext cx="4296375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87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43851-B563-7E13-5D5C-E21122CEE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5C2DF1-954A-B507-4813-DADFD1FA77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3CD388-91D9-1CB8-B30B-D9C3EF6AAD06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15B3CB8-0F0A-3D8D-B659-2CD441F03EA5}"/>
              </a:ext>
            </a:extLst>
          </p:cNvPr>
          <p:cNvSpPr txBox="1"/>
          <p:nvPr/>
        </p:nvSpPr>
        <p:spPr>
          <a:xfrm>
            <a:off x="161101" y="1459072"/>
            <a:ext cx="6239700" cy="15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Cycloalkenes</a:t>
            </a:r>
            <a:r>
              <a:rPr lang="en-US" sz="1600" b="1" dirty="0">
                <a:latin typeface="Palatino Linotype" panose="02040502050505030304" pitchFamily="18" charset="0"/>
              </a:rPr>
              <a:t> are cyclic hydrocarbons containing a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carbon–carbon double</a:t>
            </a:r>
            <a:r>
              <a:rPr lang="en-US" sz="1600" b="1" dirty="0">
                <a:latin typeface="Palatino Linotype" panose="02040502050505030304" pitchFamily="18" charset="0"/>
              </a:rPr>
              <a:t> bond.</a:t>
            </a:r>
            <a:r>
              <a:rPr lang="en-AU" sz="1600" b="1" dirty="0">
                <a:latin typeface="Palatino Linotype" panose="02040502050505030304" pitchFamily="18" charset="0"/>
              </a:rPr>
              <a:t>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General formula is C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n</a:t>
            </a:r>
            <a:r>
              <a:rPr lang="en-AU" sz="1600" b="1" dirty="0">
                <a:latin typeface="Palatino Linotype" panose="02040502050505030304" pitchFamily="18" charset="0"/>
              </a:rPr>
              <a:t>H</a:t>
            </a:r>
            <a:r>
              <a:rPr lang="en-AU" sz="1600" b="1" baseline="-25000" dirty="0">
                <a:latin typeface="Palatino Linotype" panose="02040502050505030304" pitchFamily="18" charset="0"/>
              </a:rPr>
              <a:t>2n-2 </a:t>
            </a:r>
            <a:endParaRPr lang="en-AU" sz="1600" b="1" dirty="0">
              <a:latin typeface="Palatino Linotype" panose="0204050205050503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sz="1600" b="1" dirty="0">
                <a:latin typeface="Palatino Linotype" panose="02040502050505030304" pitchFamily="18" charset="0"/>
              </a:rPr>
              <a:t>The simplest </a:t>
            </a:r>
            <a:r>
              <a:rPr lang="en-US" sz="1600" b="1" dirty="0">
                <a:latin typeface="Palatino Linotype" panose="02040502050505030304" pitchFamily="18" charset="0"/>
              </a:rPr>
              <a:t>cycloalkenes</a:t>
            </a:r>
            <a:r>
              <a:rPr lang="en-AU" sz="1600" b="1" dirty="0">
                <a:latin typeface="Palatino Linotype" panose="02040502050505030304" pitchFamily="18" charset="0"/>
              </a:rPr>
              <a:t>, </a:t>
            </a:r>
            <a:r>
              <a:rPr lang="en-AU" sz="1600" b="1" dirty="0" err="1">
                <a:solidFill>
                  <a:srgbClr val="0070C0"/>
                </a:solidFill>
                <a:latin typeface="Palatino Linotype" panose="02040502050505030304" pitchFamily="18" charset="0"/>
              </a:rPr>
              <a:t>Cyclopropene</a:t>
            </a:r>
            <a:r>
              <a:rPr lang="en-AU" sz="1600" b="1" dirty="0">
                <a:latin typeface="Palatino Linotype" panose="02040502050505030304" pitchFamily="18" charset="0"/>
              </a:rPr>
              <a:t> (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AU" sz="1600" b="1" baseline="-25000" dirty="0">
                <a:solidFill>
                  <a:srgbClr val="0070C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en-AU" sz="1600" b="1" baseline="-25000" dirty="0">
                <a:solidFill>
                  <a:srgbClr val="0070C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n-AU" sz="1600" b="1" dirty="0">
                <a:latin typeface="Palatino Linotype" panose="02040502050505030304" pitchFamily="18" charset="0"/>
              </a:rPr>
              <a:t>)</a:t>
            </a:r>
            <a:endParaRPr lang="en-AU" sz="1600" b="1" strike="sngStrike" dirty="0">
              <a:latin typeface="Palatino Linotype" panose="02040502050505030304" pitchFamily="18" charset="0"/>
            </a:endParaRPr>
          </a:p>
        </p:txBody>
      </p:sp>
      <p:pic>
        <p:nvPicPr>
          <p:cNvPr id="9" name="Picture 8" descr="Screen Clipping">
            <a:extLst>
              <a:ext uri="{FF2B5EF4-FFF2-40B4-BE49-F238E27FC236}">
                <a16:creationId xmlns:a16="http://schemas.microsoft.com/office/drawing/2014/main" id="{B1F65C26-79E1-F669-7B71-F89DE06109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257" y="1510698"/>
            <a:ext cx="5127824" cy="1276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2100B7-BAF5-8AD6-A7E9-D625A2F33D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71AF8A-C9ED-11AB-53CC-5CADC583371E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D903A4-69EC-48C1-97FF-C0FFB6A38CC1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E663F3-A387-9FE1-9FED-9BC77615F364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E726A2-BDA3-6AA1-0847-DEA731EDAF4A}"/>
              </a:ext>
            </a:extLst>
          </p:cNvPr>
          <p:cNvSpPr txBox="1"/>
          <p:nvPr/>
        </p:nvSpPr>
        <p:spPr>
          <a:xfrm>
            <a:off x="161100" y="1109163"/>
            <a:ext cx="729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2.2. Alkenes, Dienes, and Cycloalkenes 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365EE8C0-3794-C7BD-B924-434F0B27C7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76" y="3132869"/>
            <a:ext cx="5706248" cy="1122541"/>
          </a:xfrm>
          <a:prstGeom prst="rect">
            <a:avLst/>
          </a:prstGeom>
        </p:spPr>
      </p:pic>
      <p:sp>
        <p:nvSpPr>
          <p:cNvPr id="14" name="TextBox 17">
            <a:extLst>
              <a:ext uri="{FF2B5EF4-FFF2-40B4-BE49-F238E27FC236}">
                <a16:creationId xmlns:a16="http://schemas.microsoft.com/office/drawing/2014/main" id="{CD210BC2-197A-566D-38A3-F9B78D32F3C6}"/>
              </a:ext>
            </a:extLst>
          </p:cNvPr>
          <p:cNvSpPr txBox="1"/>
          <p:nvPr/>
        </p:nvSpPr>
        <p:spPr>
          <a:xfrm>
            <a:off x="176170" y="4950655"/>
            <a:ext cx="6184876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Hydrocarbons whose molecules contain the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carbon–carbon</a:t>
            </a:r>
            <a:r>
              <a:rPr lang="en-AU" sz="1600" b="1" dirty="0">
                <a:latin typeface="Palatino Linotype" panose="02040502050505030304" pitchFamily="18" charset="0"/>
              </a:rPr>
              <a:t>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triple</a:t>
            </a:r>
            <a:r>
              <a:rPr lang="en-AU" sz="1600" b="1" dirty="0">
                <a:latin typeface="Palatino Linotype" panose="02040502050505030304" pitchFamily="18" charset="0"/>
              </a:rPr>
              <a:t> bond and called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acetylenes.</a:t>
            </a:r>
            <a:endParaRPr lang="en-AU" sz="1600" b="1" strike="sngStrike" dirty="0">
              <a:latin typeface="Palatino Linotype" panose="0204050205050503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AU" sz="1600" b="1" dirty="0">
                <a:latin typeface="Palatino Linotype" panose="02040502050505030304" pitchFamily="18" charset="0"/>
              </a:rPr>
              <a:t>The simplest member, acetylene </a:t>
            </a:r>
            <a:r>
              <a:rPr lang="en-AU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HC≡CH.</a:t>
            </a:r>
            <a:endParaRPr lang="en-AU" sz="1600" b="1" strike="sngStrike" dirty="0">
              <a:latin typeface="Palatino Linotype" panose="02040502050505030304" pitchFamily="18" charset="0"/>
            </a:endParaRPr>
          </a:p>
        </p:txBody>
      </p:sp>
      <p:pic>
        <p:nvPicPr>
          <p:cNvPr id="19" name="Picture 11" descr="Screen Clipping">
            <a:extLst>
              <a:ext uri="{FF2B5EF4-FFF2-40B4-BE49-F238E27FC236}">
                <a16:creationId xmlns:a16="http://schemas.microsoft.com/office/drawing/2014/main" id="{7B8B08E9-1C6B-8AC6-977C-F2E7373E92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667" y="4950655"/>
            <a:ext cx="2617004" cy="1340244"/>
          </a:xfrm>
          <a:prstGeom prst="rect">
            <a:avLst/>
          </a:prstGeom>
        </p:spPr>
      </p:pic>
      <p:sp>
        <p:nvSpPr>
          <p:cNvPr id="21" name="TextBox 6">
            <a:extLst>
              <a:ext uri="{FF2B5EF4-FFF2-40B4-BE49-F238E27FC236}">
                <a16:creationId xmlns:a16="http://schemas.microsoft.com/office/drawing/2014/main" id="{D0D9F0CE-D656-16FC-9D4B-75B16B08FA04}"/>
              </a:ext>
            </a:extLst>
          </p:cNvPr>
          <p:cNvSpPr txBox="1"/>
          <p:nvPr/>
        </p:nvSpPr>
        <p:spPr>
          <a:xfrm>
            <a:off x="176169" y="4600746"/>
            <a:ext cx="3851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2.3. Alkynes</a:t>
            </a:r>
          </a:p>
        </p:txBody>
      </p:sp>
    </p:spTree>
    <p:extLst>
      <p:ext uri="{BB962C8B-B14F-4D97-AF65-F5344CB8AC3E}">
        <p14:creationId xmlns:p14="http://schemas.microsoft.com/office/powerpoint/2010/main" val="3390557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DEDFEC1C-7A75-419C-B2AE-0E3053CDF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052107"/>
            <a:ext cx="5868000" cy="29007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>
            <a:extLst>
              <a:ext uri="{FF2B5EF4-FFF2-40B4-BE49-F238E27FC236}">
                <a16:creationId xmlns:a16="http://schemas.microsoft.com/office/drawing/2014/main" id="{7B6E64AC-0BCE-4084-868C-8902292C7C8F}"/>
              </a:ext>
            </a:extLst>
          </p:cNvPr>
          <p:cNvSpPr txBox="1"/>
          <p:nvPr/>
        </p:nvSpPr>
        <p:spPr>
          <a:xfrm>
            <a:off x="161099" y="4064283"/>
            <a:ext cx="11869800" cy="79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Structural isomers </a:t>
            </a: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have the same molecular formula but different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in the sequence of atoms bonded to each other. 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Examples: 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E03035BC-BAF8-4D78-8672-B5C3A7FF8B8C}"/>
              </a:ext>
            </a:extLst>
          </p:cNvPr>
          <p:cNvSpPr txBox="1"/>
          <p:nvPr/>
        </p:nvSpPr>
        <p:spPr>
          <a:xfrm>
            <a:off x="7512868" y="997290"/>
            <a:ext cx="4814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3130AA-F12E-43BB-83DA-20C6B9CDF8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0CAC0-A0D5-4DE4-95FC-94CC4A1BC78F}"/>
              </a:ext>
            </a:extLst>
          </p:cNvPr>
          <p:cNvSpPr txBox="1"/>
          <p:nvPr/>
        </p:nvSpPr>
        <p:spPr>
          <a:xfrm>
            <a:off x="11718387" y="6357937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C358ED-D835-4CDB-9457-8BBB9507B977}"/>
              </a:ext>
            </a:extLst>
          </p:cNvPr>
          <p:cNvSpPr txBox="1"/>
          <p:nvPr/>
        </p:nvSpPr>
        <p:spPr>
          <a:xfrm>
            <a:off x="171194" y="3789690"/>
            <a:ext cx="4532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AU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2.4.1. Structural or constitutional isomers </a:t>
            </a:r>
            <a:endParaRPr lang="en-US" b="1" i="1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D4560A-C2D7-5AEF-44E6-242D29F4A46D}"/>
              </a:ext>
            </a:extLst>
          </p:cNvPr>
          <p:cNvSpPr txBox="1"/>
          <p:nvPr/>
        </p:nvSpPr>
        <p:spPr>
          <a:xfrm>
            <a:off x="161100" y="1494652"/>
            <a:ext cx="50601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Isomers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 are different compounds with identical molecular formulas.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E907D8-291F-D469-2083-E4828393CC4B}"/>
              </a:ext>
            </a:extLst>
          </p:cNvPr>
          <p:cNvSpPr txBox="1"/>
          <p:nvPr/>
        </p:nvSpPr>
        <p:spPr>
          <a:xfrm>
            <a:off x="6916567" y="817716"/>
            <a:ext cx="2402722" cy="338554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/>
                </a:solidFill>
                <a:latin typeface="Palatino Linotype" panose="02040502050505030304" pitchFamily="18" charset="0"/>
                <a:cs typeface="Times New Roman" pitchFamily="18" charset="0"/>
              </a:rPr>
              <a:t>Types of Isomerism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D80E8-CE83-7994-A962-B59B205DF61C}"/>
              </a:ext>
            </a:extLst>
          </p:cNvPr>
          <p:cNvSpPr txBox="1"/>
          <p:nvPr/>
        </p:nvSpPr>
        <p:spPr>
          <a:xfrm>
            <a:off x="131643" y="130530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876153-222D-BC3B-AE8E-526340B7F601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94ACA-53BC-BD75-1072-FB003A89B873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30BB7D-1D88-0182-ED0E-4D06CBD70906}"/>
              </a:ext>
            </a:extLst>
          </p:cNvPr>
          <p:cNvGrpSpPr/>
          <p:nvPr/>
        </p:nvGrpSpPr>
        <p:grpSpPr>
          <a:xfrm>
            <a:off x="3688540" y="4616545"/>
            <a:ext cx="4814920" cy="2221725"/>
            <a:chOff x="3431696" y="4534209"/>
            <a:chExt cx="4814920" cy="2221725"/>
          </a:xfrm>
        </p:grpSpPr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D6FEA836-8A11-50F4-C724-858EB5DF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76946"/>
            <a:stretch/>
          </p:blipFill>
          <p:spPr>
            <a:xfrm>
              <a:off x="3431697" y="6029864"/>
              <a:ext cx="4814919" cy="726070"/>
            </a:xfrm>
            <a:prstGeom prst="rect">
              <a:avLst/>
            </a:prstGeom>
          </p:spPr>
        </p:pic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9D131D7A-9759-36CA-DF37-B0738671D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57333"/>
            <a:stretch/>
          </p:blipFill>
          <p:spPr>
            <a:xfrm>
              <a:off x="3431696" y="4534209"/>
              <a:ext cx="4814919" cy="13437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006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:a16="http://schemas.microsoft.com/office/drawing/2014/main" id="{59D18024-564B-454B-81BE-DFF862388F4B}"/>
              </a:ext>
            </a:extLst>
          </p:cNvPr>
          <p:cNvSpPr txBox="1"/>
          <p:nvPr/>
        </p:nvSpPr>
        <p:spPr>
          <a:xfrm>
            <a:off x="315985" y="1924562"/>
            <a:ext cx="6536417" cy="4095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Stereoisomers: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compounds with the same connectivity, different arrangement in space.</a:t>
            </a:r>
            <a:endParaRPr lang="en-US" altLang="en-US" sz="1600" b="1" dirty="0">
              <a:latin typeface="Palatino Linotype" panose="02040502050505030304" pitchFamily="18" charset="0"/>
            </a:endParaRP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1600" b="1" dirty="0">
                <a:latin typeface="Palatino Linotype" panose="02040502050505030304" pitchFamily="18" charset="0"/>
              </a:rPr>
              <a:t>Two groups bonded by only a single bond can undergo rotation about that bond with respect to each other.</a:t>
            </a: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Conformations:</a:t>
            </a:r>
            <a:r>
              <a:rPr lang="en-US" altLang="en-US" sz="1600" b="1" dirty="0">
                <a:latin typeface="Palatino Linotype" panose="02040502050505030304" pitchFamily="18" charset="0"/>
              </a:rPr>
              <a:t> are different arrangements of atoms that are interconverted by rotation about single bonds.</a:t>
            </a: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1600" b="1" dirty="0">
                <a:latin typeface="Palatino Linotype" panose="02040502050505030304" pitchFamily="18" charset="0"/>
              </a:rPr>
              <a:t>The temporary molecular shapes that result from such a rotation are called conformations of the molecule.</a:t>
            </a: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1600" b="1" dirty="0">
                <a:latin typeface="Palatino Linotype" panose="02040502050505030304" pitchFamily="18" charset="0"/>
              </a:rPr>
              <a:t>Each possible structure is called a conformer. </a:t>
            </a:r>
            <a:endParaRPr lang="ar-SA" sz="1600" b="1" dirty="0">
              <a:latin typeface="Palatino Linotype" panose="02040502050505030304" pitchFamily="18" charset="0"/>
              <a:cs typeface="Arial" panose="020B060402020202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endParaRPr lang="en-US" altLang="en-US" b="1" u="sng" dirty="0">
              <a:solidFill>
                <a:srgbClr val="FF0000"/>
              </a:solidFill>
              <a:highlight>
                <a:srgbClr val="FFFF00"/>
              </a:highlight>
              <a:latin typeface="Arial" charset="0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34B20C27-A0E7-4673-83EF-B17D8E899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528" y="3671848"/>
            <a:ext cx="5038371" cy="2281793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D5E7F62E-632B-43B9-81A7-80B88FE0947F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BA33D3F5-1D32-486F-9BFA-5CE5DD897A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14" name="Straight Connector 5">
            <a:extLst>
              <a:ext uri="{FF2B5EF4-FFF2-40B4-BE49-F238E27FC236}">
                <a16:creationId xmlns:a16="http://schemas.microsoft.com/office/drawing/2014/main" id="{5330D153-0FB1-4EEB-B0C1-7F05DCDA052A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1">
            <a:extLst>
              <a:ext uri="{FF2B5EF4-FFF2-40B4-BE49-F238E27FC236}">
                <a16:creationId xmlns:a16="http://schemas.microsoft.com/office/drawing/2014/main" id="{6F3234F3-4143-48C5-99D2-C0CFBFC5602C}"/>
              </a:ext>
            </a:extLst>
          </p:cNvPr>
          <p:cNvSpPr txBox="1"/>
          <p:nvPr/>
        </p:nvSpPr>
        <p:spPr>
          <a:xfrm>
            <a:off x="161099" y="1555230"/>
            <a:ext cx="7196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2.4.2.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Conformations of Acyclic 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E6A79A2B-865B-45AC-A8AD-C374EE153BEE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BA2F53D7-0ECD-46FC-BDBC-9C86C54E14BE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1ACA555-958D-41B7-AFAF-88C8CFAD24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D6AC7A9-72BD-43BA-90E6-977749BB6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015" y="1491440"/>
            <a:ext cx="4068000" cy="1464311"/>
          </a:xfrm>
          <a:prstGeom prst="rect">
            <a:avLst/>
          </a:prstGeom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011D04BF-0382-442A-8108-A9A7FE615C2A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61469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633521"/>
              </p:ext>
            </p:extLst>
          </p:nvPr>
        </p:nvGraphicFramePr>
        <p:xfrm>
          <a:off x="1906227" y="2014537"/>
          <a:ext cx="8256588" cy="484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Photo Editor Photo" r:id="rId3" imgW="7516274" imgH="4409524" progId="MSPhotoEd.3">
                  <p:embed/>
                </p:oleObj>
              </mc:Choice>
              <mc:Fallback>
                <p:oleObj name="Photo Editor Photo" r:id="rId3" imgW="7516274" imgH="4409524" progId="MSPhotoEd.3">
                  <p:embed/>
                  <p:pic>
                    <p:nvPicPr>
                      <p:cNvPr id="163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6227" y="2014537"/>
                        <a:ext cx="8256588" cy="484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2">
            <a:extLst>
              <a:ext uri="{FF2B5EF4-FFF2-40B4-BE49-F238E27FC236}">
                <a16:creationId xmlns:a16="http://schemas.microsoft.com/office/drawing/2014/main" id="{8DC6C5EA-3B7F-4BAF-94FE-A25BB1A5660C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9A807D98-1C95-4C49-9435-390F445C5E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D0FEA07B-4B15-4E7F-B7A7-B7C59FE12B2E}"/>
              </a:ext>
            </a:extLst>
          </p:cNvPr>
          <p:cNvSpPr txBox="1"/>
          <p:nvPr/>
        </p:nvSpPr>
        <p:spPr>
          <a:xfrm>
            <a:off x="181762" y="1460539"/>
            <a:ext cx="10399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2.4.2.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Conformations of Acyclic Alkanes(Rotation of C-C Single Bonds)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4765CDD4-CBEA-4B72-A3BB-C03955F946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EDE1ECB1-C259-4E9F-9369-C7F9A1168337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">
            <a:extLst>
              <a:ext uri="{FF2B5EF4-FFF2-40B4-BE49-F238E27FC236}">
                <a16:creationId xmlns:a16="http://schemas.microsoft.com/office/drawing/2014/main" id="{D3EFBFBA-E802-4CB7-AE26-20A1C9467CB0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8593860A-741D-4446-8E38-5C22E2493965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7C0E4269-C0AE-49D3-8EA9-5B31B86347AA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60372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619942C4-F357-43E6-9FBC-A0DC179C46C1}"/>
              </a:ext>
            </a:extLst>
          </p:cNvPr>
          <p:cNvSpPr/>
          <p:nvPr/>
        </p:nvSpPr>
        <p:spPr>
          <a:xfrm>
            <a:off x="317487" y="1675734"/>
            <a:ext cx="9206075" cy="2732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Cyclopropane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, with only three carbon atoms, is necessarily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planar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C-C-C angle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is only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60°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(the carbons form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an equilateral triangle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), much less than the usual </a:t>
            </a:r>
            <a:r>
              <a:rPr lang="en-US" sz="1600" b="1" i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sp3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tetrahedral angle of 109.5°.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The hydrogens lie above and below the carbon plane, and hydrogens on adjacent carbons are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eclipsed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Angle strain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exists in a cyclopropane ring because the </a:t>
            </a:r>
            <a:r>
              <a:rPr lang="en-US" sz="1600" b="1" i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sp3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orbitals of the carbon atoms cannot overlap as effectively as they do in alkanes.</a:t>
            </a:r>
          </a:p>
        </p:txBody>
      </p:sp>
      <p:grpSp>
        <p:nvGrpSpPr>
          <p:cNvPr id="19" name="Group 31">
            <a:extLst>
              <a:ext uri="{FF2B5EF4-FFF2-40B4-BE49-F238E27FC236}">
                <a16:creationId xmlns:a16="http://schemas.microsoft.com/office/drawing/2014/main" id="{5D07FF9D-6BFC-4EB0-95E5-90539BA4121A}"/>
              </a:ext>
            </a:extLst>
          </p:cNvPr>
          <p:cNvGrpSpPr/>
          <p:nvPr/>
        </p:nvGrpSpPr>
        <p:grpSpPr>
          <a:xfrm>
            <a:off x="3794551" y="5046602"/>
            <a:ext cx="3312660" cy="1394581"/>
            <a:chOff x="2883621" y="2125587"/>
            <a:chExt cx="3312660" cy="1394581"/>
          </a:xfrm>
        </p:grpSpPr>
        <p:pic>
          <p:nvPicPr>
            <p:cNvPr id="20" name="Picture 27" descr="Screen Clipping">
              <a:extLst>
                <a:ext uri="{FF2B5EF4-FFF2-40B4-BE49-F238E27FC236}">
                  <a16:creationId xmlns:a16="http://schemas.microsoft.com/office/drawing/2014/main" id="{C2C08750-8232-4EED-8D99-8D106DCAD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4636" y="3291548"/>
              <a:ext cx="1028789" cy="228620"/>
            </a:xfrm>
            <a:prstGeom prst="rect">
              <a:avLst/>
            </a:prstGeom>
          </p:spPr>
        </p:pic>
        <p:pic>
          <p:nvPicPr>
            <p:cNvPr id="21" name="Picture 28" descr="Screen Clipping">
              <a:extLst>
                <a:ext uri="{FF2B5EF4-FFF2-40B4-BE49-F238E27FC236}">
                  <a16:creationId xmlns:a16="http://schemas.microsoft.com/office/drawing/2014/main" id="{C73DF853-8BC2-4B2A-A578-20CE1EAA0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83621" y="2125587"/>
              <a:ext cx="1630821" cy="1127858"/>
            </a:xfrm>
            <a:prstGeom prst="rect">
              <a:avLst/>
            </a:prstGeom>
          </p:spPr>
        </p:pic>
        <p:pic>
          <p:nvPicPr>
            <p:cNvPr id="22" name="Picture 30" descr="Screen Clipping">
              <a:extLst>
                <a:ext uri="{FF2B5EF4-FFF2-40B4-BE49-F238E27FC236}">
                  <a16:creationId xmlns:a16="http://schemas.microsoft.com/office/drawing/2014/main" id="{DB76FADD-1D99-431B-9B53-5A3911CB8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3631" y="2125587"/>
              <a:ext cx="1272650" cy="1280271"/>
            </a:xfrm>
            <a:prstGeom prst="rect">
              <a:avLst/>
            </a:prstGeom>
          </p:spPr>
        </p:pic>
      </p:grpSp>
      <p:sp>
        <p:nvSpPr>
          <p:cNvPr id="23" name="TextBox 2">
            <a:extLst>
              <a:ext uri="{FF2B5EF4-FFF2-40B4-BE49-F238E27FC236}">
                <a16:creationId xmlns:a16="http://schemas.microsoft.com/office/drawing/2014/main" id="{9A93D054-0F4B-444E-ACBA-9E60F244E78E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24" name="Picture 4">
            <a:extLst>
              <a:ext uri="{FF2B5EF4-FFF2-40B4-BE49-F238E27FC236}">
                <a16:creationId xmlns:a16="http://schemas.microsoft.com/office/drawing/2014/main" id="{AB33A9E6-C965-4D01-A987-08DD94DE09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EE2834AE-A529-4FC4-A2C6-D67A9BE1CA70}"/>
              </a:ext>
            </a:extLst>
          </p:cNvPr>
          <p:cNvSpPr txBox="1"/>
          <p:nvPr/>
        </p:nvSpPr>
        <p:spPr>
          <a:xfrm>
            <a:off x="252403" y="1243240"/>
            <a:ext cx="774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2.4.3.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Conformational Analysis Cycloalkanes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EE81F420-112F-46F3-9967-1F8B4FDCFFF3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3">
            <a:extLst>
              <a:ext uri="{FF2B5EF4-FFF2-40B4-BE49-F238E27FC236}">
                <a16:creationId xmlns:a16="http://schemas.microsoft.com/office/drawing/2014/main" id="{2AF1694C-6431-4432-9091-EB9955CB2FC1}"/>
              </a:ext>
            </a:extLst>
          </p:cNvPr>
          <p:cNvSpPr txBox="1"/>
          <p:nvPr/>
        </p:nvSpPr>
        <p:spPr>
          <a:xfrm>
            <a:off x="161099" y="636392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4131A83-10AD-4800-9DFE-50440D920C57}"/>
              </a:ext>
            </a:extLst>
          </p:cNvPr>
          <p:cNvSpPr txBox="1"/>
          <p:nvPr/>
        </p:nvSpPr>
        <p:spPr>
          <a:xfrm>
            <a:off x="176169" y="909574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60ED05F-4950-4D5E-9AAE-3B3D4A398C4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307FA2-374C-4A02-A371-6BBE78A8863A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92815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E81DEC-A77E-4869-B3B1-7CE86B7B10FC}"/>
              </a:ext>
            </a:extLst>
          </p:cNvPr>
          <p:cNvSpPr txBox="1">
            <a:spLocks/>
          </p:cNvSpPr>
          <p:nvPr/>
        </p:nvSpPr>
        <p:spPr>
          <a:xfrm>
            <a:off x="420489" y="1877428"/>
            <a:ext cx="10040582" cy="465220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Palatino Linotype" panose="02040502050505030304" pitchFamily="18" charset="0"/>
            </a:endParaRPr>
          </a:p>
          <a:p>
            <a:pPr marL="1320800" lvl="3" indent="0" algn="just">
              <a:buFont typeface="Arial" panose="020B0604020202020204" pitchFamily="34" charset="0"/>
              <a:buNone/>
            </a:pPr>
            <a:endParaRPr lang="en-US" sz="2000" dirty="0">
              <a:latin typeface="Palatino Linotype" panose="02040502050505030304" pitchFamily="18" charset="0"/>
            </a:endParaRPr>
          </a:p>
          <a:p>
            <a:pPr marL="1778000" lvl="4" indent="0" algn="just">
              <a:buNone/>
            </a:pPr>
            <a:endParaRPr lang="en-US" sz="2000" dirty="0"/>
          </a:p>
          <a:p>
            <a:pPr marL="1835150" lvl="3" indent="-514350" algn="just">
              <a:buFont typeface="Calibri" pitchFamily="-105" charset="0"/>
              <a:buAutoNum type="arabicPeriod"/>
            </a:pPr>
            <a:endParaRPr lang="en-US" sz="2000" dirty="0"/>
          </a:p>
          <a:p>
            <a:pPr marL="2292350" lvl="4" indent="-514350" algn="just">
              <a:buFont typeface="Calibri" pitchFamily="-105" charset="0"/>
              <a:buAutoNum type="arabicPeriod"/>
            </a:pPr>
            <a:endParaRPr lang="en-US" sz="2000" dirty="0"/>
          </a:p>
          <a:p>
            <a:pPr marL="1249363" lvl="2" indent="-514350" algn="just">
              <a:buFont typeface="Calibri" pitchFamily="-105" charset="0"/>
              <a:buAutoNum type="arabicPeriod"/>
            </a:pPr>
            <a:endParaRPr lang="en-US" dirty="0"/>
          </a:p>
          <a:p>
            <a:pPr marL="514350" indent="-514350" algn="just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FBDE340-8CBF-446D-B6C3-4470094D658C}"/>
              </a:ext>
            </a:extLst>
          </p:cNvPr>
          <p:cNvSpPr/>
          <p:nvPr/>
        </p:nvSpPr>
        <p:spPr>
          <a:xfrm>
            <a:off x="232351" y="1917705"/>
            <a:ext cx="10174806" cy="2270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Cycloalkanes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with more than three carbon atoms are </a:t>
            </a:r>
            <a:r>
              <a:rPr lang="en-US" sz="1600" b="1" dirty="0" err="1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nonplanar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and have “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puckered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”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conformations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In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cyclobutane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cyclopentane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, puckering allows the molecule to adopt the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most stable conformation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(with the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least strain energy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).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Puckering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introduces strain by making the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C-C-C angles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a little smaller than they would be if the molecules were planar; however,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less eclipsing 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of the adjacent </a:t>
            </a:r>
            <a:r>
              <a:rPr lang="en-US" sz="1600" b="1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hydrogens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defTabSz="977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Therefore, the molecule is flexible and shifts rapidly from one conformation to another. With little ring strain, </a:t>
            </a:r>
            <a:r>
              <a:rPr lang="en-US" sz="1600" b="1" dirty="0" err="1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cyclopentane</a:t>
            </a:r>
            <a:r>
              <a:rPr lang="en-US" sz="16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is almost as stable as cyclohexane.</a:t>
            </a:r>
          </a:p>
        </p:txBody>
      </p:sp>
      <p:grpSp>
        <p:nvGrpSpPr>
          <p:cNvPr id="8" name="Group 28">
            <a:extLst>
              <a:ext uri="{FF2B5EF4-FFF2-40B4-BE49-F238E27FC236}">
                <a16:creationId xmlns:a16="http://schemas.microsoft.com/office/drawing/2014/main" id="{17C818E9-8B24-4371-874B-A6031727008C}"/>
              </a:ext>
            </a:extLst>
          </p:cNvPr>
          <p:cNvGrpSpPr/>
          <p:nvPr/>
        </p:nvGrpSpPr>
        <p:grpSpPr>
          <a:xfrm>
            <a:off x="1810793" y="4363936"/>
            <a:ext cx="9099418" cy="2400163"/>
            <a:chOff x="9086" y="4240773"/>
            <a:chExt cx="9099418" cy="2400163"/>
          </a:xfrm>
        </p:grpSpPr>
        <p:grpSp>
          <p:nvGrpSpPr>
            <p:cNvPr id="9" name="Group 4">
              <a:extLst>
                <a:ext uri="{FF2B5EF4-FFF2-40B4-BE49-F238E27FC236}">
                  <a16:creationId xmlns:a16="http://schemas.microsoft.com/office/drawing/2014/main" id="{88B9F271-4EDD-4C55-A7D8-DF4431C71BBF}"/>
                </a:ext>
              </a:extLst>
            </p:cNvPr>
            <p:cNvGrpSpPr/>
            <p:nvPr/>
          </p:nvGrpSpPr>
          <p:grpSpPr>
            <a:xfrm>
              <a:off x="1187624" y="4404080"/>
              <a:ext cx="3564547" cy="1486029"/>
              <a:chOff x="399108" y="4785849"/>
              <a:chExt cx="3564547" cy="1486029"/>
            </a:xfrm>
          </p:grpSpPr>
          <p:pic>
            <p:nvPicPr>
              <p:cNvPr id="16" name="Picture 6" descr="Screen Clipping">
                <a:extLst>
                  <a:ext uri="{FF2B5EF4-FFF2-40B4-BE49-F238E27FC236}">
                    <a16:creationId xmlns:a16="http://schemas.microsoft.com/office/drawing/2014/main" id="{3E993CDF-4BD5-4220-A16E-292A38EE8E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87110" y="4937012"/>
                <a:ext cx="1676545" cy="1112616"/>
              </a:xfrm>
              <a:prstGeom prst="rect">
                <a:avLst/>
              </a:prstGeom>
            </p:spPr>
          </p:pic>
          <p:pic>
            <p:nvPicPr>
              <p:cNvPr id="17" name="Picture 7" descr="Screen Clipping">
                <a:extLst>
                  <a:ext uri="{FF2B5EF4-FFF2-40B4-BE49-F238E27FC236}">
                    <a16:creationId xmlns:a16="http://schemas.microsoft.com/office/drawing/2014/main" id="{1610D226-9907-4416-BECB-DAC40A5187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9108" y="4785849"/>
                <a:ext cx="1981372" cy="1486029"/>
              </a:xfrm>
              <a:prstGeom prst="rect">
                <a:avLst/>
              </a:prstGeom>
            </p:spPr>
          </p:pic>
        </p:grpSp>
        <p:grpSp>
          <p:nvGrpSpPr>
            <p:cNvPr id="10" name="Group 27">
              <a:extLst>
                <a:ext uri="{FF2B5EF4-FFF2-40B4-BE49-F238E27FC236}">
                  <a16:creationId xmlns:a16="http://schemas.microsoft.com/office/drawing/2014/main" id="{40378A1A-5DED-4ECB-8A31-789632270AB3}"/>
                </a:ext>
              </a:extLst>
            </p:cNvPr>
            <p:cNvGrpSpPr/>
            <p:nvPr/>
          </p:nvGrpSpPr>
          <p:grpSpPr>
            <a:xfrm>
              <a:off x="5056997" y="4240773"/>
              <a:ext cx="4051507" cy="1745131"/>
              <a:chOff x="5056997" y="4240773"/>
              <a:chExt cx="4051507" cy="1745131"/>
            </a:xfrm>
          </p:grpSpPr>
          <p:pic>
            <p:nvPicPr>
              <p:cNvPr id="14" name="Picture 10" descr="Screen Clipping">
                <a:extLst>
                  <a:ext uri="{FF2B5EF4-FFF2-40B4-BE49-F238E27FC236}">
                    <a16:creationId xmlns:a16="http://schemas.microsoft.com/office/drawing/2014/main" id="{E2227397-0B8F-49BE-82C0-A6439AF1BD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81"/>
              <a:stretch/>
            </p:blipFill>
            <p:spPr>
              <a:xfrm>
                <a:off x="7343195" y="4414260"/>
                <a:ext cx="1765309" cy="1394581"/>
              </a:xfrm>
              <a:prstGeom prst="rect">
                <a:avLst/>
              </a:prstGeom>
            </p:spPr>
          </p:pic>
          <p:pic>
            <p:nvPicPr>
              <p:cNvPr id="15" name="Picture 11" descr="Screen Clipping">
                <a:extLst>
                  <a:ext uri="{FF2B5EF4-FFF2-40B4-BE49-F238E27FC236}">
                    <a16:creationId xmlns:a16="http://schemas.microsoft.com/office/drawing/2014/main" id="{75B741F3-D0EA-4297-85EA-4EE56589F8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56997" y="4240773"/>
                <a:ext cx="2286198" cy="1745131"/>
              </a:xfrm>
              <a:prstGeom prst="rect">
                <a:avLst/>
              </a:prstGeom>
            </p:spPr>
          </p:pic>
        </p:grpSp>
        <p:pic>
          <p:nvPicPr>
            <p:cNvPr id="11" name="Picture 24" descr="Screen Clipping">
              <a:extLst>
                <a:ext uri="{FF2B5EF4-FFF2-40B4-BE49-F238E27FC236}">
                  <a16:creationId xmlns:a16="http://schemas.microsoft.com/office/drawing/2014/main" id="{4CCEE829-6AA4-40A0-B8E9-A15903B7EE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"/>
            <a:stretch/>
          </p:blipFill>
          <p:spPr>
            <a:xfrm>
              <a:off x="9086" y="5848387"/>
              <a:ext cx="1751092" cy="792549"/>
            </a:xfrm>
            <a:prstGeom prst="rect">
              <a:avLst/>
            </a:prstGeom>
          </p:spPr>
        </p:pic>
        <p:pic>
          <p:nvPicPr>
            <p:cNvPr id="12" name="Picture 25" descr="Screen Clipping">
              <a:extLst>
                <a:ext uri="{FF2B5EF4-FFF2-40B4-BE49-F238E27FC236}">
                  <a16:creationId xmlns:a16="http://schemas.microsoft.com/office/drawing/2014/main" id="{A4FC25A7-2D0C-4B8A-89CA-4C2B1F6CB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3353" y="5931375"/>
              <a:ext cx="876376" cy="632515"/>
            </a:xfrm>
            <a:prstGeom prst="rect">
              <a:avLst/>
            </a:prstGeom>
          </p:spPr>
        </p:pic>
        <p:pic>
          <p:nvPicPr>
            <p:cNvPr id="13" name="Picture 26" descr="Screen Clipping">
              <a:extLst>
                <a:ext uri="{FF2B5EF4-FFF2-40B4-BE49-F238E27FC236}">
                  <a16:creationId xmlns:a16="http://schemas.microsoft.com/office/drawing/2014/main" id="{9695D766-DA80-4B6D-9FC3-654B2F07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1350" y="5927445"/>
              <a:ext cx="990686" cy="685859"/>
            </a:xfrm>
            <a:prstGeom prst="rect">
              <a:avLst/>
            </a:prstGeom>
          </p:spPr>
        </p:pic>
      </p:grpSp>
      <p:sp>
        <p:nvSpPr>
          <p:cNvPr id="18" name="TextBox 1">
            <a:extLst>
              <a:ext uri="{FF2B5EF4-FFF2-40B4-BE49-F238E27FC236}">
                <a16:creationId xmlns:a16="http://schemas.microsoft.com/office/drawing/2014/main" id="{134FCE88-121E-45E3-8E64-0D91FE1E85EB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CA1E9E0E-CE3E-4266-A158-DDF56E190E1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pic>
        <p:nvPicPr>
          <p:cNvPr id="20" name="Picture 16">
            <a:extLst>
              <a:ext uri="{FF2B5EF4-FFF2-40B4-BE49-F238E27FC236}">
                <a16:creationId xmlns:a16="http://schemas.microsoft.com/office/drawing/2014/main" id="{DD300116-2DF3-4258-82C6-BB1EF63D23C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cxnSp>
        <p:nvCxnSpPr>
          <p:cNvPr id="21" name="Straight Connector 5">
            <a:extLst>
              <a:ext uri="{FF2B5EF4-FFF2-40B4-BE49-F238E27FC236}">
                <a16:creationId xmlns:a16="http://schemas.microsoft.com/office/drawing/2014/main" id="{69B07DB8-908A-41DB-895C-28C9D2844B3B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">
            <a:extLst>
              <a:ext uri="{FF2B5EF4-FFF2-40B4-BE49-F238E27FC236}">
                <a16:creationId xmlns:a16="http://schemas.microsoft.com/office/drawing/2014/main" id="{B69213C5-3B54-4907-8C35-9C08F6BDF862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82059DCB-AD51-41D3-AE21-D0732817E759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CAEAA6FF-5148-48C7-8996-91AF7811D87D}"/>
              </a:ext>
            </a:extLst>
          </p:cNvPr>
          <p:cNvSpPr txBox="1"/>
          <p:nvPr/>
        </p:nvSpPr>
        <p:spPr>
          <a:xfrm>
            <a:off x="161098" y="1443304"/>
            <a:ext cx="774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2.4.3.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Conformational Analysis Cycloalkanes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361FCE8F-A805-4515-95A3-60F96316105C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09492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B5CB533-0FB5-4FB4-AAC7-39C5502D7C02}"/>
              </a:ext>
            </a:extLst>
          </p:cNvPr>
          <p:cNvSpPr txBox="1">
            <a:spLocks/>
          </p:cNvSpPr>
          <p:nvPr/>
        </p:nvSpPr>
        <p:spPr>
          <a:xfrm>
            <a:off x="176169" y="1475785"/>
            <a:ext cx="8652681" cy="4652206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70C0"/>
              </a:solidFill>
              <a:latin typeface="Palatino Linotype" panose="02040502050505030304" pitchFamily="18" charset="0"/>
            </a:endParaRPr>
          </a:p>
          <a:p>
            <a:pPr marL="514350" indent="-514350" algn="just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1A8C1FD-4E5E-420F-AA94-DB207FA82D90}"/>
              </a:ext>
            </a:extLst>
          </p:cNvPr>
          <p:cNvSpPr txBox="1"/>
          <p:nvPr/>
        </p:nvSpPr>
        <p:spPr>
          <a:xfrm>
            <a:off x="100668" y="1845117"/>
            <a:ext cx="9110444" cy="3378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Six-membered rings or Cyclohexane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are rather special and have been studied in great detail because they are very common in nature.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Cyclohexane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more stable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and it has several conformations that are important for us to consider :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most stable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conformation of cyclohexane is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chair conformation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In a chair conformation all of the carbon–carbon bond angles are 109.5°, and are thereby free of ring strain.</a:t>
            </a:r>
          </a:p>
          <a:p>
            <a:pPr marL="914400" marR="0" lvl="1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By partial rotations about the carbon–carbon single bonds of the ring, the chair conformation can assume another shape called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boat conformation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D7D4B812-7341-42E9-B434-A21CF3AFEEBD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1B2B8533-A73C-44A6-B7FE-DA28B50F3A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pic>
        <p:nvPicPr>
          <p:cNvPr id="9" name="Picture 16">
            <a:extLst>
              <a:ext uri="{FF2B5EF4-FFF2-40B4-BE49-F238E27FC236}">
                <a16:creationId xmlns:a16="http://schemas.microsoft.com/office/drawing/2014/main" id="{1C14F796-4414-4D77-97B7-8FF71C97F3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cxnSp>
        <p:nvCxnSpPr>
          <p:cNvPr id="10" name="Straight Connector 5">
            <a:extLst>
              <a:ext uri="{FF2B5EF4-FFF2-40B4-BE49-F238E27FC236}">
                <a16:creationId xmlns:a16="http://schemas.microsoft.com/office/drawing/2014/main" id="{2DA23BE2-8290-4D6C-925A-5A3598DF53A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">
            <a:extLst>
              <a:ext uri="{FF2B5EF4-FFF2-40B4-BE49-F238E27FC236}">
                <a16:creationId xmlns:a16="http://schemas.microsoft.com/office/drawing/2014/main" id="{11C72E08-3294-4138-A1AE-72C6829A870C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0D0C45B7-1E78-4CEA-A7F0-674225E0DE64}"/>
              </a:ext>
            </a:extLst>
          </p:cNvPr>
          <p:cNvSpPr txBox="1"/>
          <p:nvPr/>
        </p:nvSpPr>
        <p:spPr>
          <a:xfrm>
            <a:off x="176169" y="1009181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37D8708C-0E24-4230-BF63-442E51CCA2D2}"/>
              </a:ext>
            </a:extLst>
          </p:cNvPr>
          <p:cNvSpPr txBox="1"/>
          <p:nvPr/>
        </p:nvSpPr>
        <p:spPr>
          <a:xfrm>
            <a:off x="161100" y="1355995"/>
            <a:ext cx="774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2.4.3.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Conformational Analysis Cycloalkanes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2712A0-BD7A-4662-A257-4705AD617862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12970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205" y="1463152"/>
            <a:ext cx="4983912" cy="1676545"/>
          </a:xfrm>
          <a:prstGeom prst="rect">
            <a:avLst/>
          </a:prstGeom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02018" y="2392933"/>
            <a:ext cx="50405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en-US" altLang="ar-SA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Chair conformation (most stable) </a:t>
            </a:r>
            <a:endParaRPr lang="ar-SA" sz="1600" b="1" dirty="0">
              <a:solidFill>
                <a:srgbClr val="0070C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225068" y="3441338"/>
            <a:ext cx="1923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/>
            <a:r>
              <a:rPr lang="en-US" altLang="ar-SA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Boat conformation</a:t>
            </a:r>
            <a:endParaRPr lang="ar-SA" altLang="ar-SA" sz="1600" b="1" dirty="0">
              <a:solidFill>
                <a:srgbClr val="0070C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364656" y="3251768"/>
            <a:ext cx="5250296" cy="1508891"/>
            <a:chOff x="1979712" y="3952765"/>
            <a:chExt cx="5250296" cy="1508891"/>
          </a:xfrm>
        </p:grpSpPr>
        <p:pic>
          <p:nvPicPr>
            <p:cNvPr id="10" name="Picture 9" descr="Screen Clippi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9712" y="3952765"/>
              <a:ext cx="2316681" cy="1508891"/>
            </a:xfrm>
            <a:prstGeom prst="rect">
              <a:avLst/>
            </a:prstGeom>
          </p:spPr>
        </p:pic>
        <p:pic>
          <p:nvPicPr>
            <p:cNvPr id="11" name="Picture 10" descr="Screen Clippi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9051" y="3952765"/>
              <a:ext cx="2270957" cy="1463167"/>
            </a:xfrm>
            <a:prstGeom prst="rect">
              <a:avLst/>
            </a:prstGeom>
          </p:spPr>
        </p:pic>
      </p:grpSp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354" y="2708534"/>
            <a:ext cx="533446" cy="75444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26565" y="4736920"/>
            <a:ext cx="107319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In the chair conformation, the hydrogens in cyclohexane fall into two sets, called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axial (a)</a:t>
            </a:r>
            <a:r>
              <a:rPr lang="en-US" sz="1600" b="1" dirty="0">
                <a:solidFill>
                  <a:srgbClr val="C000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equatorial (e)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4"/>
          <a:stretch/>
        </p:blipFill>
        <p:spPr>
          <a:xfrm>
            <a:off x="2544402" y="5137946"/>
            <a:ext cx="5667750" cy="1692431"/>
          </a:xfrm>
          <a:prstGeom prst="rect">
            <a:avLst/>
          </a:prstGeom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5AFE0274-519F-4791-B784-4D53858D50C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E721C16B-D755-4098-9654-7EBEE0545832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18" name="Straight Connector 5">
            <a:extLst>
              <a:ext uri="{FF2B5EF4-FFF2-40B4-BE49-F238E27FC236}">
                <a16:creationId xmlns:a16="http://schemas.microsoft.com/office/drawing/2014/main" id="{CA7F17B3-2F8A-4520-B10B-FBFB90FF7961}"/>
              </a:ext>
            </a:extLst>
          </p:cNvPr>
          <p:cNvCxnSpPr>
            <a:cxnSpLocks/>
          </p:cNvCxnSpPr>
          <p:nvPr/>
        </p:nvCxnSpPr>
        <p:spPr>
          <a:xfrm>
            <a:off x="215719" y="546961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6">
            <a:extLst>
              <a:ext uri="{FF2B5EF4-FFF2-40B4-BE49-F238E27FC236}">
                <a16:creationId xmlns:a16="http://schemas.microsoft.com/office/drawing/2014/main" id="{8D96DE62-C11E-4095-BF6F-ABE90C4F74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22" name="TextBox 3">
            <a:extLst>
              <a:ext uri="{FF2B5EF4-FFF2-40B4-BE49-F238E27FC236}">
                <a16:creationId xmlns:a16="http://schemas.microsoft.com/office/drawing/2014/main" id="{3C96D991-EA74-4AE5-BDE8-90FC533FE1E2}"/>
              </a:ext>
            </a:extLst>
          </p:cNvPr>
          <p:cNvSpPr txBox="1"/>
          <p:nvPr/>
        </p:nvSpPr>
        <p:spPr>
          <a:xfrm>
            <a:off x="161099" y="618745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7FB9B894-3407-4FAE-A4ED-C00BCAE3DC3E}"/>
              </a:ext>
            </a:extLst>
          </p:cNvPr>
          <p:cNvSpPr txBox="1"/>
          <p:nvPr/>
        </p:nvSpPr>
        <p:spPr>
          <a:xfrm>
            <a:off x="161099" y="964757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06F3A655-449E-42CB-91F9-D3845EF9A632}"/>
              </a:ext>
            </a:extLst>
          </p:cNvPr>
          <p:cNvSpPr txBox="1"/>
          <p:nvPr/>
        </p:nvSpPr>
        <p:spPr>
          <a:xfrm>
            <a:off x="161099" y="1256813"/>
            <a:ext cx="7746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2.4.3. Conformational Isomerism: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Conformational Analysis Cycloalkanes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95C9E18E-6A31-41E1-862A-5250C2B8A7CB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219075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C1D5F7-FD8E-4AA1-9512-963BDFBA2536}"/>
              </a:ext>
            </a:extLst>
          </p:cNvPr>
          <p:cNvSpPr txBox="1"/>
          <p:nvPr/>
        </p:nvSpPr>
        <p:spPr>
          <a:xfrm>
            <a:off x="101988" y="1750997"/>
            <a:ext cx="610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b="1" i="0" u="none" strike="noStrike" baseline="0" dirty="0">
                <a:solidFill>
                  <a:srgbClr val="0070C0"/>
                </a:solidFill>
                <a:latin typeface="intirb"/>
                <a:cs typeface="+mj-cs"/>
              </a:rPr>
              <a:t> </a:t>
            </a:r>
            <a:r>
              <a:rPr lang="en-GB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+mj-cs"/>
              </a:rPr>
              <a:t>Chiral and Achiral Molecules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CC1000-19F1-45F1-B1A2-2B5AA585B772}"/>
              </a:ext>
            </a:extLst>
          </p:cNvPr>
          <p:cNvSpPr txBox="1"/>
          <p:nvPr/>
        </p:nvSpPr>
        <p:spPr>
          <a:xfrm>
            <a:off x="161099" y="2066142"/>
            <a:ext cx="6011102" cy="2030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Although everything has a mirror image, mirror images may or may not 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be superimposable</a:t>
            </a:r>
            <a:r>
              <a:rPr lang="en-US" altLang="en-US" sz="1600" b="1" dirty="0">
                <a:latin typeface="Palatino Linotype" panose="02040502050505030304" pitchFamily="18" charset="0"/>
              </a:rPr>
              <a:t>. </a:t>
            </a:r>
          </a:p>
          <a:p>
            <a:pPr algn="just">
              <a:lnSpc>
                <a:spcPct val="200000"/>
              </a:lnSpc>
              <a:spcBef>
                <a:spcPct val="15000"/>
              </a:spcBef>
              <a:buFontTx/>
              <a:buChar char="•"/>
            </a:pPr>
            <a:r>
              <a:rPr lang="en-US" altLang="en-US" sz="1600" b="1" dirty="0">
                <a:latin typeface="Palatino Linotype" panose="02040502050505030304" pitchFamily="18" charset="0"/>
              </a:rPr>
              <a:t>Some molecules are like hands. Left and right hands are mirror images, but they are not identical, or 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superimposable</a:t>
            </a:r>
            <a:r>
              <a:rPr lang="en-US" altLang="en-US" sz="1600" b="1" dirty="0">
                <a:latin typeface="Palatino Linotype" panose="02040502050505030304" pitchFamily="18" charset="0"/>
              </a:rPr>
              <a:t>. 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293B47A0-6F3A-4FBA-A0E2-3C17E80B13C4}"/>
              </a:ext>
            </a:extLst>
          </p:cNvPr>
          <p:cNvSpPr txBox="1"/>
          <p:nvPr/>
        </p:nvSpPr>
        <p:spPr>
          <a:xfrm>
            <a:off x="90792" y="13111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10" name="Straight Connector 5">
            <a:extLst>
              <a:ext uri="{FF2B5EF4-FFF2-40B4-BE49-F238E27FC236}">
                <a16:creationId xmlns:a16="http://schemas.microsoft.com/office/drawing/2014/main" id="{710E8E92-26C0-4B30-B87B-66D0714DDE03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>
            <a:extLst>
              <a:ext uri="{FF2B5EF4-FFF2-40B4-BE49-F238E27FC236}">
                <a16:creationId xmlns:a16="http://schemas.microsoft.com/office/drawing/2014/main" id="{6E03144F-5916-4F64-A0CA-8B428BB103A6}"/>
              </a:ext>
            </a:extLst>
          </p:cNvPr>
          <p:cNvSpPr txBox="1"/>
          <p:nvPr/>
        </p:nvSpPr>
        <p:spPr>
          <a:xfrm>
            <a:off x="126790" y="717105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4A037187-9C19-4802-8B79-535C31C2A3FC}"/>
              </a:ext>
            </a:extLst>
          </p:cNvPr>
          <p:cNvSpPr txBox="1"/>
          <p:nvPr/>
        </p:nvSpPr>
        <p:spPr>
          <a:xfrm>
            <a:off x="161099" y="149450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E34803CE-7085-440F-A2B1-66E95EDF0DF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460C43B2-FF5D-416F-96D0-5F717B1EF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760" y="3831717"/>
            <a:ext cx="2074985" cy="1567543"/>
          </a:xfrm>
          <a:prstGeom prst="rect">
            <a:avLst/>
          </a:prstGeom>
        </p:spPr>
      </p:pic>
      <p:sp>
        <p:nvSpPr>
          <p:cNvPr id="24" name="مربع نص 23">
            <a:extLst>
              <a:ext uri="{FF2B5EF4-FFF2-40B4-BE49-F238E27FC236}">
                <a16:creationId xmlns:a16="http://schemas.microsoft.com/office/drawing/2014/main" id="{3D6D0870-8CB3-4C0D-B5F0-7FD31090E843}"/>
              </a:ext>
            </a:extLst>
          </p:cNvPr>
          <p:cNvSpPr txBox="1"/>
          <p:nvPr/>
        </p:nvSpPr>
        <p:spPr>
          <a:xfrm>
            <a:off x="8189355" y="5555928"/>
            <a:ext cx="639848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The glass and its mirror image are superposable.</a:t>
            </a:r>
            <a:endParaRPr lang="ar-SA" sz="1000" dirty="0">
              <a:latin typeface="Palatino Linotype" panose="02040502050505030304" pitchFamily="18" charset="0"/>
            </a:endParaRPr>
          </a:p>
        </p:txBody>
      </p:sp>
      <p:pic>
        <p:nvPicPr>
          <p:cNvPr id="25" name="Picture 7">
            <a:extLst>
              <a:ext uri="{FF2B5EF4-FFF2-40B4-BE49-F238E27FC236}">
                <a16:creationId xmlns:a16="http://schemas.microsoft.com/office/drawing/2014/main" id="{2367AADB-CD6B-459D-8FE7-ABD1C41CA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53" y="1640825"/>
            <a:ext cx="5292000" cy="205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3">
            <a:extLst>
              <a:ext uri="{FF2B5EF4-FFF2-40B4-BE49-F238E27FC236}">
                <a16:creationId xmlns:a16="http://schemas.microsoft.com/office/drawing/2014/main" id="{5B06AE01-B7B1-47F5-85D4-5A97A2962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176303"/>
            <a:ext cx="6212274" cy="271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Other molecules are like glass. Two glasses are mirror images that are superimposable. A glass and its mirror image are identical.</a:t>
            </a:r>
          </a:p>
          <a:p>
            <a:pPr algn="just" eaLnBrk="1" hangingPunct="1">
              <a:lnSpc>
                <a:spcPct val="15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 molecule or object that is superimposable on its mirror image is said to be 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achiral</a:t>
            </a:r>
            <a:r>
              <a:rPr lang="en-US" altLang="en-US" sz="1600" b="1" dirty="0">
                <a:latin typeface="Palatino Linotype" panose="02040502050505030304" pitchFamily="18" charset="0"/>
              </a:rPr>
              <a:t>. </a:t>
            </a:r>
          </a:p>
          <a:p>
            <a:pPr algn="just" eaLnBrk="1" hangingPunct="1">
              <a:lnSpc>
                <a:spcPct val="15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 molecule or object that is not superimposable on its mirror image is said to be chiral.</a:t>
            </a:r>
          </a:p>
        </p:txBody>
      </p:sp>
      <p:pic>
        <p:nvPicPr>
          <p:cNvPr id="29" name="Picture 16">
            <a:extLst>
              <a:ext uri="{FF2B5EF4-FFF2-40B4-BE49-F238E27FC236}">
                <a16:creationId xmlns:a16="http://schemas.microsoft.com/office/drawing/2014/main" id="{E986DF62-1F43-4472-BF8F-A74FB5376F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id="{0F146525-990D-4B5D-8269-34FBE4AC114F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436962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7C9C92D-9C0B-4214-90AD-9D089A72EC9B}"/>
              </a:ext>
            </a:extLst>
          </p:cNvPr>
          <p:cNvSpPr txBox="1"/>
          <p:nvPr/>
        </p:nvSpPr>
        <p:spPr>
          <a:xfrm>
            <a:off x="0" y="83236"/>
            <a:ext cx="943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Chapter 2: </a:t>
            </a:r>
            <a:r>
              <a:rPr lang="en-AU" sz="2400" b="1" i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Configuration Isomers: Optical isomerism and Chirality</a:t>
            </a:r>
            <a:endParaRPr lang="en-US" sz="2400" i="1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46819FEF-0292-4CB2-808D-E224E8765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700" y="2606886"/>
            <a:ext cx="6312178" cy="1440000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58F5357F-EEE8-43F9-BB26-A3E9DB25296B}"/>
              </a:ext>
            </a:extLst>
          </p:cNvPr>
          <p:cNvSpPr txBox="1"/>
          <p:nvPr/>
        </p:nvSpPr>
        <p:spPr>
          <a:xfrm>
            <a:off x="294089" y="2209503"/>
            <a:ext cx="1136660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Calibri" pitchFamily="34" charset="0"/>
              </a:rPr>
              <a:t>Enantiomers:</a:t>
            </a:r>
            <a:r>
              <a:rPr lang="en-US" alt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Calibri" pitchFamily="34" charset="0"/>
              </a:rPr>
              <a:t> </a:t>
            </a:r>
            <a:r>
              <a:rPr lang="en-US" altLang="en-US" sz="1600" b="1" dirty="0">
                <a:latin typeface="Palatino Linotype" panose="02040502050505030304" pitchFamily="18" charset="0"/>
                <a:cs typeface="Calibri" pitchFamily="34" charset="0"/>
              </a:rPr>
              <a:t>stereoisomers that are </a:t>
            </a:r>
            <a:r>
              <a:rPr lang="en-US" altLang="en-US" sz="1600" b="1" dirty="0" err="1">
                <a:latin typeface="Palatino Linotype" panose="02040502050505030304" pitchFamily="18" charset="0"/>
                <a:cs typeface="Calibri" pitchFamily="34" charset="0"/>
              </a:rPr>
              <a:t>nonsuperimposible</a:t>
            </a:r>
            <a:r>
              <a:rPr lang="en-US" altLang="en-US" sz="1600" b="1" dirty="0">
                <a:latin typeface="Palatino Linotype" panose="02040502050505030304" pitchFamily="18" charset="0"/>
                <a:cs typeface="Calibri" pitchFamily="34" charset="0"/>
              </a:rPr>
              <a:t> mirror images; only properties that differ are direction (+ or -) of optical rotation.</a:t>
            </a: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C749B70B-DD7D-42FA-8D59-A1423BD8D40E}"/>
              </a:ext>
            </a:extLst>
          </p:cNvPr>
          <p:cNvSpPr/>
          <p:nvPr/>
        </p:nvSpPr>
        <p:spPr>
          <a:xfrm>
            <a:off x="294089" y="1811440"/>
            <a:ext cx="10109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TW" sz="1600" b="1" dirty="0">
                <a:latin typeface="Palatino Linotype" panose="02040502050505030304" pitchFamily="18" charset="0"/>
                <a:cs typeface="Calibri" pitchFamily="34" charset="0"/>
              </a:rPr>
              <a:t>Chiral compound and its mirror image are called enantiomers. 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893B44E-B107-4FC6-9E70-40EAF3842180}"/>
              </a:ext>
            </a:extLst>
          </p:cNvPr>
          <p:cNvSpPr txBox="1"/>
          <p:nvPr/>
        </p:nvSpPr>
        <p:spPr>
          <a:xfrm>
            <a:off x="3468577" y="4021399"/>
            <a:ext cx="80785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1" u="none" strike="noStrike" baseline="0" dirty="0">
                <a:latin typeface="Palatino Linotype" panose="02040502050505030304" pitchFamily="18" charset="0"/>
              </a:rPr>
              <a:t>a</a:t>
            </a:r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) Three-dimensional drawings of the 2-butanol enantiomers I and II.</a:t>
            </a:r>
          </a:p>
          <a:p>
            <a:pPr algn="l"/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(</a:t>
            </a:r>
            <a:r>
              <a:rPr lang="en-US" sz="1000" b="0" i="1" u="none" strike="noStrike" baseline="0" dirty="0">
                <a:latin typeface="Palatino Linotype" panose="02040502050505030304" pitchFamily="18" charset="0"/>
              </a:rPr>
              <a:t>b</a:t>
            </a:r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) Models of the 2-butanol enantiomers. (</a:t>
            </a:r>
            <a:r>
              <a:rPr lang="en-US" sz="1000" b="0" i="1" u="none" strike="noStrike" baseline="0" dirty="0">
                <a:latin typeface="Palatino Linotype" panose="02040502050505030304" pitchFamily="18" charset="0"/>
              </a:rPr>
              <a:t>c</a:t>
            </a:r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) An unsuccessful attempt to superpose</a:t>
            </a:r>
          </a:p>
          <a:p>
            <a:pPr algn="l"/>
            <a:r>
              <a:rPr lang="en-US" sz="1000" b="0" i="0" u="none" strike="noStrike" baseline="0" dirty="0">
                <a:latin typeface="Palatino Linotype" panose="02040502050505030304" pitchFamily="18" charset="0"/>
              </a:rPr>
              <a:t>models of I and II</a:t>
            </a:r>
            <a:endParaRPr lang="ar-SA" sz="1000" dirty="0">
              <a:latin typeface="Palatino Linotype" panose="02040502050505030304" pitchFamily="18" charset="0"/>
            </a:endParaRPr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44969025-93B9-43D2-8842-1DE19F71B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611" y="4647639"/>
            <a:ext cx="6516000" cy="2101090"/>
          </a:xfrm>
          <a:prstGeom prst="rect">
            <a:avLst/>
          </a:prstGeom>
        </p:spPr>
      </p:pic>
      <p:pic>
        <p:nvPicPr>
          <p:cNvPr id="23" name="Picture 16">
            <a:extLst>
              <a:ext uri="{FF2B5EF4-FFF2-40B4-BE49-F238E27FC236}">
                <a16:creationId xmlns:a16="http://schemas.microsoft.com/office/drawing/2014/main" id="{7DEAD870-2D3A-4887-9B59-984E2287F5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24" name="TextBox 3">
            <a:extLst>
              <a:ext uri="{FF2B5EF4-FFF2-40B4-BE49-F238E27FC236}">
                <a16:creationId xmlns:a16="http://schemas.microsoft.com/office/drawing/2014/main" id="{E5396A02-1BE9-48DB-9CB9-AEEB713013E3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B10E923A-395D-4BEE-B0FB-7D5F806A5CE7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77CB6D7C-1992-43EC-81DE-274D0C42989D}"/>
              </a:ext>
            </a:extLst>
          </p:cNvPr>
          <p:cNvSpPr txBox="1"/>
          <p:nvPr/>
        </p:nvSpPr>
        <p:spPr>
          <a:xfrm>
            <a:off x="161099" y="149450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7695E28C-627E-4940-A3A9-5AEBE71AF34A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8554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7C9C92D-9C0B-4214-90AD-9D089A72EC9B}"/>
              </a:ext>
            </a:extLst>
          </p:cNvPr>
          <p:cNvSpPr txBox="1"/>
          <p:nvPr/>
        </p:nvSpPr>
        <p:spPr>
          <a:xfrm>
            <a:off x="0" y="83236"/>
            <a:ext cx="943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Chapter 2: </a:t>
            </a:r>
            <a:r>
              <a:rPr lang="en-AU" sz="2400" b="1" i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Configuration Isomers: Optical isomerism and Chirality</a:t>
            </a:r>
            <a:endParaRPr lang="en-US" sz="2400" i="1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29E9C2A0-6FF6-460E-99D6-6E16B61EE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597" y="2517630"/>
            <a:ext cx="5436066" cy="4074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2013" indent="-4048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To locate a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center, examine each tetrahedral carbon atom in a molecule, and look at the four groups—not the four atoms bonded to it.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Always omit from consideration all C atoms that cannot be tetrahedral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centers. These include</a:t>
            </a:r>
          </a:p>
          <a:p>
            <a:pPr lvl="1" algn="just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CH</a:t>
            </a:r>
            <a:r>
              <a:rPr lang="en-US" altLang="en-US" sz="1600" b="1" baseline="-25000" dirty="0">
                <a:latin typeface="Palatino Linotype" panose="02040502050505030304" pitchFamily="18" charset="0"/>
              </a:rPr>
              <a:t>2</a:t>
            </a:r>
            <a:r>
              <a:rPr lang="en-US" altLang="en-US" sz="1600" b="1" dirty="0">
                <a:latin typeface="Palatino Linotype" panose="02040502050505030304" pitchFamily="18" charset="0"/>
              </a:rPr>
              <a:t> and CH</a:t>
            </a:r>
            <a:r>
              <a:rPr lang="en-US" altLang="en-US" sz="1600" b="1" baseline="-25000" dirty="0">
                <a:latin typeface="Palatino Linotype" panose="02040502050505030304" pitchFamily="18" charset="0"/>
              </a:rPr>
              <a:t>3</a:t>
            </a:r>
            <a:r>
              <a:rPr lang="en-US" altLang="en-US" sz="1600" b="1" dirty="0">
                <a:latin typeface="Palatino Linotype" panose="02040502050505030304" pitchFamily="18" charset="0"/>
              </a:rPr>
              <a:t> groups</a:t>
            </a:r>
          </a:p>
          <a:p>
            <a:pPr lvl="1" algn="just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Any </a:t>
            </a:r>
            <a:r>
              <a:rPr lang="en-US" altLang="en-US" sz="1600" b="1" i="1" dirty="0" err="1">
                <a:latin typeface="Palatino Linotype" panose="02040502050505030304" pitchFamily="18" charset="0"/>
              </a:rPr>
              <a:t>sp</a:t>
            </a:r>
            <a:r>
              <a:rPr lang="en-US" altLang="en-US" sz="1600" b="1" dirty="0">
                <a:latin typeface="Palatino Linotype" panose="02040502050505030304" pitchFamily="18" charset="0"/>
              </a:rPr>
              <a:t> or </a:t>
            </a:r>
            <a:r>
              <a:rPr lang="en-US" altLang="en-US" sz="1600" b="1" i="1" dirty="0">
                <a:latin typeface="Palatino Linotype" panose="02040502050505030304" pitchFamily="18" charset="0"/>
              </a:rPr>
              <a:t>sp</a:t>
            </a:r>
            <a:r>
              <a:rPr lang="en-US" altLang="en-US" sz="1600" b="1" baseline="30000" dirty="0">
                <a:latin typeface="Palatino Linotype" panose="02040502050505030304" pitchFamily="18" charset="0"/>
              </a:rPr>
              <a:t>2</a:t>
            </a:r>
            <a:r>
              <a:rPr lang="en-US" altLang="en-US" sz="1600" b="1" dirty="0">
                <a:latin typeface="Palatino Linotype" panose="02040502050505030304" pitchFamily="18" charset="0"/>
              </a:rPr>
              <a:t> hybridized C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9D55E2-F16E-40B4-90E0-8677BC8F1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773" y="3441426"/>
            <a:ext cx="6012000" cy="167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08_01-02UN">
            <a:extLst>
              <a:ext uri="{FF2B5EF4-FFF2-40B4-BE49-F238E27FC236}">
                <a16:creationId xmlns:a16="http://schemas.microsoft.com/office/drawing/2014/main" id="{C41D25EB-CDC9-4D41-B2B0-8BEF95357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220" y="5333575"/>
            <a:ext cx="6777378" cy="14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9">
            <a:extLst>
              <a:ext uri="{FF2B5EF4-FFF2-40B4-BE49-F238E27FC236}">
                <a16:creationId xmlns:a16="http://schemas.microsoft.com/office/drawing/2014/main" id="{84164AC9-F925-4535-9552-5F8095CB547B}"/>
              </a:ext>
            </a:extLst>
          </p:cNvPr>
          <p:cNvSpPr/>
          <p:nvPr/>
        </p:nvSpPr>
        <p:spPr>
          <a:xfrm>
            <a:off x="26726" y="1914008"/>
            <a:ext cx="1170409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Calibri" pitchFamily="34" charset="0"/>
              </a:rPr>
              <a:t>Asymmetric center (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Stereogenic Centers)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Calibri" pitchFamily="34" charset="0"/>
              </a:rPr>
              <a:t>: </a:t>
            </a:r>
            <a:r>
              <a:rPr lang="en-US" sz="1600" b="1" i="1" dirty="0">
                <a:latin typeface="Palatino Linotype" panose="02040502050505030304" pitchFamily="18" charset="0"/>
                <a:cs typeface="Calibri" pitchFamily="34" charset="0"/>
              </a:rPr>
              <a:t>sp</a:t>
            </a:r>
            <a:r>
              <a:rPr lang="en-US" sz="1600" b="1" i="1" baseline="30000" dirty="0">
                <a:latin typeface="Palatino Linotype" panose="02040502050505030304" pitchFamily="18" charset="0"/>
                <a:cs typeface="Calibri" pitchFamily="34" charset="0"/>
              </a:rPr>
              <a:t>3</a:t>
            </a:r>
            <a:r>
              <a:rPr lang="en-US" sz="1600" b="1" dirty="0">
                <a:latin typeface="Palatino Linotype" panose="02040502050505030304" pitchFamily="18" charset="0"/>
                <a:cs typeface="Calibri" pitchFamily="34" charset="0"/>
              </a:rPr>
              <a:t> carbon with four different groups attached.</a:t>
            </a:r>
          </a:p>
        </p:txBody>
      </p:sp>
      <p:pic>
        <p:nvPicPr>
          <p:cNvPr id="14" name="Picture 5" descr="08_01-01UN">
            <a:extLst>
              <a:ext uri="{FF2B5EF4-FFF2-40B4-BE49-F238E27FC236}">
                <a16:creationId xmlns:a16="http://schemas.microsoft.com/office/drawing/2014/main" id="{C9204D9E-F5DD-429C-AF2E-CEB03B565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773" y="1017026"/>
            <a:ext cx="1969009" cy="210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C44A9221-10D9-4507-B2BC-1CF395B1DE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B184EAF6-686E-4C9A-BD67-FA3175D90074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41AEDDAE-5446-4406-8E61-EDFBC4D65591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CF8781FB-1067-4A5F-A7E2-4276D98B36B2}"/>
              </a:ext>
            </a:extLst>
          </p:cNvPr>
          <p:cNvSpPr txBox="1"/>
          <p:nvPr/>
        </p:nvSpPr>
        <p:spPr>
          <a:xfrm>
            <a:off x="184665" y="149442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6CC53B4-57D5-4065-BCC2-3165787057B8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40958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7C9C92D-9C0B-4214-90AD-9D089A72EC9B}"/>
              </a:ext>
            </a:extLst>
          </p:cNvPr>
          <p:cNvSpPr txBox="1"/>
          <p:nvPr/>
        </p:nvSpPr>
        <p:spPr>
          <a:xfrm>
            <a:off x="0" y="83236"/>
            <a:ext cx="9432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Chapter 2: </a:t>
            </a:r>
            <a:r>
              <a:rPr lang="en-AU" sz="2400" b="1" i="1" dirty="0"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Configuration Isomers: Optical isomerism and Chirality</a:t>
            </a:r>
            <a:endParaRPr lang="en-US" sz="2400" i="1" dirty="0"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AC8EEAD3-46F5-4998-A56E-02C0E57DD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1" y="1863759"/>
            <a:ext cx="7038857" cy="411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3838" indent="-2238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In general, a molecule with no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centers will not be chiral. 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With one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center, a molecule will always be chiral.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With two or more </a:t>
            </a:r>
            <a:r>
              <a:rPr lang="en-US" altLang="en-US" sz="1600" b="1" dirty="0" err="1">
                <a:latin typeface="Palatino Linotype" panose="02040502050505030304" pitchFamily="18" charset="0"/>
              </a:rPr>
              <a:t>stereogenic</a:t>
            </a:r>
            <a:r>
              <a:rPr lang="en-US" altLang="en-US" sz="1600" b="1" dirty="0">
                <a:latin typeface="Palatino Linotype" panose="02040502050505030304" pitchFamily="18" charset="0"/>
              </a:rPr>
              <a:t> centers, a molecule may or may not be chiral.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latin typeface="Palatino Linotype" panose="02040502050505030304" pitchFamily="18" charset="0"/>
              </a:rPr>
              <a:t>Achiral molecules usually contain a 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plane of symmetry </a:t>
            </a:r>
            <a:r>
              <a:rPr lang="en-US" altLang="en-US" sz="1600" b="1" dirty="0">
                <a:latin typeface="Palatino Linotype" panose="02040502050505030304" pitchFamily="18" charset="0"/>
              </a:rPr>
              <a:t>but chiral molecules do not. </a:t>
            </a:r>
          </a:p>
          <a:p>
            <a:pPr algn="just" eaLnBrk="1" hangingPunct="1">
              <a:lnSpc>
                <a:spcPct val="200000"/>
              </a:lnSpc>
              <a:spcBef>
                <a:spcPct val="15000"/>
              </a:spcBef>
              <a:buFont typeface="Wingdings" panose="05000000000000000000" pitchFamily="2" charset="2"/>
              <a:buChar char="§"/>
            </a:pP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A plane of symmetry is a mirror plane </a:t>
            </a:r>
            <a:r>
              <a:rPr lang="en-US" altLang="en-US" sz="1600" b="1" dirty="0">
                <a:latin typeface="Palatino Linotype" panose="02040502050505030304" pitchFamily="18" charset="0"/>
              </a:rPr>
              <a:t>that cuts the molecule in half, so that one half of the molecule is a reflection of the other half.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BBD02964-60A6-454C-BAD4-F344292F3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855" y="2280630"/>
            <a:ext cx="4067743" cy="2191056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47174A92-BFE3-48A2-AB0C-7E40CC9331AB}"/>
              </a:ext>
            </a:extLst>
          </p:cNvPr>
          <p:cNvSpPr txBox="1"/>
          <p:nvPr/>
        </p:nvSpPr>
        <p:spPr>
          <a:xfrm>
            <a:off x="7611580" y="4655742"/>
            <a:ext cx="37770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1" i="1" u="none" strike="noStrike" baseline="0" dirty="0">
                <a:latin typeface="Palatino Linotype" panose="02040502050505030304" pitchFamily="18" charset="0"/>
              </a:rPr>
              <a:t>a</a:t>
            </a:r>
            <a:r>
              <a:rPr lang="en-US" sz="1000" b="1" i="0" u="none" strike="noStrike" baseline="0" dirty="0">
                <a:latin typeface="Palatino Linotype" panose="02040502050505030304" pitchFamily="18" charset="0"/>
              </a:rPr>
              <a:t>) 2-Chloropropane has a plane of symmetry and is achiral. (</a:t>
            </a:r>
            <a:r>
              <a:rPr lang="en-US" sz="1000" b="1" i="1" u="none" strike="noStrike" baseline="0" dirty="0">
                <a:latin typeface="Palatino Linotype" panose="02040502050505030304" pitchFamily="18" charset="0"/>
              </a:rPr>
              <a:t>b</a:t>
            </a:r>
            <a:r>
              <a:rPr lang="en-US" sz="1000" b="1" i="0" u="none" strike="noStrike" baseline="0" dirty="0">
                <a:latin typeface="Palatino Linotype" panose="02040502050505030304" pitchFamily="18" charset="0"/>
              </a:rPr>
              <a:t>) 2-Chlorobutane does not possess a plane of symmetry and is chiral.</a:t>
            </a:r>
            <a:endParaRPr lang="ar-SA" sz="1000" b="1" dirty="0">
              <a:latin typeface="Palatino Linotype" panose="02040502050505030304" pitchFamily="18" charset="0"/>
            </a:endParaRPr>
          </a:p>
        </p:txBody>
      </p:sp>
      <p:pic>
        <p:nvPicPr>
          <p:cNvPr id="14" name="Picture 16">
            <a:extLst>
              <a:ext uri="{FF2B5EF4-FFF2-40B4-BE49-F238E27FC236}">
                <a16:creationId xmlns:a16="http://schemas.microsoft.com/office/drawing/2014/main" id="{3EB8C9BA-B16A-48FA-A802-B285BB149D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D54C25E7-4099-42C6-A7A2-D138344FA673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0F9113-94DB-4270-9FA4-8A240AAA5528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E0739602-E9D2-4762-80EF-FF11918530D9}"/>
              </a:ext>
            </a:extLst>
          </p:cNvPr>
          <p:cNvSpPr txBox="1"/>
          <p:nvPr/>
        </p:nvSpPr>
        <p:spPr>
          <a:xfrm>
            <a:off x="184665" y="149442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00C6D3B2-67F6-4C69-8B70-1AAC03182C9F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54344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 descr="024_05_08_Figur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656"/>
          <a:stretch/>
        </p:blipFill>
        <p:spPr bwMode="auto">
          <a:xfrm>
            <a:off x="845016" y="2009016"/>
            <a:ext cx="3294005" cy="181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025_05_Pg180_UnFigure_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587"/>
          <a:stretch/>
        </p:blipFill>
        <p:spPr bwMode="auto">
          <a:xfrm>
            <a:off x="7960831" y="1702382"/>
            <a:ext cx="3125462" cy="168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3540C75B-7ADA-4035-9D3A-532E438892DF}"/>
              </a:ext>
            </a:extLst>
          </p:cNvPr>
          <p:cNvSpPr/>
          <p:nvPr/>
        </p:nvSpPr>
        <p:spPr>
          <a:xfrm>
            <a:off x="7465275" y="3454348"/>
            <a:ext cx="41023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alt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Trans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-1,2-dichlorocyclohexane</a:t>
            </a:r>
            <a:r>
              <a:rPr lang="en-US" altLang="en-US" sz="1600" b="1" dirty="0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does not have a plane of symmetry so the images are </a:t>
            </a:r>
            <a:r>
              <a:rPr lang="en-US" altLang="en-US" sz="1600" b="1" dirty="0" err="1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nonsuperimposable</a:t>
            </a:r>
            <a:r>
              <a:rPr lang="en-US" altLang="en-US" sz="1600" b="1" dirty="0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and the molecule will have two enantiomers.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F9D8933C-9002-4F15-B029-3B24DE55F75D}"/>
              </a:ext>
            </a:extLst>
          </p:cNvPr>
          <p:cNvSpPr/>
          <p:nvPr/>
        </p:nvSpPr>
        <p:spPr>
          <a:xfrm>
            <a:off x="176169" y="3829318"/>
            <a:ext cx="509953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alt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Ci</a:t>
            </a: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ＭＳ Ｐゴシック" panose="020B0600070205080204" pitchFamily="34" charset="-128"/>
                <a:cs typeface="+mn-cs"/>
              </a:rPr>
              <a:t>s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ＭＳ Ｐゴシック" panose="020B0600070205080204" pitchFamily="34" charset="-128"/>
                <a:cs typeface="+mn-cs"/>
              </a:rPr>
              <a:t>-1,2-dichlorocyclohexane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Contains an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internal mirror plane of symmetry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ＭＳ Ｐゴシック" panose="020B0600070205080204" pitchFamily="34" charset="-128"/>
              </a:rPr>
              <a:t>Both structures can be superimposed (they are identical to their mirror images).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Any molecule that has an internal mirror plane of symmetry is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achiral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even if it contains asymmetric carbon atoms.</a:t>
            </a: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ＭＳ Ｐゴシック" panose="020B0600070205080204" pitchFamily="34" charset="-128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80DADEBD-ABB3-4239-AF0E-052FD1EA0C77}"/>
              </a:ext>
            </a:extLst>
          </p:cNvPr>
          <p:cNvSpPr/>
          <p:nvPr/>
        </p:nvSpPr>
        <p:spPr>
          <a:xfrm>
            <a:off x="152226" y="5572091"/>
            <a:ext cx="82804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Cis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-1,2-dichlorocyclopentane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is a </a:t>
            </a:r>
            <a:r>
              <a:rPr kumimoji="0" lang="en-US" alt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meso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compound: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</a:rPr>
              <a:t>- an achiral compound that contains chiral centers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- often contains an internal mirror plane of symmetry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BF359E2-3FD2-4A01-9E0C-4D601FB0951E}"/>
              </a:ext>
            </a:extLst>
          </p:cNvPr>
          <p:cNvSpPr txBox="1"/>
          <p:nvPr/>
        </p:nvSpPr>
        <p:spPr>
          <a:xfrm>
            <a:off x="176169" y="1751224"/>
            <a:ext cx="61674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Internal Plane of Symmetry</a:t>
            </a:r>
            <a:endParaRPr lang="ar-SA" sz="1600" dirty="0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28E9B562-5F74-4D84-AC9F-94873F4A91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cxnSp>
        <p:nvCxnSpPr>
          <p:cNvPr id="20" name="Straight Connector 5">
            <a:extLst>
              <a:ext uri="{FF2B5EF4-FFF2-40B4-BE49-F238E27FC236}">
                <a16:creationId xmlns:a16="http://schemas.microsoft.com/office/drawing/2014/main" id="{41B38804-0255-4341-845A-BA761F2BD2B5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2">
            <a:extLst>
              <a:ext uri="{FF2B5EF4-FFF2-40B4-BE49-F238E27FC236}">
                <a16:creationId xmlns:a16="http://schemas.microsoft.com/office/drawing/2014/main" id="{BC3CDB8C-0490-440B-A309-EEA0E575021D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68E84081-80EE-4F92-83DC-8C588A103231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712B8637-3911-4DBA-9E10-826DB3FE40B6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D387937F-36E2-47A8-8BA4-CEA240802893}"/>
              </a:ext>
            </a:extLst>
          </p:cNvPr>
          <p:cNvSpPr txBox="1"/>
          <p:nvPr/>
        </p:nvSpPr>
        <p:spPr>
          <a:xfrm>
            <a:off x="161098" y="1437200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Optical isomerism and Chirality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89EE29E1-7BE8-4959-8DCA-026C0C527CA0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2650260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293B47A0-6F3A-4FBA-A0E2-3C17E80B13C4}"/>
              </a:ext>
            </a:extLst>
          </p:cNvPr>
          <p:cNvSpPr txBox="1"/>
          <p:nvPr/>
        </p:nvSpPr>
        <p:spPr>
          <a:xfrm>
            <a:off x="90792" y="13111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cxnSp>
        <p:nvCxnSpPr>
          <p:cNvPr id="10" name="Straight Connector 5">
            <a:extLst>
              <a:ext uri="{FF2B5EF4-FFF2-40B4-BE49-F238E27FC236}">
                <a16:creationId xmlns:a16="http://schemas.microsoft.com/office/drawing/2014/main" id="{710E8E92-26C0-4B30-B87B-66D0714DDE03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>
            <a:extLst>
              <a:ext uri="{FF2B5EF4-FFF2-40B4-BE49-F238E27FC236}">
                <a16:creationId xmlns:a16="http://schemas.microsoft.com/office/drawing/2014/main" id="{6E03144F-5916-4F64-A0CA-8B428BB103A6}"/>
              </a:ext>
            </a:extLst>
          </p:cNvPr>
          <p:cNvSpPr txBox="1"/>
          <p:nvPr/>
        </p:nvSpPr>
        <p:spPr>
          <a:xfrm>
            <a:off x="126790" y="717105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4A037187-9C19-4802-8B79-535C31C2A3FC}"/>
              </a:ext>
            </a:extLst>
          </p:cNvPr>
          <p:cNvSpPr txBox="1"/>
          <p:nvPr/>
        </p:nvSpPr>
        <p:spPr>
          <a:xfrm>
            <a:off x="161099" y="1494507"/>
            <a:ext cx="6567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2.4.6. Configuration Isomers: Optical isomerism and Chirality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E34803CE-7085-440F-A2B1-66E95EDF0DF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994B7B35-C027-4964-91A8-6DF762FAE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64439"/>
            <a:ext cx="116010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Diastereomers</a:t>
            </a:r>
            <a:r>
              <a:rPr lang="en-US" altLang="en-US" sz="1600" b="1" dirty="0"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 are stereoisomers that are not mirror images of each other they are stereoisomers that are not enantiomers.</a:t>
            </a:r>
            <a:endParaRPr lang="en-CA" altLang="en-US" sz="1600" b="1" dirty="0">
              <a:latin typeface="Palatino Linotype" panose="02040502050505030304" pitchFamily="18" charset="0"/>
              <a:ea typeface="新細明體" charset="-120"/>
              <a:cs typeface="Arial" panose="020B0604020202020204" pitchFamily="34" charset="0"/>
            </a:endParaRP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0EC5129C-FF30-4C06-9A41-A6E73AC79E90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23" y="2993336"/>
            <a:ext cx="4140000" cy="8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3">
            <a:extLst>
              <a:ext uri="{FF2B5EF4-FFF2-40B4-BE49-F238E27FC236}">
                <a16:creationId xmlns:a16="http://schemas.microsoft.com/office/drawing/2014/main" id="{A4A1AA3E-9405-43EF-B22A-EAE9862CE21B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0" y="4333938"/>
            <a:ext cx="7151615" cy="2663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371600">
              <a:buNone/>
              <a:tabLst>
                <a:tab pos="5432425" algn="l"/>
              </a:tabLst>
            </a:pPr>
            <a:r>
              <a:rPr kumimoji="0" lang="en-US" alt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ea typeface="+mj-ea"/>
                <a:cs typeface="+mj-cs"/>
              </a:rPr>
              <a:t>Chiral vs. Achiral</a:t>
            </a:r>
            <a:endParaRPr lang="en-US" altLang="en-US" sz="1400" b="1" dirty="0">
              <a:latin typeface="Palatino Linotype" panose="02040502050505030304" pitchFamily="18" charset="0"/>
            </a:endParaRPr>
          </a:p>
          <a:p>
            <a:pPr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To determine if a compound is chiral:</a:t>
            </a:r>
          </a:p>
          <a:p>
            <a:pPr lvl="1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0 asymmetric carbons:              Usually achiral</a:t>
            </a:r>
          </a:p>
          <a:p>
            <a:pPr lvl="1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1 asymmetric carbon:               Always chiral</a:t>
            </a:r>
          </a:p>
          <a:p>
            <a:pPr lvl="1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2 asymmetric carbons:             Chiral or achiral</a:t>
            </a:r>
          </a:p>
          <a:p>
            <a:pPr lvl="2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Does the compound have an internal plane of symmetry?</a:t>
            </a:r>
          </a:p>
          <a:p>
            <a:pPr lvl="3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Yes:        achiral</a:t>
            </a:r>
          </a:p>
          <a:p>
            <a:pPr lvl="3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No:</a:t>
            </a:r>
          </a:p>
          <a:p>
            <a:pPr lvl="4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If mirror image is non-superimposable, then it’s chiral.</a:t>
            </a:r>
          </a:p>
          <a:p>
            <a:pPr lvl="4" defTabSz="1371600">
              <a:buFont typeface="Wingdings" panose="05000000000000000000" pitchFamily="2" charset="2"/>
              <a:buChar char="§"/>
              <a:tabLst>
                <a:tab pos="5432425" algn="l"/>
              </a:tabLst>
            </a:pPr>
            <a:r>
              <a:rPr lang="en-US" altLang="en-US" sz="1400" b="1" dirty="0">
                <a:latin typeface="Palatino Linotype" panose="02040502050505030304" pitchFamily="18" charset="0"/>
              </a:rPr>
              <a:t>If mirror image is superimposable, then it’s achiral</a:t>
            </a:r>
            <a:r>
              <a:rPr lang="en-US" altLang="en-US" sz="1400" dirty="0"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24" name="Line 4">
            <a:extLst>
              <a:ext uri="{FF2B5EF4-FFF2-40B4-BE49-F238E27FC236}">
                <a16:creationId xmlns:a16="http://schemas.microsoft.com/office/drawing/2014/main" id="{64AA9307-7126-4AAE-A5CB-23CCD054D25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6192" y="5524708"/>
            <a:ext cx="4572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7" name="Picture 16">
            <a:extLst>
              <a:ext uri="{FF2B5EF4-FFF2-40B4-BE49-F238E27FC236}">
                <a16:creationId xmlns:a16="http://schemas.microsoft.com/office/drawing/2014/main" id="{51F514E9-E6A2-4B4C-A93C-A4C1937F7A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28" name="Line 4">
            <a:extLst>
              <a:ext uri="{FF2B5EF4-FFF2-40B4-BE49-F238E27FC236}">
                <a16:creationId xmlns:a16="http://schemas.microsoft.com/office/drawing/2014/main" id="{756C5E23-0404-4555-8681-0E82236760B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6192" y="5037501"/>
            <a:ext cx="4572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4">
            <a:extLst>
              <a:ext uri="{FF2B5EF4-FFF2-40B4-BE49-F238E27FC236}">
                <a16:creationId xmlns:a16="http://schemas.microsoft.com/office/drawing/2014/main" id="{AE1515BB-8E69-41CF-8EAF-B13338453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6192" y="5296108"/>
            <a:ext cx="4572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">
            <a:extLst>
              <a:ext uri="{FF2B5EF4-FFF2-40B4-BE49-F238E27FC236}">
                <a16:creationId xmlns:a16="http://schemas.microsoft.com/office/drawing/2014/main" id="{BA19FB65-0D7D-40A3-B533-A1DBF25B7CE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64312" y="6201269"/>
            <a:ext cx="457200" cy="0"/>
          </a:xfrm>
          <a:prstGeom prst="line">
            <a:avLst/>
          </a:prstGeom>
          <a:noFill/>
          <a:ln w="57150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C27DE04E-CF38-4E43-A5CC-CD73BF35D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982" y="2769384"/>
            <a:ext cx="4196576" cy="1224000"/>
          </a:xfrm>
          <a:prstGeom prst="rect">
            <a:avLst/>
          </a:prstGeom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CCD8C1B-3EEF-456E-8B4C-288BAF08EABB}"/>
              </a:ext>
            </a:extLst>
          </p:cNvPr>
          <p:cNvSpPr txBox="1"/>
          <p:nvPr/>
        </p:nvSpPr>
        <p:spPr>
          <a:xfrm>
            <a:off x="6671342" y="3862003"/>
            <a:ext cx="8153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Cis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and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trans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cycloalkane </a:t>
            </a:r>
            <a:r>
              <a:rPr lang="en-US" sz="1600" b="1" dirty="0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isomers are diastereomers</a:t>
            </a:r>
            <a:endParaRPr lang="ar-SA" sz="1600" b="1" dirty="0">
              <a:latin typeface="Palatino Linotype" panose="0204050205050503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2632D46F-BFC9-490E-A44E-3CF601604C62}"/>
              </a:ext>
            </a:extLst>
          </p:cNvPr>
          <p:cNvSpPr txBox="1"/>
          <p:nvPr/>
        </p:nvSpPr>
        <p:spPr>
          <a:xfrm>
            <a:off x="284878" y="3928993"/>
            <a:ext cx="8153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Cis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and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trans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2-butene </a:t>
            </a:r>
            <a:r>
              <a:rPr lang="en-US" sz="1600" b="1" dirty="0">
                <a:latin typeface="Palatino Linotype" panose="02040502050505030304" pitchFamily="18" charset="0"/>
                <a:ea typeface="ＭＳ Ｐゴシック" panose="020B0600070205080204" pitchFamily="34" charset="-128"/>
              </a:rPr>
              <a:t>isomers are diastereomers</a:t>
            </a:r>
            <a:endParaRPr lang="ar-SA" sz="1600" b="1" dirty="0">
              <a:latin typeface="Palatino Linotype" panose="02040502050505030304" pitchFamily="18" charset="0"/>
              <a:ea typeface="ＭＳ Ｐゴシック" panose="020B0600070205080204" pitchFamily="34" charset="-12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0608798-79BA-46A6-BFC4-1693A3A572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044" y="4573798"/>
            <a:ext cx="5358986" cy="1008000"/>
          </a:xfrm>
          <a:prstGeom prst="rect">
            <a:avLst/>
          </a:prstGeom>
        </p:spPr>
      </p:pic>
      <p:sp>
        <p:nvSpPr>
          <p:cNvPr id="26" name="مربع نص 25">
            <a:extLst>
              <a:ext uri="{FF2B5EF4-FFF2-40B4-BE49-F238E27FC236}">
                <a16:creationId xmlns:a16="http://schemas.microsoft.com/office/drawing/2014/main" id="{D0F71BCD-FFC5-419D-A9AF-5DF39966124C}"/>
              </a:ext>
            </a:extLst>
          </p:cNvPr>
          <p:cNvSpPr txBox="1"/>
          <p:nvPr/>
        </p:nvSpPr>
        <p:spPr>
          <a:xfrm>
            <a:off x="271759" y="5665690"/>
            <a:ext cx="53272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dirty="0"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The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cis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 and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trans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 isomers of 1,2-dichloroethene </a:t>
            </a:r>
            <a:r>
              <a:rPr lang="en-US" sz="1600" b="1" dirty="0">
                <a:latin typeface="Palatino Linotype" panose="02040502050505030304" pitchFamily="18" charset="0"/>
                <a:ea typeface="新細明體" charset="-120"/>
                <a:cs typeface="Arial" panose="020B0604020202020204" pitchFamily="34" charset="0"/>
              </a:rPr>
              <a:t>are both achiral because each isomer is superposable on its mirror image.</a:t>
            </a:r>
            <a:endParaRPr lang="ar-SA" sz="1600" b="1" dirty="0">
              <a:latin typeface="Palatino Linotype" panose="02040502050505030304" pitchFamily="18" charset="0"/>
              <a:ea typeface="新細明體" charset="-120"/>
              <a:cs typeface="Arial" panose="020B060402020202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2050C85F-3FC7-4C69-A6E3-FEA3A9E9D3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545" y="198745"/>
            <a:ext cx="4428000" cy="2570639"/>
          </a:xfrm>
          <a:prstGeom prst="rect">
            <a:avLst/>
          </a:prstGeom>
        </p:spPr>
      </p:pic>
      <p:sp>
        <p:nvSpPr>
          <p:cNvPr id="31" name="TextBox 16">
            <a:extLst>
              <a:ext uri="{FF2B5EF4-FFF2-40B4-BE49-F238E27FC236}">
                <a16:creationId xmlns:a16="http://schemas.microsoft.com/office/drawing/2014/main" id="{2A831894-67AA-40C4-A295-E22E110D5C1A}"/>
              </a:ext>
            </a:extLst>
          </p:cNvPr>
          <p:cNvSpPr txBox="1"/>
          <p:nvPr/>
        </p:nvSpPr>
        <p:spPr>
          <a:xfrm>
            <a:off x="11717992" y="6406523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13130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361BCD-76E5-49E5-9248-4F0A5C603569}"/>
              </a:ext>
            </a:extLst>
          </p:cNvPr>
          <p:cNvSpPr txBox="1"/>
          <p:nvPr/>
        </p:nvSpPr>
        <p:spPr>
          <a:xfrm>
            <a:off x="161099" y="1801252"/>
            <a:ext cx="8137512" cy="79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lphaUcParenR"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The 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cis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)–(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trans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 ) System for Alkene </a:t>
            </a:r>
            <a:r>
              <a:rPr lang="en-US" sz="1600" b="1" dirty="0">
                <a:latin typeface="Palatino Linotype" panose="02040502050505030304" pitchFamily="18" charset="0"/>
              </a:rPr>
              <a:t>when W differs from X and Y from Z, Alkenes exist as geometric isomers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22</a:t>
            </a:r>
          </a:p>
        </p:txBody>
      </p:sp>
      <p:pic>
        <p:nvPicPr>
          <p:cNvPr id="9" name="Picture 63">
            <a:extLst>
              <a:ext uri="{FF2B5EF4-FFF2-40B4-BE49-F238E27FC236}">
                <a16:creationId xmlns:a16="http://schemas.microsoft.com/office/drawing/2014/main" id="{AFDCDBC4-B01B-B7BD-E29B-91F5E3235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186" y="1620975"/>
            <a:ext cx="259435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2197B83C-E0E6-8D4A-6DE6-535677B05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7" t="6516" r="6483" b="16515"/>
          <a:stretch>
            <a:fillRect/>
          </a:stretch>
        </p:blipFill>
        <p:spPr bwMode="auto">
          <a:xfrm>
            <a:off x="8740534" y="3429000"/>
            <a:ext cx="2812007" cy="10209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33E18E-6FF0-6609-4B85-3B4EDF5F6834}"/>
              </a:ext>
            </a:extLst>
          </p:cNvPr>
          <p:cNvSpPr txBox="1"/>
          <p:nvPr/>
        </p:nvSpPr>
        <p:spPr>
          <a:xfrm>
            <a:off x="845791" y="3955054"/>
            <a:ext cx="5694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b="1" i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trans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isomer; 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when two similar groups are on the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opposite direction or opposite sides 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of the double bond.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502827-27FC-9FE5-F7DA-70319C7A0B63}"/>
              </a:ext>
            </a:extLst>
          </p:cNvPr>
          <p:cNvSpPr txBox="1"/>
          <p:nvPr/>
        </p:nvSpPr>
        <p:spPr>
          <a:xfrm>
            <a:off x="845791" y="3196366"/>
            <a:ext cx="5694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n-US" sz="1600" b="1" i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cis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isomer; 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when two similar groups are on the </a:t>
            </a:r>
            <a:r>
              <a:rPr lang="en-US" sz="1600" b="1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same side or same side </a:t>
            </a:r>
            <a:r>
              <a:rPr lang="en-US" sz="1600" b="1" dirty="0">
                <a:latin typeface="Palatino Linotype" panose="02040502050505030304" pitchFamily="18" charset="0"/>
                <a:cs typeface="Arial" panose="020B0604020202020204" pitchFamily="34" charset="0"/>
              </a:rPr>
              <a:t>of the double bond.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26E6C2-65F1-CDF4-52E3-247545970B6A}"/>
              </a:ext>
            </a:extLst>
          </p:cNvPr>
          <p:cNvSpPr txBox="1"/>
          <p:nvPr/>
        </p:nvSpPr>
        <p:spPr>
          <a:xfrm>
            <a:off x="496427" y="4817860"/>
            <a:ext cx="110561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b="1" i="1" dirty="0">
                <a:latin typeface="Palatino Linotype" panose="02040502050505030304" pitchFamily="18" charset="0"/>
                <a:cs typeface="Arial" panose="020B0604020202020204" pitchFamily="34" charset="0"/>
              </a:rPr>
              <a:t>They have </a:t>
            </a:r>
            <a:r>
              <a:rPr lang="en-US" sz="1600" b="1" i="1" dirty="0">
                <a:solidFill>
                  <a:srgbClr val="00B05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different physical properties </a:t>
            </a:r>
            <a:r>
              <a:rPr lang="en-US" sz="1600" b="1" i="1" dirty="0">
                <a:latin typeface="Palatino Linotype" panose="02040502050505030304" pitchFamily="18" charset="0"/>
                <a:cs typeface="Arial" panose="020B0604020202020204" pitchFamily="34" charset="0"/>
              </a:rPr>
              <a:t>and can be separated by fractional crystallization or distillation.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6B4067-332C-6A28-55CB-095DAC28E32B}"/>
              </a:ext>
            </a:extLst>
          </p:cNvPr>
          <p:cNvSpPr txBox="1"/>
          <p:nvPr/>
        </p:nvSpPr>
        <p:spPr>
          <a:xfrm>
            <a:off x="496427" y="2737026"/>
            <a:ext cx="110561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latin typeface="Palatino Linotype" panose="02040502050505030304" pitchFamily="18" charset="0"/>
                <a:cs typeface="Arial" panose="020B0604020202020204" pitchFamily="34" charset="0"/>
              </a:rPr>
              <a:t>In </a:t>
            </a: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alkenes</a:t>
            </a:r>
            <a:r>
              <a:rPr lang="en-US" sz="1600" dirty="0">
                <a:latin typeface="Palatino Linotype" panose="02040502050505030304" pitchFamily="18" charset="0"/>
                <a:cs typeface="Arial" panose="020B0604020202020204" pitchFamily="34" charset="0"/>
              </a:rPr>
              <a:t>, </a:t>
            </a:r>
            <a:r>
              <a:rPr lang="en-US" sz="1600" dirty="0">
                <a:solidFill>
                  <a:srgbClr val="00B0F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geometric isomerism </a:t>
            </a:r>
            <a:r>
              <a:rPr lang="en-US" sz="1600" dirty="0">
                <a:latin typeface="Palatino Linotype" panose="02040502050505030304" pitchFamily="18" charset="0"/>
                <a:cs typeface="Arial" panose="020B0604020202020204" pitchFamily="34" charset="0"/>
              </a:rPr>
              <a:t>is due to </a:t>
            </a:r>
            <a:r>
              <a:rPr lang="en-US" sz="1600" dirty="0">
                <a:solidFill>
                  <a:srgbClr val="00B0F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restricted rotation about the carbon - carbon double bond</a:t>
            </a:r>
            <a:r>
              <a:rPr lang="en-US" sz="1600" dirty="0">
                <a:latin typeface="Palatino Linotype" panose="020405020505050303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FF0000"/>
              </a:solidFill>
              <a:latin typeface="Palatino Linotype" panose="020405020505050303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A033C4-29C8-A340-4E34-2EDE14B6DDB0}"/>
              </a:ext>
            </a:extLst>
          </p:cNvPr>
          <p:cNvSpPr txBox="1"/>
          <p:nvPr/>
        </p:nvSpPr>
        <p:spPr>
          <a:xfrm>
            <a:off x="176169" y="5354144"/>
            <a:ext cx="61225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B) </a:t>
            </a:r>
            <a:r>
              <a:rPr lang="en-US" sz="1600" b="1" dirty="0">
                <a:solidFill>
                  <a:srgbClr val="00B050"/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If (W = X or Y = Z), geometric isomerism is not possible.</a:t>
            </a:r>
          </a:p>
        </p:txBody>
      </p:sp>
      <p:pic>
        <p:nvPicPr>
          <p:cNvPr id="23" name="Picture 59">
            <a:extLst>
              <a:ext uri="{FF2B5EF4-FFF2-40B4-BE49-F238E27FC236}">
                <a16:creationId xmlns:a16="http://schemas.microsoft.com/office/drawing/2014/main" id="{1D7D590F-6A9D-4358-4382-CA7834AAB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859" y="5830939"/>
            <a:ext cx="5023327" cy="92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18BE98-7097-7253-340B-A16DB20848D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BB533B-96E7-4164-4B10-62AFA034A7DD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007CA0-D65E-DE37-7EFA-E675D43E3F42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1B364A78-CAA6-4CAA-86F1-51BE2FA62A33}"/>
              </a:ext>
            </a:extLst>
          </p:cNvPr>
          <p:cNvSpPr txBox="1"/>
          <p:nvPr/>
        </p:nvSpPr>
        <p:spPr>
          <a:xfrm>
            <a:off x="161099" y="1444363"/>
            <a:ext cx="652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Geometric Isomerism in </a:t>
            </a:r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Alkenes</a:t>
            </a:r>
          </a:p>
        </p:txBody>
      </p:sp>
    </p:spTree>
    <p:extLst>
      <p:ext uri="{BB962C8B-B14F-4D97-AF65-F5344CB8AC3E}">
        <p14:creationId xmlns:p14="http://schemas.microsoft.com/office/powerpoint/2010/main" val="425085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361BCD-76E5-49E5-9248-4F0A5C603569}"/>
              </a:ext>
            </a:extLst>
          </p:cNvPr>
          <p:cNvSpPr txBox="1"/>
          <p:nvPr/>
        </p:nvSpPr>
        <p:spPr>
          <a:xfrm>
            <a:off x="489098" y="2170584"/>
            <a:ext cx="6230679" cy="4486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How To Use the 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E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)–(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Z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) System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Examine the two groups attached to one carbon atom of the double bond.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Repeat that operation at the other carbon atom.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Compare the group of higher priority on one carbon atom with the group of higher priority on the other carbon atom.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Z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) from the German word </a:t>
            </a:r>
            <a:r>
              <a:rPr lang="en-US" sz="1600" b="1" dirty="0" err="1">
                <a:solidFill>
                  <a:srgbClr val="0070C0"/>
                </a:solidFill>
                <a:latin typeface="Palatino Linotype" panose="02040502050505030304" pitchFamily="18" charset="0"/>
              </a:rPr>
              <a:t>zusammen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, meaning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together; i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f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the two groups of higher priority are on the same side of the double bond.</a:t>
            </a:r>
          </a:p>
          <a:p>
            <a:pPr marL="569913" lvl="1" indent="-225425" algn="just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(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E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) from the German word </a:t>
            </a:r>
            <a:r>
              <a:rPr lang="en-US" sz="1600" b="1" dirty="0" err="1">
                <a:solidFill>
                  <a:srgbClr val="0070C0"/>
                </a:solidFill>
                <a:latin typeface="Palatino Linotype" panose="02040502050505030304" pitchFamily="18" charset="0"/>
              </a:rPr>
              <a:t>entgegen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, meaning 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opposite; 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If the two groups of higher priority are on opposite sides of the double bond.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19A056-2131-AA60-054A-01C6503A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9" t="4105" r="7136" b="4754"/>
          <a:stretch/>
        </p:blipFill>
        <p:spPr>
          <a:xfrm>
            <a:off x="7156700" y="2614118"/>
            <a:ext cx="4902887" cy="14778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AA2167-C963-7B77-78D3-AAF288D3B3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80" r="1635"/>
          <a:stretch/>
        </p:blipFill>
        <p:spPr>
          <a:xfrm>
            <a:off x="7255198" y="4682816"/>
            <a:ext cx="4841740" cy="12549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0B28FA-248B-5F2B-4B36-B1A826ADC625}"/>
              </a:ext>
            </a:extLst>
          </p:cNvPr>
          <p:cNvSpPr txBox="1"/>
          <p:nvPr/>
        </p:nvSpPr>
        <p:spPr>
          <a:xfrm>
            <a:off x="161099" y="1801252"/>
            <a:ext cx="8137512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C) The (E )–(Z ) System for Alkene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539779-C6EA-98F0-60D3-9CF3EBDC00D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DCC28896-CF32-40CB-9645-34B74DC47947}"/>
              </a:ext>
            </a:extLst>
          </p:cNvPr>
          <p:cNvSpPr txBox="1"/>
          <p:nvPr/>
        </p:nvSpPr>
        <p:spPr>
          <a:xfrm>
            <a:off x="161099" y="1431920"/>
            <a:ext cx="652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Geometric Isomerism in </a:t>
            </a:r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Alkenes</a:t>
            </a:r>
          </a:p>
        </p:txBody>
      </p:sp>
    </p:spTree>
    <p:extLst>
      <p:ext uri="{BB962C8B-B14F-4D97-AF65-F5344CB8AC3E}">
        <p14:creationId xmlns:p14="http://schemas.microsoft.com/office/powerpoint/2010/main" val="1965322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361BCD-76E5-49E5-9248-4F0A5C603569}"/>
              </a:ext>
            </a:extLst>
          </p:cNvPr>
          <p:cNvSpPr txBox="1"/>
          <p:nvPr/>
        </p:nvSpPr>
        <p:spPr>
          <a:xfrm>
            <a:off x="457200" y="2362682"/>
            <a:ext cx="9221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Practice Problem: Using the (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 </a:t>
            </a: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)–(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Z</a:t>
            </a: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) designation for the following: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24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43037626-019D-8BEB-2944-F946BEB30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686" y="2999873"/>
            <a:ext cx="5234201" cy="24793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0B28FA-248B-5F2B-4B36-B1A826ADC625}"/>
              </a:ext>
            </a:extLst>
          </p:cNvPr>
          <p:cNvSpPr txBox="1"/>
          <p:nvPr/>
        </p:nvSpPr>
        <p:spPr>
          <a:xfrm>
            <a:off x="161099" y="1801252"/>
            <a:ext cx="8137512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C) The (E )–(Z ) System for Alkene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539779-C6EA-98F0-60D3-9CF3EBDC00D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CD238EF8-019C-4357-9F22-9BFBFAC4F585}"/>
              </a:ext>
            </a:extLst>
          </p:cNvPr>
          <p:cNvSpPr txBox="1"/>
          <p:nvPr/>
        </p:nvSpPr>
        <p:spPr>
          <a:xfrm>
            <a:off x="161098" y="1469929"/>
            <a:ext cx="652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2.4.4. Configuration Isomers: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Geometric Isomerism in </a:t>
            </a:r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Alkenes</a:t>
            </a:r>
          </a:p>
        </p:txBody>
      </p:sp>
    </p:spTree>
    <p:extLst>
      <p:ext uri="{BB962C8B-B14F-4D97-AF65-F5344CB8AC3E}">
        <p14:creationId xmlns:p14="http://schemas.microsoft.com/office/powerpoint/2010/main" val="2333014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2. Aliphatic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539779-C6EA-98F0-60D3-9CF3EBDC00DA}"/>
              </a:ext>
            </a:extLst>
          </p:cNvPr>
          <p:cNvSpPr txBox="1"/>
          <p:nvPr/>
        </p:nvSpPr>
        <p:spPr>
          <a:xfrm>
            <a:off x="161099" y="1109163"/>
            <a:ext cx="2487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 Isomerism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A2025F-C1FF-CCC7-1402-45CCBAE8D9A4}"/>
              </a:ext>
            </a:extLst>
          </p:cNvPr>
          <p:cNvSpPr txBox="1"/>
          <p:nvPr/>
        </p:nvSpPr>
        <p:spPr>
          <a:xfrm>
            <a:off x="161099" y="1954198"/>
            <a:ext cx="11866284" cy="1162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For very small rings (5 carbons or fewer), only the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cis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cycloalkene isomer is possible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and 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trans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double bond cannot fit into these small rings.</a:t>
            </a: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While </a:t>
            </a:r>
            <a:r>
              <a:rPr lang="en-US" sz="1600" b="1" i="1" dirty="0">
                <a:solidFill>
                  <a:prstClr val="black"/>
                </a:solidFill>
                <a:latin typeface="Palatino Linotype" panose="02040502050505030304" pitchFamily="18" charset="0"/>
              </a:rPr>
              <a:t>trans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 double bonds are too strained to exist in small cycloalkenes, they become possible in larger rings. 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E7085A-8CD0-66EA-9676-B0984CFA86B2}"/>
              </a:ext>
            </a:extLst>
          </p:cNvPr>
          <p:cNvSpPr txBox="1"/>
          <p:nvPr/>
        </p:nvSpPr>
        <p:spPr>
          <a:xfrm>
            <a:off x="161099" y="4656670"/>
            <a:ext cx="4690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n-US" sz="18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cis-trans</a:t>
            </a:r>
            <a:r>
              <a:rPr lang="en-US" sz="18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Isomerism in Cycloalkanes</a:t>
            </a:r>
            <a:endParaRPr lang="en-US" sz="1800" dirty="0">
              <a:solidFill>
                <a:srgbClr val="0070C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7B8805-9047-FA3C-DBEB-AEB7A634A594}"/>
              </a:ext>
            </a:extLst>
          </p:cNvPr>
          <p:cNvSpPr/>
          <p:nvPr/>
        </p:nvSpPr>
        <p:spPr>
          <a:xfrm>
            <a:off x="441744" y="5026002"/>
            <a:ext cx="115856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600" b="1" i="1" dirty="0">
                <a:latin typeface="Palatino Linotype" panose="02040502050505030304" pitchFamily="18" charset="0"/>
              </a:rPr>
              <a:t>cis–trans </a:t>
            </a:r>
            <a:r>
              <a:rPr lang="en-US" sz="1600" b="1" dirty="0">
                <a:latin typeface="Palatino Linotype" panose="02040502050505030304" pitchFamily="18" charset="0"/>
              </a:rPr>
              <a:t>isomerism (sometimes called geometric isomerism) is one kind of stereoisomerism.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A6A8A-E400-C165-E7FD-90922790FD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176"/>
          <a:stretch>
            <a:fillRect/>
          </a:stretch>
        </p:blipFill>
        <p:spPr>
          <a:xfrm>
            <a:off x="1271513" y="3542236"/>
            <a:ext cx="4583414" cy="924778"/>
          </a:xfrm>
          <a:prstGeom prst="rect">
            <a:avLst/>
          </a:prstGeom>
        </p:spPr>
      </p:pic>
      <p:pic>
        <p:nvPicPr>
          <p:cNvPr id="10" name="Picture 18">
            <a:extLst>
              <a:ext uri="{FF2B5EF4-FFF2-40B4-BE49-F238E27FC236}">
                <a16:creationId xmlns:a16="http://schemas.microsoft.com/office/drawing/2014/main" id="{124E28EE-E185-1968-985A-6A8C44EA4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333" y="5507571"/>
            <a:ext cx="7307398" cy="109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1">
            <a:extLst>
              <a:ext uri="{FF2B5EF4-FFF2-40B4-BE49-F238E27FC236}">
                <a16:creationId xmlns:a16="http://schemas.microsoft.com/office/drawing/2014/main" id="{71C4EF8B-9EBA-4DF1-8B85-430779857443}"/>
              </a:ext>
            </a:extLst>
          </p:cNvPr>
          <p:cNvSpPr txBox="1"/>
          <p:nvPr/>
        </p:nvSpPr>
        <p:spPr>
          <a:xfrm>
            <a:off x="176169" y="1520576"/>
            <a:ext cx="7080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2.4.5. Configuration Isomers: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Geometric Isomerism in Cycloalkenes</a:t>
            </a:r>
            <a:endParaRPr lang="en-US" b="1" i="1" dirty="0">
              <a:solidFill>
                <a:srgbClr val="ED7D31">
                  <a:lumMod val="75000"/>
                </a:srgbClr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7266B5-F852-44D1-B6EB-692B930B43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7075" y="3109402"/>
            <a:ext cx="3164618" cy="168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3. Aromatic Hydrocarbons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1ED2CB-97C5-C16B-73F9-A67282B98323}"/>
              </a:ext>
            </a:extLst>
          </p:cNvPr>
          <p:cNvSpPr txBox="1"/>
          <p:nvPr/>
        </p:nvSpPr>
        <p:spPr>
          <a:xfrm>
            <a:off x="161098" y="1083947"/>
            <a:ext cx="12260939" cy="15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The term "aromatic" referred to pleasant-smelling compounds from plants, many of which contained a benzene ring.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Today, 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aromaticity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 is defined by electronic structure not odor.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Aromatic compounds, are classified based on special stability from a 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delocalized ring of π-electrons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, even if they have no scent.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Aromatic compounds are a major class of unsaturated cyclic hydrocarbons, with 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benzene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 being the fundamental example.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42369D-1321-0327-2A57-D012DD337006}"/>
              </a:ext>
            </a:extLst>
          </p:cNvPr>
          <p:cNvSpPr txBox="1"/>
          <p:nvPr/>
        </p:nvSpPr>
        <p:spPr>
          <a:xfrm>
            <a:off x="176169" y="2739129"/>
            <a:ext cx="63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3.1 Benzene: A Representative Aromatic Hydrocarbon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7A048E-5809-1B23-B5C3-B9F03C00ABFC}"/>
              </a:ext>
            </a:extLst>
          </p:cNvPr>
          <p:cNvSpPr txBox="1"/>
          <p:nvPr/>
        </p:nvSpPr>
        <p:spPr>
          <a:xfrm>
            <a:off x="161099" y="3094853"/>
            <a:ext cx="11869800" cy="2270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Its structure is a six-membered ring with 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delocalized electrons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, often depicted by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Kekulé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structure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with alternating single and double bonds.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The molecule of benzene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Planar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and that all of its carbon–carbon bonds are of equal length.</a:t>
            </a: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Each carbon is </a:t>
            </a:r>
            <a:r>
              <a:rPr lang="en-US" sz="1600" b="1" i="1" dirty="0">
                <a:solidFill>
                  <a:srgbClr val="0070C0"/>
                </a:solidFill>
                <a:latin typeface="Palatino Linotype" panose="02040502050505030304" pitchFamily="18" charset="0"/>
              </a:rPr>
              <a:t>sp</a:t>
            </a:r>
            <a:r>
              <a:rPr lang="en-US" sz="1600" b="1" baseline="30000" dirty="0">
                <a:solidFill>
                  <a:srgbClr val="0070C0"/>
                </a:solidFill>
                <a:latin typeface="Palatino Linotype" panose="02040502050505030304" pitchFamily="18" charset="0"/>
              </a:rPr>
              <a:t>2</a:t>
            </a:r>
            <a:r>
              <a:rPr 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 hybridized 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and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bond angles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120°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.</a:t>
            </a:r>
            <a:endParaRPr lang="en-US" sz="1600" b="1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The carbon–carbon bond lengths in benzene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are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1.39 Å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, a value in  between that for a carbon–carbon single bond between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sp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2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hybridized atoms 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1.47 Å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) and that for a carbon–carbon double bond 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1.34 Å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).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37C15ACA-CD2A-0BD7-ACBA-580D086892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4" t="7701"/>
          <a:stretch/>
        </p:blipFill>
        <p:spPr>
          <a:xfrm>
            <a:off x="2595410" y="5455707"/>
            <a:ext cx="3889471" cy="1386479"/>
          </a:xfrm>
          <a:prstGeom prst="rect">
            <a:avLst/>
          </a:prstGeom>
        </p:spPr>
      </p:pic>
      <p:pic>
        <p:nvPicPr>
          <p:cNvPr id="22" name="صورة 10" descr="صورة تحتوي على رسم بياني, خط, دائرة, أبيض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1FDA1A69-7575-04AD-901A-832A2D566C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977" t="12571" b="5196"/>
          <a:stretch/>
        </p:blipFill>
        <p:spPr>
          <a:xfrm>
            <a:off x="7057687" y="5365475"/>
            <a:ext cx="1966585" cy="14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58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1657CE-02D4-48DA-9354-80A32A1D2A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24445" r="8272" b="25679"/>
          <a:stretch/>
        </p:blipFill>
        <p:spPr>
          <a:xfrm>
            <a:off x="10746297" y="127719"/>
            <a:ext cx="1284602" cy="76772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2B1329-6DC1-4F91-8A8D-F1C01FF5AD5C}"/>
              </a:ext>
            </a:extLst>
          </p:cNvPr>
          <p:cNvCxnSpPr>
            <a:cxnSpLocks/>
          </p:cNvCxnSpPr>
          <p:nvPr/>
        </p:nvCxnSpPr>
        <p:spPr>
          <a:xfrm>
            <a:off x="176169" y="604007"/>
            <a:ext cx="8959442" cy="0"/>
          </a:xfrm>
          <a:prstGeom prst="line">
            <a:avLst/>
          </a:prstGeom>
          <a:ln w="38100">
            <a:solidFill>
              <a:srgbClr val="008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CCD76D10-0CDE-4B03-8973-433F3C0C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1830" r="6340" b="3268"/>
          <a:stretch/>
        </p:blipFill>
        <p:spPr>
          <a:xfrm flipH="1">
            <a:off x="11589545" y="6201269"/>
            <a:ext cx="602456" cy="6567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DA2E6FF-319A-45A8-8F14-A98B4F806DA5}"/>
              </a:ext>
            </a:extLst>
          </p:cNvPr>
          <p:cNvSpPr txBox="1"/>
          <p:nvPr/>
        </p:nvSpPr>
        <p:spPr>
          <a:xfrm>
            <a:off x="11686327" y="6357937"/>
            <a:ext cx="3129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  <a:latin typeface="Palatino Linotype" panose="02040502050505030304" pitchFamily="18" charset="0"/>
              </a:rPr>
              <a:t>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D92CBF-9216-6846-E7F1-511E67045DC0}"/>
              </a:ext>
            </a:extLst>
          </p:cNvPr>
          <p:cNvSpPr txBox="1"/>
          <p:nvPr/>
        </p:nvSpPr>
        <p:spPr>
          <a:xfrm>
            <a:off x="161100" y="102066"/>
            <a:ext cx="9362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Chapter 2: </a:t>
            </a:r>
            <a:r>
              <a:rPr kumimoji="0" lang="en-AU" sz="2400" b="1" i="1" u="none" strike="noStrike" kern="1200" cap="none" spc="0" normalizeH="0" baseline="0" noProof="0" dirty="0">
                <a:ln>
                  <a:noFill/>
                </a:ln>
                <a:solidFill>
                  <a:srgbClr val="0083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Structure and Classification of Organic Compounds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83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14A78-6C91-6A8D-624C-896564F933B6}"/>
              </a:ext>
            </a:extLst>
          </p:cNvPr>
          <p:cNvSpPr txBox="1"/>
          <p:nvPr/>
        </p:nvSpPr>
        <p:spPr>
          <a:xfrm>
            <a:off x="161100" y="709053"/>
            <a:ext cx="3307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u="sng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</a:rPr>
              <a:t>3. Aromatic Hydrocarbons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539779-C6EA-98F0-60D3-9CF3EBDC00DA}"/>
              </a:ext>
            </a:extLst>
          </p:cNvPr>
          <p:cNvSpPr txBox="1"/>
          <p:nvPr/>
        </p:nvSpPr>
        <p:spPr>
          <a:xfrm>
            <a:off x="161099" y="1109163"/>
            <a:ext cx="63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ED7D31">
                    <a:lumMod val="75000"/>
                  </a:srgbClr>
                </a:solidFill>
                <a:latin typeface="Palatino Linotype" panose="02040502050505030304" pitchFamily="18" charset="0"/>
              </a:rPr>
              <a:t>3.2. Aromatic Character (Aromaticity)</a:t>
            </a:r>
          </a:p>
        </p:txBody>
      </p:sp>
      <p:sp>
        <p:nvSpPr>
          <p:cNvPr id="2" name="مربع نص 3">
            <a:extLst>
              <a:ext uri="{FF2B5EF4-FFF2-40B4-BE49-F238E27FC236}">
                <a16:creationId xmlns:a16="http://schemas.microsoft.com/office/drawing/2014/main" id="{CA456892-3D8D-2BB8-2779-467446EF6A4C}"/>
              </a:ext>
            </a:extLst>
          </p:cNvPr>
          <p:cNvSpPr txBox="1"/>
          <p:nvPr/>
        </p:nvSpPr>
        <p:spPr>
          <a:xfrm>
            <a:off x="161097" y="1411919"/>
            <a:ext cx="11869802" cy="239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To be classified as aromatic, a compound must have:</a:t>
            </a:r>
          </a:p>
          <a:p>
            <a:pPr marL="800100" lvl="1" indent="-342900" algn="justLow">
              <a:lnSpc>
                <a:spcPct val="150000"/>
              </a:lnSpc>
              <a:buFont typeface="+mj-lt"/>
              <a:buAutoNum type="arabicPeriod"/>
            </a:pP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Cyclic structure.</a:t>
            </a:r>
          </a:p>
          <a:p>
            <a:pPr marL="800100" lvl="1" indent="-342900" algn="justLow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Cyclic structure contains what looks like a continuous system of alternating  double and single bonds.</a:t>
            </a:r>
          </a:p>
          <a:p>
            <a:pPr marL="800100" lvl="1" indent="-342900" algn="justLow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Aromatic compounds must be planar.</a:t>
            </a:r>
          </a:p>
          <a:p>
            <a:pPr marL="800100" lvl="1" indent="-342900" algn="justLow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Fulfill </a:t>
            </a:r>
            <a:r>
              <a:rPr lang="en-US" sz="1600" b="1" dirty="0" err="1">
                <a:solidFill>
                  <a:prstClr val="black"/>
                </a:solidFill>
                <a:latin typeface="Palatino Linotype" panose="02040502050505030304" pitchFamily="18" charset="0"/>
              </a:rPr>
              <a:t>Huckel</a:t>
            </a:r>
            <a:r>
              <a:rPr 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rule:</a:t>
            </a:r>
          </a:p>
          <a:p>
            <a:pPr lvl="1" algn="justLow">
              <a:lnSpc>
                <a:spcPct val="150000"/>
              </a:lnSpc>
              <a:defRPr/>
            </a:pP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                     The number of </a:t>
            </a:r>
            <a:r>
              <a:rPr lang="el-GR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π</a:t>
            </a: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 electrons in the compound = (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4n + 2</a:t>
            </a:r>
            <a:r>
              <a:rPr lang="en-US" altLang="en-US" sz="1600" b="1" dirty="0">
                <a:solidFill>
                  <a:prstClr val="black"/>
                </a:solidFill>
                <a:latin typeface="Palatino Linotype" panose="02040502050505030304" pitchFamily="18" charset="0"/>
              </a:rPr>
              <a:t>)                           Where (</a:t>
            </a:r>
            <a:r>
              <a:rPr lang="en-US" altLang="en-US" sz="1600" b="1" dirty="0">
                <a:solidFill>
                  <a:srgbClr val="0070C0"/>
                </a:solidFill>
                <a:latin typeface="Palatino Linotype" panose="02040502050505030304" pitchFamily="18" charset="0"/>
              </a:rPr>
              <a:t>n = 0,1, 2, 3, and so on</a:t>
            </a:r>
            <a:r>
              <a:rPr lang="en-US" altLang="en-US" sz="1600" dirty="0"/>
              <a:t>). </a:t>
            </a:r>
            <a:endParaRPr lang="en-US" altLang="en-US" sz="1600" dirty="0">
              <a:cs typeface="Times New Roman" pitchFamily="18" charset="0"/>
            </a:endParaRPr>
          </a:p>
        </p:txBody>
      </p:sp>
      <p:pic>
        <p:nvPicPr>
          <p:cNvPr id="3" name="Picture 39">
            <a:extLst>
              <a:ext uri="{FF2B5EF4-FFF2-40B4-BE49-F238E27FC236}">
                <a16:creationId xmlns:a16="http://schemas.microsoft.com/office/drawing/2014/main" id="{B748514E-7DFD-E40A-DB25-8A5E3AD10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870" y="3911208"/>
            <a:ext cx="5364384" cy="2446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D0996A7-02EA-A8F0-5FA6-51E97DA3DC99}"/>
              </a:ext>
            </a:extLst>
          </p:cNvPr>
          <p:cNvGrpSpPr/>
          <p:nvPr/>
        </p:nvGrpSpPr>
        <p:grpSpPr>
          <a:xfrm>
            <a:off x="478370" y="3756722"/>
            <a:ext cx="5041662" cy="1713423"/>
            <a:chOff x="6190486" y="4263957"/>
            <a:chExt cx="5041662" cy="1713423"/>
          </a:xfrm>
        </p:grpSpPr>
        <p:pic>
          <p:nvPicPr>
            <p:cNvPr id="7" name="Picture 37">
              <a:extLst>
                <a:ext uri="{FF2B5EF4-FFF2-40B4-BE49-F238E27FC236}">
                  <a16:creationId xmlns:a16="http://schemas.microsoft.com/office/drawing/2014/main" id="{D42A032F-50F1-AF62-75F5-B6F2022A9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9074" y="4263957"/>
              <a:ext cx="4193074" cy="101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C99359-AC89-1E4D-7FB7-67B112DF0B77}"/>
                </a:ext>
              </a:extLst>
            </p:cNvPr>
            <p:cNvSpPr txBox="1"/>
            <p:nvPr/>
          </p:nvSpPr>
          <p:spPr>
            <a:xfrm>
              <a:off x="6190486" y="5364263"/>
              <a:ext cx="4878259" cy="6131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4n+2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	6	6	6	6	6</a:t>
              </a:r>
            </a:p>
            <a:p>
              <a:pPr>
                <a:lnSpc>
                  <a:spcPct val="150000"/>
                </a:lnSpc>
              </a:pP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n=	1	1	1	1	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55933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15320</TotalTime>
  <Words>2909</Words>
  <Application>Microsoft Office PowerPoint</Application>
  <PresentationFormat>Widescreen</PresentationFormat>
  <Paragraphs>300</Paragraphs>
  <Slides>28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Calibri</vt:lpstr>
      <vt:lpstr>Calibri Light</vt:lpstr>
      <vt:lpstr>Century Gothic</vt:lpstr>
      <vt:lpstr>Courier New</vt:lpstr>
      <vt:lpstr>intirb</vt:lpstr>
      <vt:lpstr>Palatino Linotype</vt:lpstr>
      <vt:lpstr>Times New Roman</vt:lpstr>
      <vt:lpstr>Wingdings</vt:lpstr>
      <vt:lpstr>1_Office Theme</vt:lpstr>
      <vt:lpstr>2_Office Theme</vt:lpstr>
      <vt:lpstr>CS ChemDraw Drawing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Sultan Saad Almadhhi</dc:creator>
  <cp:lastModifiedBy>Heeji A</cp:lastModifiedBy>
  <cp:revision>297</cp:revision>
  <dcterms:created xsi:type="dcterms:W3CDTF">2025-08-10T10:19:35Z</dcterms:created>
  <dcterms:modified xsi:type="dcterms:W3CDTF">2026-10-09T11:57:14Z</dcterms:modified>
</cp:coreProperties>
</file>