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48" r:id="rId1"/>
  </p:sldMasterIdLst>
  <p:notesMasterIdLst>
    <p:notesMasterId r:id="rId21"/>
  </p:notesMasterIdLst>
  <p:sldIdLst>
    <p:sldId id="256" r:id="rId2"/>
    <p:sldId id="259" r:id="rId3"/>
    <p:sldId id="263" r:id="rId4"/>
    <p:sldId id="264" r:id="rId5"/>
    <p:sldId id="265" r:id="rId6"/>
    <p:sldId id="267" r:id="rId7"/>
    <p:sldId id="266" r:id="rId8"/>
    <p:sldId id="271" r:id="rId9"/>
    <p:sldId id="273" r:id="rId10"/>
    <p:sldId id="275" r:id="rId11"/>
    <p:sldId id="276" r:id="rId12"/>
    <p:sldId id="278" r:id="rId13"/>
    <p:sldId id="280" r:id="rId14"/>
    <p:sldId id="282" r:id="rId15"/>
    <p:sldId id="283" r:id="rId16"/>
    <p:sldId id="296" r:id="rId17"/>
    <p:sldId id="297" r:id="rId18"/>
    <p:sldId id="298" r:id="rId19"/>
    <p:sldId id="29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3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661" autoAdjust="0"/>
    <p:restoredTop sz="94660"/>
  </p:normalViewPr>
  <p:slideViewPr>
    <p:cSldViewPr snapToGrid="0">
      <p:cViewPr varScale="1">
        <p:scale>
          <a:sx n="114" d="100"/>
          <a:sy n="114" d="100"/>
        </p:scale>
        <p:origin x="666"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image" Target="../media/image13.emf"/><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6.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image" Target="../media/image2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8CCE9A-9A02-1F44-8068-5BEB77B7AF1C}" type="datetimeFigureOut">
              <a:rPr lang="x-none" smtClean="0"/>
              <a:t>10/03/48</a:t>
            </a:fld>
            <a:endParaRPr lang="x-non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765691-2F90-7A47-9291-B421235A741B}" type="slidenum">
              <a:rPr lang="x-none" smtClean="0"/>
              <a:t>‹#›</a:t>
            </a:fld>
            <a:endParaRPr lang="x-none"/>
          </a:p>
        </p:txBody>
      </p:sp>
    </p:spTree>
    <p:extLst>
      <p:ext uri="{BB962C8B-B14F-4D97-AF65-F5344CB8AC3E}">
        <p14:creationId xmlns:p14="http://schemas.microsoft.com/office/powerpoint/2010/main" val="1816627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C7F46-529A-4BA8-A8C5-6E47D59B0F4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483E164-A279-4D4D-A0DE-AE020E887B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62DF241-78E0-4834-B1BE-2D4910440567}"/>
              </a:ext>
            </a:extLst>
          </p:cNvPr>
          <p:cNvSpPr>
            <a:spLocks noGrp="1"/>
          </p:cNvSpPr>
          <p:nvPr>
            <p:ph type="dt" sz="half" idx="10"/>
          </p:nvPr>
        </p:nvSpPr>
        <p:spPr/>
        <p:txBody>
          <a:bodyPr/>
          <a:lstStyle/>
          <a:p>
            <a:fld id="{A02ADC6C-9BCE-8349-8031-8BB17ADBE3F5}" type="datetime1">
              <a:rPr lang="en-US" smtClean="0"/>
              <a:t>8/23/2026</a:t>
            </a:fld>
            <a:endParaRPr lang="en-US"/>
          </a:p>
        </p:txBody>
      </p:sp>
      <p:sp>
        <p:nvSpPr>
          <p:cNvPr id="5" name="Footer Placeholder 4">
            <a:extLst>
              <a:ext uri="{FF2B5EF4-FFF2-40B4-BE49-F238E27FC236}">
                <a16:creationId xmlns:a16="http://schemas.microsoft.com/office/drawing/2014/main" id="{7BD13F9D-D6B6-46CF-8507-6E5806BA3B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A74DA9-4D11-4B6F-B463-63E8B738079B}"/>
              </a:ext>
            </a:extLst>
          </p:cNvPr>
          <p:cNvSpPr>
            <a:spLocks noGrp="1"/>
          </p:cNvSpPr>
          <p:nvPr>
            <p:ph type="sldNum" sz="quarter" idx="12"/>
          </p:nvPr>
        </p:nvSpPr>
        <p:spPr/>
        <p:txBody>
          <a:bodyPr/>
          <a:lstStyle/>
          <a:p>
            <a:fld id="{D54D7912-CAF8-448B-BAFE-A6CF5FA72036}" type="slidenum">
              <a:rPr lang="en-US" smtClean="0"/>
              <a:t>‹#›</a:t>
            </a:fld>
            <a:endParaRPr lang="en-US"/>
          </a:p>
        </p:txBody>
      </p:sp>
    </p:spTree>
    <p:extLst>
      <p:ext uri="{BB962C8B-B14F-4D97-AF65-F5344CB8AC3E}">
        <p14:creationId xmlns:p14="http://schemas.microsoft.com/office/powerpoint/2010/main" val="1669348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4DFFC-DFDD-462F-808B-F9E538040FC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6182206-D8F1-465B-AB74-856F513B246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1568C3-7658-4B71-9416-40080402802C}"/>
              </a:ext>
            </a:extLst>
          </p:cNvPr>
          <p:cNvSpPr>
            <a:spLocks noGrp="1"/>
          </p:cNvSpPr>
          <p:nvPr>
            <p:ph type="dt" sz="half" idx="10"/>
          </p:nvPr>
        </p:nvSpPr>
        <p:spPr/>
        <p:txBody>
          <a:bodyPr/>
          <a:lstStyle/>
          <a:p>
            <a:fld id="{983B7201-76AA-8145-B1D3-336856A604F9}" type="datetime1">
              <a:rPr lang="en-US" smtClean="0"/>
              <a:t>8/23/2026</a:t>
            </a:fld>
            <a:endParaRPr lang="en-US"/>
          </a:p>
        </p:txBody>
      </p:sp>
      <p:sp>
        <p:nvSpPr>
          <p:cNvPr id="5" name="Footer Placeholder 4">
            <a:extLst>
              <a:ext uri="{FF2B5EF4-FFF2-40B4-BE49-F238E27FC236}">
                <a16:creationId xmlns:a16="http://schemas.microsoft.com/office/drawing/2014/main" id="{542469BD-76D3-4BE3-978D-CCB2A68464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D66B18-B188-486F-A3AA-9857BB46FA2C}"/>
              </a:ext>
            </a:extLst>
          </p:cNvPr>
          <p:cNvSpPr>
            <a:spLocks noGrp="1"/>
          </p:cNvSpPr>
          <p:nvPr>
            <p:ph type="sldNum" sz="quarter" idx="12"/>
          </p:nvPr>
        </p:nvSpPr>
        <p:spPr/>
        <p:txBody>
          <a:bodyPr/>
          <a:lstStyle/>
          <a:p>
            <a:fld id="{D54D7912-CAF8-448B-BAFE-A6CF5FA72036}" type="slidenum">
              <a:rPr lang="en-US" smtClean="0"/>
              <a:t>‹#›</a:t>
            </a:fld>
            <a:endParaRPr lang="en-US"/>
          </a:p>
        </p:txBody>
      </p:sp>
    </p:spTree>
    <p:extLst>
      <p:ext uri="{BB962C8B-B14F-4D97-AF65-F5344CB8AC3E}">
        <p14:creationId xmlns:p14="http://schemas.microsoft.com/office/powerpoint/2010/main" val="944736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4872311-7DB1-464B-942A-02378BC7E66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2FFB174-FFAC-49F0-9C53-0409D6AFF3F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153D31-8621-4DB0-A706-BD8C77A2383C}"/>
              </a:ext>
            </a:extLst>
          </p:cNvPr>
          <p:cNvSpPr>
            <a:spLocks noGrp="1"/>
          </p:cNvSpPr>
          <p:nvPr>
            <p:ph type="dt" sz="half" idx="10"/>
          </p:nvPr>
        </p:nvSpPr>
        <p:spPr/>
        <p:txBody>
          <a:bodyPr/>
          <a:lstStyle/>
          <a:p>
            <a:fld id="{F62A8728-0E1C-9248-8C4B-869BC4665BF5}" type="datetime1">
              <a:rPr lang="en-US" smtClean="0"/>
              <a:t>8/23/2026</a:t>
            </a:fld>
            <a:endParaRPr lang="en-US"/>
          </a:p>
        </p:txBody>
      </p:sp>
      <p:sp>
        <p:nvSpPr>
          <p:cNvPr id="5" name="Footer Placeholder 4">
            <a:extLst>
              <a:ext uri="{FF2B5EF4-FFF2-40B4-BE49-F238E27FC236}">
                <a16:creationId xmlns:a16="http://schemas.microsoft.com/office/drawing/2014/main" id="{F2A2DF6B-9D00-424C-ABBB-2AE15DB583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9BDD91-6F4E-46C0-8862-0229B54260A3}"/>
              </a:ext>
            </a:extLst>
          </p:cNvPr>
          <p:cNvSpPr>
            <a:spLocks noGrp="1"/>
          </p:cNvSpPr>
          <p:nvPr>
            <p:ph type="sldNum" sz="quarter" idx="12"/>
          </p:nvPr>
        </p:nvSpPr>
        <p:spPr/>
        <p:txBody>
          <a:bodyPr/>
          <a:lstStyle/>
          <a:p>
            <a:fld id="{D54D7912-CAF8-448B-BAFE-A6CF5FA72036}" type="slidenum">
              <a:rPr lang="en-US" smtClean="0"/>
              <a:t>‹#›</a:t>
            </a:fld>
            <a:endParaRPr lang="en-US"/>
          </a:p>
        </p:txBody>
      </p:sp>
    </p:spTree>
    <p:extLst>
      <p:ext uri="{BB962C8B-B14F-4D97-AF65-F5344CB8AC3E}">
        <p14:creationId xmlns:p14="http://schemas.microsoft.com/office/powerpoint/2010/main" val="1434888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E4B4E-B77A-4E29-A558-2E547874D0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9A6628-5360-4695-8447-10FFCBC2506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72C8A5-2844-4234-BB7B-15FD90E359D9}"/>
              </a:ext>
            </a:extLst>
          </p:cNvPr>
          <p:cNvSpPr>
            <a:spLocks noGrp="1"/>
          </p:cNvSpPr>
          <p:nvPr>
            <p:ph type="dt" sz="half" idx="10"/>
          </p:nvPr>
        </p:nvSpPr>
        <p:spPr/>
        <p:txBody>
          <a:bodyPr/>
          <a:lstStyle/>
          <a:p>
            <a:fld id="{6672E733-2BAA-BE4E-8DDE-03CE0D72C99F}" type="datetime1">
              <a:rPr lang="en-US" smtClean="0"/>
              <a:t>8/23/2026</a:t>
            </a:fld>
            <a:endParaRPr lang="en-US"/>
          </a:p>
        </p:txBody>
      </p:sp>
      <p:sp>
        <p:nvSpPr>
          <p:cNvPr id="5" name="Footer Placeholder 4">
            <a:extLst>
              <a:ext uri="{FF2B5EF4-FFF2-40B4-BE49-F238E27FC236}">
                <a16:creationId xmlns:a16="http://schemas.microsoft.com/office/drawing/2014/main" id="{31A800EA-0C78-4A41-8684-265CD67C8DA3}"/>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033872007"/>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196CF-8F14-4C95-A099-0889B7496E6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21FA77C-1E29-4E3E-97A1-5D6D4AF656D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693F602-DCA5-4277-B047-36B9B9079367}"/>
              </a:ext>
            </a:extLst>
          </p:cNvPr>
          <p:cNvSpPr>
            <a:spLocks noGrp="1"/>
          </p:cNvSpPr>
          <p:nvPr>
            <p:ph type="dt" sz="half" idx="10"/>
          </p:nvPr>
        </p:nvSpPr>
        <p:spPr/>
        <p:txBody>
          <a:bodyPr/>
          <a:lstStyle/>
          <a:p>
            <a:fld id="{399CF99E-5E37-1F45-BF4D-25977D8F42F2}" type="datetime1">
              <a:rPr lang="en-US" smtClean="0"/>
              <a:t>8/23/2026</a:t>
            </a:fld>
            <a:endParaRPr lang="en-US"/>
          </a:p>
        </p:txBody>
      </p:sp>
      <p:sp>
        <p:nvSpPr>
          <p:cNvPr id="5" name="Footer Placeholder 4">
            <a:extLst>
              <a:ext uri="{FF2B5EF4-FFF2-40B4-BE49-F238E27FC236}">
                <a16:creationId xmlns:a16="http://schemas.microsoft.com/office/drawing/2014/main" id="{A8DA7196-35AA-4B00-9AAA-08B0F615F7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840193-B613-4BF5-BE22-E58A80DB7673}"/>
              </a:ext>
            </a:extLst>
          </p:cNvPr>
          <p:cNvSpPr>
            <a:spLocks noGrp="1"/>
          </p:cNvSpPr>
          <p:nvPr>
            <p:ph type="sldNum" sz="quarter" idx="12"/>
          </p:nvPr>
        </p:nvSpPr>
        <p:spPr/>
        <p:txBody>
          <a:bodyPr/>
          <a:lstStyle/>
          <a:p>
            <a:fld id="{D54D7912-CAF8-448B-BAFE-A6CF5FA72036}" type="slidenum">
              <a:rPr lang="en-US" smtClean="0"/>
              <a:t>‹#›</a:t>
            </a:fld>
            <a:endParaRPr lang="en-US"/>
          </a:p>
        </p:txBody>
      </p:sp>
    </p:spTree>
    <p:extLst>
      <p:ext uri="{BB962C8B-B14F-4D97-AF65-F5344CB8AC3E}">
        <p14:creationId xmlns:p14="http://schemas.microsoft.com/office/powerpoint/2010/main" val="2165924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40A52-9513-4180-82A9-8076E117899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01D2EA-DC5C-4EDE-A0C3-4289CA37682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2DF7AF-91E2-4C74-83C6-F614262F7A0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C733896-E78A-4F8B-A3A0-0C786F7B5D52}"/>
              </a:ext>
            </a:extLst>
          </p:cNvPr>
          <p:cNvSpPr>
            <a:spLocks noGrp="1"/>
          </p:cNvSpPr>
          <p:nvPr>
            <p:ph type="dt" sz="half" idx="10"/>
          </p:nvPr>
        </p:nvSpPr>
        <p:spPr/>
        <p:txBody>
          <a:bodyPr/>
          <a:lstStyle/>
          <a:p>
            <a:fld id="{4B056CBC-524B-CC4B-B3D1-28C299799BCD}" type="datetime1">
              <a:rPr lang="en-US" smtClean="0"/>
              <a:t>8/23/2026</a:t>
            </a:fld>
            <a:endParaRPr lang="en-US"/>
          </a:p>
        </p:txBody>
      </p:sp>
      <p:sp>
        <p:nvSpPr>
          <p:cNvPr id="6" name="Footer Placeholder 5">
            <a:extLst>
              <a:ext uri="{FF2B5EF4-FFF2-40B4-BE49-F238E27FC236}">
                <a16:creationId xmlns:a16="http://schemas.microsoft.com/office/drawing/2014/main" id="{7A00837D-F733-4880-925E-2B8D5DD3F2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82B598-1CF1-4DFC-9635-554DFA603026}"/>
              </a:ext>
            </a:extLst>
          </p:cNvPr>
          <p:cNvSpPr>
            <a:spLocks noGrp="1"/>
          </p:cNvSpPr>
          <p:nvPr>
            <p:ph type="sldNum" sz="quarter" idx="12"/>
          </p:nvPr>
        </p:nvSpPr>
        <p:spPr/>
        <p:txBody>
          <a:bodyPr/>
          <a:lstStyle/>
          <a:p>
            <a:fld id="{D54D7912-CAF8-448B-BAFE-A6CF5FA72036}" type="slidenum">
              <a:rPr lang="en-US" smtClean="0"/>
              <a:t>‹#›</a:t>
            </a:fld>
            <a:endParaRPr lang="en-US"/>
          </a:p>
        </p:txBody>
      </p:sp>
    </p:spTree>
    <p:extLst>
      <p:ext uri="{BB962C8B-B14F-4D97-AF65-F5344CB8AC3E}">
        <p14:creationId xmlns:p14="http://schemas.microsoft.com/office/powerpoint/2010/main" val="3821271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A47F2-B963-40E0-B2B3-CD34E826405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46B8377-C59F-4923-994E-9027FE3068C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C63A04D-388B-4D45-B28F-6DDBFCB58DA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5470840-BFD0-44AE-85E0-7F9548DDEE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29E8A93-0480-425B-98C7-25EADF7B010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E41C2B-D1BD-4FAC-9146-D9F26C116347}"/>
              </a:ext>
            </a:extLst>
          </p:cNvPr>
          <p:cNvSpPr>
            <a:spLocks noGrp="1"/>
          </p:cNvSpPr>
          <p:nvPr>
            <p:ph type="dt" sz="half" idx="10"/>
          </p:nvPr>
        </p:nvSpPr>
        <p:spPr/>
        <p:txBody>
          <a:bodyPr/>
          <a:lstStyle/>
          <a:p>
            <a:fld id="{FE20598D-6956-524E-B55B-5377E9B0A9E8}" type="datetime1">
              <a:rPr lang="en-US" smtClean="0"/>
              <a:t>8/23/2026</a:t>
            </a:fld>
            <a:endParaRPr lang="en-US"/>
          </a:p>
        </p:txBody>
      </p:sp>
      <p:sp>
        <p:nvSpPr>
          <p:cNvPr id="8" name="Footer Placeholder 7">
            <a:extLst>
              <a:ext uri="{FF2B5EF4-FFF2-40B4-BE49-F238E27FC236}">
                <a16:creationId xmlns:a16="http://schemas.microsoft.com/office/drawing/2014/main" id="{9127CB64-EBD5-492D-AD89-E8EA12A349B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AE34475-BD6A-4B6E-A58B-E82AD296E51D}"/>
              </a:ext>
            </a:extLst>
          </p:cNvPr>
          <p:cNvSpPr>
            <a:spLocks noGrp="1"/>
          </p:cNvSpPr>
          <p:nvPr>
            <p:ph type="sldNum" sz="quarter" idx="12"/>
          </p:nvPr>
        </p:nvSpPr>
        <p:spPr/>
        <p:txBody>
          <a:bodyPr/>
          <a:lstStyle/>
          <a:p>
            <a:fld id="{D54D7912-CAF8-448B-BAFE-A6CF5FA72036}" type="slidenum">
              <a:rPr lang="en-US" smtClean="0"/>
              <a:t>‹#›</a:t>
            </a:fld>
            <a:endParaRPr lang="en-US"/>
          </a:p>
        </p:txBody>
      </p:sp>
    </p:spTree>
    <p:extLst>
      <p:ext uri="{BB962C8B-B14F-4D97-AF65-F5344CB8AC3E}">
        <p14:creationId xmlns:p14="http://schemas.microsoft.com/office/powerpoint/2010/main" val="1287583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6BE53-664A-4E52-9C89-10325A3E335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B00FE0A-0A47-47FA-B9B7-1DBBCF10DF2E}"/>
              </a:ext>
            </a:extLst>
          </p:cNvPr>
          <p:cNvSpPr>
            <a:spLocks noGrp="1"/>
          </p:cNvSpPr>
          <p:nvPr>
            <p:ph type="dt" sz="half" idx="10"/>
          </p:nvPr>
        </p:nvSpPr>
        <p:spPr/>
        <p:txBody>
          <a:bodyPr/>
          <a:lstStyle/>
          <a:p>
            <a:fld id="{C0535ADE-BE46-6146-952F-2F3EAF6ECD9F}" type="datetime1">
              <a:rPr lang="en-US" smtClean="0"/>
              <a:t>8/23/2026</a:t>
            </a:fld>
            <a:endParaRPr lang="en-US"/>
          </a:p>
        </p:txBody>
      </p:sp>
      <p:sp>
        <p:nvSpPr>
          <p:cNvPr id="4" name="Footer Placeholder 3">
            <a:extLst>
              <a:ext uri="{FF2B5EF4-FFF2-40B4-BE49-F238E27FC236}">
                <a16:creationId xmlns:a16="http://schemas.microsoft.com/office/drawing/2014/main" id="{68045648-5C0D-420F-96AB-B5AF19AA21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997404-CB38-4176-8B48-8D240FC61345}"/>
              </a:ext>
            </a:extLst>
          </p:cNvPr>
          <p:cNvSpPr>
            <a:spLocks noGrp="1"/>
          </p:cNvSpPr>
          <p:nvPr>
            <p:ph type="sldNum" sz="quarter" idx="12"/>
          </p:nvPr>
        </p:nvSpPr>
        <p:spPr/>
        <p:txBody>
          <a:bodyPr/>
          <a:lstStyle/>
          <a:p>
            <a:fld id="{D54D7912-CAF8-448B-BAFE-A6CF5FA72036}" type="slidenum">
              <a:rPr lang="en-US" smtClean="0"/>
              <a:t>‹#›</a:t>
            </a:fld>
            <a:endParaRPr lang="en-US"/>
          </a:p>
        </p:txBody>
      </p:sp>
    </p:spTree>
    <p:extLst>
      <p:ext uri="{BB962C8B-B14F-4D97-AF65-F5344CB8AC3E}">
        <p14:creationId xmlns:p14="http://schemas.microsoft.com/office/powerpoint/2010/main" val="2898730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D5F6C9-A2A0-4F51-9F7C-87147FFC3C19}"/>
              </a:ext>
            </a:extLst>
          </p:cNvPr>
          <p:cNvSpPr>
            <a:spLocks noGrp="1"/>
          </p:cNvSpPr>
          <p:nvPr>
            <p:ph type="dt" sz="half" idx="10"/>
          </p:nvPr>
        </p:nvSpPr>
        <p:spPr/>
        <p:txBody>
          <a:bodyPr/>
          <a:lstStyle/>
          <a:p>
            <a:fld id="{5221F344-FD8E-AE47-B4CC-A960D0C6FB77}" type="datetime1">
              <a:rPr lang="en-US" smtClean="0"/>
              <a:t>8/23/2026</a:t>
            </a:fld>
            <a:endParaRPr lang="en-US"/>
          </a:p>
        </p:txBody>
      </p:sp>
      <p:sp>
        <p:nvSpPr>
          <p:cNvPr id="3" name="Footer Placeholder 2">
            <a:extLst>
              <a:ext uri="{FF2B5EF4-FFF2-40B4-BE49-F238E27FC236}">
                <a16:creationId xmlns:a16="http://schemas.microsoft.com/office/drawing/2014/main" id="{2D8E8955-CD0A-40CA-9081-34F9C517754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E1F5BDF-EF14-4B97-9FC8-ADE2D9A4D2B8}"/>
              </a:ext>
            </a:extLst>
          </p:cNvPr>
          <p:cNvSpPr>
            <a:spLocks noGrp="1"/>
          </p:cNvSpPr>
          <p:nvPr>
            <p:ph type="sldNum" sz="quarter" idx="12"/>
          </p:nvPr>
        </p:nvSpPr>
        <p:spPr/>
        <p:txBody>
          <a:bodyPr/>
          <a:lstStyle/>
          <a:p>
            <a:fld id="{D54D7912-CAF8-448B-BAFE-A6CF5FA72036}" type="slidenum">
              <a:rPr lang="en-US" smtClean="0"/>
              <a:t>‹#›</a:t>
            </a:fld>
            <a:endParaRPr lang="en-US"/>
          </a:p>
        </p:txBody>
      </p:sp>
    </p:spTree>
    <p:extLst>
      <p:ext uri="{BB962C8B-B14F-4D97-AF65-F5344CB8AC3E}">
        <p14:creationId xmlns:p14="http://schemas.microsoft.com/office/powerpoint/2010/main" val="1190046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E2442-CE28-49A0-A458-E969A0956E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7AA4379-5752-4997-9FC0-9146BC9D32E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CEE4D-98E8-4ACC-BB7B-C772B61FF2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B9B5FA5-D23A-4E1D-A9D1-F6EB1FED293B}"/>
              </a:ext>
            </a:extLst>
          </p:cNvPr>
          <p:cNvSpPr>
            <a:spLocks noGrp="1"/>
          </p:cNvSpPr>
          <p:nvPr>
            <p:ph type="dt" sz="half" idx="10"/>
          </p:nvPr>
        </p:nvSpPr>
        <p:spPr/>
        <p:txBody>
          <a:bodyPr/>
          <a:lstStyle/>
          <a:p>
            <a:fld id="{94FE9316-B3C0-1046-9CC0-EC42D0BE6D2E}" type="datetime1">
              <a:rPr lang="en-US" smtClean="0"/>
              <a:t>8/23/2026</a:t>
            </a:fld>
            <a:endParaRPr lang="en-US"/>
          </a:p>
        </p:txBody>
      </p:sp>
      <p:sp>
        <p:nvSpPr>
          <p:cNvPr id="6" name="Footer Placeholder 5">
            <a:extLst>
              <a:ext uri="{FF2B5EF4-FFF2-40B4-BE49-F238E27FC236}">
                <a16:creationId xmlns:a16="http://schemas.microsoft.com/office/drawing/2014/main" id="{7929AFDB-3E5C-488D-BA1D-0CF5DC2848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079B00-D5D0-412B-A750-DE73C3368FE1}"/>
              </a:ext>
            </a:extLst>
          </p:cNvPr>
          <p:cNvSpPr>
            <a:spLocks noGrp="1"/>
          </p:cNvSpPr>
          <p:nvPr>
            <p:ph type="sldNum" sz="quarter" idx="12"/>
          </p:nvPr>
        </p:nvSpPr>
        <p:spPr/>
        <p:txBody>
          <a:bodyPr/>
          <a:lstStyle/>
          <a:p>
            <a:fld id="{D54D7912-CAF8-448B-BAFE-A6CF5FA72036}" type="slidenum">
              <a:rPr lang="en-US" smtClean="0"/>
              <a:t>‹#›</a:t>
            </a:fld>
            <a:endParaRPr lang="en-US"/>
          </a:p>
        </p:txBody>
      </p:sp>
    </p:spTree>
    <p:extLst>
      <p:ext uri="{BB962C8B-B14F-4D97-AF65-F5344CB8AC3E}">
        <p14:creationId xmlns:p14="http://schemas.microsoft.com/office/powerpoint/2010/main" val="390113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C5322-CF94-4043-91E7-C7668B5FB4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874F6F9-F1E9-4F1E-B528-8C30AC5D4C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9973007-0CB4-43C9-B0E2-021E844D3B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D303833-0380-4CE2-84D1-04020F91C2C9}"/>
              </a:ext>
            </a:extLst>
          </p:cNvPr>
          <p:cNvSpPr>
            <a:spLocks noGrp="1"/>
          </p:cNvSpPr>
          <p:nvPr>
            <p:ph type="dt" sz="half" idx="10"/>
          </p:nvPr>
        </p:nvSpPr>
        <p:spPr/>
        <p:txBody>
          <a:bodyPr/>
          <a:lstStyle/>
          <a:p>
            <a:fld id="{77778B26-8D9E-434B-9831-3F9869A321E0}" type="datetime1">
              <a:rPr lang="en-US" smtClean="0"/>
              <a:t>8/23/2026</a:t>
            </a:fld>
            <a:endParaRPr lang="en-US"/>
          </a:p>
        </p:txBody>
      </p:sp>
      <p:sp>
        <p:nvSpPr>
          <p:cNvPr id="6" name="Footer Placeholder 5">
            <a:extLst>
              <a:ext uri="{FF2B5EF4-FFF2-40B4-BE49-F238E27FC236}">
                <a16:creationId xmlns:a16="http://schemas.microsoft.com/office/drawing/2014/main" id="{3FCC624B-6975-46FE-8689-10030CB394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FB8EF59-BADA-44FA-939A-F942A623AE6A}"/>
              </a:ext>
            </a:extLst>
          </p:cNvPr>
          <p:cNvSpPr>
            <a:spLocks noGrp="1"/>
          </p:cNvSpPr>
          <p:nvPr>
            <p:ph type="sldNum" sz="quarter" idx="12"/>
          </p:nvPr>
        </p:nvSpPr>
        <p:spPr/>
        <p:txBody>
          <a:bodyPr/>
          <a:lstStyle/>
          <a:p>
            <a:fld id="{D54D7912-CAF8-448B-BAFE-A6CF5FA72036}" type="slidenum">
              <a:rPr lang="en-US" smtClean="0"/>
              <a:t>‹#›</a:t>
            </a:fld>
            <a:endParaRPr lang="en-US"/>
          </a:p>
        </p:txBody>
      </p:sp>
    </p:spTree>
    <p:extLst>
      <p:ext uri="{BB962C8B-B14F-4D97-AF65-F5344CB8AC3E}">
        <p14:creationId xmlns:p14="http://schemas.microsoft.com/office/powerpoint/2010/main" val="2917388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31D09D-9779-4A59-9B96-89DF2E7958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BB2412C-22EB-41E9-BA11-F599E1C32A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3C0E1D-7BCB-47B4-866E-213A960D21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BD6E3B-94DF-AD41-927A-C4294392E6A9}" type="datetime1">
              <a:rPr lang="en-US" smtClean="0"/>
              <a:t>8/23/2026</a:t>
            </a:fld>
            <a:endParaRPr lang="en-US"/>
          </a:p>
        </p:txBody>
      </p:sp>
      <p:sp>
        <p:nvSpPr>
          <p:cNvPr id="5" name="Footer Placeholder 4">
            <a:extLst>
              <a:ext uri="{FF2B5EF4-FFF2-40B4-BE49-F238E27FC236}">
                <a16:creationId xmlns:a16="http://schemas.microsoft.com/office/drawing/2014/main" id="{5E3761AF-3462-4914-B54D-316EB5E263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64A3D4-52ED-4CE6-9CB1-910B3B26BC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b="1">
                <a:solidFill>
                  <a:srgbClr val="0083BC"/>
                </a:solidFill>
              </a:defRPr>
            </a:lvl1pPr>
          </a:lstStyle>
          <a:p>
            <a:fld id="{D54D7912-CAF8-448B-BAFE-A6CF5FA72036}" type="slidenum">
              <a:rPr lang="en-US" smtClean="0"/>
              <a:pPr/>
              <a:t>‹#›</a:t>
            </a:fld>
            <a:endParaRPr lang="en-US" dirty="0"/>
          </a:p>
        </p:txBody>
      </p:sp>
    </p:spTree>
    <p:extLst>
      <p:ext uri="{BB962C8B-B14F-4D97-AF65-F5344CB8AC3E}">
        <p14:creationId xmlns:p14="http://schemas.microsoft.com/office/powerpoint/2010/main" val="10298780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3.png"/><Relationship Id="rId7"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29.emf"/><Relationship Id="rId5" Type="http://schemas.openxmlformats.org/officeDocument/2006/relationships/oleObject" Target="../embeddings/oleObject7.bin"/><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image" Target="../media/image5.png"/><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5.png"/><Relationship Id="rId5" Type="http://schemas.openxmlformats.org/officeDocument/2006/relationships/image" Target="../media/image42.emf"/><Relationship Id="rId4" Type="http://schemas.openxmlformats.org/officeDocument/2006/relationships/oleObject" Target="../embeddings/oleObject7.bin"/></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7.png"/><Relationship Id="rId4" Type="http://schemas.openxmlformats.org/officeDocument/2006/relationships/image" Target="../media/image46.png"/></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1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57.png"/><Relationship Id="rId4" Type="http://schemas.openxmlformats.org/officeDocument/2006/relationships/image" Target="../media/image56.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2.bin"/><Relationship Id="rId13" Type="http://schemas.openxmlformats.org/officeDocument/2006/relationships/image" Target="../media/image16.emf"/><Relationship Id="rId3" Type="http://schemas.openxmlformats.org/officeDocument/2006/relationships/image" Target="../media/image3.png"/><Relationship Id="rId7" Type="http://schemas.openxmlformats.org/officeDocument/2006/relationships/image" Target="../media/image13.emf"/><Relationship Id="rId12" Type="http://schemas.openxmlformats.org/officeDocument/2006/relationships/oleObject" Target="../embeddings/oleObject4.bin"/><Relationship Id="rId17" Type="http://schemas.openxmlformats.org/officeDocument/2006/relationships/image" Target="../media/image18.emf"/><Relationship Id="rId2" Type="http://schemas.openxmlformats.org/officeDocument/2006/relationships/slideLayout" Target="../slideLayouts/slideLayout2.xml"/><Relationship Id="rId16" Type="http://schemas.openxmlformats.org/officeDocument/2006/relationships/oleObject" Target="../embeddings/oleObject6.bin"/><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15.emf"/><Relationship Id="rId5" Type="http://schemas.openxmlformats.org/officeDocument/2006/relationships/image" Target="../media/image19.png"/><Relationship Id="rId15" Type="http://schemas.openxmlformats.org/officeDocument/2006/relationships/image" Target="../media/image17.emf"/><Relationship Id="rId10" Type="http://schemas.openxmlformats.org/officeDocument/2006/relationships/oleObject" Target="../embeddings/oleObject3.bin"/><Relationship Id="rId4" Type="http://schemas.openxmlformats.org/officeDocument/2006/relationships/image" Target="../media/image5.png"/><Relationship Id="rId9" Type="http://schemas.openxmlformats.org/officeDocument/2006/relationships/image" Target="../media/image14.emf"/><Relationship Id="rId14" Type="http://schemas.openxmlformats.org/officeDocument/2006/relationships/oleObject" Target="../embeddings/oleObject5.bin"/></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22.emf"/><Relationship Id="rId5" Type="http://schemas.openxmlformats.org/officeDocument/2006/relationships/image" Target="../media/image21.emf"/><Relationship Id="rId4" Type="http://schemas.openxmlformats.org/officeDocument/2006/relationships/oleObject" Target="../embeddings/oleObject7.bin"/></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1E64613-7FE8-4E38-8B67-CC53C866FEE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272" t="24445" r="8272" b="25679"/>
          <a:stretch/>
        </p:blipFill>
        <p:spPr>
          <a:xfrm>
            <a:off x="9980273" y="178052"/>
            <a:ext cx="2025459" cy="1210481"/>
          </a:xfrm>
          <a:prstGeom prst="rect">
            <a:avLst/>
          </a:prstGeom>
        </p:spPr>
      </p:pic>
      <p:cxnSp>
        <p:nvCxnSpPr>
          <p:cNvPr id="9" name="Straight Connector 8">
            <a:extLst>
              <a:ext uri="{FF2B5EF4-FFF2-40B4-BE49-F238E27FC236}">
                <a16:creationId xmlns:a16="http://schemas.microsoft.com/office/drawing/2014/main" id="{059356F3-9426-4B8B-A53B-4A7F228F7AA8}"/>
              </a:ext>
            </a:extLst>
          </p:cNvPr>
          <p:cNvCxnSpPr/>
          <p:nvPr/>
        </p:nvCxnSpPr>
        <p:spPr>
          <a:xfrm>
            <a:off x="343949" y="5838738"/>
            <a:ext cx="11467750" cy="0"/>
          </a:xfrm>
          <a:prstGeom prst="line">
            <a:avLst/>
          </a:prstGeom>
          <a:ln w="38100">
            <a:solidFill>
              <a:srgbClr val="0083BC"/>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8693896D-2358-46BC-81A2-821494F10C13}"/>
              </a:ext>
            </a:extLst>
          </p:cNvPr>
          <p:cNvSpPr txBox="1"/>
          <p:nvPr/>
        </p:nvSpPr>
        <p:spPr>
          <a:xfrm>
            <a:off x="234891" y="142613"/>
            <a:ext cx="3058851" cy="830997"/>
          </a:xfrm>
          <a:prstGeom prst="rect">
            <a:avLst/>
          </a:prstGeom>
          <a:noFill/>
        </p:spPr>
        <p:txBody>
          <a:bodyPr wrap="none" rtlCol="0">
            <a:spAutoFit/>
          </a:bodyPr>
          <a:lstStyle/>
          <a:p>
            <a:r>
              <a:rPr lang="en-US" sz="2400" b="1" dirty="0">
                <a:solidFill>
                  <a:srgbClr val="0083BC"/>
                </a:solidFill>
                <a:effectLst>
                  <a:outerShdw blurRad="38100" dist="38100" dir="2700000" algn="tl">
                    <a:srgbClr val="000000">
                      <a:alpha val="43137"/>
                    </a:srgbClr>
                  </a:outerShdw>
                </a:effectLst>
                <a:latin typeface="Palatino Linotype" panose="02040502050505030304" pitchFamily="18" charset="0"/>
              </a:rPr>
              <a:t>Organic Chemistry I</a:t>
            </a:r>
          </a:p>
          <a:p>
            <a:r>
              <a:rPr lang="en-US" sz="2400" b="1" dirty="0">
                <a:solidFill>
                  <a:srgbClr val="0083BC"/>
                </a:solidFill>
                <a:effectLst>
                  <a:outerShdw blurRad="38100" dist="38100" dir="2700000" algn="tl">
                    <a:srgbClr val="000000">
                      <a:alpha val="43137"/>
                    </a:srgbClr>
                  </a:outerShdw>
                </a:effectLst>
                <a:latin typeface="Palatino Linotype" panose="02040502050505030304" pitchFamily="18" charset="0"/>
              </a:rPr>
              <a:t>CHEM 240</a:t>
            </a:r>
            <a:endParaRPr lang="en-US" sz="2400" dirty="0">
              <a:solidFill>
                <a:srgbClr val="0083BC"/>
              </a:solidFill>
              <a:effectLst>
                <a:outerShdw blurRad="38100" dist="38100" dir="2700000" algn="tl">
                  <a:srgbClr val="000000">
                    <a:alpha val="43137"/>
                  </a:srgbClr>
                </a:outerShdw>
              </a:effectLst>
              <a:latin typeface="Palatino Linotype" panose="02040502050505030304" pitchFamily="18" charset="0"/>
            </a:endParaRPr>
          </a:p>
        </p:txBody>
      </p:sp>
      <p:sp>
        <p:nvSpPr>
          <p:cNvPr id="12" name="TextBox 11">
            <a:extLst>
              <a:ext uri="{FF2B5EF4-FFF2-40B4-BE49-F238E27FC236}">
                <a16:creationId xmlns:a16="http://schemas.microsoft.com/office/drawing/2014/main" id="{2A671533-7731-4A2B-852D-7740410662C6}"/>
              </a:ext>
            </a:extLst>
          </p:cNvPr>
          <p:cNvSpPr txBox="1"/>
          <p:nvPr/>
        </p:nvSpPr>
        <p:spPr>
          <a:xfrm>
            <a:off x="601922" y="2206674"/>
            <a:ext cx="5062758" cy="1938992"/>
          </a:xfrm>
          <a:prstGeom prst="rect">
            <a:avLst/>
          </a:prstGeom>
          <a:noFill/>
        </p:spPr>
        <p:txBody>
          <a:bodyPr wrap="square" rtlCol="0">
            <a:spAutoFit/>
          </a:bodyPr>
          <a:lstStyle/>
          <a:p>
            <a:r>
              <a:rPr lang="en-US" sz="4000" b="1" i="1" dirty="0">
                <a:solidFill>
                  <a:schemeClr val="accent2">
                    <a:lumMod val="75000"/>
                  </a:schemeClr>
                </a:solidFill>
                <a:effectLst>
                  <a:outerShdw blurRad="38100" dist="38100" dir="2700000" algn="tl">
                    <a:srgbClr val="000000">
                      <a:alpha val="43137"/>
                    </a:srgbClr>
                  </a:outerShdw>
                </a:effectLst>
                <a:latin typeface="Palatino Linotype" panose="02040502050505030304" pitchFamily="18" charset="0"/>
              </a:rPr>
              <a:t>Chapter 1: </a:t>
            </a:r>
            <a:r>
              <a:rPr lang="en-US" sz="4000" b="1" i="1" dirty="0">
                <a:solidFill>
                  <a:srgbClr val="0083BC"/>
                </a:solidFill>
                <a:effectLst>
                  <a:outerShdw blurRad="38100" dist="38100" dir="2700000" algn="tl">
                    <a:srgbClr val="000000">
                      <a:alpha val="43137"/>
                    </a:srgbClr>
                  </a:outerShdw>
                </a:effectLst>
                <a:latin typeface="Palatino Linotype" panose="02040502050505030304" pitchFamily="18" charset="0"/>
              </a:rPr>
              <a:t>Introduction to Organic Chemistry</a:t>
            </a:r>
            <a:endParaRPr lang="en-US" sz="4000" i="1" dirty="0">
              <a:solidFill>
                <a:srgbClr val="0083BC"/>
              </a:solidFill>
              <a:effectLst>
                <a:outerShdw blurRad="38100" dist="38100" dir="2700000" algn="tl">
                  <a:srgbClr val="000000">
                    <a:alpha val="43137"/>
                  </a:srgbClr>
                </a:outerShdw>
              </a:effectLst>
              <a:latin typeface="Palatino Linotype" panose="02040502050505030304" pitchFamily="18" charset="0"/>
            </a:endParaRPr>
          </a:p>
        </p:txBody>
      </p:sp>
      <p:pic>
        <p:nvPicPr>
          <p:cNvPr id="8" name="Picture 7">
            <a:extLst>
              <a:ext uri="{FF2B5EF4-FFF2-40B4-BE49-F238E27FC236}">
                <a16:creationId xmlns:a16="http://schemas.microsoft.com/office/drawing/2014/main" id="{56566EFA-F36B-4C0F-8152-4098331C681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752" b="5359"/>
          <a:stretch/>
        </p:blipFill>
        <p:spPr>
          <a:xfrm>
            <a:off x="6145306" y="1506070"/>
            <a:ext cx="4901453" cy="4356847"/>
          </a:xfrm>
          <a:prstGeom prst="rect">
            <a:avLst/>
          </a:prstGeom>
        </p:spPr>
      </p:pic>
    </p:spTree>
    <p:extLst>
      <p:ext uri="{BB962C8B-B14F-4D97-AF65-F5344CB8AC3E}">
        <p14:creationId xmlns:p14="http://schemas.microsoft.com/office/powerpoint/2010/main" val="23877325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1CE65-6F4B-E0F8-E620-2D2F67E59FF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69188F6-F854-9245-8DE8-EB75FD7A7FF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272" t="24445" r="8272" b="25679"/>
          <a:stretch/>
        </p:blipFill>
        <p:spPr>
          <a:xfrm>
            <a:off x="10746297" y="127719"/>
            <a:ext cx="1284602" cy="767720"/>
          </a:xfrm>
          <a:prstGeom prst="rect">
            <a:avLst/>
          </a:prstGeom>
        </p:spPr>
      </p:pic>
      <p:cxnSp>
        <p:nvCxnSpPr>
          <p:cNvPr id="6" name="Straight Connector 5">
            <a:extLst>
              <a:ext uri="{FF2B5EF4-FFF2-40B4-BE49-F238E27FC236}">
                <a16:creationId xmlns:a16="http://schemas.microsoft.com/office/drawing/2014/main" id="{498070F6-44FC-684D-4F64-3F3A019F2366}"/>
              </a:ext>
            </a:extLst>
          </p:cNvPr>
          <p:cNvCxnSpPr>
            <a:cxnSpLocks/>
          </p:cNvCxnSpPr>
          <p:nvPr/>
        </p:nvCxnSpPr>
        <p:spPr>
          <a:xfrm>
            <a:off x="176169" y="604007"/>
            <a:ext cx="8959442" cy="0"/>
          </a:xfrm>
          <a:prstGeom prst="line">
            <a:avLst/>
          </a:prstGeom>
          <a:ln w="38100">
            <a:solidFill>
              <a:srgbClr val="0083BC"/>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3C7B2C8-4A82-D2AB-8767-3736680B4005}"/>
              </a:ext>
            </a:extLst>
          </p:cNvPr>
          <p:cNvSpPr txBox="1"/>
          <p:nvPr/>
        </p:nvSpPr>
        <p:spPr>
          <a:xfrm>
            <a:off x="176168" y="102066"/>
            <a:ext cx="6481377" cy="461665"/>
          </a:xfrm>
          <a:prstGeom prst="rect">
            <a:avLst/>
          </a:prstGeom>
          <a:noFill/>
        </p:spPr>
        <p:txBody>
          <a:bodyPr wrap="square" rtlCol="0">
            <a:spAutoFit/>
          </a:bodyPr>
          <a:lstStyle/>
          <a:p>
            <a:r>
              <a:rPr lang="en-US" sz="2400" b="1" i="1" dirty="0">
                <a:solidFill>
                  <a:schemeClr val="accent2">
                    <a:lumMod val="75000"/>
                  </a:schemeClr>
                </a:solidFill>
                <a:effectLst>
                  <a:outerShdw blurRad="38100" dist="38100" dir="2700000" algn="tl">
                    <a:srgbClr val="000000">
                      <a:alpha val="43137"/>
                    </a:srgbClr>
                  </a:outerShdw>
                </a:effectLst>
                <a:latin typeface="Palatino Linotype" panose="02040502050505030304" pitchFamily="18" charset="0"/>
              </a:rPr>
              <a:t>Chapter 1: </a:t>
            </a:r>
            <a:r>
              <a:rPr lang="en-US" sz="2400" b="1" i="1" dirty="0">
                <a:solidFill>
                  <a:srgbClr val="0083BC"/>
                </a:solidFill>
                <a:effectLst>
                  <a:outerShdw blurRad="38100" dist="38100" dir="2700000" algn="tl">
                    <a:srgbClr val="000000">
                      <a:alpha val="43137"/>
                    </a:srgbClr>
                  </a:outerShdw>
                </a:effectLst>
                <a:latin typeface="Palatino Linotype" panose="02040502050505030304" pitchFamily="18" charset="0"/>
              </a:rPr>
              <a:t>Introduction to Organic Chemistry</a:t>
            </a:r>
            <a:endParaRPr lang="en-US" sz="2400" i="1" dirty="0">
              <a:solidFill>
                <a:srgbClr val="0083BC"/>
              </a:solidFill>
              <a:effectLst>
                <a:outerShdw blurRad="38100" dist="38100" dir="2700000" algn="tl">
                  <a:srgbClr val="000000">
                    <a:alpha val="43137"/>
                  </a:srgbClr>
                </a:outerShdw>
              </a:effectLst>
              <a:latin typeface="Palatino Linotype" panose="02040502050505030304" pitchFamily="18" charset="0"/>
            </a:endParaRPr>
          </a:p>
        </p:txBody>
      </p:sp>
      <p:sp>
        <p:nvSpPr>
          <p:cNvPr id="14" name="TextBox 13">
            <a:extLst>
              <a:ext uri="{FF2B5EF4-FFF2-40B4-BE49-F238E27FC236}">
                <a16:creationId xmlns:a16="http://schemas.microsoft.com/office/drawing/2014/main" id="{20325355-D983-BFA0-1305-7CA647381A2F}"/>
              </a:ext>
            </a:extLst>
          </p:cNvPr>
          <p:cNvSpPr txBox="1"/>
          <p:nvPr/>
        </p:nvSpPr>
        <p:spPr>
          <a:xfrm>
            <a:off x="176169" y="1361533"/>
            <a:ext cx="8450246" cy="3009285"/>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
            </a:pPr>
            <a:r>
              <a:rPr lang="en-US" sz="1600" b="1" dirty="0">
                <a:solidFill>
                  <a:srgbClr val="0070C0"/>
                </a:solidFill>
                <a:latin typeface="Palatino Linotype" panose="02040502050505030304" pitchFamily="18" charset="0"/>
              </a:rPr>
              <a:t>Ionic Bonds </a:t>
            </a:r>
            <a:r>
              <a:rPr lang="en-US" sz="1600" b="1" dirty="0">
                <a:latin typeface="Palatino Linotype" panose="02040502050505030304" pitchFamily="18" charset="0"/>
              </a:rPr>
              <a:t>(electrovalent bonds) are formed by transfer one or more electrons from one atom to another in order to create </a:t>
            </a:r>
            <a:r>
              <a:rPr lang="en-US" sz="1600" b="1" dirty="0">
                <a:solidFill>
                  <a:srgbClr val="0070C0"/>
                </a:solidFill>
                <a:latin typeface="Palatino Linotype" panose="02040502050505030304" pitchFamily="18" charset="0"/>
              </a:rPr>
              <a:t>ions</a:t>
            </a:r>
            <a:r>
              <a:rPr lang="en-US" sz="1600" b="1" dirty="0">
                <a:latin typeface="Palatino Linotype" panose="02040502050505030304" pitchFamily="18" charset="0"/>
              </a:rPr>
              <a:t>. </a:t>
            </a:r>
          </a:p>
          <a:p>
            <a:pPr marL="285750" indent="-285750" algn="just">
              <a:lnSpc>
                <a:spcPct val="150000"/>
              </a:lnSpc>
              <a:buFont typeface="Wingdings" panose="05000000000000000000" pitchFamily="2" charset="2"/>
              <a:buChar char="§"/>
            </a:pPr>
            <a:r>
              <a:rPr lang="en-US" sz="1600" b="1" dirty="0">
                <a:latin typeface="Palatino Linotype" panose="02040502050505030304" pitchFamily="18" charset="0"/>
              </a:rPr>
              <a:t>Elements in the left side of the periodic table tend to donate their valance electrons and become positively charged ions </a:t>
            </a:r>
            <a:r>
              <a:rPr lang="en-US" sz="1600" b="1" dirty="0">
                <a:solidFill>
                  <a:srgbClr val="0070C0"/>
                </a:solidFill>
                <a:latin typeface="Palatino Linotype" panose="02040502050505030304" pitchFamily="18" charset="0"/>
              </a:rPr>
              <a:t>+</a:t>
            </a:r>
            <a:r>
              <a:rPr lang="en-US" sz="1600" b="1" dirty="0" err="1">
                <a:solidFill>
                  <a:srgbClr val="0070C0"/>
                </a:solidFill>
                <a:latin typeface="Palatino Linotype" panose="02040502050505030304" pitchFamily="18" charset="0"/>
              </a:rPr>
              <a:t>ve</a:t>
            </a:r>
            <a:r>
              <a:rPr lang="en-US" sz="1600" b="1" dirty="0">
                <a:solidFill>
                  <a:srgbClr val="0070C0"/>
                </a:solidFill>
                <a:latin typeface="Palatino Linotype" panose="02040502050505030304" pitchFamily="18" charset="0"/>
              </a:rPr>
              <a:t> </a:t>
            </a:r>
            <a:r>
              <a:rPr lang="en-US" sz="1600" b="1" dirty="0">
                <a:latin typeface="Palatino Linotype" panose="02040502050505030304" pitchFamily="18" charset="0"/>
              </a:rPr>
              <a:t>called (</a:t>
            </a:r>
            <a:r>
              <a:rPr lang="en-US" sz="1600" b="1" i="1" dirty="0">
                <a:solidFill>
                  <a:srgbClr val="0070C0"/>
                </a:solidFill>
                <a:latin typeface="Palatino Linotype" panose="02040502050505030304" pitchFamily="18" charset="0"/>
              </a:rPr>
              <a:t>cations</a:t>
            </a:r>
            <a:r>
              <a:rPr lang="en-US" sz="1600" b="1" dirty="0">
                <a:latin typeface="Palatino Linotype" panose="02040502050505030304" pitchFamily="18" charset="0"/>
              </a:rPr>
              <a:t>). </a:t>
            </a:r>
          </a:p>
          <a:p>
            <a:pPr marL="285750" indent="-285750" algn="just">
              <a:lnSpc>
                <a:spcPct val="150000"/>
              </a:lnSpc>
              <a:buFont typeface="Wingdings" panose="05000000000000000000" pitchFamily="2" charset="2"/>
              <a:buChar char="§"/>
            </a:pPr>
            <a:r>
              <a:rPr lang="en-US" sz="1600" b="1" dirty="0">
                <a:latin typeface="Palatino Linotype" panose="02040502050505030304" pitchFamily="18" charset="0"/>
              </a:rPr>
              <a:t>Elements in the right side of the periodic table tend to gain the electrons and become negatively charged ions </a:t>
            </a:r>
            <a:r>
              <a:rPr lang="en-US" sz="1600" b="1" dirty="0">
                <a:solidFill>
                  <a:srgbClr val="0070C0"/>
                </a:solidFill>
                <a:latin typeface="Palatino Linotype" panose="02040502050505030304" pitchFamily="18" charset="0"/>
              </a:rPr>
              <a:t>-</a:t>
            </a:r>
            <a:r>
              <a:rPr lang="en-US" sz="1600" b="1" dirty="0" err="1">
                <a:solidFill>
                  <a:srgbClr val="0070C0"/>
                </a:solidFill>
                <a:latin typeface="Palatino Linotype" panose="02040502050505030304" pitchFamily="18" charset="0"/>
              </a:rPr>
              <a:t>ve</a:t>
            </a:r>
            <a:r>
              <a:rPr lang="en-US" sz="1600" b="1" dirty="0">
                <a:solidFill>
                  <a:srgbClr val="0070C0"/>
                </a:solidFill>
                <a:latin typeface="Palatino Linotype" panose="02040502050505030304" pitchFamily="18" charset="0"/>
              </a:rPr>
              <a:t> </a:t>
            </a:r>
            <a:r>
              <a:rPr lang="en-US" sz="1600" b="1" dirty="0">
                <a:latin typeface="Palatino Linotype" panose="02040502050505030304" pitchFamily="18" charset="0"/>
              </a:rPr>
              <a:t>called (</a:t>
            </a:r>
            <a:r>
              <a:rPr lang="en-US" sz="1600" b="1" i="1" dirty="0">
                <a:solidFill>
                  <a:srgbClr val="0070C0"/>
                </a:solidFill>
                <a:latin typeface="Palatino Linotype" panose="02040502050505030304" pitchFamily="18" charset="0"/>
              </a:rPr>
              <a:t>anions</a:t>
            </a:r>
            <a:r>
              <a:rPr lang="en-US" sz="1600" b="1" dirty="0">
                <a:latin typeface="Palatino Linotype" panose="02040502050505030304" pitchFamily="18" charset="0"/>
              </a:rPr>
              <a:t>). </a:t>
            </a:r>
          </a:p>
          <a:p>
            <a:pPr marL="285750" indent="-285750" algn="just">
              <a:lnSpc>
                <a:spcPct val="150000"/>
              </a:lnSpc>
              <a:buFont typeface="Wingdings" panose="05000000000000000000" pitchFamily="2" charset="2"/>
              <a:buChar char="§"/>
            </a:pPr>
            <a:r>
              <a:rPr lang="en-US" sz="1600" b="1" dirty="0">
                <a:solidFill>
                  <a:srgbClr val="FF0000"/>
                </a:solidFill>
                <a:latin typeface="Palatino Linotype" panose="02040502050505030304" pitchFamily="18" charset="0"/>
              </a:rPr>
              <a:t>Ionic Bond </a:t>
            </a:r>
            <a:r>
              <a:rPr lang="en-US" sz="1600" b="1" dirty="0">
                <a:latin typeface="Palatino Linotype" panose="02040502050505030304" pitchFamily="18" charset="0"/>
              </a:rPr>
              <a:t>is the electrostatic force of attraction between oppositely charged ions.</a:t>
            </a:r>
          </a:p>
          <a:p>
            <a:pPr marL="285750" indent="-285750" algn="just">
              <a:lnSpc>
                <a:spcPct val="150000"/>
              </a:lnSpc>
              <a:buFont typeface="Wingdings" panose="05000000000000000000" pitchFamily="2" charset="2"/>
              <a:buChar char="§"/>
            </a:pPr>
            <a:r>
              <a:rPr lang="en-US" sz="1600" b="1" dirty="0">
                <a:latin typeface="Palatino Linotype" panose="02040502050505030304" pitchFamily="18" charset="0"/>
              </a:rPr>
              <a:t>The majority of ionic compounds are inorganic substances.</a:t>
            </a:r>
          </a:p>
        </p:txBody>
      </p:sp>
      <p:pic>
        <p:nvPicPr>
          <p:cNvPr id="16" name="Picture 15">
            <a:extLst>
              <a:ext uri="{FF2B5EF4-FFF2-40B4-BE49-F238E27FC236}">
                <a16:creationId xmlns:a16="http://schemas.microsoft.com/office/drawing/2014/main" id="{8E807481-DBD7-43F9-AEDB-E3FB168DFC4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601" t="1830" r="6340" b="3268"/>
          <a:stretch/>
        </p:blipFill>
        <p:spPr>
          <a:xfrm flipH="1">
            <a:off x="11589545" y="6201269"/>
            <a:ext cx="602456" cy="656731"/>
          </a:xfrm>
          <a:prstGeom prst="rect">
            <a:avLst/>
          </a:prstGeom>
        </p:spPr>
      </p:pic>
      <p:sp>
        <p:nvSpPr>
          <p:cNvPr id="18" name="TextBox 17">
            <a:extLst>
              <a:ext uri="{FF2B5EF4-FFF2-40B4-BE49-F238E27FC236}">
                <a16:creationId xmlns:a16="http://schemas.microsoft.com/office/drawing/2014/main" id="{590D614C-DB08-40B5-BF47-DFE270BBE096}"/>
              </a:ext>
            </a:extLst>
          </p:cNvPr>
          <p:cNvSpPr txBox="1"/>
          <p:nvPr/>
        </p:nvSpPr>
        <p:spPr>
          <a:xfrm>
            <a:off x="11686327" y="6357937"/>
            <a:ext cx="312907" cy="246221"/>
          </a:xfrm>
          <a:prstGeom prst="rect">
            <a:avLst/>
          </a:prstGeom>
          <a:noFill/>
        </p:spPr>
        <p:txBody>
          <a:bodyPr wrap="none" rtlCol="0">
            <a:spAutoFit/>
          </a:bodyPr>
          <a:lstStyle/>
          <a:p>
            <a:pPr algn="ctr"/>
            <a:r>
              <a:rPr lang="en-US" sz="1000" dirty="0">
                <a:solidFill>
                  <a:srgbClr val="0070C0"/>
                </a:solidFill>
                <a:latin typeface="Palatino Linotype" panose="02040502050505030304" pitchFamily="18" charset="0"/>
              </a:rPr>
              <a:t>10</a:t>
            </a:r>
          </a:p>
        </p:txBody>
      </p:sp>
      <p:sp>
        <p:nvSpPr>
          <p:cNvPr id="21" name="TextBox 20">
            <a:extLst>
              <a:ext uri="{FF2B5EF4-FFF2-40B4-BE49-F238E27FC236}">
                <a16:creationId xmlns:a16="http://schemas.microsoft.com/office/drawing/2014/main" id="{57626D5B-C507-4D4E-B725-0833C700D236}"/>
              </a:ext>
            </a:extLst>
          </p:cNvPr>
          <p:cNvSpPr txBox="1"/>
          <p:nvPr/>
        </p:nvSpPr>
        <p:spPr>
          <a:xfrm>
            <a:off x="176169" y="709053"/>
            <a:ext cx="2652809" cy="400110"/>
          </a:xfrm>
          <a:prstGeom prst="rect">
            <a:avLst/>
          </a:prstGeom>
          <a:noFill/>
        </p:spPr>
        <p:txBody>
          <a:bodyPr wrap="square" rtlCol="0">
            <a:spAutoFit/>
          </a:bodyPr>
          <a:lstStyle/>
          <a:p>
            <a:r>
              <a:rPr lang="en-US" sz="2000" b="1" u="sng" dirty="0">
                <a:solidFill>
                  <a:schemeClr val="accent2">
                    <a:lumMod val="75000"/>
                  </a:schemeClr>
                </a:solidFill>
                <a:latin typeface="Palatino Linotype" panose="02040502050505030304" pitchFamily="18" charset="0"/>
              </a:rPr>
              <a:t>3. Chemical Bonding</a:t>
            </a:r>
          </a:p>
        </p:txBody>
      </p:sp>
      <p:sp>
        <p:nvSpPr>
          <p:cNvPr id="22" name="TextBox 21">
            <a:extLst>
              <a:ext uri="{FF2B5EF4-FFF2-40B4-BE49-F238E27FC236}">
                <a16:creationId xmlns:a16="http://schemas.microsoft.com/office/drawing/2014/main" id="{92A08B74-313A-4E6E-856A-84A75AC36EF3}"/>
              </a:ext>
            </a:extLst>
          </p:cNvPr>
          <p:cNvSpPr txBox="1"/>
          <p:nvPr/>
        </p:nvSpPr>
        <p:spPr>
          <a:xfrm>
            <a:off x="176169" y="1072088"/>
            <a:ext cx="1841033" cy="369332"/>
          </a:xfrm>
          <a:prstGeom prst="rect">
            <a:avLst/>
          </a:prstGeom>
          <a:noFill/>
        </p:spPr>
        <p:txBody>
          <a:bodyPr wrap="square" rtlCol="0">
            <a:spAutoFit/>
          </a:bodyPr>
          <a:lstStyle/>
          <a:p>
            <a:r>
              <a:rPr lang="en-US" b="1" i="1" dirty="0">
                <a:solidFill>
                  <a:schemeClr val="accent2">
                    <a:lumMod val="75000"/>
                  </a:schemeClr>
                </a:solidFill>
                <a:latin typeface="Palatino Linotype" panose="02040502050505030304" pitchFamily="18" charset="0"/>
              </a:rPr>
              <a:t>3.2. Ionic Bonds</a:t>
            </a:r>
          </a:p>
        </p:txBody>
      </p:sp>
      <p:graphicFrame>
        <p:nvGraphicFramePr>
          <p:cNvPr id="4" name="Object 2">
            <a:extLst>
              <a:ext uri="{FF2B5EF4-FFF2-40B4-BE49-F238E27FC236}">
                <a16:creationId xmlns:a16="http://schemas.microsoft.com/office/drawing/2014/main" id="{D9AB7314-5539-1172-F762-047030E37D84}"/>
              </a:ext>
            </a:extLst>
          </p:cNvPr>
          <p:cNvGraphicFramePr>
            <a:graphicFrameLocks noChangeAspect="1"/>
          </p:cNvGraphicFramePr>
          <p:nvPr>
            <p:extLst>
              <p:ext uri="{D42A27DB-BD31-4B8C-83A1-F6EECF244321}">
                <p14:modId xmlns:p14="http://schemas.microsoft.com/office/powerpoint/2010/main" val="1105437141"/>
              </p:ext>
            </p:extLst>
          </p:nvPr>
        </p:nvGraphicFramePr>
        <p:xfrm>
          <a:off x="8775628" y="1615902"/>
          <a:ext cx="3255271" cy="1674072"/>
        </p:xfrm>
        <a:graphic>
          <a:graphicData uri="http://schemas.openxmlformats.org/presentationml/2006/ole">
            <mc:AlternateContent xmlns:mc="http://schemas.openxmlformats.org/markup-compatibility/2006">
              <mc:Choice xmlns:v="urn:schemas-microsoft-com:vml" Requires="v">
                <p:oleObj spid="_x0000_s3075" name="CS ChemDraw Drawing" r:id="rId5" imgW="23088600" imgH="11442700" progId="">
                  <p:embed/>
                </p:oleObj>
              </mc:Choice>
              <mc:Fallback>
                <p:oleObj name="CS ChemDraw Drawing" r:id="rId5" imgW="23088600" imgH="11442700" progId="">
                  <p:embed/>
                  <p:pic>
                    <p:nvPicPr>
                      <p:cNvPr id="10" name="Object 2">
                        <a:extLst>
                          <a:ext uri="{FF2B5EF4-FFF2-40B4-BE49-F238E27FC236}">
                            <a16:creationId xmlns:a16="http://schemas.microsoft.com/office/drawing/2014/main" id="{32263615-69F8-150D-04D0-D1F7E69FA52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75628" y="1615902"/>
                        <a:ext cx="3255271" cy="1674072"/>
                      </a:xfrm>
                      <a:prstGeom prst="rect">
                        <a:avLst/>
                      </a:prstGeom>
                      <a:noFill/>
                      <a:ln>
                        <a:noFill/>
                      </a:ln>
                    </p:spPr>
                  </p:pic>
                </p:oleObj>
              </mc:Fallback>
            </mc:AlternateContent>
          </a:graphicData>
        </a:graphic>
      </p:graphicFrame>
      <p:sp>
        <p:nvSpPr>
          <p:cNvPr id="13" name="TextBox 12">
            <a:extLst>
              <a:ext uri="{FF2B5EF4-FFF2-40B4-BE49-F238E27FC236}">
                <a16:creationId xmlns:a16="http://schemas.microsoft.com/office/drawing/2014/main" id="{E1C02BB8-FFE6-8022-6A56-60B608F04292}"/>
              </a:ext>
            </a:extLst>
          </p:cNvPr>
          <p:cNvSpPr txBox="1"/>
          <p:nvPr/>
        </p:nvSpPr>
        <p:spPr>
          <a:xfrm>
            <a:off x="176168" y="4370818"/>
            <a:ext cx="6481377" cy="423962"/>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
            </a:pPr>
            <a:r>
              <a:rPr lang="en-US" sz="1600" b="1" dirty="0">
                <a:solidFill>
                  <a:srgbClr val="0070C0"/>
                </a:solidFill>
                <a:latin typeface="Palatino Linotype" panose="02040502050505030304" pitchFamily="18" charset="0"/>
              </a:rPr>
              <a:t>Example; </a:t>
            </a:r>
            <a:r>
              <a:rPr lang="en-US" sz="1600" b="1" dirty="0">
                <a:latin typeface="Palatino Linotype" panose="02040502050505030304" pitchFamily="18" charset="0"/>
              </a:rPr>
              <a:t>NaCl</a:t>
            </a:r>
          </a:p>
        </p:txBody>
      </p:sp>
      <p:pic>
        <p:nvPicPr>
          <p:cNvPr id="23" name="Picture 9" descr="http://images.tutorvista.com/cms/images/38/nacl-ionic-bond.png">
            <a:extLst>
              <a:ext uri="{FF2B5EF4-FFF2-40B4-BE49-F238E27FC236}">
                <a16:creationId xmlns:a16="http://schemas.microsoft.com/office/drawing/2014/main" id="{728B106D-0FAE-3973-96EE-F5207484295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90468" y="4869888"/>
            <a:ext cx="4237518" cy="1734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7">
            <a:extLst>
              <a:ext uri="{FF2B5EF4-FFF2-40B4-BE49-F238E27FC236}">
                <a16:creationId xmlns:a16="http://schemas.microsoft.com/office/drawing/2014/main" id="{56F42DCF-CC41-DDCF-9F03-689F38B2281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t="12637" r="5566" b="7182"/>
          <a:stretch>
            <a:fillRect/>
          </a:stretch>
        </p:blipFill>
        <p:spPr bwMode="auto">
          <a:xfrm>
            <a:off x="6744550" y="5167559"/>
            <a:ext cx="3356982" cy="894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475705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299F4-8F20-3536-1B69-77B9772E97A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CD82BC5-9519-2BED-84C7-19E466CE44C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272" t="24445" r="8272" b="25679"/>
          <a:stretch/>
        </p:blipFill>
        <p:spPr>
          <a:xfrm>
            <a:off x="10746297" y="127719"/>
            <a:ext cx="1284602" cy="767720"/>
          </a:xfrm>
          <a:prstGeom prst="rect">
            <a:avLst/>
          </a:prstGeom>
        </p:spPr>
      </p:pic>
      <p:cxnSp>
        <p:nvCxnSpPr>
          <p:cNvPr id="6" name="Straight Connector 5">
            <a:extLst>
              <a:ext uri="{FF2B5EF4-FFF2-40B4-BE49-F238E27FC236}">
                <a16:creationId xmlns:a16="http://schemas.microsoft.com/office/drawing/2014/main" id="{B7832889-C7D1-33C7-08D0-B370C5585DB1}"/>
              </a:ext>
            </a:extLst>
          </p:cNvPr>
          <p:cNvCxnSpPr>
            <a:cxnSpLocks/>
          </p:cNvCxnSpPr>
          <p:nvPr/>
        </p:nvCxnSpPr>
        <p:spPr>
          <a:xfrm>
            <a:off x="176169" y="604007"/>
            <a:ext cx="8959442" cy="0"/>
          </a:xfrm>
          <a:prstGeom prst="line">
            <a:avLst/>
          </a:prstGeom>
          <a:ln w="38100">
            <a:solidFill>
              <a:srgbClr val="0083BC"/>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B4877FB-C0C1-54FE-CE4A-CB661FD55649}"/>
              </a:ext>
            </a:extLst>
          </p:cNvPr>
          <p:cNvSpPr txBox="1"/>
          <p:nvPr/>
        </p:nvSpPr>
        <p:spPr>
          <a:xfrm>
            <a:off x="176168" y="102066"/>
            <a:ext cx="6481377" cy="461665"/>
          </a:xfrm>
          <a:prstGeom prst="rect">
            <a:avLst/>
          </a:prstGeom>
          <a:noFill/>
        </p:spPr>
        <p:txBody>
          <a:bodyPr wrap="square" rtlCol="0">
            <a:spAutoFit/>
          </a:bodyPr>
          <a:lstStyle/>
          <a:p>
            <a:r>
              <a:rPr lang="en-US" sz="2400" b="1" i="1" dirty="0">
                <a:solidFill>
                  <a:schemeClr val="accent2">
                    <a:lumMod val="75000"/>
                  </a:schemeClr>
                </a:solidFill>
                <a:effectLst>
                  <a:outerShdw blurRad="38100" dist="38100" dir="2700000" algn="tl">
                    <a:srgbClr val="000000">
                      <a:alpha val="43137"/>
                    </a:srgbClr>
                  </a:outerShdw>
                </a:effectLst>
                <a:latin typeface="Palatino Linotype" panose="02040502050505030304" pitchFamily="18" charset="0"/>
              </a:rPr>
              <a:t>Chapter 1: </a:t>
            </a:r>
            <a:r>
              <a:rPr lang="en-US" sz="2400" b="1" i="1" dirty="0">
                <a:solidFill>
                  <a:srgbClr val="0083BC"/>
                </a:solidFill>
                <a:effectLst>
                  <a:outerShdw blurRad="38100" dist="38100" dir="2700000" algn="tl">
                    <a:srgbClr val="000000">
                      <a:alpha val="43137"/>
                    </a:srgbClr>
                  </a:outerShdw>
                </a:effectLst>
                <a:latin typeface="Palatino Linotype" panose="02040502050505030304" pitchFamily="18" charset="0"/>
              </a:rPr>
              <a:t>Introduction to Organic Chemistry</a:t>
            </a:r>
            <a:endParaRPr lang="en-US" sz="2400" i="1" dirty="0">
              <a:solidFill>
                <a:srgbClr val="0083BC"/>
              </a:solidFill>
              <a:effectLst>
                <a:outerShdw blurRad="38100" dist="38100" dir="2700000" algn="tl">
                  <a:srgbClr val="000000">
                    <a:alpha val="43137"/>
                  </a:srgbClr>
                </a:outerShdw>
              </a:effectLst>
              <a:latin typeface="Palatino Linotype" panose="02040502050505030304" pitchFamily="18" charset="0"/>
            </a:endParaRPr>
          </a:p>
        </p:txBody>
      </p:sp>
      <p:pic>
        <p:nvPicPr>
          <p:cNvPr id="35" name="Picture 34">
            <a:extLst>
              <a:ext uri="{FF2B5EF4-FFF2-40B4-BE49-F238E27FC236}">
                <a16:creationId xmlns:a16="http://schemas.microsoft.com/office/drawing/2014/main" id="{EFE9D215-8843-42BA-A961-AD70D23B51B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601" t="1830" r="6340" b="3268"/>
          <a:stretch/>
        </p:blipFill>
        <p:spPr>
          <a:xfrm flipH="1">
            <a:off x="11589545" y="6201269"/>
            <a:ext cx="602456" cy="656731"/>
          </a:xfrm>
          <a:prstGeom prst="rect">
            <a:avLst/>
          </a:prstGeom>
        </p:spPr>
      </p:pic>
      <p:sp>
        <p:nvSpPr>
          <p:cNvPr id="36" name="TextBox 35">
            <a:extLst>
              <a:ext uri="{FF2B5EF4-FFF2-40B4-BE49-F238E27FC236}">
                <a16:creationId xmlns:a16="http://schemas.microsoft.com/office/drawing/2014/main" id="{8B8EDF50-1E10-4D3D-9D2A-AE0BCAD1788A}"/>
              </a:ext>
            </a:extLst>
          </p:cNvPr>
          <p:cNvSpPr txBox="1"/>
          <p:nvPr/>
        </p:nvSpPr>
        <p:spPr>
          <a:xfrm>
            <a:off x="11686327" y="6357937"/>
            <a:ext cx="312907" cy="246221"/>
          </a:xfrm>
          <a:prstGeom prst="rect">
            <a:avLst/>
          </a:prstGeom>
          <a:noFill/>
        </p:spPr>
        <p:txBody>
          <a:bodyPr wrap="none" rtlCol="0">
            <a:spAutoFit/>
          </a:bodyPr>
          <a:lstStyle/>
          <a:p>
            <a:pPr algn="ctr"/>
            <a:r>
              <a:rPr lang="en-US" sz="1000" dirty="0">
                <a:solidFill>
                  <a:srgbClr val="0070C0"/>
                </a:solidFill>
                <a:latin typeface="Palatino Linotype" panose="02040502050505030304" pitchFamily="18" charset="0"/>
              </a:rPr>
              <a:t>11</a:t>
            </a:r>
          </a:p>
        </p:txBody>
      </p:sp>
      <p:sp>
        <p:nvSpPr>
          <p:cNvPr id="37" name="TextBox 36">
            <a:extLst>
              <a:ext uri="{FF2B5EF4-FFF2-40B4-BE49-F238E27FC236}">
                <a16:creationId xmlns:a16="http://schemas.microsoft.com/office/drawing/2014/main" id="{78901F5E-4793-40F0-9AA7-F0460E372E99}"/>
              </a:ext>
            </a:extLst>
          </p:cNvPr>
          <p:cNvSpPr txBox="1"/>
          <p:nvPr/>
        </p:nvSpPr>
        <p:spPr>
          <a:xfrm>
            <a:off x="176169" y="709053"/>
            <a:ext cx="2652809" cy="400110"/>
          </a:xfrm>
          <a:prstGeom prst="rect">
            <a:avLst/>
          </a:prstGeom>
          <a:noFill/>
        </p:spPr>
        <p:txBody>
          <a:bodyPr wrap="square" rtlCol="0">
            <a:spAutoFit/>
          </a:bodyPr>
          <a:lstStyle/>
          <a:p>
            <a:r>
              <a:rPr lang="en-US" sz="2000" b="1" u="sng" dirty="0">
                <a:solidFill>
                  <a:schemeClr val="accent2">
                    <a:lumMod val="75000"/>
                  </a:schemeClr>
                </a:solidFill>
                <a:latin typeface="Palatino Linotype" panose="02040502050505030304" pitchFamily="18" charset="0"/>
              </a:rPr>
              <a:t>3. Chemical Bonding</a:t>
            </a:r>
          </a:p>
        </p:txBody>
      </p:sp>
      <p:sp>
        <p:nvSpPr>
          <p:cNvPr id="38" name="TextBox 37">
            <a:extLst>
              <a:ext uri="{FF2B5EF4-FFF2-40B4-BE49-F238E27FC236}">
                <a16:creationId xmlns:a16="http://schemas.microsoft.com/office/drawing/2014/main" id="{A67B1ABC-7EF2-4EE8-9344-96B2893B7EF0}"/>
              </a:ext>
            </a:extLst>
          </p:cNvPr>
          <p:cNvSpPr txBox="1"/>
          <p:nvPr/>
        </p:nvSpPr>
        <p:spPr>
          <a:xfrm>
            <a:off x="176169" y="1072088"/>
            <a:ext cx="2256211" cy="369332"/>
          </a:xfrm>
          <a:prstGeom prst="rect">
            <a:avLst/>
          </a:prstGeom>
          <a:noFill/>
        </p:spPr>
        <p:txBody>
          <a:bodyPr wrap="square" rtlCol="0">
            <a:spAutoFit/>
          </a:bodyPr>
          <a:lstStyle/>
          <a:p>
            <a:r>
              <a:rPr lang="en-US" b="1" i="1" dirty="0">
                <a:solidFill>
                  <a:schemeClr val="accent2">
                    <a:lumMod val="75000"/>
                  </a:schemeClr>
                </a:solidFill>
                <a:latin typeface="Palatino Linotype" panose="02040502050505030304" pitchFamily="18" charset="0"/>
              </a:rPr>
              <a:t>3.3. Covalent Bonds</a:t>
            </a:r>
          </a:p>
        </p:txBody>
      </p:sp>
      <p:sp>
        <p:nvSpPr>
          <p:cNvPr id="39" name="TextBox 38">
            <a:extLst>
              <a:ext uri="{FF2B5EF4-FFF2-40B4-BE49-F238E27FC236}">
                <a16:creationId xmlns:a16="http://schemas.microsoft.com/office/drawing/2014/main" id="{350C35CC-D574-E6EE-7F6B-0AABB973CF2B}"/>
              </a:ext>
            </a:extLst>
          </p:cNvPr>
          <p:cNvSpPr txBox="1"/>
          <p:nvPr/>
        </p:nvSpPr>
        <p:spPr>
          <a:xfrm>
            <a:off x="176169" y="1374490"/>
            <a:ext cx="11854729" cy="1531958"/>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
            </a:pPr>
            <a:r>
              <a:rPr lang="en-US" sz="1600" b="1" dirty="0">
                <a:solidFill>
                  <a:srgbClr val="0070C0"/>
                </a:solidFill>
                <a:latin typeface="Palatino Linotype" panose="02040502050505030304" pitchFamily="18" charset="0"/>
              </a:rPr>
              <a:t>Covalent Bonds</a:t>
            </a:r>
            <a:r>
              <a:rPr lang="en-US" sz="1600" b="1" dirty="0">
                <a:latin typeface="Palatino Linotype" panose="02040502050505030304" pitchFamily="18" charset="0"/>
              </a:rPr>
              <a:t> are formed by sharing electrons between atoms that are similar or close in their electronegativities in order to achieve Nobel gases configurations. </a:t>
            </a:r>
          </a:p>
          <a:p>
            <a:pPr marL="285750" indent="-285750" algn="just">
              <a:lnSpc>
                <a:spcPct val="150000"/>
              </a:lnSpc>
              <a:buFont typeface="Wingdings" panose="05000000000000000000" pitchFamily="2" charset="2"/>
              <a:buChar char="§"/>
            </a:pPr>
            <a:r>
              <a:rPr lang="en-US" sz="1600" b="1" dirty="0">
                <a:latin typeface="Palatino Linotype" panose="02040502050505030304" pitchFamily="18" charset="0"/>
              </a:rPr>
              <a:t>A shared electron pair between two atoms can be represented by a </a:t>
            </a:r>
            <a:r>
              <a:rPr lang="en-US" sz="1600" b="1" dirty="0">
                <a:solidFill>
                  <a:srgbClr val="0070C0"/>
                </a:solidFill>
                <a:latin typeface="Palatino Linotype" panose="02040502050505030304" pitchFamily="18" charset="0"/>
              </a:rPr>
              <a:t>dash</a:t>
            </a:r>
            <a:r>
              <a:rPr lang="en-US" sz="1600" b="1" dirty="0">
                <a:latin typeface="Palatino Linotype" panose="02040502050505030304" pitchFamily="18" charset="0"/>
              </a:rPr>
              <a:t> (</a:t>
            </a:r>
            <a:r>
              <a:rPr lang="en-US" sz="1600" b="1" dirty="0">
                <a:solidFill>
                  <a:srgbClr val="0070C0"/>
                </a:solidFill>
                <a:latin typeface="Palatino Linotype" panose="02040502050505030304" pitchFamily="18" charset="0"/>
              </a:rPr>
              <a:t>−</a:t>
            </a:r>
            <a:r>
              <a:rPr lang="en-US" sz="1600" b="1" dirty="0">
                <a:latin typeface="Palatino Linotype" panose="02040502050505030304" pitchFamily="18" charset="0"/>
              </a:rPr>
              <a:t>). </a:t>
            </a:r>
          </a:p>
          <a:p>
            <a:pPr marL="285750" indent="-285750" algn="just">
              <a:lnSpc>
                <a:spcPct val="150000"/>
              </a:lnSpc>
              <a:buFont typeface="Wingdings" panose="05000000000000000000" pitchFamily="2" charset="2"/>
              <a:buChar char="§"/>
            </a:pPr>
            <a:r>
              <a:rPr lang="en-US" sz="1600" b="1" dirty="0">
                <a:latin typeface="Palatino Linotype" panose="02040502050505030304" pitchFamily="18" charset="0"/>
              </a:rPr>
              <a:t>When the atoms are identical or have equal electronegativities, the electron pairs are shared </a:t>
            </a:r>
            <a:r>
              <a:rPr lang="en-US" sz="1600" b="1" i="1" dirty="0">
                <a:latin typeface="Palatino Linotype" panose="02040502050505030304" pitchFamily="18" charset="0"/>
              </a:rPr>
              <a:t>equally</a:t>
            </a:r>
            <a:r>
              <a:rPr lang="en-US" sz="1600" b="1" dirty="0">
                <a:latin typeface="Palatino Linotype" panose="02040502050505030304" pitchFamily="18" charset="0"/>
              </a:rPr>
              <a:t>. </a:t>
            </a:r>
          </a:p>
        </p:txBody>
      </p:sp>
      <p:grpSp>
        <p:nvGrpSpPr>
          <p:cNvPr id="57" name="Group 56"/>
          <p:cNvGrpSpPr/>
          <p:nvPr/>
        </p:nvGrpSpPr>
        <p:grpSpPr>
          <a:xfrm>
            <a:off x="3766771" y="6340164"/>
            <a:ext cx="5279811" cy="378939"/>
            <a:chOff x="6399017" y="5506604"/>
            <a:chExt cx="5279811" cy="378939"/>
          </a:xfrm>
        </p:grpSpPr>
        <p:pic>
          <p:nvPicPr>
            <p:cNvPr id="58" name="Picture 57">
              <a:extLst>
                <a:ext uri="{FF2B5EF4-FFF2-40B4-BE49-F238E27FC236}">
                  <a16:creationId xmlns:a16="http://schemas.microsoft.com/office/drawing/2014/main" id="{35CA480C-66B3-8DE8-ABFE-E823E4CD2F6E}"/>
                </a:ext>
              </a:extLst>
            </p:cNvPr>
            <p:cNvPicPr>
              <a:picLocks noChangeAspect="1"/>
            </p:cNvPicPr>
            <p:nvPr/>
          </p:nvPicPr>
          <p:blipFill>
            <a:blip r:embed="rId4"/>
            <a:stretch>
              <a:fillRect/>
            </a:stretch>
          </p:blipFill>
          <p:spPr>
            <a:xfrm>
              <a:off x="6399017" y="5506604"/>
              <a:ext cx="2096258" cy="378939"/>
            </a:xfrm>
            <a:prstGeom prst="rect">
              <a:avLst/>
            </a:prstGeom>
          </p:spPr>
        </p:pic>
        <p:sp>
          <p:nvSpPr>
            <p:cNvPr id="59" name="TextBox 58">
              <a:extLst>
                <a:ext uri="{FF2B5EF4-FFF2-40B4-BE49-F238E27FC236}">
                  <a16:creationId xmlns:a16="http://schemas.microsoft.com/office/drawing/2014/main" id="{6B745969-35E1-4D6E-D8D6-372BAFA450A8}"/>
                </a:ext>
              </a:extLst>
            </p:cNvPr>
            <p:cNvSpPr txBox="1"/>
            <p:nvPr/>
          </p:nvSpPr>
          <p:spPr>
            <a:xfrm>
              <a:off x="8702078" y="5577766"/>
              <a:ext cx="1011815" cy="307777"/>
            </a:xfrm>
            <a:prstGeom prst="rect">
              <a:avLst/>
            </a:prstGeom>
            <a:noFill/>
          </p:spPr>
          <p:txBody>
            <a:bodyPr wrap="none" rtlCol="0">
              <a:spAutoFit/>
            </a:bodyPr>
            <a:lstStyle/>
            <a:p>
              <a:r>
                <a:rPr lang="en-US" sz="1400" b="1" dirty="0">
                  <a:solidFill>
                    <a:srgbClr val="00B050"/>
                  </a:solidFill>
                  <a:latin typeface="Palatino Linotype" panose="02040502050505030304" pitchFamily="18" charset="0"/>
                </a:rPr>
                <a:t>Drawn as </a:t>
              </a:r>
              <a:endParaRPr lang="x-none" sz="1400" b="1" dirty="0">
                <a:solidFill>
                  <a:srgbClr val="00B050"/>
                </a:solidFill>
                <a:latin typeface="Palatino Linotype" panose="02040502050505030304" pitchFamily="18" charset="0"/>
              </a:endParaRPr>
            </a:p>
          </p:txBody>
        </p:sp>
        <p:pic>
          <p:nvPicPr>
            <p:cNvPr id="60" name="Picture 59">
              <a:extLst>
                <a:ext uri="{FF2B5EF4-FFF2-40B4-BE49-F238E27FC236}">
                  <a16:creationId xmlns:a16="http://schemas.microsoft.com/office/drawing/2014/main" id="{F80A9494-DEAC-E3DD-E0DF-D8A44D4E68C3}"/>
                </a:ext>
              </a:extLst>
            </p:cNvPr>
            <p:cNvPicPr>
              <a:picLocks noChangeAspect="1"/>
            </p:cNvPicPr>
            <p:nvPr/>
          </p:nvPicPr>
          <p:blipFill>
            <a:blip r:embed="rId5"/>
            <a:stretch>
              <a:fillRect/>
            </a:stretch>
          </p:blipFill>
          <p:spPr>
            <a:xfrm>
              <a:off x="9968518" y="5537711"/>
              <a:ext cx="1710310" cy="316724"/>
            </a:xfrm>
            <a:prstGeom prst="rect">
              <a:avLst/>
            </a:prstGeom>
          </p:spPr>
        </p:pic>
      </p:grpSp>
      <p:grpSp>
        <p:nvGrpSpPr>
          <p:cNvPr id="2" name="Group 1">
            <a:extLst>
              <a:ext uri="{FF2B5EF4-FFF2-40B4-BE49-F238E27FC236}">
                <a16:creationId xmlns:a16="http://schemas.microsoft.com/office/drawing/2014/main" id="{9B920E6E-B480-1D65-2E60-26B375DED35B}"/>
              </a:ext>
            </a:extLst>
          </p:cNvPr>
          <p:cNvGrpSpPr/>
          <p:nvPr/>
        </p:nvGrpSpPr>
        <p:grpSpPr>
          <a:xfrm>
            <a:off x="3768401" y="3087929"/>
            <a:ext cx="4816993" cy="334775"/>
            <a:chOff x="6361101" y="1515597"/>
            <a:chExt cx="4816993" cy="334775"/>
          </a:xfrm>
        </p:grpSpPr>
        <p:pic>
          <p:nvPicPr>
            <p:cNvPr id="3" name="Picture 2">
              <a:extLst>
                <a:ext uri="{FF2B5EF4-FFF2-40B4-BE49-F238E27FC236}">
                  <a16:creationId xmlns:a16="http://schemas.microsoft.com/office/drawing/2014/main" id="{568385F2-BEDF-CED5-D202-D86295EBD5C5}"/>
                </a:ext>
              </a:extLst>
            </p:cNvPr>
            <p:cNvPicPr>
              <a:picLocks noChangeAspect="1"/>
            </p:cNvPicPr>
            <p:nvPr/>
          </p:nvPicPr>
          <p:blipFill>
            <a:blip r:embed="rId6"/>
            <a:stretch>
              <a:fillRect/>
            </a:stretch>
          </p:blipFill>
          <p:spPr>
            <a:xfrm>
              <a:off x="6361101" y="1515597"/>
              <a:ext cx="2654846" cy="334775"/>
            </a:xfrm>
            <a:prstGeom prst="rect">
              <a:avLst/>
            </a:prstGeom>
          </p:spPr>
        </p:pic>
        <p:sp>
          <p:nvSpPr>
            <p:cNvPr id="4" name="TextBox 3">
              <a:extLst>
                <a:ext uri="{FF2B5EF4-FFF2-40B4-BE49-F238E27FC236}">
                  <a16:creationId xmlns:a16="http://schemas.microsoft.com/office/drawing/2014/main" id="{5707DDA7-8EFA-4EE0-B146-21BC84D7C789}"/>
                </a:ext>
              </a:extLst>
            </p:cNvPr>
            <p:cNvSpPr txBox="1"/>
            <p:nvPr/>
          </p:nvSpPr>
          <p:spPr>
            <a:xfrm>
              <a:off x="9231032" y="1516071"/>
              <a:ext cx="1011815" cy="307777"/>
            </a:xfrm>
            <a:prstGeom prst="rect">
              <a:avLst/>
            </a:prstGeom>
            <a:noFill/>
          </p:spPr>
          <p:txBody>
            <a:bodyPr wrap="none" rtlCol="0">
              <a:spAutoFit/>
            </a:bodyPr>
            <a:lstStyle/>
            <a:p>
              <a:r>
                <a:rPr lang="en-US" sz="1400" b="1" dirty="0">
                  <a:solidFill>
                    <a:srgbClr val="00B050"/>
                  </a:solidFill>
                  <a:latin typeface="Palatino Linotype" panose="02040502050505030304" pitchFamily="18" charset="0"/>
                </a:rPr>
                <a:t>Drawn as </a:t>
              </a:r>
              <a:endParaRPr lang="x-none" sz="1400" b="1" dirty="0">
                <a:solidFill>
                  <a:srgbClr val="00B050"/>
                </a:solidFill>
                <a:latin typeface="Palatino Linotype" panose="02040502050505030304" pitchFamily="18" charset="0"/>
              </a:endParaRPr>
            </a:p>
          </p:txBody>
        </p:sp>
        <p:pic>
          <p:nvPicPr>
            <p:cNvPr id="7" name="Picture 6">
              <a:extLst>
                <a:ext uri="{FF2B5EF4-FFF2-40B4-BE49-F238E27FC236}">
                  <a16:creationId xmlns:a16="http://schemas.microsoft.com/office/drawing/2014/main" id="{40164123-CC69-E6C1-DD87-50EDC4BE63C4}"/>
                </a:ext>
              </a:extLst>
            </p:cNvPr>
            <p:cNvPicPr>
              <a:picLocks noChangeAspect="1"/>
            </p:cNvPicPr>
            <p:nvPr/>
          </p:nvPicPr>
          <p:blipFill>
            <a:blip r:embed="rId7"/>
            <a:stretch>
              <a:fillRect/>
            </a:stretch>
          </p:blipFill>
          <p:spPr>
            <a:xfrm>
              <a:off x="10483231" y="1535571"/>
              <a:ext cx="694863" cy="271903"/>
            </a:xfrm>
            <a:prstGeom prst="rect">
              <a:avLst/>
            </a:prstGeom>
          </p:spPr>
        </p:pic>
      </p:grpSp>
      <p:grpSp>
        <p:nvGrpSpPr>
          <p:cNvPr id="9" name="Group 8">
            <a:extLst>
              <a:ext uri="{FF2B5EF4-FFF2-40B4-BE49-F238E27FC236}">
                <a16:creationId xmlns:a16="http://schemas.microsoft.com/office/drawing/2014/main" id="{F10CFCE5-2394-ED86-5A07-1222BA515BEB}"/>
              </a:ext>
            </a:extLst>
          </p:cNvPr>
          <p:cNvGrpSpPr/>
          <p:nvPr/>
        </p:nvGrpSpPr>
        <p:grpSpPr>
          <a:xfrm>
            <a:off x="3766771" y="3638363"/>
            <a:ext cx="5125680" cy="390768"/>
            <a:chOff x="6317131" y="2210973"/>
            <a:chExt cx="5125680" cy="390768"/>
          </a:xfrm>
        </p:grpSpPr>
        <p:pic>
          <p:nvPicPr>
            <p:cNvPr id="10" name="Picture 9">
              <a:extLst>
                <a:ext uri="{FF2B5EF4-FFF2-40B4-BE49-F238E27FC236}">
                  <a16:creationId xmlns:a16="http://schemas.microsoft.com/office/drawing/2014/main" id="{C4EEBB54-F95D-FC65-A610-52964920E9AC}"/>
                </a:ext>
              </a:extLst>
            </p:cNvPr>
            <p:cNvPicPr>
              <a:picLocks noChangeAspect="1"/>
            </p:cNvPicPr>
            <p:nvPr/>
          </p:nvPicPr>
          <p:blipFill>
            <a:blip r:embed="rId8"/>
            <a:stretch>
              <a:fillRect/>
            </a:stretch>
          </p:blipFill>
          <p:spPr>
            <a:xfrm>
              <a:off x="6317131" y="2214183"/>
              <a:ext cx="3054871" cy="387558"/>
            </a:xfrm>
            <a:prstGeom prst="rect">
              <a:avLst/>
            </a:prstGeom>
          </p:spPr>
        </p:pic>
        <p:sp>
          <p:nvSpPr>
            <p:cNvPr id="11" name="TextBox 10">
              <a:extLst>
                <a:ext uri="{FF2B5EF4-FFF2-40B4-BE49-F238E27FC236}">
                  <a16:creationId xmlns:a16="http://schemas.microsoft.com/office/drawing/2014/main" id="{454EFB0A-881C-12B8-9A12-72B33F85B647}"/>
                </a:ext>
              </a:extLst>
            </p:cNvPr>
            <p:cNvSpPr txBox="1"/>
            <p:nvPr/>
          </p:nvSpPr>
          <p:spPr>
            <a:xfrm>
              <a:off x="9476292" y="2231536"/>
              <a:ext cx="1011815" cy="307777"/>
            </a:xfrm>
            <a:prstGeom prst="rect">
              <a:avLst/>
            </a:prstGeom>
            <a:noFill/>
          </p:spPr>
          <p:txBody>
            <a:bodyPr wrap="none" rtlCol="0">
              <a:spAutoFit/>
            </a:bodyPr>
            <a:lstStyle/>
            <a:p>
              <a:r>
                <a:rPr lang="en-US" sz="1400" b="1" dirty="0">
                  <a:solidFill>
                    <a:srgbClr val="00B050"/>
                  </a:solidFill>
                  <a:latin typeface="Palatino Linotype" panose="02040502050505030304" pitchFamily="18" charset="0"/>
                </a:rPr>
                <a:t>Drawn as </a:t>
              </a:r>
              <a:endParaRPr lang="x-none" sz="1400" b="1" dirty="0">
                <a:solidFill>
                  <a:srgbClr val="00B050"/>
                </a:solidFill>
                <a:latin typeface="Palatino Linotype" panose="02040502050505030304" pitchFamily="18" charset="0"/>
              </a:endParaRPr>
            </a:p>
          </p:txBody>
        </p:sp>
        <p:pic>
          <p:nvPicPr>
            <p:cNvPr id="12" name="Picture 11">
              <a:extLst>
                <a:ext uri="{FF2B5EF4-FFF2-40B4-BE49-F238E27FC236}">
                  <a16:creationId xmlns:a16="http://schemas.microsoft.com/office/drawing/2014/main" id="{468C9099-9DFC-2AF7-D634-B68ECD957B62}"/>
                </a:ext>
              </a:extLst>
            </p:cNvPr>
            <p:cNvPicPr>
              <a:picLocks noChangeAspect="1"/>
            </p:cNvPicPr>
            <p:nvPr/>
          </p:nvPicPr>
          <p:blipFill>
            <a:blip r:embed="rId9"/>
            <a:stretch>
              <a:fillRect/>
            </a:stretch>
          </p:blipFill>
          <p:spPr>
            <a:xfrm>
              <a:off x="10522883" y="2210973"/>
              <a:ext cx="919928" cy="372533"/>
            </a:xfrm>
            <a:prstGeom prst="rect">
              <a:avLst/>
            </a:prstGeom>
          </p:spPr>
        </p:pic>
      </p:grpSp>
      <p:grpSp>
        <p:nvGrpSpPr>
          <p:cNvPr id="13" name="Group 12">
            <a:extLst>
              <a:ext uri="{FF2B5EF4-FFF2-40B4-BE49-F238E27FC236}">
                <a16:creationId xmlns:a16="http://schemas.microsoft.com/office/drawing/2014/main" id="{FF518246-9F8B-D2E0-8194-DC3B96D9BE4D}"/>
              </a:ext>
            </a:extLst>
          </p:cNvPr>
          <p:cNvGrpSpPr/>
          <p:nvPr/>
        </p:nvGrpSpPr>
        <p:grpSpPr>
          <a:xfrm>
            <a:off x="3766771" y="4221429"/>
            <a:ext cx="5781550" cy="1018412"/>
            <a:chOff x="6447770" y="2927444"/>
            <a:chExt cx="5781550" cy="1018412"/>
          </a:xfrm>
        </p:grpSpPr>
        <p:pic>
          <p:nvPicPr>
            <p:cNvPr id="14" name="Picture 13">
              <a:extLst>
                <a:ext uri="{FF2B5EF4-FFF2-40B4-BE49-F238E27FC236}">
                  <a16:creationId xmlns:a16="http://schemas.microsoft.com/office/drawing/2014/main" id="{3A05BECF-6DA3-355C-2710-9B88E5EF378E}"/>
                </a:ext>
              </a:extLst>
            </p:cNvPr>
            <p:cNvPicPr>
              <a:picLocks noChangeAspect="1"/>
            </p:cNvPicPr>
            <p:nvPr/>
          </p:nvPicPr>
          <p:blipFill>
            <a:blip r:embed="rId10"/>
            <a:stretch>
              <a:fillRect/>
            </a:stretch>
          </p:blipFill>
          <p:spPr>
            <a:xfrm>
              <a:off x="6447770" y="3007656"/>
              <a:ext cx="3694982" cy="848748"/>
            </a:xfrm>
            <a:prstGeom prst="rect">
              <a:avLst/>
            </a:prstGeom>
          </p:spPr>
        </p:pic>
        <p:sp>
          <p:nvSpPr>
            <p:cNvPr id="15" name="TextBox 14">
              <a:extLst>
                <a:ext uri="{FF2B5EF4-FFF2-40B4-BE49-F238E27FC236}">
                  <a16:creationId xmlns:a16="http://schemas.microsoft.com/office/drawing/2014/main" id="{5AC9A451-727E-053A-4167-94431E849F8C}"/>
                </a:ext>
              </a:extLst>
            </p:cNvPr>
            <p:cNvSpPr txBox="1"/>
            <p:nvPr/>
          </p:nvSpPr>
          <p:spPr>
            <a:xfrm>
              <a:off x="10150279" y="3315608"/>
              <a:ext cx="1011815" cy="307777"/>
            </a:xfrm>
            <a:prstGeom prst="rect">
              <a:avLst/>
            </a:prstGeom>
            <a:noFill/>
          </p:spPr>
          <p:txBody>
            <a:bodyPr wrap="none" rtlCol="0">
              <a:spAutoFit/>
            </a:bodyPr>
            <a:lstStyle/>
            <a:p>
              <a:r>
                <a:rPr lang="en-US" sz="1400" b="1" dirty="0">
                  <a:solidFill>
                    <a:srgbClr val="00B050"/>
                  </a:solidFill>
                  <a:latin typeface="Palatino Linotype" panose="02040502050505030304" pitchFamily="18" charset="0"/>
                </a:rPr>
                <a:t>Drawn as </a:t>
              </a:r>
              <a:endParaRPr lang="x-none" sz="1400" b="1" dirty="0">
                <a:solidFill>
                  <a:srgbClr val="00B050"/>
                </a:solidFill>
                <a:latin typeface="Palatino Linotype" panose="02040502050505030304" pitchFamily="18" charset="0"/>
              </a:endParaRPr>
            </a:p>
          </p:txBody>
        </p:sp>
        <p:pic>
          <p:nvPicPr>
            <p:cNvPr id="16" name="Picture 15">
              <a:extLst>
                <a:ext uri="{FF2B5EF4-FFF2-40B4-BE49-F238E27FC236}">
                  <a16:creationId xmlns:a16="http://schemas.microsoft.com/office/drawing/2014/main" id="{6A5C8407-04D9-63DD-0CB9-2E6CE2A4E536}"/>
                </a:ext>
              </a:extLst>
            </p:cNvPr>
            <p:cNvPicPr>
              <a:picLocks noChangeAspect="1"/>
            </p:cNvPicPr>
            <p:nvPr/>
          </p:nvPicPr>
          <p:blipFill>
            <a:blip r:embed="rId11"/>
            <a:stretch>
              <a:fillRect/>
            </a:stretch>
          </p:blipFill>
          <p:spPr>
            <a:xfrm>
              <a:off x="11169621" y="2927444"/>
              <a:ext cx="1059699" cy="1018412"/>
            </a:xfrm>
            <a:prstGeom prst="rect">
              <a:avLst/>
            </a:prstGeom>
          </p:spPr>
        </p:pic>
      </p:grpSp>
      <p:grpSp>
        <p:nvGrpSpPr>
          <p:cNvPr id="17" name="Group 16">
            <a:extLst>
              <a:ext uri="{FF2B5EF4-FFF2-40B4-BE49-F238E27FC236}">
                <a16:creationId xmlns:a16="http://schemas.microsoft.com/office/drawing/2014/main" id="{106C359D-389D-B0F5-4527-929E5F27581F}"/>
              </a:ext>
            </a:extLst>
          </p:cNvPr>
          <p:cNvGrpSpPr/>
          <p:nvPr/>
        </p:nvGrpSpPr>
        <p:grpSpPr>
          <a:xfrm>
            <a:off x="3766771" y="5261033"/>
            <a:ext cx="4928841" cy="916399"/>
            <a:chOff x="6315895" y="4209628"/>
            <a:chExt cx="4928841" cy="916399"/>
          </a:xfrm>
        </p:grpSpPr>
        <p:pic>
          <p:nvPicPr>
            <p:cNvPr id="18" name="Picture 17">
              <a:extLst>
                <a:ext uri="{FF2B5EF4-FFF2-40B4-BE49-F238E27FC236}">
                  <a16:creationId xmlns:a16="http://schemas.microsoft.com/office/drawing/2014/main" id="{91EACE60-2A46-45A9-8837-C856A2BDD7C4}"/>
                </a:ext>
              </a:extLst>
            </p:cNvPr>
            <p:cNvPicPr>
              <a:picLocks noChangeAspect="1"/>
            </p:cNvPicPr>
            <p:nvPr/>
          </p:nvPicPr>
          <p:blipFill>
            <a:blip r:embed="rId12"/>
            <a:stretch>
              <a:fillRect/>
            </a:stretch>
          </p:blipFill>
          <p:spPr>
            <a:xfrm>
              <a:off x="6315895" y="4229853"/>
              <a:ext cx="1960669" cy="851826"/>
            </a:xfrm>
            <a:prstGeom prst="rect">
              <a:avLst/>
            </a:prstGeom>
          </p:spPr>
        </p:pic>
        <p:sp>
          <p:nvSpPr>
            <p:cNvPr id="19" name="TextBox 18">
              <a:extLst>
                <a:ext uri="{FF2B5EF4-FFF2-40B4-BE49-F238E27FC236}">
                  <a16:creationId xmlns:a16="http://schemas.microsoft.com/office/drawing/2014/main" id="{77AA5524-2234-DA9A-861E-D5D7C2FA82FF}"/>
                </a:ext>
              </a:extLst>
            </p:cNvPr>
            <p:cNvSpPr txBox="1"/>
            <p:nvPr/>
          </p:nvSpPr>
          <p:spPr>
            <a:xfrm>
              <a:off x="8629703" y="4501877"/>
              <a:ext cx="1011815" cy="307777"/>
            </a:xfrm>
            <a:prstGeom prst="rect">
              <a:avLst/>
            </a:prstGeom>
            <a:noFill/>
          </p:spPr>
          <p:txBody>
            <a:bodyPr wrap="none" rtlCol="0">
              <a:spAutoFit/>
            </a:bodyPr>
            <a:lstStyle/>
            <a:p>
              <a:r>
                <a:rPr lang="en-US" sz="1400" b="1" dirty="0">
                  <a:solidFill>
                    <a:srgbClr val="00B050"/>
                  </a:solidFill>
                  <a:latin typeface="Palatino Linotype" panose="02040502050505030304" pitchFamily="18" charset="0"/>
                </a:rPr>
                <a:t>Drawn as </a:t>
              </a:r>
              <a:endParaRPr lang="x-none" sz="1400" b="1" dirty="0">
                <a:solidFill>
                  <a:srgbClr val="00B050"/>
                </a:solidFill>
                <a:latin typeface="Palatino Linotype" panose="02040502050505030304" pitchFamily="18" charset="0"/>
              </a:endParaRPr>
            </a:p>
          </p:txBody>
        </p:sp>
        <p:pic>
          <p:nvPicPr>
            <p:cNvPr id="20" name="Picture 19">
              <a:extLst>
                <a:ext uri="{FF2B5EF4-FFF2-40B4-BE49-F238E27FC236}">
                  <a16:creationId xmlns:a16="http://schemas.microsoft.com/office/drawing/2014/main" id="{CA96EFEB-E6BA-8638-C746-7C9E200F35B4}"/>
                </a:ext>
              </a:extLst>
            </p:cNvPr>
            <p:cNvPicPr>
              <a:picLocks noChangeAspect="1"/>
            </p:cNvPicPr>
            <p:nvPr/>
          </p:nvPicPr>
          <p:blipFill>
            <a:blip r:embed="rId13"/>
            <a:stretch>
              <a:fillRect/>
            </a:stretch>
          </p:blipFill>
          <p:spPr>
            <a:xfrm>
              <a:off x="9855819" y="4209628"/>
              <a:ext cx="1388917" cy="916399"/>
            </a:xfrm>
            <a:prstGeom prst="rect">
              <a:avLst/>
            </a:prstGeom>
          </p:spPr>
        </p:pic>
      </p:grpSp>
    </p:spTree>
    <p:extLst>
      <p:ext uri="{BB962C8B-B14F-4D97-AF65-F5344CB8AC3E}">
        <p14:creationId xmlns:p14="http://schemas.microsoft.com/office/powerpoint/2010/main" val="21995030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F00AE-1D58-9CA4-902D-178A8393564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97268A4-A932-23E2-C8C6-90A5AE4F6FE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272" t="24445" r="8272" b="25679"/>
          <a:stretch/>
        </p:blipFill>
        <p:spPr>
          <a:xfrm>
            <a:off x="10746297" y="127719"/>
            <a:ext cx="1284602" cy="767720"/>
          </a:xfrm>
          <a:prstGeom prst="rect">
            <a:avLst/>
          </a:prstGeom>
        </p:spPr>
      </p:pic>
      <p:cxnSp>
        <p:nvCxnSpPr>
          <p:cNvPr id="6" name="Straight Connector 5">
            <a:extLst>
              <a:ext uri="{FF2B5EF4-FFF2-40B4-BE49-F238E27FC236}">
                <a16:creationId xmlns:a16="http://schemas.microsoft.com/office/drawing/2014/main" id="{556745C7-9AC6-63C8-2A41-CAAE273CD6C3}"/>
              </a:ext>
            </a:extLst>
          </p:cNvPr>
          <p:cNvCxnSpPr>
            <a:cxnSpLocks/>
          </p:cNvCxnSpPr>
          <p:nvPr/>
        </p:nvCxnSpPr>
        <p:spPr>
          <a:xfrm>
            <a:off x="176169" y="604007"/>
            <a:ext cx="8959442" cy="0"/>
          </a:xfrm>
          <a:prstGeom prst="line">
            <a:avLst/>
          </a:prstGeom>
          <a:ln w="38100">
            <a:solidFill>
              <a:srgbClr val="0083BC"/>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CC9066A-5CA9-192E-783C-941DB75BFAE3}"/>
              </a:ext>
            </a:extLst>
          </p:cNvPr>
          <p:cNvSpPr txBox="1"/>
          <p:nvPr/>
        </p:nvSpPr>
        <p:spPr>
          <a:xfrm>
            <a:off x="176168" y="102066"/>
            <a:ext cx="6481378" cy="461665"/>
          </a:xfrm>
          <a:prstGeom prst="rect">
            <a:avLst/>
          </a:prstGeom>
          <a:noFill/>
        </p:spPr>
        <p:txBody>
          <a:bodyPr wrap="square" rtlCol="0">
            <a:spAutoFit/>
          </a:bodyPr>
          <a:lstStyle/>
          <a:p>
            <a:r>
              <a:rPr lang="en-US" sz="2400" b="1" i="1" dirty="0">
                <a:solidFill>
                  <a:schemeClr val="accent2">
                    <a:lumMod val="75000"/>
                  </a:schemeClr>
                </a:solidFill>
                <a:effectLst>
                  <a:outerShdw blurRad="38100" dist="38100" dir="2700000" algn="tl">
                    <a:srgbClr val="000000">
                      <a:alpha val="43137"/>
                    </a:srgbClr>
                  </a:outerShdw>
                </a:effectLst>
                <a:latin typeface="Palatino Linotype" panose="02040502050505030304" pitchFamily="18" charset="0"/>
              </a:rPr>
              <a:t>Chapter 1: </a:t>
            </a:r>
            <a:r>
              <a:rPr lang="en-US" sz="2400" b="1" i="1" dirty="0">
                <a:solidFill>
                  <a:srgbClr val="0083BC"/>
                </a:solidFill>
                <a:effectLst>
                  <a:outerShdw blurRad="38100" dist="38100" dir="2700000" algn="tl">
                    <a:srgbClr val="000000">
                      <a:alpha val="43137"/>
                    </a:srgbClr>
                  </a:outerShdw>
                </a:effectLst>
                <a:latin typeface="Palatino Linotype" panose="02040502050505030304" pitchFamily="18" charset="0"/>
              </a:rPr>
              <a:t>Introduction to Organic Chemistry</a:t>
            </a:r>
            <a:endParaRPr lang="en-US" sz="2400" i="1" dirty="0">
              <a:solidFill>
                <a:srgbClr val="0083BC"/>
              </a:solidFill>
              <a:effectLst>
                <a:outerShdw blurRad="38100" dist="38100" dir="2700000" algn="tl">
                  <a:srgbClr val="000000">
                    <a:alpha val="43137"/>
                  </a:srgbClr>
                </a:outerShdw>
              </a:effectLst>
              <a:latin typeface="Palatino Linotype" panose="02040502050505030304" pitchFamily="18" charset="0"/>
            </a:endParaRPr>
          </a:p>
        </p:txBody>
      </p:sp>
      <p:sp>
        <p:nvSpPr>
          <p:cNvPr id="14" name="TextBox 13">
            <a:extLst>
              <a:ext uri="{FF2B5EF4-FFF2-40B4-BE49-F238E27FC236}">
                <a16:creationId xmlns:a16="http://schemas.microsoft.com/office/drawing/2014/main" id="{770F5D37-0B87-BBCE-5024-50F9BE336CF4}"/>
              </a:ext>
            </a:extLst>
          </p:cNvPr>
          <p:cNvSpPr txBox="1"/>
          <p:nvPr/>
        </p:nvSpPr>
        <p:spPr>
          <a:xfrm>
            <a:off x="176168" y="1352392"/>
            <a:ext cx="11854731" cy="2270622"/>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
            </a:pPr>
            <a:r>
              <a:rPr lang="en-US" sz="1600" b="1" dirty="0">
                <a:solidFill>
                  <a:srgbClr val="0070C0"/>
                </a:solidFill>
                <a:latin typeface="Palatino Linotype" panose="02040502050505030304" pitchFamily="18" charset="0"/>
              </a:rPr>
              <a:t>Polar Covalent Bonds</a:t>
            </a:r>
            <a:endParaRPr lang="en-US" sz="1600" b="1" dirty="0">
              <a:latin typeface="Palatino Linotype" panose="02040502050505030304" pitchFamily="18" charset="0"/>
            </a:endParaRPr>
          </a:p>
          <a:p>
            <a:pPr marL="742950" lvl="1" indent="-285750" algn="just">
              <a:lnSpc>
                <a:spcPct val="150000"/>
              </a:lnSpc>
              <a:buFont typeface="Arial" panose="020B0604020202020204" pitchFamily="34" charset="0"/>
              <a:buChar char="•"/>
            </a:pPr>
            <a:r>
              <a:rPr lang="en-US" sz="1600" b="1" dirty="0">
                <a:latin typeface="Palatino Linotype" panose="02040502050505030304" pitchFamily="18" charset="0"/>
              </a:rPr>
              <a:t>A type of covalent bonds in which the electron pair between two atoms is shared unequally due to the difference in their electronegativities. </a:t>
            </a:r>
          </a:p>
          <a:p>
            <a:pPr marL="742950" lvl="1" indent="-285750" algn="just">
              <a:lnSpc>
                <a:spcPct val="150000"/>
              </a:lnSpc>
              <a:buFont typeface="Arial" panose="020B0604020202020204" pitchFamily="34" charset="0"/>
              <a:buChar char="•"/>
            </a:pPr>
            <a:r>
              <a:rPr lang="en-US" sz="1600" b="1" dirty="0">
                <a:latin typeface="Palatino Linotype" panose="02040502050505030304" pitchFamily="18" charset="0"/>
              </a:rPr>
              <a:t>The more electronegative atom assumes a partial negative charge (</a:t>
            </a:r>
            <a:r>
              <a:rPr lang="el-GR" sz="1600" dirty="0">
                <a:solidFill>
                  <a:srgbClr val="0070C0"/>
                </a:solidFill>
              </a:rPr>
              <a:t>δ</a:t>
            </a:r>
            <a:r>
              <a:rPr lang="en-US" sz="1600" dirty="0">
                <a:solidFill>
                  <a:srgbClr val="0070C0"/>
                </a:solidFill>
              </a:rPr>
              <a:t>-</a:t>
            </a:r>
            <a:r>
              <a:rPr lang="en-US" sz="1600" b="1" dirty="0">
                <a:latin typeface="Palatino Linotype" panose="02040502050505030304" pitchFamily="18" charset="0"/>
              </a:rPr>
              <a:t>), and the less electronegative atom assumes a partial positive charge (</a:t>
            </a:r>
            <a:r>
              <a:rPr lang="el-GR" sz="1600" dirty="0">
                <a:solidFill>
                  <a:srgbClr val="0070C0"/>
                </a:solidFill>
              </a:rPr>
              <a:t>δ+</a:t>
            </a:r>
            <a:r>
              <a:rPr lang="en-US" sz="1600" b="1" dirty="0">
                <a:latin typeface="Palatino Linotype" panose="02040502050505030304" pitchFamily="18" charset="0"/>
              </a:rPr>
              <a:t>).</a:t>
            </a:r>
          </a:p>
          <a:p>
            <a:pPr marL="742950" lvl="1" indent="-285750" algn="just">
              <a:lnSpc>
                <a:spcPct val="150000"/>
              </a:lnSpc>
              <a:buFont typeface="Arial" panose="020B0604020202020204" pitchFamily="34" charset="0"/>
              <a:buChar char="•"/>
            </a:pPr>
            <a:r>
              <a:rPr lang="en-US" sz="1600" b="1" dirty="0">
                <a:latin typeface="Palatino Linotype" panose="02040502050505030304" pitchFamily="18" charset="0"/>
              </a:rPr>
              <a:t>Polar covalent bonds influence both physical properties and reactivity of molecules. </a:t>
            </a:r>
          </a:p>
        </p:txBody>
      </p:sp>
      <p:graphicFrame>
        <p:nvGraphicFramePr>
          <p:cNvPr id="7" name="Object 2">
            <a:extLst>
              <a:ext uri="{FF2B5EF4-FFF2-40B4-BE49-F238E27FC236}">
                <a16:creationId xmlns:a16="http://schemas.microsoft.com/office/drawing/2014/main" id="{F3800D2E-B4E2-0C8F-6889-ED24E7CD3FFC}"/>
              </a:ext>
            </a:extLst>
          </p:cNvPr>
          <p:cNvGraphicFramePr>
            <a:graphicFrameLocks noChangeAspect="1"/>
          </p:cNvGraphicFramePr>
          <p:nvPr>
            <p:extLst>
              <p:ext uri="{D42A27DB-BD31-4B8C-83A1-F6EECF244321}">
                <p14:modId xmlns:p14="http://schemas.microsoft.com/office/powerpoint/2010/main" val="3935984624"/>
              </p:ext>
            </p:extLst>
          </p:nvPr>
        </p:nvGraphicFramePr>
        <p:xfrm>
          <a:off x="4900699" y="3870989"/>
          <a:ext cx="1756847" cy="417955"/>
        </p:xfrm>
        <a:graphic>
          <a:graphicData uri="http://schemas.openxmlformats.org/presentationml/2006/ole">
            <mc:AlternateContent xmlns:mc="http://schemas.openxmlformats.org/markup-compatibility/2006">
              <mc:Choice xmlns:v="urn:schemas-microsoft-com:vml" Requires="v">
                <p:oleObj spid="_x0000_s4099" name="CS ChemDraw Drawing" r:id="rId4" imgW="3111500" imgH="736600" progId="ChemDraw.Document.6.0">
                  <p:embed/>
                </p:oleObj>
              </mc:Choice>
              <mc:Fallback>
                <p:oleObj name="CS ChemDraw Drawing" r:id="rId4" imgW="3111500" imgH="736600" progId="ChemDraw.Document.6.0">
                  <p:embed/>
                  <p:pic>
                    <p:nvPicPr>
                      <p:cNvPr id="18" name="Object 2">
                        <a:extLst>
                          <a:ext uri="{FF2B5EF4-FFF2-40B4-BE49-F238E27FC236}">
                            <a16:creationId xmlns:a16="http://schemas.microsoft.com/office/drawing/2014/main" id="{E63D74B3-EF3D-82CC-05A3-1ECC7623F2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00699" y="3870989"/>
                        <a:ext cx="1756847" cy="417955"/>
                      </a:xfrm>
                      <a:prstGeom prst="rect">
                        <a:avLst/>
                      </a:prstGeom>
                      <a:noFill/>
                      <a:ln>
                        <a:noFill/>
                      </a:ln>
                    </p:spPr>
                  </p:pic>
                </p:oleObj>
              </mc:Fallback>
            </mc:AlternateContent>
          </a:graphicData>
        </a:graphic>
      </p:graphicFrame>
      <p:pic>
        <p:nvPicPr>
          <p:cNvPr id="15" name="Picture 14">
            <a:extLst>
              <a:ext uri="{FF2B5EF4-FFF2-40B4-BE49-F238E27FC236}">
                <a16:creationId xmlns:a16="http://schemas.microsoft.com/office/drawing/2014/main" id="{990485B9-8ADE-49DB-95B7-BBD26DF2F6C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601" t="1830" r="6340" b="3268"/>
          <a:stretch/>
        </p:blipFill>
        <p:spPr>
          <a:xfrm flipH="1">
            <a:off x="11589545" y="6201269"/>
            <a:ext cx="602456" cy="656731"/>
          </a:xfrm>
          <a:prstGeom prst="rect">
            <a:avLst/>
          </a:prstGeom>
        </p:spPr>
      </p:pic>
      <p:sp>
        <p:nvSpPr>
          <p:cNvPr id="16" name="TextBox 15">
            <a:extLst>
              <a:ext uri="{FF2B5EF4-FFF2-40B4-BE49-F238E27FC236}">
                <a16:creationId xmlns:a16="http://schemas.microsoft.com/office/drawing/2014/main" id="{BABDFE7C-8FE9-4545-BD73-5AD90C7EAC89}"/>
              </a:ext>
            </a:extLst>
          </p:cNvPr>
          <p:cNvSpPr txBox="1"/>
          <p:nvPr/>
        </p:nvSpPr>
        <p:spPr>
          <a:xfrm>
            <a:off x="11686327" y="6357937"/>
            <a:ext cx="312907" cy="246221"/>
          </a:xfrm>
          <a:prstGeom prst="rect">
            <a:avLst/>
          </a:prstGeom>
          <a:noFill/>
        </p:spPr>
        <p:txBody>
          <a:bodyPr wrap="none" rtlCol="0">
            <a:spAutoFit/>
          </a:bodyPr>
          <a:lstStyle/>
          <a:p>
            <a:pPr algn="ctr"/>
            <a:r>
              <a:rPr lang="en-US" sz="1000" dirty="0">
                <a:solidFill>
                  <a:srgbClr val="0070C0"/>
                </a:solidFill>
                <a:latin typeface="Palatino Linotype" panose="02040502050505030304" pitchFamily="18" charset="0"/>
              </a:rPr>
              <a:t>12</a:t>
            </a:r>
          </a:p>
        </p:txBody>
      </p:sp>
      <p:sp>
        <p:nvSpPr>
          <p:cNvPr id="17" name="TextBox 16">
            <a:extLst>
              <a:ext uri="{FF2B5EF4-FFF2-40B4-BE49-F238E27FC236}">
                <a16:creationId xmlns:a16="http://schemas.microsoft.com/office/drawing/2014/main" id="{0889E23C-125E-48A9-A8E9-FD1C28E0ABB7}"/>
              </a:ext>
            </a:extLst>
          </p:cNvPr>
          <p:cNvSpPr txBox="1"/>
          <p:nvPr/>
        </p:nvSpPr>
        <p:spPr>
          <a:xfrm>
            <a:off x="176169" y="709053"/>
            <a:ext cx="2652809" cy="400110"/>
          </a:xfrm>
          <a:prstGeom prst="rect">
            <a:avLst/>
          </a:prstGeom>
          <a:noFill/>
        </p:spPr>
        <p:txBody>
          <a:bodyPr wrap="square" rtlCol="0">
            <a:spAutoFit/>
          </a:bodyPr>
          <a:lstStyle/>
          <a:p>
            <a:r>
              <a:rPr lang="en-US" sz="2000" b="1" u="sng" dirty="0">
                <a:solidFill>
                  <a:schemeClr val="accent2">
                    <a:lumMod val="75000"/>
                  </a:schemeClr>
                </a:solidFill>
                <a:latin typeface="Palatino Linotype" panose="02040502050505030304" pitchFamily="18" charset="0"/>
              </a:rPr>
              <a:t>3. Chemical Bonding</a:t>
            </a:r>
          </a:p>
        </p:txBody>
      </p:sp>
      <p:sp>
        <p:nvSpPr>
          <p:cNvPr id="18" name="TextBox 17">
            <a:extLst>
              <a:ext uri="{FF2B5EF4-FFF2-40B4-BE49-F238E27FC236}">
                <a16:creationId xmlns:a16="http://schemas.microsoft.com/office/drawing/2014/main" id="{83D3450E-7807-4DE9-AEFD-91E242FF824E}"/>
              </a:ext>
            </a:extLst>
          </p:cNvPr>
          <p:cNvSpPr txBox="1"/>
          <p:nvPr/>
        </p:nvSpPr>
        <p:spPr>
          <a:xfrm>
            <a:off x="176169" y="1072088"/>
            <a:ext cx="2256211" cy="369332"/>
          </a:xfrm>
          <a:prstGeom prst="rect">
            <a:avLst/>
          </a:prstGeom>
          <a:noFill/>
        </p:spPr>
        <p:txBody>
          <a:bodyPr wrap="square" rtlCol="0">
            <a:spAutoFit/>
          </a:bodyPr>
          <a:lstStyle/>
          <a:p>
            <a:r>
              <a:rPr lang="en-US" b="1" i="1" dirty="0">
                <a:solidFill>
                  <a:schemeClr val="accent2">
                    <a:lumMod val="75000"/>
                  </a:schemeClr>
                </a:solidFill>
                <a:latin typeface="Palatino Linotype" panose="02040502050505030304" pitchFamily="18" charset="0"/>
              </a:rPr>
              <a:t>3.3. Covalent Bonds</a:t>
            </a:r>
          </a:p>
        </p:txBody>
      </p:sp>
    </p:spTree>
    <p:extLst>
      <p:ext uri="{BB962C8B-B14F-4D97-AF65-F5344CB8AC3E}">
        <p14:creationId xmlns:p14="http://schemas.microsoft.com/office/powerpoint/2010/main" val="1182215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6230D-895D-99F9-5C3F-C67DEE48CE2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96773E7-8D05-7C9C-0E6F-9CBA81BF427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272" t="24445" r="8272" b="25679"/>
          <a:stretch/>
        </p:blipFill>
        <p:spPr>
          <a:xfrm>
            <a:off x="10746297" y="127719"/>
            <a:ext cx="1284602" cy="767720"/>
          </a:xfrm>
          <a:prstGeom prst="rect">
            <a:avLst/>
          </a:prstGeom>
        </p:spPr>
      </p:pic>
      <p:cxnSp>
        <p:nvCxnSpPr>
          <p:cNvPr id="6" name="Straight Connector 5">
            <a:extLst>
              <a:ext uri="{FF2B5EF4-FFF2-40B4-BE49-F238E27FC236}">
                <a16:creationId xmlns:a16="http://schemas.microsoft.com/office/drawing/2014/main" id="{EA6D38CB-33DE-F94D-C04D-1D5201E1721C}"/>
              </a:ext>
            </a:extLst>
          </p:cNvPr>
          <p:cNvCxnSpPr>
            <a:cxnSpLocks/>
          </p:cNvCxnSpPr>
          <p:nvPr/>
        </p:nvCxnSpPr>
        <p:spPr>
          <a:xfrm>
            <a:off x="176169" y="604007"/>
            <a:ext cx="8959442" cy="0"/>
          </a:xfrm>
          <a:prstGeom prst="line">
            <a:avLst/>
          </a:prstGeom>
          <a:ln w="38100">
            <a:solidFill>
              <a:srgbClr val="0083BC"/>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0F6BC3C0-EABA-1733-653B-A7721824E7D1}"/>
              </a:ext>
            </a:extLst>
          </p:cNvPr>
          <p:cNvSpPr txBox="1"/>
          <p:nvPr/>
        </p:nvSpPr>
        <p:spPr>
          <a:xfrm>
            <a:off x="176168" y="102066"/>
            <a:ext cx="6481378" cy="461665"/>
          </a:xfrm>
          <a:prstGeom prst="rect">
            <a:avLst/>
          </a:prstGeom>
          <a:noFill/>
        </p:spPr>
        <p:txBody>
          <a:bodyPr wrap="square" rtlCol="0">
            <a:spAutoFit/>
          </a:bodyPr>
          <a:lstStyle/>
          <a:p>
            <a:r>
              <a:rPr lang="en-US" sz="2400" b="1" i="1" dirty="0">
                <a:solidFill>
                  <a:schemeClr val="accent2">
                    <a:lumMod val="75000"/>
                  </a:schemeClr>
                </a:solidFill>
                <a:effectLst>
                  <a:outerShdw blurRad="38100" dist="38100" dir="2700000" algn="tl">
                    <a:srgbClr val="000000">
                      <a:alpha val="43137"/>
                    </a:srgbClr>
                  </a:outerShdw>
                </a:effectLst>
                <a:latin typeface="Palatino Linotype" panose="02040502050505030304" pitchFamily="18" charset="0"/>
              </a:rPr>
              <a:t>Chapter 1: </a:t>
            </a:r>
            <a:r>
              <a:rPr lang="en-US" sz="2400" b="1" i="1" dirty="0">
                <a:solidFill>
                  <a:srgbClr val="0083BC"/>
                </a:solidFill>
                <a:effectLst>
                  <a:outerShdw blurRad="38100" dist="38100" dir="2700000" algn="tl">
                    <a:srgbClr val="000000">
                      <a:alpha val="43137"/>
                    </a:srgbClr>
                  </a:outerShdw>
                </a:effectLst>
                <a:latin typeface="Palatino Linotype" panose="02040502050505030304" pitchFamily="18" charset="0"/>
              </a:rPr>
              <a:t>Introduction to Organic Chemistry</a:t>
            </a:r>
            <a:endParaRPr lang="en-US" sz="2400" i="1" dirty="0">
              <a:solidFill>
                <a:srgbClr val="0083BC"/>
              </a:solidFill>
              <a:effectLst>
                <a:outerShdw blurRad="38100" dist="38100" dir="2700000" algn="tl">
                  <a:srgbClr val="000000">
                    <a:alpha val="43137"/>
                  </a:srgbClr>
                </a:outerShdw>
              </a:effectLst>
              <a:latin typeface="Palatino Linotype" panose="02040502050505030304" pitchFamily="18" charset="0"/>
            </a:endParaRPr>
          </a:p>
        </p:txBody>
      </p:sp>
      <p:sp>
        <p:nvSpPr>
          <p:cNvPr id="14" name="TextBox 13">
            <a:extLst>
              <a:ext uri="{FF2B5EF4-FFF2-40B4-BE49-F238E27FC236}">
                <a16:creationId xmlns:a16="http://schemas.microsoft.com/office/drawing/2014/main" id="{10468378-0BEA-1FBA-ED25-659DCD39F8B0}"/>
              </a:ext>
            </a:extLst>
          </p:cNvPr>
          <p:cNvSpPr txBox="1"/>
          <p:nvPr/>
        </p:nvSpPr>
        <p:spPr>
          <a:xfrm>
            <a:off x="63829" y="1191423"/>
            <a:ext cx="6705681" cy="1162562"/>
          </a:xfrm>
          <a:prstGeom prst="rect">
            <a:avLst/>
          </a:prstGeom>
          <a:noFill/>
        </p:spPr>
        <p:txBody>
          <a:bodyPr wrap="square" rtlCol="0">
            <a:spAutoFit/>
          </a:bodyPr>
          <a:lstStyle/>
          <a:p>
            <a:pPr algn="just">
              <a:lnSpc>
                <a:spcPct val="150000"/>
              </a:lnSpc>
            </a:pPr>
            <a:endParaRPr lang="en-US" sz="1600" b="1" dirty="0">
              <a:latin typeface="Palatino Linotype" panose="02040502050505030304" pitchFamily="18" charset="0"/>
            </a:endParaRPr>
          </a:p>
          <a:p>
            <a:pPr lvl="2">
              <a:lnSpc>
                <a:spcPct val="150000"/>
              </a:lnSpc>
            </a:pPr>
            <a:endParaRPr lang="en-US" sz="1600" b="1" dirty="0">
              <a:latin typeface="Palatino Linotype" panose="02040502050505030304" pitchFamily="18" charset="0"/>
            </a:endParaRPr>
          </a:p>
          <a:p>
            <a:pPr marL="1200150" lvl="2" indent="-285750">
              <a:lnSpc>
                <a:spcPct val="150000"/>
              </a:lnSpc>
              <a:buFont typeface="Wingdings" panose="05000000000000000000" pitchFamily="2" charset="2"/>
              <a:buChar char="§"/>
            </a:pPr>
            <a:endParaRPr lang="en-US" sz="1600" b="1" dirty="0">
              <a:latin typeface="Palatino Linotype" panose="02040502050505030304" pitchFamily="18" charset="0"/>
            </a:endParaRPr>
          </a:p>
        </p:txBody>
      </p:sp>
      <p:pic>
        <p:nvPicPr>
          <p:cNvPr id="19" name="Picture 18">
            <a:extLst>
              <a:ext uri="{FF2B5EF4-FFF2-40B4-BE49-F238E27FC236}">
                <a16:creationId xmlns:a16="http://schemas.microsoft.com/office/drawing/2014/main" id="{4BB2DE6F-18AB-48C1-B966-37AAF3D4FFE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601" t="1830" r="6340" b="3268"/>
          <a:stretch/>
        </p:blipFill>
        <p:spPr>
          <a:xfrm flipH="1">
            <a:off x="11589545" y="6201269"/>
            <a:ext cx="602456" cy="656731"/>
          </a:xfrm>
          <a:prstGeom prst="rect">
            <a:avLst/>
          </a:prstGeom>
        </p:spPr>
      </p:pic>
      <p:sp>
        <p:nvSpPr>
          <p:cNvPr id="20" name="TextBox 19">
            <a:extLst>
              <a:ext uri="{FF2B5EF4-FFF2-40B4-BE49-F238E27FC236}">
                <a16:creationId xmlns:a16="http://schemas.microsoft.com/office/drawing/2014/main" id="{218B3312-3943-4AE9-BDFE-903D98B1B7BA}"/>
              </a:ext>
            </a:extLst>
          </p:cNvPr>
          <p:cNvSpPr txBox="1"/>
          <p:nvPr/>
        </p:nvSpPr>
        <p:spPr>
          <a:xfrm>
            <a:off x="11686327" y="6357937"/>
            <a:ext cx="312907" cy="246221"/>
          </a:xfrm>
          <a:prstGeom prst="rect">
            <a:avLst/>
          </a:prstGeom>
          <a:noFill/>
        </p:spPr>
        <p:txBody>
          <a:bodyPr wrap="none" rtlCol="0">
            <a:spAutoFit/>
          </a:bodyPr>
          <a:lstStyle/>
          <a:p>
            <a:pPr algn="ctr"/>
            <a:r>
              <a:rPr lang="en-US" sz="1000" dirty="0">
                <a:solidFill>
                  <a:srgbClr val="0070C0"/>
                </a:solidFill>
                <a:latin typeface="Palatino Linotype" panose="02040502050505030304" pitchFamily="18" charset="0"/>
              </a:rPr>
              <a:t>13</a:t>
            </a:r>
          </a:p>
        </p:txBody>
      </p:sp>
      <p:sp>
        <p:nvSpPr>
          <p:cNvPr id="21" name="TextBox 20">
            <a:extLst>
              <a:ext uri="{FF2B5EF4-FFF2-40B4-BE49-F238E27FC236}">
                <a16:creationId xmlns:a16="http://schemas.microsoft.com/office/drawing/2014/main" id="{7031D6CD-887C-47ED-BE82-F1078442BF7D}"/>
              </a:ext>
            </a:extLst>
          </p:cNvPr>
          <p:cNvSpPr txBox="1"/>
          <p:nvPr/>
        </p:nvSpPr>
        <p:spPr>
          <a:xfrm>
            <a:off x="176169" y="709053"/>
            <a:ext cx="5129449" cy="400110"/>
          </a:xfrm>
          <a:prstGeom prst="rect">
            <a:avLst/>
          </a:prstGeom>
          <a:noFill/>
        </p:spPr>
        <p:txBody>
          <a:bodyPr wrap="square" rtlCol="0">
            <a:spAutoFit/>
          </a:bodyPr>
          <a:lstStyle/>
          <a:p>
            <a:r>
              <a:rPr lang="en-US" sz="2000" b="1" u="sng" dirty="0">
                <a:solidFill>
                  <a:schemeClr val="accent2">
                    <a:lumMod val="75000"/>
                  </a:schemeClr>
                </a:solidFill>
                <a:latin typeface="Palatino Linotype" panose="02040502050505030304" pitchFamily="18" charset="0"/>
              </a:rPr>
              <a:t>4. Hybridization and Molecular Geometry</a:t>
            </a:r>
          </a:p>
        </p:txBody>
      </p:sp>
      <p:sp>
        <p:nvSpPr>
          <p:cNvPr id="23" name="TextBox 22">
            <a:extLst>
              <a:ext uri="{FF2B5EF4-FFF2-40B4-BE49-F238E27FC236}">
                <a16:creationId xmlns:a16="http://schemas.microsoft.com/office/drawing/2014/main" id="{DE92F220-763A-4BA0-BF70-05182137F4B3}"/>
              </a:ext>
            </a:extLst>
          </p:cNvPr>
          <p:cNvSpPr txBox="1"/>
          <p:nvPr/>
        </p:nvSpPr>
        <p:spPr>
          <a:xfrm>
            <a:off x="176169" y="1072088"/>
            <a:ext cx="3024049" cy="369332"/>
          </a:xfrm>
          <a:prstGeom prst="rect">
            <a:avLst/>
          </a:prstGeom>
          <a:noFill/>
        </p:spPr>
        <p:txBody>
          <a:bodyPr wrap="square" rtlCol="0">
            <a:spAutoFit/>
          </a:bodyPr>
          <a:lstStyle/>
          <a:p>
            <a:r>
              <a:rPr lang="en-US" b="1" i="1" dirty="0">
                <a:solidFill>
                  <a:schemeClr val="accent2">
                    <a:lumMod val="75000"/>
                  </a:schemeClr>
                </a:solidFill>
                <a:latin typeface="Palatino Linotype" panose="02040502050505030304" pitchFamily="18" charset="0"/>
              </a:rPr>
              <a:t>4.1. Orbitals Hybridization</a:t>
            </a:r>
          </a:p>
        </p:txBody>
      </p:sp>
      <p:sp>
        <p:nvSpPr>
          <p:cNvPr id="24" name="TextBox 23">
            <a:extLst>
              <a:ext uri="{FF2B5EF4-FFF2-40B4-BE49-F238E27FC236}">
                <a16:creationId xmlns:a16="http://schemas.microsoft.com/office/drawing/2014/main" id="{21858E50-14A5-CD14-5BCF-961E7EF82B71}"/>
              </a:ext>
            </a:extLst>
          </p:cNvPr>
          <p:cNvSpPr txBox="1"/>
          <p:nvPr/>
        </p:nvSpPr>
        <p:spPr>
          <a:xfrm>
            <a:off x="176168" y="1441420"/>
            <a:ext cx="11854731" cy="1531958"/>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
            </a:pPr>
            <a:r>
              <a:rPr lang="en-US" sz="1600" b="1" dirty="0">
                <a:latin typeface="Palatino Linotype" panose="02040502050505030304" pitchFamily="18" charset="0"/>
              </a:rPr>
              <a:t>Orbital hybridization describes how atomic orbitals mix to form new hybrid orbitals that are better suited for bonding in molecules having the same level of energy. </a:t>
            </a:r>
          </a:p>
          <a:p>
            <a:pPr marL="285750" indent="-285750" algn="just">
              <a:lnSpc>
                <a:spcPct val="150000"/>
              </a:lnSpc>
              <a:buFont typeface="Wingdings" panose="05000000000000000000" pitchFamily="2" charset="2"/>
              <a:buChar char="§"/>
            </a:pPr>
            <a:r>
              <a:rPr lang="en-US" sz="1600" b="1" dirty="0">
                <a:latin typeface="Palatino Linotype" panose="02040502050505030304" pitchFamily="18" charset="0"/>
              </a:rPr>
              <a:t>It helps to explain shapes of molecules and their bond angles. </a:t>
            </a:r>
          </a:p>
          <a:p>
            <a:pPr marL="285750" indent="-285750" algn="just">
              <a:lnSpc>
                <a:spcPct val="150000"/>
              </a:lnSpc>
              <a:buFont typeface="Wingdings" panose="05000000000000000000" pitchFamily="2" charset="2"/>
              <a:buChar char="§"/>
            </a:pPr>
            <a:r>
              <a:rPr lang="en-US" sz="1600" b="1" dirty="0">
                <a:latin typeface="Palatino Linotype" panose="02040502050505030304" pitchFamily="18" charset="0"/>
              </a:rPr>
              <a:t>In hydrocarbon organic molecules, there are three common types of hybridizations (</a:t>
            </a:r>
            <a:r>
              <a:rPr lang="en-US" sz="1600" b="1" i="1" dirty="0">
                <a:solidFill>
                  <a:srgbClr val="0070C0"/>
                </a:solidFill>
                <a:latin typeface="Palatino Linotype" panose="02040502050505030304" pitchFamily="18" charset="0"/>
              </a:rPr>
              <a:t>sp</a:t>
            </a:r>
            <a:r>
              <a:rPr lang="en-US" sz="1600" b="1" i="1" baseline="30000" dirty="0">
                <a:solidFill>
                  <a:srgbClr val="0070C0"/>
                </a:solidFill>
                <a:latin typeface="Palatino Linotype" panose="02040502050505030304" pitchFamily="18" charset="0"/>
              </a:rPr>
              <a:t>3</a:t>
            </a:r>
            <a:r>
              <a:rPr lang="en-US" sz="1600" b="1" dirty="0">
                <a:latin typeface="Palatino Linotype" panose="02040502050505030304" pitchFamily="18" charset="0"/>
              </a:rPr>
              <a:t>, </a:t>
            </a:r>
            <a:r>
              <a:rPr lang="en-US" sz="1600" b="1" i="1" dirty="0">
                <a:latin typeface="Palatino Linotype" panose="02040502050505030304" pitchFamily="18" charset="0"/>
              </a:rPr>
              <a:t>s</a:t>
            </a:r>
            <a:r>
              <a:rPr lang="en-US" sz="1600" b="1" i="1" dirty="0">
                <a:solidFill>
                  <a:srgbClr val="0070C0"/>
                </a:solidFill>
                <a:latin typeface="Palatino Linotype" panose="02040502050505030304" pitchFamily="18" charset="0"/>
              </a:rPr>
              <a:t>p</a:t>
            </a:r>
            <a:r>
              <a:rPr lang="en-US" sz="1600" b="1" i="1" baseline="30000" dirty="0">
                <a:solidFill>
                  <a:srgbClr val="0070C0"/>
                </a:solidFill>
                <a:latin typeface="Palatino Linotype" panose="02040502050505030304" pitchFamily="18" charset="0"/>
              </a:rPr>
              <a:t>2</a:t>
            </a:r>
            <a:r>
              <a:rPr lang="en-US" sz="1600" b="1" dirty="0">
                <a:latin typeface="Palatino Linotype" panose="02040502050505030304" pitchFamily="18" charset="0"/>
              </a:rPr>
              <a:t>, and </a:t>
            </a:r>
            <a:r>
              <a:rPr lang="en-US" sz="1600" b="1" i="1" dirty="0" err="1">
                <a:solidFill>
                  <a:srgbClr val="0070C0"/>
                </a:solidFill>
                <a:latin typeface="Palatino Linotype" panose="02040502050505030304" pitchFamily="18" charset="0"/>
              </a:rPr>
              <a:t>sp</a:t>
            </a:r>
            <a:r>
              <a:rPr lang="en-US" sz="1600" b="1" dirty="0">
                <a:latin typeface="Palatino Linotype" panose="02040502050505030304" pitchFamily="18" charset="0"/>
              </a:rPr>
              <a:t>). </a:t>
            </a:r>
          </a:p>
        </p:txBody>
      </p:sp>
      <p:grpSp>
        <p:nvGrpSpPr>
          <p:cNvPr id="25" name="Group 24"/>
          <p:cNvGrpSpPr/>
          <p:nvPr/>
        </p:nvGrpSpPr>
        <p:grpSpPr>
          <a:xfrm>
            <a:off x="3394688" y="4895236"/>
            <a:ext cx="5417689" cy="1860698"/>
            <a:chOff x="6541227" y="1468302"/>
            <a:chExt cx="5417689" cy="1860698"/>
          </a:xfrm>
        </p:grpSpPr>
        <p:pic>
          <p:nvPicPr>
            <p:cNvPr id="26" name="Picture 25">
              <a:extLst>
                <a:ext uri="{FF2B5EF4-FFF2-40B4-BE49-F238E27FC236}">
                  <a16:creationId xmlns:a16="http://schemas.microsoft.com/office/drawing/2014/main" id="{47967BA0-A326-8D59-BDBF-16801447AF7B}"/>
                </a:ext>
              </a:extLst>
            </p:cNvPr>
            <p:cNvPicPr>
              <a:picLocks noChangeAspect="1"/>
            </p:cNvPicPr>
            <p:nvPr/>
          </p:nvPicPr>
          <p:blipFill>
            <a:blip r:embed="rId4"/>
            <a:stretch>
              <a:fillRect/>
            </a:stretch>
          </p:blipFill>
          <p:spPr>
            <a:xfrm>
              <a:off x="6541227" y="1468302"/>
              <a:ext cx="2014203" cy="1207151"/>
            </a:xfrm>
            <a:prstGeom prst="rect">
              <a:avLst/>
            </a:prstGeom>
          </p:spPr>
        </p:pic>
        <p:pic>
          <p:nvPicPr>
            <p:cNvPr id="27" name="Picture 26">
              <a:extLst>
                <a:ext uri="{FF2B5EF4-FFF2-40B4-BE49-F238E27FC236}">
                  <a16:creationId xmlns:a16="http://schemas.microsoft.com/office/drawing/2014/main" id="{77D33988-9E9D-F3B6-38DF-F50471A15563}"/>
                </a:ext>
              </a:extLst>
            </p:cNvPr>
            <p:cNvPicPr>
              <a:picLocks noChangeAspect="1"/>
            </p:cNvPicPr>
            <p:nvPr/>
          </p:nvPicPr>
          <p:blipFill>
            <a:blip r:embed="rId5"/>
            <a:stretch>
              <a:fillRect/>
            </a:stretch>
          </p:blipFill>
          <p:spPr>
            <a:xfrm>
              <a:off x="10079602" y="1519094"/>
              <a:ext cx="1806489" cy="1136237"/>
            </a:xfrm>
            <a:prstGeom prst="rect">
              <a:avLst/>
            </a:prstGeom>
          </p:spPr>
        </p:pic>
        <p:sp>
          <p:nvSpPr>
            <p:cNvPr id="28" name="Right Arrow 27">
              <a:extLst>
                <a:ext uri="{FF2B5EF4-FFF2-40B4-BE49-F238E27FC236}">
                  <a16:creationId xmlns:a16="http://schemas.microsoft.com/office/drawing/2014/main" id="{98B1C979-BED5-F851-01F0-EA610A018116}"/>
                </a:ext>
              </a:extLst>
            </p:cNvPr>
            <p:cNvSpPr/>
            <p:nvPr/>
          </p:nvSpPr>
          <p:spPr>
            <a:xfrm>
              <a:off x="8610600" y="1966858"/>
              <a:ext cx="1248570" cy="154293"/>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9" name="TextBox 28">
              <a:extLst>
                <a:ext uri="{FF2B5EF4-FFF2-40B4-BE49-F238E27FC236}">
                  <a16:creationId xmlns:a16="http://schemas.microsoft.com/office/drawing/2014/main" id="{4AF0FE1C-17BF-7F47-31BC-4F3432BA7C1E}"/>
                </a:ext>
              </a:extLst>
            </p:cNvPr>
            <p:cNvSpPr txBox="1"/>
            <p:nvPr/>
          </p:nvSpPr>
          <p:spPr>
            <a:xfrm>
              <a:off x="8460741" y="2232499"/>
              <a:ext cx="1751798" cy="307777"/>
            </a:xfrm>
            <a:prstGeom prst="rect">
              <a:avLst/>
            </a:prstGeom>
            <a:noFill/>
          </p:spPr>
          <p:txBody>
            <a:bodyPr wrap="square" rtlCol="0">
              <a:spAutoFit/>
            </a:bodyPr>
            <a:lstStyle/>
            <a:p>
              <a:r>
                <a:rPr lang="en-US" sz="1400" b="1" i="1" dirty="0">
                  <a:solidFill>
                    <a:srgbClr val="0070C0"/>
                  </a:solidFill>
                  <a:latin typeface="Palatino Linotype" panose="02040502050505030304" pitchFamily="18" charset="0"/>
                </a:rPr>
                <a:t>sp</a:t>
              </a:r>
              <a:r>
                <a:rPr lang="en-US" sz="1400" b="1" i="1" baseline="30000" dirty="0">
                  <a:solidFill>
                    <a:srgbClr val="0070C0"/>
                  </a:solidFill>
                  <a:latin typeface="Palatino Linotype" panose="02040502050505030304" pitchFamily="18" charset="0"/>
                </a:rPr>
                <a:t>3</a:t>
              </a:r>
              <a:r>
                <a:rPr lang="en-US" sz="1400" b="1" dirty="0">
                  <a:solidFill>
                    <a:srgbClr val="0070C0"/>
                  </a:solidFill>
                  <a:latin typeface="Palatino Linotype" panose="02040502050505030304" pitchFamily="18" charset="0"/>
                </a:rPr>
                <a:t>- hybridization</a:t>
              </a:r>
              <a:endParaRPr lang="x-none" sz="1400" dirty="0"/>
            </a:p>
          </p:txBody>
        </p:sp>
        <p:sp>
          <p:nvSpPr>
            <p:cNvPr id="30" name="TextBox 29">
              <a:extLst>
                <a:ext uri="{FF2B5EF4-FFF2-40B4-BE49-F238E27FC236}">
                  <a16:creationId xmlns:a16="http://schemas.microsoft.com/office/drawing/2014/main" id="{114A536F-4CED-91C0-A4A6-750F81308134}"/>
                </a:ext>
              </a:extLst>
            </p:cNvPr>
            <p:cNvSpPr txBox="1"/>
            <p:nvPr/>
          </p:nvSpPr>
          <p:spPr>
            <a:xfrm>
              <a:off x="6657546" y="2805780"/>
              <a:ext cx="2338970" cy="523220"/>
            </a:xfrm>
            <a:prstGeom prst="rect">
              <a:avLst/>
            </a:prstGeom>
            <a:noFill/>
          </p:spPr>
          <p:txBody>
            <a:bodyPr wrap="square" rtlCol="0">
              <a:spAutoFit/>
            </a:bodyPr>
            <a:lstStyle/>
            <a:p>
              <a:pPr algn="ctr"/>
              <a:r>
                <a:rPr lang="en-US" sz="1400" b="1" dirty="0">
                  <a:latin typeface="Palatino Linotype" panose="02040502050505030304" pitchFamily="18" charset="0"/>
                </a:rPr>
                <a:t>Ground state of carbon </a:t>
              </a:r>
            </a:p>
            <a:p>
              <a:pPr algn="ctr"/>
              <a:r>
                <a:rPr lang="en-US" sz="1400" b="1" dirty="0">
                  <a:latin typeface="Palatino Linotype" panose="02040502050505030304" pitchFamily="18" charset="0"/>
                </a:rPr>
                <a:t>atom’s atomic orbitals </a:t>
              </a:r>
              <a:endParaRPr lang="x-none" sz="1400" dirty="0"/>
            </a:p>
          </p:txBody>
        </p:sp>
        <p:sp>
          <p:nvSpPr>
            <p:cNvPr id="31" name="TextBox 30">
              <a:extLst>
                <a:ext uri="{FF2B5EF4-FFF2-40B4-BE49-F238E27FC236}">
                  <a16:creationId xmlns:a16="http://schemas.microsoft.com/office/drawing/2014/main" id="{1CF1F149-D096-FE15-1BC3-719D5B591C3D}"/>
                </a:ext>
              </a:extLst>
            </p:cNvPr>
            <p:cNvSpPr txBox="1"/>
            <p:nvPr/>
          </p:nvSpPr>
          <p:spPr>
            <a:xfrm>
              <a:off x="10067418" y="2711582"/>
              <a:ext cx="1891498" cy="523220"/>
            </a:xfrm>
            <a:prstGeom prst="rect">
              <a:avLst/>
            </a:prstGeom>
            <a:noFill/>
          </p:spPr>
          <p:txBody>
            <a:bodyPr wrap="square" rtlCol="0">
              <a:spAutoFit/>
            </a:bodyPr>
            <a:lstStyle/>
            <a:p>
              <a:pPr algn="ctr"/>
              <a:r>
                <a:rPr lang="en-US" sz="1400" b="1" dirty="0">
                  <a:latin typeface="Palatino Linotype" panose="02040502050505030304" pitchFamily="18" charset="0"/>
                </a:rPr>
                <a:t>Four equivalent </a:t>
              </a:r>
              <a:r>
                <a:rPr lang="en-US" sz="1400" b="1" i="1" dirty="0">
                  <a:solidFill>
                    <a:srgbClr val="0070C0"/>
                  </a:solidFill>
                  <a:latin typeface="Palatino Linotype" panose="02040502050505030304" pitchFamily="18" charset="0"/>
                </a:rPr>
                <a:t>sp</a:t>
              </a:r>
              <a:r>
                <a:rPr lang="en-US" sz="1400" b="1" i="1" baseline="30000" dirty="0">
                  <a:solidFill>
                    <a:srgbClr val="0070C0"/>
                  </a:solidFill>
                  <a:latin typeface="Palatino Linotype" panose="02040502050505030304" pitchFamily="18" charset="0"/>
                </a:rPr>
                <a:t>3</a:t>
              </a:r>
            </a:p>
            <a:p>
              <a:pPr algn="ctr"/>
              <a:r>
                <a:rPr lang="en-US" sz="1400" b="1" dirty="0">
                  <a:latin typeface="Palatino Linotype" panose="02040502050505030304" pitchFamily="18" charset="0"/>
                </a:rPr>
                <a:t>Hybrid orbitals </a:t>
              </a:r>
              <a:endParaRPr lang="x-none" sz="1400" dirty="0"/>
            </a:p>
          </p:txBody>
        </p:sp>
      </p:grpSp>
      <p:sp>
        <p:nvSpPr>
          <p:cNvPr id="2" name="TextBox 1">
            <a:extLst>
              <a:ext uri="{FF2B5EF4-FFF2-40B4-BE49-F238E27FC236}">
                <a16:creationId xmlns:a16="http://schemas.microsoft.com/office/drawing/2014/main" id="{38754D2E-0573-C0DE-8B14-14670568FA89}"/>
              </a:ext>
            </a:extLst>
          </p:cNvPr>
          <p:cNvSpPr txBox="1"/>
          <p:nvPr/>
        </p:nvSpPr>
        <p:spPr>
          <a:xfrm>
            <a:off x="595223" y="2979069"/>
            <a:ext cx="11435676" cy="1901290"/>
          </a:xfrm>
          <a:prstGeom prst="rect">
            <a:avLst/>
          </a:prstGeom>
          <a:noFill/>
        </p:spPr>
        <p:txBody>
          <a:bodyPr wrap="square" rtlCol="0">
            <a:spAutoFit/>
          </a:bodyPr>
          <a:lstStyle/>
          <a:p>
            <a:pPr algn="just">
              <a:lnSpc>
                <a:spcPct val="150000"/>
              </a:lnSpc>
            </a:pPr>
            <a:r>
              <a:rPr lang="en-US" sz="1600" b="1" i="1" dirty="0">
                <a:solidFill>
                  <a:srgbClr val="0070C0"/>
                </a:solidFill>
                <a:latin typeface="Palatino Linotype" panose="02040502050505030304" pitchFamily="18" charset="0"/>
              </a:rPr>
              <a:t>1) sp</a:t>
            </a:r>
            <a:r>
              <a:rPr lang="en-US" sz="1600" b="1" i="1" baseline="30000" dirty="0">
                <a:solidFill>
                  <a:srgbClr val="0070C0"/>
                </a:solidFill>
                <a:latin typeface="Palatino Linotype" panose="02040502050505030304" pitchFamily="18" charset="0"/>
              </a:rPr>
              <a:t>3</a:t>
            </a:r>
            <a:r>
              <a:rPr lang="en-US" sz="1600" b="1" dirty="0">
                <a:solidFill>
                  <a:srgbClr val="0070C0"/>
                </a:solidFill>
                <a:latin typeface="Palatino Linotype" panose="02040502050505030304" pitchFamily="18" charset="0"/>
              </a:rPr>
              <a:t>- Hybridization (in alkanes): </a:t>
            </a:r>
          </a:p>
          <a:p>
            <a:pPr lvl="1" indent="-225425" algn="just">
              <a:lnSpc>
                <a:spcPct val="150000"/>
              </a:lnSpc>
              <a:buFont typeface="Arial" panose="020B0604020202020204" pitchFamily="34" charset="0"/>
              <a:buChar char="•"/>
            </a:pPr>
            <a:r>
              <a:rPr lang="en-US" sz="1600" b="1" dirty="0">
                <a:latin typeface="Palatino Linotype" panose="02040502050505030304" pitchFamily="18" charset="0"/>
              </a:rPr>
              <a:t>The four atomic orbitals of the valence shell in the carbon atom are combined to form four identical hybrid orbitals, each has one valence electron having the same energy greater than the 2s orbital, but lower than the 2p orbitals. </a:t>
            </a:r>
          </a:p>
          <a:p>
            <a:pPr lvl="1" indent="-225425" algn="just">
              <a:lnSpc>
                <a:spcPct val="150000"/>
              </a:lnSpc>
              <a:buFont typeface="Arial" panose="020B0604020202020204" pitchFamily="34" charset="0"/>
              <a:buChar char="•"/>
            </a:pPr>
            <a:r>
              <a:rPr lang="en-US" sz="1600" b="1" dirty="0">
                <a:latin typeface="Palatino Linotype" panose="02040502050505030304" pitchFamily="18" charset="0"/>
              </a:rPr>
              <a:t>The four resulted hybrid orbitals are labeled (</a:t>
            </a:r>
            <a:r>
              <a:rPr lang="en-US" sz="1600" b="1" i="1" dirty="0">
                <a:solidFill>
                  <a:srgbClr val="0070C0"/>
                </a:solidFill>
                <a:latin typeface="Palatino Linotype" panose="02040502050505030304" pitchFamily="18" charset="0"/>
              </a:rPr>
              <a:t>sp</a:t>
            </a:r>
            <a:r>
              <a:rPr lang="en-US" sz="1600" b="1" i="1" baseline="30000" dirty="0">
                <a:solidFill>
                  <a:srgbClr val="0070C0"/>
                </a:solidFill>
                <a:latin typeface="Palatino Linotype" panose="02040502050505030304" pitchFamily="18" charset="0"/>
              </a:rPr>
              <a:t>3</a:t>
            </a:r>
            <a:r>
              <a:rPr lang="en-US" sz="1600" b="1" i="1" dirty="0">
                <a:latin typeface="Palatino Linotype" panose="02040502050505030304" pitchFamily="18" charset="0"/>
              </a:rPr>
              <a:t>) </a:t>
            </a:r>
            <a:r>
              <a:rPr lang="en-US" sz="1600" b="1" dirty="0">
                <a:latin typeface="Palatino Linotype" panose="02040502050505030304" pitchFamily="18" charset="0"/>
              </a:rPr>
              <a:t>because each one has on part of </a:t>
            </a:r>
            <a:r>
              <a:rPr lang="en-US" sz="1600" b="1" i="1" dirty="0">
                <a:latin typeface="Palatino Linotype" panose="02040502050505030304" pitchFamily="18" charset="0"/>
              </a:rPr>
              <a:t>s</a:t>
            </a:r>
            <a:r>
              <a:rPr lang="en-US" sz="1600" b="1" dirty="0">
                <a:latin typeface="Palatino Linotype" panose="02040502050505030304" pitchFamily="18" charset="0"/>
              </a:rPr>
              <a:t>-character and three parts of p-character.  </a:t>
            </a:r>
          </a:p>
        </p:txBody>
      </p:sp>
    </p:spTree>
    <p:extLst>
      <p:ext uri="{BB962C8B-B14F-4D97-AF65-F5344CB8AC3E}">
        <p14:creationId xmlns:p14="http://schemas.microsoft.com/office/powerpoint/2010/main" val="14270352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7B667-FF9C-2FD0-A423-F602C9A1EC9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D60271B-A191-7AB9-FECD-5B5611A98E8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272" t="24445" r="8272" b="25679"/>
          <a:stretch/>
        </p:blipFill>
        <p:spPr>
          <a:xfrm>
            <a:off x="10746297" y="127719"/>
            <a:ext cx="1284602" cy="767720"/>
          </a:xfrm>
          <a:prstGeom prst="rect">
            <a:avLst/>
          </a:prstGeom>
        </p:spPr>
      </p:pic>
      <p:cxnSp>
        <p:nvCxnSpPr>
          <p:cNvPr id="6" name="Straight Connector 5">
            <a:extLst>
              <a:ext uri="{FF2B5EF4-FFF2-40B4-BE49-F238E27FC236}">
                <a16:creationId xmlns:a16="http://schemas.microsoft.com/office/drawing/2014/main" id="{A60F9019-B924-6931-F5C0-09C46822E863}"/>
              </a:ext>
            </a:extLst>
          </p:cNvPr>
          <p:cNvCxnSpPr>
            <a:cxnSpLocks/>
          </p:cNvCxnSpPr>
          <p:nvPr/>
        </p:nvCxnSpPr>
        <p:spPr>
          <a:xfrm>
            <a:off x="176169" y="604007"/>
            <a:ext cx="8959442" cy="0"/>
          </a:xfrm>
          <a:prstGeom prst="line">
            <a:avLst/>
          </a:prstGeom>
          <a:ln w="38100">
            <a:solidFill>
              <a:srgbClr val="0083BC"/>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DA4E8954-881D-4D1D-0B6B-8A3E7216CC32}"/>
              </a:ext>
            </a:extLst>
          </p:cNvPr>
          <p:cNvSpPr txBox="1"/>
          <p:nvPr/>
        </p:nvSpPr>
        <p:spPr>
          <a:xfrm>
            <a:off x="176168" y="102066"/>
            <a:ext cx="6481377" cy="461665"/>
          </a:xfrm>
          <a:prstGeom prst="rect">
            <a:avLst/>
          </a:prstGeom>
          <a:noFill/>
        </p:spPr>
        <p:txBody>
          <a:bodyPr wrap="square" rtlCol="0">
            <a:spAutoFit/>
          </a:bodyPr>
          <a:lstStyle/>
          <a:p>
            <a:r>
              <a:rPr lang="en-US" sz="2400" b="1" i="1" dirty="0">
                <a:solidFill>
                  <a:schemeClr val="accent2">
                    <a:lumMod val="75000"/>
                  </a:schemeClr>
                </a:solidFill>
                <a:effectLst>
                  <a:outerShdw blurRad="38100" dist="38100" dir="2700000" algn="tl">
                    <a:srgbClr val="000000">
                      <a:alpha val="43137"/>
                    </a:srgbClr>
                  </a:outerShdw>
                </a:effectLst>
                <a:latin typeface="Palatino Linotype" panose="02040502050505030304" pitchFamily="18" charset="0"/>
              </a:rPr>
              <a:t>Chapter 1: </a:t>
            </a:r>
            <a:r>
              <a:rPr lang="en-US" sz="2400" b="1" i="1" dirty="0">
                <a:solidFill>
                  <a:srgbClr val="0083BC"/>
                </a:solidFill>
                <a:effectLst>
                  <a:outerShdw blurRad="38100" dist="38100" dir="2700000" algn="tl">
                    <a:srgbClr val="000000">
                      <a:alpha val="43137"/>
                    </a:srgbClr>
                  </a:outerShdw>
                </a:effectLst>
                <a:latin typeface="Palatino Linotype" panose="02040502050505030304" pitchFamily="18" charset="0"/>
              </a:rPr>
              <a:t>Introduction to Organic Chemistry</a:t>
            </a:r>
            <a:endParaRPr lang="en-US" sz="2400" i="1" dirty="0">
              <a:solidFill>
                <a:srgbClr val="0083BC"/>
              </a:solidFill>
              <a:effectLst>
                <a:outerShdw blurRad="38100" dist="38100" dir="2700000" algn="tl">
                  <a:srgbClr val="000000">
                    <a:alpha val="43137"/>
                  </a:srgbClr>
                </a:outerShdw>
              </a:effectLst>
              <a:latin typeface="Palatino Linotype" panose="02040502050505030304" pitchFamily="18" charset="0"/>
            </a:endParaRPr>
          </a:p>
        </p:txBody>
      </p:sp>
      <p:sp>
        <p:nvSpPr>
          <p:cNvPr id="4" name="TextBox 3">
            <a:extLst>
              <a:ext uri="{FF2B5EF4-FFF2-40B4-BE49-F238E27FC236}">
                <a16:creationId xmlns:a16="http://schemas.microsoft.com/office/drawing/2014/main" id="{15296CC5-0B6C-8E8D-C706-796778EBE773}"/>
              </a:ext>
            </a:extLst>
          </p:cNvPr>
          <p:cNvSpPr txBox="1"/>
          <p:nvPr/>
        </p:nvSpPr>
        <p:spPr>
          <a:xfrm>
            <a:off x="551367" y="1378532"/>
            <a:ext cx="5281374" cy="423962"/>
          </a:xfrm>
          <a:prstGeom prst="rect">
            <a:avLst/>
          </a:prstGeom>
          <a:noFill/>
        </p:spPr>
        <p:txBody>
          <a:bodyPr wrap="square" rtlCol="0">
            <a:spAutoFit/>
          </a:bodyPr>
          <a:lstStyle/>
          <a:p>
            <a:pPr>
              <a:lnSpc>
                <a:spcPct val="150000"/>
              </a:lnSpc>
            </a:pPr>
            <a:r>
              <a:rPr lang="en-US" sz="1600" b="1" i="1" dirty="0">
                <a:solidFill>
                  <a:srgbClr val="0070C0"/>
                </a:solidFill>
                <a:latin typeface="Palatino Linotype" panose="02040502050505030304" pitchFamily="18" charset="0"/>
              </a:rPr>
              <a:t>1) sp</a:t>
            </a:r>
            <a:r>
              <a:rPr lang="en-US" sz="1600" b="1" i="1" baseline="30000" dirty="0">
                <a:solidFill>
                  <a:srgbClr val="0070C0"/>
                </a:solidFill>
                <a:latin typeface="Palatino Linotype" panose="02040502050505030304" pitchFamily="18" charset="0"/>
              </a:rPr>
              <a:t>3</a:t>
            </a:r>
            <a:r>
              <a:rPr lang="en-US" sz="1600" b="1" dirty="0">
                <a:solidFill>
                  <a:srgbClr val="0070C0"/>
                </a:solidFill>
                <a:latin typeface="Palatino Linotype" panose="02040502050505030304" pitchFamily="18" charset="0"/>
              </a:rPr>
              <a:t>- Hybridization (in alkanes): </a:t>
            </a:r>
          </a:p>
        </p:txBody>
      </p:sp>
      <p:sp>
        <p:nvSpPr>
          <p:cNvPr id="17" name="TextBox 16">
            <a:extLst>
              <a:ext uri="{FF2B5EF4-FFF2-40B4-BE49-F238E27FC236}">
                <a16:creationId xmlns:a16="http://schemas.microsoft.com/office/drawing/2014/main" id="{3E25DBB3-45B7-ADE9-76CE-D97448ED5166}"/>
              </a:ext>
            </a:extLst>
          </p:cNvPr>
          <p:cNvSpPr txBox="1"/>
          <p:nvPr/>
        </p:nvSpPr>
        <p:spPr>
          <a:xfrm>
            <a:off x="9512710" y="4424516"/>
            <a:ext cx="184731" cy="369332"/>
          </a:xfrm>
          <a:prstGeom prst="rect">
            <a:avLst/>
          </a:prstGeom>
          <a:noFill/>
        </p:spPr>
        <p:txBody>
          <a:bodyPr wrap="none" rtlCol="0">
            <a:spAutoFit/>
          </a:bodyPr>
          <a:lstStyle/>
          <a:p>
            <a:endParaRPr lang="x-none" dirty="0"/>
          </a:p>
        </p:txBody>
      </p:sp>
      <p:pic>
        <p:nvPicPr>
          <p:cNvPr id="3" name="Picture 2">
            <a:extLst>
              <a:ext uri="{FF2B5EF4-FFF2-40B4-BE49-F238E27FC236}">
                <a16:creationId xmlns:a16="http://schemas.microsoft.com/office/drawing/2014/main" id="{E3CA069A-C481-A29B-387F-D03CF465A3B9}"/>
              </a:ext>
            </a:extLst>
          </p:cNvPr>
          <p:cNvPicPr>
            <a:picLocks noChangeAspect="1"/>
          </p:cNvPicPr>
          <p:nvPr/>
        </p:nvPicPr>
        <p:blipFill>
          <a:blip r:embed="rId3"/>
          <a:srcRect l="29453" t="67734" r="14680"/>
          <a:stretch/>
        </p:blipFill>
        <p:spPr>
          <a:xfrm>
            <a:off x="2123346" y="2352570"/>
            <a:ext cx="2881222" cy="1509712"/>
          </a:xfrm>
          <a:prstGeom prst="rect">
            <a:avLst/>
          </a:prstGeom>
        </p:spPr>
      </p:pic>
      <p:pic>
        <p:nvPicPr>
          <p:cNvPr id="10" name="Picture 9">
            <a:extLst>
              <a:ext uri="{FF2B5EF4-FFF2-40B4-BE49-F238E27FC236}">
                <a16:creationId xmlns:a16="http://schemas.microsoft.com/office/drawing/2014/main" id="{65A0A553-DCAB-D8CA-DD81-6EDEEEE41696}"/>
              </a:ext>
            </a:extLst>
          </p:cNvPr>
          <p:cNvPicPr>
            <a:picLocks noChangeAspect="1"/>
          </p:cNvPicPr>
          <p:nvPr/>
        </p:nvPicPr>
        <p:blipFill>
          <a:blip r:embed="rId4"/>
          <a:stretch>
            <a:fillRect/>
          </a:stretch>
        </p:blipFill>
        <p:spPr>
          <a:xfrm>
            <a:off x="1688193" y="4082971"/>
            <a:ext cx="3316375" cy="1797352"/>
          </a:xfrm>
          <a:prstGeom prst="rect">
            <a:avLst/>
          </a:prstGeom>
        </p:spPr>
      </p:pic>
      <p:pic>
        <p:nvPicPr>
          <p:cNvPr id="12" name="Picture 11">
            <a:extLst>
              <a:ext uri="{FF2B5EF4-FFF2-40B4-BE49-F238E27FC236}">
                <a16:creationId xmlns:a16="http://schemas.microsoft.com/office/drawing/2014/main" id="{D3791F09-084D-E759-10EB-7ABAE41126A5}"/>
              </a:ext>
            </a:extLst>
          </p:cNvPr>
          <p:cNvPicPr>
            <a:picLocks noChangeAspect="1"/>
          </p:cNvPicPr>
          <p:nvPr/>
        </p:nvPicPr>
        <p:blipFill>
          <a:blip r:embed="rId5"/>
          <a:stretch>
            <a:fillRect/>
          </a:stretch>
        </p:blipFill>
        <p:spPr>
          <a:xfrm>
            <a:off x="7639823" y="2699895"/>
            <a:ext cx="3316375" cy="3449242"/>
          </a:xfrm>
          <a:prstGeom prst="rect">
            <a:avLst/>
          </a:prstGeom>
        </p:spPr>
      </p:pic>
      <p:sp>
        <p:nvSpPr>
          <p:cNvPr id="19" name="TextBox 18">
            <a:extLst>
              <a:ext uri="{FF2B5EF4-FFF2-40B4-BE49-F238E27FC236}">
                <a16:creationId xmlns:a16="http://schemas.microsoft.com/office/drawing/2014/main" id="{EE6926F9-0595-9E27-F719-9BCCE0BA7B94}"/>
              </a:ext>
            </a:extLst>
          </p:cNvPr>
          <p:cNvSpPr txBox="1"/>
          <p:nvPr/>
        </p:nvSpPr>
        <p:spPr>
          <a:xfrm>
            <a:off x="946491" y="1908255"/>
            <a:ext cx="5319333" cy="338554"/>
          </a:xfrm>
          <a:prstGeom prst="rect">
            <a:avLst/>
          </a:prstGeom>
          <a:noFill/>
        </p:spPr>
        <p:txBody>
          <a:bodyPr wrap="square" rtlCol="0">
            <a:spAutoFit/>
          </a:bodyPr>
          <a:lstStyle/>
          <a:p>
            <a:pPr marL="285750" indent="-285750">
              <a:buFont typeface="Arial" panose="020B0604020202020204" pitchFamily="34" charset="0"/>
              <a:buChar char="•"/>
            </a:pPr>
            <a:r>
              <a:rPr lang="en-US" sz="1600" b="1" dirty="0">
                <a:latin typeface="Palatino Linotype" panose="02040502050505030304" pitchFamily="18" charset="0"/>
              </a:rPr>
              <a:t>Molecular Geometry of Methane (CH</a:t>
            </a:r>
            <a:r>
              <a:rPr lang="en-US" sz="1600" b="1" baseline="-25000" dirty="0">
                <a:latin typeface="Palatino Linotype" panose="02040502050505030304" pitchFamily="18" charset="0"/>
              </a:rPr>
              <a:t>4</a:t>
            </a:r>
            <a:r>
              <a:rPr lang="en-US" sz="1600" b="1" dirty="0">
                <a:latin typeface="Palatino Linotype" panose="02040502050505030304" pitchFamily="18" charset="0"/>
              </a:rPr>
              <a:t>): </a:t>
            </a:r>
            <a:r>
              <a:rPr lang="en-US" sz="1600" b="1" i="1" dirty="0">
                <a:solidFill>
                  <a:srgbClr val="0070C0"/>
                </a:solidFill>
                <a:latin typeface="Palatino Linotype" panose="02040502050505030304" pitchFamily="18" charset="0"/>
              </a:rPr>
              <a:t>Tetrahedral </a:t>
            </a:r>
          </a:p>
        </p:txBody>
      </p:sp>
      <p:sp>
        <p:nvSpPr>
          <p:cNvPr id="21" name="TextBox 20">
            <a:extLst>
              <a:ext uri="{FF2B5EF4-FFF2-40B4-BE49-F238E27FC236}">
                <a16:creationId xmlns:a16="http://schemas.microsoft.com/office/drawing/2014/main" id="{959043B1-6222-A4CB-EC65-8B2D778B32F6}"/>
              </a:ext>
            </a:extLst>
          </p:cNvPr>
          <p:cNvSpPr txBox="1"/>
          <p:nvPr/>
        </p:nvSpPr>
        <p:spPr>
          <a:xfrm>
            <a:off x="6726558" y="1908255"/>
            <a:ext cx="5304341" cy="338554"/>
          </a:xfrm>
          <a:prstGeom prst="rect">
            <a:avLst/>
          </a:prstGeom>
          <a:noFill/>
        </p:spPr>
        <p:txBody>
          <a:bodyPr wrap="square" rtlCol="0">
            <a:spAutoFit/>
          </a:bodyPr>
          <a:lstStyle/>
          <a:p>
            <a:pPr marL="285750" indent="-285750">
              <a:buFont typeface="Arial" panose="020B0604020202020204" pitchFamily="34" charset="0"/>
              <a:buChar char="•"/>
            </a:pPr>
            <a:r>
              <a:rPr lang="en-US" sz="1600" b="1" dirty="0">
                <a:latin typeface="Palatino Linotype" panose="02040502050505030304" pitchFamily="18" charset="0"/>
              </a:rPr>
              <a:t>Forming single sigma (𝜎) bond in Ethane (C</a:t>
            </a:r>
            <a:r>
              <a:rPr lang="en-US" sz="1600" b="1" baseline="-25000" dirty="0">
                <a:latin typeface="Palatino Linotype" panose="02040502050505030304" pitchFamily="18" charset="0"/>
              </a:rPr>
              <a:t>2</a:t>
            </a:r>
            <a:r>
              <a:rPr lang="en-US" sz="1600" b="1" dirty="0">
                <a:latin typeface="Palatino Linotype" panose="02040502050505030304" pitchFamily="18" charset="0"/>
              </a:rPr>
              <a:t>H</a:t>
            </a:r>
            <a:r>
              <a:rPr lang="en-US" sz="1600" b="1" baseline="-25000" dirty="0">
                <a:latin typeface="Palatino Linotype" panose="02040502050505030304" pitchFamily="18" charset="0"/>
              </a:rPr>
              <a:t>6</a:t>
            </a:r>
            <a:r>
              <a:rPr lang="en-US" sz="1600" b="1" dirty="0">
                <a:latin typeface="Palatino Linotype" panose="02040502050505030304" pitchFamily="18" charset="0"/>
              </a:rPr>
              <a:t>) </a:t>
            </a:r>
            <a:endParaRPr lang="en-US" sz="1600" b="1" i="1" dirty="0">
              <a:solidFill>
                <a:srgbClr val="00B050"/>
              </a:solidFill>
              <a:latin typeface="Palatino Linotype" panose="02040502050505030304" pitchFamily="18" charset="0"/>
            </a:endParaRPr>
          </a:p>
        </p:txBody>
      </p:sp>
      <p:pic>
        <p:nvPicPr>
          <p:cNvPr id="22" name="Picture 21">
            <a:extLst>
              <a:ext uri="{FF2B5EF4-FFF2-40B4-BE49-F238E27FC236}">
                <a16:creationId xmlns:a16="http://schemas.microsoft.com/office/drawing/2014/main" id="{72951480-1F48-4D93-A743-659AF3206D8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601" t="1830" r="6340" b="3268"/>
          <a:stretch/>
        </p:blipFill>
        <p:spPr>
          <a:xfrm flipH="1">
            <a:off x="11589545" y="6201269"/>
            <a:ext cx="602456" cy="656731"/>
          </a:xfrm>
          <a:prstGeom prst="rect">
            <a:avLst/>
          </a:prstGeom>
        </p:spPr>
      </p:pic>
      <p:sp>
        <p:nvSpPr>
          <p:cNvPr id="23" name="TextBox 22">
            <a:extLst>
              <a:ext uri="{FF2B5EF4-FFF2-40B4-BE49-F238E27FC236}">
                <a16:creationId xmlns:a16="http://schemas.microsoft.com/office/drawing/2014/main" id="{2C4DF0EC-C868-4E8F-9EF8-FB0195410787}"/>
              </a:ext>
            </a:extLst>
          </p:cNvPr>
          <p:cNvSpPr txBox="1"/>
          <p:nvPr/>
        </p:nvSpPr>
        <p:spPr>
          <a:xfrm>
            <a:off x="11686327" y="6357937"/>
            <a:ext cx="312907" cy="246221"/>
          </a:xfrm>
          <a:prstGeom prst="rect">
            <a:avLst/>
          </a:prstGeom>
          <a:noFill/>
        </p:spPr>
        <p:txBody>
          <a:bodyPr wrap="none" rtlCol="0">
            <a:spAutoFit/>
          </a:bodyPr>
          <a:lstStyle/>
          <a:p>
            <a:pPr algn="ctr"/>
            <a:r>
              <a:rPr lang="en-US" sz="1000" dirty="0">
                <a:solidFill>
                  <a:srgbClr val="0070C0"/>
                </a:solidFill>
                <a:latin typeface="Palatino Linotype" panose="02040502050505030304" pitchFamily="18" charset="0"/>
              </a:rPr>
              <a:t>14</a:t>
            </a:r>
          </a:p>
        </p:txBody>
      </p:sp>
      <p:sp>
        <p:nvSpPr>
          <p:cNvPr id="28" name="TextBox 27">
            <a:extLst>
              <a:ext uri="{FF2B5EF4-FFF2-40B4-BE49-F238E27FC236}">
                <a16:creationId xmlns:a16="http://schemas.microsoft.com/office/drawing/2014/main" id="{524B77E1-841F-414D-B84B-1C9958D30B65}"/>
              </a:ext>
            </a:extLst>
          </p:cNvPr>
          <p:cNvSpPr txBox="1"/>
          <p:nvPr/>
        </p:nvSpPr>
        <p:spPr>
          <a:xfrm>
            <a:off x="176169" y="709053"/>
            <a:ext cx="5129449" cy="400110"/>
          </a:xfrm>
          <a:prstGeom prst="rect">
            <a:avLst/>
          </a:prstGeom>
          <a:noFill/>
        </p:spPr>
        <p:txBody>
          <a:bodyPr wrap="square" rtlCol="0">
            <a:spAutoFit/>
          </a:bodyPr>
          <a:lstStyle/>
          <a:p>
            <a:r>
              <a:rPr lang="en-US" sz="2000" b="1" u="sng" dirty="0">
                <a:solidFill>
                  <a:schemeClr val="accent2">
                    <a:lumMod val="75000"/>
                  </a:schemeClr>
                </a:solidFill>
                <a:latin typeface="Palatino Linotype" panose="02040502050505030304" pitchFamily="18" charset="0"/>
              </a:rPr>
              <a:t>4. Hybridization and Molecular Geometry</a:t>
            </a:r>
          </a:p>
        </p:txBody>
      </p:sp>
      <p:sp>
        <p:nvSpPr>
          <p:cNvPr id="29" name="TextBox 28">
            <a:extLst>
              <a:ext uri="{FF2B5EF4-FFF2-40B4-BE49-F238E27FC236}">
                <a16:creationId xmlns:a16="http://schemas.microsoft.com/office/drawing/2014/main" id="{4BE3870F-09BE-4BF3-ABEC-388051AE8FD1}"/>
              </a:ext>
            </a:extLst>
          </p:cNvPr>
          <p:cNvSpPr txBox="1"/>
          <p:nvPr/>
        </p:nvSpPr>
        <p:spPr>
          <a:xfrm>
            <a:off x="176169" y="1072088"/>
            <a:ext cx="3024049" cy="369332"/>
          </a:xfrm>
          <a:prstGeom prst="rect">
            <a:avLst/>
          </a:prstGeom>
          <a:noFill/>
        </p:spPr>
        <p:txBody>
          <a:bodyPr wrap="square" rtlCol="0">
            <a:spAutoFit/>
          </a:bodyPr>
          <a:lstStyle/>
          <a:p>
            <a:r>
              <a:rPr lang="en-US" b="1" i="1" dirty="0">
                <a:solidFill>
                  <a:schemeClr val="accent2">
                    <a:lumMod val="75000"/>
                  </a:schemeClr>
                </a:solidFill>
                <a:latin typeface="Palatino Linotype" panose="02040502050505030304" pitchFamily="18" charset="0"/>
              </a:rPr>
              <a:t>4.1. Orbitals Hybridization</a:t>
            </a:r>
          </a:p>
        </p:txBody>
      </p:sp>
    </p:spTree>
    <p:extLst>
      <p:ext uri="{BB962C8B-B14F-4D97-AF65-F5344CB8AC3E}">
        <p14:creationId xmlns:p14="http://schemas.microsoft.com/office/powerpoint/2010/main" val="31315955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85E76-EE83-2603-1EFC-DD05450AAD6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455D25E-4285-29E3-58F8-80C8E289985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272" t="24445" r="8272" b="25679"/>
          <a:stretch/>
        </p:blipFill>
        <p:spPr>
          <a:xfrm>
            <a:off x="10746297" y="127719"/>
            <a:ext cx="1284602" cy="767720"/>
          </a:xfrm>
          <a:prstGeom prst="rect">
            <a:avLst/>
          </a:prstGeom>
        </p:spPr>
      </p:pic>
      <p:cxnSp>
        <p:nvCxnSpPr>
          <p:cNvPr id="6" name="Straight Connector 5">
            <a:extLst>
              <a:ext uri="{FF2B5EF4-FFF2-40B4-BE49-F238E27FC236}">
                <a16:creationId xmlns:a16="http://schemas.microsoft.com/office/drawing/2014/main" id="{C96A5F0B-C7BA-9B3B-CEE6-7FEC38D09C6E}"/>
              </a:ext>
            </a:extLst>
          </p:cNvPr>
          <p:cNvCxnSpPr>
            <a:cxnSpLocks/>
          </p:cNvCxnSpPr>
          <p:nvPr/>
        </p:nvCxnSpPr>
        <p:spPr>
          <a:xfrm>
            <a:off x="176169" y="604007"/>
            <a:ext cx="8959442" cy="0"/>
          </a:xfrm>
          <a:prstGeom prst="line">
            <a:avLst/>
          </a:prstGeom>
          <a:ln w="38100">
            <a:solidFill>
              <a:srgbClr val="0083BC"/>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3A695FA-133F-5BDA-DFF4-D123639A606B}"/>
              </a:ext>
            </a:extLst>
          </p:cNvPr>
          <p:cNvSpPr txBox="1"/>
          <p:nvPr/>
        </p:nvSpPr>
        <p:spPr>
          <a:xfrm>
            <a:off x="145069" y="102066"/>
            <a:ext cx="6512476" cy="461665"/>
          </a:xfrm>
          <a:prstGeom prst="rect">
            <a:avLst/>
          </a:prstGeom>
          <a:noFill/>
        </p:spPr>
        <p:txBody>
          <a:bodyPr wrap="square" rtlCol="0">
            <a:spAutoFit/>
          </a:bodyPr>
          <a:lstStyle/>
          <a:p>
            <a:r>
              <a:rPr lang="en-US" sz="2400" b="1" i="1" dirty="0">
                <a:solidFill>
                  <a:schemeClr val="accent2">
                    <a:lumMod val="75000"/>
                  </a:schemeClr>
                </a:solidFill>
                <a:effectLst>
                  <a:outerShdw blurRad="38100" dist="38100" dir="2700000" algn="tl">
                    <a:srgbClr val="000000">
                      <a:alpha val="43137"/>
                    </a:srgbClr>
                  </a:outerShdw>
                </a:effectLst>
                <a:latin typeface="Palatino Linotype" panose="02040502050505030304" pitchFamily="18" charset="0"/>
              </a:rPr>
              <a:t>Chapter 1: </a:t>
            </a:r>
            <a:r>
              <a:rPr lang="en-US" sz="2400" b="1" i="1" dirty="0">
                <a:solidFill>
                  <a:srgbClr val="0083BC"/>
                </a:solidFill>
                <a:effectLst>
                  <a:outerShdw blurRad="38100" dist="38100" dir="2700000" algn="tl">
                    <a:srgbClr val="000000">
                      <a:alpha val="43137"/>
                    </a:srgbClr>
                  </a:outerShdw>
                </a:effectLst>
                <a:latin typeface="Palatino Linotype" panose="02040502050505030304" pitchFamily="18" charset="0"/>
              </a:rPr>
              <a:t>Introduction to Organic Chemistry</a:t>
            </a:r>
            <a:endParaRPr lang="en-US" sz="2400" i="1" dirty="0">
              <a:solidFill>
                <a:srgbClr val="0083BC"/>
              </a:solidFill>
              <a:effectLst>
                <a:outerShdw blurRad="38100" dist="38100" dir="2700000" algn="tl">
                  <a:srgbClr val="000000">
                    <a:alpha val="43137"/>
                  </a:srgbClr>
                </a:outerShdw>
              </a:effectLst>
              <a:latin typeface="Palatino Linotype" panose="02040502050505030304" pitchFamily="18" charset="0"/>
            </a:endParaRPr>
          </a:p>
        </p:txBody>
      </p:sp>
      <p:sp>
        <p:nvSpPr>
          <p:cNvPr id="17" name="TextBox 16">
            <a:extLst>
              <a:ext uri="{FF2B5EF4-FFF2-40B4-BE49-F238E27FC236}">
                <a16:creationId xmlns:a16="http://schemas.microsoft.com/office/drawing/2014/main" id="{709C31AB-A4D3-780F-3EA2-13C7C0DC3756}"/>
              </a:ext>
            </a:extLst>
          </p:cNvPr>
          <p:cNvSpPr txBox="1"/>
          <p:nvPr/>
        </p:nvSpPr>
        <p:spPr>
          <a:xfrm>
            <a:off x="9512710" y="4424516"/>
            <a:ext cx="184731" cy="369332"/>
          </a:xfrm>
          <a:prstGeom prst="rect">
            <a:avLst/>
          </a:prstGeom>
          <a:noFill/>
        </p:spPr>
        <p:txBody>
          <a:bodyPr wrap="none" rtlCol="0">
            <a:spAutoFit/>
          </a:bodyPr>
          <a:lstStyle/>
          <a:p>
            <a:endParaRPr lang="x-none" dirty="0"/>
          </a:p>
        </p:txBody>
      </p:sp>
      <p:pic>
        <p:nvPicPr>
          <p:cNvPr id="18" name="Picture 3">
            <a:extLst>
              <a:ext uri="{FF2B5EF4-FFF2-40B4-BE49-F238E27FC236}">
                <a16:creationId xmlns:a16="http://schemas.microsoft.com/office/drawing/2014/main" id="{E3A81E49-1A0B-6C4A-375B-E1D707A86A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840" r="1697" b="5122"/>
          <a:stretch>
            <a:fillRect/>
          </a:stretch>
        </p:blipFill>
        <p:spPr bwMode="auto">
          <a:xfrm>
            <a:off x="7515482" y="4404824"/>
            <a:ext cx="4363918" cy="20272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20">
            <a:extLst>
              <a:ext uri="{FF2B5EF4-FFF2-40B4-BE49-F238E27FC236}">
                <a16:creationId xmlns:a16="http://schemas.microsoft.com/office/drawing/2014/main" id="{37AC96D9-69BC-494E-A051-A16C203A2E2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601" t="1830" r="6340" b="3268"/>
          <a:stretch/>
        </p:blipFill>
        <p:spPr>
          <a:xfrm flipH="1">
            <a:off x="11589545" y="6201269"/>
            <a:ext cx="602456" cy="656731"/>
          </a:xfrm>
          <a:prstGeom prst="rect">
            <a:avLst/>
          </a:prstGeom>
        </p:spPr>
      </p:pic>
      <p:sp>
        <p:nvSpPr>
          <p:cNvPr id="22" name="TextBox 21">
            <a:extLst>
              <a:ext uri="{FF2B5EF4-FFF2-40B4-BE49-F238E27FC236}">
                <a16:creationId xmlns:a16="http://schemas.microsoft.com/office/drawing/2014/main" id="{3BFF384B-DFEF-40BD-850D-5F9DA1E83EA3}"/>
              </a:ext>
            </a:extLst>
          </p:cNvPr>
          <p:cNvSpPr txBox="1"/>
          <p:nvPr/>
        </p:nvSpPr>
        <p:spPr>
          <a:xfrm>
            <a:off x="11686327" y="6357937"/>
            <a:ext cx="312907" cy="246221"/>
          </a:xfrm>
          <a:prstGeom prst="rect">
            <a:avLst/>
          </a:prstGeom>
          <a:noFill/>
        </p:spPr>
        <p:txBody>
          <a:bodyPr wrap="none" rtlCol="0">
            <a:spAutoFit/>
          </a:bodyPr>
          <a:lstStyle/>
          <a:p>
            <a:pPr algn="ctr"/>
            <a:r>
              <a:rPr lang="en-US" sz="1000" dirty="0">
                <a:solidFill>
                  <a:srgbClr val="0070C0"/>
                </a:solidFill>
                <a:latin typeface="Palatino Linotype" panose="02040502050505030304" pitchFamily="18" charset="0"/>
              </a:rPr>
              <a:t>15</a:t>
            </a:r>
          </a:p>
        </p:txBody>
      </p:sp>
      <p:sp>
        <p:nvSpPr>
          <p:cNvPr id="23" name="TextBox 22">
            <a:extLst>
              <a:ext uri="{FF2B5EF4-FFF2-40B4-BE49-F238E27FC236}">
                <a16:creationId xmlns:a16="http://schemas.microsoft.com/office/drawing/2014/main" id="{4CE55372-FCCD-4D6E-8756-BEBDD56463CB}"/>
              </a:ext>
            </a:extLst>
          </p:cNvPr>
          <p:cNvSpPr txBox="1"/>
          <p:nvPr/>
        </p:nvSpPr>
        <p:spPr>
          <a:xfrm>
            <a:off x="145069" y="709053"/>
            <a:ext cx="5160550" cy="400110"/>
          </a:xfrm>
          <a:prstGeom prst="rect">
            <a:avLst/>
          </a:prstGeom>
          <a:noFill/>
        </p:spPr>
        <p:txBody>
          <a:bodyPr wrap="square" rtlCol="0">
            <a:spAutoFit/>
          </a:bodyPr>
          <a:lstStyle/>
          <a:p>
            <a:r>
              <a:rPr lang="en-US" sz="2000" b="1" u="sng" dirty="0">
                <a:solidFill>
                  <a:schemeClr val="accent2">
                    <a:lumMod val="75000"/>
                  </a:schemeClr>
                </a:solidFill>
                <a:latin typeface="Palatino Linotype" panose="02040502050505030304" pitchFamily="18" charset="0"/>
              </a:rPr>
              <a:t>4. Hybridization and Molecular Geometry</a:t>
            </a:r>
          </a:p>
        </p:txBody>
      </p:sp>
      <p:sp>
        <p:nvSpPr>
          <p:cNvPr id="24" name="TextBox 23">
            <a:extLst>
              <a:ext uri="{FF2B5EF4-FFF2-40B4-BE49-F238E27FC236}">
                <a16:creationId xmlns:a16="http://schemas.microsoft.com/office/drawing/2014/main" id="{577295EF-4689-4671-A891-55A90046AC1F}"/>
              </a:ext>
            </a:extLst>
          </p:cNvPr>
          <p:cNvSpPr txBox="1"/>
          <p:nvPr/>
        </p:nvSpPr>
        <p:spPr>
          <a:xfrm>
            <a:off x="145069" y="1072088"/>
            <a:ext cx="3055150" cy="369332"/>
          </a:xfrm>
          <a:prstGeom prst="rect">
            <a:avLst/>
          </a:prstGeom>
          <a:noFill/>
        </p:spPr>
        <p:txBody>
          <a:bodyPr wrap="square" rtlCol="0">
            <a:spAutoFit/>
          </a:bodyPr>
          <a:lstStyle/>
          <a:p>
            <a:r>
              <a:rPr lang="en-US" b="1" i="1" dirty="0">
                <a:solidFill>
                  <a:schemeClr val="accent2">
                    <a:lumMod val="75000"/>
                  </a:schemeClr>
                </a:solidFill>
                <a:latin typeface="Palatino Linotype" panose="02040502050505030304" pitchFamily="18" charset="0"/>
              </a:rPr>
              <a:t>4.1. Orbitals Hybridization</a:t>
            </a:r>
          </a:p>
        </p:txBody>
      </p:sp>
      <p:sp>
        <p:nvSpPr>
          <p:cNvPr id="3" name="TextBox 2">
            <a:extLst>
              <a:ext uri="{FF2B5EF4-FFF2-40B4-BE49-F238E27FC236}">
                <a16:creationId xmlns:a16="http://schemas.microsoft.com/office/drawing/2014/main" id="{6C5E0E40-0B26-F151-6C82-89A3FAD29DAD}"/>
              </a:ext>
            </a:extLst>
          </p:cNvPr>
          <p:cNvSpPr txBox="1"/>
          <p:nvPr/>
        </p:nvSpPr>
        <p:spPr>
          <a:xfrm>
            <a:off x="783425" y="1751498"/>
            <a:ext cx="5312576" cy="4855945"/>
          </a:xfrm>
          <a:prstGeom prst="rect">
            <a:avLst/>
          </a:prstGeom>
          <a:noFill/>
        </p:spPr>
        <p:txBody>
          <a:bodyPr wrap="square" rtlCol="0">
            <a:spAutoFit/>
          </a:bodyPr>
          <a:lstStyle/>
          <a:p>
            <a:pPr marL="285750" indent="-285750" algn="just">
              <a:lnSpc>
                <a:spcPct val="150000"/>
              </a:lnSpc>
              <a:buFont typeface="Arial" panose="020B0604020202020204" pitchFamily="34" charset="0"/>
              <a:buChar char="•"/>
            </a:pPr>
            <a:r>
              <a:rPr lang="en-US" sz="1600" b="1" dirty="0">
                <a:latin typeface="Palatino Linotype" panose="02040502050505030304" pitchFamily="18" charset="0"/>
              </a:rPr>
              <a:t>Three of the atomic orbitals are mixed to produce three equivalent</a:t>
            </a:r>
            <a:r>
              <a:rPr lang="en-US" sz="1600" b="1" i="1" dirty="0">
                <a:latin typeface="Palatino Linotype" panose="02040502050505030304" pitchFamily="18" charset="0"/>
              </a:rPr>
              <a:t> sp</a:t>
            </a:r>
            <a:r>
              <a:rPr lang="en-US" sz="1600" b="1" i="1" baseline="30000" dirty="0">
                <a:latin typeface="Palatino Linotype" panose="02040502050505030304" pitchFamily="18" charset="0"/>
              </a:rPr>
              <a:t>2</a:t>
            </a:r>
            <a:r>
              <a:rPr lang="en-US" sz="1600" b="1" dirty="0">
                <a:latin typeface="Palatino Linotype" panose="02040502050505030304" pitchFamily="18" charset="0"/>
              </a:rPr>
              <a:t>- hybridized orbitals.</a:t>
            </a:r>
          </a:p>
          <a:p>
            <a:pPr marL="285750" indent="-285750" algn="just">
              <a:lnSpc>
                <a:spcPct val="150000"/>
              </a:lnSpc>
              <a:buFont typeface="Arial" panose="020B0604020202020204" pitchFamily="34" charset="0"/>
              <a:buChar char="•"/>
            </a:pPr>
            <a:r>
              <a:rPr lang="en-US" sz="1600" b="1" dirty="0">
                <a:latin typeface="Palatino Linotype" panose="02040502050505030304" pitchFamily="18" charset="0"/>
              </a:rPr>
              <a:t>Each </a:t>
            </a:r>
            <a:r>
              <a:rPr lang="en-US" sz="1600" b="1" i="1" dirty="0">
                <a:latin typeface="Palatino Linotype" panose="02040502050505030304" pitchFamily="18" charset="0"/>
              </a:rPr>
              <a:t>sp</a:t>
            </a:r>
            <a:r>
              <a:rPr lang="en-US" sz="1600" b="1" i="1" baseline="30000" dirty="0">
                <a:latin typeface="Palatino Linotype" panose="02040502050505030304" pitchFamily="18" charset="0"/>
              </a:rPr>
              <a:t>2 </a:t>
            </a:r>
            <a:r>
              <a:rPr lang="en-US" sz="1600" b="1" dirty="0">
                <a:latin typeface="Palatino Linotype" panose="02040502050505030304" pitchFamily="18" charset="0"/>
              </a:rPr>
              <a:t>hybridized orbital possesses one part of </a:t>
            </a:r>
            <a:r>
              <a:rPr lang="en-US" sz="1600" b="1" i="1" dirty="0">
                <a:latin typeface="Palatino Linotype" panose="02040502050505030304" pitchFamily="18" charset="0"/>
              </a:rPr>
              <a:t>s</a:t>
            </a:r>
            <a:r>
              <a:rPr lang="en-US" sz="1600" b="1" dirty="0">
                <a:latin typeface="Palatino Linotype" panose="02040502050505030304" pitchFamily="18" charset="0"/>
              </a:rPr>
              <a:t>-character and two parts of </a:t>
            </a:r>
            <a:r>
              <a:rPr lang="en-US" sz="1600" b="1" i="1" dirty="0">
                <a:latin typeface="Palatino Linotype" panose="02040502050505030304" pitchFamily="18" charset="0"/>
              </a:rPr>
              <a:t>p</a:t>
            </a:r>
            <a:r>
              <a:rPr lang="en-US" sz="1600" b="1" dirty="0">
                <a:latin typeface="Palatino Linotype" panose="02040502050505030304" pitchFamily="18" charset="0"/>
              </a:rPr>
              <a:t>-character.</a:t>
            </a:r>
          </a:p>
          <a:p>
            <a:pPr marL="285750" indent="-285750" algn="just">
              <a:lnSpc>
                <a:spcPct val="150000"/>
              </a:lnSpc>
              <a:buFont typeface="Arial" panose="020B0604020202020204" pitchFamily="34" charset="0"/>
              <a:buChar char="•"/>
            </a:pPr>
            <a:r>
              <a:rPr lang="en-US" sz="1600" b="1" dirty="0">
                <a:latin typeface="Palatino Linotype" panose="02040502050505030304" pitchFamily="18" charset="0"/>
              </a:rPr>
              <a:t>There are three valence electrons places in the three </a:t>
            </a:r>
            <a:r>
              <a:rPr lang="en-US" sz="1600" b="1" i="1" dirty="0">
                <a:latin typeface="Palatino Linotype" panose="02040502050505030304" pitchFamily="18" charset="0"/>
              </a:rPr>
              <a:t>sp</a:t>
            </a:r>
            <a:r>
              <a:rPr lang="en-US" sz="1600" b="1" i="1" baseline="30000" dirty="0">
                <a:latin typeface="Palatino Linotype" panose="02040502050505030304" pitchFamily="18" charset="0"/>
              </a:rPr>
              <a:t>2 </a:t>
            </a:r>
            <a:r>
              <a:rPr lang="en-US" sz="1600" b="1" dirty="0">
                <a:latin typeface="Palatino Linotype" panose="02040502050505030304" pitchFamily="18" charset="0"/>
              </a:rPr>
              <a:t>hybridized orbitals. </a:t>
            </a:r>
          </a:p>
          <a:p>
            <a:pPr marL="285750" indent="-285750" algn="just">
              <a:lnSpc>
                <a:spcPct val="150000"/>
              </a:lnSpc>
              <a:buFont typeface="Arial" panose="020B0604020202020204" pitchFamily="34" charset="0"/>
              <a:buChar char="•"/>
            </a:pPr>
            <a:r>
              <a:rPr lang="en-US" sz="1600" b="1" dirty="0">
                <a:latin typeface="Palatino Linotype" panose="02040502050505030304" pitchFamily="18" charset="0"/>
              </a:rPr>
              <a:t>The fourth valence electron is placed in the remaining 2</a:t>
            </a:r>
            <a:r>
              <a:rPr lang="en-US" sz="1600" b="1" i="1" dirty="0">
                <a:latin typeface="Palatino Linotype" panose="02040502050505030304" pitchFamily="18" charset="0"/>
              </a:rPr>
              <a:t>p</a:t>
            </a:r>
            <a:r>
              <a:rPr lang="en-US" sz="1600" b="1" dirty="0">
                <a:latin typeface="Palatino Linotype" panose="02040502050505030304" pitchFamily="18" charset="0"/>
              </a:rPr>
              <a:t> orbital, whose axis is perpendicular to the plane formed by the three </a:t>
            </a:r>
            <a:r>
              <a:rPr lang="en-US" sz="1600" b="1" i="1" dirty="0">
                <a:latin typeface="Palatino Linotype" panose="02040502050505030304" pitchFamily="18" charset="0"/>
              </a:rPr>
              <a:t>sp</a:t>
            </a:r>
            <a:r>
              <a:rPr lang="en-US" sz="1600" b="1" i="1" baseline="30000" dirty="0">
                <a:latin typeface="Palatino Linotype" panose="02040502050505030304" pitchFamily="18" charset="0"/>
              </a:rPr>
              <a:t>2 </a:t>
            </a:r>
            <a:r>
              <a:rPr lang="en-US" sz="1600" b="1" dirty="0">
                <a:latin typeface="Palatino Linotype" panose="02040502050505030304" pitchFamily="18" charset="0"/>
              </a:rPr>
              <a:t>hybridized orbitals.</a:t>
            </a:r>
          </a:p>
          <a:p>
            <a:pPr marL="285750" indent="-285750" algn="just">
              <a:lnSpc>
                <a:spcPct val="150000"/>
              </a:lnSpc>
              <a:buFont typeface="Arial" panose="020B0604020202020204" pitchFamily="34" charset="0"/>
              <a:buChar char="•"/>
            </a:pPr>
            <a:r>
              <a:rPr lang="en-US" sz="1600" b="1" dirty="0">
                <a:latin typeface="Palatino Linotype" panose="02040502050505030304" pitchFamily="18" charset="0"/>
              </a:rPr>
              <a:t>The molecular geometry resulted from </a:t>
            </a:r>
            <a:r>
              <a:rPr lang="en-US" sz="1600" b="1" i="1" dirty="0">
                <a:latin typeface="Palatino Linotype" panose="02040502050505030304" pitchFamily="18" charset="0"/>
              </a:rPr>
              <a:t>sp</a:t>
            </a:r>
            <a:r>
              <a:rPr lang="en-US" sz="1600" b="1" i="1" baseline="30000" dirty="0">
                <a:latin typeface="Palatino Linotype" panose="02040502050505030304" pitchFamily="18" charset="0"/>
              </a:rPr>
              <a:t>2</a:t>
            </a:r>
            <a:r>
              <a:rPr lang="en-US" sz="1600" b="1" dirty="0">
                <a:latin typeface="Palatino Linotype" panose="02040502050505030304" pitchFamily="18" charset="0"/>
              </a:rPr>
              <a:t>- hybridization in alkenes is </a:t>
            </a:r>
            <a:r>
              <a:rPr lang="en-US" sz="1600" b="1" dirty="0">
                <a:solidFill>
                  <a:srgbClr val="0070C0"/>
                </a:solidFill>
                <a:latin typeface="Palatino Linotype" panose="02040502050505030304" pitchFamily="18" charset="0"/>
              </a:rPr>
              <a:t>trigonal planar </a:t>
            </a:r>
            <a:r>
              <a:rPr lang="en-US" sz="1600" b="1" dirty="0">
                <a:latin typeface="Palatino Linotype" panose="02040502050505030304" pitchFamily="18" charset="0"/>
              </a:rPr>
              <a:t>with bond angles of </a:t>
            </a:r>
            <a:r>
              <a:rPr lang="en-US" sz="1600" b="1" dirty="0">
                <a:solidFill>
                  <a:srgbClr val="0070C0"/>
                </a:solidFill>
                <a:latin typeface="Palatino Linotype" panose="02040502050505030304" pitchFamily="18" charset="0"/>
              </a:rPr>
              <a:t>120°</a:t>
            </a:r>
            <a:r>
              <a:rPr lang="en-US" sz="1600" b="1" dirty="0">
                <a:latin typeface="Palatino Linotype" panose="02040502050505030304" pitchFamily="18" charset="0"/>
              </a:rPr>
              <a:t>.</a:t>
            </a:r>
          </a:p>
        </p:txBody>
      </p:sp>
      <p:sp>
        <p:nvSpPr>
          <p:cNvPr id="4" name="TextBox 3">
            <a:extLst>
              <a:ext uri="{FF2B5EF4-FFF2-40B4-BE49-F238E27FC236}">
                <a16:creationId xmlns:a16="http://schemas.microsoft.com/office/drawing/2014/main" id="{18552C1D-25D9-3E8C-EB36-2AB1C53CF9F9}"/>
              </a:ext>
            </a:extLst>
          </p:cNvPr>
          <p:cNvSpPr txBox="1"/>
          <p:nvPr/>
        </p:nvSpPr>
        <p:spPr>
          <a:xfrm>
            <a:off x="551367" y="1378532"/>
            <a:ext cx="5281374" cy="423962"/>
          </a:xfrm>
          <a:prstGeom prst="rect">
            <a:avLst/>
          </a:prstGeom>
          <a:noFill/>
        </p:spPr>
        <p:txBody>
          <a:bodyPr wrap="square" rtlCol="0">
            <a:spAutoFit/>
          </a:bodyPr>
          <a:lstStyle/>
          <a:p>
            <a:pPr>
              <a:lnSpc>
                <a:spcPct val="150000"/>
              </a:lnSpc>
            </a:pPr>
            <a:r>
              <a:rPr lang="en-US" sz="1600" b="1" i="1" dirty="0">
                <a:solidFill>
                  <a:srgbClr val="0070C0"/>
                </a:solidFill>
                <a:latin typeface="Palatino Linotype" panose="02040502050505030304" pitchFamily="18" charset="0"/>
              </a:rPr>
              <a:t>2) sp</a:t>
            </a:r>
            <a:r>
              <a:rPr lang="en-US" sz="1600" b="1" i="1" baseline="30000" dirty="0">
                <a:solidFill>
                  <a:srgbClr val="0070C0"/>
                </a:solidFill>
                <a:latin typeface="Palatino Linotype" panose="02040502050505030304" pitchFamily="18" charset="0"/>
              </a:rPr>
              <a:t>2</a:t>
            </a:r>
            <a:r>
              <a:rPr lang="en-US" sz="1600" b="1" dirty="0">
                <a:solidFill>
                  <a:srgbClr val="0070C0"/>
                </a:solidFill>
                <a:latin typeface="Palatino Linotype" panose="02040502050505030304" pitchFamily="18" charset="0"/>
              </a:rPr>
              <a:t>- Hybridization (in alkenes): </a:t>
            </a:r>
          </a:p>
        </p:txBody>
      </p:sp>
      <p:pic>
        <p:nvPicPr>
          <p:cNvPr id="10" name="Picture 9">
            <a:extLst>
              <a:ext uri="{FF2B5EF4-FFF2-40B4-BE49-F238E27FC236}">
                <a16:creationId xmlns:a16="http://schemas.microsoft.com/office/drawing/2014/main" id="{C0B26F8B-A489-4DFD-6BA4-7DC054D51E3E}"/>
              </a:ext>
            </a:extLst>
          </p:cNvPr>
          <p:cNvPicPr>
            <a:picLocks noChangeAspect="1"/>
          </p:cNvPicPr>
          <p:nvPr/>
        </p:nvPicPr>
        <p:blipFill>
          <a:blip r:embed="rId5"/>
          <a:stretch>
            <a:fillRect/>
          </a:stretch>
        </p:blipFill>
        <p:spPr>
          <a:xfrm>
            <a:off x="6731544" y="1680555"/>
            <a:ext cx="5460456" cy="2314249"/>
          </a:xfrm>
          <a:prstGeom prst="rect">
            <a:avLst/>
          </a:prstGeom>
        </p:spPr>
      </p:pic>
    </p:spTree>
    <p:extLst>
      <p:ext uri="{BB962C8B-B14F-4D97-AF65-F5344CB8AC3E}">
        <p14:creationId xmlns:p14="http://schemas.microsoft.com/office/powerpoint/2010/main" val="27014579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85E76-EE83-2603-1EFC-DD05450AAD6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455D25E-4285-29E3-58F8-80C8E289985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272" t="24445" r="8272" b="25679"/>
          <a:stretch/>
        </p:blipFill>
        <p:spPr>
          <a:xfrm>
            <a:off x="10746297" y="127719"/>
            <a:ext cx="1284602" cy="767720"/>
          </a:xfrm>
          <a:prstGeom prst="rect">
            <a:avLst/>
          </a:prstGeom>
        </p:spPr>
      </p:pic>
      <p:cxnSp>
        <p:nvCxnSpPr>
          <p:cNvPr id="6" name="Straight Connector 5">
            <a:extLst>
              <a:ext uri="{FF2B5EF4-FFF2-40B4-BE49-F238E27FC236}">
                <a16:creationId xmlns:a16="http://schemas.microsoft.com/office/drawing/2014/main" id="{C96A5F0B-C7BA-9B3B-CEE6-7FEC38D09C6E}"/>
              </a:ext>
            </a:extLst>
          </p:cNvPr>
          <p:cNvCxnSpPr>
            <a:cxnSpLocks/>
          </p:cNvCxnSpPr>
          <p:nvPr/>
        </p:nvCxnSpPr>
        <p:spPr>
          <a:xfrm>
            <a:off x="176169" y="604007"/>
            <a:ext cx="8959442" cy="0"/>
          </a:xfrm>
          <a:prstGeom prst="line">
            <a:avLst/>
          </a:prstGeom>
          <a:ln w="38100">
            <a:solidFill>
              <a:srgbClr val="0083BC"/>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3A695FA-133F-5BDA-DFF4-D123639A606B}"/>
              </a:ext>
            </a:extLst>
          </p:cNvPr>
          <p:cNvSpPr txBox="1"/>
          <p:nvPr/>
        </p:nvSpPr>
        <p:spPr>
          <a:xfrm>
            <a:off x="145068" y="102066"/>
            <a:ext cx="6512477" cy="461665"/>
          </a:xfrm>
          <a:prstGeom prst="rect">
            <a:avLst/>
          </a:prstGeom>
          <a:noFill/>
        </p:spPr>
        <p:txBody>
          <a:bodyPr wrap="square" rtlCol="0">
            <a:spAutoFit/>
          </a:bodyPr>
          <a:lstStyle/>
          <a:p>
            <a:r>
              <a:rPr lang="en-US" sz="2400" b="1" i="1" dirty="0">
                <a:solidFill>
                  <a:schemeClr val="accent2">
                    <a:lumMod val="75000"/>
                  </a:schemeClr>
                </a:solidFill>
                <a:effectLst>
                  <a:outerShdw blurRad="38100" dist="38100" dir="2700000" algn="tl">
                    <a:srgbClr val="000000">
                      <a:alpha val="43137"/>
                    </a:srgbClr>
                  </a:outerShdw>
                </a:effectLst>
                <a:latin typeface="Palatino Linotype" panose="02040502050505030304" pitchFamily="18" charset="0"/>
              </a:rPr>
              <a:t>Chapter 1: </a:t>
            </a:r>
            <a:r>
              <a:rPr lang="en-US" sz="2400" b="1" i="1" dirty="0">
                <a:solidFill>
                  <a:srgbClr val="0083BC"/>
                </a:solidFill>
                <a:effectLst>
                  <a:outerShdw blurRad="38100" dist="38100" dir="2700000" algn="tl">
                    <a:srgbClr val="000000">
                      <a:alpha val="43137"/>
                    </a:srgbClr>
                  </a:outerShdw>
                </a:effectLst>
                <a:latin typeface="Palatino Linotype" panose="02040502050505030304" pitchFamily="18" charset="0"/>
              </a:rPr>
              <a:t>Introduction to Organic Chemistry</a:t>
            </a:r>
            <a:endParaRPr lang="en-US" sz="2400" i="1" dirty="0">
              <a:solidFill>
                <a:srgbClr val="0083BC"/>
              </a:solidFill>
              <a:effectLst>
                <a:outerShdw blurRad="38100" dist="38100" dir="2700000" algn="tl">
                  <a:srgbClr val="000000">
                    <a:alpha val="43137"/>
                  </a:srgbClr>
                </a:outerShdw>
              </a:effectLst>
              <a:latin typeface="Palatino Linotype" panose="02040502050505030304" pitchFamily="18" charset="0"/>
            </a:endParaRPr>
          </a:p>
        </p:txBody>
      </p:sp>
      <p:sp>
        <p:nvSpPr>
          <p:cNvPr id="17" name="TextBox 16">
            <a:extLst>
              <a:ext uri="{FF2B5EF4-FFF2-40B4-BE49-F238E27FC236}">
                <a16:creationId xmlns:a16="http://schemas.microsoft.com/office/drawing/2014/main" id="{709C31AB-A4D3-780F-3EA2-13C7C0DC3756}"/>
              </a:ext>
            </a:extLst>
          </p:cNvPr>
          <p:cNvSpPr txBox="1"/>
          <p:nvPr/>
        </p:nvSpPr>
        <p:spPr>
          <a:xfrm>
            <a:off x="9512710" y="4424516"/>
            <a:ext cx="184731" cy="369332"/>
          </a:xfrm>
          <a:prstGeom prst="rect">
            <a:avLst/>
          </a:prstGeom>
          <a:noFill/>
        </p:spPr>
        <p:txBody>
          <a:bodyPr wrap="none" rtlCol="0">
            <a:spAutoFit/>
          </a:bodyPr>
          <a:lstStyle/>
          <a:p>
            <a:endParaRPr lang="x-none" dirty="0"/>
          </a:p>
        </p:txBody>
      </p:sp>
      <p:pic>
        <p:nvPicPr>
          <p:cNvPr id="21" name="Picture 20">
            <a:extLst>
              <a:ext uri="{FF2B5EF4-FFF2-40B4-BE49-F238E27FC236}">
                <a16:creationId xmlns:a16="http://schemas.microsoft.com/office/drawing/2014/main" id="{37AC96D9-69BC-494E-A051-A16C203A2E2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601" t="1830" r="6340" b="3268"/>
          <a:stretch/>
        </p:blipFill>
        <p:spPr>
          <a:xfrm flipH="1">
            <a:off x="11589545" y="6201269"/>
            <a:ext cx="602456" cy="656731"/>
          </a:xfrm>
          <a:prstGeom prst="rect">
            <a:avLst/>
          </a:prstGeom>
        </p:spPr>
      </p:pic>
      <p:sp>
        <p:nvSpPr>
          <p:cNvPr id="22" name="TextBox 21">
            <a:extLst>
              <a:ext uri="{FF2B5EF4-FFF2-40B4-BE49-F238E27FC236}">
                <a16:creationId xmlns:a16="http://schemas.microsoft.com/office/drawing/2014/main" id="{3BFF384B-DFEF-40BD-850D-5F9DA1E83EA3}"/>
              </a:ext>
            </a:extLst>
          </p:cNvPr>
          <p:cNvSpPr txBox="1"/>
          <p:nvPr/>
        </p:nvSpPr>
        <p:spPr>
          <a:xfrm>
            <a:off x="11686327" y="6357937"/>
            <a:ext cx="312907" cy="246221"/>
          </a:xfrm>
          <a:prstGeom prst="rect">
            <a:avLst/>
          </a:prstGeom>
          <a:noFill/>
        </p:spPr>
        <p:txBody>
          <a:bodyPr wrap="none" rtlCol="0">
            <a:spAutoFit/>
          </a:bodyPr>
          <a:lstStyle/>
          <a:p>
            <a:pPr algn="ctr"/>
            <a:r>
              <a:rPr lang="en-US" sz="1000" dirty="0">
                <a:solidFill>
                  <a:srgbClr val="0070C0"/>
                </a:solidFill>
                <a:latin typeface="Palatino Linotype" panose="02040502050505030304" pitchFamily="18" charset="0"/>
              </a:rPr>
              <a:t>15</a:t>
            </a:r>
          </a:p>
        </p:txBody>
      </p:sp>
      <p:sp>
        <p:nvSpPr>
          <p:cNvPr id="23" name="TextBox 22">
            <a:extLst>
              <a:ext uri="{FF2B5EF4-FFF2-40B4-BE49-F238E27FC236}">
                <a16:creationId xmlns:a16="http://schemas.microsoft.com/office/drawing/2014/main" id="{4CE55372-FCCD-4D6E-8756-BEBDD56463CB}"/>
              </a:ext>
            </a:extLst>
          </p:cNvPr>
          <p:cNvSpPr txBox="1"/>
          <p:nvPr/>
        </p:nvSpPr>
        <p:spPr>
          <a:xfrm>
            <a:off x="145069" y="709053"/>
            <a:ext cx="5160550" cy="400110"/>
          </a:xfrm>
          <a:prstGeom prst="rect">
            <a:avLst/>
          </a:prstGeom>
          <a:noFill/>
        </p:spPr>
        <p:txBody>
          <a:bodyPr wrap="square" rtlCol="0">
            <a:spAutoFit/>
          </a:bodyPr>
          <a:lstStyle/>
          <a:p>
            <a:r>
              <a:rPr lang="en-US" sz="2000" b="1" u="sng" dirty="0">
                <a:solidFill>
                  <a:schemeClr val="accent2">
                    <a:lumMod val="75000"/>
                  </a:schemeClr>
                </a:solidFill>
                <a:latin typeface="Palatino Linotype" panose="02040502050505030304" pitchFamily="18" charset="0"/>
              </a:rPr>
              <a:t>4. Hybridization and Molecular Geometry</a:t>
            </a:r>
          </a:p>
        </p:txBody>
      </p:sp>
      <p:sp>
        <p:nvSpPr>
          <p:cNvPr id="24" name="TextBox 23">
            <a:extLst>
              <a:ext uri="{FF2B5EF4-FFF2-40B4-BE49-F238E27FC236}">
                <a16:creationId xmlns:a16="http://schemas.microsoft.com/office/drawing/2014/main" id="{577295EF-4689-4671-A891-55A90046AC1F}"/>
              </a:ext>
            </a:extLst>
          </p:cNvPr>
          <p:cNvSpPr txBox="1"/>
          <p:nvPr/>
        </p:nvSpPr>
        <p:spPr>
          <a:xfrm>
            <a:off x="145069" y="1072088"/>
            <a:ext cx="3055150" cy="369332"/>
          </a:xfrm>
          <a:prstGeom prst="rect">
            <a:avLst/>
          </a:prstGeom>
          <a:noFill/>
        </p:spPr>
        <p:txBody>
          <a:bodyPr wrap="square" rtlCol="0">
            <a:spAutoFit/>
          </a:bodyPr>
          <a:lstStyle/>
          <a:p>
            <a:r>
              <a:rPr lang="en-US" b="1" i="1" dirty="0">
                <a:solidFill>
                  <a:schemeClr val="accent2">
                    <a:lumMod val="75000"/>
                  </a:schemeClr>
                </a:solidFill>
                <a:latin typeface="Palatino Linotype" panose="02040502050505030304" pitchFamily="18" charset="0"/>
              </a:rPr>
              <a:t>4.1. Orbitals Hybridization</a:t>
            </a:r>
          </a:p>
        </p:txBody>
      </p:sp>
      <p:sp>
        <p:nvSpPr>
          <p:cNvPr id="4" name="TextBox 3">
            <a:extLst>
              <a:ext uri="{FF2B5EF4-FFF2-40B4-BE49-F238E27FC236}">
                <a16:creationId xmlns:a16="http://schemas.microsoft.com/office/drawing/2014/main" id="{18552C1D-25D9-3E8C-EB36-2AB1C53CF9F9}"/>
              </a:ext>
            </a:extLst>
          </p:cNvPr>
          <p:cNvSpPr txBox="1"/>
          <p:nvPr/>
        </p:nvSpPr>
        <p:spPr>
          <a:xfrm>
            <a:off x="551367" y="1378532"/>
            <a:ext cx="5281374" cy="423962"/>
          </a:xfrm>
          <a:prstGeom prst="rect">
            <a:avLst/>
          </a:prstGeom>
          <a:noFill/>
        </p:spPr>
        <p:txBody>
          <a:bodyPr wrap="square" rtlCol="0">
            <a:spAutoFit/>
          </a:bodyPr>
          <a:lstStyle/>
          <a:p>
            <a:pPr>
              <a:lnSpc>
                <a:spcPct val="150000"/>
              </a:lnSpc>
            </a:pPr>
            <a:r>
              <a:rPr lang="en-US" sz="1600" b="1" i="1" dirty="0">
                <a:solidFill>
                  <a:srgbClr val="0070C0"/>
                </a:solidFill>
                <a:latin typeface="Palatino Linotype" panose="02040502050505030304" pitchFamily="18" charset="0"/>
              </a:rPr>
              <a:t>2) sp</a:t>
            </a:r>
            <a:r>
              <a:rPr lang="en-US" sz="1600" b="1" i="1" baseline="30000" dirty="0">
                <a:solidFill>
                  <a:srgbClr val="0070C0"/>
                </a:solidFill>
                <a:latin typeface="Palatino Linotype" panose="02040502050505030304" pitchFamily="18" charset="0"/>
              </a:rPr>
              <a:t>2</a:t>
            </a:r>
            <a:r>
              <a:rPr lang="en-US" sz="1600" b="1" dirty="0">
                <a:solidFill>
                  <a:srgbClr val="0070C0"/>
                </a:solidFill>
                <a:latin typeface="Palatino Linotype" panose="02040502050505030304" pitchFamily="18" charset="0"/>
              </a:rPr>
              <a:t>- Hybridization (in alkenes): </a:t>
            </a:r>
          </a:p>
        </p:txBody>
      </p:sp>
      <p:sp>
        <p:nvSpPr>
          <p:cNvPr id="2" name="TextBox 1">
            <a:extLst>
              <a:ext uri="{FF2B5EF4-FFF2-40B4-BE49-F238E27FC236}">
                <a16:creationId xmlns:a16="http://schemas.microsoft.com/office/drawing/2014/main" id="{F14FFE11-26AE-FE80-A331-0C5FB4B804F4}"/>
              </a:ext>
            </a:extLst>
          </p:cNvPr>
          <p:cNvSpPr txBox="1"/>
          <p:nvPr/>
        </p:nvSpPr>
        <p:spPr>
          <a:xfrm>
            <a:off x="845389" y="1710789"/>
            <a:ext cx="5943600" cy="1901290"/>
          </a:xfrm>
          <a:prstGeom prst="rect">
            <a:avLst/>
          </a:prstGeom>
          <a:noFill/>
        </p:spPr>
        <p:txBody>
          <a:bodyPr wrap="square" rtlCol="0">
            <a:spAutoFit/>
          </a:bodyPr>
          <a:lstStyle/>
          <a:p>
            <a:pPr marL="285750" indent="-285750" algn="just">
              <a:lnSpc>
                <a:spcPct val="150000"/>
              </a:lnSpc>
              <a:buFont typeface="Arial" panose="020B0604020202020204" pitchFamily="34" charset="0"/>
              <a:buChar char="•"/>
            </a:pPr>
            <a:r>
              <a:rPr lang="en-US" sz="1600" b="1" dirty="0">
                <a:latin typeface="Palatino Linotype" panose="02040502050505030304" pitchFamily="18" charset="0"/>
              </a:rPr>
              <a:t>Two </a:t>
            </a:r>
            <a:r>
              <a:rPr lang="en-US" sz="1600" b="1" i="1" dirty="0">
                <a:latin typeface="Palatino Linotype" panose="02040502050505030304" pitchFamily="18" charset="0"/>
              </a:rPr>
              <a:t>sp</a:t>
            </a:r>
            <a:r>
              <a:rPr lang="en-US" sz="1600" b="1" i="1" baseline="30000" dirty="0">
                <a:latin typeface="Palatino Linotype" panose="02040502050505030304" pitchFamily="18" charset="0"/>
              </a:rPr>
              <a:t>2</a:t>
            </a:r>
            <a:r>
              <a:rPr lang="en-US" sz="1600" b="1" dirty="0">
                <a:latin typeface="Palatino Linotype" panose="02040502050505030304" pitchFamily="18" charset="0"/>
              </a:rPr>
              <a:t> carbons form a sigma (</a:t>
            </a:r>
            <a:r>
              <a:rPr lang="en-US" sz="1600" b="1" i="1" dirty="0">
                <a:latin typeface="Palatino Linotype" panose="02040502050505030304" pitchFamily="18" charset="0"/>
              </a:rPr>
              <a:t>s</a:t>
            </a:r>
            <a:r>
              <a:rPr lang="en-US" sz="1600" b="1" dirty="0">
                <a:latin typeface="Palatino Linotype" panose="02040502050505030304" pitchFamily="18" charset="0"/>
              </a:rPr>
              <a:t>) bond (end-on overlap of two </a:t>
            </a:r>
            <a:r>
              <a:rPr lang="en-US" sz="1600" b="1" i="1" dirty="0">
                <a:latin typeface="Palatino Linotype" panose="02040502050505030304" pitchFamily="18" charset="0"/>
              </a:rPr>
              <a:t>sp</a:t>
            </a:r>
            <a:r>
              <a:rPr lang="en-US" sz="1600" b="1" i="1" baseline="30000" dirty="0">
                <a:latin typeface="Palatino Linotype" panose="02040502050505030304" pitchFamily="18" charset="0"/>
              </a:rPr>
              <a:t>2</a:t>
            </a:r>
            <a:r>
              <a:rPr lang="en-US" sz="1600" b="1" dirty="0">
                <a:latin typeface="Palatino Linotype" panose="02040502050505030304" pitchFamily="18" charset="0"/>
              </a:rPr>
              <a:t> orbitals) and a pi (</a:t>
            </a:r>
            <a:r>
              <a:rPr lang="en-US" sz="1600" b="1" i="1" dirty="0">
                <a:latin typeface="Palatino Linotype" panose="02040502050505030304" pitchFamily="18" charset="0"/>
              </a:rPr>
              <a:t>p</a:t>
            </a:r>
            <a:r>
              <a:rPr lang="en-US" sz="1600" b="1" dirty="0">
                <a:latin typeface="Palatino Linotype" panose="02040502050505030304" pitchFamily="18" charset="0"/>
              </a:rPr>
              <a:t>) bond (lateral overlap of two properly aligned </a:t>
            </a:r>
            <a:r>
              <a:rPr lang="en-US" sz="1600" b="1" i="1" dirty="0">
                <a:latin typeface="Palatino Linotype" panose="02040502050505030304" pitchFamily="18" charset="0"/>
              </a:rPr>
              <a:t>p</a:t>
            </a:r>
            <a:r>
              <a:rPr lang="en-US" sz="1600" b="1" dirty="0">
                <a:latin typeface="Palatino Linotype" panose="02040502050505030304" pitchFamily="18" charset="0"/>
              </a:rPr>
              <a:t> orbitals).</a:t>
            </a:r>
          </a:p>
          <a:p>
            <a:pPr marL="285750" indent="-285750" algn="just">
              <a:lnSpc>
                <a:spcPct val="150000"/>
              </a:lnSpc>
              <a:buFont typeface="Arial" panose="020B0604020202020204" pitchFamily="34" charset="0"/>
              <a:buChar char="•"/>
            </a:pPr>
            <a:r>
              <a:rPr lang="en-US" sz="1600" b="1" dirty="0">
                <a:latin typeface="Palatino Linotype" panose="02040502050505030304" pitchFamily="18" charset="0"/>
              </a:rPr>
              <a:t> The (</a:t>
            </a:r>
            <a:r>
              <a:rPr lang="en-US" sz="1600" b="1" dirty="0">
                <a:latin typeface="Palatino Linotype" panose="02040502050505030304" pitchFamily="18" charset="0"/>
                <a:sym typeface="Symbol"/>
              </a:rPr>
              <a:t>) </a:t>
            </a:r>
            <a:r>
              <a:rPr lang="en-US" sz="1600" b="1" dirty="0">
                <a:latin typeface="Palatino Linotype" panose="02040502050505030304" pitchFamily="18" charset="0"/>
              </a:rPr>
              <a:t>bond’s length in unsaturated hydrocarbons (alkenes) is approximately equal to (</a:t>
            </a:r>
            <a:r>
              <a:rPr lang="en-US" sz="1600" b="1" dirty="0">
                <a:solidFill>
                  <a:schemeClr val="accent1"/>
                </a:solidFill>
                <a:latin typeface="Palatino Linotype" panose="02040502050505030304" pitchFamily="18" charset="0"/>
              </a:rPr>
              <a:t>1.34 °A</a:t>
            </a:r>
            <a:r>
              <a:rPr lang="en-US" sz="1600" b="1" dirty="0">
                <a:latin typeface="Palatino Linotype" panose="02040502050505030304" pitchFamily="18" charset="0"/>
              </a:rPr>
              <a:t>).  </a:t>
            </a:r>
          </a:p>
        </p:txBody>
      </p:sp>
      <p:pic>
        <p:nvPicPr>
          <p:cNvPr id="7" name="Picture 6">
            <a:extLst>
              <a:ext uri="{FF2B5EF4-FFF2-40B4-BE49-F238E27FC236}">
                <a16:creationId xmlns:a16="http://schemas.microsoft.com/office/drawing/2014/main" id="{5BC422E5-F348-F3BB-7403-C7F319C1BC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8830" t="2806" r="4568" b="2888"/>
          <a:stretch>
            <a:fillRect/>
          </a:stretch>
        </p:blipFill>
        <p:spPr bwMode="auto">
          <a:xfrm>
            <a:off x="7227989" y="1208080"/>
            <a:ext cx="4662784" cy="50715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128506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85E76-EE83-2603-1EFC-DD05450AAD6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455D25E-4285-29E3-58F8-80C8E289985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272" t="24445" r="8272" b="25679"/>
          <a:stretch/>
        </p:blipFill>
        <p:spPr>
          <a:xfrm>
            <a:off x="10746297" y="127719"/>
            <a:ext cx="1284602" cy="767720"/>
          </a:xfrm>
          <a:prstGeom prst="rect">
            <a:avLst/>
          </a:prstGeom>
        </p:spPr>
      </p:pic>
      <p:cxnSp>
        <p:nvCxnSpPr>
          <p:cNvPr id="6" name="Straight Connector 5">
            <a:extLst>
              <a:ext uri="{FF2B5EF4-FFF2-40B4-BE49-F238E27FC236}">
                <a16:creationId xmlns:a16="http://schemas.microsoft.com/office/drawing/2014/main" id="{C96A5F0B-C7BA-9B3B-CEE6-7FEC38D09C6E}"/>
              </a:ext>
            </a:extLst>
          </p:cNvPr>
          <p:cNvCxnSpPr>
            <a:cxnSpLocks/>
          </p:cNvCxnSpPr>
          <p:nvPr/>
        </p:nvCxnSpPr>
        <p:spPr>
          <a:xfrm>
            <a:off x="176169" y="604007"/>
            <a:ext cx="8959442" cy="0"/>
          </a:xfrm>
          <a:prstGeom prst="line">
            <a:avLst/>
          </a:prstGeom>
          <a:ln w="38100">
            <a:solidFill>
              <a:srgbClr val="0083BC"/>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709C31AB-A4D3-780F-3EA2-13C7C0DC3756}"/>
              </a:ext>
            </a:extLst>
          </p:cNvPr>
          <p:cNvSpPr txBox="1"/>
          <p:nvPr/>
        </p:nvSpPr>
        <p:spPr>
          <a:xfrm>
            <a:off x="9512710" y="4424516"/>
            <a:ext cx="184731" cy="369332"/>
          </a:xfrm>
          <a:prstGeom prst="rect">
            <a:avLst/>
          </a:prstGeom>
          <a:noFill/>
        </p:spPr>
        <p:txBody>
          <a:bodyPr wrap="none" rtlCol="0">
            <a:spAutoFit/>
          </a:bodyPr>
          <a:lstStyle/>
          <a:p>
            <a:endParaRPr lang="x-none" dirty="0"/>
          </a:p>
        </p:txBody>
      </p:sp>
      <p:pic>
        <p:nvPicPr>
          <p:cNvPr id="21" name="Picture 20">
            <a:extLst>
              <a:ext uri="{FF2B5EF4-FFF2-40B4-BE49-F238E27FC236}">
                <a16:creationId xmlns:a16="http://schemas.microsoft.com/office/drawing/2014/main" id="{37AC96D9-69BC-494E-A051-A16C203A2E2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601" t="1830" r="6340" b="3268"/>
          <a:stretch/>
        </p:blipFill>
        <p:spPr>
          <a:xfrm flipH="1">
            <a:off x="11589545" y="6201269"/>
            <a:ext cx="602456" cy="656731"/>
          </a:xfrm>
          <a:prstGeom prst="rect">
            <a:avLst/>
          </a:prstGeom>
        </p:spPr>
      </p:pic>
      <p:sp>
        <p:nvSpPr>
          <p:cNvPr id="22" name="TextBox 21">
            <a:extLst>
              <a:ext uri="{FF2B5EF4-FFF2-40B4-BE49-F238E27FC236}">
                <a16:creationId xmlns:a16="http://schemas.microsoft.com/office/drawing/2014/main" id="{3BFF384B-DFEF-40BD-850D-5F9DA1E83EA3}"/>
              </a:ext>
            </a:extLst>
          </p:cNvPr>
          <p:cNvSpPr txBox="1"/>
          <p:nvPr/>
        </p:nvSpPr>
        <p:spPr>
          <a:xfrm>
            <a:off x="11686327" y="6357937"/>
            <a:ext cx="312907" cy="246221"/>
          </a:xfrm>
          <a:prstGeom prst="rect">
            <a:avLst/>
          </a:prstGeom>
          <a:noFill/>
        </p:spPr>
        <p:txBody>
          <a:bodyPr wrap="none" rtlCol="0">
            <a:spAutoFit/>
          </a:bodyPr>
          <a:lstStyle/>
          <a:p>
            <a:pPr algn="ctr"/>
            <a:r>
              <a:rPr lang="en-US" sz="1000" dirty="0">
                <a:solidFill>
                  <a:srgbClr val="0070C0"/>
                </a:solidFill>
                <a:latin typeface="Palatino Linotype" panose="02040502050505030304" pitchFamily="18" charset="0"/>
              </a:rPr>
              <a:t>15</a:t>
            </a:r>
          </a:p>
        </p:txBody>
      </p:sp>
      <p:sp>
        <p:nvSpPr>
          <p:cNvPr id="23" name="TextBox 22">
            <a:extLst>
              <a:ext uri="{FF2B5EF4-FFF2-40B4-BE49-F238E27FC236}">
                <a16:creationId xmlns:a16="http://schemas.microsoft.com/office/drawing/2014/main" id="{4CE55372-FCCD-4D6E-8756-BEBDD56463CB}"/>
              </a:ext>
            </a:extLst>
          </p:cNvPr>
          <p:cNvSpPr txBox="1"/>
          <p:nvPr/>
        </p:nvSpPr>
        <p:spPr>
          <a:xfrm>
            <a:off x="145069" y="709053"/>
            <a:ext cx="5160549" cy="400110"/>
          </a:xfrm>
          <a:prstGeom prst="rect">
            <a:avLst/>
          </a:prstGeom>
          <a:noFill/>
        </p:spPr>
        <p:txBody>
          <a:bodyPr wrap="square" rtlCol="0">
            <a:spAutoFit/>
          </a:bodyPr>
          <a:lstStyle/>
          <a:p>
            <a:r>
              <a:rPr lang="en-US" sz="2000" b="1" u="sng" dirty="0">
                <a:solidFill>
                  <a:schemeClr val="accent2">
                    <a:lumMod val="75000"/>
                  </a:schemeClr>
                </a:solidFill>
                <a:latin typeface="Palatino Linotype" panose="02040502050505030304" pitchFamily="18" charset="0"/>
              </a:rPr>
              <a:t>4. Hybridization and Molecular Geometry</a:t>
            </a:r>
          </a:p>
        </p:txBody>
      </p:sp>
      <p:sp>
        <p:nvSpPr>
          <p:cNvPr id="4" name="TextBox 3">
            <a:extLst>
              <a:ext uri="{FF2B5EF4-FFF2-40B4-BE49-F238E27FC236}">
                <a16:creationId xmlns:a16="http://schemas.microsoft.com/office/drawing/2014/main" id="{18552C1D-25D9-3E8C-EB36-2AB1C53CF9F9}"/>
              </a:ext>
            </a:extLst>
          </p:cNvPr>
          <p:cNvSpPr txBox="1"/>
          <p:nvPr/>
        </p:nvSpPr>
        <p:spPr>
          <a:xfrm>
            <a:off x="551367" y="1378532"/>
            <a:ext cx="5281374" cy="423962"/>
          </a:xfrm>
          <a:prstGeom prst="rect">
            <a:avLst/>
          </a:prstGeom>
          <a:noFill/>
        </p:spPr>
        <p:txBody>
          <a:bodyPr wrap="square" rtlCol="0">
            <a:spAutoFit/>
          </a:bodyPr>
          <a:lstStyle/>
          <a:p>
            <a:pPr>
              <a:lnSpc>
                <a:spcPct val="150000"/>
              </a:lnSpc>
            </a:pPr>
            <a:r>
              <a:rPr lang="en-US" sz="1600" b="1" i="1" dirty="0">
                <a:solidFill>
                  <a:srgbClr val="0070C0"/>
                </a:solidFill>
                <a:latin typeface="Palatino Linotype" panose="02040502050505030304" pitchFamily="18" charset="0"/>
              </a:rPr>
              <a:t>3) </a:t>
            </a:r>
            <a:r>
              <a:rPr lang="en-US" sz="1600" b="1" i="1" dirty="0" err="1">
                <a:solidFill>
                  <a:srgbClr val="0070C0"/>
                </a:solidFill>
                <a:latin typeface="Palatino Linotype" panose="02040502050505030304" pitchFamily="18" charset="0"/>
              </a:rPr>
              <a:t>sp</a:t>
            </a:r>
            <a:r>
              <a:rPr lang="en-US" sz="1600" b="1" dirty="0">
                <a:solidFill>
                  <a:srgbClr val="0070C0"/>
                </a:solidFill>
                <a:latin typeface="Palatino Linotype" panose="02040502050505030304" pitchFamily="18" charset="0"/>
              </a:rPr>
              <a:t>- Hybridization (in alkynes): </a:t>
            </a:r>
          </a:p>
        </p:txBody>
      </p:sp>
      <p:sp>
        <p:nvSpPr>
          <p:cNvPr id="2" name="TextBox 1">
            <a:extLst>
              <a:ext uri="{FF2B5EF4-FFF2-40B4-BE49-F238E27FC236}">
                <a16:creationId xmlns:a16="http://schemas.microsoft.com/office/drawing/2014/main" id="{F14FFE11-26AE-FE80-A331-0C5FB4B804F4}"/>
              </a:ext>
            </a:extLst>
          </p:cNvPr>
          <p:cNvSpPr txBox="1"/>
          <p:nvPr/>
        </p:nvSpPr>
        <p:spPr>
          <a:xfrm>
            <a:off x="845388" y="1710789"/>
            <a:ext cx="5393651" cy="4117281"/>
          </a:xfrm>
          <a:prstGeom prst="rect">
            <a:avLst/>
          </a:prstGeom>
          <a:noFill/>
        </p:spPr>
        <p:txBody>
          <a:bodyPr wrap="square" rtlCol="0">
            <a:spAutoFit/>
          </a:bodyPr>
          <a:lstStyle/>
          <a:p>
            <a:pPr marL="285750" indent="-285750" algn="just">
              <a:lnSpc>
                <a:spcPct val="150000"/>
              </a:lnSpc>
              <a:buFont typeface="Arial" panose="020B0604020202020204" pitchFamily="34" charset="0"/>
              <a:buChar char="•"/>
            </a:pPr>
            <a:r>
              <a:rPr lang="en-US" sz="1600" b="1" dirty="0">
                <a:latin typeface="Palatino Linotype" panose="02040502050505030304" pitchFamily="18" charset="0"/>
              </a:rPr>
              <a:t>In this process, only two of the atomic orbitals are mixed to produce two equivalent</a:t>
            </a:r>
            <a:r>
              <a:rPr lang="en-US" sz="1600" b="1" i="1" dirty="0">
                <a:latin typeface="Palatino Linotype" panose="02040502050505030304" pitchFamily="18" charset="0"/>
              </a:rPr>
              <a:t> </a:t>
            </a:r>
            <a:r>
              <a:rPr lang="en-US" sz="1600" b="1" i="1" dirty="0" err="1">
                <a:latin typeface="Palatino Linotype" panose="02040502050505030304" pitchFamily="18" charset="0"/>
              </a:rPr>
              <a:t>sp</a:t>
            </a:r>
            <a:r>
              <a:rPr lang="en-US" sz="1600" b="1" dirty="0">
                <a:latin typeface="Palatino Linotype" panose="02040502050505030304" pitchFamily="18" charset="0"/>
              </a:rPr>
              <a:t>-hybridized orbitals.</a:t>
            </a:r>
          </a:p>
          <a:p>
            <a:pPr marL="285750" indent="-285750" algn="just">
              <a:lnSpc>
                <a:spcPct val="150000"/>
              </a:lnSpc>
              <a:buFont typeface="Arial" panose="020B0604020202020204" pitchFamily="34" charset="0"/>
              <a:buChar char="•"/>
            </a:pPr>
            <a:r>
              <a:rPr lang="en-US" sz="1600" b="1" dirty="0">
                <a:latin typeface="Palatino Linotype" panose="02040502050505030304" pitchFamily="18" charset="0"/>
              </a:rPr>
              <a:t>Each </a:t>
            </a:r>
            <a:r>
              <a:rPr lang="en-US" sz="1600" b="1" i="1" dirty="0" err="1">
                <a:latin typeface="Palatino Linotype" panose="02040502050505030304" pitchFamily="18" charset="0"/>
              </a:rPr>
              <a:t>sp</a:t>
            </a:r>
            <a:r>
              <a:rPr lang="en-US" sz="1600" b="1" i="1" baseline="30000" dirty="0">
                <a:latin typeface="Palatino Linotype" panose="02040502050505030304" pitchFamily="18" charset="0"/>
              </a:rPr>
              <a:t> </a:t>
            </a:r>
            <a:r>
              <a:rPr lang="en-US" sz="1600" b="1" dirty="0">
                <a:latin typeface="Palatino Linotype" panose="02040502050505030304" pitchFamily="18" charset="0"/>
              </a:rPr>
              <a:t>hybridized orbital possesses one part of </a:t>
            </a:r>
            <a:r>
              <a:rPr lang="en-US" sz="1600" b="1" i="1" dirty="0">
                <a:latin typeface="Palatino Linotype" panose="02040502050505030304" pitchFamily="18" charset="0"/>
              </a:rPr>
              <a:t>s</a:t>
            </a:r>
            <a:r>
              <a:rPr lang="en-US" sz="1600" b="1" dirty="0">
                <a:latin typeface="Palatino Linotype" panose="02040502050505030304" pitchFamily="18" charset="0"/>
              </a:rPr>
              <a:t>-character and on part of </a:t>
            </a:r>
            <a:r>
              <a:rPr lang="en-US" sz="1600" b="1" i="1" dirty="0">
                <a:latin typeface="Palatino Linotype" panose="02040502050505030304" pitchFamily="18" charset="0"/>
              </a:rPr>
              <a:t>p</a:t>
            </a:r>
            <a:r>
              <a:rPr lang="en-US" sz="1600" b="1" dirty="0">
                <a:latin typeface="Palatino Linotype" panose="02040502050505030304" pitchFamily="18" charset="0"/>
              </a:rPr>
              <a:t>-character.</a:t>
            </a:r>
          </a:p>
          <a:p>
            <a:pPr marL="285750" indent="-285750" algn="just">
              <a:lnSpc>
                <a:spcPct val="150000"/>
              </a:lnSpc>
              <a:buFont typeface="Arial" panose="020B0604020202020204" pitchFamily="34" charset="0"/>
              <a:buChar char="•"/>
            </a:pPr>
            <a:r>
              <a:rPr lang="en-US" sz="1600" b="1" dirty="0">
                <a:latin typeface="Palatino Linotype" panose="02040502050505030304" pitchFamily="18" charset="0"/>
              </a:rPr>
              <a:t>There are two valence electrons places in the two </a:t>
            </a:r>
            <a:r>
              <a:rPr lang="en-US" sz="1600" b="1" i="1" dirty="0" err="1">
                <a:latin typeface="Palatino Linotype" panose="02040502050505030304" pitchFamily="18" charset="0"/>
              </a:rPr>
              <a:t>sp</a:t>
            </a:r>
            <a:r>
              <a:rPr lang="en-US" sz="1600" b="1" i="1" baseline="30000" dirty="0">
                <a:latin typeface="Palatino Linotype" panose="02040502050505030304" pitchFamily="18" charset="0"/>
              </a:rPr>
              <a:t> </a:t>
            </a:r>
            <a:r>
              <a:rPr lang="en-US" sz="1600" b="1" dirty="0">
                <a:latin typeface="Palatino Linotype" panose="02040502050505030304" pitchFamily="18" charset="0"/>
              </a:rPr>
              <a:t>hybridized orbitals, and the other two valence electrons are placed in the two remaining 2</a:t>
            </a:r>
            <a:r>
              <a:rPr lang="en-US" sz="1600" b="1" i="1" dirty="0">
                <a:latin typeface="Palatino Linotype" panose="02040502050505030304" pitchFamily="18" charset="0"/>
              </a:rPr>
              <a:t>p</a:t>
            </a:r>
            <a:r>
              <a:rPr lang="en-US" sz="1600" b="1" dirty="0">
                <a:latin typeface="Palatino Linotype" panose="02040502050505030304" pitchFamily="18" charset="0"/>
              </a:rPr>
              <a:t> orbitals.</a:t>
            </a:r>
          </a:p>
          <a:p>
            <a:pPr marL="285750" indent="-285750" algn="just">
              <a:lnSpc>
                <a:spcPct val="150000"/>
              </a:lnSpc>
              <a:buFont typeface="Arial" panose="020B0604020202020204" pitchFamily="34" charset="0"/>
              <a:buChar char="•"/>
            </a:pPr>
            <a:r>
              <a:rPr lang="en-US" sz="1600" b="1" dirty="0">
                <a:latin typeface="Palatino Linotype" panose="02040502050505030304" pitchFamily="18" charset="0"/>
              </a:rPr>
              <a:t>The molecular geometry resulted from </a:t>
            </a:r>
            <a:r>
              <a:rPr lang="en-US" sz="1600" b="1" i="1" dirty="0" err="1">
                <a:latin typeface="Palatino Linotype" panose="02040502050505030304" pitchFamily="18" charset="0"/>
              </a:rPr>
              <a:t>sp</a:t>
            </a:r>
            <a:r>
              <a:rPr lang="en-US" sz="1600" b="1" dirty="0">
                <a:latin typeface="Palatino Linotype" panose="02040502050505030304" pitchFamily="18" charset="0"/>
              </a:rPr>
              <a:t>- hybridization in alkynes is </a:t>
            </a:r>
            <a:r>
              <a:rPr lang="en-US" sz="1600" b="1" dirty="0">
                <a:solidFill>
                  <a:schemeClr val="accent1"/>
                </a:solidFill>
                <a:latin typeface="Palatino Linotype" panose="02040502050505030304" pitchFamily="18" charset="0"/>
              </a:rPr>
              <a:t>Linear</a:t>
            </a:r>
            <a:r>
              <a:rPr lang="en-US" sz="1600" b="1" dirty="0">
                <a:solidFill>
                  <a:srgbClr val="00B050"/>
                </a:solidFill>
                <a:latin typeface="Palatino Linotype" panose="02040502050505030304" pitchFamily="18" charset="0"/>
              </a:rPr>
              <a:t> </a:t>
            </a:r>
            <a:r>
              <a:rPr lang="en-US" sz="1600" b="1" dirty="0">
                <a:latin typeface="Palatino Linotype" panose="02040502050505030304" pitchFamily="18" charset="0"/>
              </a:rPr>
              <a:t>with bond angles of </a:t>
            </a:r>
            <a:r>
              <a:rPr lang="en-US" sz="1600" b="1" dirty="0">
                <a:solidFill>
                  <a:schemeClr val="accent1"/>
                </a:solidFill>
                <a:latin typeface="Palatino Linotype" panose="02040502050505030304" pitchFamily="18" charset="0"/>
              </a:rPr>
              <a:t>180°.</a:t>
            </a:r>
          </a:p>
        </p:txBody>
      </p:sp>
      <p:pic>
        <p:nvPicPr>
          <p:cNvPr id="3" name="Picture 2">
            <a:extLst>
              <a:ext uri="{FF2B5EF4-FFF2-40B4-BE49-F238E27FC236}">
                <a16:creationId xmlns:a16="http://schemas.microsoft.com/office/drawing/2014/main" id="{383E31D9-27BA-57BC-274B-71B54ACFB2C7}"/>
              </a:ext>
            </a:extLst>
          </p:cNvPr>
          <p:cNvPicPr>
            <a:picLocks noChangeAspect="1"/>
          </p:cNvPicPr>
          <p:nvPr/>
        </p:nvPicPr>
        <p:blipFill>
          <a:blip r:embed="rId4"/>
          <a:stretch>
            <a:fillRect/>
          </a:stretch>
        </p:blipFill>
        <p:spPr>
          <a:xfrm>
            <a:off x="6892347" y="1489547"/>
            <a:ext cx="5106887" cy="2256933"/>
          </a:xfrm>
          <a:prstGeom prst="rect">
            <a:avLst/>
          </a:prstGeom>
        </p:spPr>
      </p:pic>
      <p:pic>
        <p:nvPicPr>
          <p:cNvPr id="9" name="Picture 8">
            <a:extLst>
              <a:ext uri="{FF2B5EF4-FFF2-40B4-BE49-F238E27FC236}">
                <a16:creationId xmlns:a16="http://schemas.microsoft.com/office/drawing/2014/main" id="{26206629-AFC6-B274-EC9F-7D867CD0F8F6}"/>
              </a:ext>
            </a:extLst>
          </p:cNvPr>
          <p:cNvPicPr>
            <a:picLocks noChangeAspect="1"/>
          </p:cNvPicPr>
          <p:nvPr/>
        </p:nvPicPr>
        <p:blipFill>
          <a:blip r:embed="rId5"/>
          <a:stretch>
            <a:fillRect/>
          </a:stretch>
        </p:blipFill>
        <p:spPr>
          <a:xfrm>
            <a:off x="9082813" y="5024011"/>
            <a:ext cx="1663484" cy="1333926"/>
          </a:xfrm>
          <a:prstGeom prst="rect">
            <a:avLst/>
          </a:prstGeom>
        </p:spPr>
      </p:pic>
      <p:pic>
        <p:nvPicPr>
          <p:cNvPr id="10" name="Picture 3">
            <a:extLst>
              <a:ext uri="{FF2B5EF4-FFF2-40B4-BE49-F238E27FC236}">
                <a16:creationId xmlns:a16="http://schemas.microsoft.com/office/drawing/2014/main" id="{7EC4CAA7-285B-9C00-D7A5-C37443F2AE1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369" r="4143" b="11520"/>
          <a:stretch>
            <a:fillRect/>
          </a:stretch>
        </p:blipFill>
        <p:spPr bwMode="auto">
          <a:xfrm>
            <a:off x="7600302" y="4274330"/>
            <a:ext cx="4194278" cy="669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a:extLst>
              <a:ext uri="{FF2B5EF4-FFF2-40B4-BE49-F238E27FC236}">
                <a16:creationId xmlns:a16="http://schemas.microsoft.com/office/drawing/2014/main" id="{AF956B06-74B7-24E9-C29E-25AC90FF600D}"/>
              </a:ext>
            </a:extLst>
          </p:cNvPr>
          <p:cNvSpPr txBox="1"/>
          <p:nvPr/>
        </p:nvSpPr>
        <p:spPr>
          <a:xfrm>
            <a:off x="145068" y="102066"/>
            <a:ext cx="6512477" cy="461665"/>
          </a:xfrm>
          <a:prstGeom prst="rect">
            <a:avLst/>
          </a:prstGeom>
          <a:noFill/>
        </p:spPr>
        <p:txBody>
          <a:bodyPr wrap="square" rtlCol="0">
            <a:spAutoFit/>
          </a:bodyPr>
          <a:lstStyle/>
          <a:p>
            <a:r>
              <a:rPr lang="en-US" sz="2400" b="1" i="1" dirty="0">
                <a:solidFill>
                  <a:schemeClr val="accent2">
                    <a:lumMod val="75000"/>
                  </a:schemeClr>
                </a:solidFill>
                <a:effectLst>
                  <a:outerShdw blurRad="38100" dist="38100" dir="2700000" algn="tl">
                    <a:srgbClr val="000000">
                      <a:alpha val="43137"/>
                    </a:srgbClr>
                  </a:outerShdw>
                </a:effectLst>
                <a:latin typeface="Palatino Linotype" panose="02040502050505030304" pitchFamily="18" charset="0"/>
              </a:rPr>
              <a:t>Chapter 1: </a:t>
            </a:r>
            <a:r>
              <a:rPr lang="en-US" sz="2400" b="1" i="1" dirty="0">
                <a:solidFill>
                  <a:srgbClr val="0083BC"/>
                </a:solidFill>
                <a:effectLst>
                  <a:outerShdw blurRad="38100" dist="38100" dir="2700000" algn="tl">
                    <a:srgbClr val="000000">
                      <a:alpha val="43137"/>
                    </a:srgbClr>
                  </a:outerShdw>
                </a:effectLst>
                <a:latin typeface="Palatino Linotype" panose="02040502050505030304" pitchFamily="18" charset="0"/>
              </a:rPr>
              <a:t>Introduction to Organic Chemistry</a:t>
            </a:r>
            <a:endParaRPr lang="en-US" sz="2400" i="1" dirty="0">
              <a:solidFill>
                <a:srgbClr val="0083BC"/>
              </a:solidFill>
              <a:effectLst>
                <a:outerShdw blurRad="38100" dist="38100" dir="2700000" algn="tl">
                  <a:srgbClr val="000000">
                    <a:alpha val="43137"/>
                  </a:srgbClr>
                </a:outerShdw>
              </a:effectLst>
              <a:latin typeface="Palatino Linotype" panose="02040502050505030304" pitchFamily="18" charset="0"/>
            </a:endParaRPr>
          </a:p>
        </p:txBody>
      </p:sp>
      <p:sp>
        <p:nvSpPr>
          <p:cNvPr id="12" name="TextBox 11">
            <a:extLst>
              <a:ext uri="{FF2B5EF4-FFF2-40B4-BE49-F238E27FC236}">
                <a16:creationId xmlns:a16="http://schemas.microsoft.com/office/drawing/2014/main" id="{6FE8B6E9-545C-A535-9F64-D76466E1796E}"/>
              </a:ext>
            </a:extLst>
          </p:cNvPr>
          <p:cNvSpPr txBox="1"/>
          <p:nvPr/>
        </p:nvSpPr>
        <p:spPr>
          <a:xfrm>
            <a:off x="145069" y="1072088"/>
            <a:ext cx="3055150" cy="369332"/>
          </a:xfrm>
          <a:prstGeom prst="rect">
            <a:avLst/>
          </a:prstGeom>
          <a:noFill/>
        </p:spPr>
        <p:txBody>
          <a:bodyPr wrap="square" rtlCol="0">
            <a:spAutoFit/>
          </a:bodyPr>
          <a:lstStyle/>
          <a:p>
            <a:r>
              <a:rPr lang="en-US" b="1" i="1" dirty="0">
                <a:solidFill>
                  <a:schemeClr val="accent2">
                    <a:lumMod val="75000"/>
                  </a:schemeClr>
                </a:solidFill>
                <a:latin typeface="Palatino Linotype" panose="02040502050505030304" pitchFamily="18" charset="0"/>
              </a:rPr>
              <a:t>4.1. Orbitals Hybridization</a:t>
            </a:r>
          </a:p>
        </p:txBody>
      </p:sp>
    </p:spTree>
    <p:extLst>
      <p:ext uri="{BB962C8B-B14F-4D97-AF65-F5344CB8AC3E}">
        <p14:creationId xmlns:p14="http://schemas.microsoft.com/office/powerpoint/2010/main" val="27239697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85E76-EE83-2603-1EFC-DD05450AAD6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455D25E-4285-29E3-58F8-80C8E289985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272" t="24445" r="8272" b="25679"/>
          <a:stretch/>
        </p:blipFill>
        <p:spPr>
          <a:xfrm>
            <a:off x="10746297" y="127719"/>
            <a:ext cx="1284602" cy="767720"/>
          </a:xfrm>
          <a:prstGeom prst="rect">
            <a:avLst/>
          </a:prstGeom>
        </p:spPr>
      </p:pic>
      <p:cxnSp>
        <p:nvCxnSpPr>
          <p:cNvPr id="6" name="Straight Connector 5">
            <a:extLst>
              <a:ext uri="{FF2B5EF4-FFF2-40B4-BE49-F238E27FC236}">
                <a16:creationId xmlns:a16="http://schemas.microsoft.com/office/drawing/2014/main" id="{C96A5F0B-C7BA-9B3B-CEE6-7FEC38D09C6E}"/>
              </a:ext>
            </a:extLst>
          </p:cNvPr>
          <p:cNvCxnSpPr>
            <a:cxnSpLocks/>
          </p:cNvCxnSpPr>
          <p:nvPr/>
        </p:nvCxnSpPr>
        <p:spPr>
          <a:xfrm>
            <a:off x="176169" y="604007"/>
            <a:ext cx="8959442" cy="0"/>
          </a:xfrm>
          <a:prstGeom prst="line">
            <a:avLst/>
          </a:prstGeom>
          <a:ln w="38100">
            <a:solidFill>
              <a:srgbClr val="0083BC"/>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709C31AB-A4D3-780F-3EA2-13C7C0DC3756}"/>
              </a:ext>
            </a:extLst>
          </p:cNvPr>
          <p:cNvSpPr txBox="1"/>
          <p:nvPr/>
        </p:nvSpPr>
        <p:spPr>
          <a:xfrm>
            <a:off x="9512710" y="4424516"/>
            <a:ext cx="184731" cy="369332"/>
          </a:xfrm>
          <a:prstGeom prst="rect">
            <a:avLst/>
          </a:prstGeom>
          <a:noFill/>
        </p:spPr>
        <p:txBody>
          <a:bodyPr wrap="none" rtlCol="0">
            <a:spAutoFit/>
          </a:bodyPr>
          <a:lstStyle/>
          <a:p>
            <a:endParaRPr lang="x-none" dirty="0"/>
          </a:p>
        </p:txBody>
      </p:sp>
      <p:pic>
        <p:nvPicPr>
          <p:cNvPr id="21" name="Picture 20">
            <a:extLst>
              <a:ext uri="{FF2B5EF4-FFF2-40B4-BE49-F238E27FC236}">
                <a16:creationId xmlns:a16="http://schemas.microsoft.com/office/drawing/2014/main" id="{37AC96D9-69BC-494E-A051-A16C203A2E2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601" t="1830" r="6340" b="3268"/>
          <a:stretch/>
        </p:blipFill>
        <p:spPr>
          <a:xfrm flipH="1">
            <a:off x="11589545" y="6201269"/>
            <a:ext cx="602456" cy="656731"/>
          </a:xfrm>
          <a:prstGeom prst="rect">
            <a:avLst/>
          </a:prstGeom>
        </p:spPr>
      </p:pic>
      <p:sp>
        <p:nvSpPr>
          <p:cNvPr id="22" name="TextBox 21">
            <a:extLst>
              <a:ext uri="{FF2B5EF4-FFF2-40B4-BE49-F238E27FC236}">
                <a16:creationId xmlns:a16="http://schemas.microsoft.com/office/drawing/2014/main" id="{3BFF384B-DFEF-40BD-850D-5F9DA1E83EA3}"/>
              </a:ext>
            </a:extLst>
          </p:cNvPr>
          <p:cNvSpPr txBox="1"/>
          <p:nvPr/>
        </p:nvSpPr>
        <p:spPr>
          <a:xfrm>
            <a:off x="11686327" y="6357937"/>
            <a:ext cx="312907" cy="246221"/>
          </a:xfrm>
          <a:prstGeom prst="rect">
            <a:avLst/>
          </a:prstGeom>
          <a:noFill/>
        </p:spPr>
        <p:txBody>
          <a:bodyPr wrap="none" rtlCol="0">
            <a:spAutoFit/>
          </a:bodyPr>
          <a:lstStyle/>
          <a:p>
            <a:pPr algn="ctr"/>
            <a:r>
              <a:rPr lang="en-US" sz="1000" dirty="0">
                <a:solidFill>
                  <a:srgbClr val="0070C0"/>
                </a:solidFill>
                <a:latin typeface="Palatino Linotype" panose="02040502050505030304" pitchFamily="18" charset="0"/>
              </a:rPr>
              <a:t>15</a:t>
            </a:r>
          </a:p>
        </p:txBody>
      </p:sp>
      <p:sp>
        <p:nvSpPr>
          <p:cNvPr id="4" name="TextBox 3">
            <a:extLst>
              <a:ext uri="{FF2B5EF4-FFF2-40B4-BE49-F238E27FC236}">
                <a16:creationId xmlns:a16="http://schemas.microsoft.com/office/drawing/2014/main" id="{18552C1D-25D9-3E8C-EB36-2AB1C53CF9F9}"/>
              </a:ext>
            </a:extLst>
          </p:cNvPr>
          <p:cNvSpPr txBox="1"/>
          <p:nvPr/>
        </p:nvSpPr>
        <p:spPr>
          <a:xfrm>
            <a:off x="551367" y="1378532"/>
            <a:ext cx="5281374" cy="423962"/>
          </a:xfrm>
          <a:prstGeom prst="rect">
            <a:avLst/>
          </a:prstGeom>
          <a:noFill/>
        </p:spPr>
        <p:txBody>
          <a:bodyPr wrap="square" rtlCol="0">
            <a:spAutoFit/>
          </a:bodyPr>
          <a:lstStyle/>
          <a:p>
            <a:pPr>
              <a:lnSpc>
                <a:spcPct val="150000"/>
              </a:lnSpc>
            </a:pPr>
            <a:r>
              <a:rPr lang="en-US" sz="1600" b="1" i="1" dirty="0">
                <a:solidFill>
                  <a:srgbClr val="0070C0"/>
                </a:solidFill>
                <a:latin typeface="Palatino Linotype" panose="02040502050505030304" pitchFamily="18" charset="0"/>
              </a:rPr>
              <a:t>3) </a:t>
            </a:r>
            <a:r>
              <a:rPr lang="en-US" sz="1600" b="1" i="1" dirty="0" err="1">
                <a:solidFill>
                  <a:srgbClr val="0070C0"/>
                </a:solidFill>
                <a:latin typeface="Palatino Linotype" panose="02040502050505030304" pitchFamily="18" charset="0"/>
              </a:rPr>
              <a:t>sp</a:t>
            </a:r>
            <a:r>
              <a:rPr lang="en-US" sz="1600" b="1" dirty="0">
                <a:solidFill>
                  <a:srgbClr val="0070C0"/>
                </a:solidFill>
                <a:latin typeface="Palatino Linotype" panose="02040502050505030304" pitchFamily="18" charset="0"/>
              </a:rPr>
              <a:t>- Hybridization (in alkynes): </a:t>
            </a:r>
          </a:p>
        </p:txBody>
      </p:sp>
      <p:sp>
        <p:nvSpPr>
          <p:cNvPr id="2" name="TextBox 1">
            <a:extLst>
              <a:ext uri="{FF2B5EF4-FFF2-40B4-BE49-F238E27FC236}">
                <a16:creationId xmlns:a16="http://schemas.microsoft.com/office/drawing/2014/main" id="{F14FFE11-26AE-FE80-A331-0C5FB4B804F4}"/>
              </a:ext>
            </a:extLst>
          </p:cNvPr>
          <p:cNvSpPr txBox="1"/>
          <p:nvPr/>
        </p:nvSpPr>
        <p:spPr>
          <a:xfrm>
            <a:off x="845388" y="1710789"/>
            <a:ext cx="5513873" cy="2639953"/>
          </a:xfrm>
          <a:prstGeom prst="rect">
            <a:avLst/>
          </a:prstGeom>
          <a:noFill/>
        </p:spPr>
        <p:txBody>
          <a:bodyPr wrap="square" rtlCol="0">
            <a:spAutoFit/>
          </a:bodyPr>
          <a:lstStyle/>
          <a:p>
            <a:pPr marL="285750" indent="-285750" algn="just">
              <a:lnSpc>
                <a:spcPct val="150000"/>
              </a:lnSpc>
              <a:buFont typeface="Arial" panose="020B0604020202020204" pitchFamily="34" charset="0"/>
              <a:buChar char="•"/>
            </a:pPr>
            <a:r>
              <a:rPr lang="en-US" sz="1600" b="1" dirty="0">
                <a:latin typeface="Palatino Linotype" panose="02040502050505030304" pitchFamily="18" charset="0"/>
              </a:rPr>
              <a:t>A triple bond consists of the end-on overlap of two </a:t>
            </a:r>
            <a:r>
              <a:rPr lang="en-US" sz="1600" b="1" i="1" dirty="0" err="1">
                <a:latin typeface="Palatino Linotype" panose="02040502050505030304" pitchFamily="18" charset="0"/>
              </a:rPr>
              <a:t>sp</a:t>
            </a:r>
            <a:r>
              <a:rPr lang="en-US" sz="1600" b="1" dirty="0">
                <a:latin typeface="Palatino Linotype" panose="02040502050505030304" pitchFamily="18" charset="0"/>
              </a:rPr>
              <a:t>-hybrid orbitals to form a sigma (</a:t>
            </a:r>
            <a:r>
              <a:rPr lang="en-US" sz="1600" b="1" dirty="0">
                <a:latin typeface="Palatino Linotype" panose="02040502050505030304" pitchFamily="18" charset="0"/>
                <a:sym typeface="Symbol"/>
              </a:rPr>
              <a:t>)</a:t>
            </a:r>
            <a:r>
              <a:rPr lang="en-US" sz="1600" b="1" dirty="0">
                <a:latin typeface="Palatino Linotype" panose="02040502050505030304" pitchFamily="18" charset="0"/>
              </a:rPr>
              <a:t> bond and the lateral overlap of two sets of parallel-oriented </a:t>
            </a:r>
            <a:r>
              <a:rPr lang="en-US" sz="1600" b="1" i="1" dirty="0">
                <a:latin typeface="Palatino Linotype" panose="02040502050505030304" pitchFamily="18" charset="0"/>
              </a:rPr>
              <a:t>p</a:t>
            </a:r>
            <a:r>
              <a:rPr lang="en-US" sz="1600" b="1" dirty="0">
                <a:latin typeface="Palatino Linotype" panose="02040502050505030304" pitchFamily="18" charset="0"/>
              </a:rPr>
              <a:t> orbitals to form two mutually perpendicular (</a:t>
            </a:r>
            <a:r>
              <a:rPr lang="en-US" sz="1600" b="1" dirty="0">
                <a:latin typeface="Palatino Linotype" panose="02040502050505030304" pitchFamily="18" charset="0"/>
                <a:sym typeface="Symbol"/>
              </a:rPr>
              <a:t>)</a:t>
            </a:r>
            <a:r>
              <a:rPr lang="en-US" sz="1600" b="1" dirty="0">
                <a:latin typeface="Palatino Linotype" panose="02040502050505030304" pitchFamily="18" charset="0"/>
              </a:rPr>
              <a:t> bonds.</a:t>
            </a:r>
          </a:p>
          <a:p>
            <a:pPr marL="285750" indent="-285750" algn="just">
              <a:lnSpc>
                <a:spcPct val="150000"/>
              </a:lnSpc>
              <a:buFont typeface="Arial" panose="020B0604020202020204" pitchFamily="34" charset="0"/>
              <a:buChar char="•"/>
            </a:pPr>
            <a:r>
              <a:rPr lang="en-US" sz="1600" b="1" dirty="0">
                <a:latin typeface="Palatino Linotype" panose="02040502050505030304" pitchFamily="18" charset="0"/>
              </a:rPr>
              <a:t>The (</a:t>
            </a:r>
            <a:r>
              <a:rPr lang="en-US" sz="1600" b="1" dirty="0">
                <a:latin typeface="Palatino Linotype" panose="02040502050505030304" pitchFamily="18" charset="0"/>
                <a:sym typeface="Symbol"/>
              </a:rPr>
              <a:t>) </a:t>
            </a:r>
            <a:r>
              <a:rPr lang="en-US" sz="1600" b="1" dirty="0">
                <a:latin typeface="Palatino Linotype" panose="02040502050505030304" pitchFamily="18" charset="0"/>
              </a:rPr>
              <a:t>bond’s length in unsaturated hydrocarbons (alkynes) is approximately equal to (</a:t>
            </a:r>
            <a:r>
              <a:rPr lang="en-US" sz="1600" b="1" dirty="0">
                <a:solidFill>
                  <a:schemeClr val="accent1"/>
                </a:solidFill>
                <a:latin typeface="Palatino Linotype" panose="02040502050505030304" pitchFamily="18" charset="0"/>
              </a:rPr>
              <a:t>1.20 °A</a:t>
            </a:r>
            <a:r>
              <a:rPr lang="en-US" sz="1600" b="1" dirty="0">
                <a:latin typeface="Palatino Linotype" panose="02040502050505030304" pitchFamily="18" charset="0"/>
              </a:rPr>
              <a:t>).</a:t>
            </a:r>
          </a:p>
        </p:txBody>
      </p:sp>
      <p:pic>
        <p:nvPicPr>
          <p:cNvPr id="7" name="Picture 2">
            <a:extLst>
              <a:ext uri="{FF2B5EF4-FFF2-40B4-BE49-F238E27FC236}">
                <a16:creationId xmlns:a16="http://schemas.microsoft.com/office/drawing/2014/main" id="{BB54C39A-F2EB-E612-EC19-5F90DE5170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9377" t="2036" r="2975" b="4213"/>
          <a:stretch>
            <a:fillRect/>
          </a:stretch>
        </p:blipFill>
        <p:spPr bwMode="auto">
          <a:xfrm>
            <a:off x="7142882" y="1378532"/>
            <a:ext cx="4748128" cy="50424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a:extLst>
              <a:ext uri="{FF2B5EF4-FFF2-40B4-BE49-F238E27FC236}">
                <a16:creationId xmlns:a16="http://schemas.microsoft.com/office/drawing/2014/main" id="{D7C7FC91-1AA6-D50B-2917-49B813C4E318}"/>
              </a:ext>
            </a:extLst>
          </p:cNvPr>
          <p:cNvSpPr txBox="1"/>
          <p:nvPr/>
        </p:nvSpPr>
        <p:spPr>
          <a:xfrm>
            <a:off x="145068" y="102066"/>
            <a:ext cx="6512477" cy="461665"/>
          </a:xfrm>
          <a:prstGeom prst="rect">
            <a:avLst/>
          </a:prstGeom>
          <a:noFill/>
        </p:spPr>
        <p:txBody>
          <a:bodyPr wrap="square" rtlCol="0">
            <a:spAutoFit/>
          </a:bodyPr>
          <a:lstStyle/>
          <a:p>
            <a:r>
              <a:rPr lang="en-US" sz="2400" b="1" i="1" dirty="0">
                <a:solidFill>
                  <a:schemeClr val="accent2">
                    <a:lumMod val="75000"/>
                  </a:schemeClr>
                </a:solidFill>
                <a:effectLst>
                  <a:outerShdw blurRad="38100" dist="38100" dir="2700000" algn="tl">
                    <a:srgbClr val="000000">
                      <a:alpha val="43137"/>
                    </a:srgbClr>
                  </a:outerShdw>
                </a:effectLst>
                <a:latin typeface="Palatino Linotype" panose="02040502050505030304" pitchFamily="18" charset="0"/>
              </a:rPr>
              <a:t>Chapter 1: </a:t>
            </a:r>
            <a:r>
              <a:rPr lang="en-US" sz="2400" b="1" i="1" dirty="0">
                <a:solidFill>
                  <a:srgbClr val="0083BC"/>
                </a:solidFill>
                <a:effectLst>
                  <a:outerShdw blurRad="38100" dist="38100" dir="2700000" algn="tl">
                    <a:srgbClr val="000000">
                      <a:alpha val="43137"/>
                    </a:srgbClr>
                  </a:outerShdw>
                </a:effectLst>
                <a:latin typeface="Palatino Linotype" panose="02040502050505030304" pitchFamily="18" charset="0"/>
              </a:rPr>
              <a:t>Introduction to Organic Chemistry</a:t>
            </a:r>
            <a:endParaRPr lang="en-US" sz="2400" i="1" dirty="0">
              <a:solidFill>
                <a:srgbClr val="0083BC"/>
              </a:solidFill>
              <a:effectLst>
                <a:outerShdw blurRad="38100" dist="38100" dir="2700000" algn="tl">
                  <a:srgbClr val="000000">
                    <a:alpha val="43137"/>
                  </a:srgbClr>
                </a:outerShdw>
              </a:effectLst>
              <a:latin typeface="Palatino Linotype" panose="02040502050505030304" pitchFamily="18" charset="0"/>
            </a:endParaRPr>
          </a:p>
        </p:txBody>
      </p:sp>
      <p:sp>
        <p:nvSpPr>
          <p:cNvPr id="12" name="TextBox 11">
            <a:extLst>
              <a:ext uri="{FF2B5EF4-FFF2-40B4-BE49-F238E27FC236}">
                <a16:creationId xmlns:a16="http://schemas.microsoft.com/office/drawing/2014/main" id="{23C33D70-3B15-A201-0A45-FAD4B67BEAFE}"/>
              </a:ext>
            </a:extLst>
          </p:cNvPr>
          <p:cNvSpPr txBox="1"/>
          <p:nvPr/>
        </p:nvSpPr>
        <p:spPr>
          <a:xfrm>
            <a:off x="145069" y="1072088"/>
            <a:ext cx="3055150" cy="369332"/>
          </a:xfrm>
          <a:prstGeom prst="rect">
            <a:avLst/>
          </a:prstGeom>
          <a:noFill/>
        </p:spPr>
        <p:txBody>
          <a:bodyPr wrap="square" rtlCol="0">
            <a:spAutoFit/>
          </a:bodyPr>
          <a:lstStyle/>
          <a:p>
            <a:r>
              <a:rPr lang="en-US" b="1" i="1" dirty="0">
                <a:solidFill>
                  <a:schemeClr val="accent2">
                    <a:lumMod val="75000"/>
                  </a:schemeClr>
                </a:solidFill>
                <a:latin typeface="Palatino Linotype" panose="02040502050505030304" pitchFamily="18" charset="0"/>
              </a:rPr>
              <a:t>4.1. Orbitals Hybridization</a:t>
            </a:r>
          </a:p>
        </p:txBody>
      </p:sp>
      <p:sp>
        <p:nvSpPr>
          <p:cNvPr id="13" name="TextBox 12">
            <a:extLst>
              <a:ext uri="{FF2B5EF4-FFF2-40B4-BE49-F238E27FC236}">
                <a16:creationId xmlns:a16="http://schemas.microsoft.com/office/drawing/2014/main" id="{A7BF775D-E2E6-44BF-C031-4B7005B2C31D}"/>
              </a:ext>
            </a:extLst>
          </p:cNvPr>
          <p:cNvSpPr txBox="1"/>
          <p:nvPr/>
        </p:nvSpPr>
        <p:spPr>
          <a:xfrm>
            <a:off x="145069" y="709053"/>
            <a:ext cx="5160550" cy="400110"/>
          </a:xfrm>
          <a:prstGeom prst="rect">
            <a:avLst/>
          </a:prstGeom>
          <a:noFill/>
        </p:spPr>
        <p:txBody>
          <a:bodyPr wrap="square" rtlCol="0">
            <a:spAutoFit/>
          </a:bodyPr>
          <a:lstStyle/>
          <a:p>
            <a:r>
              <a:rPr lang="en-US" sz="2000" b="1" u="sng" dirty="0">
                <a:solidFill>
                  <a:schemeClr val="accent2">
                    <a:lumMod val="75000"/>
                  </a:schemeClr>
                </a:solidFill>
                <a:latin typeface="Palatino Linotype" panose="02040502050505030304" pitchFamily="18" charset="0"/>
              </a:rPr>
              <a:t>4. Hybridization and Molecular Geometry</a:t>
            </a:r>
          </a:p>
        </p:txBody>
      </p:sp>
    </p:spTree>
    <p:extLst>
      <p:ext uri="{BB962C8B-B14F-4D97-AF65-F5344CB8AC3E}">
        <p14:creationId xmlns:p14="http://schemas.microsoft.com/office/powerpoint/2010/main" val="25585112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B6C6E-7F70-C83C-92FD-74AADE0EBE9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FBE9663-0292-B56C-AD2D-7F64518C878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272" t="24445" r="8272" b="25679"/>
          <a:stretch/>
        </p:blipFill>
        <p:spPr>
          <a:xfrm>
            <a:off x="10746297" y="127719"/>
            <a:ext cx="1284602" cy="767720"/>
          </a:xfrm>
          <a:prstGeom prst="rect">
            <a:avLst/>
          </a:prstGeom>
        </p:spPr>
      </p:pic>
      <p:cxnSp>
        <p:nvCxnSpPr>
          <p:cNvPr id="6" name="Straight Connector 5">
            <a:extLst>
              <a:ext uri="{FF2B5EF4-FFF2-40B4-BE49-F238E27FC236}">
                <a16:creationId xmlns:a16="http://schemas.microsoft.com/office/drawing/2014/main" id="{D2290159-0F57-55A4-4E0C-28684CD3BE81}"/>
              </a:ext>
            </a:extLst>
          </p:cNvPr>
          <p:cNvCxnSpPr>
            <a:cxnSpLocks/>
          </p:cNvCxnSpPr>
          <p:nvPr/>
        </p:nvCxnSpPr>
        <p:spPr>
          <a:xfrm>
            <a:off x="176169" y="604007"/>
            <a:ext cx="8959442" cy="0"/>
          </a:xfrm>
          <a:prstGeom prst="line">
            <a:avLst/>
          </a:prstGeom>
          <a:ln w="38100">
            <a:solidFill>
              <a:srgbClr val="0083BC"/>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D4CF980A-6381-92E4-39E2-CE34CEE57950}"/>
              </a:ext>
            </a:extLst>
          </p:cNvPr>
          <p:cNvSpPr txBox="1"/>
          <p:nvPr/>
        </p:nvSpPr>
        <p:spPr>
          <a:xfrm>
            <a:off x="63829" y="1191423"/>
            <a:ext cx="6705681" cy="1162562"/>
          </a:xfrm>
          <a:prstGeom prst="rect">
            <a:avLst/>
          </a:prstGeom>
          <a:noFill/>
        </p:spPr>
        <p:txBody>
          <a:bodyPr wrap="square" rtlCol="0">
            <a:spAutoFit/>
          </a:bodyPr>
          <a:lstStyle/>
          <a:p>
            <a:pPr algn="just">
              <a:lnSpc>
                <a:spcPct val="150000"/>
              </a:lnSpc>
            </a:pPr>
            <a:endParaRPr lang="en-US" sz="1600" b="1" dirty="0">
              <a:latin typeface="Palatino Linotype" panose="02040502050505030304" pitchFamily="18" charset="0"/>
            </a:endParaRPr>
          </a:p>
          <a:p>
            <a:pPr lvl="2">
              <a:lnSpc>
                <a:spcPct val="150000"/>
              </a:lnSpc>
            </a:pPr>
            <a:endParaRPr lang="en-US" sz="1600" b="1" dirty="0">
              <a:latin typeface="Palatino Linotype" panose="02040502050505030304" pitchFamily="18" charset="0"/>
            </a:endParaRPr>
          </a:p>
          <a:p>
            <a:pPr marL="1200150" lvl="2" indent="-285750">
              <a:lnSpc>
                <a:spcPct val="150000"/>
              </a:lnSpc>
              <a:buFont typeface="Wingdings" panose="05000000000000000000" pitchFamily="2" charset="2"/>
              <a:buChar char="§"/>
            </a:pPr>
            <a:endParaRPr lang="en-US" sz="1600" b="1" dirty="0">
              <a:latin typeface="Palatino Linotype" panose="02040502050505030304" pitchFamily="18" charset="0"/>
            </a:endParaRPr>
          </a:p>
        </p:txBody>
      </p:sp>
      <p:sp>
        <p:nvSpPr>
          <p:cNvPr id="17" name="TextBox 16">
            <a:extLst>
              <a:ext uri="{FF2B5EF4-FFF2-40B4-BE49-F238E27FC236}">
                <a16:creationId xmlns:a16="http://schemas.microsoft.com/office/drawing/2014/main" id="{AE73C16E-1935-30A7-9836-99F43EE53AF3}"/>
              </a:ext>
            </a:extLst>
          </p:cNvPr>
          <p:cNvSpPr txBox="1"/>
          <p:nvPr/>
        </p:nvSpPr>
        <p:spPr>
          <a:xfrm>
            <a:off x="9512710" y="4424516"/>
            <a:ext cx="184731" cy="369332"/>
          </a:xfrm>
          <a:prstGeom prst="rect">
            <a:avLst/>
          </a:prstGeom>
          <a:noFill/>
        </p:spPr>
        <p:txBody>
          <a:bodyPr wrap="none" rtlCol="0">
            <a:spAutoFit/>
          </a:bodyPr>
          <a:lstStyle/>
          <a:p>
            <a:endParaRPr lang="x-none" dirty="0"/>
          </a:p>
        </p:txBody>
      </p:sp>
      <p:sp>
        <p:nvSpPr>
          <p:cNvPr id="16" name="TextBox 15">
            <a:extLst>
              <a:ext uri="{FF2B5EF4-FFF2-40B4-BE49-F238E27FC236}">
                <a16:creationId xmlns:a16="http://schemas.microsoft.com/office/drawing/2014/main" id="{53276577-EE97-2AAB-2512-702BB65DE386}"/>
              </a:ext>
            </a:extLst>
          </p:cNvPr>
          <p:cNvSpPr txBox="1"/>
          <p:nvPr/>
        </p:nvSpPr>
        <p:spPr>
          <a:xfrm>
            <a:off x="374007" y="4688358"/>
            <a:ext cx="3557023" cy="1815882"/>
          </a:xfrm>
          <a:prstGeom prst="rect">
            <a:avLst/>
          </a:prstGeom>
          <a:noFill/>
        </p:spPr>
        <p:txBody>
          <a:bodyPr wrap="square" rtlCol="0">
            <a:spAutoFit/>
          </a:bodyPr>
          <a:lstStyle/>
          <a:p>
            <a:pPr marL="285750" indent="-285750">
              <a:buFont typeface="Arial" panose="020B0604020202020204" pitchFamily="34" charset="0"/>
              <a:buChar char="•"/>
            </a:pPr>
            <a:r>
              <a:rPr lang="en-US" sz="1600" b="1" dirty="0">
                <a:latin typeface="Palatino Linotype" panose="02040502050505030304" pitchFamily="18" charset="0"/>
              </a:rPr>
              <a:t>Molecule name: </a:t>
            </a:r>
            <a:r>
              <a:rPr lang="en-US" sz="1600" b="1" dirty="0">
                <a:solidFill>
                  <a:srgbClr val="0070C0"/>
                </a:solidFill>
                <a:latin typeface="Palatino Linotype" panose="02040502050505030304" pitchFamily="18" charset="0"/>
              </a:rPr>
              <a:t>Ethane (Alkane)</a:t>
            </a:r>
          </a:p>
          <a:p>
            <a:pPr marL="285750" indent="-285750">
              <a:buFont typeface="Arial" panose="020B0604020202020204" pitchFamily="34" charset="0"/>
              <a:buChar char="•"/>
            </a:pPr>
            <a:r>
              <a:rPr lang="en-US" sz="1600" b="1" dirty="0">
                <a:latin typeface="Palatino Linotype" panose="02040502050505030304" pitchFamily="18" charset="0"/>
              </a:rPr>
              <a:t>Molecular formula: </a:t>
            </a:r>
            <a:r>
              <a:rPr lang="en-US" sz="1600" b="1" dirty="0">
                <a:solidFill>
                  <a:srgbClr val="0070C0"/>
                </a:solidFill>
                <a:latin typeface="Palatino Linotype" panose="02040502050505030304" pitchFamily="18" charset="0"/>
              </a:rPr>
              <a:t>C</a:t>
            </a:r>
            <a:r>
              <a:rPr lang="en-US" sz="1600" b="1" baseline="-25000" dirty="0">
                <a:solidFill>
                  <a:srgbClr val="0070C0"/>
                </a:solidFill>
                <a:latin typeface="Palatino Linotype" panose="02040502050505030304" pitchFamily="18" charset="0"/>
              </a:rPr>
              <a:t>2</a:t>
            </a:r>
            <a:r>
              <a:rPr lang="en-US" sz="1600" b="1" dirty="0">
                <a:solidFill>
                  <a:srgbClr val="0070C0"/>
                </a:solidFill>
                <a:latin typeface="Palatino Linotype" panose="02040502050505030304" pitchFamily="18" charset="0"/>
              </a:rPr>
              <a:t>H</a:t>
            </a:r>
            <a:r>
              <a:rPr lang="en-US" sz="1600" b="1" baseline="-25000" dirty="0">
                <a:solidFill>
                  <a:srgbClr val="0070C0"/>
                </a:solidFill>
                <a:latin typeface="Palatino Linotype" panose="02040502050505030304" pitchFamily="18" charset="0"/>
              </a:rPr>
              <a:t>6</a:t>
            </a:r>
          </a:p>
          <a:p>
            <a:pPr marL="285750" indent="-285750">
              <a:buFont typeface="Arial" panose="020B0604020202020204" pitchFamily="34" charset="0"/>
              <a:buChar char="•"/>
            </a:pPr>
            <a:r>
              <a:rPr lang="en-US" sz="1600" b="1" dirty="0">
                <a:latin typeface="Palatino Linotype" panose="02040502050505030304" pitchFamily="18" charset="0"/>
              </a:rPr>
              <a:t>Hybridization type: </a:t>
            </a:r>
            <a:r>
              <a:rPr lang="en-US" sz="1600" b="1" i="1" dirty="0">
                <a:solidFill>
                  <a:srgbClr val="0070C0"/>
                </a:solidFill>
                <a:latin typeface="Palatino Linotype" panose="02040502050505030304" pitchFamily="18" charset="0"/>
              </a:rPr>
              <a:t>sp</a:t>
            </a:r>
            <a:r>
              <a:rPr lang="en-US" sz="1600" b="1" baseline="30000" dirty="0">
                <a:solidFill>
                  <a:srgbClr val="0070C0"/>
                </a:solidFill>
                <a:latin typeface="Palatino Linotype" panose="02040502050505030304" pitchFamily="18" charset="0"/>
              </a:rPr>
              <a:t>3</a:t>
            </a:r>
          </a:p>
          <a:p>
            <a:pPr marL="285750" indent="-285750">
              <a:buFont typeface="Arial" panose="020B0604020202020204" pitchFamily="34" charset="0"/>
              <a:buChar char="•"/>
            </a:pPr>
            <a:r>
              <a:rPr lang="en-US" sz="1600" b="1" dirty="0">
                <a:latin typeface="Palatino Linotype" panose="02040502050505030304" pitchFamily="18" charset="0"/>
              </a:rPr>
              <a:t>Bond type: </a:t>
            </a:r>
            <a:r>
              <a:rPr lang="en-US" sz="1600" b="1" dirty="0">
                <a:solidFill>
                  <a:srgbClr val="0070C0"/>
                </a:solidFill>
                <a:latin typeface="Palatino Linotype" panose="02040502050505030304" pitchFamily="18" charset="0"/>
              </a:rPr>
              <a:t>single sigma (𝜎) bond</a:t>
            </a:r>
          </a:p>
          <a:p>
            <a:pPr marL="285750" indent="-285750">
              <a:buFont typeface="Arial" panose="020B0604020202020204" pitchFamily="34" charset="0"/>
              <a:buChar char="•"/>
            </a:pPr>
            <a:r>
              <a:rPr lang="en-US" sz="1600" b="1" dirty="0">
                <a:latin typeface="Palatino Linotype" panose="02040502050505030304" pitchFamily="18" charset="0"/>
              </a:rPr>
              <a:t>Molecular geometry: </a:t>
            </a:r>
            <a:r>
              <a:rPr lang="en-US" sz="1600" b="1" dirty="0">
                <a:solidFill>
                  <a:srgbClr val="0070C0"/>
                </a:solidFill>
                <a:latin typeface="Palatino Linotype" panose="02040502050505030304" pitchFamily="18" charset="0"/>
              </a:rPr>
              <a:t>Tetrahedral</a:t>
            </a:r>
          </a:p>
          <a:p>
            <a:pPr marL="285750" indent="-285750">
              <a:buFont typeface="Arial" panose="020B0604020202020204" pitchFamily="34" charset="0"/>
              <a:buChar char="•"/>
            </a:pPr>
            <a:r>
              <a:rPr lang="en-US" sz="1600" b="1" dirty="0">
                <a:latin typeface="Palatino Linotype" panose="02040502050505030304" pitchFamily="18" charset="0"/>
              </a:rPr>
              <a:t>Bond Angle: </a:t>
            </a:r>
            <a:r>
              <a:rPr lang="en-US" sz="1600" b="1" dirty="0">
                <a:solidFill>
                  <a:srgbClr val="0070C0"/>
                </a:solidFill>
                <a:latin typeface="Palatino Linotype" panose="02040502050505030304" pitchFamily="18" charset="0"/>
              </a:rPr>
              <a:t>109.5°</a:t>
            </a:r>
          </a:p>
          <a:p>
            <a:pPr marL="285750" indent="-285750">
              <a:buFont typeface="Arial" panose="020B0604020202020204" pitchFamily="34" charset="0"/>
              <a:buChar char="•"/>
            </a:pPr>
            <a:r>
              <a:rPr lang="en-US" sz="1600" b="1" dirty="0">
                <a:latin typeface="Palatino Linotype" panose="02040502050505030304" pitchFamily="18" charset="0"/>
              </a:rPr>
              <a:t>Bond Length:  </a:t>
            </a:r>
            <a:r>
              <a:rPr lang="en-US" sz="1600" b="1" dirty="0">
                <a:solidFill>
                  <a:srgbClr val="0070C0"/>
                </a:solidFill>
                <a:latin typeface="Palatino Linotype" panose="02040502050505030304" pitchFamily="18" charset="0"/>
              </a:rPr>
              <a:t>1.54°A</a:t>
            </a:r>
            <a:endParaRPr lang="en-US" sz="1600" b="1" dirty="0">
              <a:latin typeface="Palatino Linotype" panose="02040502050505030304" pitchFamily="18" charset="0"/>
            </a:endParaRPr>
          </a:p>
        </p:txBody>
      </p:sp>
      <p:pic>
        <p:nvPicPr>
          <p:cNvPr id="3" name="Picture 2">
            <a:extLst>
              <a:ext uri="{FF2B5EF4-FFF2-40B4-BE49-F238E27FC236}">
                <a16:creationId xmlns:a16="http://schemas.microsoft.com/office/drawing/2014/main" id="{9F81F248-98C3-B10B-6B72-9BF7EAB0D0EA}"/>
              </a:ext>
            </a:extLst>
          </p:cNvPr>
          <p:cNvPicPr>
            <a:picLocks noChangeAspect="1"/>
          </p:cNvPicPr>
          <p:nvPr/>
        </p:nvPicPr>
        <p:blipFill>
          <a:blip r:embed="rId3"/>
          <a:stretch>
            <a:fillRect/>
          </a:stretch>
        </p:blipFill>
        <p:spPr>
          <a:xfrm>
            <a:off x="864874" y="1534516"/>
            <a:ext cx="2343150" cy="3063240"/>
          </a:xfrm>
          <a:prstGeom prst="rect">
            <a:avLst/>
          </a:prstGeom>
        </p:spPr>
      </p:pic>
      <p:sp>
        <p:nvSpPr>
          <p:cNvPr id="4" name="TextBox 3">
            <a:extLst>
              <a:ext uri="{FF2B5EF4-FFF2-40B4-BE49-F238E27FC236}">
                <a16:creationId xmlns:a16="http://schemas.microsoft.com/office/drawing/2014/main" id="{6C42B68A-6656-BF67-586C-77D5C627FFB1}"/>
              </a:ext>
            </a:extLst>
          </p:cNvPr>
          <p:cNvSpPr txBox="1"/>
          <p:nvPr/>
        </p:nvSpPr>
        <p:spPr>
          <a:xfrm>
            <a:off x="4169139" y="4688358"/>
            <a:ext cx="3557023" cy="2062103"/>
          </a:xfrm>
          <a:prstGeom prst="rect">
            <a:avLst/>
          </a:prstGeom>
          <a:noFill/>
        </p:spPr>
        <p:txBody>
          <a:bodyPr wrap="square" rtlCol="0">
            <a:spAutoFit/>
          </a:bodyPr>
          <a:lstStyle/>
          <a:p>
            <a:pPr marL="285750" indent="-285750">
              <a:buFont typeface="Arial" panose="020B0604020202020204" pitchFamily="34" charset="0"/>
              <a:buChar char="•"/>
            </a:pPr>
            <a:r>
              <a:rPr lang="en-US" sz="1600" b="1" dirty="0">
                <a:latin typeface="Palatino Linotype" panose="02040502050505030304" pitchFamily="18" charset="0"/>
              </a:rPr>
              <a:t>Molecule name: </a:t>
            </a:r>
            <a:r>
              <a:rPr lang="en-US" sz="1600" b="1" dirty="0">
                <a:solidFill>
                  <a:srgbClr val="0070C0"/>
                </a:solidFill>
                <a:latin typeface="Palatino Linotype" panose="02040502050505030304" pitchFamily="18" charset="0"/>
              </a:rPr>
              <a:t>Ethene (Alkene) </a:t>
            </a:r>
          </a:p>
          <a:p>
            <a:pPr marL="285750" indent="-285750">
              <a:buFont typeface="Arial" panose="020B0604020202020204" pitchFamily="34" charset="0"/>
              <a:buChar char="•"/>
            </a:pPr>
            <a:r>
              <a:rPr lang="en-US" sz="1600" b="1" dirty="0">
                <a:latin typeface="Palatino Linotype" panose="02040502050505030304" pitchFamily="18" charset="0"/>
              </a:rPr>
              <a:t>Molecular formula: </a:t>
            </a:r>
            <a:r>
              <a:rPr lang="en-US" sz="1600" b="1" dirty="0">
                <a:solidFill>
                  <a:srgbClr val="0070C0"/>
                </a:solidFill>
                <a:latin typeface="Palatino Linotype" panose="02040502050505030304" pitchFamily="18" charset="0"/>
              </a:rPr>
              <a:t>C</a:t>
            </a:r>
            <a:r>
              <a:rPr lang="en-US" sz="1600" b="1" baseline="-25000" dirty="0">
                <a:solidFill>
                  <a:srgbClr val="0070C0"/>
                </a:solidFill>
                <a:latin typeface="Palatino Linotype" panose="02040502050505030304" pitchFamily="18" charset="0"/>
              </a:rPr>
              <a:t>2</a:t>
            </a:r>
            <a:r>
              <a:rPr lang="en-US" sz="1600" b="1" dirty="0">
                <a:solidFill>
                  <a:srgbClr val="0070C0"/>
                </a:solidFill>
                <a:latin typeface="Palatino Linotype" panose="02040502050505030304" pitchFamily="18" charset="0"/>
              </a:rPr>
              <a:t>H</a:t>
            </a:r>
            <a:r>
              <a:rPr lang="en-US" sz="1600" b="1" baseline="-25000" dirty="0">
                <a:solidFill>
                  <a:srgbClr val="0070C0"/>
                </a:solidFill>
                <a:latin typeface="Palatino Linotype" panose="02040502050505030304" pitchFamily="18" charset="0"/>
              </a:rPr>
              <a:t>4</a:t>
            </a:r>
          </a:p>
          <a:p>
            <a:pPr marL="285750" indent="-285750">
              <a:buFont typeface="Arial" panose="020B0604020202020204" pitchFamily="34" charset="0"/>
              <a:buChar char="•"/>
            </a:pPr>
            <a:r>
              <a:rPr lang="en-US" sz="1600" b="1" dirty="0">
                <a:latin typeface="Palatino Linotype" panose="02040502050505030304" pitchFamily="18" charset="0"/>
              </a:rPr>
              <a:t>Hybridization type: </a:t>
            </a:r>
            <a:r>
              <a:rPr lang="en-US" sz="1600" b="1" i="1" dirty="0">
                <a:solidFill>
                  <a:srgbClr val="0070C0"/>
                </a:solidFill>
                <a:latin typeface="Palatino Linotype" panose="02040502050505030304" pitchFamily="18" charset="0"/>
              </a:rPr>
              <a:t>sp</a:t>
            </a:r>
            <a:r>
              <a:rPr lang="en-US" sz="1600" b="1" i="1" baseline="30000" dirty="0">
                <a:solidFill>
                  <a:srgbClr val="0070C0"/>
                </a:solidFill>
                <a:latin typeface="Palatino Linotype" panose="02040502050505030304" pitchFamily="18" charset="0"/>
              </a:rPr>
              <a:t>2</a:t>
            </a:r>
          </a:p>
          <a:p>
            <a:pPr marL="285750" indent="-285750">
              <a:buFont typeface="Arial" panose="020B0604020202020204" pitchFamily="34" charset="0"/>
              <a:buChar char="•"/>
            </a:pPr>
            <a:r>
              <a:rPr lang="en-US" sz="1600" b="1" dirty="0">
                <a:latin typeface="Palatino Linotype" panose="02040502050505030304" pitchFamily="18" charset="0"/>
              </a:rPr>
              <a:t>Bond type: </a:t>
            </a:r>
            <a:r>
              <a:rPr lang="en-US" sz="1600" b="1" dirty="0">
                <a:solidFill>
                  <a:srgbClr val="0070C0"/>
                </a:solidFill>
                <a:latin typeface="Palatino Linotype" panose="02040502050505030304" pitchFamily="18" charset="0"/>
              </a:rPr>
              <a:t>single sigma (𝜎) bond and one (𝜋) bond</a:t>
            </a:r>
          </a:p>
          <a:p>
            <a:pPr marL="285750" indent="-285750">
              <a:buFont typeface="Arial" panose="020B0604020202020204" pitchFamily="34" charset="0"/>
              <a:buChar char="•"/>
            </a:pPr>
            <a:r>
              <a:rPr lang="en-US" sz="1600" b="1" dirty="0">
                <a:latin typeface="Palatino Linotype" panose="02040502050505030304" pitchFamily="18" charset="0"/>
              </a:rPr>
              <a:t>Molecular geometry: </a:t>
            </a:r>
            <a:r>
              <a:rPr lang="en-US" sz="1600" b="1" dirty="0">
                <a:solidFill>
                  <a:srgbClr val="0070C0"/>
                </a:solidFill>
                <a:latin typeface="Palatino Linotype" panose="02040502050505030304" pitchFamily="18" charset="0"/>
              </a:rPr>
              <a:t>trigonal planar </a:t>
            </a:r>
            <a:r>
              <a:rPr lang="en-US" sz="1600" b="1" dirty="0">
                <a:latin typeface="Palatino Linotype" panose="02040502050505030304" pitchFamily="18" charset="0"/>
              </a:rPr>
              <a:t>Bond Angle: </a:t>
            </a:r>
            <a:r>
              <a:rPr lang="en-US" sz="1600" b="1" dirty="0">
                <a:solidFill>
                  <a:srgbClr val="0070C0"/>
                </a:solidFill>
                <a:latin typeface="Palatino Linotype" panose="02040502050505030304" pitchFamily="18" charset="0"/>
              </a:rPr>
              <a:t>120°</a:t>
            </a:r>
          </a:p>
          <a:p>
            <a:pPr marL="285750" indent="-285750">
              <a:buFont typeface="Arial" panose="020B0604020202020204" pitchFamily="34" charset="0"/>
              <a:buChar char="•"/>
            </a:pPr>
            <a:r>
              <a:rPr lang="en-US" sz="1600" b="1" dirty="0">
                <a:latin typeface="Palatino Linotype" panose="02040502050505030304" pitchFamily="18" charset="0"/>
              </a:rPr>
              <a:t>Bond Length:  </a:t>
            </a:r>
            <a:r>
              <a:rPr lang="en-US" sz="1600" b="1" dirty="0">
                <a:solidFill>
                  <a:srgbClr val="0070C0"/>
                </a:solidFill>
                <a:latin typeface="Palatino Linotype" panose="02040502050505030304" pitchFamily="18" charset="0"/>
              </a:rPr>
              <a:t>1.34°A</a:t>
            </a:r>
            <a:endParaRPr lang="en-US" sz="1600" b="1" dirty="0">
              <a:latin typeface="Palatino Linotype" panose="02040502050505030304" pitchFamily="18" charset="0"/>
            </a:endParaRPr>
          </a:p>
        </p:txBody>
      </p:sp>
      <p:pic>
        <p:nvPicPr>
          <p:cNvPr id="7" name="Picture 6">
            <a:extLst>
              <a:ext uri="{FF2B5EF4-FFF2-40B4-BE49-F238E27FC236}">
                <a16:creationId xmlns:a16="http://schemas.microsoft.com/office/drawing/2014/main" id="{25898FDB-42B2-872A-273B-7DCC68C0AA9A}"/>
              </a:ext>
            </a:extLst>
          </p:cNvPr>
          <p:cNvPicPr>
            <a:picLocks noChangeAspect="1"/>
          </p:cNvPicPr>
          <p:nvPr/>
        </p:nvPicPr>
        <p:blipFill>
          <a:blip r:embed="rId4"/>
          <a:stretch>
            <a:fillRect/>
          </a:stretch>
        </p:blipFill>
        <p:spPr>
          <a:xfrm>
            <a:off x="4798935" y="1603096"/>
            <a:ext cx="2297430" cy="2926080"/>
          </a:xfrm>
          <a:prstGeom prst="rect">
            <a:avLst/>
          </a:prstGeom>
        </p:spPr>
      </p:pic>
      <p:sp>
        <p:nvSpPr>
          <p:cNvPr id="10" name="TextBox 9">
            <a:extLst>
              <a:ext uri="{FF2B5EF4-FFF2-40B4-BE49-F238E27FC236}">
                <a16:creationId xmlns:a16="http://schemas.microsoft.com/office/drawing/2014/main" id="{785F3780-9D89-EB4D-B098-0247D2E73E40}"/>
              </a:ext>
            </a:extLst>
          </p:cNvPr>
          <p:cNvSpPr txBox="1"/>
          <p:nvPr/>
        </p:nvSpPr>
        <p:spPr>
          <a:xfrm>
            <a:off x="7918929" y="4688358"/>
            <a:ext cx="3557023" cy="2062103"/>
          </a:xfrm>
          <a:prstGeom prst="rect">
            <a:avLst/>
          </a:prstGeom>
          <a:noFill/>
        </p:spPr>
        <p:txBody>
          <a:bodyPr wrap="square" rtlCol="0">
            <a:spAutoFit/>
          </a:bodyPr>
          <a:lstStyle/>
          <a:p>
            <a:pPr marL="285750" indent="-285750">
              <a:buFont typeface="Arial" panose="020B0604020202020204" pitchFamily="34" charset="0"/>
              <a:buChar char="•"/>
            </a:pPr>
            <a:r>
              <a:rPr lang="en-US" sz="1600" b="1" dirty="0">
                <a:latin typeface="Palatino Linotype" panose="02040502050505030304" pitchFamily="18" charset="0"/>
              </a:rPr>
              <a:t>Molecule name: </a:t>
            </a:r>
            <a:r>
              <a:rPr lang="en-US" sz="1600" b="1" dirty="0">
                <a:solidFill>
                  <a:srgbClr val="0070C0"/>
                </a:solidFill>
                <a:latin typeface="Palatino Linotype" panose="02040502050505030304" pitchFamily="18" charset="0"/>
              </a:rPr>
              <a:t>Ethyne (Alkyne)</a:t>
            </a:r>
          </a:p>
          <a:p>
            <a:pPr marL="285750" indent="-285750">
              <a:buFont typeface="Arial" panose="020B0604020202020204" pitchFamily="34" charset="0"/>
              <a:buChar char="•"/>
            </a:pPr>
            <a:r>
              <a:rPr lang="en-US" sz="1600" b="1" dirty="0">
                <a:latin typeface="Palatino Linotype" panose="02040502050505030304" pitchFamily="18" charset="0"/>
              </a:rPr>
              <a:t>Molecular formula: </a:t>
            </a:r>
            <a:r>
              <a:rPr lang="en-US" sz="1600" b="1" dirty="0">
                <a:solidFill>
                  <a:srgbClr val="0070C0"/>
                </a:solidFill>
                <a:latin typeface="Palatino Linotype" panose="02040502050505030304" pitchFamily="18" charset="0"/>
              </a:rPr>
              <a:t>C</a:t>
            </a:r>
            <a:r>
              <a:rPr lang="en-US" sz="1600" b="1" baseline="-25000" dirty="0">
                <a:solidFill>
                  <a:srgbClr val="0070C0"/>
                </a:solidFill>
                <a:latin typeface="Palatino Linotype" panose="02040502050505030304" pitchFamily="18" charset="0"/>
              </a:rPr>
              <a:t>2</a:t>
            </a:r>
            <a:r>
              <a:rPr lang="en-US" sz="1600" b="1" dirty="0">
                <a:solidFill>
                  <a:srgbClr val="0070C0"/>
                </a:solidFill>
                <a:latin typeface="Palatino Linotype" panose="02040502050505030304" pitchFamily="18" charset="0"/>
              </a:rPr>
              <a:t>H</a:t>
            </a:r>
            <a:r>
              <a:rPr lang="en-US" sz="1600" b="1" baseline="-25000" dirty="0">
                <a:solidFill>
                  <a:srgbClr val="0070C0"/>
                </a:solidFill>
                <a:latin typeface="Palatino Linotype" panose="02040502050505030304" pitchFamily="18" charset="0"/>
              </a:rPr>
              <a:t>2</a:t>
            </a:r>
          </a:p>
          <a:p>
            <a:pPr marL="285750" indent="-285750">
              <a:buFont typeface="Arial" panose="020B0604020202020204" pitchFamily="34" charset="0"/>
              <a:buChar char="•"/>
            </a:pPr>
            <a:r>
              <a:rPr lang="en-US" sz="1600" b="1" dirty="0">
                <a:latin typeface="Palatino Linotype" panose="02040502050505030304" pitchFamily="18" charset="0"/>
              </a:rPr>
              <a:t>Hybridization type: </a:t>
            </a:r>
            <a:r>
              <a:rPr lang="en-US" sz="1600" b="1" i="1" dirty="0" err="1">
                <a:solidFill>
                  <a:srgbClr val="0070C0"/>
                </a:solidFill>
                <a:latin typeface="Palatino Linotype" panose="02040502050505030304" pitchFamily="18" charset="0"/>
              </a:rPr>
              <a:t>sp</a:t>
            </a:r>
            <a:endParaRPr lang="en-US" sz="1600" b="1" i="1" baseline="30000" dirty="0">
              <a:solidFill>
                <a:srgbClr val="0070C0"/>
              </a:solidFill>
              <a:latin typeface="Palatino Linotype" panose="02040502050505030304" pitchFamily="18" charset="0"/>
            </a:endParaRPr>
          </a:p>
          <a:p>
            <a:pPr marL="285750" indent="-285750">
              <a:buFont typeface="Arial" panose="020B0604020202020204" pitchFamily="34" charset="0"/>
              <a:buChar char="•"/>
            </a:pPr>
            <a:r>
              <a:rPr lang="en-US" sz="1600" b="1" dirty="0">
                <a:latin typeface="Palatino Linotype" panose="02040502050505030304" pitchFamily="18" charset="0"/>
              </a:rPr>
              <a:t>Bond type: </a:t>
            </a:r>
            <a:r>
              <a:rPr lang="en-US" sz="1600" b="1" dirty="0">
                <a:solidFill>
                  <a:srgbClr val="0070C0"/>
                </a:solidFill>
                <a:latin typeface="Palatino Linotype" panose="02040502050505030304" pitchFamily="18" charset="0"/>
              </a:rPr>
              <a:t>single sigma (𝜎) bond and two (𝜋) bonds</a:t>
            </a:r>
          </a:p>
          <a:p>
            <a:pPr marL="285750" indent="-285750">
              <a:buFont typeface="Arial" panose="020B0604020202020204" pitchFamily="34" charset="0"/>
              <a:buChar char="•"/>
            </a:pPr>
            <a:r>
              <a:rPr lang="en-US" sz="1600" b="1" dirty="0">
                <a:latin typeface="Palatino Linotype" panose="02040502050505030304" pitchFamily="18" charset="0"/>
              </a:rPr>
              <a:t>Molecular geometry: </a:t>
            </a:r>
            <a:r>
              <a:rPr lang="en-US" sz="1600" b="1" dirty="0">
                <a:solidFill>
                  <a:srgbClr val="0070C0"/>
                </a:solidFill>
                <a:latin typeface="Palatino Linotype" panose="02040502050505030304" pitchFamily="18" charset="0"/>
              </a:rPr>
              <a:t>Linear</a:t>
            </a:r>
          </a:p>
          <a:p>
            <a:pPr marL="285750" indent="-285750">
              <a:buFont typeface="Arial" panose="020B0604020202020204" pitchFamily="34" charset="0"/>
              <a:buChar char="•"/>
            </a:pPr>
            <a:r>
              <a:rPr lang="en-US" sz="1600" b="1" dirty="0">
                <a:latin typeface="Palatino Linotype" panose="02040502050505030304" pitchFamily="18" charset="0"/>
              </a:rPr>
              <a:t>Bond Angle: </a:t>
            </a:r>
            <a:r>
              <a:rPr lang="en-US" sz="1600" b="1" dirty="0">
                <a:solidFill>
                  <a:srgbClr val="0070C0"/>
                </a:solidFill>
                <a:latin typeface="Palatino Linotype" panose="02040502050505030304" pitchFamily="18" charset="0"/>
              </a:rPr>
              <a:t>180°</a:t>
            </a:r>
          </a:p>
          <a:p>
            <a:pPr marL="285750" indent="-285750">
              <a:buFont typeface="Arial" panose="020B0604020202020204" pitchFamily="34" charset="0"/>
              <a:buChar char="•"/>
            </a:pPr>
            <a:r>
              <a:rPr lang="en-US" sz="1600" b="1" dirty="0">
                <a:latin typeface="Palatino Linotype" panose="02040502050505030304" pitchFamily="18" charset="0"/>
              </a:rPr>
              <a:t>Bond Length:  </a:t>
            </a:r>
            <a:r>
              <a:rPr lang="en-US" sz="1600" b="1" dirty="0">
                <a:solidFill>
                  <a:srgbClr val="0070C0"/>
                </a:solidFill>
                <a:latin typeface="Palatino Linotype" panose="02040502050505030304" pitchFamily="18" charset="0"/>
              </a:rPr>
              <a:t>1.20°A</a:t>
            </a:r>
          </a:p>
        </p:txBody>
      </p:sp>
      <p:pic>
        <p:nvPicPr>
          <p:cNvPr id="12" name="Picture 11">
            <a:extLst>
              <a:ext uri="{FF2B5EF4-FFF2-40B4-BE49-F238E27FC236}">
                <a16:creationId xmlns:a16="http://schemas.microsoft.com/office/drawing/2014/main" id="{1430A3A5-1664-169B-EB75-7FC4AD87CED9}"/>
              </a:ext>
            </a:extLst>
          </p:cNvPr>
          <p:cNvPicPr>
            <a:picLocks noChangeAspect="1"/>
          </p:cNvPicPr>
          <p:nvPr/>
        </p:nvPicPr>
        <p:blipFill>
          <a:blip r:embed="rId5"/>
          <a:stretch>
            <a:fillRect/>
          </a:stretch>
        </p:blipFill>
        <p:spPr>
          <a:xfrm>
            <a:off x="8885910" y="951586"/>
            <a:ext cx="1623060" cy="3646170"/>
          </a:xfrm>
          <a:prstGeom prst="rect">
            <a:avLst/>
          </a:prstGeom>
        </p:spPr>
      </p:pic>
      <p:pic>
        <p:nvPicPr>
          <p:cNvPr id="18" name="Picture 17">
            <a:extLst>
              <a:ext uri="{FF2B5EF4-FFF2-40B4-BE49-F238E27FC236}">
                <a16:creationId xmlns:a16="http://schemas.microsoft.com/office/drawing/2014/main" id="{DD42C43C-BB80-402A-AFC7-5A4FDEE8F10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601" t="1830" r="6340" b="3268"/>
          <a:stretch/>
        </p:blipFill>
        <p:spPr>
          <a:xfrm flipH="1">
            <a:off x="11589545" y="6201269"/>
            <a:ext cx="602456" cy="656731"/>
          </a:xfrm>
          <a:prstGeom prst="rect">
            <a:avLst/>
          </a:prstGeom>
        </p:spPr>
      </p:pic>
      <p:sp>
        <p:nvSpPr>
          <p:cNvPr id="19" name="TextBox 18">
            <a:extLst>
              <a:ext uri="{FF2B5EF4-FFF2-40B4-BE49-F238E27FC236}">
                <a16:creationId xmlns:a16="http://schemas.microsoft.com/office/drawing/2014/main" id="{62675978-BDB3-450F-BF28-C446BF494BAF}"/>
              </a:ext>
            </a:extLst>
          </p:cNvPr>
          <p:cNvSpPr txBox="1"/>
          <p:nvPr/>
        </p:nvSpPr>
        <p:spPr>
          <a:xfrm>
            <a:off x="11686327" y="6357937"/>
            <a:ext cx="312907" cy="246221"/>
          </a:xfrm>
          <a:prstGeom prst="rect">
            <a:avLst/>
          </a:prstGeom>
          <a:noFill/>
        </p:spPr>
        <p:txBody>
          <a:bodyPr wrap="none" rtlCol="0">
            <a:spAutoFit/>
          </a:bodyPr>
          <a:lstStyle/>
          <a:p>
            <a:pPr algn="ctr"/>
            <a:r>
              <a:rPr lang="en-US" sz="1000" dirty="0">
                <a:solidFill>
                  <a:srgbClr val="0070C0"/>
                </a:solidFill>
                <a:latin typeface="Palatino Linotype" panose="02040502050505030304" pitchFamily="18" charset="0"/>
              </a:rPr>
              <a:t>19</a:t>
            </a:r>
          </a:p>
        </p:txBody>
      </p:sp>
      <p:sp>
        <p:nvSpPr>
          <p:cNvPr id="20" name="TextBox 19">
            <a:extLst>
              <a:ext uri="{FF2B5EF4-FFF2-40B4-BE49-F238E27FC236}">
                <a16:creationId xmlns:a16="http://schemas.microsoft.com/office/drawing/2014/main" id="{15789691-F050-4572-9F48-5EAA8D1BAA03}"/>
              </a:ext>
            </a:extLst>
          </p:cNvPr>
          <p:cNvSpPr txBox="1"/>
          <p:nvPr/>
        </p:nvSpPr>
        <p:spPr>
          <a:xfrm>
            <a:off x="161101" y="709053"/>
            <a:ext cx="5144518" cy="400110"/>
          </a:xfrm>
          <a:prstGeom prst="rect">
            <a:avLst/>
          </a:prstGeom>
          <a:noFill/>
        </p:spPr>
        <p:txBody>
          <a:bodyPr wrap="square" rtlCol="0">
            <a:spAutoFit/>
          </a:bodyPr>
          <a:lstStyle/>
          <a:p>
            <a:r>
              <a:rPr lang="en-US" sz="2000" b="1" u="sng" dirty="0">
                <a:solidFill>
                  <a:schemeClr val="accent2">
                    <a:lumMod val="75000"/>
                  </a:schemeClr>
                </a:solidFill>
                <a:latin typeface="Palatino Linotype" panose="02040502050505030304" pitchFamily="18" charset="0"/>
              </a:rPr>
              <a:t>4. Hybridization and Molecular Geometry</a:t>
            </a:r>
          </a:p>
        </p:txBody>
      </p:sp>
      <p:sp>
        <p:nvSpPr>
          <p:cNvPr id="21" name="TextBox 20">
            <a:extLst>
              <a:ext uri="{FF2B5EF4-FFF2-40B4-BE49-F238E27FC236}">
                <a16:creationId xmlns:a16="http://schemas.microsoft.com/office/drawing/2014/main" id="{D63CAF1A-CE2A-47D9-A39A-89A3EFC0EE55}"/>
              </a:ext>
            </a:extLst>
          </p:cNvPr>
          <p:cNvSpPr txBox="1"/>
          <p:nvPr/>
        </p:nvSpPr>
        <p:spPr>
          <a:xfrm>
            <a:off x="161100" y="1072088"/>
            <a:ext cx="2247235" cy="369332"/>
          </a:xfrm>
          <a:prstGeom prst="rect">
            <a:avLst/>
          </a:prstGeom>
          <a:noFill/>
        </p:spPr>
        <p:txBody>
          <a:bodyPr wrap="square" rtlCol="0">
            <a:spAutoFit/>
          </a:bodyPr>
          <a:lstStyle/>
          <a:p>
            <a:r>
              <a:rPr lang="en-US" b="1" i="1" dirty="0">
                <a:solidFill>
                  <a:schemeClr val="accent2">
                    <a:lumMod val="75000"/>
                  </a:schemeClr>
                </a:solidFill>
                <a:latin typeface="Palatino Linotype" panose="02040502050505030304" pitchFamily="18" charset="0"/>
              </a:rPr>
              <a:t>4.2. Summary Slide </a:t>
            </a:r>
          </a:p>
        </p:txBody>
      </p:sp>
      <p:cxnSp>
        <p:nvCxnSpPr>
          <p:cNvPr id="22" name="Straight Connector 21">
            <a:extLst>
              <a:ext uri="{FF2B5EF4-FFF2-40B4-BE49-F238E27FC236}">
                <a16:creationId xmlns:a16="http://schemas.microsoft.com/office/drawing/2014/main" id="{C7F6DE61-7CB1-47D5-B37A-CAA50E5331BA}"/>
              </a:ext>
            </a:extLst>
          </p:cNvPr>
          <p:cNvCxnSpPr/>
          <p:nvPr/>
        </p:nvCxnSpPr>
        <p:spPr>
          <a:xfrm>
            <a:off x="4026491" y="1275736"/>
            <a:ext cx="0" cy="5417388"/>
          </a:xfrm>
          <a:prstGeom prst="line">
            <a:avLst/>
          </a:prstGeom>
          <a:ln w="9525">
            <a:solidFill>
              <a:srgbClr val="0083BC"/>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05FBEE6-FDDC-42A8-8C23-36441EF72368}"/>
              </a:ext>
            </a:extLst>
          </p:cNvPr>
          <p:cNvCxnSpPr/>
          <p:nvPr/>
        </p:nvCxnSpPr>
        <p:spPr>
          <a:xfrm>
            <a:off x="7810612" y="1191423"/>
            <a:ext cx="0" cy="5417388"/>
          </a:xfrm>
          <a:prstGeom prst="line">
            <a:avLst/>
          </a:prstGeom>
          <a:ln w="9525">
            <a:solidFill>
              <a:srgbClr val="0083BC"/>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33AC88F3-711D-FED6-45D8-6AD3F99BCAAF}"/>
              </a:ext>
            </a:extLst>
          </p:cNvPr>
          <p:cNvSpPr txBox="1"/>
          <p:nvPr/>
        </p:nvSpPr>
        <p:spPr>
          <a:xfrm>
            <a:off x="145068" y="102066"/>
            <a:ext cx="6512477" cy="461665"/>
          </a:xfrm>
          <a:prstGeom prst="rect">
            <a:avLst/>
          </a:prstGeom>
          <a:noFill/>
        </p:spPr>
        <p:txBody>
          <a:bodyPr wrap="square" rtlCol="0">
            <a:spAutoFit/>
          </a:bodyPr>
          <a:lstStyle/>
          <a:p>
            <a:r>
              <a:rPr lang="en-US" sz="2400" b="1" i="1" dirty="0">
                <a:solidFill>
                  <a:schemeClr val="accent2">
                    <a:lumMod val="75000"/>
                  </a:schemeClr>
                </a:solidFill>
                <a:effectLst>
                  <a:outerShdw blurRad="38100" dist="38100" dir="2700000" algn="tl">
                    <a:srgbClr val="000000">
                      <a:alpha val="43137"/>
                    </a:srgbClr>
                  </a:outerShdw>
                </a:effectLst>
                <a:latin typeface="Palatino Linotype" panose="02040502050505030304" pitchFamily="18" charset="0"/>
              </a:rPr>
              <a:t>Chapter 1: </a:t>
            </a:r>
            <a:r>
              <a:rPr lang="en-US" sz="2400" b="1" i="1" dirty="0">
                <a:solidFill>
                  <a:srgbClr val="0083BC"/>
                </a:solidFill>
                <a:effectLst>
                  <a:outerShdw blurRad="38100" dist="38100" dir="2700000" algn="tl">
                    <a:srgbClr val="000000">
                      <a:alpha val="43137"/>
                    </a:srgbClr>
                  </a:outerShdw>
                </a:effectLst>
                <a:latin typeface="Palatino Linotype" panose="02040502050505030304" pitchFamily="18" charset="0"/>
              </a:rPr>
              <a:t>Introduction to Organic Chemistry</a:t>
            </a:r>
            <a:endParaRPr lang="en-US" sz="2400" i="1" dirty="0">
              <a:solidFill>
                <a:srgbClr val="0083BC"/>
              </a:solidFill>
              <a:effectLst>
                <a:outerShdw blurRad="38100" dist="38100" dir="2700000" algn="tl">
                  <a:srgbClr val="000000">
                    <a:alpha val="43137"/>
                  </a:srgbClr>
                </a:outerShdw>
              </a:effectLst>
              <a:latin typeface="Palatino Linotype" panose="02040502050505030304" pitchFamily="18" charset="0"/>
            </a:endParaRPr>
          </a:p>
        </p:txBody>
      </p:sp>
    </p:spTree>
    <p:extLst>
      <p:ext uri="{BB962C8B-B14F-4D97-AF65-F5344CB8AC3E}">
        <p14:creationId xmlns:p14="http://schemas.microsoft.com/office/powerpoint/2010/main" val="19401460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B1657CE-02D4-48DA-9354-80A32A1D2A4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272" t="24445" r="8272" b="25679"/>
          <a:stretch/>
        </p:blipFill>
        <p:spPr>
          <a:xfrm>
            <a:off x="10746297" y="127719"/>
            <a:ext cx="1284602" cy="767720"/>
          </a:xfrm>
          <a:prstGeom prst="rect">
            <a:avLst/>
          </a:prstGeom>
        </p:spPr>
      </p:pic>
      <p:cxnSp>
        <p:nvCxnSpPr>
          <p:cNvPr id="6" name="Straight Connector 5">
            <a:extLst>
              <a:ext uri="{FF2B5EF4-FFF2-40B4-BE49-F238E27FC236}">
                <a16:creationId xmlns:a16="http://schemas.microsoft.com/office/drawing/2014/main" id="{9F2B1329-6DC1-4F91-8A8D-F1C01FF5AD5C}"/>
              </a:ext>
            </a:extLst>
          </p:cNvPr>
          <p:cNvCxnSpPr>
            <a:cxnSpLocks/>
          </p:cNvCxnSpPr>
          <p:nvPr/>
        </p:nvCxnSpPr>
        <p:spPr>
          <a:xfrm>
            <a:off x="176169" y="604007"/>
            <a:ext cx="8959442" cy="0"/>
          </a:xfrm>
          <a:prstGeom prst="line">
            <a:avLst/>
          </a:prstGeom>
          <a:ln w="38100">
            <a:solidFill>
              <a:srgbClr val="0083BC"/>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65E098D5-57A2-4D19-84D7-703F0EDCA1AE}"/>
              </a:ext>
            </a:extLst>
          </p:cNvPr>
          <p:cNvSpPr txBox="1"/>
          <p:nvPr/>
        </p:nvSpPr>
        <p:spPr>
          <a:xfrm>
            <a:off x="176168" y="102066"/>
            <a:ext cx="6481378" cy="461665"/>
          </a:xfrm>
          <a:prstGeom prst="rect">
            <a:avLst/>
          </a:prstGeom>
          <a:noFill/>
        </p:spPr>
        <p:txBody>
          <a:bodyPr wrap="square" rtlCol="0">
            <a:spAutoFit/>
          </a:bodyPr>
          <a:lstStyle/>
          <a:p>
            <a:r>
              <a:rPr lang="en-US" sz="2400" b="1" i="1" dirty="0">
                <a:solidFill>
                  <a:schemeClr val="accent2">
                    <a:lumMod val="75000"/>
                  </a:schemeClr>
                </a:solidFill>
                <a:effectLst>
                  <a:outerShdw blurRad="38100" dist="38100" dir="2700000" algn="tl">
                    <a:srgbClr val="000000">
                      <a:alpha val="43137"/>
                    </a:srgbClr>
                  </a:outerShdw>
                </a:effectLst>
                <a:latin typeface="Palatino Linotype" panose="02040502050505030304" pitchFamily="18" charset="0"/>
              </a:rPr>
              <a:t>Chapter 1: </a:t>
            </a:r>
            <a:r>
              <a:rPr lang="en-US" sz="2400" b="1" i="1" dirty="0">
                <a:solidFill>
                  <a:srgbClr val="0083BC"/>
                </a:solidFill>
                <a:effectLst>
                  <a:outerShdw blurRad="38100" dist="38100" dir="2700000" algn="tl">
                    <a:srgbClr val="000000">
                      <a:alpha val="43137"/>
                    </a:srgbClr>
                  </a:outerShdw>
                </a:effectLst>
                <a:latin typeface="Palatino Linotype" panose="02040502050505030304" pitchFamily="18" charset="0"/>
              </a:rPr>
              <a:t>Introduction to Organic Chemistry</a:t>
            </a:r>
            <a:endParaRPr lang="en-US" sz="2400" i="1" dirty="0">
              <a:solidFill>
                <a:srgbClr val="0083BC"/>
              </a:solidFill>
              <a:effectLst>
                <a:outerShdw blurRad="38100" dist="38100" dir="2700000" algn="tl">
                  <a:srgbClr val="000000">
                    <a:alpha val="43137"/>
                  </a:srgbClr>
                </a:outerShdw>
              </a:effectLst>
              <a:latin typeface="Palatino Linotype" panose="02040502050505030304" pitchFamily="18" charset="0"/>
            </a:endParaRPr>
          </a:p>
        </p:txBody>
      </p:sp>
      <p:sp>
        <p:nvSpPr>
          <p:cNvPr id="13" name="TextBox 12">
            <a:extLst>
              <a:ext uri="{FF2B5EF4-FFF2-40B4-BE49-F238E27FC236}">
                <a16:creationId xmlns:a16="http://schemas.microsoft.com/office/drawing/2014/main" id="{16B2C6C0-F4A7-41A2-AB0F-7CB3C470814F}"/>
              </a:ext>
            </a:extLst>
          </p:cNvPr>
          <p:cNvSpPr txBox="1"/>
          <p:nvPr/>
        </p:nvSpPr>
        <p:spPr>
          <a:xfrm>
            <a:off x="176170" y="709053"/>
            <a:ext cx="4302300" cy="400110"/>
          </a:xfrm>
          <a:prstGeom prst="rect">
            <a:avLst/>
          </a:prstGeom>
          <a:noFill/>
        </p:spPr>
        <p:txBody>
          <a:bodyPr wrap="square" rtlCol="0">
            <a:spAutoFit/>
          </a:bodyPr>
          <a:lstStyle/>
          <a:p>
            <a:r>
              <a:rPr lang="en-US" sz="2000" b="1" u="sng" dirty="0">
                <a:solidFill>
                  <a:schemeClr val="accent2">
                    <a:lumMod val="75000"/>
                  </a:schemeClr>
                </a:solidFill>
                <a:latin typeface="Palatino Linotype" panose="02040502050505030304" pitchFamily="18" charset="0"/>
              </a:rPr>
              <a:t>1. Definition of Organic Chemistry</a:t>
            </a:r>
          </a:p>
        </p:txBody>
      </p:sp>
      <p:sp>
        <p:nvSpPr>
          <p:cNvPr id="14" name="TextBox 13">
            <a:extLst>
              <a:ext uri="{FF2B5EF4-FFF2-40B4-BE49-F238E27FC236}">
                <a16:creationId xmlns:a16="http://schemas.microsoft.com/office/drawing/2014/main" id="{59435896-4C79-4507-A66E-EBA36B4F2417}"/>
              </a:ext>
            </a:extLst>
          </p:cNvPr>
          <p:cNvSpPr txBox="1"/>
          <p:nvPr/>
        </p:nvSpPr>
        <p:spPr>
          <a:xfrm>
            <a:off x="176168" y="1421542"/>
            <a:ext cx="6277634" cy="2686120"/>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
            </a:pPr>
            <a:r>
              <a:rPr lang="en-US" sz="1600" b="1" dirty="0">
                <a:solidFill>
                  <a:srgbClr val="0070C0"/>
                </a:solidFill>
                <a:latin typeface="Palatino Linotype" panose="02040502050505030304" pitchFamily="18" charset="0"/>
              </a:rPr>
              <a:t>Why Carbon?</a:t>
            </a:r>
          </a:p>
          <a:p>
            <a:pPr marL="742950" lvl="1" indent="-285750" algn="just">
              <a:lnSpc>
                <a:spcPct val="150000"/>
              </a:lnSpc>
              <a:buFont typeface="Arial" panose="020B0604020202020204" pitchFamily="34" charset="0"/>
              <a:buChar char="•"/>
            </a:pPr>
            <a:r>
              <a:rPr lang="en-US" sz="1600" b="1" dirty="0">
                <a:latin typeface="Palatino Linotype" panose="02040502050505030304" pitchFamily="18" charset="0"/>
              </a:rPr>
              <a:t>Basis of organic chemistry (carbon compounds).</a:t>
            </a:r>
          </a:p>
          <a:p>
            <a:pPr marL="742950" lvl="1" indent="-285750" algn="just">
              <a:lnSpc>
                <a:spcPct val="150000"/>
              </a:lnSpc>
              <a:buFont typeface="Arial" panose="020B0604020202020204" pitchFamily="34" charset="0"/>
              <a:buChar char="•"/>
            </a:pPr>
            <a:r>
              <a:rPr lang="en-US" sz="1600" b="1" dirty="0">
                <a:latin typeface="Palatino Linotype" panose="02040502050505030304" pitchFamily="18" charset="0"/>
              </a:rPr>
              <a:t>Carbon forms strong and diverse bonds:</a:t>
            </a:r>
          </a:p>
          <a:p>
            <a:pPr marL="1200150" lvl="2" indent="-285750" algn="just">
              <a:lnSpc>
                <a:spcPct val="150000"/>
              </a:lnSpc>
              <a:buFont typeface="Wingdings" panose="05000000000000000000" pitchFamily="2" charset="2"/>
              <a:buChar char="Ø"/>
            </a:pPr>
            <a:r>
              <a:rPr lang="en-US" sz="1600" b="1" dirty="0">
                <a:latin typeface="Palatino Linotype" panose="02040502050505030304" pitchFamily="18" charset="0"/>
              </a:rPr>
              <a:t>With itself </a:t>
            </a:r>
            <a:r>
              <a:rPr lang="en-US" dirty="0"/>
              <a:t>→ </a:t>
            </a:r>
            <a:r>
              <a:rPr lang="en-US" sz="1600" b="1" dirty="0">
                <a:latin typeface="Palatino Linotype" panose="02040502050505030304" pitchFamily="18" charset="0"/>
              </a:rPr>
              <a:t>form long chains and rings.</a:t>
            </a:r>
          </a:p>
          <a:p>
            <a:pPr marL="1200150" lvl="2" indent="-285750" algn="just">
              <a:lnSpc>
                <a:spcPct val="150000"/>
              </a:lnSpc>
              <a:buFont typeface="Wingdings" panose="05000000000000000000" pitchFamily="2" charset="2"/>
              <a:buChar char="Ø"/>
            </a:pPr>
            <a:r>
              <a:rPr lang="en-US" sz="1600" b="1" dirty="0">
                <a:latin typeface="Palatino Linotype" panose="02040502050505030304" pitchFamily="18" charset="0"/>
              </a:rPr>
              <a:t>With H, N, O, S → form wide variety of compounds.</a:t>
            </a:r>
          </a:p>
          <a:p>
            <a:pPr marL="1200150" lvl="2" indent="-285750" algn="just">
              <a:lnSpc>
                <a:spcPct val="150000"/>
              </a:lnSpc>
              <a:buFont typeface="Wingdings" panose="05000000000000000000" pitchFamily="2" charset="2"/>
              <a:buChar char="Ø"/>
            </a:pPr>
            <a:r>
              <a:rPr lang="en-US" sz="1600" b="1" dirty="0">
                <a:latin typeface="Palatino Linotype" panose="02040502050505030304" pitchFamily="18" charset="0"/>
              </a:rPr>
              <a:t>Central to life’s molecular structure compared with silicon-based life molecules (weaker bonds).</a:t>
            </a:r>
          </a:p>
        </p:txBody>
      </p:sp>
      <p:sp>
        <p:nvSpPr>
          <p:cNvPr id="11" name="TextBox 10">
            <a:extLst>
              <a:ext uri="{FF2B5EF4-FFF2-40B4-BE49-F238E27FC236}">
                <a16:creationId xmlns:a16="http://schemas.microsoft.com/office/drawing/2014/main" id="{2E6366BA-85B6-4D88-955A-900003BD82ED}"/>
              </a:ext>
            </a:extLst>
          </p:cNvPr>
          <p:cNvSpPr txBox="1"/>
          <p:nvPr/>
        </p:nvSpPr>
        <p:spPr>
          <a:xfrm>
            <a:off x="176169" y="1072088"/>
            <a:ext cx="4101267" cy="369332"/>
          </a:xfrm>
          <a:prstGeom prst="rect">
            <a:avLst/>
          </a:prstGeom>
          <a:noFill/>
        </p:spPr>
        <p:txBody>
          <a:bodyPr wrap="square" rtlCol="0">
            <a:spAutoFit/>
          </a:bodyPr>
          <a:lstStyle/>
          <a:p>
            <a:r>
              <a:rPr lang="en-US" b="1" i="1" dirty="0">
                <a:solidFill>
                  <a:schemeClr val="accent2">
                    <a:lumMod val="75000"/>
                  </a:schemeClr>
                </a:solidFill>
                <a:latin typeface="Palatino Linotype" panose="02040502050505030304" pitchFamily="18" charset="0"/>
              </a:rPr>
              <a:t>1.1. Chemistry of Carbon Compounds.</a:t>
            </a:r>
          </a:p>
        </p:txBody>
      </p:sp>
      <p:pic>
        <p:nvPicPr>
          <p:cNvPr id="9" name="Picture 8">
            <a:extLst>
              <a:ext uri="{FF2B5EF4-FFF2-40B4-BE49-F238E27FC236}">
                <a16:creationId xmlns:a16="http://schemas.microsoft.com/office/drawing/2014/main" id="{DAC914D1-5071-E657-6273-68304B33B53F}"/>
              </a:ext>
            </a:extLst>
          </p:cNvPr>
          <p:cNvPicPr>
            <a:picLocks noChangeAspect="1"/>
          </p:cNvPicPr>
          <p:nvPr/>
        </p:nvPicPr>
        <p:blipFill>
          <a:blip r:embed="rId3"/>
          <a:stretch>
            <a:fillRect/>
          </a:stretch>
        </p:blipFill>
        <p:spPr>
          <a:xfrm>
            <a:off x="5999595" y="5713963"/>
            <a:ext cx="908413" cy="914614"/>
          </a:xfrm>
          <a:prstGeom prst="rect">
            <a:avLst/>
          </a:prstGeom>
        </p:spPr>
      </p:pic>
      <p:sp>
        <p:nvSpPr>
          <p:cNvPr id="10" name="TextBox 9">
            <a:extLst>
              <a:ext uri="{FF2B5EF4-FFF2-40B4-BE49-F238E27FC236}">
                <a16:creationId xmlns:a16="http://schemas.microsoft.com/office/drawing/2014/main" id="{1FD7095A-7411-713D-C99D-67B1E2DE1E1F}"/>
              </a:ext>
            </a:extLst>
          </p:cNvPr>
          <p:cNvSpPr txBox="1"/>
          <p:nvPr/>
        </p:nvSpPr>
        <p:spPr>
          <a:xfrm>
            <a:off x="176167" y="4855177"/>
            <a:ext cx="11854731" cy="793294"/>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
            </a:pPr>
            <a:r>
              <a:rPr lang="en-US" sz="1600" b="1" dirty="0">
                <a:solidFill>
                  <a:srgbClr val="0070C0"/>
                </a:solidFill>
                <a:latin typeface="Palatino Linotype" panose="02040502050505030304" pitchFamily="18" charset="0"/>
              </a:rPr>
              <a:t>The modern definition of </a:t>
            </a:r>
            <a:r>
              <a:rPr lang="en-US" sz="1600" b="1" i="1" dirty="0">
                <a:solidFill>
                  <a:srgbClr val="0070C0"/>
                </a:solidFill>
                <a:latin typeface="Palatino Linotype" panose="02040502050505030304" pitchFamily="18" charset="0"/>
              </a:rPr>
              <a:t>Organic Chemistry:</a:t>
            </a:r>
          </a:p>
          <a:p>
            <a:pPr lvl="1" algn="just">
              <a:lnSpc>
                <a:spcPct val="150000"/>
              </a:lnSpc>
            </a:pPr>
            <a:r>
              <a:rPr lang="en-US" sz="1600" b="1" dirty="0">
                <a:latin typeface="Palatino Linotype" panose="02040502050505030304" pitchFamily="18" charset="0"/>
              </a:rPr>
              <a:t>It is the study of carbon/hydrogen-based compounds and their corresponding derivatives.</a:t>
            </a:r>
          </a:p>
        </p:txBody>
      </p:sp>
      <p:pic>
        <p:nvPicPr>
          <p:cNvPr id="15" name="Picture 14">
            <a:extLst>
              <a:ext uri="{FF2B5EF4-FFF2-40B4-BE49-F238E27FC236}">
                <a16:creationId xmlns:a16="http://schemas.microsoft.com/office/drawing/2014/main" id="{C7286C4A-4D25-4A90-BF2B-A2CC845B184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601" t="1830" r="6340" b="3268"/>
          <a:stretch/>
        </p:blipFill>
        <p:spPr>
          <a:xfrm flipH="1">
            <a:off x="11589545" y="6201269"/>
            <a:ext cx="602456" cy="656731"/>
          </a:xfrm>
          <a:prstGeom prst="rect">
            <a:avLst/>
          </a:prstGeom>
        </p:spPr>
      </p:pic>
      <p:sp>
        <p:nvSpPr>
          <p:cNvPr id="16" name="TextBox 15">
            <a:extLst>
              <a:ext uri="{FF2B5EF4-FFF2-40B4-BE49-F238E27FC236}">
                <a16:creationId xmlns:a16="http://schemas.microsoft.com/office/drawing/2014/main" id="{17717470-B721-4D45-97D1-FB8273643846}"/>
              </a:ext>
            </a:extLst>
          </p:cNvPr>
          <p:cNvSpPr txBox="1"/>
          <p:nvPr/>
        </p:nvSpPr>
        <p:spPr>
          <a:xfrm>
            <a:off x="11718387" y="6357937"/>
            <a:ext cx="248786" cy="246221"/>
          </a:xfrm>
          <a:prstGeom prst="rect">
            <a:avLst/>
          </a:prstGeom>
          <a:noFill/>
        </p:spPr>
        <p:txBody>
          <a:bodyPr wrap="none" rtlCol="0">
            <a:spAutoFit/>
          </a:bodyPr>
          <a:lstStyle/>
          <a:p>
            <a:pPr algn="ctr"/>
            <a:r>
              <a:rPr lang="en-US" sz="1000" dirty="0">
                <a:solidFill>
                  <a:srgbClr val="0070C0"/>
                </a:solidFill>
                <a:latin typeface="Palatino Linotype" panose="02040502050505030304" pitchFamily="18" charset="0"/>
              </a:rPr>
              <a:t>1</a:t>
            </a:r>
          </a:p>
        </p:txBody>
      </p:sp>
      <p:pic>
        <p:nvPicPr>
          <p:cNvPr id="12" name="Picture 11">
            <a:extLst>
              <a:ext uri="{FF2B5EF4-FFF2-40B4-BE49-F238E27FC236}">
                <a16:creationId xmlns:a16="http://schemas.microsoft.com/office/drawing/2014/main" id="{CDCF7B99-5EC2-C550-E589-DCB147E617DF}"/>
              </a:ext>
            </a:extLst>
          </p:cNvPr>
          <p:cNvPicPr>
            <a:picLocks noChangeAspect="1"/>
          </p:cNvPicPr>
          <p:nvPr/>
        </p:nvPicPr>
        <p:blipFill>
          <a:blip r:embed="rId5"/>
          <a:stretch>
            <a:fillRect/>
          </a:stretch>
        </p:blipFill>
        <p:spPr>
          <a:xfrm>
            <a:off x="6654838" y="1210633"/>
            <a:ext cx="5376062" cy="3755815"/>
          </a:xfrm>
          <a:prstGeom prst="rect">
            <a:avLst/>
          </a:prstGeom>
        </p:spPr>
      </p:pic>
    </p:spTree>
    <p:extLst>
      <p:ext uri="{BB962C8B-B14F-4D97-AF65-F5344CB8AC3E}">
        <p14:creationId xmlns:p14="http://schemas.microsoft.com/office/powerpoint/2010/main" val="2333014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D556C-99F4-3B10-4AAD-DB1C39D79FE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F415D5F-F21A-20D9-3686-F687DDD9BAC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272" t="24445" r="8272" b="25679"/>
          <a:stretch/>
        </p:blipFill>
        <p:spPr>
          <a:xfrm>
            <a:off x="10746297" y="127719"/>
            <a:ext cx="1284602" cy="767720"/>
          </a:xfrm>
          <a:prstGeom prst="rect">
            <a:avLst/>
          </a:prstGeom>
        </p:spPr>
      </p:pic>
      <p:cxnSp>
        <p:nvCxnSpPr>
          <p:cNvPr id="6" name="Straight Connector 5">
            <a:extLst>
              <a:ext uri="{FF2B5EF4-FFF2-40B4-BE49-F238E27FC236}">
                <a16:creationId xmlns:a16="http://schemas.microsoft.com/office/drawing/2014/main" id="{CF68387A-16D4-382B-27F2-2EB7886281A2}"/>
              </a:ext>
            </a:extLst>
          </p:cNvPr>
          <p:cNvCxnSpPr>
            <a:cxnSpLocks/>
          </p:cNvCxnSpPr>
          <p:nvPr/>
        </p:nvCxnSpPr>
        <p:spPr>
          <a:xfrm>
            <a:off x="176169" y="604007"/>
            <a:ext cx="8959442" cy="0"/>
          </a:xfrm>
          <a:prstGeom prst="line">
            <a:avLst/>
          </a:prstGeom>
          <a:ln w="38100">
            <a:solidFill>
              <a:srgbClr val="0083BC"/>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12C64DC8-9AE2-0450-F7A1-73A8C65D8EAF}"/>
              </a:ext>
            </a:extLst>
          </p:cNvPr>
          <p:cNvSpPr txBox="1"/>
          <p:nvPr/>
        </p:nvSpPr>
        <p:spPr>
          <a:xfrm>
            <a:off x="176168" y="102066"/>
            <a:ext cx="6481378" cy="461665"/>
          </a:xfrm>
          <a:prstGeom prst="rect">
            <a:avLst/>
          </a:prstGeom>
          <a:noFill/>
        </p:spPr>
        <p:txBody>
          <a:bodyPr wrap="square" rtlCol="0">
            <a:spAutoFit/>
          </a:bodyPr>
          <a:lstStyle/>
          <a:p>
            <a:r>
              <a:rPr lang="en-US" sz="2400" b="1" i="1" dirty="0">
                <a:solidFill>
                  <a:schemeClr val="accent2">
                    <a:lumMod val="75000"/>
                  </a:schemeClr>
                </a:solidFill>
                <a:effectLst>
                  <a:outerShdw blurRad="38100" dist="38100" dir="2700000" algn="tl">
                    <a:srgbClr val="000000">
                      <a:alpha val="43137"/>
                    </a:srgbClr>
                  </a:outerShdw>
                </a:effectLst>
                <a:latin typeface="Palatino Linotype" panose="02040502050505030304" pitchFamily="18" charset="0"/>
              </a:rPr>
              <a:t>Chapter 1: </a:t>
            </a:r>
            <a:r>
              <a:rPr lang="en-US" sz="2400" b="1" i="1" dirty="0">
                <a:solidFill>
                  <a:srgbClr val="0083BC"/>
                </a:solidFill>
                <a:effectLst>
                  <a:outerShdw blurRad="38100" dist="38100" dir="2700000" algn="tl">
                    <a:srgbClr val="000000">
                      <a:alpha val="43137"/>
                    </a:srgbClr>
                  </a:outerShdw>
                </a:effectLst>
                <a:latin typeface="Palatino Linotype" panose="02040502050505030304" pitchFamily="18" charset="0"/>
              </a:rPr>
              <a:t>Introduction to Organic Chemistry</a:t>
            </a:r>
            <a:endParaRPr lang="en-US" sz="2400" i="1" dirty="0">
              <a:solidFill>
                <a:srgbClr val="0083BC"/>
              </a:solidFill>
              <a:effectLst>
                <a:outerShdw blurRad="38100" dist="38100" dir="2700000" algn="tl">
                  <a:srgbClr val="000000">
                    <a:alpha val="43137"/>
                  </a:srgbClr>
                </a:outerShdw>
              </a:effectLst>
              <a:latin typeface="Palatino Linotype" panose="02040502050505030304" pitchFamily="18" charset="0"/>
            </a:endParaRPr>
          </a:p>
        </p:txBody>
      </p:sp>
      <p:sp>
        <p:nvSpPr>
          <p:cNvPr id="14" name="TextBox 13">
            <a:extLst>
              <a:ext uri="{FF2B5EF4-FFF2-40B4-BE49-F238E27FC236}">
                <a16:creationId xmlns:a16="http://schemas.microsoft.com/office/drawing/2014/main" id="{2BD16F45-2FC9-09B4-B101-1EF687841F25}"/>
              </a:ext>
            </a:extLst>
          </p:cNvPr>
          <p:cNvSpPr txBox="1"/>
          <p:nvPr/>
        </p:nvSpPr>
        <p:spPr>
          <a:xfrm>
            <a:off x="176168" y="1360579"/>
            <a:ext cx="11854731" cy="4031873"/>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
            </a:pPr>
            <a:r>
              <a:rPr lang="en-US" sz="1600" b="1" dirty="0">
                <a:solidFill>
                  <a:srgbClr val="0070C0"/>
                </a:solidFill>
                <a:latin typeface="Palatino Linotype" panose="02040502050505030304" pitchFamily="18" charset="0"/>
              </a:rPr>
              <a:t>Compounds</a:t>
            </a:r>
            <a:r>
              <a:rPr lang="en-US" sz="1600" b="1" dirty="0">
                <a:latin typeface="Palatino Linotype" panose="02040502050505030304" pitchFamily="18" charset="0"/>
              </a:rPr>
              <a:t> are made of</a:t>
            </a:r>
            <a:r>
              <a:rPr lang="en-US" sz="1600" b="1" dirty="0">
                <a:solidFill>
                  <a:srgbClr val="0070C0"/>
                </a:solidFill>
                <a:latin typeface="Palatino Linotype" panose="02040502050505030304" pitchFamily="18" charset="0"/>
              </a:rPr>
              <a:t> elements </a:t>
            </a:r>
            <a:r>
              <a:rPr lang="en-US" sz="1600" b="1" dirty="0">
                <a:latin typeface="Palatino Linotype" panose="02040502050505030304" pitchFamily="18" charset="0"/>
              </a:rPr>
              <a:t>combined in different proportions. </a:t>
            </a:r>
          </a:p>
          <a:p>
            <a:pPr marL="285750" indent="-285750" algn="just">
              <a:lnSpc>
                <a:spcPct val="150000"/>
              </a:lnSpc>
              <a:buFont typeface="Wingdings" panose="05000000000000000000" pitchFamily="2" charset="2"/>
              <a:buChar char="§"/>
            </a:pPr>
            <a:r>
              <a:rPr lang="en-US" sz="1600" b="1" dirty="0">
                <a:latin typeface="Palatino Linotype" panose="02040502050505030304" pitchFamily="18" charset="0"/>
              </a:rPr>
              <a:t>An</a:t>
            </a:r>
            <a:r>
              <a:rPr lang="en-US" sz="1600" b="1" dirty="0">
                <a:solidFill>
                  <a:srgbClr val="0070C0"/>
                </a:solidFill>
                <a:latin typeface="Palatino Linotype" panose="02040502050505030304" pitchFamily="18" charset="0"/>
              </a:rPr>
              <a:t> element </a:t>
            </a:r>
            <a:r>
              <a:rPr lang="en-US" sz="1600" b="1" dirty="0">
                <a:latin typeface="Palatino Linotype" panose="02040502050505030304" pitchFamily="18" charset="0"/>
              </a:rPr>
              <a:t>is a pure chemical substance that cannot be broken down into simpler substances by ordinary chemical means. </a:t>
            </a:r>
          </a:p>
          <a:p>
            <a:pPr marL="285750" indent="-285750" algn="just">
              <a:lnSpc>
                <a:spcPct val="150000"/>
              </a:lnSpc>
              <a:buFont typeface="Wingdings" panose="05000000000000000000" pitchFamily="2" charset="2"/>
              <a:buChar char="§"/>
            </a:pPr>
            <a:r>
              <a:rPr lang="en-US" sz="1600" b="1" dirty="0">
                <a:latin typeface="Palatino Linotype" panose="02040502050505030304" pitchFamily="18" charset="0"/>
              </a:rPr>
              <a:t>Each </a:t>
            </a:r>
            <a:r>
              <a:rPr lang="en-US" sz="1600" b="1" dirty="0">
                <a:solidFill>
                  <a:srgbClr val="0070C0"/>
                </a:solidFill>
                <a:latin typeface="Palatino Linotype" panose="02040502050505030304" pitchFamily="18" charset="0"/>
              </a:rPr>
              <a:t>element</a:t>
            </a:r>
            <a:r>
              <a:rPr lang="en-US" sz="1600" b="1" dirty="0">
                <a:latin typeface="Palatino Linotype" panose="02040502050505030304" pitchFamily="18" charset="0"/>
              </a:rPr>
              <a:t> is made up of only one kind of </a:t>
            </a:r>
            <a:r>
              <a:rPr lang="en-US" sz="1600" b="1" dirty="0">
                <a:solidFill>
                  <a:srgbClr val="0070C0"/>
                </a:solidFill>
                <a:latin typeface="Palatino Linotype" panose="02040502050505030304" pitchFamily="18" charset="0"/>
              </a:rPr>
              <a:t>atom</a:t>
            </a:r>
            <a:r>
              <a:rPr lang="en-US" sz="1600" b="1" dirty="0">
                <a:latin typeface="Palatino Linotype" panose="02040502050505030304" pitchFamily="18" charset="0"/>
              </a:rPr>
              <a:t>, which is the smallest unit that retains the element’s properties.</a:t>
            </a:r>
          </a:p>
          <a:p>
            <a:pPr marL="285750" indent="-285750" algn="just">
              <a:lnSpc>
                <a:spcPct val="150000"/>
              </a:lnSpc>
              <a:buFont typeface="Wingdings" panose="05000000000000000000" pitchFamily="2" charset="2"/>
              <a:buChar char="§"/>
            </a:pPr>
            <a:r>
              <a:rPr lang="en-US" sz="1600" b="1" dirty="0">
                <a:solidFill>
                  <a:srgbClr val="0070C0"/>
                </a:solidFill>
                <a:latin typeface="Palatino Linotype" panose="02040502050505030304" pitchFamily="18" charset="0"/>
              </a:rPr>
              <a:t>Atoms</a:t>
            </a:r>
            <a:r>
              <a:rPr lang="en-US" sz="1600" b="1" dirty="0">
                <a:latin typeface="Palatino Linotype" panose="02040502050505030304" pitchFamily="18" charset="0"/>
              </a:rPr>
              <a:t> consist of three main particles: </a:t>
            </a:r>
          </a:p>
          <a:p>
            <a:pPr marL="517525" indent="-233363" algn="just">
              <a:lnSpc>
                <a:spcPct val="150000"/>
              </a:lnSpc>
              <a:buAutoNum type="arabicParenR"/>
            </a:pPr>
            <a:r>
              <a:rPr lang="en-US" sz="1600" b="1" dirty="0">
                <a:solidFill>
                  <a:srgbClr val="0070C0"/>
                </a:solidFill>
                <a:latin typeface="Palatino Linotype" panose="02040502050505030304" pitchFamily="18" charset="0"/>
              </a:rPr>
              <a:t>neutrons</a:t>
            </a:r>
            <a:r>
              <a:rPr lang="en-US" sz="1600" b="1" dirty="0">
                <a:latin typeface="Palatino Linotype" panose="02040502050505030304" pitchFamily="18" charset="0"/>
              </a:rPr>
              <a:t> (neutral charge), </a:t>
            </a:r>
          </a:p>
          <a:p>
            <a:pPr marL="517525" indent="-233363" algn="just">
              <a:lnSpc>
                <a:spcPct val="150000"/>
              </a:lnSpc>
              <a:buAutoNum type="arabicParenR"/>
            </a:pPr>
            <a:r>
              <a:rPr lang="en-US" sz="1600" b="1" dirty="0">
                <a:solidFill>
                  <a:srgbClr val="0070C0"/>
                </a:solidFill>
                <a:latin typeface="Palatino Linotype" panose="02040502050505030304" pitchFamily="18" charset="0"/>
              </a:rPr>
              <a:t>protons</a:t>
            </a:r>
            <a:r>
              <a:rPr lang="en-US" sz="1600" b="1" dirty="0">
                <a:latin typeface="Palatino Linotype" panose="02040502050505030304" pitchFamily="18" charset="0"/>
              </a:rPr>
              <a:t> (positively charged), and </a:t>
            </a:r>
          </a:p>
          <a:p>
            <a:pPr marL="517525" indent="-233363" algn="just">
              <a:lnSpc>
                <a:spcPct val="150000"/>
              </a:lnSpc>
              <a:buAutoNum type="arabicParenR"/>
            </a:pPr>
            <a:r>
              <a:rPr lang="en-US" sz="1600" b="1" dirty="0">
                <a:solidFill>
                  <a:srgbClr val="0070C0"/>
                </a:solidFill>
                <a:latin typeface="Palatino Linotype" panose="02040502050505030304" pitchFamily="18" charset="0"/>
              </a:rPr>
              <a:t>electrons </a:t>
            </a:r>
            <a:r>
              <a:rPr lang="en-US" sz="1600" b="1" dirty="0">
                <a:latin typeface="Palatino Linotype" panose="02040502050505030304" pitchFamily="18" charset="0"/>
              </a:rPr>
              <a:t>(negatively charged). </a:t>
            </a:r>
          </a:p>
          <a:p>
            <a:pPr marL="741363" lvl="1" indent="-285750" algn="just">
              <a:lnSpc>
                <a:spcPct val="150000"/>
              </a:lnSpc>
              <a:buFont typeface="Arial" panose="020B0604020202020204" pitchFamily="34" charset="0"/>
              <a:buChar char="•"/>
            </a:pPr>
            <a:r>
              <a:rPr lang="en-US" sz="1600" b="1" dirty="0">
                <a:solidFill>
                  <a:srgbClr val="0070C0"/>
                </a:solidFill>
                <a:latin typeface="Palatino Linotype" panose="02040502050505030304" pitchFamily="18" charset="0"/>
              </a:rPr>
              <a:t>Neutrons</a:t>
            </a:r>
            <a:r>
              <a:rPr lang="en-US" sz="1600" b="1" dirty="0">
                <a:latin typeface="Palatino Linotype" panose="02040502050505030304" pitchFamily="18" charset="0"/>
              </a:rPr>
              <a:t> and </a:t>
            </a:r>
            <a:r>
              <a:rPr lang="en-US" sz="1600" b="1" dirty="0">
                <a:solidFill>
                  <a:srgbClr val="0070C0"/>
                </a:solidFill>
                <a:latin typeface="Palatino Linotype" panose="02040502050505030304" pitchFamily="18" charset="0"/>
              </a:rPr>
              <a:t>protons</a:t>
            </a:r>
            <a:r>
              <a:rPr lang="en-US" sz="1600" b="1" dirty="0">
                <a:latin typeface="Palatino Linotype" panose="02040502050505030304" pitchFamily="18" charset="0"/>
              </a:rPr>
              <a:t> are found in the nucleus.</a:t>
            </a:r>
          </a:p>
          <a:p>
            <a:pPr marL="741363" lvl="1" indent="-285750" algn="just">
              <a:lnSpc>
                <a:spcPct val="150000"/>
              </a:lnSpc>
              <a:buFont typeface="Arial" panose="020B0604020202020204" pitchFamily="34" charset="0"/>
              <a:buChar char="•"/>
            </a:pPr>
            <a:r>
              <a:rPr lang="en-US" sz="1600" b="1" dirty="0">
                <a:solidFill>
                  <a:srgbClr val="0070C0"/>
                </a:solidFill>
                <a:latin typeface="Palatino Linotype" panose="02040502050505030304" pitchFamily="18" charset="0"/>
              </a:rPr>
              <a:t>Electrons</a:t>
            </a:r>
            <a:r>
              <a:rPr lang="en-US" sz="1600" b="1" dirty="0">
                <a:latin typeface="Palatino Linotype" panose="02040502050505030304" pitchFamily="18" charset="0"/>
              </a:rPr>
              <a:t> are found outside the nucleus.</a:t>
            </a:r>
          </a:p>
          <a:p>
            <a:pPr marL="285750" indent="-285750" algn="just">
              <a:lnSpc>
                <a:spcPct val="150000"/>
              </a:lnSpc>
              <a:buFont typeface="Wingdings" panose="05000000000000000000" pitchFamily="2" charset="2"/>
              <a:buChar char="§"/>
            </a:pPr>
            <a:r>
              <a:rPr lang="en-US" sz="1600" b="1" dirty="0">
                <a:latin typeface="Palatino Linotype" panose="02040502050505030304" pitchFamily="18" charset="0"/>
              </a:rPr>
              <a:t>Atom is electrically neutral:</a:t>
            </a:r>
          </a:p>
          <a:p>
            <a:pPr marL="742950" lvl="1" indent="-285750" algn="just">
              <a:buFont typeface="Arial" panose="020B0604020202020204" pitchFamily="34" charset="0"/>
              <a:buChar char="•"/>
            </a:pPr>
            <a:r>
              <a:rPr lang="en-US" sz="1600" b="1" dirty="0">
                <a:latin typeface="Palatino Linotype" panose="02040502050505030304" pitchFamily="18" charset="0"/>
              </a:rPr>
              <a:t>Number of electrons = Number of protons </a:t>
            </a:r>
          </a:p>
        </p:txBody>
      </p:sp>
      <p:pic>
        <p:nvPicPr>
          <p:cNvPr id="10" name="Picture 9">
            <a:extLst>
              <a:ext uri="{FF2B5EF4-FFF2-40B4-BE49-F238E27FC236}">
                <a16:creationId xmlns:a16="http://schemas.microsoft.com/office/drawing/2014/main" id="{FEADDB3E-1663-827B-CF28-822A63037A14}"/>
              </a:ext>
            </a:extLst>
          </p:cNvPr>
          <p:cNvPicPr>
            <a:picLocks noChangeAspect="1"/>
          </p:cNvPicPr>
          <p:nvPr/>
        </p:nvPicPr>
        <p:blipFill>
          <a:blip r:embed="rId3"/>
          <a:stretch>
            <a:fillRect/>
          </a:stretch>
        </p:blipFill>
        <p:spPr>
          <a:xfrm>
            <a:off x="9298017" y="2815340"/>
            <a:ext cx="2420370" cy="1734435"/>
          </a:xfrm>
          <a:prstGeom prst="rect">
            <a:avLst/>
          </a:prstGeom>
        </p:spPr>
      </p:pic>
      <p:pic>
        <p:nvPicPr>
          <p:cNvPr id="15" name="Picture 14">
            <a:extLst>
              <a:ext uri="{FF2B5EF4-FFF2-40B4-BE49-F238E27FC236}">
                <a16:creationId xmlns:a16="http://schemas.microsoft.com/office/drawing/2014/main" id="{90360A5F-FDEC-406C-A6DD-285A829ABDB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601" t="1830" r="6340" b="3268"/>
          <a:stretch/>
        </p:blipFill>
        <p:spPr>
          <a:xfrm flipH="1">
            <a:off x="11589545" y="6201269"/>
            <a:ext cx="602456" cy="656731"/>
          </a:xfrm>
          <a:prstGeom prst="rect">
            <a:avLst/>
          </a:prstGeom>
        </p:spPr>
      </p:pic>
      <p:sp>
        <p:nvSpPr>
          <p:cNvPr id="16" name="TextBox 15">
            <a:extLst>
              <a:ext uri="{FF2B5EF4-FFF2-40B4-BE49-F238E27FC236}">
                <a16:creationId xmlns:a16="http://schemas.microsoft.com/office/drawing/2014/main" id="{718EC5DD-A650-4AC5-82C9-5405639BFCC0}"/>
              </a:ext>
            </a:extLst>
          </p:cNvPr>
          <p:cNvSpPr txBox="1"/>
          <p:nvPr/>
        </p:nvSpPr>
        <p:spPr>
          <a:xfrm>
            <a:off x="11718387" y="6357937"/>
            <a:ext cx="248786" cy="246221"/>
          </a:xfrm>
          <a:prstGeom prst="rect">
            <a:avLst/>
          </a:prstGeom>
          <a:noFill/>
        </p:spPr>
        <p:txBody>
          <a:bodyPr wrap="none" rtlCol="0">
            <a:spAutoFit/>
          </a:bodyPr>
          <a:lstStyle/>
          <a:p>
            <a:pPr algn="ctr"/>
            <a:r>
              <a:rPr lang="en-US" sz="1000" dirty="0">
                <a:solidFill>
                  <a:srgbClr val="0070C0"/>
                </a:solidFill>
                <a:latin typeface="Palatino Linotype" panose="02040502050505030304" pitchFamily="18" charset="0"/>
              </a:rPr>
              <a:t>2</a:t>
            </a:r>
          </a:p>
        </p:txBody>
      </p:sp>
      <p:sp>
        <p:nvSpPr>
          <p:cNvPr id="17" name="TextBox 16">
            <a:extLst>
              <a:ext uri="{FF2B5EF4-FFF2-40B4-BE49-F238E27FC236}">
                <a16:creationId xmlns:a16="http://schemas.microsoft.com/office/drawing/2014/main" id="{75F9064F-2F60-482A-B52C-3B5645AD6377}"/>
              </a:ext>
            </a:extLst>
          </p:cNvPr>
          <p:cNvSpPr txBox="1"/>
          <p:nvPr/>
        </p:nvSpPr>
        <p:spPr>
          <a:xfrm>
            <a:off x="176169" y="709053"/>
            <a:ext cx="8109431" cy="400110"/>
          </a:xfrm>
          <a:prstGeom prst="rect">
            <a:avLst/>
          </a:prstGeom>
          <a:noFill/>
        </p:spPr>
        <p:txBody>
          <a:bodyPr wrap="square" rtlCol="0">
            <a:spAutoFit/>
          </a:bodyPr>
          <a:lstStyle/>
          <a:p>
            <a:r>
              <a:rPr lang="en-US" sz="2000" b="1" u="sng" dirty="0">
                <a:solidFill>
                  <a:schemeClr val="accent2">
                    <a:lumMod val="75000"/>
                  </a:schemeClr>
                </a:solidFill>
                <a:latin typeface="Palatino Linotype" panose="02040502050505030304" pitchFamily="18" charset="0"/>
              </a:rPr>
              <a:t>2. Atomic structure, Electron Configuration, and Molecular Orbitals</a:t>
            </a:r>
          </a:p>
        </p:txBody>
      </p:sp>
      <p:sp>
        <p:nvSpPr>
          <p:cNvPr id="18" name="TextBox 17">
            <a:extLst>
              <a:ext uri="{FF2B5EF4-FFF2-40B4-BE49-F238E27FC236}">
                <a16:creationId xmlns:a16="http://schemas.microsoft.com/office/drawing/2014/main" id="{52D7234C-DAEE-41D9-A1AA-4E3BE2A73F8D}"/>
              </a:ext>
            </a:extLst>
          </p:cNvPr>
          <p:cNvSpPr txBox="1"/>
          <p:nvPr/>
        </p:nvSpPr>
        <p:spPr>
          <a:xfrm>
            <a:off x="176169" y="1072088"/>
            <a:ext cx="2379642" cy="369332"/>
          </a:xfrm>
          <a:prstGeom prst="rect">
            <a:avLst/>
          </a:prstGeom>
          <a:noFill/>
        </p:spPr>
        <p:txBody>
          <a:bodyPr wrap="square" rtlCol="0">
            <a:spAutoFit/>
          </a:bodyPr>
          <a:lstStyle/>
          <a:p>
            <a:r>
              <a:rPr lang="en-US" b="1" i="1" dirty="0">
                <a:solidFill>
                  <a:schemeClr val="accent2">
                    <a:lumMod val="75000"/>
                  </a:schemeClr>
                </a:solidFill>
                <a:latin typeface="Palatino Linotype" panose="02040502050505030304" pitchFamily="18" charset="0"/>
              </a:rPr>
              <a:t>2.1. Atomic Structure</a:t>
            </a:r>
          </a:p>
        </p:txBody>
      </p:sp>
      <p:sp>
        <p:nvSpPr>
          <p:cNvPr id="2" name="TextBox 1">
            <a:extLst>
              <a:ext uri="{FF2B5EF4-FFF2-40B4-BE49-F238E27FC236}">
                <a16:creationId xmlns:a16="http://schemas.microsoft.com/office/drawing/2014/main" id="{35164A89-8E49-642C-1230-2F9AFC72CD94}"/>
              </a:ext>
            </a:extLst>
          </p:cNvPr>
          <p:cNvSpPr txBox="1"/>
          <p:nvPr/>
        </p:nvSpPr>
        <p:spPr>
          <a:xfrm>
            <a:off x="176169" y="5372524"/>
            <a:ext cx="8346729" cy="1162626"/>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
            </a:pPr>
            <a:r>
              <a:rPr lang="en-US" sz="1600" b="1" dirty="0">
                <a:latin typeface="Palatino Linotype" panose="02040502050505030304" pitchFamily="18" charset="0"/>
              </a:rPr>
              <a:t>The </a:t>
            </a:r>
            <a:r>
              <a:rPr lang="en-US" sz="1600" b="1" dirty="0">
                <a:solidFill>
                  <a:srgbClr val="0070C0"/>
                </a:solidFill>
                <a:latin typeface="Palatino Linotype" panose="02040502050505030304" pitchFamily="18" charset="0"/>
              </a:rPr>
              <a:t>atomic number (Z) </a:t>
            </a:r>
            <a:r>
              <a:rPr lang="en-US" sz="1600" b="1" dirty="0">
                <a:latin typeface="Palatino Linotype" panose="02040502050505030304" pitchFamily="18" charset="0"/>
              </a:rPr>
              <a:t>of an element is the number of protons.</a:t>
            </a:r>
          </a:p>
          <a:p>
            <a:pPr marL="285750" indent="-285750" algn="just">
              <a:lnSpc>
                <a:spcPct val="150000"/>
              </a:lnSpc>
              <a:buFont typeface="Wingdings" panose="05000000000000000000" pitchFamily="2" charset="2"/>
              <a:buChar char="§"/>
            </a:pPr>
            <a:r>
              <a:rPr lang="en-US" sz="1600" b="1" dirty="0">
                <a:latin typeface="Palatino Linotype" panose="02040502050505030304" pitchFamily="18" charset="0"/>
              </a:rPr>
              <a:t>The </a:t>
            </a:r>
            <a:r>
              <a:rPr lang="en-US" sz="1600" b="1" dirty="0">
                <a:solidFill>
                  <a:srgbClr val="0070C0"/>
                </a:solidFill>
                <a:latin typeface="Palatino Linotype" panose="02040502050505030304" pitchFamily="18" charset="0"/>
              </a:rPr>
              <a:t>atomic mass (A) </a:t>
            </a:r>
            <a:r>
              <a:rPr lang="en-US" sz="1600" b="1" dirty="0">
                <a:latin typeface="Palatino Linotype" panose="02040502050505030304" pitchFamily="18" charset="0"/>
              </a:rPr>
              <a:t>is equal to the sum of the number of protons and the number of neutrons in the nucleus. </a:t>
            </a:r>
          </a:p>
        </p:txBody>
      </p:sp>
      <p:pic>
        <p:nvPicPr>
          <p:cNvPr id="4" name="Picture 3">
            <a:extLst>
              <a:ext uri="{FF2B5EF4-FFF2-40B4-BE49-F238E27FC236}">
                <a16:creationId xmlns:a16="http://schemas.microsoft.com/office/drawing/2014/main" id="{DC6AEE1B-D865-C6AE-26AE-56B9DF217A3B}"/>
              </a:ext>
            </a:extLst>
          </p:cNvPr>
          <p:cNvPicPr>
            <a:picLocks noChangeAspect="1"/>
          </p:cNvPicPr>
          <p:nvPr/>
        </p:nvPicPr>
        <p:blipFill>
          <a:blip r:embed="rId5"/>
          <a:stretch>
            <a:fillRect/>
          </a:stretch>
        </p:blipFill>
        <p:spPr>
          <a:xfrm>
            <a:off x="9407657" y="5001007"/>
            <a:ext cx="1411645" cy="1356930"/>
          </a:xfrm>
          <a:prstGeom prst="rect">
            <a:avLst/>
          </a:prstGeom>
        </p:spPr>
      </p:pic>
    </p:spTree>
    <p:extLst>
      <p:ext uri="{BB962C8B-B14F-4D97-AF65-F5344CB8AC3E}">
        <p14:creationId xmlns:p14="http://schemas.microsoft.com/office/powerpoint/2010/main" val="1600120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73F36-0679-9DA5-86DB-83A342EB44A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FCE7878-70F6-47D8-EDEA-E2060437343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272" t="24445" r="8272" b="25679"/>
          <a:stretch/>
        </p:blipFill>
        <p:spPr>
          <a:xfrm>
            <a:off x="10746297" y="127719"/>
            <a:ext cx="1284602" cy="767720"/>
          </a:xfrm>
          <a:prstGeom prst="rect">
            <a:avLst/>
          </a:prstGeom>
        </p:spPr>
      </p:pic>
      <p:cxnSp>
        <p:nvCxnSpPr>
          <p:cNvPr id="6" name="Straight Connector 5">
            <a:extLst>
              <a:ext uri="{FF2B5EF4-FFF2-40B4-BE49-F238E27FC236}">
                <a16:creationId xmlns:a16="http://schemas.microsoft.com/office/drawing/2014/main" id="{77AB53C9-260E-5890-31BD-90B5222B32A3}"/>
              </a:ext>
            </a:extLst>
          </p:cNvPr>
          <p:cNvCxnSpPr>
            <a:cxnSpLocks/>
          </p:cNvCxnSpPr>
          <p:nvPr/>
        </p:nvCxnSpPr>
        <p:spPr>
          <a:xfrm>
            <a:off x="176169" y="604007"/>
            <a:ext cx="8959442" cy="0"/>
          </a:xfrm>
          <a:prstGeom prst="line">
            <a:avLst/>
          </a:prstGeom>
          <a:ln w="38100">
            <a:solidFill>
              <a:srgbClr val="0083BC"/>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4B51D5A-41EA-796B-2643-8ABAB6B1856A}"/>
              </a:ext>
            </a:extLst>
          </p:cNvPr>
          <p:cNvSpPr txBox="1"/>
          <p:nvPr/>
        </p:nvSpPr>
        <p:spPr>
          <a:xfrm>
            <a:off x="176168" y="102066"/>
            <a:ext cx="6481377" cy="461665"/>
          </a:xfrm>
          <a:prstGeom prst="rect">
            <a:avLst/>
          </a:prstGeom>
          <a:noFill/>
        </p:spPr>
        <p:txBody>
          <a:bodyPr wrap="square" rtlCol="0">
            <a:spAutoFit/>
          </a:bodyPr>
          <a:lstStyle/>
          <a:p>
            <a:r>
              <a:rPr lang="en-US" sz="2400" b="1" i="1" dirty="0">
                <a:solidFill>
                  <a:schemeClr val="accent2">
                    <a:lumMod val="75000"/>
                  </a:schemeClr>
                </a:solidFill>
                <a:effectLst>
                  <a:outerShdw blurRad="38100" dist="38100" dir="2700000" algn="tl">
                    <a:srgbClr val="000000">
                      <a:alpha val="43137"/>
                    </a:srgbClr>
                  </a:outerShdw>
                </a:effectLst>
                <a:latin typeface="Palatino Linotype" panose="02040502050505030304" pitchFamily="18" charset="0"/>
              </a:rPr>
              <a:t>Chapter 1: </a:t>
            </a:r>
            <a:r>
              <a:rPr lang="en-US" sz="2400" b="1" i="1" dirty="0">
                <a:solidFill>
                  <a:srgbClr val="0083BC"/>
                </a:solidFill>
                <a:effectLst>
                  <a:outerShdw blurRad="38100" dist="38100" dir="2700000" algn="tl">
                    <a:srgbClr val="000000">
                      <a:alpha val="43137"/>
                    </a:srgbClr>
                  </a:outerShdw>
                </a:effectLst>
                <a:latin typeface="Palatino Linotype" panose="02040502050505030304" pitchFamily="18" charset="0"/>
              </a:rPr>
              <a:t>Introduction to Organic Chemistry</a:t>
            </a:r>
            <a:endParaRPr lang="en-US" sz="2400" i="1" dirty="0">
              <a:solidFill>
                <a:srgbClr val="0083BC"/>
              </a:solidFill>
              <a:effectLst>
                <a:outerShdw blurRad="38100" dist="38100" dir="2700000" algn="tl">
                  <a:srgbClr val="000000">
                    <a:alpha val="43137"/>
                  </a:srgbClr>
                </a:outerShdw>
              </a:effectLst>
              <a:latin typeface="Palatino Linotype" panose="02040502050505030304" pitchFamily="18" charset="0"/>
            </a:endParaRPr>
          </a:p>
        </p:txBody>
      </p:sp>
      <p:sp>
        <p:nvSpPr>
          <p:cNvPr id="14" name="TextBox 13">
            <a:extLst>
              <a:ext uri="{FF2B5EF4-FFF2-40B4-BE49-F238E27FC236}">
                <a16:creationId xmlns:a16="http://schemas.microsoft.com/office/drawing/2014/main" id="{D539FF24-5015-2137-1962-4C0371A55738}"/>
              </a:ext>
            </a:extLst>
          </p:cNvPr>
          <p:cNvSpPr txBox="1"/>
          <p:nvPr/>
        </p:nvSpPr>
        <p:spPr>
          <a:xfrm>
            <a:off x="176168" y="1413322"/>
            <a:ext cx="11854729" cy="1162626"/>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
            </a:pPr>
            <a:r>
              <a:rPr lang="en-US" sz="1600" b="1" dirty="0">
                <a:latin typeface="Palatino Linotype" panose="02040502050505030304" pitchFamily="18" charset="0"/>
              </a:rPr>
              <a:t>Electrons are distributed around the nucleus in successive shells (energy levels) that are designated by capital letters (</a:t>
            </a:r>
            <a:r>
              <a:rPr lang="en-US" sz="1600" b="1" i="1" dirty="0">
                <a:latin typeface="Palatino Linotype" panose="02040502050505030304" pitchFamily="18" charset="0"/>
              </a:rPr>
              <a:t>K</a:t>
            </a:r>
            <a:r>
              <a:rPr lang="en-US" sz="1600" b="1" dirty="0">
                <a:latin typeface="Palatino Linotype" panose="02040502050505030304" pitchFamily="18" charset="0"/>
              </a:rPr>
              <a:t>, </a:t>
            </a:r>
            <a:r>
              <a:rPr lang="en-US" sz="1600" b="1" i="1" dirty="0">
                <a:latin typeface="Palatino Linotype" panose="02040502050505030304" pitchFamily="18" charset="0"/>
              </a:rPr>
              <a:t>L</a:t>
            </a:r>
            <a:r>
              <a:rPr lang="en-US" sz="1600" b="1" dirty="0">
                <a:latin typeface="Palatino Linotype" panose="02040502050505030304" pitchFamily="18" charset="0"/>
              </a:rPr>
              <a:t>, </a:t>
            </a:r>
            <a:r>
              <a:rPr lang="en-US" sz="1600" b="1" i="1" dirty="0">
                <a:latin typeface="Palatino Linotype" panose="02040502050505030304" pitchFamily="18" charset="0"/>
              </a:rPr>
              <a:t>M</a:t>
            </a:r>
            <a:r>
              <a:rPr lang="en-US" sz="1600" b="1" dirty="0">
                <a:latin typeface="Palatino Linotype" panose="02040502050505030304" pitchFamily="18" charset="0"/>
              </a:rPr>
              <a:t>, </a:t>
            </a:r>
            <a:r>
              <a:rPr lang="en-US" sz="1600" b="1" i="1" dirty="0">
                <a:latin typeface="Palatino Linotype" panose="02040502050505030304" pitchFamily="18" charset="0"/>
              </a:rPr>
              <a:t>N</a:t>
            </a:r>
            <a:r>
              <a:rPr lang="en-US" sz="1600" b="1" dirty="0">
                <a:latin typeface="Palatino Linotype" panose="02040502050505030304" pitchFamily="18" charset="0"/>
              </a:rPr>
              <a:t>, ..) or whole numbers (</a:t>
            </a:r>
            <a:r>
              <a:rPr lang="en-US" sz="1600" b="1" i="1" dirty="0">
                <a:latin typeface="Palatino Linotype" panose="02040502050505030304" pitchFamily="18" charset="0"/>
              </a:rPr>
              <a:t>n</a:t>
            </a:r>
            <a:r>
              <a:rPr lang="en-US" sz="1600" b="1" dirty="0">
                <a:latin typeface="Palatino Linotype" panose="02040502050505030304" pitchFamily="18" charset="0"/>
              </a:rPr>
              <a:t>). </a:t>
            </a:r>
          </a:p>
          <a:p>
            <a:pPr marL="742950" lvl="1" indent="-285750" algn="just">
              <a:lnSpc>
                <a:spcPct val="150000"/>
              </a:lnSpc>
              <a:buFont typeface="Arial" panose="020B0604020202020204" pitchFamily="34" charset="0"/>
              <a:buChar char="•"/>
            </a:pPr>
            <a:r>
              <a:rPr lang="en-US" sz="1600" b="1" dirty="0">
                <a:latin typeface="Palatino Linotype" panose="02040502050505030304" pitchFamily="18" charset="0"/>
              </a:rPr>
              <a:t>The maximum capacity of electrons in a shell= 2n</a:t>
            </a:r>
            <a:r>
              <a:rPr lang="en-US" sz="1600" b="1" baseline="30000" dirty="0">
                <a:latin typeface="Palatino Linotype" panose="02040502050505030304" pitchFamily="18" charset="0"/>
              </a:rPr>
              <a:t>2</a:t>
            </a:r>
            <a:r>
              <a:rPr lang="en-US" sz="1600" b="1" dirty="0">
                <a:latin typeface="Palatino Linotype" panose="02040502050505030304" pitchFamily="18" charset="0"/>
              </a:rPr>
              <a:t> electrons.</a:t>
            </a:r>
          </a:p>
        </p:txBody>
      </p:sp>
      <p:pic>
        <p:nvPicPr>
          <p:cNvPr id="4" name="Picture 3">
            <a:extLst>
              <a:ext uri="{FF2B5EF4-FFF2-40B4-BE49-F238E27FC236}">
                <a16:creationId xmlns:a16="http://schemas.microsoft.com/office/drawing/2014/main" id="{7DB965C7-5F00-2FF2-DF42-0B81D7EC7868}"/>
              </a:ext>
            </a:extLst>
          </p:cNvPr>
          <p:cNvPicPr>
            <a:picLocks noChangeAspect="1"/>
          </p:cNvPicPr>
          <p:nvPr/>
        </p:nvPicPr>
        <p:blipFill>
          <a:blip r:embed="rId3"/>
          <a:stretch>
            <a:fillRect/>
          </a:stretch>
        </p:blipFill>
        <p:spPr>
          <a:xfrm>
            <a:off x="4648676" y="2550041"/>
            <a:ext cx="3240109" cy="1817807"/>
          </a:xfrm>
          <a:prstGeom prst="rect">
            <a:avLst/>
          </a:prstGeom>
        </p:spPr>
      </p:pic>
      <p:pic>
        <p:nvPicPr>
          <p:cNvPr id="9" name="Picture 8">
            <a:extLst>
              <a:ext uri="{FF2B5EF4-FFF2-40B4-BE49-F238E27FC236}">
                <a16:creationId xmlns:a16="http://schemas.microsoft.com/office/drawing/2014/main" id="{E3FB36A7-DA79-235B-A265-AE978F378C13}"/>
              </a:ext>
            </a:extLst>
          </p:cNvPr>
          <p:cNvPicPr>
            <a:picLocks noChangeAspect="1"/>
          </p:cNvPicPr>
          <p:nvPr/>
        </p:nvPicPr>
        <p:blipFill>
          <a:blip r:embed="rId4"/>
          <a:stretch>
            <a:fillRect/>
          </a:stretch>
        </p:blipFill>
        <p:spPr>
          <a:xfrm>
            <a:off x="4356773" y="5022947"/>
            <a:ext cx="1376653" cy="1231046"/>
          </a:xfrm>
          <a:prstGeom prst="rect">
            <a:avLst/>
          </a:prstGeom>
        </p:spPr>
      </p:pic>
      <p:pic>
        <p:nvPicPr>
          <p:cNvPr id="15" name="Picture 14">
            <a:extLst>
              <a:ext uri="{FF2B5EF4-FFF2-40B4-BE49-F238E27FC236}">
                <a16:creationId xmlns:a16="http://schemas.microsoft.com/office/drawing/2014/main" id="{2B2208C8-B9FF-1D38-7FAD-204C2ACF3F22}"/>
              </a:ext>
            </a:extLst>
          </p:cNvPr>
          <p:cNvPicPr>
            <a:picLocks noChangeAspect="1"/>
          </p:cNvPicPr>
          <p:nvPr/>
        </p:nvPicPr>
        <p:blipFill>
          <a:blip r:embed="rId5"/>
          <a:stretch>
            <a:fillRect/>
          </a:stretch>
        </p:blipFill>
        <p:spPr>
          <a:xfrm>
            <a:off x="6083989" y="5351996"/>
            <a:ext cx="1452527" cy="453915"/>
          </a:xfrm>
          <a:prstGeom prst="rect">
            <a:avLst/>
          </a:prstGeom>
        </p:spPr>
      </p:pic>
      <p:pic>
        <p:nvPicPr>
          <p:cNvPr id="17" name="Picture 16">
            <a:extLst>
              <a:ext uri="{FF2B5EF4-FFF2-40B4-BE49-F238E27FC236}">
                <a16:creationId xmlns:a16="http://schemas.microsoft.com/office/drawing/2014/main" id="{DB69CF7C-CD7C-A26C-F064-A54DD4E90002}"/>
              </a:ext>
            </a:extLst>
          </p:cNvPr>
          <p:cNvPicPr>
            <a:picLocks noChangeAspect="1"/>
          </p:cNvPicPr>
          <p:nvPr/>
        </p:nvPicPr>
        <p:blipFill>
          <a:blip r:embed="rId6"/>
          <a:stretch>
            <a:fillRect/>
          </a:stretch>
        </p:blipFill>
        <p:spPr>
          <a:xfrm>
            <a:off x="3965901" y="6305032"/>
            <a:ext cx="4275262" cy="473661"/>
          </a:xfrm>
          <a:prstGeom prst="rect">
            <a:avLst/>
          </a:prstGeom>
        </p:spPr>
      </p:pic>
      <p:pic>
        <p:nvPicPr>
          <p:cNvPr id="18" name="Picture 17">
            <a:extLst>
              <a:ext uri="{FF2B5EF4-FFF2-40B4-BE49-F238E27FC236}">
                <a16:creationId xmlns:a16="http://schemas.microsoft.com/office/drawing/2014/main" id="{66C3FEA1-9233-4823-9C30-465CD6641A2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601" t="1830" r="6340" b="3268"/>
          <a:stretch/>
        </p:blipFill>
        <p:spPr>
          <a:xfrm flipH="1">
            <a:off x="11589545" y="6201269"/>
            <a:ext cx="602456" cy="656731"/>
          </a:xfrm>
          <a:prstGeom prst="rect">
            <a:avLst/>
          </a:prstGeom>
        </p:spPr>
      </p:pic>
      <p:sp>
        <p:nvSpPr>
          <p:cNvPr id="19" name="TextBox 18">
            <a:extLst>
              <a:ext uri="{FF2B5EF4-FFF2-40B4-BE49-F238E27FC236}">
                <a16:creationId xmlns:a16="http://schemas.microsoft.com/office/drawing/2014/main" id="{1CF5DF49-F1A2-4312-9E0D-D44AAC8F1D9E}"/>
              </a:ext>
            </a:extLst>
          </p:cNvPr>
          <p:cNvSpPr txBox="1"/>
          <p:nvPr/>
        </p:nvSpPr>
        <p:spPr>
          <a:xfrm>
            <a:off x="11718387" y="6357937"/>
            <a:ext cx="248786" cy="246221"/>
          </a:xfrm>
          <a:prstGeom prst="rect">
            <a:avLst/>
          </a:prstGeom>
          <a:noFill/>
        </p:spPr>
        <p:txBody>
          <a:bodyPr wrap="none" rtlCol="0">
            <a:spAutoFit/>
          </a:bodyPr>
          <a:lstStyle/>
          <a:p>
            <a:pPr algn="ctr"/>
            <a:r>
              <a:rPr lang="en-US" sz="1000" dirty="0">
                <a:solidFill>
                  <a:srgbClr val="0070C0"/>
                </a:solidFill>
                <a:latin typeface="Palatino Linotype" panose="02040502050505030304" pitchFamily="18" charset="0"/>
              </a:rPr>
              <a:t>3</a:t>
            </a:r>
          </a:p>
        </p:txBody>
      </p:sp>
      <p:sp>
        <p:nvSpPr>
          <p:cNvPr id="20" name="TextBox 19">
            <a:extLst>
              <a:ext uri="{FF2B5EF4-FFF2-40B4-BE49-F238E27FC236}">
                <a16:creationId xmlns:a16="http://schemas.microsoft.com/office/drawing/2014/main" id="{6808EDDF-61A1-4ACD-85CA-790075ACE46A}"/>
              </a:ext>
            </a:extLst>
          </p:cNvPr>
          <p:cNvSpPr txBox="1"/>
          <p:nvPr/>
        </p:nvSpPr>
        <p:spPr>
          <a:xfrm>
            <a:off x="176169" y="709053"/>
            <a:ext cx="8109431" cy="400110"/>
          </a:xfrm>
          <a:prstGeom prst="rect">
            <a:avLst/>
          </a:prstGeom>
          <a:noFill/>
        </p:spPr>
        <p:txBody>
          <a:bodyPr wrap="square" rtlCol="0">
            <a:spAutoFit/>
          </a:bodyPr>
          <a:lstStyle/>
          <a:p>
            <a:r>
              <a:rPr lang="en-US" sz="2000" b="1" u="sng" dirty="0">
                <a:solidFill>
                  <a:schemeClr val="accent2">
                    <a:lumMod val="75000"/>
                  </a:schemeClr>
                </a:solidFill>
                <a:latin typeface="Palatino Linotype" panose="02040502050505030304" pitchFamily="18" charset="0"/>
              </a:rPr>
              <a:t>2. Atomic structure, Electron Configuration, and Molecular Orbitals</a:t>
            </a:r>
          </a:p>
        </p:txBody>
      </p:sp>
      <p:sp>
        <p:nvSpPr>
          <p:cNvPr id="21" name="TextBox 20">
            <a:extLst>
              <a:ext uri="{FF2B5EF4-FFF2-40B4-BE49-F238E27FC236}">
                <a16:creationId xmlns:a16="http://schemas.microsoft.com/office/drawing/2014/main" id="{4D38A6D9-58CF-4BBF-90D5-9404B075EA79}"/>
              </a:ext>
            </a:extLst>
          </p:cNvPr>
          <p:cNvSpPr txBox="1"/>
          <p:nvPr/>
        </p:nvSpPr>
        <p:spPr>
          <a:xfrm>
            <a:off x="176169" y="1072088"/>
            <a:ext cx="2379642" cy="369332"/>
          </a:xfrm>
          <a:prstGeom prst="rect">
            <a:avLst/>
          </a:prstGeom>
          <a:noFill/>
        </p:spPr>
        <p:txBody>
          <a:bodyPr wrap="square" rtlCol="0">
            <a:spAutoFit/>
          </a:bodyPr>
          <a:lstStyle/>
          <a:p>
            <a:r>
              <a:rPr lang="en-US" b="1" i="1" dirty="0">
                <a:solidFill>
                  <a:schemeClr val="accent2">
                    <a:lumMod val="75000"/>
                  </a:schemeClr>
                </a:solidFill>
                <a:latin typeface="Palatino Linotype" panose="02040502050505030304" pitchFamily="18" charset="0"/>
              </a:rPr>
              <a:t>2.1. Atomic Structure</a:t>
            </a:r>
          </a:p>
        </p:txBody>
      </p:sp>
      <p:sp>
        <p:nvSpPr>
          <p:cNvPr id="11" name="TextBox 10">
            <a:extLst>
              <a:ext uri="{FF2B5EF4-FFF2-40B4-BE49-F238E27FC236}">
                <a16:creationId xmlns:a16="http://schemas.microsoft.com/office/drawing/2014/main" id="{A68AAA6C-3529-F371-1B1F-7B576DF95FAC}"/>
              </a:ext>
            </a:extLst>
          </p:cNvPr>
          <p:cNvSpPr txBox="1"/>
          <p:nvPr/>
        </p:nvSpPr>
        <p:spPr>
          <a:xfrm>
            <a:off x="176167" y="4043843"/>
            <a:ext cx="11854731" cy="793294"/>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
            </a:pPr>
            <a:r>
              <a:rPr lang="en-US" sz="1600" b="1" dirty="0">
                <a:solidFill>
                  <a:srgbClr val="FF0000"/>
                </a:solidFill>
                <a:latin typeface="Palatino Linotype" panose="02040502050505030304" pitchFamily="18" charset="0"/>
              </a:rPr>
              <a:t>Example: </a:t>
            </a:r>
          </a:p>
          <a:p>
            <a:pPr lvl="1" algn="just">
              <a:lnSpc>
                <a:spcPct val="150000"/>
              </a:lnSpc>
            </a:pPr>
            <a:r>
              <a:rPr lang="en-US" sz="1600" b="1" dirty="0">
                <a:latin typeface="Palatino Linotype" panose="02040502050505030304" pitchFamily="18" charset="0"/>
              </a:rPr>
              <a:t>Carbon atom has an atomic number = 6 which means it has 6 electrons are distributed around its nucleus.   </a:t>
            </a:r>
          </a:p>
        </p:txBody>
      </p:sp>
    </p:spTree>
    <p:extLst>
      <p:ext uri="{BB962C8B-B14F-4D97-AF65-F5344CB8AC3E}">
        <p14:creationId xmlns:p14="http://schemas.microsoft.com/office/powerpoint/2010/main" val="3835278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E3D15-D707-1BBD-62A9-5389E085CB7F}"/>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AE240B65-62FA-0E78-BEE1-66BFED076C6D}"/>
              </a:ext>
            </a:extLst>
          </p:cNvPr>
          <p:cNvSpPr txBox="1"/>
          <p:nvPr/>
        </p:nvSpPr>
        <p:spPr>
          <a:xfrm>
            <a:off x="176169" y="1413322"/>
            <a:ext cx="11854730" cy="2639953"/>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
            </a:pPr>
            <a:r>
              <a:rPr lang="en-US" sz="1600" b="1" dirty="0">
                <a:latin typeface="Palatino Linotype" panose="02040502050505030304" pitchFamily="18" charset="0"/>
              </a:rPr>
              <a:t>Valence Electrons </a:t>
            </a:r>
          </a:p>
          <a:p>
            <a:pPr marL="800100" lvl="1" indent="-342900" algn="just">
              <a:lnSpc>
                <a:spcPct val="150000"/>
              </a:lnSpc>
              <a:buFont typeface="Arial" panose="020B0604020202020204" pitchFamily="34" charset="0"/>
              <a:buChar char="•"/>
            </a:pPr>
            <a:r>
              <a:rPr lang="en-US" sz="1600" b="1" dirty="0">
                <a:latin typeface="Palatino Linotype" panose="02040502050505030304" pitchFamily="18" charset="0"/>
              </a:rPr>
              <a:t>Valence electrons are involved in chemical bonding.</a:t>
            </a:r>
          </a:p>
          <a:p>
            <a:pPr marL="800100" lvl="1" indent="-342900" algn="just">
              <a:lnSpc>
                <a:spcPct val="150000"/>
              </a:lnSpc>
              <a:buFont typeface="Arial" panose="020B0604020202020204" pitchFamily="34" charset="0"/>
              <a:buChar char="•"/>
            </a:pPr>
            <a:r>
              <a:rPr lang="en-US" sz="1600" b="1" dirty="0">
                <a:latin typeface="Palatino Linotype" panose="02040502050505030304" pitchFamily="18" charset="0"/>
              </a:rPr>
              <a:t>The number of valence electrons can be determined by the main group number of the element in the periodic table. </a:t>
            </a:r>
          </a:p>
          <a:p>
            <a:pPr marL="800100" lvl="1" indent="-342900" algn="just">
              <a:lnSpc>
                <a:spcPct val="150000"/>
              </a:lnSpc>
              <a:buFont typeface="Arial" panose="020B0604020202020204" pitchFamily="34" charset="0"/>
              <a:buChar char="•"/>
            </a:pPr>
            <a:r>
              <a:rPr lang="en-US" sz="1600" b="1" dirty="0">
                <a:solidFill>
                  <a:srgbClr val="FF0000"/>
                </a:solidFill>
                <a:latin typeface="Palatino Linotype" panose="02040502050505030304" pitchFamily="18" charset="0"/>
              </a:rPr>
              <a:t>Examples:</a:t>
            </a:r>
          </a:p>
          <a:p>
            <a:pPr marL="1200150" lvl="2" indent="-285750" algn="just">
              <a:lnSpc>
                <a:spcPct val="150000"/>
              </a:lnSpc>
              <a:buFont typeface="Wingdings" panose="05000000000000000000" pitchFamily="2" charset="2"/>
              <a:buChar char="Ø"/>
            </a:pPr>
            <a:r>
              <a:rPr lang="en-US" sz="1600" b="1" dirty="0">
                <a:latin typeface="Palatino Linotype" panose="02040502050505030304" pitchFamily="18" charset="0"/>
              </a:rPr>
              <a:t>Carbon (</a:t>
            </a:r>
            <a:r>
              <a:rPr lang="en-US" sz="1600" b="1" baseline="-25000" dirty="0">
                <a:latin typeface="Palatino Linotype" panose="02040502050505030304" pitchFamily="18" charset="0"/>
              </a:rPr>
              <a:t>6</a:t>
            </a:r>
            <a:r>
              <a:rPr lang="en-US" sz="1600" b="1" dirty="0">
                <a:latin typeface="Palatino Linotype" panose="02040502050505030304" pitchFamily="18" charset="0"/>
              </a:rPr>
              <a:t>C) – group #4 = 4 valence electrons </a:t>
            </a:r>
          </a:p>
          <a:p>
            <a:pPr marL="1200150" lvl="2" indent="-285750" algn="just">
              <a:lnSpc>
                <a:spcPct val="150000"/>
              </a:lnSpc>
              <a:buFont typeface="Wingdings" panose="05000000000000000000" pitchFamily="2" charset="2"/>
              <a:buChar char="Ø"/>
            </a:pPr>
            <a:r>
              <a:rPr lang="en-US" sz="1600" b="1" dirty="0">
                <a:latin typeface="Palatino Linotype" panose="02040502050505030304" pitchFamily="18" charset="0"/>
              </a:rPr>
              <a:t>Oxygen (</a:t>
            </a:r>
            <a:r>
              <a:rPr lang="en-US" sz="1600" b="1" baseline="-25000" dirty="0">
                <a:latin typeface="Palatino Linotype" panose="02040502050505030304" pitchFamily="18" charset="0"/>
              </a:rPr>
              <a:t>8</a:t>
            </a:r>
            <a:r>
              <a:rPr lang="en-US" sz="1600" b="1" dirty="0">
                <a:latin typeface="Palatino Linotype" panose="02040502050505030304" pitchFamily="18" charset="0"/>
              </a:rPr>
              <a:t>O) – group #6 = 6 valence electrons</a:t>
            </a:r>
          </a:p>
          <a:p>
            <a:pPr marL="1200150" lvl="2" indent="-285750" algn="just">
              <a:lnSpc>
                <a:spcPct val="150000"/>
              </a:lnSpc>
              <a:buFont typeface="Wingdings" panose="05000000000000000000" pitchFamily="2" charset="2"/>
              <a:buChar char="Ø"/>
            </a:pPr>
            <a:r>
              <a:rPr lang="en-US" sz="1600" b="1" dirty="0">
                <a:latin typeface="Palatino Linotype" panose="02040502050505030304" pitchFamily="18" charset="0"/>
              </a:rPr>
              <a:t> Halogens (X) – group #7 = 7 valence electrons  </a:t>
            </a:r>
          </a:p>
        </p:txBody>
      </p:sp>
      <p:pic>
        <p:nvPicPr>
          <p:cNvPr id="5" name="Picture 4">
            <a:extLst>
              <a:ext uri="{FF2B5EF4-FFF2-40B4-BE49-F238E27FC236}">
                <a16:creationId xmlns:a16="http://schemas.microsoft.com/office/drawing/2014/main" id="{0071568D-8C0A-CC5A-5B2F-578B03F527C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272" t="24445" r="8272" b="25679"/>
          <a:stretch/>
        </p:blipFill>
        <p:spPr>
          <a:xfrm>
            <a:off x="10746297" y="127719"/>
            <a:ext cx="1284602" cy="767720"/>
          </a:xfrm>
          <a:prstGeom prst="rect">
            <a:avLst/>
          </a:prstGeom>
        </p:spPr>
      </p:pic>
      <p:cxnSp>
        <p:nvCxnSpPr>
          <p:cNvPr id="6" name="Straight Connector 5">
            <a:extLst>
              <a:ext uri="{FF2B5EF4-FFF2-40B4-BE49-F238E27FC236}">
                <a16:creationId xmlns:a16="http://schemas.microsoft.com/office/drawing/2014/main" id="{25887013-3AA8-F02A-F97A-5B007D6DFCAC}"/>
              </a:ext>
            </a:extLst>
          </p:cNvPr>
          <p:cNvCxnSpPr>
            <a:cxnSpLocks/>
          </p:cNvCxnSpPr>
          <p:nvPr/>
        </p:nvCxnSpPr>
        <p:spPr>
          <a:xfrm>
            <a:off x="176169" y="604007"/>
            <a:ext cx="8959442" cy="0"/>
          </a:xfrm>
          <a:prstGeom prst="line">
            <a:avLst/>
          </a:prstGeom>
          <a:ln w="38100">
            <a:solidFill>
              <a:srgbClr val="0083BC"/>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D09F78C-1985-6757-6243-CFB95410F308}"/>
              </a:ext>
            </a:extLst>
          </p:cNvPr>
          <p:cNvSpPr txBox="1"/>
          <p:nvPr/>
        </p:nvSpPr>
        <p:spPr>
          <a:xfrm>
            <a:off x="176168" y="102066"/>
            <a:ext cx="6481377" cy="461665"/>
          </a:xfrm>
          <a:prstGeom prst="rect">
            <a:avLst/>
          </a:prstGeom>
          <a:noFill/>
        </p:spPr>
        <p:txBody>
          <a:bodyPr wrap="square" rtlCol="0">
            <a:spAutoFit/>
          </a:bodyPr>
          <a:lstStyle/>
          <a:p>
            <a:r>
              <a:rPr lang="en-US" sz="2400" b="1" i="1" dirty="0">
                <a:solidFill>
                  <a:schemeClr val="accent2">
                    <a:lumMod val="75000"/>
                  </a:schemeClr>
                </a:solidFill>
                <a:effectLst>
                  <a:outerShdw blurRad="38100" dist="38100" dir="2700000" algn="tl">
                    <a:srgbClr val="000000">
                      <a:alpha val="43137"/>
                    </a:srgbClr>
                  </a:outerShdw>
                </a:effectLst>
                <a:latin typeface="Palatino Linotype" panose="02040502050505030304" pitchFamily="18" charset="0"/>
              </a:rPr>
              <a:t>Chapter 1: </a:t>
            </a:r>
            <a:r>
              <a:rPr lang="en-US" sz="2400" b="1" i="1" dirty="0">
                <a:solidFill>
                  <a:srgbClr val="0083BC"/>
                </a:solidFill>
                <a:effectLst>
                  <a:outerShdw blurRad="38100" dist="38100" dir="2700000" algn="tl">
                    <a:srgbClr val="000000">
                      <a:alpha val="43137"/>
                    </a:srgbClr>
                  </a:outerShdw>
                </a:effectLst>
                <a:latin typeface="Palatino Linotype" panose="02040502050505030304" pitchFamily="18" charset="0"/>
              </a:rPr>
              <a:t>Introduction to Organic Chemistry</a:t>
            </a:r>
            <a:endParaRPr lang="en-US" sz="2400" i="1" dirty="0">
              <a:solidFill>
                <a:srgbClr val="0083BC"/>
              </a:solidFill>
              <a:effectLst>
                <a:outerShdw blurRad="38100" dist="38100" dir="2700000" algn="tl">
                  <a:srgbClr val="000000">
                    <a:alpha val="43137"/>
                  </a:srgbClr>
                </a:outerShdw>
              </a:effectLst>
              <a:latin typeface="Palatino Linotype" panose="02040502050505030304" pitchFamily="18" charset="0"/>
            </a:endParaRPr>
          </a:p>
        </p:txBody>
      </p:sp>
      <p:pic>
        <p:nvPicPr>
          <p:cNvPr id="12" name="Picture 11">
            <a:extLst>
              <a:ext uri="{FF2B5EF4-FFF2-40B4-BE49-F238E27FC236}">
                <a16:creationId xmlns:a16="http://schemas.microsoft.com/office/drawing/2014/main" id="{C753B6E2-E4FF-407D-B3CB-D3FC590B087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601" t="1830" r="6340" b="3268"/>
          <a:stretch/>
        </p:blipFill>
        <p:spPr>
          <a:xfrm flipH="1">
            <a:off x="11589545" y="6201269"/>
            <a:ext cx="602456" cy="656731"/>
          </a:xfrm>
          <a:prstGeom prst="rect">
            <a:avLst/>
          </a:prstGeom>
        </p:spPr>
      </p:pic>
      <p:sp>
        <p:nvSpPr>
          <p:cNvPr id="15" name="TextBox 14">
            <a:extLst>
              <a:ext uri="{FF2B5EF4-FFF2-40B4-BE49-F238E27FC236}">
                <a16:creationId xmlns:a16="http://schemas.microsoft.com/office/drawing/2014/main" id="{1EDE7D2E-B490-4EF4-88E6-18DFE9FD6AA5}"/>
              </a:ext>
            </a:extLst>
          </p:cNvPr>
          <p:cNvSpPr txBox="1"/>
          <p:nvPr/>
        </p:nvSpPr>
        <p:spPr>
          <a:xfrm>
            <a:off x="11718387" y="6357937"/>
            <a:ext cx="248786" cy="246221"/>
          </a:xfrm>
          <a:prstGeom prst="rect">
            <a:avLst/>
          </a:prstGeom>
          <a:noFill/>
        </p:spPr>
        <p:txBody>
          <a:bodyPr wrap="none" rtlCol="0">
            <a:spAutoFit/>
          </a:bodyPr>
          <a:lstStyle/>
          <a:p>
            <a:pPr algn="ctr"/>
            <a:r>
              <a:rPr lang="en-US" sz="1000" dirty="0">
                <a:solidFill>
                  <a:srgbClr val="0070C0"/>
                </a:solidFill>
                <a:latin typeface="Palatino Linotype" panose="02040502050505030304" pitchFamily="18" charset="0"/>
              </a:rPr>
              <a:t>4</a:t>
            </a:r>
          </a:p>
        </p:txBody>
      </p:sp>
      <p:sp>
        <p:nvSpPr>
          <p:cNvPr id="16" name="TextBox 15">
            <a:extLst>
              <a:ext uri="{FF2B5EF4-FFF2-40B4-BE49-F238E27FC236}">
                <a16:creationId xmlns:a16="http://schemas.microsoft.com/office/drawing/2014/main" id="{385A9DFE-E89B-445E-B87C-452CC5F8BDCE}"/>
              </a:ext>
            </a:extLst>
          </p:cNvPr>
          <p:cNvSpPr txBox="1"/>
          <p:nvPr/>
        </p:nvSpPr>
        <p:spPr>
          <a:xfrm>
            <a:off x="176169" y="709053"/>
            <a:ext cx="8109431" cy="400110"/>
          </a:xfrm>
          <a:prstGeom prst="rect">
            <a:avLst/>
          </a:prstGeom>
          <a:noFill/>
        </p:spPr>
        <p:txBody>
          <a:bodyPr wrap="square" rtlCol="0">
            <a:spAutoFit/>
          </a:bodyPr>
          <a:lstStyle/>
          <a:p>
            <a:r>
              <a:rPr lang="en-US" sz="2000" b="1" u="sng" dirty="0">
                <a:solidFill>
                  <a:schemeClr val="accent2">
                    <a:lumMod val="75000"/>
                  </a:schemeClr>
                </a:solidFill>
                <a:latin typeface="Palatino Linotype" panose="02040502050505030304" pitchFamily="18" charset="0"/>
              </a:rPr>
              <a:t>2. Atomic structure, Electron Configuration, and Molecular Orbitals</a:t>
            </a:r>
          </a:p>
        </p:txBody>
      </p:sp>
      <p:sp>
        <p:nvSpPr>
          <p:cNvPr id="17" name="TextBox 16">
            <a:extLst>
              <a:ext uri="{FF2B5EF4-FFF2-40B4-BE49-F238E27FC236}">
                <a16:creationId xmlns:a16="http://schemas.microsoft.com/office/drawing/2014/main" id="{968E608E-8EA6-4069-9ED6-41F732CD8535}"/>
              </a:ext>
            </a:extLst>
          </p:cNvPr>
          <p:cNvSpPr txBox="1"/>
          <p:nvPr/>
        </p:nvSpPr>
        <p:spPr>
          <a:xfrm>
            <a:off x="176169" y="1072088"/>
            <a:ext cx="2379642" cy="369332"/>
          </a:xfrm>
          <a:prstGeom prst="rect">
            <a:avLst/>
          </a:prstGeom>
          <a:noFill/>
        </p:spPr>
        <p:txBody>
          <a:bodyPr wrap="square" rtlCol="0">
            <a:spAutoFit/>
          </a:bodyPr>
          <a:lstStyle/>
          <a:p>
            <a:r>
              <a:rPr lang="en-US" b="1" i="1" dirty="0">
                <a:solidFill>
                  <a:schemeClr val="accent2">
                    <a:lumMod val="75000"/>
                  </a:schemeClr>
                </a:solidFill>
                <a:latin typeface="Palatino Linotype" panose="02040502050505030304" pitchFamily="18" charset="0"/>
              </a:rPr>
              <a:t>2.1. Atomic Structure</a:t>
            </a:r>
          </a:p>
        </p:txBody>
      </p:sp>
      <p:pic>
        <p:nvPicPr>
          <p:cNvPr id="2" name="Picture 2" descr="https://upload.wikimedia.org/wikipedia/commons/5/5b/Carbon_Lewis_Structure_PNG.png">
            <a:extLst>
              <a:ext uri="{FF2B5EF4-FFF2-40B4-BE49-F238E27FC236}">
                <a16:creationId xmlns:a16="http://schemas.microsoft.com/office/drawing/2014/main" id="{544EF5C5-FADC-E275-016C-1491B123493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36437" y="3659608"/>
            <a:ext cx="1440882" cy="124503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graphicFrame>
        <p:nvGraphicFramePr>
          <p:cNvPr id="3" name="جدول 2">
            <a:extLst>
              <a:ext uri="{FF2B5EF4-FFF2-40B4-BE49-F238E27FC236}">
                <a16:creationId xmlns:a16="http://schemas.microsoft.com/office/drawing/2014/main" id="{3A68E278-0D55-607F-A1F4-ED7835511D7E}"/>
              </a:ext>
            </a:extLst>
          </p:cNvPr>
          <p:cNvGraphicFramePr>
            <a:graphicFrameLocks noGrp="1"/>
          </p:cNvGraphicFramePr>
          <p:nvPr>
            <p:extLst>
              <p:ext uri="{D42A27DB-BD31-4B8C-83A1-F6EECF244321}">
                <p14:modId xmlns:p14="http://schemas.microsoft.com/office/powerpoint/2010/main" val="3964340468"/>
              </p:ext>
            </p:extLst>
          </p:nvPr>
        </p:nvGraphicFramePr>
        <p:xfrm>
          <a:off x="1184034" y="4363206"/>
          <a:ext cx="8128001" cy="1422706"/>
        </p:xfrm>
        <a:graphic>
          <a:graphicData uri="http://schemas.openxmlformats.org/drawingml/2006/table">
            <a:tbl>
              <a:tblPr rtl="1" firstRow="1" bandRow="1">
                <a:tableStyleId>{5C22544A-7EE6-4342-B048-85BDC9FD1C3A}</a:tableStyleId>
              </a:tblPr>
              <a:tblGrid>
                <a:gridCol w="1161143">
                  <a:extLst>
                    <a:ext uri="{9D8B030D-6E8A-4147-A177-3AD203B41FA5}">
                      <a16:colId xmlns:a16="http://schemas.microsoft.com/office/drawing/2014/main" val="1614576754"/>
                    </a:ext>
                  </a:extLst>
                </a:gridCol>
                <a:gridCol w="1161143">
                  <a:extLst>
                    <a:ext uri="{9D8B030D-6E8A-4147-A177-3AD203B41FA5}">
                      <a16:colId xmlns:a16="http://schemas.microsoft.com/office/drawing/2014/main" val="2412150508"/>
                    </a:ext>
                  </a:extLst>
                </a:gridCol>
                <a:gridCol w="1161143">
                  <a:extLst>
                    <a:ext uri="{9D8B030D-6E8A-4147-A177-3AD203B41FA5}">
                      <a16:colId xmlns:a16="http://schemas.microsoft.com/office/drawing/2014/main" val="1170975446"/>
                    </a:ext>
                  </a:extLst>
                </a:gridCol>
                <a:gridCol w="1161143">
                  <a:extLst>
                    <a:ext uri="{9D8B030D-6E8A-4147-A177-3AD203B41FA5}">
                      <a16:colId xmlns:a16="http://schemas.microsoft.com/office/drawing/2014/main" val="2736417863"/>
                    </a:ext>
                  </a:extLst>
                </a:gridCol>
                <a:gridCol w="1161143">
                  <a:extLst>
                    <a:ext uri="{9D8B030D-6E8A-4147-A177-3AD203B41FA5}">
                      <a16:colId xmlns:a16="http://schemas.microsoft.com/office/drawing/2014/main" val="2995973284"/>
                    </a:ext>
                  </a:extLst>
                </a:gridCol>
                <a:gridCol w="1161143">
                  <a:extLst>
                    <a:ext uri="{9D8B030D-6E8A-4147-A177-3AD203B41FA5}">
                      <a16:colId xmlns:a16="http://schemas.microsoft.com/office/drawing/2014/main" val="2437784356"/>
                    </a:ext>
                  </a:extLst>
                </a:gridCol>
                <a:gridCol w="1161143">
                  <a:extLst>
                    <a:ext uri="{9D8B030D-6E8A-4147-A177-3AD203B41FA5}">
                      <a16:colId xmlns:a16="http://schemas.microsoft.com/office/drawing/2014/main" val="3631973682"/>
                    </a:ext>
                  </a:extLst>
                </a:gridCol>
              </a:tblGrid>
              <a:tr h="370840">
                <a:tc gridSpan="7">
                  <a:txBody>
                    <a:bodyPr/>
                    <a:lstStyle/>
                    <a:p>
                      <a:pPr algn="ctr" rtl="1"/>
                      <a:r>
                        <a:rPr lang="en-US" dirty="0">
                          <a:solidFill>
                            <a:schemeClr val="bg1"/>
                          </a:solidFill>
                        </a:rPr>
                        <a:t>Valences of Common Elements</a:t>
                      </a:r>
                      <a:endParaRPr lang="ar-SA" dirty="0">
                        <a:solidFill>
                          <a:schemeClr val="bg1"/>
                        </a:solidFill>
                      </a:endParaRPr>
                    </a:p>
                  </a:txBody>
                  <a:tcPr>
                    <a:solidFill>
                      <a:srgbClr val="C55A11"/>
                    </a:solidFill>
                  </a:tcPr>
                </a:tc>
                <a:tc hMerge="1">
                  <a:txBody>
                    <a:bodyPr/>
                    <a:lstStyle/>
                    <a:p>
                      <a:pPr rtl="1"/>
                      <a:endParaRPr lang="ar-SA" dirty="0"/>
                    </a:p>
                  </a:txBody>
                  <a:tcPr>
                    <a:solidFill>
                      <a:srgbClr val="C55A11"/>
                    </a:solidFill>
                  </a:tcPr>
                </a:tc>
                <a:tc hMerge="1">
                  <a:txBody>
                    <a:bodyPr/>
                    <a:lstStyle/>
                    <a:p>
                      <a:pPr rtl="1"/>
                      <a:endParaRPr lang="ar-SA" dirty="0"/>
                    </a:p>
                  </a:txBody>
                  <a:tcPr>
                    <a:solidFill>
                      <a:srgbClr val="C55A11"/>
                    </a:solidFill>
                  </a:tcPr>
                </a:tc>
                <a:tc hMerge="1">
                  <a:txBody>
                    <a:bodyPr/>
                    <a:lstStyle/>
                    <a:p>
                      <a:pPr rtl="1"/>
                      <a:endParaRPr lang="ar-SA" dirty="0"/>
                    </a:p>
                  </a:txBody>
                  <a:tcPr>
                    <a:solidFill>
                      <a:srgbClr val="C55A11"/>
                    </a:solidFill>
                  </a:tcPr>
                </a:tc>
                <a:tc hMerge="1">
                  <a:txBody>
                    <a:bodyPr/>
                    <a:lstStyle/>
                    <a:p>
                      <a:pPr rtl="1"/>
                      <a:endParaRPr lang="ar-SA" dirty="0"/>
                    </a:p>
                  </a:txBody>
                  <a:tcPr>
                    <a:solidFill>
                      <a:srgbClr val="C55A11"/>
                    </a:solidFill>
                  </a:tcPr>
                </a:tc>
                <a:tc hMerge="1">
                  <a:txBody>
                    <a:bodyPr/>
                    <a:lstStyle/>
                    <a:p>
                      <a:pPr rtl="1"/>
                      <a:endParaRPr lang="ar-SA" dirty="0"/>
                    </a:p>
                  </a:txBody>
                  <a:tcPr>
                    <a:solidFill>
                      <a:srgbClr val="C55A11"/>
                    </a:solidFill>
                  </a:tcPr>
                </a:tc>
                <a:tc hMerge="1">
                  <a:txBody>
                    <a:bodyPr/>
                    <a:lstStyle/>
                    <a:p>
                      <a:pPr rtl="1"/>
                      <a:endParaRPr lang="ar-SA" dirty="0"/>
                    </a:p>
                  </a:txBody>
                  <a:tcPr>
                    <a:solidFill>
                      <a:srgbClr val="C55A11"/>
                    </a:solidFill>
                  </a:tcPr>
                </a:tc>
                <a:extLst>
                  <a:ext uri="{0D108BD9-81ED-4DB2-BD59-A6C34878D82A}">
                    <a16:rowId xmlns:a16="http://schemas.microsoft.com/office/drawing/2014/main" val="2286746602"/>
                  </a:ext>
                </a:extLst>
              </a:tr>
              <a:tr h="681026">
                <a:tc>
                  <a:txBody>
                    <a:bodyPr/>
                    <a:lstStyle/>
                    <a:p>
                      <a:pPr rtl="1"/>
                      <a:endParaRPr lang="ar-SA"/>
                    </a:p>
                  </a:txBody>
                  <a:tcPr>
                    <a:solidFill>
                      <a:schemeClr val="accent1">
                        <a:lumMod val="20000"/>
                        <a:lumOff val="80000"/>
                      </a:schemeClr>
                    </a:solidFill>
                  </a:tcPr>
                </a:tc>
                <a:tc>
                  <a:txBody>
                    <a:bodyPr/>
                    <a:lstStyle/>
                    <a:p>
                      <a:pPr rtl="1"/>
                      <a:endParaRPr lang="ar-SA"/>
                    </a:p>
                  </a:txBody>
                  <a:tcPr>
                    <a:solidFill>
                      <a:schemeClr val="accent1">
                        <a:lumMod val="20000"/>
                        <a:lumOff val="80000"/>
                      </a:schemeClr>
                    </a:solidFill>
                  </a:tcPr>
                </a:tc>
                <a:tc>
                  <a:txBody>
                    <a:bodyPr/>
                    <a:lstStyle/>
                    <a:p>
                      <a:pPr rtl="1"/>
                      <a:endParaRPr lang="ar-SA" dirty="0"/>
                    </a:p>
                  </a:txBody>
                  <a:tcPr>
                    <a:solidFill>
                      <a:schemeClr val="accent1">
                        <a:lumMod val="20000"/>
                        <a:lumOff val="80000"/>
                      </a:schemeClr>
                    </a:solidFill>
                  </a:tcPr>
                </a:tc>
                <a:tc>
                  <a:txBody>
                    <a:bodyPr/>
                    <a:lstStyle/>
                    <a:p>
                      <a:pPr rtl="1"/>
                      <a:endParaRPr lang="ar-SA"/>
                    </a:p>
                  </a:txBody>
                  <a:tcPr>
                    <a:solidFill>
                      <a:schemeClr val="accent1">
                        <a:lumMod val="20000"/>
                        <a:lumOff val="80000"/>
                      </a:schemeClr>
                    </a:solidFill>
                  </a:tcPr>
                </a:tc>
                <a:tc>
                  <a:txBody>
                    <a:bodyPr/>
                    <a:lstStyle/>
                    <a:p>
                      <a:pPr rtl="1"/>
                      <a:endParaRPr lang="ar-SA"/>
                    </a:p>
                  </a:txBody>
                  <a:tcPr>
                    <a:solidFill>
                      <a:schemeClr val="accent1">
                        <a:lumMod val="20000"/>
                        <a:lumOff val="80000"/>
                      </a:schemeClr>
                    </a:solidFill>
                  </a:tcPr>
                </a:tc>
                <a:tc>
                  <a:txBody>
                    <a:bodyPr/>
                    <a:lstStyle/>
                    <a:p>
                      <a:pPr rtl="1"/>
                      <a:endParaRPr lang="ar-SA" dirty="0"/>
                    </a:p>
                  </a:txBody>
                  <a:tcPr>
                    <a:solidFill>
                      <a:schemeClr val="accent1">
                        <a:lumMod val="20000"/>
                        <a:lumOff val="80000"/>
                      </a:schemeClr>
                    </a:solidFill>
                  </a:tcPr>
                </a:tc>
                <a:tc>
                  <a:txBody>
                    <a:bodyPr/>
                    <a:lstStyle/>
                    <a:p>
                      <a:pPr algn="ctr" rtl="1"/>
                      <a:r>
                        <a:rPr lang="en-US" dirty="0"/>
                        <a:t>Element</a:t>
                      </a:r>
                      <a:endParaRPr lang="ar-SA" dirty="0"/>
                    </a:p>
                  </a:txBody>
                  <a:tcPr anchor="ctr">
                    <a:solidFill>
                      <a:schemeClr val="accent1">
                        <a:lumMod val="20000"/>
                        <a:lumOff val="80000"/>
                      </a:schemeClr>
                    </a:solidFill>
                  </a:tcPr>
                </a:tc>
                <a:extLst>
                  <a:ext uri="{0D108BD9-81ED-4DB2-BD59-A6C34878D82A}">
                    <a16:rowId xmlns:a16="http://schemas.microsoft.com/office/drawing/2014/main" val="1505074274"/>
                  </a:ext>
                </a:extLst>
              </a:tr>
              <a:tr h="370840">
                <a:tc>
                  <a:txBody>
                    <a:bodyPr/>
                    <a:lstStyle/>
                    <a:p>
                      <a:pPr algn="ctr" rtl="1"/>
                      <a:r>
                        <a:rPr lang="en-US" dirty="0"/>
                        <a:t>1</a:t>
                      </a:r>
                      <a:endParaRPr lang="ar-SA" dirty="0"/>
                    </a:p>
                  </a:txBody>
                  <a:tcPr>
                    <a:solidFill>
                      <a:schemeClr val="accent1">
                        <a:lumMod val="20000"/>
                        <a:lumOff val="80000"/>
                      </a:schemeClr>
                    </a:solidFill>
                  </a:tcPr>
                </a:tc>
                <a:tc>
                  <a:txBody>
                    <a:bodyPr/>
                    <a:lstStyle/>
                    <a:p>
                      <a:pPr algn="ctr" rtl="1"/>
                      <a:r>
                        <a:rPr lang="en-US" dirty="0"/>
                        <a:t>1</a:t>
                      </a:r>
                      <a:endParaRPr lang="ar-SA" dirty="0"/>
                    </a:p>
                  </a:txBody>
                  <a:tcPr>
                    <a:solidFill>
                      <a:schemeClr val="accent1">
                        <a:lumMod val="20000"/>
                        <a:lumOff val="80000"/>
                      </a:schemeClr>
                    </a:solidFill>
                  </a:tcPr>
                </a:tc>
                <a:tc>
                  <a:txBody>
                    <a:bodyPr/>
                    <a:lstStyle/>
                    <a:p>
                      <a:pPr algn="ctr" rtl="1"/>
                      <a:r>
                        <a:rPr lang="en-US" dirty="0"/>
                        <a:t>2</a:t>
                      </a:r>
                      <a:endParaRPr lang="ar-SA" dirty="0"/>
                    </a:p>
                  </a:txBody>
                  <a:tcPr>
                    <a:solidFill>
                      <a:schemeClr val="accent1">
                        <a:lumMod val="20000"/>
                        <a:lumOff val="80000"/>
                      </a:schemeClr>
                    </a:solidFill>
                  </a:tcPr>
                </a:tc>
                <a:tc>
                  <a:txBody>
                    <a:bodyPr/>
                    <a:lstStyle/>
                    <a:p>
                      <a:pPr algn="ctr" rtl="1"/>
                      <a:r>
                        <a:rPr lang="en-US" dirty="0"/>
                        <a:t>3</a:t>
                      </a:r>
                      <a:endParaRPr lang="ar-SA" dirty="0"/>
                    </a:p>
                  </a:txBody>
                  <a:tcPr>
                    <a:solidFill>
                      <a:schemeClr val="accent1">
                        <a:lumMod val="20000"/>
                        <a:lumOff val="80000"/>
                      </a:schemeClr>
                    </a:solidFill>
                  </a:tcPr>
                </a:tc>
                <a:tc>
                  <a:txBody>
                    <a:bodyPr/>
                    <a:lstStyle/>
                    <a:p>
                      <a:pPr algn="ctr" rtl="1"/>
                      <a:r>
                        <a:rPr lang="en-US" dirty="0"/>
                        <a:t>4</a:t>
                      </a:r>
                      <a:endParaRPr lang="ar-SA" dirty="0"/>
                    </a:p>
                  </a:txBody>
                  <a:tcPr>
                    <a:solidFill>
                      <a:schemeClr val="accent1">
                        <a:lumMod val="20000"/>
                        <a:lumOff val="80000"/>
                      </a:schemeClr>
                    </a:solidFill>
                  </a:tcPr>
                </a:tc>
                <a:tc>
                  <a:txBody>
                    <a:bodyPr/>
                    <a:lstStyle/>
                    <a:p>
                      <a:pPr algn="ctr" rtl="1"/>
                      <a:r>
                        <a:rPr lang="en-US" dirty="0"/>
                        <a:t>1</a:t>
                      </a:r>
                      <a:endParaRPr lang="ar-SA" dirty="0"/>
                    </a:p>
                  </a:txBody>
                  <a:tcPr>
                    <a:solidFill>
                      <a:schemeClr val="accent1">
                        <a:lumMod val="20000"/>
                        <a:lumOff val="80000"/>
                      </a:schemeClr>
                    </a:solidFill>
                  </a:tcPr>
                </a:tc>
                <a:tc>
                  <a:txBody>
                    <a:bodyPr/>
                    <a:lstStyle/>
                    <a:p>
                      <a:pPr algn="ctr" rtl="1"/>
                      <a:r>
                        <a:rPr lang="en-US" dirty="0"/>
                        <a:t>Valence</a:t>
                      </a:r>
                      <a:endParaRPr lang="ar-SA" dirty="0"/>
                    </a:p>
                  </a:txBody>
                  <a:tcPr anchor="ctr">
                    <a:solidFill>
                      <a:schemeClr val="accent1">
                        <a:lumMod val="20000"/>
                        <a:lumOff val="80000"/>
                      </a:schemeClr>
                    </a:solidFill>
                  </a:tcPr>
                </a:tc>
                <a:extLst>
                  <a:ext uri="{0D108BD9-81ED-4DB2-BD59-A6C34878D82A}">
                    <a16:rowId xmlns:a16="http://schemas.microsoft.com/office/drawing/2014/main" val="3064398797"/>
                  </a:ext>
                </a:extLst>
              </a:tr>
            </a:tbl>
          </a:graphicData>
        </a:graphic>
      </p:graphicFrame>
      <p:graphicFrame>
        <p:nvGraphicFramePr>
          <p:cNvPr id="11" name="عنصر 10">
            <a:extLst>
              <a:ext uri="{FF2B5EF4-FFF2-40B4-BE49-F238E27FC236}">
                <a16:creationId xmlns:a16="http://schemas.microsoft.com/office/drawing/2014/main" id="{99E97E58-258B-FEFF-4706-1323E55039ED}"/>
              </a:ext>
            </a:extLst>
          </p:cNvPr>
          <p:cNvGraphicFramePr>
            <a:graphicFrameLocks noChangeAspect="1"/>
          </p:cNvGraphicFramePr>
          <p:nvPr>
            <p:extLst>
              <p:ext uri="{D42A27DB-BD31-4B8C-83A1-F6EECF244321}">
                <p14:modId xmlns:p14="http://schemas.microsoft.com/office/powerpoint/2010/main" val="503994786"/>
              </p:ext>
            </p:extLst>
          </p:nvPr>
        </p:nvGraphicFramePr>
        <p:xfrm>
          <a:off x="2739626" y="4877903"/>
          <a:ext cx="311150" cy="352425"/>
        </p:xfrm>
        <a:graphic>
          <a:graphicData uri="http://schemas.openxmlformats.org/presentationml/2006/ole">
            <mc:AlternateContent xmlns:mc="http://schemas.openxmlformats.org/markup-compatibility/2006">
              <mc:Choice xmlns:v="urn:schemas-microsoft-com:vml" Requires="v">
                <p:oleObj spid="_x0000_s1032" name="CS ChemDraw Drawing" r:id="rId6" imgW="311848" imgH="351886" progId="ChemDraw.Document.6.0">
                  <p:embed/>
                </p:oleObj>
              </mc:Choice>
              <mc:Fallback>
                <p:oleObj name="CS ChemDraw Drawing" r:id="rId6" imgW="311848" imgH="351886" progId="ChemDraw.Document.6.0">
                  <p:embed/>
                  <p:pic>
                    <p:nvPicPr>
                      <p:cNvPr id="3" name="عنصر 2">
                        <a:extLst>
                          <a:ext uri="{FF2B5EF4-FFF2-40B4-BE49-F238E27FC236}">
                            <a16:creationId xmlns:a16="http://schemas.microsoft.com/office/drawing/2014/main" id="{62FF7479-57FD-64EE-0CDE-AA1219712B6D}"/>
                          </a:ext>
                        </a:extLst>
                      </p:cNvPr>
                      <p:cNvPicPr/>
                      <p:nvPr/>
                    </p:nvPicPr>
                    <p:blipFill>
                      <a:blip r:embed="rId7"/>
                      <a:stretch>
                        <a:fillRect/>
                      </a:stretch>
                    </p:blipFill>
                    <p:spPr>
                      <a:xfrm>
                        <a:off x="2739626" y="4877903"/>
                        <a:ext cx="311150" cy="352425"/>
                      </a:xfrm>
                      <a:prstGeom prst="rect">
                        <a:avLst/>
                      </a:prstGeom>
                    </p:spPr>
                  </p:pic>
                </p:oleObj>
              </mc:Fallback>
            </mc:AlternateContent>
          </a:graphicData>
        </a:graphic>
      </p:graphicFrame>
      <p:graphicFrame>
        <p:nvGraphicFramePr>
          <p:cNvPr id="13" name="عنصر 12">
            <a:extLst>
              <a:ext uri="{FF2B5EF4-FFF2-40B4-BE49-F238E27FC236}">
                <a16:creationId xmlns:a16="http://schemas.microsoft.com/office/drawing/2014/main" id="{BE7DB25F-088D-3968-C749-F12EDF0C3171}"/>
              </a:ext>
            </a:extLst>
          </p:cNvPr>
          <p:cNvGraphicFramePr>
            <a:graphicFrameLocks noChangeAspect="1"/>
          </p:cNvGraphicFramePr>
          <p:nvPr>
            <p:extLst>
              <p:ext uri="{D42A27DB-BD31-4B8C-83A1-F6EECF244321}">
                <p14:modId xmlns:p14="http://schemas.microsoft.com/office/powerpoint/2010/main" val="2268315947"/>
              </p:ext>
            </p:extLst>
          </p:nvPr>
        </p:nvGraphicFramePr>
        <p:xfrm>
          <a:off x="3867004" y="4859647"/>
          <a:ext cx="385763" cy="388937"/>
        </p:xfrm>
        <a:graphic>
          <a:graphicData uri="http://schemas.openxmlformats.org/presentationml/2006/ole">
            <mc:AlternateContent xmlns:mc="http://schemas.openxmlformats.org/markup-compatibility/2006">
              <mc:Choice xmlns:v="urn:schemas-microsoft-com:vml" Requires="v">
                <p:oleObj spid="_x0000_s1033" name="CS ChemDraw Drawing" r:id="rId8" imgW="385298" imgH="388462" progId="ChemDraw.Document.6.0">
                  <p:embed/>
                </p:oleObj>
              </mc:Choice>
              <mc:Fallback>
                <p:oleObj name="CS ChemDraw Drawing" r:id="rId8" imgW="385298" imgH="388462" progId="ChemDraw.Document.6.0">
                  <p:embed/>
                  <p:pic>
                    <p:nvPicPr>
                      <p:cNvPr id="11" name="عنصر 10">
                        <a:extLst>
                          <a:ext uri="{FF2B5EF4-FFF2-40B4-BE49-F238E27FC236}">
                            <a16:creationId xmlns:a16="http://schemas.microsoft.com/office/drawing/2014/main" id="{4886CD73-9BD3-D4A0-85BF-83A2043B7CCB}"/>
                          </a:ext>
                        </a:extLst>
                      </p:cNvPr>
                      <p:cNvPicPr/>
                      <p:nvPr/>
                    </p:nvPicPr>
                    <p:blipFill>
                      <a:blip r:embed="rId9"/>
                      <a:stretch>
                        <a:fillRect/>
                      </a:stretch>
                    </p:blipFill>
                    <p:spPr>
                      <a:xfrm>
                        <a:off x="3867004" y="4859647"/>
                        <a:ext cx="385763" cy="388937"/>
                      </a:xfrm>
                      <a:prstGeom prst="rect">
                        <a:avLst/>
                      </a:prstGeom>
                    </p:spPr>
                  </p:pic>
                </p:oleObj>
              </mc:Fallback>
            </mc:AlternateContent>
          </a:graphicData>
        </a:graphic>
      </p:graphicFrame>
      <p:graphicFrame>
        <p:nvGraphicFramePr>
          <p:cNvPr id="18" name="عنصر 17">
            <a:extLst>
              <a:ext uri="{FF2B5EF4-FFF2-40B4-BE49-F238E27FC236}">
                <a16:creationId xmlns:a16="http://schemas.microsoft.com/office/drawing/2014/main" id="{A626E1C3-152E-0F04-8466-0B82BC145A21}"/>
              </a:ext>
            </a:extLst>
          </p:cNvPr>
          <p:cNvGraphicFramePr>
            <a:graphicFrameLocks noChangeAspect="1"/>
          </p:cNvGraphicFramePr>
          <p:nvPr>
            <p:extLst>
              <p:ext uri="{D42A27DB-BD31-4B8C-83A1-F6EECF244321}">
                <p14:modId xmlns:p14="http://schemas.microsoft.com/office/powerpoint/2010/main" val="2354066513"/>
              </p:ext>
            </p:extLst>
          </p:nvPr>
        </p:nvGraphicFramePr>
        <p:xfrm>
          <a:off x="5068995" y="4850915"/>
          <a:ext cx="385763" cy="406400"/>
        </p:xfrm>
        <a:graphic>
          <a:graphicData uri="http://schemas.openxmlformats.org/presentationml/2006/ole">
            <mc:AlternateContent xmlns:mc="http://schemas.openxmlformats.org/markup-compatibility/2006">
              <mc:Choice xmlns:v="urn:schemas-microsoft-com:vml" Requires="v">
                <p:oleObj spid="_x0000_s1034" name="CS ChemDraw Drawing" r:id="rId10" imgW="385298" imgH="406540" progId="ChemDraw.Document.6.0">
                  <p:embed/>
                </p:oleObj>
              </mc:Choice>
              <mc:Fallback>
                <p:oleObj name="CS ChemDraw Drawing" r:id="rId10" imgW="385298" imgH="406540" progId="ChemDraw.Document.6.0">
                  <p:embed/>
                  <p:pic>
                    <p:nvPicPr>
                      <p:cNvPr id="13" name="عنصر 12">
                        <a:extLst>
                          <a:ext uri="{FF2B5EF4-FFF2-40B4-BE49-F238E27FC236}">
                            <a16:creationId xmlns:a16="http://schemas.microsoft.com/office/drawing/2014/main" id="{F0031D3A-26B5-00C6-0B3C-BF78E8AA0049}"/>
                          </a:ext>
                        </a:extLst>
                      </p:cNvPr>
                      <p:cNvPicPr/>
                      <p:nvPr/>
                    </p:nvPicPr>
                    <p:blipFill>
                      <a:blip r:embed="rId11"/>
                      <a:stretch>
                        <a:fillRect/>
                      </a:stretch>
                    </p:blipFill>
                    <p:spPr>
                      <a:xfrm>
                        <a:off x="5068995" y="4850915"/>
                        <a:ext cx="385763" cy="406400"/>
                      </a:xfrm>
                      <a:prstGeom prst="rect">
                        <a:avLst/>
                      </a:prstGeom>
                    </p:spPr>
                  </p:pic>
                </p:oleObj>
              </mc:Fallback>
            </mc:AlternateContent>
          </a:graphicData>
        </a:graphic>
      </p:graphicFrame>
      <p:graphicFrame>
        <p:nvGraphicFramePr>
          <p:cNvPr id="19" name="عنصر 18">
            <a:extLst>
              <a:ext uri="{FF2B5EF4-FFF2-40B4-BE49-F238E27FC236}">
                <a16:creationId xmlns:a16="http://schemas.microsoft.com/office/drawing/2014/main" id="{B635A6FC-34AD-26EA-DEBB-CD67F76DAAA7}"/>
              </a:ext>
            </a:extLst>
          </p:cNvPr>
          <p:cNvGraphicFramePr>
            <a:graphicFrameLocks noChangeAspect="1"/>
          </p:cNvGraphicFramePr>
          <p:nvPr>
            <p:extLst>
              <p:ext uri="{D42A27DB-BD31-4B8C-83A1-F6EECF244321}">
                <p14:modId xmlns:p14="http://schemas.microsoft.com/office/powerpoint/2010/main" val="2385565728"/>
              </p:ext>
            </p:extLst>
          </p:nvPr>
        </p:nvGraphicFramePr>
        <p:xfrm>
          <a:off x="6235365" y="4850915"/>
          <a:ext cx="400050" cy="406400"/>
        </p:xfrm>
        <a:graphic>
          <a:graphicData uri="http://schemas.openxmlformats.org/presentationml/2006/ole">
            <mc:AlternateContent xmlns:mc="http://schemas.openxmlformats.org/markup-compatibility/2006">
              <mc:Choice xmlns:v="urn:schemas-microsoft-com:vml" Requires="v">
                <p:oleObj spid="_x0000_s1035" name="CS ChemDraw Drawing" r:id="rId12" imgW="400408" imgH="406540" progId="ChemDraw.Document.6.0">
                  <p:embed/>
                </p:oleObj>
              </mc:Choice>
              <mc:Fallback>
                <p:oleObj name="CS ChemDraw Drawing" r:id="rId12" imgW="400408" imgH="406540" progId="ChemDraw.Document.6.0">
                  <p:embed/>
                  <p:pic>
                    <p:nvPicPr>
                      <p:cNvPr id="18" name="عنصر 17">
                        <a:extLst>
                          <a:ext uri="{FF2B5EF4-FFF2-40B4-BE49-F238E27FC236}">
                            <a16:creationId xmlns:a16="http://schemas.microsoft.com/office/drawing/2014/main" id="{0E9F4801-D239-4AD8-D511-1A41425F8275}"/>
                          </a:ext>
                        </a:extLst>
                      </p:cNvPr>
                      <p:cNvPicPr/>
                      <p:nvPr/>
                    </p:nvPicPr>
                    <p:blipFill>
                      <a:blip r:embed="rId13"/>
                      <a:stretch>
                        <a:fillRect/>
                      </a:stretch>
                    </p:blipFill>
                    <p:spPr>
                      <a:xfrm>
                        <a:off x="6235365" y="4850915"/>
                        <a:ext cx="400050" cy="406400"/>
                      </a:xfrm>
                      <a:prstGeom prst="rect">
                        <a:avLst/>
                      </a:prstGeom>
                    </p:spPr>
                  </p:pic>
                </p:oleObj>
              </mc:Fallback>
            </mc:AlternateContent>
          </a:graphicData>
        </a:graphic>
      </p:graphicFrame>
      <p:graphicFrame>
        <p:nvGraphicFramePr>
          <p:cNvPr id="20" name="عنصر 19">
            <a:extLst>
              <a:ext uri="{FF2B5EF4-FFF2-40B4-BE49-F238E27FC236}">
                <a16:creationId xmlns:a16="http://schemas.microsoft.com/office/drawing/2014/main" id="{CF25CD3A-1BE0-3463-D3C8-67C3AF890830}"/>
              </a:ext>
            </a:extLst>
          </p:cNvPr>
          <p:cNvGraphicFramePr>
            <a:graphicFrameLocks noChangeAspect="1"/>
          </p:cNvGraphicFramePr>
          <p:nvPr>
            <p:extLst>
              <p:ext uri="{D42A27DB-BD31-4B8C-83A1-F6EECF244321}">
                <p14:modId xmlns:p14="http://schemas.microsoft.com/office/powerpoint/2010/main" val="846141284"/>
              </p:ext>
            </p:extLst>
          </p:nvPr>
        </p:nvGraphicFramePr>
        <p:xfrm>
          <a:off x="7334412" y="4850915"/>
          <a:ext cx="419100" cy="406400"/>
        </p:xfrm>
        <a:graphic>
          <a:graphicData uri="http://schemas.openxmlformats.org/presentationml/2006/ole">
            <mc:AlternateContent xmlns:mc="http://schemas.openxmlformats.org/markup-compatibility/2006">
              <mc:Choice xmlns:v="urn:schemas-microsoft-com:vml" Requires="v">
                <p:oleObj spid="_x0000_s1036" name="CS ChemDraw Drawing" r:id="rId14" imgW="418455" imgH="406540" progId="ChemDraw.Document.6.0">
                  <p:embed/>
                </p:oleObj>
              </mc:Choice>
              <mc:Fallback>
                <p:oleObj name="CS ChemDraw Drawing" r:id="rId14" imgW="418455" imgH="406540" progId="ChemDraw.Document.6.0">
                  <p:embed/>
                  <p:pic>
                    <p:nvPicPr>
                      <p:cNvPr id="19" name="عنصر 18">
                        <a:extLst>
                          <a:ext uri="{FF2B5EF4-FFF2-40B4-BE49-F238E27FC236}">
                            <a16:creationId xmlns:a16="http://schemas.microsoft.com/office/drawing/2014/main" id="{776BE226-2985-679A-6B17-4EAB80BF044E}"/>
                          </a:ext>
                        </a:extLst>
                      </p:cNvPr>
                      <p:cNvPicPr/>
                      <p:nvPr/>
                    </p:nvPicPr>
                    <p:blipFill>
                      <a:blip r:embed="rId15"/>
                      <a:stretch>
                        <a:fillRect/>
                      </a:stretch>
                    </p:blipFill>
                    <p:spPr>
                      <a:xfrm>
                        <a:off x="7334412" y="4850915"/>
                        <a:ext cx="419100" cy="406400"/>
                      </a:xfrm>
                      <a:prstGeom prst="rect">
                        <a:avLst/>
                      </a:prstGeom>
                    </p:spPr>
                  </p:pic>
                </p:oleObj>
              </mc:Fallback>
            </mc:AlternateContent>
          </a:graphicData>
        </a:graphic>
      </p:graphicFrame>
      <p:graphicFrame>
        <p:nvGraphicFramePr>
          <p:cNvPr id="21" name="عنصر 20">
            <a:extLst>
              <a:ext uri="{FF2B5EF4-FFF2-40B4-BE49-F238E27FC236}">
                <a16:creationId xmlns:a16="http://schemas.microsoft.com/office/drawing/2014/main" id="{E65C29B9-732C-AAC4-6F34-8BE27BFAB054}"/>
              </a:ext>
            </a:extLst>
          </p:cNvPr>
          <p:cNvGraphicFramePr>
            <a:graphicFrameLocks noChangeAspect="1"/>
          </p:cNvGraphicFramePr>
          <p:nvPr>
            <p:extLst>
              <p:ext uri="{D42A27DB-BD31-4B8C-83A1-F6EECF244321}">
                <p14:modId xmlns:p14="http://schemas.microsoft.com/office/powerpoint/2010/main" val="1846219370"/>
              </p:ext>
            </p:extLst>
          </p:nvPr>
        </p:nvGraphicFramePr>
        <p:xfrm>
          <a:off x="8451291" y="4850915"/>
          <a:ext cx="457200" cy="406400"/>
        </p:xfrm>
        <a:graphic>
          <a:graphicData uri="http://schemas.openxmlformats.org/presentationml/2006/ole">
            <mc:AlternateContent xmlns:mc="http://schemas.openxmlformats.org/markup-compatibility/2006">
              <mc:Choice xmlns:v="urn:schemas-microsoft-com:vml" Requires="v">
                <p:oleObj spid="_x0000_s1037" name="CS ChemDraw Drawing" r:id="rId16" imgW="456649" imgH="406540" progId="ChemDraw.Document.6.0">
                  <p:embed/>
                </p:oleObj>
              </mc:Choice>
              <mc:Fallback>
                <p:oleObj name="CS ChemDraw Drawing" r:id="rId16" imgW="456649" imgH="406540" progId="ChemDraw.Document.6.0">
                  <p:embed/>
                  <p:pic>
                    <p:nvPicPr>
                      <p:cNvPr id="20" name="عنصر 19">
                        <a:extLst>
                          <a:ext uri="{FF2B5EF4-FFF2-40B4-BE49-F238E27FC236}">
                            <a16:creationId xmlns:a16="http://schemas.microsoft.com/office/drawing/2014/main" id="{2F32544F-9D3C-DE55-A220-A3D6577AAFC8}"/>
                          </a:ext>
                        </a:extLst>
                      </p:cNvPr>
                      <p:cNvPicPr/>
                      <p:nvPr/>
                    </p:nvPicPr>
                    <p:blipFill>
                      <a:blip r:embed="rId17"/>
                      <a:stretch>
                        <a:fillRect/>
                      </a:stretch>
                    </p:blipFill>
                    <p:spPr>
                      <a:xfrm>
                        <a:off x="8451291" y="4850915"/>
                        <a:ext cx="457200" cy="406400"/>
                      </a:xfrm>
                      <a:prstGeom prst="rect">
                        <a:avLst/>
                      </a:prstGeom>
                    </p:spPr>
                  </p:pic>
                </p:oleObj>
              </mc:Fallback>
            </mc:AlternateContent>
          </a:graphicData>
        </a:graphic>
      </p:graphicFrame>
    </p:spTree>
    <p:extLst>
      <p:ext uri="{BB962C8B-B14F-4D97-AF65-F5344CB8AC3E}">
        <p14:creationId xmlns:p14="http://schemas.microsoft.com/office/powerpoint/2010/main" val="2295232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24F4D-0805-5ED3-CC4B-181B1F8765F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E659595-8C12-E785-19B6-EEE4C7F8075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272" t="24445" r="8272" b="25679"/>
          <a:stretch/>
        </p:blipFill>
        <p:spPr>
          <a:xfrm>
            <a:off x="10746297" y="127719"/>
            <a:ext cx="1284602" cy="767720"/>
          </a:xfrm>
          <a:prstGeom prst="rect">
            <a:avLst/>
          </a:prstGeom>
        </p:spPr>
      </p:pic>
      <p:cxnSp>
        <p:nvCxnSpPr>
          <p:cNvPr id="6" name="Straight Connector 5">
            <a:extLst>
              <a:ext uri="{FF2B5EF4-FFF2-40B4-BE49-F238E27FC236}">
                <a16:creationId xmlns:a16="http://schemas.microsoft.com/office/drawing/2014/main" id="{3298CFC8-ED5E-639E-64CE-D88CE29BDE73}"/>
              </a:ext>
            </a:extLst>
          </p:cNvPr>
          <p:cNvCxnSpPr>
            <a:cxnSpLocks/>
          </p:cNvCxnSpPr>
          <p:nvPr/>
        </p:nvCxnSpPr>
        <p:spPr>
          <a:xfrm>
            <a:off x="176169" y="604007"/>
            <a:ext cx="8959442" cy="0"/>
          </a:xfrm>
          <a:prstGeom prst="line">
            <a:avLst/>
          </a:prstGeom>
          <a:ln w="38100">
            <a:solidFill>
              <a:srgbClr val="0083BC"/>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B2ABC35-A4A0-0A6F-817A-829071A2B459}"/>
              </a:ext>
            </a:extLst>
          </p:cNvPr>
          <p:cNvSpPr txBox="1"/>
          <p:nvPr/>
        </p:nvSpPr>
        <p:spPr>
          <a:xfrm>
            <a:off x="176168" y="102066"/>
            <a:ext cx="6481377" cy="461665"/>
          </a:xfrm>
          <a:prstGeom prst="rect">
            <a:avLst/>
          </a:prstGeom>
          <a:noFill/>
        </p:spPr>
        <p:txBody>
          <a:bodyPr wrap="square" rtlCol="0">
            <a:spAutoFit/>
          </a:bodyPr>
          <a:lstStyle/>
          <a:p>
            <a:r>
              <a:rPr lang="en-US" sz="2400" b="1" i="1" dirty="0">
                <a:solidFill>
                  <a:schemeClr val="accent2">
                    <a:lumMod val="75000"/>
                  </a:schemeClr>
                </a:solidFill>
                <a:effectLst>
                  <a:outerShdw blurRad="38100" dist="38100" dir="2700000" algn="tl">
                    <a:srgbClr val="000000">
                      <a:alpha val="43137"/>
                    </a:srgbClr>
                  </a:outerShdw>
                </a:effectLst>
                <a:latin typeface="Palatino Linotype" panose="02040502050505030304" pitchFamily="18" charset="0"/>
              </a:rPr>
              <a:t>Chapter 1: </a:t>
            </a:r>
            <a:r>
              <a:rPr lang="en-US" sz="2400" b="1" i="1" dirty="0">
                <a:solidFill>
                  <a:srgbClr val="0083BC"/>
                </a:solidFill>
                <a:effectLst>
                  <a:outerShdw blurRad="38100" dist="38100" dir="2700000" algn="tl">
                    <a:srgbClr val="000000">
                      <a:alpha val="43137"/>
                    </a:srgbClr>
                  </a:outerShdw>
                </a:effectLst>
                <a:latin typeface="Palatino Linotype" panose="02040502050505030304" pitchFamily="18" charset="0"/>
              </a:rPr>
              <a:t>Introduction to Organic Chemistry</a:t>
            </a:r>
            <a:endParaRPr lang="en-US" sz="2400" i="1" dirty="0">
              <a:solidFill>
                <a:srgbClr val="0083BC"/>
              </a:solidFill>
              <a:effectLst>
                <a:outerShdw blurRad="38100" dist="38100" dir="2700000" algn="tl">
                  <a:srgbClr val="000000">
                    <a:alpha val="43137"/>
                  </a:srgbClr>
                </a:outerShdw>
              </a:effectLst>
              <a:latin typeface="Palatino Linotype" panose="02040502050505030304" pitchFamily="18" charset="0"/>
            </a:endParaRPr>
          </a:p>
        </p:txBody>
      </p:sp>
      <p:sp>
        <p:nvSpPr>
          <p:cNvPr id="14" name="TextBox 13">
            <a:extLst>
              <a:ext uri="{FF2B5EF4-FFF2-40B4-BE49-F238E27FC236}">
                <a16:creationId xmlns:a16="http://schemas.microsoft.com/office/drawing/2014/main" id="{1B3F7A06-F9F6-4C5A-37CD-50A7EEBB5B54}"/>
              </a:ext>
            </a:extLst>
          </p:cNvPr>
          <p:cNvSpPr txBox="1"/>
          <p:nvPr/>
        </p:nvSpPr>
        <p:spPr>
          <a:xfrm>
            <a:off x="176169" y="1413322"/>
            <a:ext cx="11854730" cy="2270622"/>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
            </a:pPr>
            <a:r>
              <a:rPr lang="en-US" sz="1600" b="1" dirty="0">
                <a:latin typeface="Palatino Linotype" panose="02040502050505030304" pitchFamily="18" charset="0"/>
              </a:rPr>
              <a:t>Atomic Orbitals</a:t>
            </a:r>
          </a:p>
          <a:p>
            <a:pPr marL="742950" lvl="1" indent="-285750" algn="just">
              <a:lnSpc>
                <a:spcPct val="150000"/>
              </a:lnSpc>
              <a:buFont typeface="Arial" panose="020B0604020202020204" pitchFamily="34" charset="0"/>
              <a:buChar char="•"/>
            </a:pPr>
            <a:r>
              <a:rPr lang="en-US" sz="1600" b="1" dirty="0">
                <a:latin typeface="Palatino Linotype" panose="02040502050505030304" pitchFamily="18" charset="0"/>
              </a:rPr>
              <a:t>Orbitals that represent a specific region in space of an atom in which an electron is mostly found. </a:t>
            </a:r>
          </a:p>
          <a:p>
            <a:pPr marL="742950" lvl="1" indent="-285750" algn="just">
              <a:lnSpc>
                <a:spcPct val="150000"/>
              </a:lnSpc>
              <a:buFont typeface="Arial" panose="020B0604020202020204" pitchFamily="34" charset="0"/>
              <a:buChar char="•"/>
            </a:pPr>
            <a:r>
              <a:rPr lang="en-US" sz="1600" b="1" dirty="0">
                <a:latin typeface="Palatino Linotype" panose="02040502050505030304" pitchFamily="18" charset="0"/>
              </a:rPr>
              <a:t>These orbitals are arranged in the order to be filled and increasing their energy.</a:t>
            </a:r>
          </a:p>
          <a:p>
            <a:pPr marL="742950" lvl="1" indent="-285750" algn="just">
              <a:lnSpc>
                <a:spcPct val="150000"/>
              </a:lnSpc>
              <a:buFont typeface="Arial" panose="020B0604020202020204" pitchFamily="34" charset="0"/>
              <a:buChar char="•"/>
            </a:pPr>
            <a:r>
              <a:rPr lang="en-US" sz="1600" b="1" dirty="0">
                <a:latin typeface="Palatino Linotype" panose="02040502050505030304" pitchFamily="18" charset="0"/>
              </a:rPr>
              <a:t>They are designated with letters (</a:t>
            </a:r>
            <a:r>
              <a:rPr lang="en-US" sz="1600" b="1" i="1" dirty="0">
                <a:solidFill>
                  <a:srgbClr val="0070C0"/>
                </a:solidFill>
                <a:latin typeface="Palatino Linotype" panose="02040502050505030304" pitchFamily="18" charset="0"/>
              </a:rPr>
              <a:t>s</a:t>
            </a:r>
            <a:r>
              <a:rPr lang="en-US" sz="1600" b="1" dirty="0">
                <a:latin typeface="Palatino Linotype" panose="02040502050505030304" pitchFamily="18" charset="0"/>
              </a:rPr>
              <a:t>, </a:t>
            </a:r>
            <a:r>
              <a:rPr lang="en-US" sz="1600" b="1" i="1" dirty="0">
                <a:solidFill>
                  <a:srgbClr val="0070C0"/>
                </a:solidFill>
                <a:latin typeface="Palatino Linotype" panose="02040502050505030304" pitchFamily="18" charset="0"/>
              </a:rPr>
              <a:t>p</a:t>
            </a:r>
            <a:r>
              <a:rPr lang="en-US" sz="1600" b="1" dirty="0">
                <a:latin typeface="Palatino Linotype" panose="02040502050505030304" pitchFamily="18" charset="0"/>
              </a:rPr>
              <a:t>, </a:t>
            </a:r>
            <a:r>
              <a:rPr lang="en-US" sz="1600" b="1" i="1" dirty="0">
                <a:solidFill>
                  <a:srgbClr val="0070C0"/>
                </a:solidFill>
                <a:latin typeface="Palatino Linotype" panose="02040502050505030304" pitchFamily="18" charset="0"/>
              </a:rPr>
              <a:t>d</a:t>
            </a:r>
            <a:r>
              <a:rPr lang="en-US" sz="1600" b="1" dirty="0">
                <a:latin typeface="Palatino Linotype" panose="02040502050505030304" pitchFamily="18" charset="0"/>
              </a:rPr>
              <a:t>, and </a:t>
            </a:r>
            <a:r>
              <a:rPr lang="en-US" sz="1600" b="1" dirty="0">
                <a:solidFill>
                  <a:srgbClr val="0070C0"/>
                </a:solidFill>
                <a:latin typeface="Palatino Linotype" panose="02040502050505030304" pitchFamily="18" charset="0"/>
              </a:rPr>
              <a:t>f </a:t>
            </a:r>
            <a:r>
              <a:rPr lang="en-US" sz="1600" b="1" dirty="0">
                <a:latin typeface="Palatino Linotype" panose="02040502050505030304" pitchFamily="18" charset="0"/>
              </a:rPr>
              <a:t>), and they have different shapes and orientations in space</a:t>
            </a:r>
            <a:r>
              <a:rPr lang="en-US" sz="1600" b="1" dirty="0">
                <a:solidFill>
                  <a:srgbClr val="0070C0"/>
                </a:solidFill>
                <a:latin typeface="Palatino Linotype" panose="02040502050505030304" pitchFamily="18" charset="0"/>
              </a:rPr>
              <a:t>.</a:t>
            </a:r>
          </a:p>
          <a:p>
            <a:pPr marL="1200150" lvl="2" indent="-285750" algn="just">
              <a:lnSpc>
                <a:spcPct val="150000"/>
              </a:lnSpc>
              <a:buFont typeface="Wingdings" panose="05000000000000000000" pitchFamily="2" charset="2"/>
              <a:buChar char="Ø"/>
            </a:pPr>
            <a:r>
              <a:rPr lang="en-US" sz="1600" b="1" i="1" dirty="0">
                <a:solidFill>
                  <a:srgbClr val="0070C0"/>
                </a:solidFill>
                <a:latin typeface="Palatino Linotype" panose="02040502050505030304" pitchFamily="18" charset="0"/>
              </a:rPr>
              <a:t>s</a:t>
            </a:r>
            <a:r>
              <a:rPr lang="en-US" sz="1600" b="1" dirty="0">
                <a:solidFill>
                  <a:srgbClr val="0070C0"/>
                </a:solidFill>
                <a:latin typeface="Palatino Linotype" panose="02040502050505030304" pitchFamily="18" charset="0"/>
              </a:rPr>
              <a:t>-orbital: </a:t>
            </a:r>
            <a:r>
              <a:rPr lang="en-US" sz="1600" b="1" dirty="0">
                <a:latin typeface="Palatino Linotype" panose="02040502050505030304" pitchFamily="18" charset="0"/>
              </a:rPr>
              <a:t>spherical shape.</a:t>
            </a:r>
          </a:p>
          <a:p>
            <a:pPr marL="1200150" lvl="2" indent="-285750" algn="just">
              <a:lnSpc>
                <a:spcPct val="150000"/>
              </a:lnSpc>
              <a:buFont typeface="Wingdings" panose="05000000000000000000" pitchFamily="2" charset="2"/>
              <a:buChar char="Ø"/>
            </a:pPr>
            <a:r>
              <a:rPr lang="en-US" sz="1600" b="1" i="1" dirty="0">
                <a:solidFill>
                  <a:srgbClr val="0070C0"/>
                </a:solidFill>
                <a:latin typeface="Palatino Linotype" panose="02040502050505030304" pitchFamily="18" charset="0"/>
              </a:rPr>
              <a:t>p</a:t>
            </a:r>
            <a:r>
              <a:rPr lang="en-US" sz="1600" b="1" dirty="0">
                <a:solidFill>
                  <a:srgbClr val="0070C0"/>
                </a:solidFill>
                <a:latin typeface="Palatino Linotype" panose="02040502050505030304" pitchFamily="18" charset="0"/>
              </a:rPr>
              <a:t>-orbital</a:t>
            </a:r>
            <a:r>
              <a:rPr lang="en-US" sz="1600" b="1" dirty="0">
                <a:latin typeface="Palatino Linotype" panose="02040502050505030304" pitchFamily="18" charset="0"/>
              </a:rPr>
              <a:t>: dumbbell-shaped in three orientations.</a:t>
            </a:r>
          </a:p>
        </p:txBody>
      </p:sp>
      <p:pic>
        <p:nvPicPr>
          <p:cNvPr id="15" name="Picture 14">
            <a:extLst>
              <a:ext uri="{FF2B5EF4-FFF2-40B4-BE49-F238E27FC236}">
                <a16:creationId xmlns:a16="http://schemas.microsoft.com/office/drawing/2014/main" id="{D10B19AC-E840-46A4-BAA1-D58628CAC3E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601" t="1830" r="6340" b="3268"/>
          <a:stretch/>
        </p:blipFill>
        <p:spPr>
          <a:xfrm flipH="1">
            <a:off x="11589545" y="6201269"/>
            <a:ext cx="602456" cy="656731"/>
          </a:xfrm>
          <a:prstGeom prst="rect">
            <a:avLst/>
          </a:prstGeom>
        </p:spPr>
      </p:pic>
      <p:sp>
        <p:nvSpPr>
          <p:cNvPr id="16" name="TextBox 15">
            <a:extLst>
              <a:ext uri="{FF2B5EF4-FFF2-40B4-BE49-F238E27FC236}">
                <a16:creationId xmlns:a16="http://schemas.microsoft.com/office/drawing/2014/main" id="{06DA3319-F512-4ACA-A965-FBB3E00D7947}"/>
              </a:ext>
            </a:extLst>
          </p:cNvPr>
          <p:cNvSpPr txBox="1"/>
          <p:nvPr/>
        </p:nvSpPr>
        <p:spPr>
          <a:xfrm>
            <a:off x="11718387" y="6357937"/>
            <a:ext cx="248786" cy="246221"/>
          </a:xfrm>
          <a:prstGeom prst="rect">
            <a:avLst/>
          </a:prstGeom>
          <a:noFill/>
        </p:spPr>
        <p:txBody>
          <a:bodyPr wrap="none" rtlCol="0">
            <a:spAutoFit/>
          </a:bodyPr>
          <a:lstStyle/>
          <a:p>
            <a:pPr algn="ctr"/>
            <a:r>
              <a:rPr lang="en-US" sz="1000" dirty="0">
                <a:solidFill>
                  <a:srgbClr val="0070C0"/>
                </a:solidFill>
                <a:latin typeface="Palatino Linotype" panose="02040502050505030304" pitchFamily="18" charset="0"/>
              </a:rPr>
              <a:t>5</a:t>
            </a:r>
          </a:p>
        </p:txBody>
      </p:sp>
      <p:sp>
        <p:nvSpPr>
          <p:cNvPr id="19" name="TextBox 18">
            <a:extLst>
              <a:ext uri="{FF2B5EF4-FFF2-40B4-BE49-F238E27FC236}">
                <a16:creationId xmlns:a16="http://schemas.microsoft.com/office/drawing/2014/main" id="{935A173E-12C5-4473-A2FC-8BDD3BAE609D}"/>
              </a:ext>
            </a:extLst>
          </p:cNvPr>
          <p:cNvSpPr txBox="1"/>
          <p:nvPr/>
        </p:nvSpPr>
        <p:spPr>
          <a:xfrm>
            <a:off x="176169" y="709053"/>
            <a:ext cx="8109431" cy="400110"/>
          </a:xfrm>
          <a:prstGeom prst="rect">
            <a:avLst/>
          </a:prstGeom>
          <a:noFill/>
        </p:spPr>
        <p:txBody>
          <a:bodyPr wrap="square" rtlCol="0">
            <a:spAutoFit/>
          </a:bodyPr>
          <a:lstStyle/>
          <a:p>
            <a:r>
              <a:rPr lang="en-US" sz="2000" b="1" u="sng" dirty="0">
                <a:solidFill>
                  <a:schemeClr val="accent2">
                    <a:lumMod val="75000"/>
                  </a:schemeClr>
                </a:solidFill>
                <a:latin typeface="Palatino Linotype" panose="02040502050505030304" pitchFamily="18" charset="0"/>
              </a:rPr>
              <a:t>2. Atomic structure, Electron Configuration, and Molecular Orbitals</a:t>
            </a:r>
          </a:p>
        </p:txBody>
      </p:sp>
      <p:sp>
        <p:nvSpPr>
          <p:cNvPr id="20" name="TextBox 19">
            <a:extLst>
              <a:ext uri="{FF2B5EF4-FFF2-40B4-BE49-F238E27FC236}">
                <a16:creationId xmlns:a16="http://schemas.microsoft.com/office/drawing/2014/main" id="{0E4E44C4-A23D-4707-8035-E9E896E6FABF}"/>
              </a:ext>
            </a:extLst>
          </p:cNvPr>
          <p:cNvSpPr txBox="1"/>
          <p:nvPr/>
        </p:nvSpPr>
        <p:spPr>
          <a:xfrm>
            <a:off x="176169" y="1072088"/>
            <a:ext cx="5022994" cy="369332"/>
          </a:xfrm>
          <a:prstGeom prst="rect">
            <a:avLst/>
          </a:prstGeom>
          <a:noFill/>
        </p:spPr>
        <p:txBody>
          <a:bodyPr wrap="square" rtlCol="0">
            <a:spAutoFit/>
          </a:bodyPr>
          <a:lstStyle/>
          <a:p>
            <a:r>
              <a:rPr lang="en-US" b="1" i="1" dirty="0">
                <a:solidFill>
                  <a:schemeClr val="accent2">
                    <a:lumMod val="75000"/>
                  </a:schemeClr>
                </a:solidFill>
                <a:latin typeface="Palatino Linotype" panose="02040502050505030304" pitchFamily="18" charset="0"/>
              </a:rPr>
              <a:t>2.2. Atomic orbitals and electron configuration</a:t>
            </a:r>
          </a:p>
        </p:txBody>
      </p:sp>
      <p:grpSp>
        <p:nvGrpSpPr>
          <p:cNvPr id="17" name="Group 16"/>
          <p:cNvGrpSpPr/>
          <p:nvPr/>
        </p:nvGrpSpPr>
        <p:grpSpPr>
          <a:xfrm>
            <a:off x="3547531" y="3878325"/>
            <a:ext cx="4738069" cy="2270622"/>
            <a:chOff x="6290431" y="1906398"/>
            <a:chExt cx="4576367" cy="2408644"/>
          </a:xfrm>
        </p:grpSpPr>
        <p:pic>
          <p:nvPicPr>
            <p:cNvPr id="18" name="Picture 17">
              <a:extLst>
                <a:ext uri="{FF2B5EF4-FFF2-40B4-BE49-F238E27FC236}">
                  <a16:creationId xmlns:a16="http://schemas.microsoft.com/office/drawing/2014/main" id="{3679D546-6C17-00C7-E5AB-789388C96737}"/>
                </a:ext>
              </a:extLst>
            </p:cNvPr>
            <p:cNvPicPr>
              <a:picLocks noChangeAspect="1"/>
            </p:cNvPicPr>
            <p:nvPr/>
          </p:nvPicPr>
          <p:blipFill>
            <a:blip r:embed="rId4"/>
            <a:srcRect l="28468" t="1936" r="28271" b="49774"/>
            <a:stretch/>
          </p:blipFill>
          <p:spPr>
            <a:xfrm>
              <a:off x="7160679" y="1906398"/>
              <a:ext cx="3706119" cy="2408644"/>
            </a:xfrm>
            <a:prstGeom prst="rect">
              <a:avLst/>
            </a:prstGeom>
          </p:spPr>
        </p:pic>
        <p:sp>
          <p:nvSpPr>
            <p:cNvPr id="21" name="TextBox 20">
              <a:extLst>
                <a:ext uri="{FF2B5EF4-FFF2-40B4-BE49-F238E27FC236}">
                  <a16:creationId xmlns:a16="http://schemas.microsoft.com/office/drawing/2014/main" id="{8028D1F2-9158-A5CD-C125-4B8B83F72CB6}"/>
                </a:ext>
              </a:extLst>
            </p:cNvPr>
            <p:cNvSpPr txBox="1"/>
            <p:nvPr/>
          </p:nvSpPr>
          <p:spPr>
            <a:xfrm>
              <a:off x="7491071" y="1906398"/>
              <a:ext cx="1893376" cy="338554"/>
            </a:xfrm>
            <a:prstGeom prst="rect">
              <a:avLst/>
            </a:prstGeom>
            <a:noFill/>
          </p:spPr>
          <p:txBody>
            <a:bodyPr wrap="square" rtlCol="0">
              <a:spAutoFit/>
            </a:bodyPr>
            <a:lstStyle/>
            <a:p>
              <a:r>
                <a:rPr lang="en-US" sz="1600" b="1" i="1" dirty="0">
                  <a:solidFill>
                    <a:srgbClr val="0070C0"/>
                  </a:solidFill>
                  <a:latin typeface="Palatino Linotype" panose="02040502050505030304" pitchFamily="18" charset="0"/>
                </a:rPr>
                <a:t>s</a:t>
              </a:r>
              <a:r>
                <a:rPr lang="en-US" sz="1600" b="1" dirty="0">
                  <a:solidFill>
                    <a:srgbClr val="0070C0"/>
                  </a:solidFill>
                  <a:latin typeface="Palatino Linotype" panose="02040502050505030304" pitchFamily="18" charset="0"/>
                </a:rPr>
                <a:t>-orbital</a:t>
              </a:r>
              <a:endParaRPr lang="en-US" sz="1600" b="1" dirty="0">
                <a:latin typeface="Palatino Linotype" panose="02040502050505030304" pitchFamily="18" charset="0"/>
              </a:endParaRPr>
            </a:p>
          </p:txBody>
        </p:sp>
        <p:sp>
          <p:nvSpPr>
            <p:cNvPr id="22" name="TextBox 21">
              <a:extLst>
                <a:ext uri="{FF2B5EF4-FFF2-40B4-BE49-F238E27FC236}">
                  <a16:creationId xmlns:a16="http://schemas.microsoft.com/office/drawing/2014/main" id="{6D49FE65-C08F-6171-A357-1406532B798B}"/>
                </a:ext>
              </a:extLst>
            </p:cNvPr>
            <p:cNvSpPr txBox="1"/>
            <p:nvPr/>
          </p:nvSpPr>
          <p:spPr>
            <a:xfrm>
              <a:off x="6290431" y="3035930"/>
              <a:ext cx="1893376" cy="338554"/>
            </a:xfrm>
            <a:prstGeom prst="rect">
              <a:avLst/>
            </a:prstGeom>
            <a:noFill/>
          </p:spPr>
          <p:txBody>
            <a:bodyPr wrap="square" rtlCol="0">
              <a:spAutoFit/>
            </a:bodyPr>
            <a:lstStyle/>
            <a:p>
              <a:r>
                <a:rPr lang="en-US" sz="1600" b="1" i="1" dirty="0">
                  <a:solidFill>
                    <a:srgbClr val="0070C0"/>
                  </a:solidFill>
                  <a:latin typeface="Palatino Linotype" panose="02040502050505030304" pitchFamily="18" charset="0"/>
                </a:rPr>
                <a:t>p</a:t>
              </a:r>
              <a:r>
                <a:rPr lang="en-US" sz="1600" b="1" dirty="0">
                  <a:solidFill>
                    <a:srgbClr val="0070C0"/>
                  </a:solidFill>
                  <a:latin typeface="Palatino Linotype" panose="02040502050505030304" pitchFamily="18" charset="0"/>
                </a:rPr>
                <a:t>-orbitals</a:t>
              </a:r>
              <a:endParaRPr lang="en-US" sz="1600" b="1" dirty="0">
                <a:latin typeface="Palatino Linotype" panose="02040502050505030304" pitchFamily="18" charset="0"/>
              </a:endParaRPr>
            </a:p>
          </p:txBody>
        </p:sp>
      </p:grpSp>
    </p:spTree>
    <p:extLst>
      <p:ext uri="{BB962C8B-B14F-4D97-AF65-F5344CB8AC3E}">
        <p14:creationId xmlns:p14="http://schemas.microsoft.com/office/powerpoint/2010/main" val="721349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CF119-2189-DDFC-B597-2C47BF41165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B510454-D637-9C07-A873-71FF1984930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272" t="24445" r="8272" b="25679"/>
          <a:stretch/>
        </p:blipFill>
        <p:spPr>
          <a:xfrm>
            <a:off x="10746297" y="127719"/>
            <a:ext cx="1284602" cy="767720"/>
          </a:xfrm>
          <a:prstGeom prst="rect">
            <a:avLst/>
          </a:prstGeom>
        </p:spPr>
      </p:pic>
      <p:cxnSp>
        <p:nvCxnSpPr>
          <p:cNvPr id="6" name="Straight Connector 5">
            <a:extLst>
              <a:ext uri="{FF2B5EF4-FFF2-40B4-BE49-F238E27FC236}">
                <a16:creationId xmlns:a16="http://schemas.microsoft.com/office/drawing/2014/main" id="{08CB95CF-755F-24EB-0F6D-DF38349CEBD5}"/>
              </a:ext>
            </a:extLst>
          </p:cNvPr>
          <p:cNvCxnSpPr>
            <a:cxnSpLocks/>
          </p:cNvCxnSpPr>
          <p:nvPr/>
        </p:nvCxnSpPr>
        <p:spPr>
          <a:xfrm>
            <a:off x="176169" y="604007"/>
            <a:ext cx="8959442" cy="0"/>
          </a:xfrm>
          <a:prstGeom prst="line">
            <a:avLst/>
          </a:prstGeom>
          <a:ln w="38100">
            <a:solidFill>
              <a:srgbClr val="0083BC"/>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0E641750-B044-F4E7-353E-ACE6018BA1F9}"/>
              </a:ext>
            </a:extLst>
          </p:cNvPr>
          <p:cNvSpPr txBox="1"/>
          <p:nvPr/>
        </p:nvSpPr>
        <p:spPr>
          <a:xfrm>
            <a:off x="175908" y="102066"/>
            <a:ext cx="6481637" cy="461665"/>
          </a:xfrm>
          <a:prstGeom prst="rect">
            <a:avLst/>
          </a:prstGeom>
          <a:noFill/>
        </p:spPr>
        <p:txBody>
          <a:bodyPr wrap="square" rtlCol="0">
            <a:spAutoFit/>
          </a:bodyPr>
          <a:lstStyle/>
          <a:p>
            <a:r>
              <a:rPr lang="en-US" sz="2400" b="1" i="1" dirty="0">
                <a:solidFill>
                  <a:schemeClr val="accent2">
                    <a:lumMod val="75000"/>
                  </a:schemeClr>
                </a:solidFill>
                <a:effectLst>
                  <a:outerShdw blurRad="38100" dist="38100" dir="2700000" algn="tl">
                    <a:srgbClr val="000000">
                      <a:alpha val="43137"/>
                    </a:srgbClr>
                  </a:outerShdw>
                </a:effectLst>
                <a:latin typeface="Palatino Linotype" panose="02040502050505030304" pitchFamily="18" charset="0"/>
              </a:rPr>
              <a:t>Chapter 1: </a:t>
            </a:r>
            <a:r>
              <a:rPr lang="en-US" sz="2400" b="1" i="1" dirty="0">
                <a:solidFill>
                  <a:srgbClr val="0083BC"/>
                </a:solidFill>
                <a:effectLst>
                  <a:outerShdw blurRad="38100" dist="38100" dir="2700000" algn="tl">
                    <a:srgbClr val="000000">
                      <a:alpha val="43137"/>
                    </a:srgbClr>
                  </a:outerShdw>
                </a:effectLst>
                <a:latin typeface="Palatino Linotype" panose="02040502050505030304" pitchFamily="18" charset="0"/>
              </a:rPr>
              <a:t>Introduction to Organic Chemistry</a:t>
            </a:r>
            <a:endParaRPr lang="en-US" sz="2400" i="1" dirty="0">
              <a:solidFill>
                <a:srgbClr val="0083BC"/>
              </a:solidFill>
              <a:effectLst>
                <a:outerShdw blurRad="38100" dist="38100" dir="2700000" algn="tl">
                  <a:srgbClr val="000000">
                    <a:alpha val="43137"/>
                  </a:srgbClr>
                </a:outerShdw>
              </a:effectLst>
              <a:latin typeface="Palatino Linotype" panose="02040502050505030304" pitchFamily="18" charset="0"/>
            </a:endParaRPr>
          </a:p>
        </p:txBody>
      </p:sp>
      <p:sp>
        <p:nvSpPr>
          <p:cNvPr id="14" name="TextBox 13">
            <a:extLst>
              <a:ext uri="{FF2B5EF4-FFF2-40B4-BE49-F238E27FC236}">
                <a16:creationId xmlns:a16="http://schemas.microsoft.com/office/drawing/2014/main" id="{4F2436BB-3AEE-110F-52AD-B9DCAEE41ED9}"/>
              </a:ext>
            </a:extLst>
          </p:cNvPr>
          <p:cNvSpPr txBox="1"/>
          <p:nvPr/>
        </p:nvSpPr>
        <p:spPr>
          <a:xfrm>
            <a:off x="175909" y="1411816"/>
            <a:ext cx="11854990" cy="1901290"/>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
            </a:pPr>
            <a:r>
              <a:rPr lang="en-US" sz="1600" b="1" dirty="0">
                <a:latin typeface="Palatino Linotype" panose="02040502050505030304" pitchFamily="18" charset="0"/>
              </a:rPr>
              <a:t>Atomic Orbitals</a:t>
            </a:r>
          </a:p>
          <a:p>
            <a:pPr marL="742950" lvl="1" indent="-285750" algn="just">
              <a:lnSpc>
                <a:spcPct val="150000"/>
              </a:lnSpc>
              <a:buFont typeface="Arial" panose="020B0604020202020204" pitchFamily="34" charset="0"/>
              <a:buChar char="•"/>
            </a:pPr>
            <a:r>
              <a:rPr lang="en-US" sz="1600" b="1" dirty="0">
                <a:latin typeface="Palatino Linotype" panose="02040502050505030304" pitchFamily="18" charset="0"/>
              </a:rPr>
              <a:t>Each energy shell has specific numbers and types of the atomic orbitals. </a:t>
            </a:r>
          </a:p>
          <a:p>
            <a:pPr marL="742950" lvl="1" indent="-285750" algn="just">
              <a:lnSpc>
                <a:spcPct val="150000"/>
              </a:lnSpc>
              <a:buFont typeface="Arial" panose="020B0604020202020204" pitchFamily="34" charset="0"/>
              <a:buChar char="•"/>
            </a:pPr>
            <a:r>
              <a:rPr lang="en-US" sz="1600" b="1" dirty="0">
                <a:latin typeface="Palatino Linotype" panose="02040502050505030304" pitchFamily="18" charset="0"/>
              </a:rPr>
              <a:t>For example: </a:t>
            </a:r>
          </a:p>
          <a:p>
            <a:pPr marL="1200150" lvl="2" indent="-285750" algn="just">
              <a:lnSpc>
                <a:spcPct val="150000"/>
              </a:lnSpc>
              <a:buFont typeface="Wingdings" panose="05000000000000000000" pitchFamily="2" charset="2"/>
              <a:buChar char="Ø"/>
            </a:pPr>
            <a:r>
              <a:rPr lang="en-US" sz="1600" b="1" i="1" dirty="0">
                <a:latin typeface="Palatino Linotype" panose="02040502050505030304" pitchFamily="18" charset="0"/>
              </a:rPr>
              <a:t>K</a:t>
            </a:r>
            <a:r>
              <a:rPr lang="en-US" sz="1600" b="1" dirty="0">
                <a:latin typeface="Palatino Linotype" panose="02040502050505030304" pitchFamily="18" charset="0"/>
              </a:rPr>
              <a:t> shell has only one (1</a:t>
            </a:r>
            <a:r>
              <a:rPr lang="en-US" sz="1600" b="1" i="1" dirty="0">
                <a:latin typeface="Palatino Linotype" panose="02040502050505030304" pitchFamily="18" charset="0"/>
              </a:rPr>
              <a:t>s</a:t>
            </a:r>
            <a:r>
              <a:rPr lang="en-US" sz="1600" b="1" dirty="0">
                <a:latin typeface="Palatino Linotype" panose="02040502050505030304" pitchFamily="18" charset="0"/>
              </a:rPr>
              <a:t>) orbital.</a:t>
            </a:r>
          </a:p>
          <a:p>
            <a:pPr marL="1200150" lvl="2" indent="-285750" algn="just">
              <a:lnSpc>
                <a:spcPct val="150000"/>
              </a:lnSpc>
              <a:buFont typeface="Wingdings" panose="05000000000000000000" pitchFamily="2" charset="2"/>
              <a:buChar char="Ø"/>
            </a:pPr>
            <a:r>
              <a:rPr lang="en-US" sz="1600" b="1" dirty="0">
                <a:latin typeface="Palatino Linotype" panose="02040502050505030304" pitchFamily="18" charset="0"/>
              </a:rPr>
              <a:t>L shell has one (2</a:t>
            </a:r>
            <a:r>
              <a:rPr lang="en-US" sz="1600" b="1" i="1" dirty="0">
                <a:latin typeface="Palatino Linotype" panose="02040502050505030304" pitchFamily="18" charset="0"/>
              </a:rPr>
              <a:t>s</a:t>
            </a:r>
            <a:r>
              <a:rPr lang="en-US" sz="1600" b="1" dirty="0">
                <a:latin typeface="Palatino Linotype" panose="02040502050505030304" pitchFamily="18" charset="0"/>
              </a:rPr>
              <a:t>) and three (2</a:t>
            </a:r>
            <a:r>
              <a:rPr lang="en-US" sz="1600" b="1" i="1" dirty="0">
                <a:latin typeface="Palatino Linotype" panose="02040502050505030304" pitchFamily="18" charset="0"/>
              </a:rPr>
              <a:t>p</a:t>
            </a:r>
            <a:r>
              <a:rPr lang="en-US" sz="1600" b="1" dirty="0">
                <a:latin typeface="Palatino Linotype" panose="02040502050505030304" pitchFamily="18" charset="0"/>
              </a:rPr>
              <a:t>) as (2</a:t>
            </a:r>
            <a:r>
              <a:rPr lang="en-US" sz="1600" b="1" i="1" dirty="0">
                <a:latin typeface="Palatino Linotype" panose="02040502050505030304" pitchFamily="18" charset="0"/>
              </a:rPr>
              <a:t>p</a:t>
            </a:r>
            <a:r>
              <a:rPr lang="en-US" sz="1600" b="1" i="1" baseline="-25000" dirty="0">
                <a:latin typeface="Palatino Linotype" panose="02040502050505030304" pitchFamily="18" charset="0"/>
              </a:rPr>
              <a:t>x</a:t>
            </a:r>
            <a:r>
              <a:rPr lang="en-US" sz="1600" b="1" dirty="0">
                <a:latin typeface="Palatino Linotype" panose="02040502050505030304" pitchFamily="18" charset="0"/>
              </a:rPr>
              <a:t>, 2</a:t>
            </a:r>
            <a:r>
              <a:rPr lang="en-US" sz="1600" b="1" i="1" dirty="0">
                <a:latin typeface="Palatino Linotype" panose="02040502050505030304" pitchFamily="18" charset="0"/>
              </a:rPr>
              <a:t>p</a:t>
            </a:r>
            <a:r>
              <a:rPr lang="en-US" sz="1600" b="1" i="1" baseline="-25000" dirty="0">
                <a:latin typeface="Palatino Linotype" panose="02040502050505030304" pitchFamily="18" charset="0"/>
              </a:rPr>
              <a:t>y</a:t>
            </a:r>
            <a:r>
              <a:rPr lang="en-US" sz="1600" b="1" dirty="0">
                <a:latin typeface="Palatino Linotype" panose="02040502050505030304" pitchFamily="18" charset="0"/>
              </a:rPr>
              <a:t>, and 2</a:t>
            </a:r>
            <a:r>
              <a:rPr lang="en-US" sz="1600" b="1" i="1" dirty="0">
                <a:latin typeface="Palatino Linotype" panose="02040502050505030304" pitchFamily="18" charset="0"/>
              </a:rPr>
              <a:t>p</a:t>
            </a:r>
            <a:r>
              <a:rPr lang="en-US" sz="1600" b="1" i="1" baseline="-25000" dirty="0">
                <a:latin typeface="Palatino Linotype" panose="02040502050505030304" pitchFamily="18" charset="0"/>
              </a:rPr>
              <a:t>z</a:t>
            </a:r>
            <a:r>
              <a:rPr lang="en-US" sz="1600" b="1" dirty="0">
                <a:latin typeface="Palatino Linotype" panose="02040502050505030304" pitchFamily="18" charset="0"/>
              </a:rPr>
              <a:t>). </a:t>
            </a:r>
          </a:p>
        </p:txBody>
      </p:sp>
      <p:graphicFrame>
        <p:nvGraphicFramePr>
          <p:cNvPr id="10" name="Object 2">
            <a:extLst>
              <a:ext uri="{FF2B5EF4-FFF2-40B4-BE49-F238E27FC236}">
                <a16:creationId xmlns:a16="http://schemas.microsoft.com/office/drawing/2014/main" id="{3EA9ECF4-56C1-CB35-B358-2C09654A41B7}"/>
              </a:ext>
            </a:extLst>
          </p:cNvPr>
          <p:cNvGraphicFramePr>
            <a:graphicFrameLocks noChangeAspect="1"/>
          </p:cNvGraphicFramePr>
          <p:nvPr>
            <p:extLst>
              <p:ext uri="{D42A27DB-BD31-4B8C-83A1-F6EECF244321}">
                <p14:modId xmlns:p14="http://schemas.microsoft.com/office/powerpoint/2010/main" val="3636144895"/>
              </p:ext>
            </p:extLst>
          </p:nvPr>
        </p:nvGraphicFramePr>
        <p:xfrm>
          <a:off x="7531981" y="2174916"/>
          <a:ext cx="4498918" cy="1317255"/>
        </p:xfrm>
        <a:graphic>
          <a:graphicData uri="http://schemas.openxmlformats.org/presentationml/2006/ole">
            <mc:AlternateContent xmlns:mc="http://schemas.openxmlformats.org/markup-compatibility/2006">
              <mc:Choice xmlns:v="urn:schemas-microsoft-com:vml" Requires="v">
                <p:oleObj spid="_x0000_s2052" name="CS ChemDraw Drawing" r:id="rId4" imgW="31191200" imgH="8724900" progId="">
                  <p:embed/>
                </p:oleObj>
              </mc:Choice>
              <mc:Fallback>
                <p:oleObj name="CS ChemDraw Drawing" r:id="rId4" imgW="31191200" imgH="8724900" progId="">
                  <p:embed/>
                  <p:pic>
                    <p:nvPicPr>
                      <p:cNvPr id="10" name="Object 2">
                        <a:extLst>
                          <a:ext uri="{FF2B5EF4-FFF2-40B4-BE49-F238E27FC236}">
                            <a16:creationId xmlns:a16="http://schemas.microsoft.com/office/drawing/2014/main" id="{7A993E95-905D-0F07-79CB-89AF003547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31981" y="2174916"/>
                        <a:ext cx="4498918" cy="1317255"/>
                      </a:xfrm>
                      <a:prstGeom prst="rect">
                        <a:avLst/>
                      </a:prstGeom>
                      <a:noFill/>
                      <a:ln>
                        <a:noFill/>
                      </a:ln>
                    </p:spPr>
                  </p:pic>
                </p:oleObj>
              </mc:Fallback>
            </mc:AlternateContent>
          </a:graphicData>
        </a:graphic>
      </p:graphicFrame>
      <p:graphicFrame>
        <p:nvGraphicFramePr>
          <p:cNvPr id="19" name="Object 2">
            <a:extLst>
              <a:ext uri="{FF2B5EF4-FFF2-40B4-BE49-F238E27FC236}">
                <a16:creationId xmlns:a16="http://schemas.microsoft.com/office/drawing/2014/main" id="{A1743F96-EB64-8631-9D51-E7181096669F}"/>
              </a:ext>
            </a:extLst>
          </p:cNvPr>
          <p:cNvGraphicFramePr>
            <a:graphicFrameLocks noChangeAspect="1"/>
          </p:cNvGraphicFramePr>
          <p:nvPr>
            <p:extLst>
              <p:ext uri="{D42A27DB-BD31-4B8C-83A1-F6EECF244321}">
                <p14:modId xmlns:p14="http://schemas.microsoft.com/office/powerpoint/2010/main" val="1483676613"/>
              </p:ext>
            </p:extLst>
          </p:nvPr>
        </p:nvGraphicFramePr>
        <p:xfrm>
          <a:off x="7468088" y="4574366"/>
          <a:ext cx="4062122" cy="1626903"/>
        </p:xfrm>
        <a:graphic>
          <a:graphicData uri="http://schemas.openxmlformats.org/presentationml/2006/ole">
            <mc:AlternateContent xmlns:mc="http://schemas.openxmlformats.org/markup-compatibility/2006">
              <mc:Choice xmlns:v="urn:schemas-microsoft-com:vml" Requires="v">
                <p:oleObj spid="_x0000_s2053" name="CS ChemDraw Drawing" r:id="rId4" imgW="26339800" imgH="10528300" progId="">
                  <p:embed/>
                </p:oleObj>
              </mc:Choice>
              <mc:Fallback>
                <p:oleObj name="CS ChemDraw Drawing" r:id="rId4" imgW="26339800" imgH="10528300" progId="">
                  <p:embed/>
                  <p:pic>
                    <p:nvPicPr>
                      <p:cNvPr id="16" name="Object 2">
                        <a:extLst>
                          <a:ext uri="{FF2B5EF4-FFF2-40B4-BE49-F238E27FC236}">
                            <a16:creationId xmlns:a16="http://schemas.microsoft.com/office/drawing/2014/main" id="{B63BB355-0BE8-CAB6-8BE2-F80DD9B4251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68088" y="4574366"/>
                        <a:ext cx="4062122" cy="1626903"/>
                      </a:xfrm>
                      <a:prstGeom prst="rect">
                        <a:avLst/>
                      </a:prstGeom>
                      <a:noFill/>
                      <a:ln>
                        <a:noFill/>
                      </a:ln>
                      <a:effectLst/>
                    </p:spPr>
                  </p:pic>
                </p:oleObj>
              </mc:Fallback>
            </mc:AlternateContent>
          </a:graphicData>
        </a:graphic>
      </p:graphicFrame>
      <p:pic>
        <p:nvPicPr>
          <p:cNvPr id="18" name="Picture 17">
            <a:extLst>
              <a:ext uri="{FF2B5EF4-FFF2-40B4-BE49-F238E27FC236}">
                <a16:creationId xmlns:a16="http://schemas.microsoft.com/office/drawing/2014/main" id="{FCB60C46-D672-4529-94A7-98E4282996D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601" t="1830" r="6340" b="3268"/>
          <a:stretch/>
        </p:blipFill>
        <p:spPr>
          <a:xfrm flipH="1">
            <a:off x="11589545" y="6201269"/>
            <a:ext cx="602456" cy="656731"/>
          </a:xfrm>
          <a:prstGeom prst="rect">
            <a:avLst/>
          </a:prstGeom>
        </p:spPr>
      </p:pic>
      <p:sp>
        <p:nvSpPr>
          <p:cNvPr id="20" name="TextBox 19">
            <a:extLst>
              <a:ext uri="{FF2B5EF4-FFF2-40B4-BE49-F238E27FC236}">
                <a16:creationId xmlns:a16="http://schemas.microsoft.com/office/drawing/2014/main" id="{10EF80F6-70C0-40CD-9346-8AAC39CFCE26}"/>
              </a:ext>
            </a:extLst>
          </p:cNvPr>
          <p:cNvSpPr txBox="1"/>
          <p:nvPr/>
        </p:nvSpPr>
        <p:spPr>
          <a:xfrm>
            <a:off x="11718387" y="6357937"/>
            <a:ext cx="248786" cy="246221"/>
          </a:xfrm>
          <a:prstGeom prst="rect">
            <a:avLst/>
          </a:prstGeom>
          <a:noFill/>
        </p:spPr>
        <p:txBody>
          <a:bodyPr wrap="none" rtlCol="0">
            <a:spAutoFit/>
          </a:bodyPr>
          <a:lstStyle/>
          <a:p>
            <a:pPr algn="ctr"/>
            <a:r>
              <a:rPr lang="en-US" sz="1000" dirty="0">
                <a:solidFill>
                  <a:srgbClr val="0070C0"/>
                </a:solidFill>
                <a:latin typeface="Palatino Linotype" panose="02040502050505030304" pitchFamily="18" charset="0"/>
              </a:rPr>
              <a:t>6</a:t>
            </a:r>
          </a:p>
        </p:txBody>
      </p:sp>
      <p:sp>
        <p:nvSpPr>
          <p:cNvPr id="21" name="TextBox 20">
            <a:extLst>
              <a:ext uri="{FF2B5EF4-FFF2-40B4-BE49-F238E27FC236}">
                <a16:creationId xmlns:a16="http://schemas.microsoft.com/office/drawing/2014/main" id="{228F72EE-A662-46B2-ACEC-CA1E644ACC3A}"/>
              </a:ext>
            </a:extLst>
          </p:cNvPr>
          <p:cNvSpPr txBox="1"/>
          <p:nvPr/>
        </p:nvSpPr>
        <p:spPr>
          <a:xfrm>
            <a:off x="176169" y="709053"/>
            <a:ext cx="8109431" cy="400110"/>
          </a:xfrm>
          <a:prstGeom prst="rect">
            <a:avLst/>
          </a:prstGeom>
          <a:noFill/>
        </p:spPr>
        <p:txBody>
          <a:bodyPr wrap="square" rtlCol="0">
            <a:spAutoFit/>
          </a:bodyPr>
          <a:lstStyle/>
          <a:p>
            <a:r>
              <a:rPr lang="en-US" sz="2000" b="1" u="sng" dirty="0">
                <a:solidFill>
                  <a:schemeClr val="accent2">
                    <a:lumMod val="75000"/>
                  </a:schemeClr>
                </a:solidFill>
                <a:latin typeface="Palatino Linotype" panose="02040502050505030304" pitchFamily="18" charset="0"/>
              </a:rPr>
              <a:t>2. Atomic structure, Electron Configuration, and Molecular Orbitals</a:t>
            </a:r>
          </a:p>
        </p:txBody>
      </p:sp>
      <p:sp>
        <p:nvSpPr>
          <p:cNvPr id="22" name="TextBox 21">
            <a:extLst>
              <a:ext uri="{FF2B5EF4-FFF2-40B4-BE49-F238E27FC236}">
                <a16:creationId xmlns:a16="http://schemas.microsoft.com/office/drawing/2014/main" id="{8A555651-8547-45EE-A14C-F4EB2C8EA9B4}"/>
              </a:ext>
            </a:extLst>
          </p:cNvPr>
          <p:cNvSpPr txBox="1"/>
          <p:nvPr/>
        </p:nvSpPr>
        <p:spPr>
          <a:xfrm>
            <a:off x="176169" y="1072088"/>
            <a:ext cx="5022994" cy="369332"/>
          </a:xfrm>
          <a:prstGeom prst="rect">
            <a:avLst/>
          </a:prstGeom>
          <a:noFill/>
        </p:spPr>
        <p:txBody>
          <a:bodyPr wrap="square" rtlCol="0">
            <a:spAutoFit/>
          </a:bodyPr>
          <a:lstStyle/>
          <a:p>
            <a:r>
              <a:rPr lang="en-US" b="1" i="1" dirty="0">
                <a:solidFill>
                  <a:schemeClr val="accent2">
                    <a:lumMod val="75000"/>
                  </a:schemeClr>
                </a:solidFill>
                <a:latin typeface="Palatino Linotype" panose="02040502050505030304" pitchFamily="18" charset="0"/>
              </a:rPr>
              <a:t>2.2. Atomic orbitals and electron configuration</a:t>
            </a:r>
          </a:p>
        </p:txBody>
      </p:sp>
      <p:sp>
        <p:nvSpPr>
          <p:cNvPr id="2" name="TextBox 1">
            <a:extLst>
              <a:ext uri="{FF2B5EF4-FFF2-40B4-BE49-F238E27FC236}">
                <a16:creationId xmlns:a16="http://schemas.microsoft.com/office/drawing/2014/main" id="{630FC137-F211-8353-C222-BC49EA3CD931}"/>
              </a:ext>
            </a:extLst>
          </p:cNvPr>
          <p:cNvSpPr txBox="1"/>
          <p:nvPr/>
        </p:nvSpPr>
        <p:spPr>
          <a:xfrm>
            <a:off x="751548" y="3668839"/>
            <a:ext cx="6487064" cy="79329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b="1" dirty="0">
                <a:solidFill>
                  <a:srgbClr val="FF0000"/>
                </a:solidFill>
                <a:latin typeface="Palatino Linotype" panose="02040502050505030304" pitchFamily="18" charset="0"/>
              </a:rPr>
              <a:t>Example; </a:t>
            </a:r>
          </a:p>
          <a:p>
            <a:pPr marL="914400">
              <a:lnSpc>
                <a:spcPct val="150000"/>
              </a:lnSpc>
            </a:pPr>
            <a:r>
              <a:rPr lang="en-US" sz="1600" b="1" dirty="0">
                <a:latin typeface="Palatino Linotype" panose="02040502050505030304" pitchFamily="18" charset="0"/>
              </a:rPr>
              <a:t>Filling atomic orbitals of carbon atom (</a:t>
            </a:r>
            <a:r>
              <a:rPr lang="en-US" sz="1600" b="1" baseline="-25000" dirty="0">
                <a:latin typeface="Palatino Linotype" panose="02040502050505030304" pitchFamily="18" charset="0"/>
              </a:rPr>
              <a:t>6</a:t>
            </a:r>
            <a:r>
              <a:rPr lang="en-US" sz="1600" b="1" dirty="0">
                <a:latin typeface="Palatino Linotype" panose="02040502050505030304" pitchFamily="18" charset="0"/>
              </a:rPr>
              <a:t>C ): </a:t>
            </a:r>
          </a:p>
        </p:txBody>
      </p:sp>
      <p:sp>
        <p:nvSpPr>
          <p:cNvPr id="4" name="TextBox 3">
            <a:extLst>
              <a:ext uri="{FF2B5EF4-FFF2-40B4-BE49-F238E27FC236}">
                <a16:creationId xmlns:a16="http://schemas.microsoft.com/office/drawing/2014/main" id="{E31BE4F7-CC12-2845-76D3-DB658257C971}"/>
              </a:ext>
            </a:extLst>
          </p:cNvPr>
          <p:cNvSpPr txBox="1">
            <a:spLocks noChangeArrowheads="1"/>
          </p:cNvSpPr>
          <p:nvPr/>
        </p:nvSpPr>
        <p:spPr bwMode="auto">
          <a:xfrm>
            <a:off x="1817182" y="4574366"/>
            <a:ext cx="3767129" cy="369332"/>
          </a:xfrm>
          <a:prstGeom prst="rect">
            <a:avLst/>
          </a:prstGeom>
          <a:noFill/>
          <a:ln w="9525">
            <a:noFill/>
            <a:miter lim="800000"/>
            <a:headEnd/>
            <a:tailEnd/>
          </a:ln>
        </p:spPr>
        <p:txBody>
          <a:bodyPr wrap="square">
            <a:spAutoFit/>
          </a:bodyPr>
          <a:lstStyle/>
          <a:p>
            <a:pPr algn="just" eaLnBrk="1" hangingPunct="1">
              <a:defRPr/>
            </a:pPr>
            <a:r>
              <a:rPr lang="en-US" altLang="en-US" b="1" i="1" dirty="0">
                <a:solidFill>
                  <a:srgbClr val="FF0000"/>
                </a:solidFill>
                <a:latin typeface="Palatino Linotype" panose="02040502050505030304" pitchFamily="18" charset="0"/>
                <a:cs typeface="Times New Roman" pitchFamily="18" charset="0"/>
              </a:rPr>
              <a:t>1s</a:t>
            </a:r>
            <a:r>
              <a:rPr lang="en-US" altLang="en-US" b="1" i="1" baseline="30000" dirty="0">
                <a:solidFill>
                  <a:srgbClr val="FF0000"/>
                </a:solidFill>
                <a:latin typeface="Palatino Linotype" panose="02040502050505030304" pitchFamily="18" charset="0"/>
                <a:cs typeface="Times New Roman" pitchFamily="18" charset="0"/>
              </a:rPr>
              <a:t>2</a:t>
            </a:r>
            <a:r>
              <a:rPr lang="en-US" altLang="en-US" b="1" i="1" dirty="0">
                <a:solidFill>
                  <a:srgbClr val="FF0000"/>
                </a:solidFill>
                <a:latin typeface="Palatino Linotype" panose="02040502050505030304" pitchFamily="18" charset="0"/>
                <a:cs typeface="Times New Roman" pitchFamily="18" charset="0"/>
              </a:rPr>
              <a:t>2s</a:t>
            </a:r>
            <a:r>
              <a:rPr lang="en-US" altLang="en-US" b="1" i="1" baseline="30000" dirty="0">
                <a:solidFill>
                  <a:srgbClr val="FF0000"/>
                </a:solidFill>
                <a:latin typeface="Palatino Linotype" panose="02040502050505030304" pitchFamily="18" charset="0"/>
                <a:cs typeface="Times New Roman" pitchFamily="18" charset="0"/>
              </a:rPr>
              <a:t>2</a:t>
            </a:r>
            <a:r>
              <a:rPr lang="en-US" altLang="en-US" b="1" i="1" dirty="0">
                <a:solidFill>
                  <a:srgbClr val="FF0000"/>
                </a:solidFill>
                <a:latin typeface="Palatino Linotype" panose="02040502050505030304" pitchFamily="18" charset="0"/>
                <a:cs typeface="Times New Roman" pitchFamily="18" charset="0"/>
              </a:rPr>
              <a:t>2p</a:t>
            </a:r>
            <a:r>
              <a:rPr lang="en-US" altLang="en-US" b="1" i="1" baseline="-25000" dirty="0">
                <a:solidFill>
                  <a:srgbClr val="FF0000"/>
                </a:solidFill>
                <a:latin typeface="Palatino Linotype" panose="02040502050505030304" pitchFamily="18" charset="0"/>
                <a:cs typeface="Times New Roman" pitchFamily="18" charset="0"/>
              </a:rPr>
              <a:t>x</a:t>
            </a:r>
            <a:r>
              <a:rPr lang="en-US" altLang="en-US" b="1" i="1" baseline="30000" dirty="0">
                <a:solidFill>
                  <a:srgbClr val="FF0000"/>
                </a:solidFill>
                <a:latin typeface="Palatino Linotype" panose="02040502050505030304" pitchFamily="18" charset="0"/>
                <a:cs typeface="Times New Roman" pitchFamily="18" charset="0"/>
              </a:rPr>
              <a:t>1</a:t>
            </a:r>
            <a:r>
              <a:rPr lang="en-US" altLang="en-US" b="1" i="1" dirty="0">
                <a:solidFill>
                  <a:srgbClr val="FF0000"/>
                </a:solidFill>
                <a:latin typeface="Palatino Linotype" panose="02040502050505030304" pitchFamily="18" charset="0"/>
                <a:cs typeface="Times New Roman" pitchFamily="18" charset="0"/>
              </a:rPr>
              <a:t>2p</a:t>
            </a:r>
            <a:r>
              <a:rPr lang="en-US" altLang="en-US" b="1" i="1" baseline="-25000" dirty="0">
                <a:solidFill>
                  <a:srgbClr val="FF0000"/>
                </a:solidFill>
                <a:latin typeface="Palatino Linotype" panose="02040502050505030304" pitchFamily="18" charset="0"/>
                <a:cs typeface="Times New Roman" pitchFamily="18" charset="0"/>
              </a:rPr>
              <a:t>y</a:t>
            </a:r>
            <a:r>
              <a:rPr lang="en-US" altLang="en-US" b="1" i="1" baseline="30000" dirty="0">
                <a:solidFill>
                  <a:srgbClr val="FF0000"/>
                </a:solidFill>
                <a:latin typeface="Palatino Linotype" panose="02040502050505030304" pitchFamily="18" charset="0"/>
                <a:cs typeface="Times New Roman" pitchFamily="18" charset="0"/>
              </a:rPr>
              <a:t>1</a:t>
            </a:r>
            <a:r>
              <a:rPr lang="en-US" altLang="en-US" b="1" i="1" dirty="0">
                <a:solidFill>
                  <a:srgbClr val="FF0000"/>
                </a:solidFill>
                <a:latin typeface="Palatino Linotype" panose="02040502050505030304" pitchFamily="18" charset="0"/>
                <a:cs typeface="Times New Roman" pitchFamily="18" charset="0"/>
              </a:rPr>
              <a:t> </a:t>
            </a:r>
            <a:r>
              <a:rPr lang="en-US" altLang="en-US" b="1" dirty="0">
                <a:latin typeface="Palatino Linotype" panose="02040502050505030304" pitchFamily="18" charset="0"/>
                <a:cs typeface="Times New Roman" pitchFamily="18" charset="0"/>
              </a:rPr>
              <a:t>	or </a:t>
            </a:r>
            <a:r>
              <a:rPr lang="ar-SA" altLang="en-US" b="1" dirty="0">
                <a:latin typeface="Palatino Linotype" panose="02040502050505030304" pitchFamily="18" charset="0"/>
                <a:cs typeface="Times New Roman" pitchFamily="18" charset="0"/>
              </a:rPr>
              <a:t>      </a:t>
            </a:r>
            <a:r>
              <a:rPr lang="en-US" altLang="en-US" b="1" dirty="0">
                <a:latin typeface="Palatino Linotype" panose="02040502050505030304" pitchFamily="18" charset="0"/>
                <a:cs typeface="Times New Roman" pitchFamily="18" charset="0"/>
              </a:rPr>
              <a:t>   </a:t>
            </a:r>
            <a:r>
              <a:rPr lang="en-US" altLang="en-US" b="1" i="1" dirty="0">
                <a:solidFill>
                  <a:srgbClr val="0070C0"/>
                </a:solidFill>
                <a:latin typeface="Palatino Linotype" panose="02040502050505030304" pitchFamily="18" charset="0"/>
                <a:cs typeface="Times New Roman" pitchFamily="18" charset="0"/>
              </a:rPr>
              <a:t>1s</a:t>
            </a:r>
            <a:r>
              <a:rPr lang="en-US" altLang="en-US" b="1" i="1" baseline="30000" dirty="0">
                <a:solidFill>
                  <a:srgbClr val="0070C0"/>
                </a:solidFill>
                <a:latin typeface="Palatino Linotype" panose="02040502050505030304" pitchFamily="18" charset="0"/>
                <a:cs typeface="Times New Roman" pitchFamily="18" charset="0"/>
              </a:rPr>
              <a:t>2</a:t>
            </a:r>
            <a:r>
              <a:rPr lang="en-US" altLang="en-US" b="1" i="1" dirty="0">
                <a:solidFill>
                  <a:srgbClr val="0070C0"/>
                </a:solidFill>
                <a:latin typeface="Palatino Linotype" panose="02040502050505030304" pitchFamily="18" charset="0"/>
                <a:cs typeface="Times New Roman" pitchFamily="18" charset="0"/>
              </a:rPr>
              <a:t>2s</a:t>
            </a:r>
            <a:r>
              <a:rPr lang="en-US" altLang="en-US" b="1" i="1" baseline="30000" dirty="0">
                <a:solidFill>
                  <a:srgbClr val="0070C0"/>
                </a:solidFill>
                <a:latin typeface="Palatino Linotype" panose="02040502050505030304" pitchFamily="18" charset="0"/>
                <a:cs typeface="Times New Roman" pitchFamily="18" charset="0"/>
              </a:rPr>
              <a:t>2</a:t>
            </a:r>
            <a:r>
              <a:rPr lang="en-US" altLang="en-US" b="1" i="1" dirty="0">
                <a:solidFill>
                  <a:srgbClr val="0070C0"/>
                </a:solidFill>
                <a:latin typeface="Palatino Linotype" panose="02040502050505030304" pitchFamily="18" charset="0"/>
                <a:cs typeface="Times New Roman" pitchFamily="18" charset="0"/>
              </a:rPr>
              <a:t>2p</a:t>
            </a:r>
            <a:r>
              <a:rPr lang="en-US" altLang="en-US" b="1" i="1" baseline="30000" dirty="0">
                <a:solidFill>
                  <a:srgbClr val="0070C0"/>
                </a:solidFill>
                <a:latin typeface="Palatino Linotype" panose="02040502050505030304" pitchFamily="18" charset="0"/>
                <a:cs typeface="Times New Roman" pitchFamily="18" charset="0"/>
              </a:rPr>
              <a:t>2</a:t>
            </a:r>
          </a:p>
        </p:txBody>
      </p:sp>
    </p:spTree>
    <p:extLst>
      <p:ext uri="{BB962C8B-B14F-4D97-AF65-F5344CB8AC3E}">
        <p14:creationId xmlns:p14="http://schemas.microsoft.com/office/powerpoint/2010/main" val="322917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92A806-A340-3C88-5F52-D0C178F092B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5938FFC-A05B-06F7-971B-D01AE6550C2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272" t="24445" r="8272" b="25679"/>
          <a:stretch/>
        </p:blipFill>
        <p:spPr>
          <a:xfrm>
            <a:off x="10746297" y="127719"/>
            <a:ext cx="1284602" cy="767720"/>
          </a:xfrm>
          <a:prstGeom prst="rect">
            <a:avLst/>
          </a:prstGeom>
        </p:spPr>
      </p:pic>
      <p:cxnSp>
        <p:nvCxnSpPr>
          <p:cNvPr id="6" name="Straight Connector 5">
            <a:extLst>
              <a:ext uri="{FF2B5EF4-FFF2-40B4-BE49-F238E27FC236}">
                <a16:creationId xmlns:a16="http://schemas.microsoft.com/office/drawing/2014/main" id="{D51430EF-CD9B-27F0-D4DB-D0A91269911B}"/>
              </a:ext>
            </a:extLst>
          </p:cNvPr>
          <p:cNvCxnSpPr>
            <a:cxnSpLocks/>
          </p:cNvCxnSpPr>
          <p:nvPr/>
        </p:nvCxnSpPr>
        <p:spPr>
          <a:xfrm>
            <a:off x="176169" y="604007"/>
            <a:ext cx="8959442" cy="0"/>
          </a:xfrm>
          <a:prstGeom prst="line">
            <a:avLst/>
          </a:prstGeom>
          <a:ln w="38100">
            <a:solidFill>
              <a:srgbClr val="0083BC"/>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F33F507-C719-F21E-3C4B-48E64AC4FC05}"/>
              </a:ext>
            </a:extLst>
          </p:cNvPr>
          <p:cNvSpPr txBox="1"/>
          <p:nvPr/>
        </p:nvSpPr>
        <p:spPr>
          <a:xfrm>
            <a:off x="176168" y="102066"/>
            <a:ext cx="6481377" cy="461665"/>
          </a:xfrm>
          <a:prstGeom prst="rect">
            <a:avLst/>
          </a:prstGeom>
          <a:noFill/>
        </p:spPr>
        <p:txBody>
          <a:bodyPr wrap="square" rtlCol="0">
            <a:spAutoFit/>
          </a:bodyPr>
          <a:lstStyle/>
          <a:p>
            <a:r>
              <a:rPr lang="en-US" sz="2400" b="1" i="1" dirty="0">
                <a:solidFill>
                  <a:schemeClr val="accent2">
                    <a:lumMod val="75000"/>
                  </a:schemeClr>
                </a:solidFill>
                <a:effectLst>
                  <a:outerShdw blurRad="38100" dist="38100" dir="2700000" algn="tl">
                    <a:srgbClr val="000000">
                      <a:alpha val="43137"/>
                    </a:srgbClr>
                  </a:outerShdw>
                </a:effectLst>
                <a:latin typeface="Palatino Linotype" panose="02040502050505030304" pitchFamily="18" charset="0"/>
              </a:rPr>
              <a:t>Chapter 1: </a:t>
            </a:r>
            <a:r>
              <a:rPr lang="en-US" sz="2400" b="1" i="1" dirty="0">
                <a:solidFill>
                  <a:srgbClr val="0083BC"/>
                </a:solidFill>
                <a:effectLst>
                  <a:outerShdw blurRad="38100" dist="38100" dir="2700000" algn="tl">
                    <a:srgbClr val="000000">
                      <a:alpha val="43137"/>
                    </a:srgbClr>
                  </a:outerShdw>
                </a:effectLst>
                <a:latin typeface="Palatino Linotype" panose="02040502050505030304" pitchFamily="18" charset="0"/>
              </a:rPr>
              <a:t>Introduction to Organic Chemistry</a:t>
            </a:r>
            <a:endParaRPr lang="en-US" sz="2400" i="1" dirty="0">
              <a:solidFill>
                <a:srgbClr val="0083BC"/>
              </a:solidFill>
              <a:effectLst>
                <a:outerShdw blurRad="38100" dist="38100" dir="2700000" algn="tl">
                  <a:srgbClr val="000000">
                    <a:alpha val="43137"/>
                  </a:srgbClr>
                </a:outerShdw>
              </a:effectLst>
              <a:latin typeface="Palatino Linotype" panose="02040502050505030304" pitchFamily="18" charset="0"/>
            </a:endParaRPr>
          </a:p>
        </p:txBody>
      </p:sp>
      <p:sp>
        <p:nvSpPr>
          <p:cNvPr id="14" name="TextBox 13">
            <a:extLst>
              <a:ext uri="{FF2B5EF4-FFF2-40B4-BE49-F238E27FC236}">
                <a16:creationId xmlns:a16="http://schemas.microsoft.com/office/drawing/2014/main" id="{57E76822-C833-4C51-0BD4-BB9D2D52AA30}"/>
              </a:ext>
            </a:extLst>
          </p:cNvPr>
          <p:cNvSpPr txBox="1"/>
          <p:nvPr/>
        </p:nvSpPr>
        <p:spPr>
          <a:xfrm>
            <a:off x="176169" y="1424612"/>
            <a:ext cx="11854730" cy="1530227"/>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
            </a:pPr>
            <a:r>
              <a:rPr lang="en-US" sz="1600" b="1" dirty="0">
                <a:latin typeface="Palatino Linotype" panose="02040502050505030304" pitchFamily="18" charset="0"/>
              </a:rPr>
              <a:t>Molecular orbitals are formed as a result of overlapping two atomic orbitals, which gives a bonding system called ”covalent bond”.</a:t>
            </a:r>
          </a:p>
          <a:p>
            <a:pPr marL="285750" indent="-285750" algn="just">
              <a:lnSpc>
                <a:spcPct val="150000"/>
              </a:lnSpc>
              <a:buFont typeface="Wingdings" panose="05000000000000000000" pitchFamily="2" charset="2"/>
              <a:buChar char="§"/>
            </a:pPr>
            <a:r>
              <a:rPr lang="en-US" sz="1600" b="1" dirty="0">
                <a:latin typeface="Palatino Linotype" panose="02040502050505030304" pitchFamily="18" charset="0"/>
              </a:rPr>
              <a:t>There are two different covalent bonds based on the type of molecular atoms that are involved in the bond formation:</a:t>
            </a:r>
          </a:p>
          <a:p>
            <a:pPr marL="742950" lvl="1" indent="-285750" algn="just">
              <a:lnSpc>
                <a:spcPct val="150000"/>
              </a:lnSpc>
              <a:buFont typeface="Arial" panose="020B0604020202020204" pitchFamily="34" charset="0"/>
              <a:buChar char="•"/>
            </a:pPr>
            <a:r>
              <a:rPr lang="en-US" sz="1600" b="1" dirty="0">
                <a:solidFill>
                  <a:srgbClr val="FF0000"/>
                </a:solidFill>
                <a:latin typeface="Palatino Linotype" panose="02040502050505030304" pitchFamily="18" charset="0"/>
              </a:rPr>
              <a:t>Sigma bonds (𝞼 bonds)</a:t>
            </a:r>
            <a:r>
              <a:rPr lang="en-US" sz="1600" b="1" dirty="0">
                <a:latin typeface="Palatino Linotype" panose="02040502050505030304" pitchFamily="18" charset="0"/>
              </a:rPr>
              <a:t> that can be formed via:</a:t>
            </a:r>
          </a:p>
        </p:txBody>
      </p:sp>
      <p:pic>
        <p:nvPicPr>
          <p:cNvPr id="19" name="Picture 18">
            <a:extLst>
              <a:ext uri="{FF2B5EF4-FFF2-40B4-BE49-F238E27FC236}">
                <a16:creationId xmlns:a16="http://schemas.microsoft.com/office/drawing/2014/main" id="{FD602D2C-9ED3-491D-8721-5C0D0ABE503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601" t="1830" r="6340" b="3268"/>
          <a:stretch/>
        </p:blipFill>
        <p:spPr>
          <a:xfrm flipH="1">
            <a:off x="11589545" y="6201269"/>
            <a:ext cx="602456" cy="656731"/>
          </a:xfrm>
          <a:prstGeom prst="rect">
            <a:avLst/>
          </a:prstGeom>
        </p:spPr>
      </p:pic>
      <p:sp>
        <p:nvSpPr>
          <p:cNvPr id="20" name="TextBox 19">
            <a:extLst>
              <a:ext uri="{FF2B5EF4-FFF2-40B4-BE49-F238E27FC236}">
                <a16:creationId xmlns:a16="http://schemas.microsoft.com/office/drawing/2014/main" id="{B6A2E8C3-ED3D-449A-B73D-21FE05D44509}"/>
              </a:ext>
            </a:extLst>
          </p:cNvPr>
          <p:cNvSpPr txBox="1"/>
          <p:nvPr/>
        </p:nvSpPr>
        <p:spPr>
          <a:xfrm>
            <a:off x="11718387" y="6357937"/>
            <a:ext cx="248786" cy="246221"/>
          </a:xfrm>
          <a:prstGeom prst="rect">
            <a:avLst/>
          </a:prstGeom>
          <a:noFill/>
        </p:spPr>
        <p:txBody>
          <a:bodyPr wrap="none" rtlCol="0">
            <a:spAutoFit/>
          </a:bodyPr>
          <a:lstStyle/>
          <a:p>
            <a:pPr algn="ctr"/>
            <a:r>
              <a:rPr lang="en-US" sz="1000" dirty="0">
                <a:solidFill>
                  <a:srgbClr val="0070C0"/>
                </a:solidFill>
                <a:latin typeface="Palatino Linotype" panose="02040502050505030304" pitchFamily="18" charset="0"/>
              </a:rPr>
              <a:t>8</a:t>
            </a:r>
          </a:p>
        </p:txBody>
      </p:sp>
      <p:sp>
        <p:nvSpPr>
          <p:cNvPr id="23" name="TextBox 22">
            <a:extLst>
              <a:ext uri="{FF2B5EF4-FFF2-40B4-BE49-F238E27FC236}">
                <a16:creationId xmlns:a16="http://schemas.microsoft.com/office/drawing/2014/main" id="{1E94D328-8245-463A-9CB4-FC299FDF2E78}"/>
              </a:ext>
            </a:extLst>
          </p:cNvPr>
          <p:cNvSpPr txBox="1"/>
          <p:nvPr/>
        </p:nvSpPr>
        <p:spPr>
          <a:xfrm>
            <a:off x="176169" y="709053"/>
            <a:ext cx="8109431" cy="400110"/>
          </a:xfrm>
          <a:prstGeom prst="rect">
            <a:avLst/>
          </a:prstGeom>
          <a:noFill/>
        </p:spPr>
        <p:txBody>
          <a:bodyPr wrap="square" rtlCol="0">
            <a:spAutoFit/>
          </a:bodyPr>
          <a:lstStyle/>
          <a:p>
            <a:r>
              <a:rPr lang="en-US" sz="2000" b="1" u="sng" dirty="0">
                <a:solidFill>
                  <a:schemeClr val="accent2">
                    <a:lumMod val="75000"/>
                  </a:schemeClr>
                </a:solidFill>
                <a:latin typeface="Palatino Linotype" panose="02040502050505030304" pitchFamily="18" charset="0"/>
              </a:rPr>
              <a:t>2. Atomic structure, Electron Configuration, and Molecular Orbitals</a:t>
            </a:r>
          </a:p>
        </p:txBody>
      </p:sp>
      <p:sp>
        <p:nvSpPr>
          <p:cNvPr id="24" name="TextBox 23">
            <a:extLst>
              <a:ext uri="{FF2B5EF4-FFF2-40B4-BE49-F238E27FC236}">
                <a16:creationId xmlns:a16="http://schemas.microsoft.com/office/drawing/2014/main" id="{2B652913-657B-46EF-A20F-18446D7DB3BF}"/>
              </a:ext>
            </a:extLst>
          </p:cNvPr>
          <p:cNvSpPr txBox="1"/>
          <p:nvPr/>
        </p:nvSpPr>
        <p:spPr>
          <a:xfrm>
            <a:off x="176169" y="1072088"/>
            <a:ext cx="3330223" cy="369332"/>
          </a:xfrm>
          <a:prstGeom prst="rect">
            <a:avLst/>
          </a:prstGeom>
          <a:noFill/>
        </p:spPr>
        <p:txBody>
          <a:bodyPr wrap="square" rtlCol="0">
            <a:spAutoFit/>
          </a:bodyPr>
          <a:lstStyle/>
          <a:p>
            <a:r>
              <a:rPr lang="en-US" b="1" i="1" dirty="0">
                <a:solidFill>
                  <a:schemeClr val="accent2">
                    <a:lumMod val="75000"/>
                  </a:schemeClr>
                </a:solidFill>
                <a:latin typeface="Palatino Linotype" panose="02040502050505030304" pitchFamily="18" charset="0"/>
              </a:rPr>
              <a:t>2.3. Molecular Orbitals (MOs)</a:t>
            </a:r>
          </a:p>
        </p:txBody>
      </p:sp>
      <p:sp>
        <p:nvSpPr>
          <p:cNvPr id="10" name="TextBox 9">
            <a:extLst>
              <a:ext uri="{FF2B5EF4-FFF2-40B4-BE49-F238E27FC236}">
                <a16:creationId xmlns:a16="http://schemas.microsoft.com/office/drawing/2014/main" id="{18331491-44D8-DD42-9084-4853158F23E6}"/>
              </a:ext>
            </a:extLst>
          </p:cNvPr>
          <p:cNvSpPr txBox="1"/>
          <p:nvPr/>
        </p:nvSpPr>
        <p:spPr>
          <a:xfrm>
            <a:off x="1001429" y="2956462"/>
            <a:ext cx="5200963" cy="423962"/>
          </a:xfrm>
          <a:prstGeom prst="rect">
            <a:avLst/>
          </a:prstGeom>
          <a:noFill/>
        </p:spPr>
        <p:txBody>
          <a:bodyPr wrap="square" rtlCol="0">
            <a:spAutoFit/>
          </a:bodyPr>
          <a:lstStyle/>
          <a:p>
            <a:pPr marL="285750" lvl="2" indent="-285750" algn="just">
              <a:lnSpc>
                <a:spcPct val="150000"/>
              </a:lnSpc>
              <a:buFont typeface="Wingdings" panose="05000000000000000000" pitchFamily="2" charset="2"/>
              <a:buChar char="Ø"/>
            </a:pPr>
            <a:r>
              <a:rPr lang="en-US" sz="1600" b="1" dirty="0">
                <a:latin typeface="Palatino Linotype" panose="02040502050505030304" pitchFamily="18" charset="0"/>
              </a:rPr>
              <a:t>The overlap of two (</a:t>
            </a:r>
            <a:r>
              <a:rPr lang="en-US" sz="1600" b="1" i="1" dirty="0">
                <a:solidFill>
                  <a:srgbClr val="0070C0"/>
                </a:solidFill>
                <a:latin typeface="Palatino Linotype" panose="02040502050505030304" pitchFamily="18" charset="0"/>
              </a:rPr>
              <a:t>s</a:t>
            </a:r>
            <a:r>
              <a:rPr lang="en-US" sz="1600" b="1" dirty="0">
                <a:latin typeface="Palatino Linotype" panose="02040502050505030304" pitchFamily="18" charset="0"/>
              </a:rPr>
              <a:t>) atomic orbitals.</a:t>
            </a:r>
          </a:p>
        </p:txBody>
      </p:sp>
      <p:sp>
        <p:nvSpPr>
          <p:cNvPr id="11" name="TextBox 10">
            <a:extLst>
              <a:ext uri="{FF2B5EF4-FFF2-40B4-BE49-F238E27FC236}">
                <a16:creationId xmlns:a16="http://schemas.microsoft.com/office/drawing/2014/main" id="{F093C627-D9F9-865D-E502-4FCF94EC7C99}"/>
              </a:ext>
            </a:extLst>
          </p:cNvPr>
          <p:cNvSpPr txBox="1"/>
          <p:nvPr/>
        </p:nvSpPr>
        <p:spPr>
          <a:xfrm>
            <a:off x="1001429" y="3858257"/>
            <a:ext cx="4855907" cy="423962"/>
          </a:xfrm>
          <a:prstGeom prst="rect">
            <a:avLst/>
          </a:prstGeom>
          <a:noFill/>
        </p:spPr>
        <p:txBody>
          <a:bodyPr wrap="square" rtlCol="0">
            <a:spAutoFit/>
          </a:bodyPr>
          <a:lstStyle/>
          <a:p>
            <a:pPr marL="285750" lvl="2" indent="-285750" algn="just">
              <a:lnSpc>
                <a:spcPct val="150000"/>
              </a:lnSpc>
              <a:buFont typeface="Wingdings" panose="05000000000000000000" pitchFamily="2" charset="2"/>
              <a:buChar char="Ø"/>
            </a:pPr>
            <a:r>
              <a:rPr lang="en-US" sz="1600" b="1" dirty="0">
                <a:latin typeface="Palatino Linotype" panose="02040502050505030304" pitchFamily="18" charset="0"/>
              </a:rPr>
              <a:t>The end-on overlap of two (</a:t>
            </a:r>
            <a:r>
              <a:rPr lang="en-US" sz="1600" b="1" i="1" dirty="0">
                <a:solidFill>
                  <a:srgbClr val="0070C0"/>
                </a:solidFill>
                <a:latin typeface="Palatino Linotype" panose="02040502050505030304" pitchFamily="18" charset="0"/>
              </a:rPr>
              <a:t>p</a:t>
            </a:r>
            <a:r>
              <a:rPr lang="en-US" sz="1600" b="1" dirty="0">
                <a:latin typeface="Palatino Linotype" panose="02040502050505030304" pitchFamily="18" charset="0"/>
              </a:rPr>
              <a:t>) atomic orbitals.</a:t>
            </a:r>
          </a:p>
        </p:txBody>
      </p:sp>
      <p:sp>
        <p:nvSpPr>
          <p:cNvPr id="12" name="TextBox 11">
            <a:extLst>
              <a:ext uri="{FF2B5EF4-FFF2-40B4-BE49-F238E27FC236}">
                <a16:creationId xmlns:a16="http://schemas.microsoft.com/office/drawing/2014/main" id="{ED90418B-80D6-B509-A42C-F691C1BE3963}"/>
              </a:ext>
            </a:extLst>
          </p:cNvPr>
          <p:cNvSpPr txBox="1"/>
          <p:nvPr/>
        </p:nvSpPr>
        <p:spPr>
          <a:xfrm>
            <a:off x="1001429" y="4684094"/>
            <a:ext cx="5200963" cy="423962"/>
          </a:xfrm>
          <a:prstGeom prst="rect">
            <a:avLst/>
          </a:prstGeom>
          <a:noFill/>
        </p:spPr>
        <p:txBody>
          <a:bodyPr wrap="square" rtlCol="0">
            <a:spAutoFit/>
          </a:bodyPr>
          <a:lstStyle/>
          <a:p>
            <a:pPr marL="285750" lvl="2" indent="-285750" algn="just">
              <a:lnSpc>
                <a:spcPct val="150000"/>
              </a:lnSpc>
              <a:buFont typeface="Wingdings" panose="05000000000000000000" pitchFamily="2" charset="2"/>
              <a:buChar char="Ø"/>
            </a:pPr>
            <a:r>
              <a:rPr lang="en-US" sz="1600" b="1" dirty="0">
                <a:latin typeface="Palatino Linotype" panose="02040502050505030304" pitchFamily="18" charset="0"/>
              </a:rPr>
              <a:t>The overlap of (</a:t>
            </a:r>
            <a:r>
              <a:rPr lang="en-US" sz="1600" b="1" i="1" dirty="0">
                <a:solidFill>
                  <a:srgbClr val="0070C0"/>
                </a:solidFill>
                <a:latin typeface="Palatino Linotype" panose="02040502050505030304" pitchFamily="18" charset="0"/>
              </a:rPr>
              <a:t>s</a:t>
            </a:r>
            <a:r>
              <a:rPr lang="en-US" sz="1600" b="1" dirty="0">
                <a:latin typeface="Palatino Linotype" panose="02040502050505030304" pitchFamily="18" charset="0"/>
              </a:rPr>
              <a:t>) atomic orbital with (</a:t>
            </a:r>
            <a:r>
              <a:rPr lang="en-US" sz="1600" b="1" i="1" dirty="0">
                <a:solidFill>
                  <a:srgbClr val="0070C0"/>
                </a:solidFill>
                <a:latin typeface="Palatino Linotype" panose="02040502050505030304" pitchFamily="18" charset="0"/>
              </a:rPr>
              <a:t>p</a:t>
            </a:r>
            <a:r>
              <a:rPr lang="en-US" sz="1600" b="1" dirty="0">
                <a:latin typeface="Palatino Linotype" panose="02040502050505030304" pitchFamily="18" charset="0"/>
              </a:rPr>
              <a:t>) orbital.</a:t>
            </a:r>
          </a:p>
        </p:txBody>
      </p:sp>
      <p:sp>
        <p:nvSpPr>
          <p:cNvPr id="13" name="TextBox 12">
            <a:extLst>
              <a:ext uri="{FF2B5EF4-FFF2-40B4-BE49-F238E27FC236}">
                <a16:creationId xmlns:a16="http://schemas.microsoft.com/office/drawing/2014/main" id="{26811C9A-26AF-9811-C4E4-F883CFD38A75}"/>
              </a:ext>
            </a:extLst>
          </p:cNvPr>
          <p:cNvSpPr txBox="1"/>
          <p:nvPr/>
        </p:nvSpPr>
        <p:spPr>
          <a:xfrm>
            <a:off x="715136" y="5564643"/>
            <a:ext cx="5773547" cy="793294"/>
          </a:xfrm>
          <a:prstGeom prst="rect">
            <a:avLst/>
          </a:prstGeom>
          <a:noFill/>
        </p:spPr>
        <p:txBody>
          <a:bodyPr wrap="square" rtlCol="0">
            <a:spAutoFit/>
          </a:bodyPr>
          <a:lstStyle/>
          <a:p>
            <a:pPr marL="285750" lvl="1" indent="-285750" algn="just">
              <a:lnSpc>
                <a:spcPct val="150000"/>
              </a:lnSpc>
              <a:buFont typeface="Arial" panose="020B0604020202020204" pitchFamily="34" charset="0"/>
              <a:buChar char="•"/>
            </a:pPr>
            <a:r>
              <a:rPr lang="en-US" sz="1600" b="1" dirty="0">
                <a:solidFill>
                  <a:srgbClr val="FF0000"/>
                </a:solidFill>
                <a:latin typeface="Palatino Linotype" panose="02040502050505030304" pitchFamily="18" charset="0"/>
              </a:rPr>
              <a:t>Pi bonds (𝜋 bonds) </a:t>
            </a:r>
            <a:r>
              <a:rPr lang="en-US" sz="1600" b="1" dirty="0">
                <a:latin typeface="Palatino Linotype" panose="02040502050505030304" pitchFamily="18" charset="0"/>
              </a:rPr>
              <a:t>which can be formed from the side-side overlap between two (</a:t>
            </a:r>
            <a:r>
              <a:rPr lang="en-US" sz="1600" b="1" i="1" dirty="0">
                <a:solidFill>
                  <a:srgbClr val="0070C0"/>
                </a:solidFill>
                <a:latin typeface="Palatino Linotype" panose="02040502050505030304" pitchFamily="18" charset="0"/>
              </a:rPr>
              <a:t>p</a:t>
            </a:r>
            <a:r>
              <a:rPr lang="en-US" sz="1600" b="1" dirty="0">
                <a:latin typeface="Palatino Linotype" panose="02040502050505030304" pitchFamily="18" charset="0"/>
              </a:rPr>
              <a:t>) atomic orbitals. </a:t>
            </a:r>
          </a:p>
        </p:txBody>
      </p:sp>
      <p:pic>
        <p:nvPicPr>
          <p:cNvPr id="15" name="Picture 6">
            <a:extLst>
              <a:ext uri="{FF2B5EF4-FFF2-40B4-BE49-F238E27FC236}">
                <a16:creationId xmlns:a16="http://schemas.microsoft.com/office/drawing/2014/main" id="{45310500-5FE5-C011-014F-15DDE13E29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4256" t="7437" r="10562" b="15541"/>
          <a:stretch>
            <a:fillRect/>
          </a:stretch>
        </p:blipFill>
        <p:spPr bwMode="auto">
          <a:xfrm>
            <a:off x="8049724" y="2953304"/>
            <a:ext cx="2171774" cy="77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9">
            <a:extLst>
              <a:ext uri="{FF2B5EF4-FFF2-40B4-BE49-F238E27FC236}">
                <a16:creationId xmlns:a16="http://schemas.microsoft.com/office/drawing/2014/main" id="{DEA28274-06A9-7B9D-50A0-5B887BE70FE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3499" r="1685" b="11494"/>
          <a:stretch>
            <a:fillRect/>
          </a:stretch>
        </p:blipFill>
        <p:spPr bwMode="auto">
          <a:xfrm>
            <a:off x="6689187" y="4001499"/>
            <a:ext cx="5029200" cy="65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8">
            <a:extLst>
              <a:ext uri="{FF2B5EF4-FFF2-40B4-BE49-F238E27FC236}">
                <a16:creationId xmlns:a16="http://schemas.microsoft.com/office/drawing/2014/main" id="{3CA0AFA1-8D30-14D1-FB54-9A7D573DA5F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75398" y="4784206"/>
            <a:ext cx="40132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7">
            <a:extLst>
              <a:ext uri="{FF2B5EF4-FFF2-40B4-BE49-F238E27FC236}">
                <a16:creationId xmlns:a16="http://schemas.microsoft.com/office/drawing/2014/main" id="{BC2321E8-8585-DB2D-C326-374FE98B67B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4942" t="5013" r="4037" b="5357"/>
          <a:stretch>
            <a:fillRect/>
          </a:stretch>
        </p:blipFill>
        <p:spPr bwMode="auto">
          <a:xfrm>
            <a:off x="8285600" y="5871149"/>
            <a:ext cx="1910823" cy="97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3262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4FB48-946B-5C8F-8F9F-FA58C63D3E6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35E7BE1-B49F-DCB5-8AE5-FB8B4517B4E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272" t="24445" r="8272" b="25679"/>
          <a:stretch/>
        </p:blipFill>
        <p:spPr>
          <a:xfrm>
            <a:off x="10746297" y="127719"/>
            <a:ext cx="1284602" cy="767720"/>
          </a:xfrm>
          <a:prstGeom prst="rect">
            <a:avLst/>
          </a:prstGeom>
        </p:spPr>
      </p:pic>
      <p:cxnSp>
        <p:nvCxnSpPr>
          <p:cNvPr id="6" name="Straight Connector 5">
            <a:extLst>
              <a:ext uri="{FF2B5EF4-FFF2-40B4-BE49-F238E27FC236}">
                <a16:creationId xmlns:a16="http://schemas.microsoft.com/office/drawing/2014/main" id="{74B77003-02F4-A515-B1C7-E9B240894BA8}"/>
              </a:ext>
            </a:extLst>
          </p:cNvPr>
          <p:cNvCxnSpPr>
            <a:cxnSpLocks/>
          </p:cNvCxnSpPr>
          <p:nvPr/>
        </p:nvCxnSpPr>
        <p:spPr>
          <a:xfrm>
            <a:off x="176169" y="604007"/>
            <a:ext cx="8959442" cy="0"/>
          </a:xfrm>
          <a:prstGeom prst="line">
            <a:avLst/>
          </a:prstGeom>
          <a:ln w="38100">
            <a:solidFill>
              <a:srgbClr val="0083BC"/>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990F214-1840-1ED0-9397-D9AD6E5F98FD}"/>
              </a:ext>
            </a:extLst>
          </p:cNvPr>
          <p:cNvSpPr txBox="1"/>
          <p:nvPr/>
        </p:nvSpPr>
        <p:spPr>
          <a:xfrm>
            <a:off x="176168" y="102066"/>
            <a:ext cx="6481377" cy="461665"/>
          </a:xfrm>
          <a:prstGeom prst="rect">
            <a:avLst/>
          </a:prstGeom>
          <a:noFill/>
        </p:spPr>
        <p:txBody>
          <a:bodyPr wrap="square" rtlCol="0">
            <a:spAutoFit/>
          </a:bodyPr>
          <a:lstStyle/>
          <a:p>
            <a:r>
              <a:rPr lang="en-US" sz="2400" b="1" i="1" dirty="0">
                <a:solidFill>
                  <a:schemeClr val="accent2">
                    <a:lumMod val="75000"/>
                  </a:schemeClr>
                </a:solidFill>
                <a:effectLst>
                  <a:outerShdw blurRad="38100" dist="38100" dir="2700000" algn="tl">
                    <a:srgbClr val="000000">
                      <a:alpha val="43137"/>
                    </a:srgbClr>
                  </a:outerShdw>
                </a:effectLst>
                <a:latin typeface="Palatino Linotype" panose="02040502050505030304" pitchFamily="18" charset="0"/>
              </a:rPr>
              <a:t>Chapter 1: </a:t>
            </a:r>
            <a:r>
              <a:rPr lang="en-US" sz="2400" b="1" i="1" dirty="0">
                <a:solidFill>
                  <a:srgbClr val="0083BC"/>
                </a:solidFill>
                <a:effectLst>
                  <a:outerShdw blurRad="38100" dist="38100" dir="2700000" algn="tl">
                    <a:srgbClr val="000000">
                      <a:alpha val="43137"/>
                    </a:srgbClr>
                  </a:outerShdw>
                </a:effectLst>
                <a:latin typeface="Palatino Linotype" panose="02040502050505030304" pitchFamily="18" charset="0"/>
              </a:rPr>
              <a:t>Introduction to Organic Chemistry</a:t>
            </a:r>
            <a:endParaRPr lang="en-US" sz="2400" i="1" dirty="0">
              <a:solidFill>
                <a:srgbClr val="0083BC"/>
              </a:solidFill>
              <a:effectLst>
                <a:outerShdw blurRad="38100" dist="38100" dir="2700000" algn="tl">
                  <a:srgbClr val="000000">
                    <a:alpha val="43137"/>
                  </a:srgbClr>
                </a:outerShdw>
              </a:effectLst>
              <a:latin typeface="Palatino Linotype" panose="02040502050505030304" pitchFamily="18" charset="0"/>
            </a:endParaRPr>
          </a:p>
        </p:txBody>
      </p:sp>
      <p:sp>
        <p:nvSpPr>
          <p:cNvPr id="14" name="TextBox 13">
            <a:extLst>
              <a:ext uri="{FF2B5EF4-FFF2-40B4-BE49-F238E27FC236}">
                <a16:creationId xmlns:a16="http://schemas.microsoft.com/office/drawing/2014/main" id="{A21BE828-624C-0512-E832-2EEFAA0396C1}"/>
              </a:ext>
            </a:extLst>
          </p:cNvPr>
          <p:cNvSpPr txBox="1"/>
          <p:nvPr/>
        </p:nvSpPr>
        <p:spPr>
          <a:xfrm>
            <a:off x="176169" y="1447448"/>
            <a:ext cx="11854730" cy="2639953"/>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
            </a:pPr>
            <a:r>
              <a:rPr lang="en-US" sz="1600" b="1" dirty="0">
                <a:latin typeface="Palatino Linotype" panose="02040502050505030304" pitchFamily="18" charset="0"/>
              </a:rPr>
              <a:t>G. N. Lewis and W. Kossel introduced the first explanation for the nature of chemical bonds in 1916. </a:t>
            </a:r>
          </a:p>
          <a:p>
            <a:pPr marL="285750" indent="-285750" algn="just">
              <a:lnSpc>
                <a:spcPct val="150000"/>
              </a:lnSpc>
              <a:buFont typeface="Wingdings" panose="05000000000000000000" pitchFamily="2" charset="2"/>
              <a:buChar char="§"/>
            </a:pPr>
            <a:r>
              <a:rPr lang="en-US" sz="1600" b="1" dirty="0">
                <a:latin typeface="Palatino Linotype" panose="02040502050505030304" pitchFamily="18" charset="0"/>
              </a:rPr>
              <a:t>They proposed that Nobel gases are stable elements and lack common chemical reactivity due to having their valence shells filled with electrons.  </a:t>
            </a:r>
          </a:p>
          <a:p>
            <a:pPr marL="742950" lvl="1" indent="-285750" algn="just">
              <a:lnSpc>
                <a:spcPct val="150000"/>
              </a:lnSpc>
              <a:buFont typeface="Arial" panose="020B0604020202020204" pitchFamily="34" charset="0"/>
              <a:buChar char="•"/>
            </a:pPr>
            <a:r>
              <a:rPr lang="en-US" sz="1600" b="1" dirty="0">
                <a:latin typeface="Palatino Linotype" panose="02040502050505030304" pitchFamily="18" charset="0"/>
              </a:rPr>
              <a:t>2 electrons in case of helium (exception).</a:t>
            </a:r>
          </a:p>
          <a:p>
            <a:pPr marL="742950" lvl="1" indent="-285750" algn="just">
              <a:lnSpc>
                <a:spcPct val="150000"/>
              </a:lnSpc>
              <a:buFont typeface="Arial" panose="020B0604020202020204" pitchFamily="34" charset="0"/>
              <a:buChar char="•"/>
            </a:pPr>
            <a:r>
              <a:rPr lang="en-US" sz="1600" b="1" dirty="0">
                <a:latin typeface="Palatino Linotype" panose="02040502050505030304" pitchFamily="18" charset="0"/>
              </a:rPr>
              <a:t>8 electrons for the other gases.</a:t>
            </a:r>
          </a:p>
          <a:p>
            <a:pPr marL="285750" indent="-285750" algn="just">
              <a:lnSpc>
                <a:spcPct val="150000"/>
              </a:lnSpc>
              <a:buFont typeface="Wingdings" panose="05000000000000000000" pitchFamily="2" charset="2"/>
              <a:buChar char="§"/>
            </a:pPr>
            <a:r>
              <a:rPr lang="en-US" sz="1600" b="1" dirty="0">
                <a:latin typeface="Palatino Linotype" panose="02040502050505030304" pitchFamily="18" charset="0"/>
              </a:rPr>
              <a:t>The </a:t>
            </a:r>
            <a:r>
              <a:rPr lang="en-US" sz="1600" b="1" dirty="0">
                <a:solidFill>
                  <a:srgbClr val="0070C0"/>
                </a:solidFill>
                <a:latin typeface="Palatino Linotype" panose="02040502050505030304" pitchFamily="18" charset="0"/>
              </a:rPr>
              <a:t>Octet Rule </a:t>
            </a:r>
            <a:r>
              <a:rPr lang="en-US" sz="1600" b="1" dirty="0">
                <a:latin typeface="Palatino Linotype" panose="02040502050505030304" pitchFamily="18" charset="0"/>
              </a:rPr>
              <a:t>can be defined as the trendy for an atom to achieve a configuration, which its valence shell contains </a:t>
            </a:r>
            <a:r>
              <a:rPr lang="en-US" sz="1600" b="1" i="1" dirty="0">
                <a:latin typeface="Palatino Linotype" panose="02040502050505030304" pitchFamily="18" charset="0"/>
              </a:rPr>
              <a:t>eight electrons</a:t>
            </a:r>
            <a:r>
              <a:rPr lang="en-US" sz="1600" b="1" dirty="0">
                <a:latin typeface="Palatino Linotype" panose="02040502050505030304" pitchFamily="18" charset="0"/>
              </a:rPr>
              <a:t> alike to a Noble gas’s configuration. </a:t>
            </a:r>
          </a:p>
        </p:txBody>
      </p:sp>
      <p:pic>
        <p:nvPicPr>
          <p:cNvPr id="16" name="Picture 15">
            <a:extLst>
              <a:ext uri="{FF2B5EF4-FFF2-40B4-BE49-F238E27FC236}">
                <a16:creationId xmlns:a16="http://schemas.microsoft.com/office/drawing/2014/main" id="{6FA93AF5-6670-479A-8E5D-113D1FB3BAC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601" t="1830" r="6340" b="3268"/>
          <a:stretch/>
        </p:blipFill>
        <p:spPr>
          <a:xfrm flipH="1">
            <a:off x="11589545" y="6201269"/>
            <a:ext cx="602456" cy="656731"/>
          </a:xfrm>
          <a:prstGeom prst="rect">
            <a:avLst/>
          </a:prstGeom>
        </p:spPr>
      </p:pic>
      <p:sp>
        <p:nvSpPr>
          <p:cNvPr id="18" name="TextBox 17">
            <a:extLst>
              <a:ext uri="{FF2B5EF4-FFF2-40B4-BE49-F238E27FC236}">
                <a16:creationId xmlns:a16="http://schemas.microsoft.com/office/drawing/2014/main" id="{5C5DAB12-E50E-4518-9961-7F4CAB096A36}"/>
              </a:ext>
            </a:extLst>
          </p:cNvPr>
          <p:cNvSpPr txBox="1"/>
          <p:nvPr/>
        </p:nvSpPr>
        <p:spPr>
          <a:xfrm>
            <a:off x="11718387" y="6357937"/>
            <a:ext cx="248786" cy="246221"/>
          </a:xfrm>
          <a:prstGeom prst="rect">
            <a:avLst/>
          </a:prstGeom>
          <a:noFill/>
        </p:spPr>
        <p:txBody>
          <a:bodyPr wrap="none" rtlCol="0">
            <a:spAutoFit/>
          </a:bodyPr>
          <a:lstStyle/>
          <a:p>
            <a:pPr algn="ctr"/>
            <a:r>
              <a:rPr lang="en-US" sz="1000" dirty="0">
                <a:solidFill>
                  <a:srgbClr val="0070C0"/>
                </a:solidFill>
                <a:latin typeface="Palatino Linotype" panose="02040502050505030304" pitchFamily="18" charset="0"/>
              </a:rPr>
              <a:t>9</a:t>
            </a:r>
          </a:p>
        </p:txBody>
      </p:sp>
      <p:sp>
        <p:nvSpPr>
          <p:cNvPr id="26" name="TextBox 25">
            <a:extLst>
              <a:ext uri="{FF2B5EF4-FFF2-40B4-BE49-F238E27FC236}">
                <a16:creationId xmlns:a16="http://schemas.microsoft.com/office/drawing/2014/main" id="{EAABD667-54F0-46E1-941E-899395EB9016}"/>
              </a:ext>
            </a:extLst>
          </p:cNvPr>
          <p:cNvSpPr txBox="1"/>
          <p:nvPr/>
        </p:nvSpPr>
        <p:spPr>
          <a:xfrm>
            <a:off x="176169" y="709053"/>
            <a:ext cx="2652809" cy="400110"/>
          </a:xfrm>
          <a:prstGeom prst="rect">
            <a:avLst/>
          </a:prstGeom>
          <a:noFill/>
        </p:spPr>
        <p:txBody>
          <a:bodyPr wrap="square" rtlCol="0">
            <a:spAutoFit/>
          </a:bodyPr>
          <a:lstStyle/>
          <a:p>
            <a:r>
              <a:rPr lang="en-US" sz="2000" b="1" u="sng" dirty="0">
                <a:solidFill>
                  <a:schemeClr val="accent2">
                    <a:lumMod val="75000"/>
                  </a:schemeClr>
                </a:solidFill>
                <a:latin typeface="Palatino Linotype" panose="02040502050505030304" pitchFamily="18" charset="0"/>
              </a:rPr>
              <a:t>3. Chemical Bonding</a:t>
            </a:r>
          </a:p>
        </p:txBody>
      </p:sp>
      <p:sp>
        <p:nvSpPr>
          <p:cNvPr id="27" name="TextBox 26">
            <a:extLst>
              <a:ext uri="{FF2B5EF4-FFF2-40B4-BE49-F238E27FC236}">
                <a16:creationId xmlns:a16="http://schemas.microsoft.com/office/drawing/2014/main" id="{82F9135A-DDE7-47C7-9F0C-DA8E4E371C23}"/>
              </a:ext>
            </a:extLst>
          </p:cNvPr>
          <p:cNvSpPr txBox="1"/>
          <p:nvPr/>
        </p:nvSpPr>
        <p:spPr>
          <a:xfrm>
            <a:off x="176169" y="1072088"/>
            <a:ext cx="3993866" cy="369332"/>
          </a:xfrm>
          <a:prstGeom prst="rect">
            <a:avLst/>
          </a:prstGeom>
          <a:noFill/>
        </p:spPr>
        <p:txBody>
          <a:bodyPr wrap="square" rtlCol="0">
            <a:spAutoFit/>
          </a:bodyPr>
          <a:lstStyle/>
          <a:p>
            <a:r>
              <a:rPr lang="en-US" b="1" i="1" dirty="0">
                <a:solidFill>
                  <a:schemeClr val="accent2">
                    <a:lumMod val="75000"/>
                  </a:schemeClr>
                </a:solidFill>
                <a:latin typeface="Palatino Linotype" panose="02040502050505030304" pitchFamily="18" charset="0"/>
              </a:rPr>
              <a:t>3.1. Chemical Bonds: The Octet Rule </a:t>
            </a:r>
          </a:p>
        </p:txBody>
      </p:sp>
      <p:grpSp>
        <p:nvGrpSpPr>
          <p:cNvPr id="21" name="Group 20"/>
          <p:cNvGrpSpPr/>
          <p:nvPr/>
        </p:nvGrpSpPr>
        <p:grpSpPr>
          <a:xfrm>
            <a:off x="4464923" y="4312888"/>
            <a:ext cx="3093875" cy="1941105"/>
            <a:chOff x="8048639" y="1431534"/>
            <a:chExt cx="3093875" cy="1941105"/>
          </a:xfrm>
        </p:grpSpPr>
        <p:grpSp>
          <p:nvGrpSpPr>
            <p:cNvPr id="22" name="Group 21"/>
            <p:cNvGrpSpPr/>
            <p:nvPr/>
          </p:nvGrpSpPr>
          <p:grpSpPr>
            <a:xfrm>
              <a:off x="8048639" y="1431534"/>
              <a:ext cx="3093875" cy="1678418"/>
              <a:chOff x="9857560" y="474033"/>
              <a:chExt cx="3093875" cy="1678418"/>
            </a:xfrm>
          </p:grpSpPr>
          <p:pic>
            <p:nvPicPr>
              <p:cNvPr id="25" name="Picture 24">
                <a:extLst>
                  <a:ext uri="{FF2B5EF4-FFF2-40B4-BE49-F238E27FC236}">
                    <a16:creationId xmlns:a16="http://schemas.microsoft.com/office/drawing/2014/main" id="{EF0E3A96-CDB9-43D7-E576-D549A92C5B54}"/>
                  </a:ext>
                </a:extLst>
              </p:cNvPr>
              <p:cNvPicPr>
                <a:picLocks noChangeAspect="1"/>
              </p:cNvPicPr>
              <p:nvPr/>
            </p:nvPicPr>
            <p:blipFill>
              <a:blip r:embed="rId4"/>
              <a:stretch>
                <a:fillRect/>
              </a:stretch>
            </p:blipFill>
            <p:spPr>
              <a:xfrm>
                <a:off x="9857560" y="474033"/>
                <a:ext cx="3093875" cy="1397070"/>
              </a:xfrm>
              <a:prstGeom prst="rect">
                <a:avLst/>
              </a:prstGeom>
            </p:spPr>
          </p:pic>
          <p:sp>
            <p:nvSpPr>
              <p:cNvPr id="28" name="Rectangle 27">
                <a:extLst>
                  <a:ext uri="{FF2B5EF4-FFF2-40B4-BE49-F238E27FC236}">
                    <a16:creationId xmlns:a16="http://schemas.microsoft.com/office/drawing/2014/main" id="{22BE43A2-F518-7F1A-308F-B6AA707BAD7A}"/>
                  </a:ext>
                </a:extLst>
              </p:cNvPr>
              <p:cNvSpPr/>
              <p:nvPr/>
            </p:nvSpPr>
            <p:spPr>
              <a:xfrm>
                <a:off x="10335624" y="1648469"/>
                <a:ext cx="615463" cy="197744"/>
              </a:xfrm>
              <a:prstGeom prst="rect">
                <a:avLst/>
              </a:prstGeom>
              <a:no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29" name="TextBox 28">
                <a:extLst>
                  <a:ext uri="{FF2B5EF4-FFF2-40B4-BE49-F238E27FC236}">
                    <a16:creationId xmlns:a16="http://schemas.microsoft.com/office/drawing/2014/main" id="{B4B5C1D8-8F46-85AD-F03D-A2A4974170A8}"/>
                  </a:ext>
                </a:extLst>
              </p:cNvPr>
              <p:cNvSpPr txBox="1"/>
              <p:nvPr/>
            </p:nvSpPr>
            <p:spPr>
              <a:xfrm>
                <a:off x="10107791" y="1826684"/>
                <a:ext cx="1071127" cy="307777"/>
              </a:xfrm>
              <a:prstGeom prst="rect">
                <a:avLst/>
              </a:prstGeom>
              <a:noFill/>
            </p:spPr>
            <p:txBody>
              <a:bodyPr wrap="none" rtlCol="0">
                <a:spAutoFit/>
              </a:bodyPr>
              <a:lstStyle/>
              <a:p>
                <a:r>
                  <a:rPr lang="x-none" sz="1400" b="1" dirty="0">
                    <a:solidFill>
                      <a:srgbClr val="00B050"/>
                    </a:solidFill>
                    <a:latin typeface="Palatino Linotype" panose="02040502050505030304" pitchFamily="18" charset="0"/>
                  </a:rPr>
                  <a:t>8-electrons</a:t>
                </a:r>
              </a:p>
            </p:txBody>
          </p:sp>
          <p:sp>
            <p:nvSpPr>
              <p:cNvPr id="30" name="Rectangle 29">
                <a:extLst>
                  <a:ext uri="{FF2B5EF4-FFF2-40B4-BE49-F238E27FC236}">
                    <a16:creationId xmlns:a16="http://schemas.microsoft.com/office/drawing/2014/main" id="{45FCA631-25C4-7D9D-8804-89D42305EE27}"/>
                  </a:ext>
                </a:extLst>
              </p:cNvPr>
              <p:cNvSpPr/>
              <p:nvPr/>
            </p:nvSpPr>
            <p:spPr>
              <a:xfrm>
                <a:off x="12135213" y="1678302"/>
                <a:ext cx="515381" cy="197744"/>
              </a:xfrm>
              <a:prstGeom prst="rect">
                <a:avLst/>
              </a:prstGeom>
              <a:no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31" name="TextBox 30">
                <a:extLst>
                  <a:ext uri="{FF2B5EF4-FFF2-40B4-BE49-F238E27FC236}">
                    <a16:creationId xmlns:a16="http://schemas.microsoft.com/office/drawing/2014/main" id="{D3092D2F-CD76-A59B-2141-9386E1E45799}"/>
                  </a:ext>
                </a:extLst>
              </p:cNvPr>
              <p:cNvSpPr txBox="1"/>
              <p:nvPr/>
            </p:nvSpPr>
            <p:spPr>
              <a:xfrm>
                <a:off x="11821414" y="1844674"/>
                <a:ext cx="1071127" cy="307777"/>
              </a:xfrm>
              <a:prstGeom prst="rect">
                <a:avLst/>
              </a:prstGeom>
              <a:noFill/>
            </p:spPr>
            <p:txBody>
              <a:bodyPr wrap="none" rtlCol="0">
                <a:spAutoFit/>
              </a:bodyPr>
              <a:lstStyle/>
              <a:p>
                <a:r>
                  <a:rPr lang="x-none" sz="1400" b="1" dirty="0">
                    <a:solidFill>
                      <a:srgbClr val="00B050"/>
                    </a:solidFill>
                    <a:latin typeface="Palatino Linotype" panose="02040502050505030304" pitchFamily="18" charset="0"/>
                  </a:rPr>
                  <a:t>8-electrons</a:t>
                </a:r>
              </a:p>
            </p:txBody>
          </p:sp>
        </p:grpSp>
        <p:pic>
          <p:nvPicPr>
            <p:cNvPr id="24" name="Picture 23">
              <a:extLst>
                <a:ext uri="{FF2B5EF4-FFF2-40B4-BE49-F238E27FC236}">
                  <a16:creationId xmlns:a16="http://schemas.microsoft.com/office/drawing/2014/main" id="{DDF98ED3-FC9D-5B92-664C-984D767A71E4}"/>
                </a:ext>
              </a:extLst>
            </p:cNvPr>
            <p:cNvPicPr>
              <a:picLocks noChangeAspect="1"/>
            </p:cNvPicPr>
            <p:nvPr/>
          </p:nvPicPr>
          <p:blipFill>
            <a:blip r:embed="rId5"/>
            <a:stretch>
              <a:fillRect/>
            </a:stretch>
          </p:blipFill>
          <p:spPr>
            <a:xfrm>
              <a:off x="8272194" y="3144028"/>
              <a:ext cx="2753723" cy="228611"/>
            </a:xfrm>
            <a:prstGeom prst="rect">
              <a:avLst/>
            </a:prstGeom>
            <a:solidFill>
              <a:schemeClr val="tx1"/>
            </a:solidFill>
            <a:ln>
              <a:solidFill>
                <a:srgbClr val="0083BC"/>
              </a:solidFill>
            </a:ln>
          </p:spPr>
        </p:pic>
      </p:grpSp>
    </p:spTree>
    <p:extLst>
      <p:ext uri="{BB962C8B-B14F-4D97-AF65-F5344CB8AC3E}">
        <p14:creationId xmlns:p14="http://schemas.microsoft.com/office/powerpoint/2010/main" val="27431371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7356</TotalTime>
  <Words>1951</Words>
  <Application>Microsoft Office PowerPoint</Application>
  <PresentationFormat>شاشة عريضة</PresentationFormat>
  <Paragraphs>217</Paragraphs>
  <Slides>19</Slides>
  <Notes>0</Notes>
  <HiddenSlides>0</HiddenSlides>
  <MMClips>0</MMClips>
  <ScaleCrop>false</ScaleCrop>
  <HeadingPairs>
    <vt:vector size="8" baseType="variant">
      <vt:variant>
        <vt:lpstr>الخطوط المستخدمة</vt:lpstr>
      </vt:variant>
      <vt:variant>
        <vt:i4>6</vt:i4>
      </vt:variant>
      <vt:variant>
        <vt:lpstr>نسق</vt:lpstr>
      </vt:variant>
      <vt:variant>
        <vt:i4>1</vt:i4>
      </vt:variant>
      <vt:variant>
        <vt:lpstr>خوادم OLE مضمنة</vt:lpstr>
      </vt:variant>
      <vt:variant>
        <vt:i4>1</vt:i4>
      </vt:variant>
      <vt:variant>
        <vt:lpstr>عناوين الشرائح</vt:lpstr>
      </vt:variant>
      <vt:variant>
        <vt:i4>19</vt:i4>
      </vt:variant>
    </vt:vector>
  </HeadingPairs>
  <TitlesOfParts>
    <vt:vector size="27" baseType="lpstr">
      <vt:lpstr>Aptos</vt:lpstr>
      <vt:lpstr>Arial</vt:lpstr>
      <vt:lpstr>Calibri</vt:lpstr>
      <vt:lpstr>Calibri Light</vt:lpstr>
      <vt:lpstr>Palatino Linotype</vt:lpstr>
      <vt:lpstr>Wingdings</vt:lpstr>
      <vt:lpstr>Office Theme</vt:lpstr>
      <vt:lpstr>CS ChemDraw Drawing</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Sultan Saad Almadhhi</dc:creator>
  <cp:lastModifiedBy>rital</cp:lastModifiedBy>
  <cp:revision>148</cp:revision>
  <dcterms:created xsi:type="dcterms:W3CDTF">2025-08-10T10:19:35Z</dcterms:created>
  <dcterms:modified xsi:type="dcterms:W3CDTF">2026-08-22T21:25:30Z</dcterms:modified>
</cp:coreProperties>
</file>